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89"/>
  </p:notesMasterIdLst>
  <p:handoutMasterIdLst>
    <p:handoutMasterId r:id="rId90"/>
  </p:handoutMasterIdLst>
  <p:sldIdLst>
    <p:sldId id="322" r:id="rId3"/>
    <p:sldId id="1665" r:id="rId4"/>
    <p:sldId id="1666" r:id="rId5"/>
    <p:sldId id="1667" r:id="rId6"/>
    <p:sldId id="1668" r:id="rId7"/>
    <p:sldId id="1669" r:id="rId8"/>
    <p:sldId id="1670" r:id="rId9"/>
    <p:sldId id="1671" r:id="rId10"/>
    <p:sldId id="606" r:id="rId11"/>
    <p:sldId id="605" r:id="rId12"/>
    <p:sldId id="483" r:id="rId13"/>
    <p:sldId id="484" r:id="rId14"/>
    <p:sldId id="488" r:id="rId15"/>
    <p:sldId id="489" r:id="rId16"/>
    <p:sldId id="491" r:id="rId17"/>
    <p:sldId id="492" r:id="rId18"/>
    <p:sldId id="493" r:id="rId19"/>
    <p:sldId id="1650" r:id="rId20"/>
    <p:sldId id="1659" r:id="rId21"/>
    <p:sldId id="1304" r:id="rId22"/>
    <p:sldId id="495" r:id="rId23"/>
    <p:sldId id="1651" r:id="rId24"/>
    <p:sldId id="1649" r:id="rId25"/>
    <p:sldId id="1660" r:id="rId26"/>
    <p:sldId id="1648" r:id="rId27"/>
    <p:sldId id="1661" r:id="rId28"/>
    <p:sldId id="496" r:id="rId29"/>
    <p:sldId id="497" r:id="rId30"/>
    <p:sldId id="1110" r:id="rId31"/>
    <p:sldId id="501" r:id="rId32"/>
    <p:sldId id="1305" r:id="rId33"/>
    <p:sldId id="1653" r:id="rId34"/>
    <p:sldId id="1655" r:id="rId35"/>
    <p:sldId id="1656" r:id="rId36"/>
    <p:sldId id="1662" r:id="rId37"/>
    <p:sldId id="1111" r:id="rId38"/>
    <p:sldId id="1112" r:id="rId39"/>
    <p:sldId id="1490" r:id="rId40"/>
    <p:sldId id="1491" r:id="rId41"/>
    <p:sldId id="546" r:id="rId42"/>
    <p:sldId id="887" r:id="rId43"/>
    <p:sldId id="548" r:id="rId44"/>
    <p:sldId id="549" r:id="rId45"/>
    <p:sldId id="1577" r:id="rId46"/>
    <p:sldId id="891" r:id="rId47"/>
    <p:sldId id="893" r:id="rId48"/>
    <p:sldId id="550" r:id="rId49"/>
    <p:sldId id="551" r:id="rId50"/>
    <p:sldId id="986" r:id="rId51"/>
    <p:sldId id="985" r:id="rId52"/>
    <p:sldId id="987" r:id="rId53"/>
    <p:sldId id="988" r:id="rId54"/>
    <p:sldId id="894" r:id="rId55"/>
    <p:sldId id="552" r:id="rId56"/>
    <p:sldId id="982" r:id="rId57"/>
    <p:sldId id="983" r:id="rId58"/>
    <p:sldId id="1113" r:id="rId59"/>
    <p:sldId id="984" r:id="rId60"/>
    <p:sldId id="989" r:id="rId61"/>
    <p:sldId id="559" r:id="rId62"/>
    <p:sldId id="991" r:id="rId63"/>
    <p:sldId id="992" r:id="rId64"/>
    <p:sldId id="993" r:id="rId65"/>
    <p:sldId id="994" r:id="rId66"/>
    <p:sldId id="995" r:id="rId67"/>
    <p:sldId id="996" r:id="rId68"/>
    <p:sldId id="997" r:id="rId69"/>
    <p:sldId id="998" r:id="rId70"/>
    <p:sldId id="999" r:id="rId71"/>
    <p:sldId id="1000" r:id="rId72"/>
    <p:sldId id="1001" r:id="rId73"/>
    <p:sldId id="1002" r:id="rId74"/>
    <p:sldId id="1003" r:id="rId75"/>
    <p:sldId id="1004" r:id="rId76"/>
    <p:sldId id="1005" r:id="rId77"/>
    <p:sldId id="1006" r:id="rId78"/>
    <p:sldId id="1007" r:id="rId79"/>
    <p:sldId id="1664" r:id="rId80"/>
    <p:sldId id="1657" r:id="rId81"/>
    <p:sldId id="1658" r:id="rId82"/>
    <p:sldId id="1009" r:id="rId83"/>
    <p:sldId id="1010" r:id="rId84"/>
    <p:sldId id="1011" r:id="rId85"/>
    <p:sldId id="1012" r:id="rId86"/>
    <p:sldId id="1013" r:id="rId87"/>
    <p:sldId id="1014" r:id="rId88"/>
  </p:sldIdLst>
  <p:sldSz cx="9144000" cy="6858000" type="screen4x3"/>
  <p:notesSz cx="9296400" cy="7010400"/>
  <p:defaultTextStyle>
    <a:defPPr>
      <a:defRPr lang="en-US"/>
    </a:defPPr>
    <a:lvl1pPr algn="l" rtl="0" fontAlgn="base">
      <a:spcBef>
        <a:spcPct val="0"/>
      </a:spcBef>
      <a:spcAft>
        <a:spcPct val="0"/>
      </a:spcAft>
      <a:defRPr kern="1200">
        <a:solidFill>
          <a:schemeClr val="tx1"/>
        </a:solidFill>
        <a:latin typeface="Perpetua" panose="02020502060401020303" pitchFamily="18" charset="0"/>
        <a:ea typeface="+mn-ea"/>
        <a:cs typeface="+mn-cs"/>
      </a:defRPr>
    </a:lvl1pPr>
    <a:lvl2pPr marL="457200" algn="l" rtl="0" fontAlgn="base">
      <a:spcBef>
        <a:spcPct val="0"/>
      </a:spcBef>
      <a:spcAft>
        <a:spcPct val="0"/>
      </a:spcAft>
      <a:defRPr kern="1200">
        <a:solidFill>
          <a:schemeClr val="tx1"/>
        </a:solidFill>
        <a:latin typeface="Perpetua" panose="02020502060401020303" pitchFamily="18" charset="0"/>
        <a:ea typeface="+mn-ea"/>
        <a:cs typeface="+mn-cs"/>
      </a:defRPr>
    </a:lvl2pPr>
    <a:lvl3pPr marL="914400" algn="l" rtl="0" fontAlgn="base">
      <a:spcBef>
        <a:spcPct val="0"/>
      </a:spcBef>
      <a:spcAft>
        <a:spcPct val="0"/>
      </a:spcAft>
      <a:defRPr kern="1200">
        <a:solidFill>
          <a:schemeClr val="tx1"/>
        </a:solidFill>
        <a:latin typeface="Perpetua" panose="02020502060401020303" pitchFamily="18" charset="0"/>
        <a:ea typeface="+mn-ea"/>
        <a:cs typeface="+mn-cs"/>
      </a:defRPr>
    </a:lvl3pPr>
    <a:lvl4pPr marL="1371600" algn="l" rtl="0" fontAlgn="base">
      <a:spcBef>
        <a:spcPct val="0"/>
      </a:spcBef>
      <a:spcAft>
        <a:spcPct val="0"/>
      </a:spcAft>
      <a:defRPr kern="1200">
        <a:solidFill>
          <a:schemeClr val="tx1"/>
        </a:solidFill>
        <a:latin typeface="Perpetua" panose="02020502060401020303" pitchFamily="18" charset="0"/>
        <a:ea typeface="+mn-ea"/>
        <a:cs typeface="+mn-cs"/>
      </a:defRPr>
    </a:lvl4pPr>
    <a:lvl5pPr marL="1828800" algn="l" rtl="0" fontAlgn="base">
      <a:spcBef>
        <a:spcPct val="0"/>
      </a:spcBef>
      <a:spcAft>
        <a:spcPct val="0"/>
      </a:spcAft>
      <a:defRPr kern="1200">
        <a:solidFill>
          <a:schemeClr val="tx1"/>
        </a:solidFill>
        <a:latin typeface="Perpetua" panose="02020502060401020303" pitchFamily="18" charset="0"/>
        <a:ea typeface="+mn-ea"/>
        <a:cs typeface="+mn-cs"/>
      </a:defRPr>
    </a:lvl5pPr>
    <a:lvl6pPr marL="2286000" algn="l" defTabSz="914400" rtl="0" eaLnBrk="1" latinLnBrk="0" hangingPunct="1">
      <a:defRPr kern="1200">
        <a:solidFill>
          <a:schemeClr val="tx1"/>
        </a:solidFill>
        <a:latin typeface="Perpetua" panose="02020502060401020303" pitchFamily="18" charset="0"/>
        <a:ea typeface="+mn-ea"/>
        <a:cs typeface="+mn-cs"/>
      </a:defRPr>
    </a:lvl6pPr>
    <a:lvl7pPr marL="2743200" algn="l" defTabSz="914400" rtl="0" eaLnBrk="1" latinLnBrk="0" hangingPunct="1">
      <a:defRPr kern="1200">
        <a:solidFill>
          <a:schemeClr val="tx1"/>
        </a:solidFill>
        <a:latin typeface="Perpetua" panose="02020502060401020303" pitchFamily="18" charset="0"/>
        <a:ea typeface="+mn-ea"/>
        <a:cs typeface="+mn-cs"/>
      </a:defRPr>
    </a:lvl7pPr>
    <a:lvl8pPr marL="3200400" algn="l" defTabSz="914400" rtl="0" eaLnBrk="1" latinLnBrk="0" hangingPunct="1">
      <a:defRPr kern="1200">
        <a:solidFill>
          <a:schemeClr val="tx1"/>
        </a:solidFill>
        <a:latin typeface="Perpetua" panose="02020502060401020303" pitchFamily="18" charset="0"/>
        <a:ea typeface="+mn-ea"/>
        <a:cs typeface="+mn-cs"/>
      </a:defRPr>
    </a:lvl8pPr>
    <a:lvl9pPr marL="3657600" algn="l" defTabSz="914400" rtl="0" eaLnBrk="1" latinLnBrk="0" hangingPunct="1">
      <a:defRPr kern="1200">
        <a:solidFill>
          <a:schemeClr val="tx1"/>
        </a:solidFill>
        <a:latin typeface="Perpetua" panose="02020502060401020303" pitchFamily="18" charset="0"/>
        <a:ea typeface="+mn-ea"/>
        <a:cs typeface="+mn-cs"/>
      </a:defRPr>
    </a:lvl9pPr>
  </p:defaultTextStyle>
  <p:extLst>
    <p:ext uri="{EFAFB233-063F-42B5-8137-9DF3F51BA10A}">
      <p15:sldGuideLst xmlns:p15="http://schemas.microsoft.com/office/powerpoint/2012/main">
        <p15:guide id="1" orient="horz" pos="2175">
          <p15:clr>
            <a:srgbClr val="A4A3A4"/>
          </p15:clr>
        </p15:guide>
        <p15:guide id="2" pos="280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9900"/>
    <a:srgbClr val="4F2DA5"/>
    <a:srgbClr val="FFCC66"/>
    <a:srgbClr val="15E13C"/>
    <a:srgbClr val="FF9966"/>
    <a:srgbClr val="FFFF99"/>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1" autoAdjust="0"/>
    <p:restoredTop sz="99819" autoAdjust="0"/>
  </p:normalViewPr>
  <p:slideViewPr>
    <p:cSldViewPr>
      <p:cViewPr varScale="1">
        <p:scale>
          <a:sx n="67" d="100"/>
          <a:sy n="67" d="100"/>
        </p:scale>
        <p:origin x="1254" y="66"/>
      </p:cViewPr>
      <p:guideLst>
        <p:guide orient="horz" pos="2175"/>
        <p:guide pos="2806"/>
      </p:guideLst>
    </p:cSldViewPr>
  </p:slideViewPr>
  <p:outlineViewPr>
    <p:cViewPr>
      <p:scale>
        <a:sx n="33" d="100"/>
        <a:sy n="33" d="100"/>
      </p:scale>
      <p:origin x="48" y="678"/>
    </p:cViewPr>
  </p:outlineViewPr>
  <p:notesTextViewPr>
    <p:cViewPr>
      <p:scale>
        <a:sx n="100" d="100"/>
        <a:sy n="100" d="100"/>
      </p:scale>
      <p:origin x="0" y="0"/>
    </p:cViewPr>
  </p:notesTextViewPr>
  <p:gridSpacing cx="76198" cy="7619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notesMaster" Target="notesMasters/notesMaster1.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handoutMaster" Target="handoutMasters/handoutMaster1.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viewProps" Target="viewProps.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1.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image" Target="../media/image34.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36.wmf"/><Relationship Id="rId1" Type="http://schemas.openxmlformats.org/officeDocument/2006/relationships/image" Target="../media/image3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9075" cy="350838"/>
          </a:xfrm>
          <a:prstGeom prst="rect">
            <a:avLst/>
          </a:prstGeom>
        </p:spPr>
        <p:txBody>
          <a:bodyPr vert="horz" lIns="93177" tIns="46589" rIns="93177" bIns="46589" rtlCol="0"/>
          <a:lstStyle>
            <a:lvl1pPr algn="l" fontAlgn="auto">
              <a:defRPr sz="1200" noProof="1"/>
            </a:lvl1pPr>
          </a:lstStyle>
          <a:p>
            <a:pPr>
              <a:defRPr/>
            </a:pPr>
            <a:endParaRPr lang="en-US"/>
          </a:p>
        </p:txBody>
      </p:sp>
      <p:sp>
        <p:nvSpPr>
          <p:cNvPr id="3" name="Date Placeholder 2"/>
          <p:cNvSpPr>
            <a:spLocks noGrp="1"/>
          </p:cNvSpPr>
          <p:nvPr>
            <p:ph type="dt" sz="quarter" idx="1"/>
          </p:nvPr>
        </p:nvSpPr>
        <p:spPr>
          <a:xfrm>
            <a:off x="5265738" y="0"/>
            <a:ext cx="4029075" cy="350838"/>
          </a:xfrm>
          <a:prstGeom prst="rect">
            <a:avLst/>
          </a:prstGeom>
        </p:spPr>
        <p:txBody>
          <a:bodyPr vert="horz" lIns="93177" tIns="46589" rIns="93177" bIns="46589" rtlCol="0"/>
          <a:lstStyle>
            <a:lvl1pPr algn="r" fontAlgn="auto">
              <a:defRPr sz="1200" noProof="1" smtClean="0">
                <a:latin typeface="+mn-lt"/>
              </a:defRPr>
            </a:lvl1pPr>
          </a:lstStyle>
          <a:p>
            <a:pPr>
              <a:defRPr/>
            </a:pPr>
            <a:fld id="{86D8DBC3-BAFC-4318-842F-76966FFC3169}" type="datetimeFigureOut">
              <a:rPr lang="en-US"/>
              <a:t>02/01/2024</a:t>
            </a:fld>
            <a:endParaRPr lang="en-US">
              <a:latin typeface="Perpetua" panose="02020502060401020303" pitchFamily="18" charset="0"/>
            </a:endParaRPr>
          </a:p>
        </p:txBody>
      </p:sp>
      <p:sp>
        <p:nvSpPr>
          <p:cNvPr id="4" name="Footer Placeholder 3"/>
          <p:cNvSpPr>
            <a:spLocks noGrp="1"/>
          </p:cNvSpPr>
          <p:nvPr>
            <p:ph type="ftr" sz="quarter" idx="2"/>
          </p:nvPr>
        </p:nvSpPr>
        <p:spPr>
          <a:xfrm>
            <a:off x="0" y="6657975"/>
            <a:ext cx="4029075" cy="350838"/>
          </a:xfrm>
          <a:prstGeom prst="rect">
            <a:avLst/>
          </a:prstGeom>
        </p:spPr>
        <p:txBody>
          <a:bodyPr vert="horz" lIns="93177" tIns="46589" rIns="93177" bIns="46589" rtlCol="0" anchor="b"/>
          <a:lstStyle>
            <a:lvl1pPr algn="l" fontAlgn="auto">
              <a:defRPr sz="1200" noProof="1"/>
            </a:lvl1pPr>
          </a:lstStyle>
          <a:p>
            <a:pPr>
              <a:defRPr/>
            </a:pPr>
            <a:endParaRPr lang="en-US"/>
          </a:p>
        </p:txBody>
      </p:sp>
      <p:sp>
        <p:nvSpPr>
          <p:cNvPr id="5" name="Slide Number Placeholder 4"/>
          <p:cNvSpPr>
            <a:spLocks noGrp="1"/>
          </p:cNvSpPr>
          <p:nvPr>
            <p:ph type="sldNum" sz="quarter" idx="3"/>
          </p:nvPr>
        </p:nvSpPr>
        <p:spPr>
          <a:xfrm>
            <a:off x="5265738" y="6657975"/>
            <a:ext cx="4029075" cy="350838"/>
          </a:xfrm>
          <a:prstGeom prst="rect">
            <a:avLst/>
          </a:prstGeom>
        </p:spPr>
        <p:txBody>
          <a:bodyPr vert="horz" wrap="none" lIns="93177" tIns="46589" rIns="93177" bIns="46589" numCol="1" anchor="b" anchorCtr="1" compatLnSpc="1"/>
          <a:lstStyle>
            <a:lvl1pPr algn="r">
              <a:defRPr sz="1200" smtClean="0">
                <a:solidFill>
                  <a:srgbClr val="FFFFFF"/>
                </a:solidFill>
                <a:latin typeface="Franklin Gothic Book" panose="020B0503020102020204" pitchFamily="34" charset="0"/>
              </a:defRPr>
            </a:lvl1pPr>
          </a:lstStyle>
          <a:p>
            <a:pPr>
              <a:defRPr/>
            </a:pPr>
            <a:fld id="{4F6BA869-6834-4134-BC87-E24BB9340AD7}" type="slidenum">
              <a:rPr lang="en-US" altLang="zh-CN"/>
              <a:t>‹#›</a:t>
            </a:fld>
            <a:endParaRPr lang="en-US" altLang="zh-CN"/>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9075" cy="350838"/>
          </a:xfrm>
          <a:prstGeom prst="rect">
            <a:avLst/>
          </a:prstGeom>
        </p:spPr>
        <p:txBody>
          <a:bodyPr vert="horz" lIns="93177" tIns="46589" rIns="93177" bIns="46589" rtlCol="0"/>
          <a:lstStyle>
            <a:lvl1pPr algn="l" fontAlgn="auto">
              <a:defRPr sz="1200" noProof="1"/>
            </a:lvl1pPr>
          </a:lstStyle>
          <a:p>
            <a:pPr>
              <a:defRPr/>
            </a:pPr>
            <a:endParaRPr lang="en-US"/>
          </a:p>
        </p:txBody>
      </p:sp>
      <p:sp>
        <p:nvSpPr>
          <p:cNvPr id="3" name="Date Placeholder 2"/>
          <p:cNvSpPr>
            <a:spLocks noGrp="1"/>
          </p:cNvSpPr>
          <p:nvPr>
            <p:ph type="dt" idx="1"/>
          </p:nvPr>
        </p:nvSpPr>
        <p:spPr>
          <a:xfrm>
            <a:off x="5265738" y="0"/>
            <a:ext cx="4029075" cy="350838"/>
          </a:xfrm>
          <a:prstGeom prst="rect">
            <a:avLst/>
          </a:prstGeom>
        </p:spPr>
        <p:txBody>
          <a:bodyPr vert="horz" lIns="93177" tIns="46589" rIns="93177" bIns="46589" rtlCol="0"/>
          <a:lstStyle>
            <a:lvl1pPr algn="r" fontAlgn="auto">
              <a:defRPr sz="1200" noProof="1" smtClean="0">
                <a:latin typeface="+mn-lt"/>
              </a:defRPr>
            </a:lvl1pPr>
          </a:lstStyle>
          <a:p>
            <a:pPr>
              <a:defRPr/>
            </a:pPr>
            <a:fld id="{AA162E45-2633-4693-8B40-5A84A34399DE}" type="datetimeFigureOut">
              <a:rPr lang="en-US"/>
              <a:t>02/01/2024</a:t>
            </a:fld>
            <a:endParaRPr lang="en-US">
              <a:latin typeface="Perpetua" panose="02020502060401020303" pitchFamily="18" charset="0"/>
            </a:endParaRPr>
          </a:p>
        </p:txBody>
      </p:sp>
      <p:sp>
        <p:nvSpPr>
          <p:cNvPr id="40964" name="Slide Image Placeholder 3"/>
          <p:cNvSpPr>
            <a:spLocks noGrp="1" noRot="1" noChangeAspect="1" noChangeArrowheads="1"/>
          </p:cNvSpPr>
          <p:nvPr>
            <p:ph type="sldImg" idx="4294967295"/>
          </p:nvPr>
        </p:nvSpPr>
        <p:spPr bwMode="auto">
          <a:xfrm>
            <a:off x="2895600" y="525463"/>
            <a:ext cx="3505200" cy="2628900"/>
          </a:xfrm>
          <a:prstGeom prst="rect">
            <a:avLst/>
          </a:prstGeom>
          <a:noFill/>
          <a:ln w="12700">
            <a:solidFill>
              <a:srgbClr val="000000"/>
            </a:solidFill>
            <a:round/>
          </a:ln>
          <a:extLst>
            <a:ext uri="{909E8E84-426E-40DD-AFC4-6F175D3DCCD1}">
              <a14:hiddenFill xmlns:a14="http://schemas.microsoft.com/office/drawing/2010/main">
                <a:solidFill>
                  <a:srgbClr val="FFFFFF"/>
                </a:solidFill>
              </a14:hiddenFill>
            </a:ext>
          </a:extLst>
        </p:spPr>
      </p:sp>
      <p:sp>
        <p:nvSpPr>
          <p:cNvPr id="8197" name="Notes Placeholder 4"/>
          <p:cNvSpPr>
            <a:spLocks noGrp="1" noChangeArrowheads="1"/>
          </p:cNvSpPr>
          <p:nvPr>
            <p:ph type="body" sz="quarter" idx="9"/>
          </p:nvPr>
        </p:nvSpPr>
        <p:spPr bwMode="auto">
          <a:xfrm>
            <a:off x="930275" y="3330575"/>
            <a:ext cx="7435850" cy="315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177" tIns="46589" rIns="93177" bIns="46589" numCol="1" anchor="t" anchorCtr="0" compatLnSpc="1"/>
          <a:lstStyle/>
          <a:p>
            <a:pPr lvl="0"/>
            <a:r>
              <a:rPr lang="en-US" altLang="zh-CN" noProof="0" smtClean="0"/>
              <a:t>Click to edit Master text styles</a:t>
            </a:r>
          </a:p>
          <a:p>
            <a:pPr lvl="1"/>
            <a:r>
              <a:rPr lang="en-US" altLang="zh-CN" noProof="0" smtClean="0"/>
              <a:t>Second level</a:t>
            </a:r>
          </a:p>
          <a:p>
            <a:pPr lvl="2"/>
            <a:r>
              <a:rPr lang="en-US" altLang="zh-CN" noProof="0" smtClean="0"/>
              <a:t>Third level</a:t>
            </a:r>
          </a:p>
          <a:p>
            <a:pPr lvl="3"/>
            <a:r>
              <a:rPr lang="en-US" altLang="zh-CN" noProof="0" smtClean="0"/>
              <a:t>Fourth level</a:t>
            </a:r>
          </a:p>
          <a:p>
            <a:pPr lvl="4"/>
            <a:r>
              <a:rPr lang="en-US" altLang="zh-CN" noProof="0" smtClean="0"/>
              <a:t>Fifth level</a:t>
            </a:r>
          </a:p>
        </p:txBody>
      </p:sp>
      <p:sp>
        <p:nvSpPr>
          <p:cNvPr id="6" name="Footer Placeholder 5"/>
          <p:cNvSpPr>
            <a:spLocks noGrp="1"/>
          </p:cNvSpPr>
          <p:nvPr>
            <p:ph type="ftr" sz="quarter" idx="4"/>
          </p:nvPr>
        </p:nvSpPr>
        <p:spPr>
          <a:xfrm>
            <a:off x="0" y="6657975"/>
            <a:ext cx="4029075" cy="350838"/>
          </a:xfrm>
          <a:prstGeom prst="rect">
            <a:avLst/>
          </a:prstGeom>
        </p:spPr>
        <p:txBody>
          <a:bodyPr vert="horz" lIns="93177" tIns="46589" rIns="93177" bIns="46589" rtlCol="0" anchor="b"/>
          <a:lstStyle>
            <a:lvl1pPr algn="l" fontAlgn="auto">
              <a:defRPr sz="1200" noProof="1"/>
            </a:lvl1pPr>
          </a:lstStyle>
          <a:p>
            <a:pPr>
              <a:defRPr/>
            </a:pPr>
            <a:endParaRPr lang="en-US"/>
          </a:p>
        </p:txBody>
      </p:sp>
      <p:sp>
        <p:nvSpPr>
          <p:cNvPr id="7" name="Slide Number Placeholder 6"/>
          <p:cNvSpPr>
            <a:spLocks noGrp="1"/>
          </p:cNvSpPr>
          <p:nvPr>
            <p:ph type="sldNum" sz="quarter" idx="5"/>
          </p:nvPr>
        </p:nvSpPr>
        <p:spPr>
          <a:xfrm>
            <a:off x="5265738" y="6657975"/>
            <a:ext cx="4029075" cy="350838"/>
          </a:xfrm>
          <a:prstGeom prst="rect">
            <a:avLst/>
          </a:prstGeom>
        </p:spPr>
        <p:txBody>
          <a:bodyPr vert="horz" wrap="square" lIns="93177" tIns="46589" rIns="93177" bIns="46589" numCol="1" anchor="b" anchorCtr="0" compatLnSpc="1"/>
          <a:lstStyle>
            <a:lvl1pPr algn="r">
              <a:defRPr sz="1200" smtClean="0"/>
            </a:lvl1pPr>
          </a:lstStyle>
          <a:p>
            <a:pPr>
              <a:defRPr/>
            </a:pPr>
            <a:fld id="{BD406972-C160-4147-BD4D-D546FAEF36F7}" type="slidenum">
              <a:rPr lang="en-US" altLang="zh-CN"/>
              <a:t>‹#›</a:t>
            </a:fld>
            <a:endParaRPr lang="en-US" altLang="zh-CN"/>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ChangeArrowheads="1" noTextEdit="1"/>
          </p:cNvSpPr>
          <p:nvPr>
            <p:ph type="sldImg" idx="4294967295"/>
          </p:nvPr>
        </p:nvSpPr>
        <p:spPr>
          <a:ln>
            <a:miter lim="800000"/>
          </a:ln>
        </p:spPr>
      </p:sp>
      <p:sp>
        <p:nvSpPr>
          <p:cNvPr id="41987" name="Notes Placeholder 2"/>
          <p:cNvSpPr>
            <a:spLocks noGrp="1" noChangeArrowheads="1"/>
          </p:cNvSpPr>
          <p:nvPr>
            <p:ph type="body" idx="4294967295"/>
          </p:nvPr>
        </p:nvSpPr>
        <p:spPr/>
        <p:txBody>
          <a:bodyPr/>
          <a:lstStyle/>
          <a:p>
            <a:pPr eaLnBrk="1" hangingPunct="1"/>
            <a:endParaRPr lang="en-US" altLang="en-US" smtClean="0"/>
          </a:p>
        </p:txBody>
      </p:sp>
      <p:sp>
        <p:nvSpPr>
          <p:cNvPr id="41988"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331032EC-869E-4DB1-A243-325E3464D5DA}" type="slidenum">
              <a:rPr lang="en-US" altLang="en-US">
                <a:solidFill>
                  <a:srgbClr val="000000"/>
                </a:solidFill>
                <a:latin typeface="Calibri" panose="020F0502020204030204" pitchFamily="34" charset="0"/>
              </a:rPr>
              <a:t>1</a:t>
            </a:fld>
            <a:endParaRPr lang="en-US" altLang="en-US">
              <a:solidFill>
                <a:srgbClr val="000000"/>
              </a:solidFill>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1km vận</a:t>
            </a:r>
            <a:r>
              <a:rPr lang="en-US" baseline="0" dirty="0" smtClean="0"/>
              <a:t> chuyển tốn bao nhiêu chi phí?</a:t>
            </a:r>
          </a:p>
          <a:p>
            <a:r>
              <a:rPr lang="en-US" baseline="0" dirty="0" smtClean="0"/>
              <a:t>Chi phí 1 phút chăm sóc KH là bao nhiêu?</a:t>
            </a:r>
            <a:endParaRPr lang="en-US" dirty="0"/>
          </a:p>
        </p:txBody>
      </p:sp>
      <p:sp>
        <p:nvSpPr>
          <p:cNvPr id="4" name="Slide Number Placeholder 3"/>
          <p:cNvSpPr>
            <a:spLocks noGrp="1"/>
          </p:cNvSpPr>
          <p:nvPr>
            <p:ph type="sldNum" sz="quarter" idx="10"/>
          </p:nvPr>
        </p:nvSpPr>
        <p:spPr/>
        <p:txBody>
          <a:bodyPr/>
          <a:lstStyle/>
          <a:p>
            <a:fld id="{7E7FDA99-ADEA-4C79-915E-7F0B211C1B97}" type="slidenum">
              <a:rPr lang="en-US" smtClean="0"/>
              <a:t>5</a:t>
            </a:fld>
            <a:endParaRPr lang="en-US"/>
          </a:p>
        </p:txBody>
      </p:sp>
    </p:spTree>
    <p:extLst>
      <p:ext uri="{BB962C8B-B14F-4D97-AF65-F5344CB8AC3E}">
        <p14:creationId xmlns:p14="http://schemas.microsoft.com/office/powerpoint/2010/main" val="22430637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Times New Roman" panose="02020603050405020304" pitchFamily="18" charset="0"/>
                <a:cs typeface="Arial" panose="020B0604020202020204" pitchFamily="34" charset="0"/>
              </a:rPr>
              <a:t>9</a:t>
            </a:fld>
            <a:endParaRPr lang="en-US" altLang="en-US" dirty="0">
              <a:latin typeface="Times New Roman" panose="02020603050405020304" pitchFamily="18" charset="0"/>
              <a:ea typeface="Arial" panose="020B0604020202020204" pitchFamily="34" charset="0"/>
              <a:cs typeface="Arial" panose="020B0604020202020204" pitchFamily="34" charset="0"/>
            </a:endParaRPr>
          </a:p>
        </p:txBody>
      </p:sp>
      <p:sp>
        <p:nvSpPr>
          <p:cNvPr id="18435" name="Rectangle 2"/>
          <p:cNvSpPr>
            <a:spLocks noGrp="1" noRot="1" noChangeAspect="1" noTextEdit="1"/>
          </p:cNvSpPr>
          <p:nvPr>
            <p:ph type="sldImg"/>
          </p:nvPr>
        </p:nvSpPr>
        <p:spPr>
          <a:xfrm>
            <a:off x="1150938" y="692150"/>
            <a:ext cx="4556125" cy="3416300"/>
          </a:xfrm>
          <a:ln>
            <a:solidFill>
              <a:schemeClr val="tx1">
                <a:alpha val="100000"/>
              </a:schemeClr>
            </a:solidFill>
            <a:miter lim="800000"/>
          </a:ln>
        </p:spPr>
      </p:sp>
      <p:sp>
        <p:nvSpPr>
          <p:cNvPr id="18436" name="Rectangle 3"/>
          <p:cNvSpPr>
            <a:spLocks noGrp="1"/>
          </p:cNvSpPr>
          <p:nvPr>
            <p:ph type="body" idx="1"/>
          </p:nvPr>
        </p:nvSpPr>
        <p:spPr>
          <a:xfrm>
            <a:off x="914400" y="4341813"/>
            <a:ext cx="5029200" cy="4114800"/>
          </a:xfrm>
          <a:noFill/>
          <a:ln>
            <a:noFill/>
          </a:ln>
        </p:spPr>
        <p:txBody>
          <a:bodyPr wrap="square" lIns="90488" tIns="44450" rIns="90488" bIns="44450" anchor="t"/>
          <a:lstStyle/>
          <a:p>
            <a:pPr lvl="0" eaLnBrk="1" hangingPunct="1">
              <a:spcBef>
                <a:spcPct val="0"/>
              </a:spcBef>
            </a:pPr>
            <a:endParaRPr lang="en-US" altLang="en-US" dirty="0">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defRPr/>
            </a:pPr>
            <a:endParaRPr lang="en-US" noProof="1"/>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auto">
              <a:defRPr/>
            </a:pPr>
            <a:endParaRPr lang="en-US" noProof="1"/>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defRPr/>
            </a:pPr>
            <a:endParaRPr lang="en-US" noProof="1"/>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defRPr/>
            </a:pPr>
            <a:endParaRPr lang="en-US" noProof="1"/>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defRPr/>
            </a:pPr>
            <a:endParaRPr lang="en-US" noProof="1"/>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noProof="1" smtClean="0"/>
              <a:t>Click to edit Master subtitle style</a:t>
            </a:r>
            <a:endParaRPr lang="en-US" noProof="1"/>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noProof="1" smtClean="0"/>
              <a:t>Click to edit Master title style</a:t>
            </a:r>
            <a:endParaRPr lang="en-US" noProof="1"/>
          </a:p>
        </p:txBody>
      </p:sp>
      <p:sp>
        <p:nvSpPr>
          <p:cNvPr id="11" name="Date Placeholder 27"/>
          <p:cNvSpPr>
            <a:spLocks noGrp="1"/>
          </p:cNvSpPr>
          <p:nvPr>
            <p:ph type="dt" sz="half" idx="10"/>
          </p:nvPr>
        </p:nvSpPr>
        <p:spPr/>
        <p:txBody>
          <a:bodyPr/>
          <a:lstStyle>
            <a:lvl1pPr>
              <a:defRPr smtClean="0"/>
            </a:lvl1pPr>
          </a:lstStyle>
          <a:p>
            <a:pPr>
              <a:defRPr/>
            </a:pPr>
            <a:fld id="{92872A00-A548-46E7-90A2-A39D4E5E74CF}" type="datetime1">
              <a:rPr lang="en-US"/>
              <a:t>02/01/2024</a:t>
            </a:fld>
            <a:endParaRPr lang="en-US"/>
          </a:p>
        </p:txBody>
      </p:sp>
      <p:sp>
        <p:nvSpPr>
          <p:cNvPr id="12" name="Footer Placeholder 16"/>
          <p:cNvSpPr>
            <a:spLocks noGrp="1"/>
          </p:cNvSpPr>
          <p:nvPr>
            <p:ph type="ftr" sz="quarter" idx="11"/>
          </p:nvPr>
        </p:nvSpPr>
        <p:spPr/>
        <p:txBody>
          <a:bodyPr/>
          <a:lstStyle>
            <a:lvl1pPr>
              <a:defRPr/>
            </a:lvl1pPr>
          </a:lstStyle>
          <a:p>
            <a:pPr>
              <a:defRPr/>
            </a:pPr>
            <a:endParaRPr lang="en-US"/>
          </a:p>
        </p:txBody>
      </p:sp>
      <p:sp>
        <p:nvSpPr>
          <p:cNvPr id="13" name="Slide Number Placeholder 28"/>
          <p:cNvSpPr>
            <a:spLocks noGrp="1"/>
          </p:cNvSpPr>
          <p:nvPr>
            <p:ph type="sldNum" sz="quarter" idx="12"/>
          </p:nvPr>
        </p:nvSpPr>
        <p:spPr/>
        <p:txBody>
          <a:bodyPr/>
          <a:lstStyle>
            <a:lvl1pPr>
              <a:defRPr smtClean="0"/>
            </a:lvl1pPr>
          </a:lstStyle>
          <a:p>
            <a:pPr>
              <a:defRPr/>
            </a:pPr>
            <a:fld id="{8AFE6F45-1AB5-4B9A-BB52-9D59FBECD68A}" type="slidenum">
              <a:rPr lang="en-US" altLang="zh-CN"/>
              <a:t>‹#›</a:t>
            </a:fld>
            <a:endParaRPr lang="en-US" altLang="zh-CN"/>
          </a:p>
        </p:txBody>
      </p:sp>
    </p:spTree>
  </p:cSld>
  <p:clrMapOvr>
    <a:overrideClrMapping bg1="lt1" tx1="dk1" bg2="lt2" tx2="dk2" accent1="accent1" accent2="accent2" accent3="accent3" accent4="accent4" accent5="accent5" accent6="accent6" hlink="hlink" folHlink="folHlink"/>
  </p:clrMapOvr>
  <p:transition>
    <p:split orient="vert"/>
  </p:transition>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8" name="Content Placeholder 7"/>
          <p:cNvSpPr>
            <a:spLocks noGrp="1"/>
          </p:cNvSpPr>
          <p:nvPr>
            <p:ph sz="quarter" idx="1"/>
          </p:nvPr>
        </p:nvSpPr>
        <p:spPr>
          <a:xfrm>
            <a:off x="914400" y="1447800"/>
            <a:ext cx="7772400" cy="4572000"/>
          </a:xfrm>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Date Placeholder 13"/>
          <p:cNvSpPr>
            <a:spLocks noGrp="1"/>
          </p:cNvSpPr>
          <p:nvPr>
            <p:ph type="dt" sz="half" idx="10"/>
          </p:nvPr>
        </p:nvSpPr>
        <p:spPr/>
        <p:txBody>
          <a:bodyPr/>
          <a:lstStyle>
            <a:lvl1pPr>
              <a:defRPr/>
            </a:lvl1pPr>
          </a:lstStyle>
          <a:p>
            <a:pPr>
              <a:defRPr/>
            </a:pPr>
            <a:fld id="{9314325B-0244-4E62-ADA8-323AC0A0D237}" type="datetime1">
              <a:rPr lang="en-US"/>
              <a:t>02/01/2024</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BEDF9499-02E1-4315-B443-EA87CD8FDDB2}" type="slidenum">
              <a:rPr lang="en-US" altLang="zh-CN"/>
              <a:t>‹#›</a:t>
            </a:fld>
            <a:endParaRPr lang="en-US" altLang="zh-CN"/>
          </a:p>
        </p:txBody>
      </p:sp>
    </p:spTree>
  </p:cSld>
  <p:clrMapOvr>
    <a:masterClrMapping/>
  </p:clrMapOvr>
  <p:transition>
    <p:split orient="vert"/>
  </p:transition>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defRPr/>
            </a:pPr>
            <a:endParaRPr lang="en-US" noProof="1"/>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fontAlgn="auto">
              <a:defRPr/>
            </a:pPr>
            <a:endParaRPr lang="en-US" noProof="1"/>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defRPr/>
            </a:pPr>
            <a:endParaRPr lang="en-US" noProof="1"/>
          </a:p>
        </p:txBody>
      </p:sp>
      <p:sp>
        <p:nvSpPr>
          <p:cNvPr id="7" name="Rectangle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defRPr/>
            </a:pPr>
            <a:endParaRPr lang="en-US" noProof="1"/>
          </a:p>
        </p:txBody>
      </p:sp>
      <p:sp>
        <p:nvSpPr>
          <p:cNvPr id="8" name="Rectangle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defRPr/>
            </a:pPr>
            <a:endParaRPr lang="en-US" noProof="1"/>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noProof="1" smtClean="0"/>
              <a:t>Click to edit Master text styles</a:t>
            </a:r>
          </a:p>
        </p:txBody>
      </p:sp>
      <p:sp>
        <p:nvSpPr>
          <p:cNvPr id="9" name="Date Placeholder 3"/>
          <p:cNvSpPr>
            <a:spLocks noGrp="1"/>
          </p:cNvSpPr>
          <p:nvPr>
            <p:ph type="dt" sz="half" idx="10"/>
          </p:nvPr>
        </p:nvSpPr>
        <p:spPr/>
        <p:txBody>
          <a:bodyPr/>
          <a:lstStyle>
            <a:lvl1pPr>
              <a:defRPr smtClean="0"/>
            </a:lvl1pPr>
          </a:lstStyle>
          <a:p>
            <a:pPr>
              <a:defRPr/>
            </a:pPr>
            <a:fld id="{CAEA4867-0517-4568-A889-88F686B15465}" type="datetime1">
              <a:rPr lang="en-US"/>
              <a:t>02/01/2024</a:t>
            </a:fld>
            <a:endParaRPr 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US"/>
          </a:p>
        </p:txBody>
      </p:sp>
      <p:sp>
        <p:nvSpPr>
          <p:cNvPr id="11" name="Slide Number Placeholder 5"/>
          <p:cNvSpPr>
            <a:spLocks noGrp="1"/>
          </p:cNvSpPr>
          <p:nvPr>
            <p:ph type="sldNum" sz="quarter" idx="12"/>
          </p:nvPr>
        </p:nvSpPr>
        <p:spPr>
          <a:xfrm>
            <a:off x="146050" y="6208713"/>
            <a:ext cx="457200" cy="457200"/>
          </a:xfrm>
        </p:spPr>
        <p:txBody>
          <a:bodyPr/>
          <a:lstStyle>
            <a:lvl1pPr>
              <a:defRPr smtClean="0"/>
            </a:lvl1pPr>
          </a:lstStyle>
          <a:p>
            <a:pPr>
              <a:defRPr/>
            </a:pPr>
            <a:fld id="{1F817234-5E9F-4CA3-AA05-19DE63F49B33}" type="slidenum">
              <a:rPr lang="en-US" altLang="zh-CN"/>
              <a:t>‹#›</a:t>
            </a:fld>
            <a:endParaRPr lang="en-US" altLang="zh-CN"/>
          </a:p>
        </p:txBody>
      </p:sp>
    </p:spTree>
  </p:cSld>
  <p:clrMapOvr>
    <a:overrideClrMapping bg1="lt1" tx1="dk1" bg2="lt2" tx2="dk2" accent1="accent1" accent2="accent2" accent3="accent3" accent4="accent4" accent5="accent5" accent6="accent6" hlink="hlink" folHlink="folHlink"/>
  </p:clrMapOvr>
  <p:transition>
    <p:split orient="vert"/>
  </p:transition>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9" name="Content Placeholder 8"/>
          <p:cNvSpPr>
            <a:spLocks noGrp="1"/>
          </p:cNvSpPr>
          <p:nvPr>
            <p:ph sz="quarter" idx="1"/>
          </p:nvPr>
        </p:nvSpPr>
        <p:spPr>
          <a:xfrm>
            <a:off x="914400" y="1447800"/>
            <a:ext cx="3749040" cy="4572000"/>
          </a:xfrm>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11" name="Content Placeholder 10"/>
          <p:cNvSpPr>
            <a:spLocks noGrp="1"/>
          </p:cNvSpPr>
          <p:nvPr>
            <p:ph sz="quarter" idx="2"/>
          </p:nvPr>
        </p:nvSpPr>
        <p:spPr>
          <a:xfrm>
            <a:off x="4933950" y="1447800"/>
            <a:ext cx="3749040" cy="4572000"/>
          </a:xfrm>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Date Placeholder 13"/>
          <p:cNvSpPr>
            <a:spLocks noGrp="1"/>
          </p:cNvSpPr>
          <p:nvPr>
            <p:ph type="dt" sz="half" idx="10"/>
          </p:nvPr>
        </p:nvSpPr>
        <p:spPr/>
        <p:txBody>
          <a:bodyPr/>
          <a:lstStyle>
            <a:lvl1pPr>
              <a:defRPr/>
            </a:lvl1pPr>
          </a:lstStyle>
          <a:p>
            <a:pPr>
              <a:defRPr/>
            </a:pPr>
            <a:fld id="{88CA71AF-7615-426C-B715-A9517D031026}" type="datetime1">
              <a:rPr lang="en-US"/>
              <a:t>02/01/2024</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A8E9D3DD-D7EC-4078-8177-32FE5213832E}" type="slidenum">
              <a:rPr lang="en-US" altLang="zh-CN"/>
              <a:t>‹#›</a:t>
            </a:fld>
            <a:endParaRPr lang="en-US" altLang="zh-CN"/>
          </a:p>
        </p:txBody>
      </p:sp>
    </p:spTree>
  </p:cSld>
  <p:clrMapOvr>
    <a:masterClrMapping/>
  </p:clrMapOvr>
  <p:transition>
    <p:split orient="vert"/>
  </p:transition>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noProof="1"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noProof="1"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13" name="Content Placeholder 12"/>
          <p:cNvSpPr>
            <a:spLocks noGrp="1"/>
          </p:cNvSpPr>
          <p:nvPr>
            <p:ph sz="half" idx="4"/>
          </p:nvPr>
        </p:nvSpPr>
        <p:spPr>
          <a:xfrm>
            <a:off x="4953000" y="2247900"/>
            <a:ext cx="3733800" cy="3886200"/>
          </a:xfrm>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7" name="Date Placeholder 13"/>
          <p:cNvSpPr>
            <a:spLocks noGrp="1"/>
          </p:cNvSpPr>
          <p:nvPr>
            <p:ph type="dt" sz="half" idx="10"/>
          </p:nvPr>
        </p:nvSpPr>
        <p:spPr/>
        <p:txBody>
          <a:bodyPr/>
          <a:lstStyle>
            <a:lvl1pPr>
              <a:defRPr/>
            </a:lvl1pPr>
          </a:lstStyle>
          <a:p>
            <a:pPr>
              <a:defRPr/>
            </a:pPr>
            <a:fld id="{591E656C-127C-4045-AFBC-A0BF234F82A2}" type="datetime1">
              <a:rPr lang="en-US"/>
              <a:t>02/01/2024</a:t>
            </a:fld>
            <a:endParaRPr lang="en-US"/>
          </a:p>
        </p:txBody>
      </p:sp>
      <p:sp>
        <p:nvSpPr>
          <p:cNvPr id="8" name="Footer Placeholder 2"/>
          <p:cNvSpPr>
            <a:spLocks noGrp="1"/>
          </p:cNvSpPr>
          <p:nvPr>
            <p:ph type="ftr" sz="quarter" idx="11"/>
          </p:nvPr>
        </p:nvSpPr>
        <p:spPr/>
        <p:txBody>
          <a:bodyPr/>
          <a:lstStyle>
            <a:lvl1pPr>
              <a:defRPr/>
            </a:lvl1pPr>
          </a:lstStyle>
          <a:p>
            <a:pPr>
              <a:defRPr/>
            </a:pPr>
            <a:endParaRPr lang="en-US"/>
          </a:p>
        </p:txBody>
      </p:sp>
      <p:sp>
        <p:nvSpPr>
          <p:cNvPr id="9" name="Slide Number Placeholder 22"/>
          <p:cNvSpPr>
            <a:spLocks noGrp="1"/>
          </p:cNvSpPr>
          <p:nvPr>
            <p:ph type="sldNum" sz="quarter" idx="12"/>
          </p:nvPr>
        </p:nvSpPr>
        <p:spPr/>
        <p:txBody>
          <a:bodyPr/>
          <a:lstStyle>
            <a:lvl1pPr>
              <a:defRPr/>
            </a:lvl1pPr>
          </a:lstStyle>
          <a:p>
            <a:pPr>
              <a:defRPr/>
            </a:pPr>
            <a:fld id="{F4F5FAE1-CDED-4B4E-9125-06E3BCDC3635}" type="slidenum">
              <a:rPr lang="en-US" altLang="zh-CN"/>
              <a:t>‹#›</a:t>
            </a:fld>
            <a:endParaRPr lang="en-US" altLang="zh-CN"/>
          </a:p>
        </p:txBody>
      </p:sp>
    </p:spTree>
  </p:cSld>
  <p:clrMapOvr>
    <a:masterClrMapping/>
  </p:clrMapOvr>
  <p:transition>
    <p:split orient="vert"/>
  </p:transition>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Date Placeholder 13"/>
          <p:cNvSpPr>
            <a:spLocks noGrp="1"/>
          </p:cNvSpPr>
          <p:nvPr>
            <p:ph type="dt" sz="half" idx="10"/>
          </p:nvPr>
        </p:nvSpPr>
        <p:spPr/>
        <p:txBody>
          <a:bodyPr/>
          <a:lstStyle>
            <a:lvl1pPr>
              <a:defRPr/>
            </a:lvl1pPr>
          </a:lstStyle>
          <a:p>
            <a:pPr>
              <a:defRPr/>
            </a:pPr>
            <a:fld id="{9CBBFF99-9B3B-41DC-BA48-DCF613202C9E}" type="datetime1">
              <a:rPr lang="en-US"/>
              <a:t>02/01/2024</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22"/>
          <p:cNvSpPr>
            <a:spLocks noGrp="1"/>
          </p:cNvSpPr>
          <p:nvPr>
            <p:ph type="sldNum" sz="quarter" idx="12"/>
          </p:nvPr>
        </p:nvSpPr>
        <p:spPr/>
        <p:txBody>
          <a:bodyPr/>
          <a:lstStyle>
            <a:lvl1pPr>
              <a:defRPr/>
            </a:lvl1pPr>
          </a:lstStyle>
          <a:p>
            <a:pPr>
              <a:defRPr/>
            </a:pPr>
            <a:fld id="{76DC903F-740B-4702-BCCA-41472BB364AF}" type="slidenum">
              <a:rPr lang="en-US" altLang="zh-CN"/>
              <a:t>‹#›</a:t>
            </a:fld>
            <a:endParaRPr lang="en-US" altLang="zh-CN"/>
          </a:p>
        </p:txBody>
      </p:sp>
    </p:spTree>
  </p:cSld>
  <p:clrMapOvr>
    <a:masterClrMapping/>
  </p:clrMapOvr>
  <p:transition>
    <p:split orient="vert"/>
  </p:transition>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1AB5BD0B-68BE-476F-92DA-397F3E003BA7}" type="datetime1">
              <a:rPr lang="en-US"/>
              <a:t>02/01/2024</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3846E1BA-3228-4CF8-84B2-5264554784B1}" type="slidenum">
              <a:rPr lang="en-US" altLang="zh-CN"/>
              <a:t>‹#›</a:t>
            </a:fld>
            <a:endParaRPr lang="en-US" altLang="zh-CN"/>
          </a:p>
        </p:txBody>
      </p:sp>
    </p:spTree>
  </p:cSld>
  <p:clrMapOvr>
    <a:masterClrMapping/>
  </p:clrMapOvr>
  <p:transition>
    <p:split orient="vert"/>
  </p:transition>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defRPr/>
            </a:pPr>
            <a:endParaRPr lang="en-US" noProof="1"/>
          </a:p>
        </p:txBody>
      </p:sp>
      <p:sp useBgFill="1">
        <p:nvSpPr>
          <p:cNvPr id="6" name="Rounded Rectangle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auto">
              <a:defRPr/>
            </a:pPr>
            <a:endParaRPr lang="en-US" noProof="1"/>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noProof="1" smtClean="0"/>
              <a:t>Click to edit Master title style</a:t>
            </a:r>
            <a:endParaRPr lang="en-US" noProof="1"/>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noProof="1"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7" name="Date Placeholder 4"/>
          <p:cNvSpPr>
            <a:spLocks noGrp="1"/>
          </p:cNvSpPr>
          <p:nvPr>
            <p:ph type="dt" sz="half" idx="10"/>
          </p:nvPr>
        </p:nvSpPr>
        <p:spPr/>
        <p:txBody>
          <a:bodyPr/>
          <a:lstStyle>
            <a:lvl1pPr>
              <a:defRPr smtClean="0"/>
            </a:lvl1pPr>
          </a:lstStyle>
          <a:p>
            <a:pPr>
              <a:defRPr/>
            </a:pPr>
            <a:fld id="{D6B34911-4B68-4302-845A-49E25C274781}" type="datetime1">
              <a:rPr lang="en-US"/>
              <a:t>02/01/2024</a:t>
            </a:fld>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smtClean="0"/>
            </a:lvl1pPr>
          </a:lstStyle>
          <a:p>
            <a:pPr>
              <a:defRPr/>
            </a:pPr>
            <a:fld id="{8D1624E2-162D-49DF-B0BC-CF8FA12804A7}" type="slidenum">
              <a:rPr lang="en-US" altLang="zh-CN"/>
              <a:t>‹#›</a:t>
            </a:fld>
            <a:endParaRPr lang="en-US" altLang="zh-CN"/>
          </a:p>
        </p:txBody>
      </p:sp>
    </p:spTree>
  </p:cSld>
  <p:clrMapOvr>
    <a:masterClrMapping/>
  </p:clrMapOvr>
  <p:transition>
    <p:split orient="vert"/>
  </p:transition>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defRPr/>
            </a:pPr>
            <a:endParaRPr lang="en-US" noProof="1"/>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defRPr/>
            </a:pPr>
            <a:endParaRPr lang="en-US" noProof="1"/>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defRPr/>
            </a:pPr>
            <a:endParaRPr lang="en-US" noProof="1"/>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noProof="1" smtClean="0"/>
              <a:t>Click to edit Master title style</a:t>
            </a:r>
            <a:endParaRPr lang="en-US" noProof="1"/>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noProof="1"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pPr lvl="0"/>
            <a:r>
              <a:rPr lang="en-US" noProof="1" smtClean="0"/>
              <a:t>Click icon to add picture</a:t>
            </a:r>
            <a:endParaRPr lang="en-US" noProof="1"/>
          </a:p>
        </p:txBody>
      </p:sp>
      <p:sp>
        <p:nvSpPr>
          <p:cNvPr id="8" name="Date Placeholder 4"/>
          <p:cNvSpPr>
            <a:spLocks noGrp="1"/>
          </p:cNvSpPr>
          <p:nvPr>
            <p:ph type="dt" sz="half" idx="10"/>
          </p:nvPr>
        </p:nvSpPr>
        <p:spPr/>
        <p:txBody>
          <a:bodyPr/>
          <a:lstStyle>
            <a:lvl1pPr>
              <a:defRPr smtClean="0"/>
            </a:lvl1pPr>
          </a:lstStyle>
          <a:p>
            <a:pPr>
              <a:defRPr/>
            </a:pPr>
            <a:fld id="{A4C9A8AD-5F10-4649-9D0B-2C25C8301FCA}" type="datetime1">
              <a:rPr lang="en-US"/>
              <a:t>02/01/2024</a:t>
            </a:fld>
            <a:endParaRPr 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en-US"/>
          </a:p>
        </p:txBody>
      </p:sp>
      <p:sp>
        <p:nvSpPr>
          <p:cNvPr id="10" name="Slide Number Placeholder 6"/>
          <p:cNvSpPr>
            <a:spLocks noGrp="1"/>
          </p:cNvSpPr>
          <p:nvPr>
            <p:ph type="sldNum" sz="quarter" idx="12"/>
          </p:nvPr>
        </p:nvSpPr>
        <p:spPr>
          <a:xfrm>
            <a:off x="146050" y="6208713"/>
            <a:ext cx="457200" cy="457200"/>
          </a:xfrm>
        </p:spPr>
        <p:txBody>
          <a:bodyPr/>
          <a:lstStyle>
            <a:lvl1pPr>
              <a:defRPr smtClean="0"/>
            </a:lvl1pPr>
          </a:lstStyle>
          <a:p>
            <a:pPr>
              <a:defRPr/>
            </a:pPr>
            <a:fld id="{6EB8554F-984A-4748-B5F0-183E5C61269E}" type="slidenum">
              <a:rPr lang="en-US" altLang="zh-CN"/>
              <a:t>‹#›</a:t>
            </a:fld>
            <a:endParaRPr lang="en-US" altLang="zh-CN"/>
          </a:p>
        </p:txBody>
      </p:sp>
    </p:spTree>
  </p:cSld>
  <p:clrMapOvr>
    <a:masterClrMapping/>
  </p:clrMapOvr>
  <p:transition>
    <p:split orient="vert"/>
  </p:transition>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Vertical Text Placeholder 2"/>
          <p:cNvSpPr>
            <a:spLocks noGrp="1"/>
          </p:cNvSpPr>
          <p:nvPr>
            <p:ph type="body" orient="vert" idx="1"/>
          </p:nvPr>
        </p:nvSpPr>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Date Placeholder 13"/>
          <p:cNvSpPr>
            <a:spLocks noGrp="1"/>
          </p:cNvSpPr>
          <p:nvPr>
            <p:ph type="dt" sz="half" idx="10"/>
          </p:nvPr>
        </p:nvSpPr>
        <p:spPr/>
        <p:txBody>
          <a:bodyPr/>
          <a:lstStyle>
            <a:lvl1pPr>
              <a:defRPr/>
            </a:lvl1pPr>
          </a:lstStyle>
          <a:p>
            <a:pPr>
              <a:defRPr/>
            </a:pPr>
            <a:fld id="{7E4D6CFB-5F4E-4251-9876-51AC90410DE2}" type="datetime1">
              <a:rPr lang="en-US"/>
              <a:t>02/01/2024</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28DF2A60-06AB-4306-8087-BD52D2CE717B}" type="slidenum">
              <a:rPr lang="en-US" altLang="zh-CN"/>
              <a:t>‹#›</a:t>
            </a:fld>
            <a:endParaRPr lang="en-US" altLang="zh-CN"/>
          </a:p>
        </p:txBody>
      </p:sp>
    </p:spTree>
  </p:cSld>
  <p:clrMapOvr>
    <a:masterClrMapping/>
  </p:clrMapOvr>
  <p:transition>
    <p:split orient="vert"/>
  </p:transition>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noProof="1" smtClean="0"/>
              <a:t>Click to edit Master title style</a:t>
            </a:r>
            <a:endParaRPr lang="en-US" noProof="1"/>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Date Placeholder 13"/>
          <p:cNvSpPr>
            <a:spLocks noGrp="1"/>
          </p:cNvSpPr>
          <p:nvPr>
            <p:ph type="dt" sz="half" idx="10"/>
          </p:nvPr>
        </p:nvSpPr>
        <p:spPr/>
        <p:txBody>
          <a:bodyPr/>
          <a:lstStyle>
            <a:lvl1pPr>
              <a:defRPr/>
            </a:lvl1pPr>
          </a:lstStyle>
          <a:p>
            <a:pPr>
              <a:defRPr/>
            </a:pPr>
            <a:fld id="{BC2271E4-A0D1-4F97-BBC2-18E1532E07C5}" type="datetime1">
              <a:rPr lang="en-US"/>
              <a:t>02/01/2024</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D72B9CD2-244C-4071-9FC9-F2A3DF455970}" type="slidenum">
              <a:rPr lang="en-US" altLang="zh-CN"/>
              <a:t>‹#›</a:t>
            </a:fld>
            <a:endParaRPr lang="en-US" altLang="zh-CN"/>
          </a:p>
        </p:txBody>
      </p:sp>
    </p:spTree>
  </p:cSld>
  <p:clrMapOvr>
    <a:masterClrMapping/>
  </p:clrMapOvr>
  <p:transition>
    <p:split orient="vert"/>
  </p:transition>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noProof="1" smtClean="0"/>
              <a:t>Click to edit Master title style</a:t>
            </a:r>
            <a:endParaRPr lang="en-US" noProof="1"/>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1" smtClean="0"/>
              <a:t>Click to edit Master subtitle style</a:t>
            </a:r>
            <a:endParaRPr lang="en-US" noProof="1"/>
          </a:p>
        </p:txBody>
      </p:sp>
      <p:sp>
        <p:nvSpPr>
          <p:cNvPr id="4" name="Date Placeholder 3"/>
          <p:cNvSpPr>
            <a:spLocks noGrp="1"/>
          </p:cNvSpPr>
          <p:nvPr>
            <p:ph type="dt" sz="half" idx="10"/>
          </p:nvPr>
        </p:nvSpPr>
        <p:spPr/>
        <p:txBody>
          <a:bodyPr/>
          <a:lstStyle>
            <a:lvl1pPr>
              <a:defRPr/>
            </a:lvl1pPr>
          </a:lstStyle>
          <a:p>
            <a:pPr>
              <a:defRPr/>
            </a:pPr>
            <a:fld id="{41C9E211-B9A9-4FBD-B820-52EB3FF253C0}" type="datetime1">
              <a:rPr lang="en-US" altLang="en-US"/>
              <a:t>02/01/2024</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47615473-7B7E-4186-8FC1-60E62657F47A}" type="slidenum">
              <a:rPr lang="en-US" altLang="en-US"/>
              <a:t>‹#›</a:t>
            </a:fld>
            <a:endParaRPr lang="en-US" altLang="en-US"/>
          </a:p>
        </p:txBody>
      </p:sp>
    </p:spTree>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idx="1"/>
          </p:nvPr>
        </p:nvSpPr>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Date Placeholder 3"/>
          <p:cNvSpPr>
            <a:spLocks noGrp="1"/>
          </p:cNvSpPr>
          <p:nvPr>
            <p:ph type="dt" sz="half" idx="10"/>
          </p:nvPr>
        </p:nvSpPr>
        <p:spPr/>
        <p:txBody>
          <a:bodyPr/>
          <a:lstStyle>
            <a:lvl1pPr>
              <a:defRPr/>
            </a:lvl1pPr>
          </a:lstStyle>
          <a:p>
            <a:pPr>
              <a:defRPr/>
            </a:pPr>
            <a:fld id="{B42A3615-9F24-422A-B636-DBF6F9717FDC}" type="datetime1">
              <a:rPr lang="en-US" altLang="en-US"/>
              <a:t>02/01/2024</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2EDD76D7-3472-4891-B84B-9213E7DF491F}" type="slidenum">
              <a:rPr lang="en-US" altLang="en-US"/>
              <a:t>‹#›</a:t>
            </a:fld>
            <a:endParaRPr lang="en-US" altLang="en-US"/>
          </a:p>
        </p:txBody>
      </p:sp>
    </p:spTree>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noProof="1"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9351232-6222-42DE-A1CC-1686F19CB764}" type="datetime1">
              <a:rPr lang="en-US" altLang="en-US"/>
              <a:t>02/01/2024</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4A0A5517-7BE8-4E55-BEC0-CD341B74DFCD}" type="slidenum">
              <a:rPr lang="en-US" altLang="en-US"/>
              <a:t>‹#›</a:t>
            </a:fld>
            <a:endParaRPr lang="en-US" altLang="en-US"/>
          </a:p>
        </p:txBody>
      </p:sp>
    </p:spTree>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Date Placeholder 3"/>
          <p:cNvSpPr>
            <a:spLocks noGrp="1"/>
          </p:cNvSpPr>
          <p:nvPr>
            <p:ph type="dt" sz="half" idx="10"/>
          </p:nvPr>
        </p:nvSpPr>
        <p:spPr/>
        <p:txBody>
          <a:bodyPr/>
          <a:lstStyle>
            <a:lvl1pPr>
              <a:defRPr/>
            </a:lvl1pPr>
          </a:lstStyle>
          <a:p>
            <a:pPr>
              <a:defRPr/>
            </a:pPr>
            <a:fld id="{CB7286CB-2467-4145-BB8C-5E68487251EE}" type="datetime1">
              <a:rPr lang="en-US" altLang="en-US"/>
              <a:t>02/01/2024</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D0310B80-3298-4A14-8F2A-E1B6BBA485B0}" type="slidenum">
              <a:rPr lang="en-US" altLang="en-US"/>
              <a:t>‹#›</a:t>
            </a:fld>
            <a:endParaRPr lang="en-US" altLang="en-US"/>
          </a:p>
        </p:txBody>
      </p:sp>
    </p:spTree>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7" name="Date Placeholder 3"/>
          <p:cNvSpPr>
            <a:spLocks noGrp="1"/>
          </p:cNvSpPr>
          <p:nvPr>
            <p:ph type="dt" sz="half" idx="10"/>
          </p:nvPr>
        </p:nvSpPr>
        <p:spPr/>
        <p:txBody>
          <a:bodyPr/>
          <a:lstStyle>
            <a:lvl1pPr>
              <a:defRPr/>
            </a:lvl1pPr>
          </a:lstStyle>
          <a:p>
            <a:pPr>
              <a:defRPr/>
            </a:pPr>
            <a:fld id="{4D1280FE-848A-4E1F-8530-5A85BF03F3EB}" type="datetime1">
              <a:rPr lang="en-US" altLang="en-US"/>
              <a:t>02/01/2024</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ltLang="en-US"/>
          </a:p>
        </p:txBody>
      </p:sp>
      <p:sp>
        <p:nvSpPr>
          <p:cNvPr id="9" name="Slide Number Placeholder 5"/>
          <p:cNvSpPr>
            <a:spLocks noGrp="1"/>
          </p:cNvSpPr>
          <p:nvPr>
            <p:ph type="sldNum" sz="quarter" idx="12"/>
          </p:nvPr>
        </p:nvSpPr>
        <p:spPr/>
        <p:txBody>
          <a:bodyPr/>
          <a:lstStyle>
            <a:lvl1pPr>
              <a:defRPr/>
            </a:lvl1pPr>
          </a:lstStyle>
          <a:p>
            <a:pPr>
              <a:defRPr/>
            </a:pPr>
            <a:fld id="{E95600E9-DEEB-4489-A7E5-76D3F36C5A08}" type="slidenum">
              <a:rPr lang="en-US" altLang="en-US"/>
              <a:t>‹#›</a:t>
            </a:fld>
            <a:endParaRPr lang="en-US" altLang="en-US"/>
          </a:p>
        </p:txBody>
      </p:sp>
    </p:spTree>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Date Placeholder 3"/>
          <p:cNvSpPr>
            <a:spLocks noGrp="1"/>
          </p:cNvSpPr>
          <p:nvPr>
            <p:ph type="dt" sz="half" idx="10"/>
          </p:nvPr>
        </p:nvSpPr>
        <p:spPr/>
        <p:txBody>
          <a:bodyPr/>
          <a:lstStyle>
            <a:lvl1pPr>
              <a:defRPr/>
            </a:lvl1pPr>
          </a:lstStyle>
          <a:p>
            <a:pPr>
              <a:defRPr/>
            </a:pPr>
            <a:fld id="{E5EB717F-ECE6-455D-91E1-34B431042878}" type="datetime1">
              <a:rPr lang="en-US" altLang="en-US"/>
              <a:t>02/01/2024</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ltLang="en-US"/>
          </a:p>
        </p:txBody>
      </p:sp>
      <p:sp>
        <p:nvSpPr>
          <p:cNvPr id="5" name="Slide Number Placeholder 5"/>
          <p:cNvSpPr>
            <a:spLocks noGrp="1"/>
          </p:cNvSpPr>
          <p:nvPr>
            <p:ph type="sldNum" sz="quarter" idx="12"/>
          </p:nvPr>
        </p:nvSpPr>
        <p:spPr/>
        <p:txBody>
          <a:bodyPr/>
          <a:lstStyle>
            <a:lvl1pPr>
              <a:defRPr/>
            </a:lvl1pPr>
          </a:lstStyle>
          <a:p>
            <a:pPr>
              <a:defRPr/>
            </a:pPr>
            <a:fld id="{98DA6960-CE67-4021-952F-0AC2933F3D79}" type="slidenum">
              <a:rPr lang="en-US" altLang="en-US"/>
              <a:t>‹#›</a:t>
            </a:fld>
            <a:endParaRPr lang="en-US" altLang="en-US"/>
          </a:p>
        </p:txBody>
      </p:sp>
    </p:spTree>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1C9FF27-64A2-410A-83EA-6FFF81BEE223}" type="datetime1">
              <a:rPr lang="en-US" altLang="en-US"/>
              <a:t>02/01/2024</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ltLang="en-US"/>
          </a:p>
        </p:txBody>
      </p:sp>
      <p:sp>
        <p:nvSpPr>
          <p:cNvPr id="4" name="Slide Number Placeholder 5"/>
          <p:cNvSpPr>
            <a:spLocks noGrp="1"/>
          </p:cNvSpPr>
          <p:nvPr>
            <p:ph type="sldNum" sz="quarter" idx="12"/>
          </p:nvPr>
        </p:nvSpPr>
        <p:spPr/>
        <p:txBody>
          <a:bodyPr/>
          <a:lstStyle>
            <a:lvl1pPr>
              <a:defRPr/>
            </a:lvl1pPr>
          </a:lstStyle>
          <a:p>
            <a:pPr>
              <a:defRPr/>
            </a:pPr>
            <a:fld id="{39179A51-3466-4E8A-85B6-92D028EFD5DE}" type="slidenum">
              <a:rPr lang="en-US" altLang="en-US"/>
              <a:t>‹#›</a:t>
            </a:fld>
            <a:endParaRPr lang="en-US" altLang="en-US"/>
          </a:p>
        </p:txBody>
      </p:sp>
    </p:spTree>
  </p:cSld>
  <p:clrMapOvr>
    <a:masterClrMapping/>
  </p:clrMapOvr>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noProof="1" smtClean="0"/>
              <a:t>Click to edit Master title style</a:t>
            </a:r>
            <a:endParaRPr lang="en-US" noProof="1"/>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D5BFE03-68E0-43A0-A584-219ED681BC0F}" type="datetime1">
              <a:rPr lang="en-US" altLang="en-US"/>
              <a:t>02/01/2024</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B70E6B3C-66A4-447E-A679-0E757E07CB05}" type="slidenum">
              <a:rPr lang="en-US" altLang="en-US"/>
              <a:t>‹#›</a:t>
            </a:fld>
            <a:endParaRPr lang="en-US" altLang="en-US"/>
          </a:p>
        </p:txBody>
      </p:sp>
    </p:spTree>
  </p:cSld>
  <p:clrMapOvr>
    <a:masterClrMapping/>
  </p:clrMapOvr>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noProof="1" smtClean="0"/>
              <a:t>Click to edit Master title style</a:t>
            </a:r>
            <a:endParaRPr lang="en-US" noProof="1"/>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41A6A1C-FCD8-4F7F-AB34-153ED6C108C0}" type="datetime1">
              <a:rPr lang="en-US" altLang="en-US"/>
              <a:t>02/01/2024</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20C62411-F042-4E43-8985-93C7FAE14B6A}" type="slidenum">
              <a:rPr lang="en-US" altLang="en-US"/>
              <a:t>‹#›</a:t>
            </a:fld>
            <a:endParaRPr lang="en-US" altLang="en-US"/>
          </a:p>
        </p:txBody>
      </p:sp>
    </p:spTree>
  </p:cSld>
  <p:clrMapOvr>
    <a:masterClrMapping/>
  </p:clrMapOvr>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Vertical Text Placeholder 2"/>
          <p:cNvSpPr>
            <a:spLocks noGrp="1"/>
          </p:cNvSpPr>
          <p:nvPr>
            <p:ph type="body" orient="vert" idx="1"/>
          </p:nvPr>
        </p:nvSpPr>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Date Placeholder 3"/>
          <p:cNvSpPr>
            <a:spLocks noGrp="1"/>
          </p:cNvSpPr>
          <p:nvPr>
            <p:ph type="dt" sz="half" idx="10"/>
          </p:nvPr>
        </p:nvSpPr>
        <p:spPr/>
        <p:txBody>
          <a:bodyPr/>
          <a:lstStyle>
            <a:lvl1pPr>
              <a:defRPr/>
            </a:lvl1pPr>
          </a:lstStyle>
          <a:p>
            <a:pPr>
              <a:defRPr/>
            </a:pPr>
            <a:fld id="{68A332CD-083D-43AD-B1B9-961D695E2B2D}" type="datetime1">
              <a:rPr lang="en-US" altLang="en-US"/>
              <a:t>02/01/2024</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7743E36E-3E25-407C-8627-B28C27AA4484}" type="slidenum">
              <a:rPr lang="en-US" altLang="en-US"/>
              <a:t>‹#›</a:t>
            </a:fld>
            <a:endParaRPr lang="en-US" altLang="en-US"/>
          </a:p>
        </p:txBody>
      </p:sp>
    </p:spTree>
  </p:cSld>
  <p:clrMapOvr>
    <a:masterClrMapping/>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noProof="1" smtClean="0"/>
              <a:t>Click to edit Master title style</a:t>
            </a:r>
            <a:endParaRPr lang="en-US" noProof="1"/>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Date Placeholder 3"/>
          <p:cNvSpPr>
            <a:spLocks noGrp="1"/>
          </p:cNvSpPr>
          <p:nvPr>
            <p:ph type="dt" sz="half" idx="10"/>
          </p:nvPr>
        </p:nvSpPr>
        <p:spPr/>
        <p:txBody>
          <a:bodyPr/>
          <a:lstStyle>
            <a:lvl1pPr>
              <a:defRPr/>
            </a:lvl1pPr>
          </a:lstStyle>
          <a:p>
            <a:pPr>
              <a:defRPr/>
            </a:pPr>
            <a:fld id="{833C6EEE-97C2-4FDB-ACEC-387C90C30199}" type="datetime1">
              <a:rPr lang="en-US" altLang="en-US"/>
              <a:t>02/01/2024</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B6174BFC-650F-4F17-92A3-6D8F086A2C49}" type="slidenum">
              <a:rPr lang="en-US" altLang="en-US"/>
              <a:t>‹#›</a:t>
            </a:fld>
            <a:endParaRPr lang="en-US" altLang="en-US"/>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4000" r="-4000"/>
          </a:stretch>
        </a:blipFill>
        <a:effectLst/>
      </p:bgPr>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defRPr/>
            </a:pPr>
            <a:endParaRPr lang="en-US" noProof="1"/>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auto">
              <a:defRPr/>
            </a:pPr>
            <a:endParaRPr lang="en-US" noProof="1"/>
          </a:p>
        </p:txBody>
      </p:sp>
      <p:sp>
        <p:nvSpPr>
          <p:cNvPr id="1028" name="Title Placeholder 21"/>
          <p:cNvSpPr>
            <a:spLocks noGrp="1" noChangeArrowheads="1"/>
          </p:cNvSpPr>
          <p:nvPr>
            <p:ph type="title" idx="4294967295"/>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lstStyle/>
          <a:p>
            <a:pPr lvl="0"/>
            <a:r>
              <a:rPr lang="en-US" altLang="zh-CN" smtClean="0"/>
              <a:t>Click to edit Master title style</a:t>
            </a:r>
          </a:p>
        </p:txBody>
      </p:sp>
      <p:sp>
        <p:nvSpPr>
          <p:cNvPr id="1029" name="Text Placeholder 12"/>
          <p:cNvSpPr>
            <a:spLocks noGrp="1" noChangeArrowheads="1"/>
          </p:cNvSpPr>
          <p:nvPr>
            <p:ph type="body" idx="9"/>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fontAlgn="auto" latinLnBrk="0" hangingPunct="1">
              <a:defRPr kumimoji="0" sz="1400" noProof="1" smtClean="0">
                <a:solidFill>
                  <a:schemeClr val="tx2"/>
                </a:solidFill>
                <a:latin typeface="+mn-lt"/>
              </a:defRPr>
            </a:lvl1pPr>
          </a:lstStyle>
          <a:p>
            <a:pPr>
              <a:defRPr/>
            </a:pPr>
            <a:fld id="{3E1EEF4C-7C74-45C5-9801-6912366B9A0B}" type="datetime1">
              <a:rPr lang="en-US"/>
              <a:t>02/01/2024</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fontAlgn="auto" latinLnBrk="0" hangingPunct="1">
              <a:defRPr kumimoji="0" sz="1400" noProof="1">
                <a:solidFill>
                  <a:schemeClr val="tx2"/>
                </a:solidFill>
              </a:defRPr>
            </a:lvl1pPr>
          </a:lstStyle>
          <a:p>
            <a:pPr>
              <a:defRPr/>
            </a:pPr>
            <a:endParaRPr 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noAutofit/>
          </a:bodyPr>
          <a:lstStyle>
            <a:lvl1pPr algn="ctr">
              <a:defRPr sz="1400" smtClean="0">
                <a:solidFill>
                  <a:srgbClr val="FFFFFF"/>
                </a:solidFill>
                <a:latin typeface="Franklin Gothic Book" panose="020B0503020102020204" pitchFamily="34" charset="0"/>
              </a:defRPr>
            </a:lvl1pPr>
          </a:lstStyle>
          <a:p>
            <a:pPr>
              <a:defRPr/>
            </a:pPr>
            <a:fld id="{0720E2ED-36D2-4F5A-9D8E-D2AD324DA00A}" type="slidenum">
              <a:rPr lang="en-US" altLang="zh-CN"/>
              <a:t>‹#›</a:t>
            </a:fld>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split orient="vert"/>
  </p:transition>
  <p:hf hdr="0" ftr="0" dt="0"/>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anose="020B0503020102020204" pitchFamily="34" charset="0"/>
        </a:defRPr>
      </a:lvl2pPr>
      <a:lvl3pPr algn="l" rtl="0" eaLnBrk="0" fontAlgn="base" hangingPunct="0">
        <a:spcBef>
          <a:spcPct val="0"/>
        </a:spcBef>
        <a:spcAft>
          <a:spcPct val="0"/>
        </a:spcAft>
        <a:defRPr sz="4000">
          <a:solidFill>
            <a:schemeClr val="tx2"/>
          </a:solidFill>
          <a:latin typeface="Franklin Gothic Book" panose="020B0503020102020204" pitchFamily="34" charset="0"/>
        </a:defRPr>
      </a:lvl3pPr>
      <a:lvl4pPr algn="l" rtl="0" eaLnBrk="0" fontAlgn="base" hangingPunct="0">
        <a:spcBef>
          <a:spcPct val="0"/>
        </a:spcBef>
        <a:spcAft>
          <a:spcPct val="0"/>
        </a:spcAft>
        <a:defRPr sz="4000">
          <a:solidFill>
            <a:schemeClr val="tx2"/>
          </a:solidFill>
          <a:latin typeface="Franklin Gothic Book" panose="020B0503020102020204" pitchFamily="34" charset="0"/>
        </a:defRPr>
      </a:lvl4pPr>
      <a:lvl5pPr algn="l" rtl="0" eaLnBrk="0" fontAlgn="base" hangingPunct="0">
        <a:spcBef>
          <a:spcPct val="0"/>
        </a:spcBef>
        <a:spcAft>
          <a:spcPct val="0"/>
        </a:spcAft>
        <a:defRPr sz="4000">
          <a:solidFill>
            <a:schemeClr val="tx2"/>
          </a:solidFill>
          <a:latin typeface="Franklin Gothic Book" panose="020B0503020102020204" pitchFamily="34" charset="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4955" indent="-274955" algn="l" rtl="0" eaLnBrk="0" fontAlgn="base" hangingPunct="0">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9275" indent="-228600" algn="l" rtl="0" eaLnBrk="0" fontAlgn="base" hangingPunct="0">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ADCEDC"/>
        </a:buClr>
        <a:buSzPct val="85000"/>
        <a:buFont typeface="Wingdings 2" panose="05020102010507070707" pitchFamily="18" charset="2"/>
        <a:buChar char=""/>
        <a:defRPr sz="2000" kern="1200">
          <a:solidFill>
            <a:schemeClr val="tx1"/>
          </a:solidFill>
          <a:latin typeface="+mn-lt"/>
          <a:ea typeface="+mn-ea"/>
          <a:cs typeface="+mn-cs"/>
        </a:defRPr>
      </a:lvl3pPr>
      <a:lvl4pPr marL="1097280" indent="-228600" algn="l" rtl="0" eaLnBrk="0" fontAlgn="base" hangingPunct="0">
        <a:spcBef>
          <a:spcPts val="375"/>
        </a:spcBef>
        <a:spcAft>
          <a:spcPct val="0"/>
        </a:spcAft>
        <a:buClr>
          <a:srgbClr val="EB641B"/>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EB641B"/>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4000" r="-4000"/>
          </a:stretch>
        </a:blipFill>
        <a:effectLst/>
      </p:bgPr>
    </p:bg>
    <p:spTree>
      <p:nvGrpSpPr>
        <p:cNvPr id="1" name=""/>
        <p:cNvGrpSpPr/>
        <p:nvPr/>
      </p:nvGrpSpPr>
      <p:grpSpPr>
        <a:xfrm>
          <a:off x="0" y="0"/>
          <a:ext cx="0" cy="0"/>
          <a:chOff x="0" y="0"/>
          <a:chExt cx="0" cy="0"/>
        </a:xfrm>
      </p:grpSpPr>
      <p:sp>
        <p:nvSpPr>
          <p:cNvPr id="2050" name="Title Placeholder 1"/>
          <p:cNvSpPr>
            <a:spLocks noGrp="1" noChangeArrowheads="1"/>
          </p:cNvSpPr>
          <p:nvPr>
            <p:ph type="title" idx="4294967295"/>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en-US" altLang="en-US" smtClean="0"/>
              <a:t>Click to edit Master title style</a:t>
            </a:r>
          </a:p>
        </p:txBody>
      </p:sp>
      <p:sp>
        <p:nvSpPr>
          <p:cNvPr id="2051" name="Text Placeholder 2"/>
          <p:cNvSpPr>
            <a:spLocks noGrp="1" noChangeArrowheads="1"/>
          </p:cNvSpPr>
          <p:nvPr>
            <p:ph type="body" idx="9"/>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lstStyle>
            <a:lvl1pPr eaLnBrk="1" hangingPunct="1">
              <a:defRPr sz="1200" noProof="1">
                <a:solidFill>
                  <a:srgbClr val="898989"/>
                </a:solidFill>
                <a:latin typeface="Calibri" panose="020F0502020204030204" pitchFamily="34" charset="0"/>
                <a:cs typeface="Arial" panose="020B0604020202020204" pitchFamily="34" charset="0"/>
              </a:defRPr>
            </a:lvl1pPr>
          </a:lstStyle>
          <a:p>
            <a:pPr>
              <a:defRPr/>
            </a:pPr>
            <a:fld id="{4393AC10-2DBF-4AC3-8232-E07A9C7139D4}" type="datetime1">
              <a:rPr lang="en-US" altLang="en-US"/>
              <a:t>02/01/2024</a:t>
            </a:fld>
            <a:endParaRPr lang="en-US" alt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lstStyle>
            <a:lvl1pPr algn="ctr" eaLnBrk="1" hangingPunct="1">
              <a:defRPr sz="1200" noProof="1">
                <a:solidFill>
                  <a:srgbClr val="898989"/>
                </a:solidFill>
                <a:latin typeface="Calibri" panose="020F0502020204030204" pitchFamily="34" charset="0"/>
                <a:cs typeface="Arial" panose="020B0604020202020204" pitchFamily="34" charset="0"/>
              </a:defRPr>
            </a:lvl1pPr>
          </a:lstStyle>
          <a:p>
            <a:pPr>
              <a:defRPr/>
            </a:pPr>
            <a:endParaRPr lang="en-US" alt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lvl1pPr algn="r">
              <a:defRPr sz="1200" smtClean="0">
                <a:solidFill>
                  <a:srgbClr val="898989"/>
                </a:solidFill>
                <a:latin typeface="Calibri" panose="020F0502020204030204" pitchFamily="34" charset="0"/>
              </a:defRPr>
            </a:lvl1pPr>
          </a:lstStyle>
          <a:p>
            <a:pPr>
              <a:defRPr/>
            </a:pPr>
            <a:fld id="{8BFC5D32-D41D-4602-96CC-FB883602CC97}" type="slidenum">
              <a:rPr lang="en-US" altLang="en-US"/>
              <a:t>‹#›</a:t>
            </a:fld>
            <a:endParaRPr lang="en-US"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jpe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jpeg"/><Relationship Id="rId15" Type="http://schemas.openxmlformats.org/officeDocument/2006/relationships/image" Target="../media/image1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0.jpeg"/><Relationship Id="rId4" Type="http://schemas.openxmlformats.org/officeDocument/2006/relationships/image" Target="../media/image19.jpeg"/></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jpeg"/><Relationship Id="rId1" Type="http://schemas.openxmlformats.org/officeDocument/2006/relationships/slideLayout" Target="../slideLayouts/slideLayout13.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3.xml"/><Relationship Id="rId1" Type="http://schemas.openxmlformats.org/officeDocument/2006/relationships/vmlDrawing" Target="../drawings/vmlDrawing1.vml"/><Relationship Id="rId4" Type="http://schemas.openxmlformats.org/officeDocument/2006/relationships/image" Target="../media/image31.wmf"/></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2.bin"/><Relationship Id="rId7" Type="http://schemas.openxmlformats.org/officeDocument/2006/relationships/image" Target="../media/image35.wmf"/><Relationship Id="rId2" Type="http://schemas.openxmlformats.org/officeDocument/2006/relationships/slideLayout" Target="../slideLayouts/slideLayout15.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image" Target="../media/image34.wmf"/></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5.bin"/><Relationship Id="rId7" Type="http://schemas.openxmlformats.org/officeDocument/2006/relationships/image" Target="../media/image36.wmf"/><Relationship Id="rId2" Type="http://schemas.openxmlformats.org/officeDocument/2006/relationships/slideLayout" Target="../slideLayouts/slideLayout15.xml"/><Relationship Id="rId1" Type="http://schemas.openxmlformats.org/officeDocument/2006/relationships/vmlDrawing" Target="../drawings/vmlDrawing3.vml"/><Relationship Id="rId6" Type="http://schemas.openxmlformats.org/officeDocument/2006/relationships/oleObject" Target="../embeddings/oleObject7.bin"/><Relationship Id="rId5" Type="http://schemas.openxmlformats.org/officeDocument/2006/relationships/oleObject" Target="../embeddings/oleObject6.bin"/><Relationship Id="rId4" Type="http://schemas.openxmlformats.org/officeDocument/2006/relationships/image" Target="../media/image34.w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4.xml"/><Relationship Id="rId4" Type="http://schemas.openxmlformats.org/officeDocument/2006/relationships/image" Target="../media/image40.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2" Type="http://schemas.openxmlformats.org/officeDocument/2006/relationships/image" Target="../media/image41.GIF"/><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4.xml"/><Relationship Id="rId4" Type="http://schemas.openxmlformats.org/officeDocument/2006/relationships/image" Target="../media/image40.jpeg"/></Relationships>
</file>

<file path=ppt/slides/_rels/slide6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1.GIF"/><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27.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3.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txBox="1">
            <a:spLocks noChangeArrowheads="1"/>
          </p:cNvSpPr>
          <p:nvPr/>
        </p:nvSpPr>
        <p:spPr bwMode="gray">
          <a:xfrm>
            <a:off x="0" y="2311400"/>
            <a:ext cx="9144000" cy="1346200"/>
          </a:xfrm>
          <a:prstGeom prst="rect">
            <a:avLst/>
          </a:prstGeom>
          <a:solidFill>
            <a:schemeClr val="accent3">
              <a:lumMod val="40000"/>
              <a:lumOff val="60000"/>
            </a:schemeClr>
          </a:solidFill>
          <a:ln>
            <a:noFill/>
          </a:ln>
        </p:spPr>
        <p:txBody>
          <a:bodyPr lIns="95782" tIns="47891" rIns="95782" bIns="47891" anchor="ctr"/>
          <a:lstStyle>
            <a:lvl1pPr defTabSz="95758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95758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95758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95758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95758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95758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95758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95758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95758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r>
              <a:rPr lang="vi-VN" b="1" dirty="0">
                <a:solidFill>
                  <a:srgbClr val="FF0000"/>
                </a:solidFill>
                <a:latin typeface="+mj-lt"/>
              </a:rPr>
              <a:t>CHƯƠNG 4: KẾ TOÁN HOẠT </a:t>
            </a:r>
            <a:r>
              <a:rPr lang="vi-VN" b="1" dirty="0" smtClean="0">
                <a:solidFill>
                  <a:srgbClr val="FF0000"/>
                </a:solidFill>
                <a:latin typeface="+mj-lt"/>
              </a:rPr>
              <a:t>ĐỘNG</a:t>
            </a:r>
            <a:endParaRPr lang="en-US" b="1" dirty="0" smtClean="0">
              <a:solidFill>
                <a:srgbClr val="FF0000"/>
              </a:solidFill>
              <a:latin typeface="+mj-lt"/>
            </a:endParaRPr>
          </a:p>
          <a:p>
            <a:pPr algn="ctr">
              <a:buNone/>
            </a:pPr>
            <a:r>
              <a:rPr lang="vi-VN" b="1" dirty="0" smtClean="0">
                <a:solidFill>
                  <a:srgbClr val="FF0000"/>
                </a:solidFill>
                <a:latin typeface="+mj-lt"/>
              </a:rPr>
              <a:t> </a:t>
            </a:r>
            <a:r>
              <a:rPr lang="vi-VN" b="1" dirty="0">
                <a:solidFill>
                  <a:srgbClr val="FF0000"/>
                </a:solidFill>
                <a:latin typeface="+mj-lt"/>
              </a:rPr>
              <a:t>SẢN XUẤT</a:t>
            </a:r>
            <a:endParaRPr lang="en-US" dirty="0">
              <a:solidFill>
                <a:srgbClr val="FF0000"/>
              </a:solidFill>
              <a:latin typeface="+mj-lt"/>
            </a:endParaRPr>
          </a:p>
        </p:txBody>
      </p:sp>
      <p:sp>
        <p:nvSpPr>
          <p:cNvPr id="7171" name="Rectangle 3"/>
          <p:cNvSpPr txBox="1">
            <a:spLocks noChangeArrowheads="1"/>
          </p:cNvSpPr>
          <p:nvPr/>
        </p:nvSpPr>
        <p:spPr bwMode="auto">
          <a:xfrm>
            <a:off x="276225" y="6019800"/>
            <a:ext cx="8305800"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782" tIns="47891" rIns="95782" bIns="47891"/>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algn="ctr" eaLnBrk="1" hangingPunct="1">
              <a:spcBef>
                <a:spcPct val="20000"/>
              </a:spcBef>
              <a:buClr>
                <a:srgbClr val="35BBE5"/>
              </a:buClr>
            </a:pPr>
            <a:r>
              <a:rPr lang="en-US" altLang="en-US" sz="2000" b="1" dirty="0" err="1">
                <a:solidFill>
                  <a:srgbClr val="000000"/>
                </a:solidFill>
                <a:latin typeface="Times New Roman" panose="02020603050405020304" pitchFamily="18" charset="0"/>
              </a:rPr>
              <a:t>Tp.Hồ</a:t>
            </a:r>
            <a:r>
              <a:rPr lang="en-US" altLang="en-US" sz="2000" b="1" dirty="0">
                <a:solidFill>
                  <a:srgbClr val="000000"/>
                </a:solidFill>
                <a:latin typeface="Times New Roman" panose="02020603050405020304" pitchFamily="18" charset="0"/>
              </a:rPr>
              <a:t> </a:t>
            </a:r>
            <a:r>
              <a:rPr lang="en-US" altLang="en-US" sz="2000" b="1" dirty="0" err="1">
                <a:solidFill>
                  <a:srgbClr val="000000"/>
                </a:solidFill>
                <a:latin typeface="Times New Roman" panose="02020603050405020304" pitchFamily="18" charset="0"/>
              </a:rPr>
              <a:t>Chí</a:t>
            </a:r>
            <a:r>
              <a:rPr lang="en-US" altLang="en-US" sz="2000" b="1" dirty="0">
                <a:solidFill>
                  <a:srgbClr val="000000"/>
                </a:solidFill>
                <a:latin typeface="Times New Roman" panose="02020603050405020304" pitchFamily="18" charset="0"/>
              </a:rPr>
              <a:t> Minh, </a:t>
            </a:r>
            <a:r>
              <a:rPr lang="en-US" altLang="en-US" sz="2000" b="1" dirty="0" err="1">
                <a:solidFill>
                  <a:srgbClr val="000000"/>
                </a:solidFill>
                <a:latin typeface="Times New Roman" panose="02020603050405020304" pitchFamily="18" charset="0"/>
              </a:rPr>
              <a:t>tháng</a:t>
            </a:r>
            <a:r>
              <a:rPr lang="en-US" altLang="en-US" sz="2000" b="1" dirty="0">
                <a:solidFill>
                  <a:srgbClr val="000000"/>
                </a:solidFill>
                <a:latin typeface="Times New Roman" panose="02020603050405020304" pitchFamily="18" charset="0"/>
              </a:rPr>
              <a:t> </a:t>
            </a:r>
            <a:r>
              <a:rPr lang="en-US" altLang="en-US" sz="2000" b="1" dirty="0" smtClean="0">
                <a:solidFill>
                  <a:srgbClr val="000000"/>
                </a:solidFill>
                <a:latin typeface="Times New Roman" panose="02020603050405020304" pitchFamily="18" charset="0"/>
              </a:rPr>
              <a:t>09 </a:t>
            </a:r>
            <a:r>
              <a:rPr lang="en-US" altLang="en-US" sz="2000" b="1" dirty="0" err="1">
                <a:solidFill>
                  <a:srgbClr val="000000"/>
                </a:solidFill>
                <a:latin typeface="Times New Roman" panose="02020603050405020304" pitchFamily="18" charset="0"/>
              </a:rPr>
              <a:t>năm</a:t>
            </a:r>
            <a:r>
              <a:rPr lang="en-US" altLang="en-US" sz="2000" b="1" dirty="0">
                <a:solidFill>
                  <a:srgbClr val="000000"/>
                </a:solidFill>
                <a:latin typeface="Times New Roman" panose="02020603050405020304" pitchFamily="18" charset="0"/>
              </a:rPr>
              <a:t> </a:t>
            </a:r>
            <a:r>
              <a:rPr lang="en-US" altLang="en-US" sz="2000" b="1" dirty="0" smtClean="0">
                <a:solidFill>
                  <a:srgbClr val="000000"/>
                </a:solidFill>
                <a:latin typeface="Times New Roman" panose="02020603050405020304" pitchFamily="18" charset="0"/>
              </a:rPr>
              <a:t>2022</a:t>
            </a:r>
            <a:endParaRPr lang="en-US" altLang="en-US" sz="2000" b="1" dirty="0">
              <a:solidFill>
                <a:srgbClr val="000000"/>
              </a:solidFill>
              <a:latin typeface="Times New Roman" panose="02020603050405020304" pitchFamily="18" charset="0"/>
            </a:endParaRPr>
          </a:p>
        </p:txBody>
      </p:sp>
      <p:sp>
        <p:nvSpPr>
          <p:cNvPr id="7172" name="TextBox 1"/>
          <p:cNvSpPr txBox="1">
            <a:spLocks noChangeArrowheads="1"/>
          </p:cNvSpPr>
          <p:nvPr/>
        </p:nvSpPr>
        <p:spPr bwMode="auto">
          <a:xfrm>
            <a:off x="6881813" y="4572000"/>
            <a:ext cx="185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endParaRPr lang="en-US" altLang="en-US">
              <a:solidFill>
                <a:srgbClr val="000000"/>
              </a:solidFill>
              <a:latin typeface="Arial" panose="020B0604020202020204" pitchFamily="34" charset="0"/>
            </a:endParaRPr>
          </a:p>
        </p:txBody>
      </p:sp>
      <p:sp>
        <p:nvSpPr>
          <p:cNvPr id="7173" name="TextBox 1"/>
          <p:cNvSpPr txBox="1">
            <a:spLocks noChangeArrowheads="1"/>
          </p:cNvSpPr>
          <p:nvPr/>
        </p:nvSpPr>
        <p:spPr bwMode="auto">
          <a:xfrm>
            <a:off x="1676400" y="685800"/>
            <a:ext cx="5943600"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algn="ctr" eaLnBrk="1" hangingPunct="1"/>
            <a:r>
              <a:rPr lang="en-US" altLang="zh-CN" sz="3500" b="1">
                <a:solidFill>
                  <a:srgbClr val="009900"/>
                </a:solidFill>
                <a:latin typeface="Times New Roman" panose="02020603050405020304" pitchFamily="18" charset="0"/>
              </a:rPr>
              <a:t>MÔN HỌC:</a:t>
            </a:r>
          </a:p>
          <a:p>
            <a:pPr algn="ctr" eaLnBrk="1" hangingPunct="1"/>
            <a:r>
              <a:rPr lang="en-US" altLang="zh-CN" sz="3500" b="1">
                <a:solidFill>
                  <a:srgbClr val="009900"/>
                </a:solidFill>
                <a:latin typeface="Times New Roman" panose="02020603050405020304" pitchFamily="18" charset="0"/>
              </a:rPr>
              <a:t>KẾ TOÁN CHI PHÍ</a:t>
            </a:r>
          </a:p>
        </p:txBody>
      </p:sp>
      <p:sp>
        <p:nvSpPr>
          <p:cNvPr id="7175" name="Slide Number Placeholder 3"/>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F05C22CD-1FC7-4E03-87EC-49B40ACE205C}" type="slidenum">
              <a:rPr lang="en-US" altLang="en-US" sz="1900" b="1">
                <a:latin typeface="Times New Roman" panose="02020603050405020304" pitchFamily="18" charset="0"/>
              </a:rPr>
              <a:t>1</a:t>
            </a:fld>
            <a:endParaRPr lang="en-US" altLang="en-US" sz="1900" b="1">
              <a:latin typeface="Times New Roman" panose="02020603050405020304" pitchFamily="18" charset="0"/>
            </a:endParaRPr>
          </a:p>
        </p:txBody>
      </p:sp>
      <p:pic>
        <p:nvPicPr>
          <p:cNvPr id="7176" name="Picture 3" descr="xag00197"/>
          <p:cNvPicPr>
            <a:picLocks noChangeAspect="1" noChangeArrowheads="1" noCrop="1"/>
          </p:cNvPicPr>
          <p:nvPr/>
        </p:nvPicPr>
        <p:blipFill>
          <a:blip r:embed="rId3"/>
          <a:srcRect/>
          <a:stretch>
            <a:fillRect/>
          </a:stretch>
        </p:blipFill>
        <p:spPr bwMode="auto">
          <a:xfrm>
            <a:off x="7077075" y="1447800"/>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7" name="Picture 3" descr="xag00197"/>
          <p:cNvPicPr>
            <a:picLocks noChangeAspect="1" noChangeArrowheads="1" noCrop="1"/>
          </p:cNvPicPr>
          <p:nvPr/>
        </p:nvPicPr>
        <p:blipFill>
          <a:blip r:embed="rId3"/>
          <a:srcRect/>
          <a:stretch>
            <a:fillRect/>
          </a:stretch>
        </p:blipFill>
        <p:spPr bwMode="auto">
          <a:xfrm>
            <a:off x="1720850" y="1447800"/>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537883" y="145117"/>
            <a:ext cx="8068235" cy="941854"/>
          </a:xfrm>
          <a:prstGeom prst="rect">
            <a:avLst/>
          </a:prstGeom>
          <a:solidFill>
            <a:schemeClr val="accent1">
              <a:lumMod val="20000"/>
              <a:lumOff val="80000"/>
            </a:schemeClr>
          </a:solidFill>
        </p:spPr>
        <p:txBody>
          <a:bodyPr wrap="square" lIns="0" tIns="0" rIns="0" bIns="0" rtlCol="0"/>
          <a:lstStyle/>
          <a:p>
            <a:endParaRPr/>
          </a:p>
        </p:txBody>
      </p:sp>
      <p:sp>
        <p:nvSpPr>
          <p:cNvPr id="34" name="object 34"/>
          <p:cNvSpPr txBox="1"/>
          <p:nvPr/>
        </p:nvSpPr>
        <p:spPr>
          <a:xfrm>
            <a:off x="3540969" y="2028242"/>
            <a:ext cx="1973356" cy="255678"/>
          </a:xfrm>
          <a:prstGeom prst="rect">
            <a:avLst/>
          </a:prstGeom>
        </p:spPr>
        <p:txBody>
          <a:bodyPr vert="horz" wrap="square" lIns="0" tIns="11206" rIns="0" bIns="0" rtlCol="0">
            <a:spAutoFit/>
          </a:bodyPr>
          <a:lstStyle/>
          <a:p>
            <a:pPr marL="11206">
              <a:spcBef>
                <a:spcPts val="88"/>
              </a:spcBef>
            </a:pPr>
            <a:r>
              <a:rPr sz="1588" b="1" spc="-4" dirty="0">
                <a:solidFill>
                  <a:srgbClr val="FFFFFF"/>
                </a:solidFill>
                <a:latin typeface="Arial" panose="020B0604020202020204"/>
                <a:cs typeface="Arial" panose="020B0604020202020204"/>
              </a:rPr>
              <a:t>Nhà </a:t>
            </a:r>
            <a:r>
              <a:rPr sz="1588" b="1" dirty="0">
                <a:solidFill>
                  <a:srgbClr val="FFFFFF"/>
                </a:solidFill>
                <a:latin typeface="Arial" panose="020B0604020202020204"/>
                <a:cs typeface="Arial" panose="020B0604020202020204"/>
              </a:rPr>
              <a:t>quản lý </a:t>
            </a:r>
            <a:r>
              <a:rPr sz="1588" b="1" spc="-4" dirty="0">
                <a:solidFill>
                  <a:srgbClr val="FFFFFF"/>
                </a:solidFill>
                <a:latin typeface="Arial" panose="020B0604020202020204"/>
                <a:cs typeface="Arial" panose="020B0604020202020204"/>
              </a:rPr>
              <a:t>cấp</a:t>
            </a:r>
            <a:r>
              <a:rPr sz="1588" b="1" spc="-79" dirty="0">
                <a:solidFill>
                  <a:srgbClr val="FFFFFF"/>
                </a:solidFill>
                <a:latin typeface="Arial" panose="020B0604020202020204"/>
                <a:cs typeface="Arial" panose="020B0604020202020204"/>
              </a:rPr>
              <a:t> </a:t>
            </a:r>
            <a:r>
              <a:rPr sz="1588" b="1" spc="-4" dirty="0">
                <a:solidFill>
                  <a:srgbClr val="FFFFFF"/>
                </a:solidFill>
                <a:latin typeface="Arial" panose="020B0604020202020204"/>
                <a:cs typeface="Arial" panose="020B0604020202020204"/>
              </a:rPr>
              <a:t>cao</a:t>
            </a:r>
            <a:endParaRPr sz="1588">
              <a:latin typeface="Arial" panose="020B0604020202020204"/>
              <a:cs typeface="Arial" panose="020B0604020202020204"/>
            </a:endParaRPr>
          </a:p>
        </p:txBody>
      </p:sp>
      <p:sp>
        <p:nvSpPr>
          <p:cNvPr id="41" name="object 41"/>
          <p:cNvSpPr txBox="1"/>
          <p:nvPr/>
        </p:nvSpPr>
        <p:spPr>
          <a:xfrm>
            <a:off x="3507486" y="5165978"/>
            <a:ext cx="2051237" cy="255678"/>
          </a:xfrm>
          <a:prstGeom prst="rect">
            <a:avLst/>
          </a:prstGeom>
        </p:spPr>
        <p:txBody>
          <a:bodyPr vert="horz" wrap="square" lIns="0" tIns="11206" rIns="0" bIns="0" rtlCol="0">
            <a:spAutoFit/>
          </a:bodyPr>
          <a:lstStyle/>
          <a:p>
            <a:pPr marL="11206">
              <a:spcBef>
                <a:spcPts val="88"/>
              </a:spcBef>
            </a:pPr>
            <a:r>
              <a:rPr sz="1588" b="1" spc="-4" dirty="0">
                <a:solidFill>
                  <a:srgbClr val="FFFFFF"/>
                </a:solidFill>
                <a:latin typeface="Arial" panose="020B0604020202020204"/>
                <a:cs typeface="Arial" panose="020B0604020202020204"/>
              </a:rPr>
              <a:t>Nhà </a:t>
            </a:r>
            <a:r>
              <a:rPr sz="1588" b="1" dirty="0">
                <a:solidFill>
                  <a:srgbClr val="FFFFFF"/>
                </a:solidFill>
                <a:latin typeface="Arial" panose="020B0604020202020204"/>
                <a:cs typeface="Arial" panose="020B0604020202020204"/>
              </a:rPr>
              <a:t>quản lý </a:t>
            </a:r>
            <a:r>
              <a:rPr sz="1588" b="1" spc="-4" dirty="0">
                <a:solidFill>
                  <a:srgbClr val="FFFFFF"/>
                </a:solidFill>
                <a:latin typeface="Arial" panose="020B0604020202020204"/>
                <a:cs typeface="Arial" panose="020B0604020202020204"/>
              </a:rPr>
              <a:t>cấp</a:t>
            </a:r>
            <a:r>
              <a:rPr sz="1588" b="1" spc="-79" dirty="0">
                <a:solidFill>
                  <a:srgbClr val="FFFFFF"/>
                </a:solidFill>
                <a:latin typeface="Arial" panose="020B0604020202020204"/>
                <a:cs typeface="Arial" panose="020B0604020202020204"/>
              </a:rPr>
              <a:t> </a:t>
            </a:r>
            <a:r>
              <a:rPr sz="1588" b="1" dirty="0">
                <a:solidFill>
                  <a:srgbClr val="FFFFFF"/>
                </a:solidFill>
                <a:latin typeface="Arial" panose="020B0604020202020204"/>
                <a:cs typeface="Arial" panose="020B0604020202020204"/>
              </a:rPr>
              <a:t>thấp</a:t>
            </a:r>
            <a:endParaRPr sz="1588">
              <a:latin typeface="Arial" panose="020B0604020202020204"/>
              <a:cs typeface="Arial" panose="020B0604020202020204"/>
            </a:endParaRPr>
          </a:p>
        </p:txBody>
      </p:sp>
      <p:sp>
        <p:nvSpPr>
          <p:cNvPr id="46" name="Text Box 45"/>
          <p:cNvSpPr txBox="1"/>
          <p:nvPr/>
        </p:nvSpPr>
        <p:spPr>
          <a:xfrm>
            <a:off x="880782" y="1299883"/>
            <a:ext cx="7007038" cy="526939"/>
          </a:xfrm>
          <a:prstGeom prst="rect">
            <a:avLst/>
          </a:prstGeom>
          <a:noFill/>
        </p:spPr>
        <p:txBody>
          <a:bodyPr wrap="square" rtlCol="0">
            <a:spAutoFit/>
          </a:bodyPr>
          <a:lstStyle/>
          <a:p>
            <a:r>
              <a:rPr lang="en-US" sz="2824" b="1">
                <a:solidFill>
                  <a:srgbClr val="FF0000"/>
                </a:solidFill>
                <a:latin typeface="Times New Roman" panose="02020603050405020304" charset="0"/>
                <a:cs typeface="Times New Roman" panose="02020603050405020304" charset="0"/>
              </a:rPr>
              <a:t>1.1.1.Doanh nghiệp sản xuất</a:t>
            </a:r>
          </a:p>
        </p:txBody>
      </p:sp>
      <p:sp>
        <p:nvSpPr>
          <p:cNvPr id="49" name="Text Box 48"/>
          <p:cNvSpPr txBox="1"/>
          <p:nvPr/>
        </p:nvSpPr>
        <p:spPr>
          <a:xfrm>
            <a:off x="730063" y="1814793"/>
            <a:ext cx="8083924" cy="4003788"/>
          </a:xfrm>
          <a:prstGeom prst="rect">
            <a:avLst/>
          </a:prstGeom>
          <a:noFill/>
        </p:spPr>
        <p:txBody>
          <a:bodyPr wrap="square" rtlCol="0">
            <a:spAutoFit/>
          </a:bodyPr>
          <a:lstStyle/>
          <a:p>
            <a:r>
              <a:rPr lang="en-US" sz="2824">
                <a:latin typeface="Times New Roman" panose="02020603050405020304" charset="0"/>
                <a:cs typeface="Times New Roman" panose="02020603050405020304" charset="0"/>
              </a:rPr>
              <a:t>Doanh nghiệp sản xuất có ba chức năng chính hay ba mặt hoạt động trong quá trình kinh doanh đó là:</a:t>
            </a:r>
          </a:p>
          <a:p>
            <a:r>
              <a:rPr lang="en-US" sz="2824">
                <a:latin typeface="Times New Roman" panose="02020603050405020304" charset="0"/>
                <a:cs typeface="Times New Roman" panose="02020603050405020304" charset="0"/>
              </a:rPr>
              <a:t>- Sản xuất: quá trình chế tạo thành phẩm để bán cho người tiêu dùng</a:t>
            </a:r>
          </a:p>
          <a:p>
            <a:r>
              <a:rPr lang="en-US" sz="2824">
                <a:latin typeface="Times New Roman" panose="02020603050405020304" charset="0"/>
                <a:cs typeface="Times New Roman" panose="02020603050405020304" charset="0"/>
              </a:rPr>
              <a:t>- Bán hàng: Bao gồm các hoạt động cần thiết để tiêu thụ sản phẩm</a:t>
            </a:r>
          </a:p>
          <a:p>
            <a:r>
              <a:rPr lang="en-US" sz="2824">
                <a:latin typeface="Times New Roman" panose="02020603050405020304" charset="0"/>
                <a:cs typeface="Times New Roman" panose="02020603050405020304" charset="0"/>
              </a:rPr>
              <a:t>- Quản lý hành chính: Bao gồm quá trình liên kết các hoạt động sản xuất với các hoạt động bán hàng và các hoạt động khác phát sinh tại doanh nghiệp.</a:t>
            </a:r>
          </a:p>
        </p:txBody>
      </p:sp>
      <p:sp>
        <p:nvSpPr>
          <p:cNvPr id="2" name="Title 1"/>
          <p:cNvSpPr>
            <a:spLocks noGrp="1"/>
          </p:cNvSpPr>
          <p:nvPr>
            <p:ph type="title"/>
          </p:nvPr>
        </p:nvSpPr>
        <p:spPr/>
        <p:txBody>
          <a:bodyPr/>
          <a:lstStyle/>
          <a:p>
            <a:r>
              <a:rPr lang="vi-VN" b="1" dirty="0"/>
              <a:t>4.1. Những vấn đề </a:t>
            </a:r>
            <a:r>
              <a:rPr lang="en-US" b="1" dirty="0"/>
              <a:t>c</a:t>
            </a:r>
            <a:r>
              <a:rPr lang="vi-VN" b="1" dirty="0"/>
              <a:t>hung</a:t>
            </a:r>
            <a:r>
              <a:rPr lang="en-US" dirty="0"/>
              <a:t/>
            </a:r>
            <a:br>
              <a:rPr lang="en-US" dirty="0"/>
            </a:br>
            <a:endParaRPr lang="en-US" dirty="0"/>
          </a:p>
        </p:txBody>
      </p:sp>
    </p:spTree>
    <p:extLst>
      <p:ext uri="{BB962C8B-B14F-4D97-AF65-F5344CB8AC3E}">
        <p14:creationId xmlns:p14="http://schemas.microsoft.com/office/powerpoint/2010/main" val="1794000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ppt_x"/>
                                          </p:val>
                                        </p:tav>
                                        <p:tav tm="100000">
                                          <p:val>
                                            <p:strVal val="#ppt_x"/>
                                          </p:val>
                                        </p:tav>
                                      </p:tavLst>
                                    </p:anim>
                                    <p:anim calcmode="lin" valueType="num">
                                      <p:cBhvr additive="base">
                                        <p:cTn id="8"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9">
                                            <p:txEl>
                                              <p:pRg st="0" end="0"/>
                                            </p:txEl>
                                          </p:spTgt>
                                        </p:tgtEl>
                                        <p:attrNameLst>
                                          <p:attrName>style.visibility</p:attrName>
                                        </p:attrNameLst>
                                      </p:cBhvr>
                                      <p:to>
                                        <p:strVal val="visible"/>
                                      </p:to>
                                    </p:set>
                                    <p:anim calcmode="lin" valueType="num">
                                      <p:cBhvr additive="base">
                                        <p:cTn id="13" dur="500" fill="hold"/>
                                        <p:tgtEl>
                                          <p:spTgt spid="4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9">
                                            <p:txEl>
                                              <p:pRg st="1" end="1"/>
                                            </p:txEl>
                                          </p:spTgt>
                                        </p:tgtEl>
                                        <p:attrNameLst>
                                          <p:attrName>style.visibility</p:attrName>
                                        </p:attrNameLst>
                                      </p:cBhvr>
                                      <p:to>
                                        <p:strVal val="visible"/>
                                      </p:to>
                                    </p:set>
                                    <p:anim calcmode="lin" valueType="num">
                                      <p:cBhvr additive="base">
                                        <p:cTn id="19" dur="500" fill="hold"/>
                                        <p:tgtEl>
                                          <p:spTgt spid="4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9">
                                            <p:txEl>
                                              <p:pRg st="2" end="2"/>
                                            </p:txEl>
                                          </p:spTgt>
                                        </p:tgtEl>
                                        <p:attrNameLst>
                                          <p:attrName>style.visibility</p:attrName>
                                        </p:attrNameLst>
                                      </p:cBhvr>
                                      <p:to>
                                        <p:strVal val="visible"/>
                                      </p:to>
                                    </p:set>
                                    <p:anim calcmode="lin" valueType="num">
                                      <p:cBhvr additive="base">
                                        <p:cTn id="25" dur="500" fill="hold"/>
                                        <p:tgtEl>
                                          <p:spTgt spid="4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9">
                                            <p:txEl>
                                              <p:pRg st="3" end="3"/>
                                            </p:txEl>
                                          </p:spTgt>
                                        </p:tgtEl>
                                        <p:attrNameLst>
                                          <p:attrName>style.visibility</p:attrName>
                                        </p:attrNameLst>
                                      </p:cBhvr>
                                      <p:to>
                                        <p:strVal val="visible"/>
                                      </p:to>
                                    </p:set>
                                    <p:anim calcmode="lin" valueType="num">
                                      <p:cBhvr additive="base">
                                        <p:cTn id="31" dur="500" fill="hold"/>
                                        <p:tgtEl>
                                          <p:spTgt spid="4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37883" y="5221941"/>
            <a:ext cx="8068235" cy="1232647"/>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537883" y="6174441"/>
            <a:ext cx="8068235" cy="280147"/>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537883" y="403412"/>
            <a:ext cx="8068235" cy="683559"/>
          </a:xfrm>
          <a:prstGeom prst="rect">
            <a:avLst/>
          </a:prstGeom>
          <a:blipFill>
            <a:blip r:embed="rId4" cstate="print"/>
            <a:stretch>
              <a:fillRect/>
            </a:stretch>
          </a:blipFill>
        </p:spPr>
        <p:txBody>
          <a:bodyPr wrap="square" lIns="0" tIns="0" rIns="0" bIns="0" rtlCol="0"/>
          <a:lstStyle/>
          <a:p>
            <a:endParaRPr/>
          </a:p>
        </p:txBody>
      </p:sp>
      <p:grpSp>
        <p:nvGrpSpPr>
          <p:cNvPr id="5" name="object 5"/>
          <p:cNvGrpSpPr/>
          <p:nvPr/>
        </p:nvGrpSpPr>
        <p:grpSpPr>
          <a:xfrm>
            <a:off x="1389529" y="2241176"/>
            <a:ext cx="6129618" cy="3742765"/>
            <a:chOff x="1422400" y="2540000"/>
            <a:chExt cx="6946900" cy="4241800"/>
          </a:xfrm>
        </p:grpSpPr>
        <p:sp>
          <p:nvSpPr>
            <p:cNvPr id="6" name="object 6"/>
            <p:cNvSpPr/>
            <p:nvPr/>
          </p:nvSpPr>
          <p:spPr>
            <a:xfrm>
              <a:off x="1422400" y="2540000"/>
              <a:ext cx="6946900" cy="4241800"/>
            </a:xfrm>
            <a:prstGeom prst="rect">
              <a:avLst/>
            </a:prstGeom>
            <a:blipFill>
              <a:blip r:embed="rId5" cstate="print"/>
              <a:stretch>
                <a:fillRect/>
              </a:stretch>
            </a:blipFill>
          </p:spPr>
          <p:txBody>
            <a:bodyPr wrap="square" lIns="0" tIns="0" rIns="0" bIns="0" rtlCol="0"/>
            <a:lstStyle/>
            <a:p>
              <a:endParaRPr/>
            </a:p>
          </p:txBody>
        </p:sp>
        <p:sp>
          <p:nvSpPr>
            <p:cNvPr id="7" name="object 7"/>
            <p:cNvSpPr/>
            <p:nvPr/>
          </p:nvSpPr>
          <p:spPr>
            <a:xfrm>
              <a:off x="2095500" y="4648200"/>
              <a:ext cx="1168400" cy="685800"/>
            </a:xfrm>
            <a:prstGeom prst="rect">
              <a:avLst/>
            </a:prstGeom>
            <a:blipFill>
              <a:blip r:embed="rId6" cstate="print"/>
              <a:stretch>
                <a:fillRect/>
              </a:stretch>
            </a:blipFill>
          </p:spPr>
          <p:txBody>
            <a:bodyPr wrap="square" lIns="0" tIns="0" rIns="0" bIns="0" rtlCol="0"/>
            <a:lstStyle/>
            <a:p>
              <a:endParaRPr/>
            </a:p>
          </p:txBody>
        </p:sp>
        <p:sp>
          <p:nvSpPr>
            <p:cNvPr id="8" name="object 8"/>
            <p:cNvSpPr/>
            <p:nvPr/>
          </p:nvSpPr>
          <p:spPr>
            <a:xfrm>
              <a:off x="1460500" y="3746500"/>
              <a:ext cx="1371600" cy="1524000"/>
            </a:xfrm>
            <a:prstGeom prst="rect">
              <a:avLst/>
            </a:prstGeom>
            <a:blipFill>
              <a:blip r:embed="rId7" cstate="print"/>
              <a:stretch>
                <a:fillRect/>
              </a:stretch>
            </a:blipFill>
          </p:spPr>
          <p:txBody>
            <a:bodyPr wrap="square" lIns="0" tIns="0" rIns="0" bIns="0" rtlCol="0"/>
            <a:lstStyle/>
            <a:p>
              <a:endParaRPr/>
            </a:p>
          </p:txBody>
        </p:sp>
      </p:grpSp>
      <p:sp>
        <p:nvSpPr>
          <p:cNvPr id="9" name="object 9"/>
          <p:cNvSpPr txBox="1"/>
          <p:nvPr/>
        </p:nvSpPr>
        <p:spPr>
          <a:xfrm>
            <a:off x="1411941" y="3720353"/>
            <a:ext cx="1221441" cy="268549"/>
          </a:xfrm>
          <a:prstGeom prst="rect">
            <a:avLst/>
          </a:prstGeom>
        </p:spPr>
        <p:txBody>
          <a:bodyPr vert="horz" wrap="square" lIns="0" tIns="24652" rIns="0" bIns="0" rtlCol="0">
            <a:spAutoFit/>
          </a:bodyPr>
          <a:lstStyle/>
          <a:p>
            <a:pPr marL="268956" marR="4483" indent="-258309">
              <a:lnSpc>
                <a:spcPts val="1853"/>
              </a:lnSpc>
              <a:spcBef>
                <a:spcPts val="194"/>
              </a:spcBef>
            </a:pPr>
            <a:r>
              <a:rPr sz="2206" b="1">
                <a:solidFill>
                  <a:srgbClr val="FF0000"/>
                </a:solidFill>
                <a:latin typeface="Times New Roman" panose="02020603050405020304" charset="0"/>
                <a:cs typeface="Times New Roman" panose="02020603050405020304" charset="0"/>
              </a:rPr>
              <a:t>Tiêu thụ</a:t>
            </a:r>
          </a:p>
        </p:txBody>
      </p:sp>
      <p:grpSp>
        <p:nvGrpSpPr>
          <p:cNvPr id="10" name="object 10"/>
          <p:cNvGrpSpPr/>
          <p:nvPr/>
        </p:nvGrpSpPr>
        <p:grpSpPr>
          <a:xfrm>
            <a:off x="6622677" y="1961029"/>
            <a:ext cx="1669676" cy="1344706"/>
            <a:chOff x="7353300" y="2222500"/>
            <a:chExt cx="1892300" cy="1524000"/>
          </a:xfrm>
        </p:grpSpPr>
        <p:sp>
          <p:nvSpPr>
            <p:cNvPr id="11" name="object 11"/>
            <p:cNvSpPr/>
            <p:nvPr/>
          </p:nvSpPr>
          <p:spPr>
            <a:xfrm>
              <a:off x="8077200" y="2984500"/>
              <a:ext cx="1168400" cy="685800"/>
            </a:xfrm>
            <a:prstGeom prst="rect">
              <a:avLst/>
            </a:prstGeom>
            <a:blipFill>
              <a:blip r:embed="rId8" cstate="print"/>
              <a:stretch>
                <a:fillRect/>
              </a:stretch>
            </a:blipFill>
          </p:spPr>
          <p:txBody>
            <a:bodyPr wrap="square" lIns="0" tIns="0" rIns="0" bIns="0" rtlCol="0"/>
            <a:lstStyle/>
            <a:p>
              <a:endParaRPr/>
            </a:p>
          </p:txBody>
        </p:sp>
        <p:sp>
          <p:nvSpPr>
            <p:cNvPr id="12" name="object 12"/>
            <p:cNvSpPr/>
            <p:nvPr/>
          </p:nvSpPr>
          <p:spPr>
            <a:xfrm>
              <a:off x="7353300" y="2222500"/>
              <a:ext cx="1308100" cy="1524000"/>
            </a:xfrm>
            <a:prstGeom prst="rect">
              <a:avLst/>
            </a:prstGeom>
            <a:blipFill>
              <a:blip r:embed="rId9" cstate="print"/>
              <a:stretch>
                <a:fillRect/>
              </a:stretch>
            </a:blipFill>
          </p:spPr>
          <p:txBody>
            <a:bodyPr wrap="square" lIns="0" tIns="0" rIns="0" bIns="0" rtlCol="0"/>
            <a:lstStyle/>
            <a:p>
              <a:endParaRPr/>
            </a:p>
          </p:txBody>
        </p:sp>
      </p:grpSp>
      <p:sp>
        <p:nvSpPr>
          <p:cNvPr id="13" name="object 13"/>
          <p:cNvSpPr txBox="1"/>
          <p:nvPr/>
        </p:nvSpPr>
        <p:spPr>
          <a:xfrm>
            <a:off x="6589148" y="2207559"/>
            <a:ext cx="1176618" cy="501170"/>
          </a:xfrm>
          <a:prstGeom prst="rect">
            <a:avLst/>
          </a:prstGeom>
        </p:spPr>
        <p:txBody>
          <a:bodyPr vert="horz" wrap="square" lIns="0" tIns="12326" rIns="0" bIns="0" rtlCol="0">
            <a:spAutoFit/>
          </a:bodyPr>
          <a:lstStyle/>
          <a:p>
            <a:pPr marL="11206" marR="4483" indent="-5603" algn="ctr">
              <a:spcBef>
                <a:spcPts val="97"/>
              </a:spcBef>
            </a:pPr>
            <a:r>
              <a:rPr sz="1588" b="1" dirty="0">
                <a:solidFill>
                  <a:srgbClr val="FF0000"/>
                </a:solidFill>
                <a:latin typeface="Verdana" panose="020B0604030504040204"/>
                <a:cs typeface="Verdana" panose="020B0604030504040204"/>
              </a:rPr>
              <a:t>Giai đoạn sản xuất</a:t>
            </a:r>
          </a:p>
        </p:txBody>
      </p:sp>
      <p:grpSp>
        <p:nvGrpSpPr>
          <p:cNvPr id="14" name="object 14"/>
          <p:cNvGrpSpPr/>
          <p:nvPr/>
        </p:nvGrpSpPr>
        <p:grpSpPr>
          <a:xfrm>
            <a:off x="4885765" y="4448735"/>
            <a:ext cx="1781735" cy="1344706"/>
            <a:chOff x="5384800" y="5041900"/>
            <a:chExt cx="2019300" cy="1524000"/>
          </a:xfrm>
        </p:grpSpPr>
        <p:sp>
          <p:nvSpPr>
            <p:cNvPr id="15" name="object 15"/>
            <p:cNvSpPr/>
            <p:nvPr/>
          </p:nvSpPr>
          <p:spPr>
            <a:xfrm>
              <a:off x="6235700" y="5829300"/>
              <a:ext cx="1168400" cy="673100"/>
            </a:xfrm>
            <a:prstGeom prst="rect">
              <a:avLst/>
            </a:prstGeom>
            <a:blipFill>
              <a:blip r:embed="rId10" cstate="print"/>
              <a:stretch>
                <a:fillRect/>
              </a:stretch>
            </a:blipFill>
          </p:spPr>
          <p:txBody>
            <a:bodyPr wrap="square" lIns="0" tIns="0" rIns="0" bIns="0" rtlCol="0"/>
            <a:lstStyle/>
            <a:p>
              <a:endParaRPr/>
            </a:p>
          </p:txBody>
        </p:sp>
        <p:sp>
          <p:nvSpPr>
            <p:cNvPr id="16" name="object 16"/>
            <p:cNvSpPr/>
            <p:nvPr/>
          </p:nvSpPr>
          <p:spPr>
            <a:xfrm>
              <a:off x="5384800" y="5041900"/>
              <a:ext cx="1384300" cy="1524000"/>
            </a:xfrm>
            <a:prstGeom prst="rect">
              <a:avLst/>
            </a:prstGeom>
            <a:blipFill>
              <a:blip r:embed="rId11" cstate="print"/>
              <a:stretch>
                <a:fillRect/>
              </a:stretch>
            </a:blipFill>
          </p:spPr>
          <p:txBody>
            <a:bodyPr wrap="square" lIns="0" tIns="0" rIns="0" bIns="0" rtlCol="0"/>
            <a:lstStyle/>
            <a:p>
              <a:endParaRPr/>
            </a:p>
          </p:txBody>
        </p:sp>
      </p:grpSp>
      <p:sp>
        <p:nvSpPr>
          <p:cNvPr id="17" name="object 17"/>
          <p:cNvSpPr txBox="1"/>
          <p:nvPr/>
        </p:nvSpPr>
        <p:spPr>
          <a:xfrm>
            <a:off x="4908177" y="4874559"/>
            <a:ext cx="1284754" cy="512206"/>
          </a:xfrm>
          <a:prstGeom prst="rect">
            <a:avLst/>
          </a:prstGeom>
        </p:spPr>
        <p:txBody>
          <a:bodyPr vert="horz" wrap="square" lIns="0" tIns="24652" rIns="0" bIns="0" rtlCol="0">
            <a:spAutoFit/>
          </a:bodyPr>
          <a:lstStyle/>
          <a:p>
            <a:pPr marL="11206" marR="4483">
              <a:lnSpc>
                <a:spcPts val="1853"/>
              </a:lnSpc>
              <a:spcBef>
                <a:spcPts val="194"/>
              </a:spcBef>
            </a:pPr>
            <a:r>
              <a:rPr sz="1588" b="1" dirty="0">
                <a:solidFill>
                  <a:srgbClr val="FFFFFF"/>
                </a:solidFill>
                <a:latin typeface="Verdana" panose="020B0604030504040204"/>
                <a:cs typeface="Verdana" panose="020B0604030504040204"/>
              </a:rPr>
              <a:t>Tồn trữ nguồn lực</a:t>
            </a:r>
          </a:p>
        </p:txBody>
      </p:sp>
      <p:grpSp>
        <p:nvGrpSpPr>
          <p:cNvPr id="18" name="object 18"/>
          <p:cNvGrpSpPr/>
          <p:nvPr/>
        </p:nvGrpSpPr>
        <p:grpSpPr>
          <a:xfrm>
            <a:off x="2252382" y="5121088"/>
            <a:ext cx="1658471" cy="1333500"/>
            <a:chOff x="2400300" y="5803900"/>
            <a:chExt cx="1879600" cy="1511300"/>
          </a:xfrm>
        </p:grpSpPr>
        <p:sp>
          <p:nvSpPr>
            <p:cNvPr id="19" name="object 19"/>
            <p:cNvSpPr/>
            <p:nvPr/>
          </p:nvSpPr>
          <p:spPr>
            <a:xfrm>
              <a:off x="3098800" y="6667500"/>
              <a:ext cx="1181100" cy="647700"/>
            </a:xfrm>
            <a:prstGeom prst="rect">
              <a:avLst/>
            </a:prstGeom>
            <a:blipFill>
              <a:blip r:embed="rId12" cstate="print"/>
              <a:stretch>
                <a:fillRect/>
              </a:stretch>
            </a:blipFill>
          </p:spPr>
          <p:txBody>
            <a:bodyPr wrap="square" lIns="0" tIns="0" rIns="0" bIns="0" rtlCol="0"/>
            <a:lstStyle/>
            <a:p>
              <a:endParaRPr/>
            </a:p>
          </p:txBody>
        </p:sp>
        <p:sp>
          <p:nvSpPr>
            <p:cNvPr id="20" name="object 20"/>
            <p:cNvSpPr/>
            <p:nvPr/>
          </p:nvSpPr>
          <p:spPr>
            <a:xfrm>
              <a:off x="2400300" y="5803900"/>
              <a:ext cx="1384300" cy="1511300"/>
            </a:xfrm>
            <a:prstGeom prst="rect">
              <a:avLst/>
            </a:prstGeom>
            <a:blipFill>
              <a:blip r:embed="rId13" cstate="print"/>
              <a:stretch>
                <a:fillRect/>
              </a:stretch>
            </a:blipFill>
          </p:spPr>
          <p:txBody>
            <a:bodyPr wrap="square" lIns="0" tIns="0" rIns="0" bIns="0" rtlCol="0"/>
            <a:lstStyle/>
            <a:p>
              <a:endParaRPr/>
            </a:p>
          </p:txBody>
        </p:sp>
      </p:grpSp>
      <p:sp>
        <p:nvSpPr>
          <p:cNvPr id="21" name="object 21"/>
          <p:cNvSpPr txBox="1"/>
          <p:nvPr/>
        </p:nvSpPr>
        <p:spPr>
          <a:xfrm>
            <a:off x="2353324" y="5345295"/>
            <a:ext cx="933450" cy="745532"/>
          </a:xfrm>
          <a:prstGeom prst="rect">
            <a:avLst/>
          </a:prstGeom>
        </p:spPr>
        <p:txBody>
          <a:bodyPr vert="horz" wrap="square" lIns="0" tIns="12326" rIns="0" bIns="0" rtlCol="0">
            <a:spAutoFit/>
          </a:bodyPr>
          <a:lstStyle/>
          <a:p>
            <a:pPr marL="133917" marR="4483" indent="-123271">
              <a:spcBef>
                <a:spcPts val="97"/>
              </a:spcBef>
            </a:pPr>
            <a:r>
              <a:rPr lang="en-US" sz="1588" b="1" spc="-22" dirty="0">
                <a:solidFill>
                  <a:srgbClr val="FFFFFF"/>
                </a:solidFill>
                <a:latin typeface="Verdana" panose="020B0604030504040204"/>
                <a:cs typeface="Verdana" panose="020B0604030504040204"/>
              </a:rPr>
              <a:t>Mua nguồn lực</a:t>
            </a:r>
          </a:p>
        </p:txBody>
      </p:sp>
      <p:sp>
        <p:nvSpPr>
          <p:cNvPr id="22" name="object 22"/>
          <p:cNvSpPr txBox="1">
            <a:spLocks noGrp="1"/>
          </p:cNvSpPr>
          <p:nvPr>
            <p:ph type="title"/>
          </p:nvPr>
        </p:nvSpPr>
        <p:spPr>
          <a:xfrm>
            <a:off x="789544" y="420247"/>
            <a:ext cx="6976221" cy="667438"/>
          </a:xfrm>
          <a:prstGeom prst="rect">
            <a:avLst/>
          </a:prstGeom>
        </p:spPr>
        <p:txBody>
          <a:bodyPr vert="horz" wrap="square" lIns="0" tIns="8965" rIns="0" bIns="0" numCol="1" rtlCol="0" anchor="ctr" anchorCtr="0" compatLnSpc="1">
            <a:spAutoFit/>
          </a:bodyPr>
          <a:lstStyle/>
          <a:p>
            <a:pPr marL="11206" marR="4483">
              <a:lnSpc>
                <a:spcPct val="101000"/>
              </a:lnSpc>
              <a:spcBef>
                <a:spcPts val="71"/>
              </a:spcBef>
            </a:pPr>
            <a:r>
              <a:rPr sz="2118" dirty="0">
                <a:solidFill>
                  <a:srgbClr val="FFFF00"/>
                </a:solidFill>
                <a:latin typeface="Verdana" panose="020B0604030504040204"/>
                <a:cs typeface="Verdana" panose="020B0604030504040204"/>
              </a:rPr>
              <a:t>1.1.2.Quy trình vận động chi phí trong doanh nghiệp sản xuất</a:t>
            </a:r>
          </a:p>
        </p:txBody>
      </p:sp>
      <p:grpSp>
        <p:nvGrpSpPr>
          <p:cNvPr id="23" name="object 23"/>
          <p:cNvGrpSpPr/>
          <p:nvPr/>
        </p:nvGrpSpPr>
        <p:grpSpPr>
          <a:xfrm>
            <a:off x="3832412" y="1692088"/>
            <a:ext cx="1658471" cy="1344706"/>
            <a:chOff x="4191000" y="1917700"/>
            <a:chExt cx="1879600" cy="1524000"/>
          </a:xfrm>
        </p:grpSpPr>
        <p:sp>
          <p:nvSpPr>
            <p:cNvPr id="24" name="object 24"/>
            <p:cNvSpPr/>
            <p:nvPr/>
          </p:nvSpPr>
          <p:spPr>
            <a:xfrm>
              <a:off x="4889500" y="2743200"/>
              <a:ext cx="1181100" cy="685800"/>
            </a:xfrm>
            <a:prstGeom prst="rect">
              <a:avLst/>
            </a:prstGeom>
            <a:blipFill>
              <a:blip r:embed="rId14" cstate="print"/>
              <a:stretch>
                <a:fillRect/>
              </a:stretch>
            </a:blipFill>
          </p:spPr>
          <p:txBody>
            <a:bodyPr wrap="square" lIns="0" tIns="0" rIns="0" bIns="0" rtlCol="0"/>
            <a:lstStyle/>
            <a:p>
              <a:endParaRPr/>
            </a:p>
          </p:txBody>
        </p:sp>
        <p:sp>
          <p:nvSpPr>
            <p:cNvPr id="25" name="object 25"/>
            <p:cNvSpPr/>
            <p:nvPr/>
          </p:nvSpPr>
          <p:spPr>
            <a:xfrm>
              <a:off x="4191000" y="1917700"/>
              <a:ext cx="1384300" cy="1524000"/>
            </a:xfrm>
            <a:prstGeom prst="rect">
              <a:avLst/>
            </a:prstGeom>
            <a:blipFill>
              <a:blip r:embed="rId15" cstate="print"/>
              <a:stretch>
                <a:fillRect/>
              </a:stretch>
            </a:blipFill>
          </p:spPr>
          <p:txBody>
            <a:bodyPr wrap="square" lIns="0" tIns="0" rIns="0" bIns="0" rtlCol="0"/>
            <a:lstStyle/>
            <a:p>
              <a:endParaRPr/>
            </a:p>
          </p:txBody>
        </p:sp>
      </p:grpSp>
      <p:sp>
        <p:nvSpPr>
          <p:cNvPr id="26" name="object 26"/>
          <p:cNvSpPr txBox="1"/>
          <p:nvPr/>
        </p:nvSpPr>
        <p:spPr>
          <a:xfrm>
            <a:off x="3933265" y="1916206"/>
            <a:ext cx="1307166" cy="744401"/>
          </a:xfrm>
          <a:prstGeom prst="rect">
            <a:avLst/>
          </a:prstGeom>
        </p:spPr>
        <p:txBody>
          <a:bodyPr vert="horz" wrap="square" lIns="0" tIns="11206" rIns="0" bIns="0" rtlCol="0">
            <a:spAutoFit/>
          </a:bodyPr>
          <a:lstStyle/>
          <a:p>
            <a:pPr marL="11206">
              <a:spcBef>
                <a:spcPts val="88"/>
              </a:spcBef>
            </a:pPr>
            <a:r>
              <a:rPr sz="1588" b="1">
                <a:solidFill>
                  <a:srgbClr val="FF0000"/>
                </a:solidFill>
                <a:latin typeface="Verdana" panose="020B0604030504040204"/>
                <a:cs typeface="Verdana" panose="020B0604030504040204"/>
              </a:rPr>
              <a:t>Tồn trữ thành phẩm</a:t>
            </a:r>
          </a:p>
        </p:txBody>
      </p:sp>
    </p:spTree>
    <p:extLst>
      <p:ext uri="{BB962C8B-B14F-4D97-AF65-F5344CB8AC3E}">
        <p14:creationId xmlns:p14="http://schemas.microsoft.com/office/powerpoint/2010/main" val="1820652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1000"/>
                                        <p:tgtEl>
                                          <p:spTgt spid="21"/>
                                        </p:tgtEl>
                                      </p:cBhvr>
                                    </p:animEffect>
                                    <p:anim calcmode="lin" valueType="num">
                                      <p:cBhvr>
                                        <p:cTn id="14" dur="1000" fill="hold"/>
                                        <p:tgtEl>
                                          <p:spTgt spid="21"/>
                                        </p:tgtEl>
                                        <p:attrNameLst>
                                          <p:attrName>ppt_x</p:attrName>
                                        </p:attrNameLst>
                                      </p:cBhvr>
                                      <p:tavLst>
                                        <p:tav tm="0">
                                          <p:val>
                                            <p:strVal val="#ppt_x"/>
                                          </p:val>
                                        </p:tav>
                                        <p:tav tm="100000">
                                          <p:val>
                                            <p:strVal val="#ppt_x"/>
                                          </p:val>
                                        </p:tav>
                                      </p:tavLst>
                                    </p:anim>
                                    <p:anim calcmode="lin" valueType="num">
                                      <p:cBhvr>
                                        <p:cTn id="15" dur="1000" fill="hold"/>
                                        <p:tgtEl>
                                          <p:spTgt spid="21"/>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1000"/>
                                        <p:tgtEl>
                                          <p:spTgt spid="18"/>
                                        </p:tgtEl>
                                      </p:cBhvr>
                                    </p:animEffect>
                                    <p:anim calcmode="lin" valueType="num">
                                      <p:cBhvr>
                                        <p:cTn id="19" dur="1000" fill="hold"/>
                                        <p:tgtEl>
                                          <p:spTgt spid="18"/>
                                        </p:tgtEl>
                                        <p:attrNameLst>
                                          <p:attrName>ppt_x</p:attrName>
                                        </p:attrNameLst>
                                      </p:cBhvr>
                                      <p:tavLst>
                                        <p:tav tm="0">
                                          <p:val>
                                            <p:strVal val="#ppt_x"/>
                                          </p:val>
                                        </p:tav>
                                        <p:tav tm="100000">
                                          <p:val>
                                            <p:strVal val="#ppt_x"/>
                                          </p:val>
                                        </p:tav>
                                      </p:tavLst>
                                    </p:anim>
                                    <p:anim calcmode="lin" valueType="num">
                                      <p:cBhvr>
                                        <p:cTn id="2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
                                          </p:val>
                                        </p:tav>
                                        <p:tav tm="100000">
                                          <p:val>
                                            <p:strVal val="#ppt_x"/>
                                          </p:val>
                                        </p:tav>
                                      </p:tavLst>
                                    </p:anim>
                                    <p:anim calcmode="lin" valueType="num">
                                      <p:cBhvr>
                                        <p:cTn id="4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ppt_x"/>
                                          </p:val>
                                        </p:tav>
                                        <p:tav tm="100000">
                                          <p:val>
                                            <p:strVal val="#ppt_x"/>
                                          </p:val>
                                        </p:tav>
                                      </p:tavLst>
                                    </p:anim>
                                    <p:anim calcmode="lin" valueType="num">
                                      <p:cBhvr additive="base">
                                        <p:cTn id="48" dur="500" fill="hold"/>
                                        <p:tgtEl>
                                          <p:spTgt spid="26"/>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ppt_x"/>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500" fill="hold"/>
                                        <p:tgtEl>
                                          <p:spTgt spid="9"/>
                                        </p:tgtEl>
                                        <p:attrNameLst>
                                          <p:attrName>ppt_x</p:attrName>
                                        </p:attrNameLst>
                                      </p:cBhvr>
                                      <p:tavLst>
                                        <p:tav tm="0">
                                          <p:val>
                                            <p:strVal val="#ppt_x"/>
                                          </p:val>
                                        </p:tav>
                                        <p:tav tm="100000">
                                          <p:val>
                                            <p:strVal val="#ppt_x"/>
                                          </p:val>
                                        </p:tav>
                                      </p:tavLst>
                                    </p:anim>
                                    <p:anim calcmode="lin" valueType="num">
                                      <p:cBhvr additive="base">
                                        <p:cTn id="58" dur="500" fill="hold"/>
                                        <p:tgtEl>
                                          <p:spTgt spid="9"/>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500" fill="hold"/>
                                        <p:tgtEl>
                                          <p:spTgt spid="5"/>
                                        </p:tgtEl>
                                        <p:attrNameLst>
                                          <p:attrName>ppt_x</p:attrName>
                                        </p:attrNameLst>
                                      </p:cBhvr>
                                      <p:tavLst>
                                        <p:tav tm="0">
                                          <p:val>
                                            <p:strVal val="#ppt_x"/>
                                          </p:val>
                                        </p:tav>
                                        <p:tav tm="100000">
                                          <p:val>
                                            <p:strVal val="#ppt_x"/>
                                          </p:val>
                                        </p:tav>
                                      </p:tavLst>
                                    </p:anim>
                                    <p:anim calcmode="lin" valueType="num">
                                      <p:cBhvr additive="base">
                                        <p:cTn id="6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17" grpId="0"/>
      <p:bldP spid="21" grpId="0"/>
      <p:bldP spid="22"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1" name="Text Box 3"/>
          <p:cNvSpPr txBox="1">
            <a:spLocks noChangeArrowheads="1"/>
          </p:cNvSpPr>
          <p:nvPr/>
        </p:nvSpPr>
        <p:spPr bwMode="auto">
          <a:xfrm>
            <a:off x="980375" y="1889733"/>
            <a:ext cx="7585401" cy="1613226"/>
          </a:xfrm>
          <a:prstGeom prst="rect">
            <a:avLst/>
          </a:prstGeom>
          <a:solidFill>
            <a:schemeClr val="accent2">
              <a:lumMod val="40000"/>
              <a:lumOff val="60000"/>
            </a:schemeClr>
          </a:solidFill>
          <a:ln w="12700">
            <a:noFill/>
            <a:miter lim="800000"/>
          </a:ln>
          <a:effectLst/>
        </p:spPr>
        <p:txBody>
          <a:bodyPr wrap="none"/>
          <a:lstStyle/>
          <a:p>
            <a:pPr algn="ctr">
              <a:buClr>
                <a:srgbClr val="FFFF00"/>
              </a:buClr>
              <a:buSzPct val="75000"/>
              <a:buFont typeface="Monotype Sorts" pitchFamily="2" charset="2"/>
              <a:buNone/>
            </a:pPr>
            <a:r>
              <a:rPr lang="vi-VN" sz="2718" dirty="0">
                <a:latin typeface="Times New Roman" panose="02020603050405020304" charset="0"/>
                <a:cs typeface="Times New Roman" panose="02020603050405020304" charset="0"/>
              </a:rPr>
              <a:t>Chi phí là khoản tiêu hao của các nguồn lực </a:t>
            </a:r>
            <a:endParaRPr lang="en-US" sz="2718" dirty="0">
              <a:latin typeface="Times New Roman" panose="02020603050405020304" charset="0"/>
              <a:cs typeface="Times New Roman" panose="02020603050405020304" charset="0"/>
            </a:endParaRPr>
          </a:p>
          <a:p>
            <a:pPr algn="ctr">
              <a:buClr>
                <a:srgbClr val="FFFF00"/>
              </a:buClr>
              <a:buSzPct val="75000"/>
              <a:buFont typeface="Monotype Sorts" pitchFamily="2" charset="2"/>
              <a:buNone/>
            </a:pPr>
            <a:r>
              <a:rPr lang="vi-VN" sz="2718" dirty="0">
                <a:latin typeface="Times New Roman" panose="02020603050405020304" charset="0"/>
                <a:cs typeface="Times New Roman" panose="02020603050405020304" charset="0"/>
              </a:rPr>
              <a:t>sử </a:t>
            </a:r>
            <a:r>
              <a:rPr lang="vi-VN" sz="2718" dirty="0">
                <a:latin typeface="Times New Roman" panose="02020603050405020304" charset="0"/>
                <a:cs typeface="Times New Roman" panose="02020603050405020304" charset="0"/>
              </a:rPr>
              <a:t>dụng </a:t>
            </a:r>
            <a:r>
              <a:rPr lang="vi-VN" sz="2718" dirty="0">
                <a:latin typeface="Times New Roman" panose="02020603050405020304" charset="0"/>
                <a:cs typeface="Times New Roman" panose="02020603050405020304" charset="0"/>
              </a:rPr>
              <a:t>cho </a:t>
            </a:r>
            <a:r>
              <a:rPr lang="vi-VN" sz="2718" dirty="0">
                <a:latin typeface="Times New Roman" panose="02020603050405020304" charset="0"/>
                <a:cs typeface="Times New Roman" panose="02020603050405020304" charset="0"/>
              </a:rPr>
              <a:t>một mục đích và được </a:t>
            </a:r>
            <a:endParaRPr lang="en-US" sz="2718" dirty="0">
              <a:latin typeface="Times New Roman" panose="02020603050405020304" charset="0"/>
              <a:cs typeface="Times New Roman" panose="02020603050405020304" charset="0"/>
            </a:endParaRPr>
          </a:p>
          <a:p>
            <a:pPr algn="ctr">
              <a:buClr>
                <a:srgbClr val="FFFF00"/>
              </a:buClr>
              <a:buSzPct val="75000"/>
              <a:buFont typeface="Monotype Sorts" pitchFamily="2" charset="2"/>
              <a:buNone/>
            </a:pPr>
            <a:r>
              <a:rPr lang="vi-VN" sz="2718" dirty="0">
                <a:latin typeface="Times New Roman" panose="02020603050405020304" charset="0"/>
                <a:cs typeface="Times New Roman" panose="02020603050405020304" charset="0"/>
              </a:rPr>
              <a:t>biểu </a:t>
            </a:r>
            <a:r>
              <a:rPr lang="vi-VN" sz="2718" dirty="0">
                <a:latin typeface="Times New Roman" panose="02020603050405020304" charset="0"/>
                <a:cs typeface="Times New Roman" panose="02020603050405020304" charset="0"/>
              </a:rPr>
              <a:t>hiện bằng tiền</a:t>
            </a:r>
            <a:endParaRPr lang="en-US" sz="2718" dirty="0">
              <a:latin typeface="Times New Roman" panose="02020603050405020304" charset="0"/>
              <a:cs typeface="Times New Roman" panose="02020603050405020304" charset="0"/>
            </a:endParaRPr>
          </a:p>
        </p:txBody>
      </p:sp>
      <p:sp>
        <p:nvSpPr>
          <p:cNvPr id="3" name="Text Box 3"/>
          <p:cNvSpPr txBox="1">
            <a:spLocks noChangeArrowheads="1"/>
          </p:cNvSpPr>
          <p:nvPr/>
        </p:nvSpPr>
        <p:spPr bwMode="auto">
          <a:xfrm>
            <a:off x="874480" y="3884941"/>
            <a:ext cx="7585401" cy="1613226"/>
          </a:xfrm>
          <a:prstGeom prst="rect">
            <a:avLst/>
          </a:prstGeom>
          <a:solidFill>
            <a:schemeClr val="accent2">
              <a:lumMod val="40000"/>
              <a:lumOff val="60000"/>
            </a:schemeClr>
          </a:solidFill>
          <a:ln w="12700">
            <a:noFill/>
            <a:miter lim="800000"/>
          </a:ln>
          <a:effectLst/>
        </p:spPr>
        <p:txBody>
          <a:bodyPr wrap="none"/>
          <a:lstStyle/>
          <a:p>
            <a:pPr algn="ctr">
              <a:buClr>
                <a:srgbClr val="FFFF00"/>
              </a:buClr>
              <a:buSzPct val="75000"/>
              <a:buFont typeface="Monotype Sorts" pitchFamily="2" charset="2"/>
              <a:buNone/>
            </a:pPr>
            <a:r>
              <a:rPr lang="en-US" sz="2718" dirty="0">
                <a:latin typeface="Times New Roman" panose="02020603050405020304" charset="0"/>
                <a:cs typeface="Times New Roman" panose="02020603050405020304" charset="0"/>
              </a:rPr>
              <a:t>Giá thành là toàn bộ chi phí sản xuất chi ra để </a:t>
            </a:r>
          </a:p>
          <a:p>
            <a:pPr algn="ctr">
              <a:buClr>
                <a:srgbClr val="FFFF00"/>
              </a:buClr>
              <a:buSzPct val="75000"/>
              <a:buFont typeface="Monotype Sorts" pitchFamily="2" charset="2"/>
              <a:buNone/>
            </a:pPr>
            <a:r>
              <a:rPr lang="en-US" sz="2718" dirty="0">
                <a:latin typeface="Times New Roman" panose="02020603050405020304" charset="0"/>
                <a:cs typeface="Times New Roman" panose="02020603050405020304" charset="0"/>
              </a:rPr>
              <a:t>sản xuất một đơn vị sản phẩm hoặc </a:t>
            </a:r>
          </a:p>
          <a:p>
            <a:pPr algn="ctr">
              <a:buClr>
                <a:srgbClr val="FFFF00"/>
              </a:buClr>
              <a:buSzPct val="75000"/>
              <a:buFont typeface="Monotype Sorts" pitchFamily="2" charset="2"/>
              <a:buNone/>
            </a:pPr>
            <a:r>
              <a:rPr lang="en-US" sz="2718" dirty="0">
                <a:latin typeface="Times New Roman" panose="02020603050405020304" charset="0"/>
                <a:cs typeface="Times New Roman" panose="02020603050405020304" charset="0"/>
              </a:rPr>
              <a:t>thực hiện công việc hay dịch vụ.</a:t>
            </a:r>
          </a:p>
        </p:txBody>
      </p:sp>
      <p:sp>
        <p:nvSpPr>
          <p:cNvPr id="5" name="Title 4"/>
          <p:cNvSpPr>
            <a:spLocks noGrp="1"/>
          </p:cNvSpPr>
          <p:nvPr>
            <p:ph type="title"/>
          </p:nvPr>
        </p:nvSpPr>
        <p:spPr/>
        <p:txBody>
          <a:bodyPr/>
          <a:lstStyle/>
          <a:p>
            <a:endParaRPr lang="en-US"/>
          </a:p>
        </p:txBody>
      </p:sp>
    </p:spTree>
    <p:extLst>
      <p:ext uri="{BB962C8B-B14F-4D97-AF65-F5344CB8AC3E}">
        <p14:creationId xmlns:p14="http://schemas.microsoft.com/office/powerpoint/2010/main" val="14574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60451"/>
                                        </p:tgtEl>
                                        <p:attrNameLst>
                                          <p:attrName>style.visibility</p:attrName>
                                        </p:attrNameLst>
                                      </p:cBhvr>
                                      <p:to>
                                        <p:strVal val="visible"/>
                                      </p:to>
                                    </p:set>
                                    <p:anim to="" calcmode="lin" valueType="num">
                                      <p:cBhvr>
                                        <p:cTn id="7" dur="1" fill="hold"/>
                                        <p:tgtEl>
                                          <p:spTgt spid="360451"/>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to="" calcmode="lin" valueType="num">
                                      <p:cBhvr>
                                        <p:cTn id="12" dur="1" fill="hold"/>
                                        <p:tgtEl>
                                          <p:spTgt spid="3"/>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0451"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26141" y="1653990"/>
            <a:ext cx="7765676" cy="1396151"/>
          </a:xfrm>
          <a:prstGeom prst="rect">
            <a:avLst/>
          </a:prstGeom>
          <a:noFill/>
        </p:spPr>
        <p:txBody>
          <a:bodyPr wrap="square" rtlCol="0">
            <a:spAutoFit/>
          </a:bodyPr>
          <a:lstStyle/>
          <a:p>
            <a:pPr marL="302575" indent="-302575" algn="just">
              <a:spcBef>
                <a:spcPts val="1588"/>
              </a:spcBef>
              <a:buFont typeface="Arial" panose="020B0604020202020204" pitchFamily="34" charset="0"/>
              <a:buChar char="•"/>
            </a:pPr>
            <a:r>
              <a:rPr lang="en-US" sz="2824" dirty="0" err="1">
                <a:latin typeface="Times New Roman" panose="02020603050405020304" charset="0"/>
                <a:cs typeface="Times New Roman" panose="02020603050405020304" charset="0"/>
              </a:rPr>
              <a:t>Đối</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tượng</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tính</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giá</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thành</a:t>
            </a:r>
            <a:r>
              <a:rPr lang="en-US" sz="2824" dirty="0">
                <a:latin typeface="Times New Roman" panose="02020603050405020304" charset="0"/>
                <a:cs typeface="Times New Roman" panose="02020603050405020304" charset="0"/>
              </a:rPr>
              <a:t> (cost object): </a:t>
            </a:r>
            <a:r>
              <a:rPr lang="en-US" sz="2824" dirty="0" err="1">
                <a:latin typeface="Times New Roman" panose="02020603050405020304" charset="0"/>
                <a:cs typeface="Times New Roman" panose="02020603050405020304" charset="0"/>
              </a:rPr>
              <a:t>là</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đối</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tượng</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mà</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doanh</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nghiệp</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mong</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muốn</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tính</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toán</a:t>
            </a:r>
            <a:r>
              <a:rPr lang="en-US" sz="2824" dirty="0">
                <a:latin typeface="Times New Roman" panose="02020603050405020304" charset="0"/>
                <a:cs typeface="Times New Roman" panose="02020603050405020304" charset="0"/>
              </a:rPr>
              <a:t> chi </a:t>
            </a:r>
            <a:r>
              <a:rPr lang="en-US" sz="2824" dirty="0" err="1">
                <a:latin typeface="Times New Roman" panose="02020603050405020304" charset="0"/>
                <a:cs typeface="Times New Roman" panose="02020603050405020304" charset="0"/>
              </a:rPr>
              <a:t>phí</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đơn</a:t>
            </a:r>
            <a:r>
              <a:rPr lang="en-US" sz="2824" dirty="0">
                <a:latin typeface="Times New Roman" panose="02020603050405020304" charset="0"/>
                <a:cs typeface="Times New Roman" panose="02020603050405020304" charset="0"/>
              </a:rPr>
              <a:t> </a:t>
            </a:r>
            <a:r>
              <a:rPr lang="en-US" sz="2824" dirty="0" err="1">
                <a:latin typeface="Times New Roman" panose="02020603050405020304" charset="0"/>
                <a:cs typeface="Times New Roman" panose="02020603050405020304" charset="0"/>
              </a:rPr>
              <a:t>vị</a:t>
            </a:r>
            <a:r>
              <a:rPr lang="en-US" sz="2824" dirty="0">
                <a:latin typeface="Times New Roman" panose="02020603050405020304" charset="0"/>
                <a:cs typeface="Times New Roman" panose="02020603050405020304" charset="0"/>
              </a:rPr>
              <a: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6141" y="3830286"/>
            <a:ext cx="2201769" cy="1694329"/>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23946" y="3207123"/>
            <a:ext cx="2579314" cy="1664074"/>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25135" y="4039161"/>
            <a:ext cx="2084714" cy="1387282"/>
          </a:xfrm>
          <a:prstGeom prst="rect">
            <a:avLst/>
          </a:prstGeom>
        </p:spPr>
      </p:pic>
      <p:sp>
        <p:nvSpPr>
          <p:cNvPr id="7" name="TextBox 6"/>
          <p:cNvSpPr txBox="1"/>
          <p:nvPr/>
        </p:nvSpPr>
        <p:spPr>
          <a:xfrm>
            <a:off x="6125135" y="3576918"/>
            <a:ext cx="2084714" cy="361189"/>
          </a:xfrm>
          <a:prstGeom prst="rect">
            <a:avLst/>
          </a:prstGeom>
          <a:solidFill>
            <a:schemeClr val="accent6">
              <a:lumMod val="75000"/>
            </a:schemeClr>
          </a:solidFill>
        </p:spPr>
        <p:txBody>
          <a:bodyPr wrap="square" rtlCol="0">
            <a:spAutoFit/>
          </a:bodyPr>
          <a:lstStyle/>
          <a:p>
            <a:pPr algn="ctr"/>
            <a:r>
              <a:rPr lang="en-US" sz="1747" b="1" dirty="0" err="1">
                <a:solidFill>
                  <a:schemeClr val="bg1"/>
                </a:solidFill>
              </a:rPr>
              <a:t>Trung</a:t>
            </a:r>
            <a:r>
              <a:rPr lang="en-US" sz="1747" b="1" dirty="0">
                <a:solidFill>
                  <a:schemeClr val="bg1"/>
                </a:solidFill>
              </a:rPr>
              <a:t> </a:t>
            </a:r>
            <a:r>
              <a:rPr lang="en-US" sz="1747" b="1" dirty="0" err="1">
                <a:solidFill>
                  <a:schemeClr val="bg1"/>
                </a:solidFill>
              </a:rPr>
              <a:t>tâm</a:t>
            </a:r>
            <a:r>
              <a:rPr lang="en-US" sz="1747" b="1" dirty="0">
                <a:solidFill>
                  <a:schemeClr val="bg1"/>
                </a:solidFill>
              </a:rPr>
              <a:t> </a:t>
            </a:r>
            <a:r>
              <a:rPr lang="en-US" sz="1747" b="1" dirty="0" err="1">
                <a:solidFill>
                  <a:schemeClr val="bg1"/>
                </a:solidFill>
              </a:rPr>
              <a:t>CSKH</a:t>
            </a:r>
            <a:endParaRPr lang="en-US" sz="1747" b="1" dirty="0">
              <a:solidFill>
                <a:schemeClr val="bg1"/>
              </a:solidFill>
            </a:endParaRPr>
          </a:p>
        </p:txBody>
      </p:sp>
      <p:sp>
        <p:nvSpPr>
          <p:cNvPr id="8" name="TextBox 7"/>
          <p:cNvSpPr txBox="1"/>
          <p:nvPr/>
        </p:nvSpPr>
        <p:spPr>
          <a:xfrm>
            <a:off x="849919" y="5524616"/>
            <a:ext cx="2084714" cy="361189"/>
          </a:xfrm>
          <a:prstGeom prst="rect">
            <a:avLst/>
          </a:prstGeom>
          <a:solidFill>
            <a:schemeClr val="accent2">
              <a:lumMod val="75000"/>
            </a:schemeClr>
          </a:solidFill>
        </p:spPr>
        <p:txBody>
          <a:bodyPr wrap="square" rtlCol="0">
            <a:spAutoFit/>
          </a:bodyPr>
          <a:lstStyle/>
          <a:p>
            <a:pPr algn="ctr"/>
            <a:r>
              <a:rPr lang="en-US" sz="1747" b="1" dirty="0" err="1">
                <a:solidFill>
                  <a:schemeClr val="bg1"/>
                </a:solidFill>
                <a:latin typeface="Times New Roman" panose="02020603050405020304" charset="0"/>
                <a:cs typeface="Times New Roman" panose="02020603050405020304" charset="0"/>
              </a:rPr>
              <a:t>Các</a:t>
            </a:r>
            <a:r>
              <a:rPr lang="en-US" sz="1747" b="1" dirty="0">
                <a:solidFill>
                  <a:schemeClr val="bg1"/>
                </a:solidFill>
                <a:latin typeface="Times New Roman" panose="02020603050405020304" charset="0"/>
                <a:cs typeface="Times New Roman" panose="02020603050405020304" charset="0"/>
              </a:rPr>
              <a:t> </a:t>
            </a:r>
            <a:r>
              <a:rPr lang="en-US" sz="1747" b="1" dirty="0" err="1">
                <a:solidFill>
                  <a:schemeClr val="bg1"/>
                </a:solidFill>
                <a:latin typeface="Times New Roman" panose="02020603050405020304" charset="0"/>
                <a:cs typeface="Times New Roman" panose="02020603050405020304" charset="0"/>
              </a:rPr>
              <a:t>sản</a:t>
            </a:r>
            <a:r>
              <a:rPr lang="en-US" sz="1747" b="1" dirty="0">
                <a:solidFill>
                  <a:schemeClr val="bg1"/>
                </a:solidFill>
                <a:latin typeface="Times New Roman" panose="02020603050405020304" charset="0"/>
                <a:cs typeface="Times New Roman" panose="02020603050405020304" charset="0"/>
              </a:rPr>
              <a:t> </a:t>
            </a:r>
            <a:r>
              <a:rPr lang="en-US" sz="1747" b="1" dirty="0" err="1">
                <a:solidFill>
                  <a:schemeClr val="bg1"/>
                </a:solidFill>
                <a:latin typeface="Times New Roman" panose="02020603050405020304" charset="0"/>
                <a:cs typeface="Times New Roman" panose="02020603050405020304" charset="0"/>
              </a:rPr>
              <a:t>phẩm</a:t>
            </a:r>
            <a:endParaRPr lang="en-US" sz="1747" b="1" dirty="0">
              <a:solidFill>
                <a:schemeClr val="bg1"/>
              </a:solidFill>
              <a:latin typeface="Times New Roman" panose="02020603050405020304" charset="0"/>
              <a:cs typeface="Times New Roman" panose="02020603050405020304" charset="0"/>
            </a:endParaRPr>
          </a:p>
        </p:txBody>
      </p:sp>
      <p:sp>
        <p:nvSpPr>
          <p:cNvPr id="9" name="TextBox 8"/>
          <p:cNvSpPr txBox="1"/>
          <p:nvPr/>
        </p:nvSpPr>
        <p:spPr>
          <a:xfrm>
            <a:off x="3471863" y="4677451"/>
            <a:ext cx="2084714" cy="630044"/>
          </a:xfrm>
          <a:prstGeom prst="rect">
            <a:avLst/>
          </a:prstGeom>
          <a:solidFill>
            <a:schemeClr val="accent3">
              <a:lumMod val="75000"/>
            </a:schemeClr>
          </a:solidFill>
        </p:spPr>
        <p:txBody>
          <a:bodyPr wrap="square" rtlCol="0">
            <a:spAutoFit/>
          </a:bodyPr>
          <a:lstStyle/>
          <a:p>
            <a:pPr algn="ctr"/>
            <a:r>
              <a:rPr lang="en-US" sz="1747" b="1" dirty="0" err="1">
                <a:solidFill>
                  <a:schemeClr val="bg1"/>
                </a:solidFill>
                <a:latin typeface="Times New Roman" panose="02020603050405020304" charset="0"/>
                <a:cs typeface="Times New Roman" panose="02020603050405020304" charset="0"/>
              </a:rPr>
              <a:t>Hoạt</a:t>
            </a:r>
            <a:r>
              <a:rPr lang="en-US" sz="1747" b="1" dirty="0">
                <a:solidFill>
                  <a:schemeClr val="bg1"/>
                </a:solidFill>
                <a:latin typeface="Times New Roman" panose="02020603050405020304" charset="0"/>
                <a:cs typeface="Times New Roman" panose="02020603050405020304" charset="0"/>
              </a:rPr>
              <a:t> </a:t>
            </a:r>
            <a:r>
              <a:rPr lang="en-US" sz="1747" b="1" dirty="0" err="1">
                <a:solidFill>
                  <a:schemeClr val="bg1"/>
                </a:solidFill>
                <a:latin typeface="Times New Roman" panose="02020603050405020304" charset="0"/>
                <a:cs typeface="Times New Roman" panose="02020603050405020304" charset="0"/>
              </a:rPr>
              <a:t>động</a:t>
            </a:r>
            <a:r>
              <a:rPr lang="en-US" sz="1747" b="1" dirty="0">
                <a:solidFill>
                  <a:schemeClr val="bg1"/>
                </a:solidFill>
                <a:latin typeface="Times New Roman" panose="02020603050405020304" charset="0"/>
                <a:cs typeface="Times New Roman" panose="02020603050405020304" charset="0"/>
              </a:rPr>
              <a:t> </a:t>
            </a:r>
            <a:r>
              <a:rPr lang="en-US" sz="1747" b="1" dirty="0" err="1">
                <a:solidFill>
                  <a:schemeClr val="bg1"/>
                </a:solidFill>
                <a:latin typeface="Times New Roman" panose="02020603050405020304" charset="0"/>
                <a:cs typeface="Times New Roman" panose="02020603050405020304" charset="0"/>
              </a:rPr>
              <a:t>giao</a:t>
            </a:r>
            <a:r>
              <a:rPr lang="en-US" sz="1747" b="1" dirty="0">
                <a:solidFill>
                  <a:schemeClr val="bg1"/>
                </a:solidFill>
                <a:latin typeface="Times New Roman" panose="02020603050405020304" charset="0"/>
                <a:cs typeface="Times New Roman" panose="02020603050405020304" charset="0"/>
              </a:rPr>
              <a:t> </a:t>
            </a:r>
            <a:r>
              <a:rPr lang="en-US" sz="1747" b="1" dirty="0" err="1">
                <a:solidFill>
                  <a:schemeClr val="bg1"/>
                </a:solidFill>
                <a:latin typeface="Times New Roman" panose="02020603050405020304" charset="0"/>
                <a:cs typeface="Times New Roman" panose="02020603050405020304" charset="0"/>
              </a:rPr>
              <a:t>hàng</a:t>
            </a:r>
            <a:endParaRPr lang="en-US" sz="1747" b="1" dirty="0">
              <a:solidFill>
                <a:schemeClr val="bg1"/>
              </a:solidFill>
              <a:latin typeface="Times New Roman" panose="02020603050405020304" charset="0"/>
              <a:cs typeface="Times New Roman" panose="02020603050405020304" charset="0"/>
            </a:endParaRPr>
          </a:p>
        </p:txBody>
      </p:sp>
    </p:spTree>
    <p:extLst>
      <p:ext uri="{BB962C8B-B14F-4D97-AF65-F5344CB8AC3E}">
        <p14:creationId xmlns:p14="http://schemas.microsoft.com/office/powerpoint/2010/main" val="813960143"/>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22266" y="720485"/>
            <a:ext cx="3829050" cy="445922"/>
          </a:xfrm>
          <a:prstGeom prst="rect">
            <a:avLst/>
          </a:prstGeom>
        </p:spPr>
        <p:txBody>
          <a:bodyPr vert="horz" wrap="square" lIns="0" tIns="11206" rIns="0" bIns="0" numCol="1" rtlCol="0" anchor="ctr" anchorCtr="0" compatLnSpc="1">
            <a:spAutoFit/>
          </a:bodyPr>
          <a:lstStyle/>
          <a:p>
            <a:pPr marL="11206">
              <a:spcBef>
                <a:spcPts val="88"/>
              </a:spcBef>
            </a:pPr>
            <a:r>
              <a:rPr sz="2824" b="1" dirty="0">
                <a:solidFill>
                  <a:srgbClr val="92D050"/>
                </a:solidFill>
                <a:latin typeface="Verdana" panose="020B0604030504040204"/>
                <a:cs typeface="Verdana" panose="020B0604030504040204"/>
              </a:rPr>
              <a:t>CHI </a:t>
            </a:r>
            <a:r>
              <a:rPr sz="2824" b="1" spc="-26" dirty="0">
                <a:solidFill>
                  <a:srgbClr val="92D050"/>
                </a:solidFill>
                <a:latin typeface="Verdana" panose="020B0604030504040204"/>
                <a:cs typeface="Verdana" panose="020B0604030504040204"/>
              </a:rPr>
              <a:t>PHÍ </a:t>
            </a:r>
            <a:r>
              <a:rPr sz="2824" b="1" spc="-4" dirty="0">
                <a:solidFill>
                  <a:srgbClr val="92D050"/>
                </a:solidFill>
                <a:latin typeface="Verdana" panose="020B0604030504040204"/>
                <a:cs typeface="Verdana" panose="020B0604030504040204"/>
              </a:rPr>
              <a:t>SẢN</a:t>
            </a:r>
            <a:r>
              <a:rPr sz="2824" b="1" spc="4" dirty="0">
                <a:solidFill>
                  <a:srgbClr val="92D050"/>
                </a:solidFill>
                <a:latin typeface="Verdana" panose="020B0604030504040204"/>
                <a:cs typeface="Verdana" panose="020B0604030504040204"/>
              </a:rPr>
              <a:t> </a:t>
            </a:r>
            <a:r>
              <a:rPr sz="2824" b="1" dirty="0">
                <a:solidFill>
                  <a:srgbClr val="92D050"/>
                </a:solidFill>
                <a:latin typeface="Verdana" panose="020B0604030504040204"/>
                <a:cs typeface="Verdana" panose="020B0604030504040204"/>
              </a:rPr>
              <a:t>XUẤT</a:t>
            </a:r>
            <a:endParaRPr sz="2824">
              <a:latin typeface="Verdana" panose="020B0604030504040204"/>
              <a:cs typeface="Verdana" panose="020B0604030504040204"/>
            </a:endParaRPr>
          </a:p>
        </p:txBody>
      </p:sp>
      <p:sp>
        <p:nvSpPr>
          <p:cNvPr id="3" name="object 3"/>
          <p:cNvSpPr txBox="1"/>
          <p:nvPr/>
        </p:nvSpPr>
        <p:spPr>
          <a:xfrm>
            <a:off x="1131704" y="1871427"/>
            <a:ext cx="4416238" cy="391548"/>
          </a:xfrm>
          <a:prstGeom prst="rect">
            <a:avLst/>
          </a:prstGeom>
        </p:spPr>
        <p:txBody>
          <a:bodyPr vert="horz" wrap="square" lIns="0" tIns="11206" rIns="0" bIns="0" rtlCol="0">
            <a:spAutoFit/>
          </a:bodyPr>
          <a:lstStyle/>
          <a:p>
            <a:pPr marL="11206">
              <a:spcBef>
                <a:spcPts val="88"/>
              </a:spcBef>
            </a:pPr>
            <a:r>
              <a:rPr sz="2471" spc="-512" dirty="0">
                <a:solidFill>
                  <a:srgbClr val="FF0000"/>
                </a:solidFill>
                <a:latin typeface="Times New Roman" panose="02020603050405020304" charset="0"/>
                <a:cs typeface="Times New Roman" panose="02020603050405020304" charset="0"/>
              </a:rPr>
              <a:t> </a:t>
            </a:r>
            <a:r>
              <a:rPr sz="2471" dirty="0">
                <a:solidFill>
                  <a:srgbClr val="FF0000"/>
                </a:solidFill>
                <a:latin typeface="Times New Roman" panose="02020603050405020304" charset="0"/>
                <a:cs typeface="Times New Roman" panose="02020603050405020304" charset="0"/>
              </a:rPr>
              <a:t>Chi phí </a:t>
            </a:r>
            <a:r>
              <a:rPr sz="2471" spc="-26" dirty="0">
                <a:solidFill>
                  <a:srgbClr val="FF0000"/>
                </a:solidFill>
                <a:latin typeface="Times New Roman" panose="02020603050405020304" charset="0"/>
                <a:cs typeface="Times New Roman" panose="02020603050405020304" charset="0"/>
              </a:rPr>
              <a:t>nguyên </a:t>
            </a:r>
            <a:r>
              <a:rPr sz="2471" spc="-62" dirty="0">
                <a:solidFill>
                  <a:srgbClr val="FF0000"/>
                </a:solidFill>
                <a:latin typeface="Times New Roman" panose="02020603050405020304" charset="0"/>
                <a:cs typeface="Times New Roman" panose="02020603050405020304" charset="0"/>
              </a:rPr>
              <a:t>vật </a:t>
            </a:r>
            <a:r>
              <a:rPr sz="2471" dirty="0">
                <a:solidFill>
                  <a:srgbClr val="FF0000"/>
                </a:solidFill>
                <a:latin typeface="Times New Roman" panose="02020603050405020304" charset="0"/>
                <a:cs typeface="Times New Roman" panose="02020603050405020304" charset="0"/>
              </a:rPr>
              <a:t>liệu trực</a:t>
            </a:r>
            <a:r>
              <a:rPr sz="2471" spc="154" dirty="0">
                <a:solidFill>
                  <a:srgbClr val="FF0000"/>
                </a:solidFill>
                <a:latin typeface="Times New Roman" panose="02020603050405020304" charset="0"/>
                <a:cs typeface="Times New Roman" panose="02020603050405020304" charset="0"/>
              </a:rPr>
              <a:t> </a:t>
            </a:r>
            <a:r>
              <a:rPr sz="2471" dirty="0">
                <a:solidFill>
                  <a:srgbClr val="FF0000"/>
                </a:solidFill>
                <a:latin typeface="Times New Roman" panose="02020603050405020304" charset="0"/>
                <a:cs typeface="Times New Roman" panose="02020603050405020304" charset="0"/>
              </a:rPr>
              <a:t>tiếp</a:t>
            </a:r>
          </a:p>
        </p:txBody>
      </p:sp>
      <p:sp>
        <p:nvSpPr>
          <p:cNvPr id="4" name="object 4"/>
          <p:cNvSpPr txBox="1"/>
          <p:nvPr/>
        </p:nvSpPr>
        <p:spPr>
          <a:xfrm>
            <a:off x="2242813" y="3227383"/>
            <a:ext cx="250451" cy="500232"/>
          </a:xfrm>
          <a:prstGeom prst="rect">
            <a:avLst/>
          </a:prstGeom>
        </p:spPr>
        <p:txBody>
          <a:bodyPr vert="horz" wrap="square" lIns="0" tIns="11206" rIns="0" bIns="0" rtlCol="0">
            <a:spAutoFit/>
          </a:bodyPr>
          <a:lstStyle/>
          <a:p>
            <a:pPr marL="11206">
              <a:spcBef>
                <a:spcPts val="88"/>
              </a:spcBef>
            </a:pPr>
            <a:r>
              <a:rPr sz="3177" dirty="0">
                <a:solidFill>
                  <a:srgbClr val="94CAE8"/>
                </a:solidFill>
                <a:latin typeface="Times New Roman" panose="02020603050405020304"/>
                <a:cs typeface="Times New Roman" panose="02020603050405020304"/>
              </a:rPr>
              <a:t>+</a:t>
            </a:r>
            <a:endParaRPr sz="3177">
              <a:latin typeface="Times New Roman" panose="02020603050405020304"/>
              <a:cs typeface="Times New Roman" panose="02020603050405020304"/>
            </a:endParaRPr>
          </a:p>
        </p:txBody>
      </p:sp>
      <p:grpSp>
        <p:nvGrpSpPr>
          <p:cNvPr id="5" name="object 5"/>
          <p:cNvGrpSpPr/>
          <p:nvPr/>
        </p:nvGrpSpPr>
        <p:grpSpPr>
          <a:xfrm>
            <a:off x="4591050" y="2823883"/>
            <a:ext cx="1030941" cy="1400735"/>
            <a:chOff x="5067300" y="3200400"/>
            <a:chExt cx="1168400" cy="1587500"/>
          </a:xfrm>
        </p:grpSpPr>
        <p:sp>
          <p:nvSpPr>
            <p:cNvPr id="6" name="object 6"/>
            <p:cNvSpPr/>
            <p:nvPr/>
          </p:nvSpPr>
          <p:spPr>
            <a:xfrm>
              <a:off x="5080000" y="3289300"/>
              <a:ext cx="152400" cy="1409700"/>
            </a:xfrm>
            <a:custGeom>
              <a:avLst/>
              <a:gdLst/>
              <a:ahLst/>
              <a:cxnLst/>
              <a:rect l="l" t="t" r="r" b="b"/>
              <a:pathLst>
                <a:path w="152400" h="1409700">
                  <a:moveTo>
                    <a:pt x="63500" y="0"/>
                  </a:moveTo>
                  <a:lnTo>
                    <a:pt x="0" y="165100"/>
                  </a:lnTo>
                  <a:lnTo>
                    <a:pt x="0" y="1244600"/>
                  </a:lnTo>
                  <a:lnTo>
                    <a:pt x="88900" y="1409700"/>
                  </a:lnTo>
                  <a:lnTo>
                    <a:pt x="152400" y="1244600"/>
                  </a:lnTo>
                  <a:lnTo>
                    <a:pt x="152400" y="139700"/>
                  </a:lnTo>
                  <a:lnTo>
                    <a:pt x="63500" y="0"/>
                  </a:lnTo>
                  <a:close/>
                </a:path>
              </a:pathLst>
            </a:custGeom>
            <a:solidFill>
              <a:srgbClr val="9F9FBF"/>
            </a:solidFill>
          </p:spPr>
          <p:txBody>
            <a:bodyPr wrap="square" lIns="0" tIns="0" rIns="0" bIns="0" rtlCol="0"/>
            <a:lstStyle/>
            <a:p>
              <a:endParaRPr/>
            </a:p>
          </p:txBody>
        </p:sp>
        <p:sp>
          <p:nvSpPr>
            <p:cNvPr id="7" name="object 7"/>
            <p:cNvSpPr/>
            <p:nvPr/>
          </p:nvSpPr>
          <p:spPr>
            <a:xfrm>
              <a:off x="5067300" y="3289300"/>
              <a:ext cx="165100" cy="1409700"/>
            </a:xfrm>
            <a:custGeom>
              <a:avLst/>
              <a:gdLst/>
              <a:ahLst/>
              <a:cxnLst/>
              <a:rect l="l" t="t" r="r" b="b"/>
              <a:pathLst>
                <a:path w="165100" h="1409700">
                  <a:moveTo>
                    <a:pt x="72224" y="8613"/>
                  </a:moveTo>
                  <a:lnTo>
                    <a:pt x="0" y="165100"/>
                  </a:lnTo>
                  <a:lnTo>
                    <a:pt x="0" y="1257300"/>
                  </a:lnTo>
                  <a:lnTo>
                    <a:pt x="88900" y="1409700"/>
                  </a:lnTo>
                  <a:lnTo>
                    <a:pt x="94761" y="1397000"/>
                  </a:lnTo>
                  <a:lnTo>
                    <a:pt x="12700" y="1244600"/>
                  </a:lnTo>
                  <a:lnTo>
                    <a:pt x="12700" y="165100"/>
                  </a:lnTo>
                  <a:lnTo>
                    <a:pt x="76200" y="12700"/>
                  </a:lnTo>
                  <a:lnTo>
                    <a:pt x="72224" y="8613"/>
                  </a:lnTo>
                  <a:close/>
                </a:path>
                <a:path w="165100" h="1409700">
                  <a:moveTo>
                    <a:pt x="94761" y="1397000"/>
                  </a:moveTo>
                  <a:lnTo>
                    <a:pt x="88900" y="1409700"/>
                  </a:lnTo>
                  <a:lnTo>
                    <a:pt x="101600" y="1409700"/>
                  </a:lnTo>
                  <a:lnTo>
                    <a:pt x="94761" y="1397000"/>
                  </a:lnTo>
                  <a:close/>
                </a:path>
                <a:path w="165100" h="1409700">
                  <a:moveTo>
                    <a:pt x="165100" y="1244600"/>
                  </a:moveTo>
                  <a:lnTo>
                    <a:pt x="94761" y="1397000"/>
                  </a:lnTo>
                  <a:lnTo>
                    <a:pt x="101600" y="1409700"/>
                  </a:lnTo>
                  <a:lnTo>
                    <a:pt x="165100" y="1257300"/>
                  </a:lnTo>
                  <a:lnTo>
                    <a:pt x="165100" y="1244600"/>
                  </a:lnTo>
                  <a:close/>
                </a:path>
                <a:path w="165100" h="1409700">
                  <a:moveTo>
                    <a:pt x="165100" y="139700"/>
                  </a:moveTo>
                  <a:lnTo>
                    <a:pt x="152400" y="139700"/>
                  </a:lnTo>
                  <a:lnTo>
                    <a:pt x="152400" y="1244600"/>
                  </a:lnTo>
                  <a:lnTo>
                    <a:pt x="165100" y="1244600"/>
                  </a:lnTo>
                  <a:lnTo>
                    <a:pt x="165100" y="139700"/>
                  </a:lnTo>
                  <a:close/>
                </a:path>
                <a:path w="165100" h="1409700">
                  <a:moveTo>
                    <a:pt x="81086" y="7678"/>
                  </a:moveTo>
                  <a:lnTo>
                    <a:pt x="76200" y="12700"/>
                  </a:lnTo>
                  <a:lnTo>
                    <a:pt x="165100" y="139700"/>
                  </a:lnTo>
                  <a:lnTo>
                    <a:pt x="81086" y="7678"/>
                  </a:lnTo>
                  <a:close/>
                </a:path>
                <a:path w="165100" h="1409700">
                  <a:moveTo>
                    <a:pt x="76200" y="0"/>
                  </a:moveTo>
                  <a:lnTo>
                    <a:pt x="72224" y="8613"/>
                  </a:lnTo>
                  <a:lnTo>
                    <a:pt x="76200" y="12700"/>
                  </a:lnTo>
                  <a:lnTo>
                    <a:pt x="81086" y="7678"/>
                  </a:lnTo>
                  <a:lnTo>
                    <a:pt x="76200" y="0"/>
                  </a:lnTo>
                  <a:close/>
                </a:path>
                <a:path w="165100" h="1409700">
                  <a:moveTo>
                    <a:pt x="76200" y="0"/>
                  </a:moveTo>
                  <a:lnTo>
                    <a:pt x="69056" y="198"/>
                  </a:lnTo>
                  <a:lnTo>
                    <a:pt x="66675" y="1587"/>
                  </a:lnTo>
                  <a:lnTo>
                    <a:pt x="69056" y="5357"/>
                  </a:lnTo>
                  <a:lnTo>
                    <a:pt x="72224" y="8613"/>
                  </a:lnTo>
                  <a:lnTo>
                    <a:pt x="76200" y="0"/>
                  </a:lnTo>
                  <a:close/>
                </a:path>
                <a:path w="165100" h="1409700">
                  <a:moveTo>
                    <a:pt x="76200" y="0"/>
                  </a:moveTo>
                  <a:lnTo>
                    <a:pt x="81086" y="7678"/>
                  </a:lnTo>
                  <a:lnTo>
                    <a:pt x="83343" y="5357"/>
                  </a:lnTo>
                  <a:lnTo>
                    <a:pt x="85725" y="1587"/>
                  </a:lnTo>
                  <a:lnTo>
                    <a:pt x="83343" y="198"/>
                  </a:lnTo>
                  <a:lnTo>
                    <a:pt x="76200" y="0"/>
                  </a:lnTo>
                  <a:close/>
                </a:path>
              </a:pathLst>
            </a:custGeom>
            <a:solidFill>
              <a:srgbClr val="000000"/>
            </a:solidFill>
          </p:spPr>
          <p:txBody>
            <a:bodyPr wrap="square" lIns="0" tIns="0" rIns="0" bIns="0" rtlCol="0"/>
            <a:lstStyle/>
            <a:p>
              <a:endParaRPr/>
            </a:p>
          </p:txBody>
        </p:sp>
        <p:sp>
          <p:nvSpPr>
            <p:cNvPr id="8" name="object 8"/>
            <p:cNvSpPr/>
            <p:nvPr/>
          </p:nvSpPr>
          <p:spPr>
            <a:xfrm>
              <a:off x="5080000" y="3289300"/>
              <a:ext cx="127000" cy="1409700"/>
            </a:xfrm>
            <a:custGeom>
              <a:avLst/>
              <a:gdLst/>
              <a:ahLst/>
              <a:cxnLst/>
              <a:rect l="l" t="t" r="r" b="b"/>
              <a:pathLst>
                <a:path w="127000" h="1409700">
                  <a:moveTo>
                    <a:pt x="63500" y="0"/>
                  </a:moveTo>
                  <a:lnTo>
                    <a:pt x="0" y="165100"/>
                  </a:lnTo>
                  <a:lnTo>
                    <a:pt x="0" y="1244600"/>
                  </a:lnTo>
                  <a:lnTo>
                    <a:pt x="88900" y="1409700"/>
                  </a:lnTo>
                  <a:lnTo>
                    <a:pt x="127000" y="1320800"/>
                  </a:lnTo>
                  <a:lnTo>
                    <a:pt x="63500" y="1181100"/>
                  </a:lnTo>
                  <a:lnTo>
                    <a:pt x="63500" y="165100"/>
                  </a:lnTo>
                  <a:lnTo>
                    <a:pt x="101600" y="76200"/>
                  </a:lnTo>
                  <a:lnTo>
                    <a:pt x="63500" y="0"/>
                  </a:lnTo>
                  <a:close/>
                </a:path>
              </a:pathLst>
            </a:custGeom>
            <a:solidFill>
              <a:srgbClr val="BFBFDF"/>
            </a:solidFill>
          </p:spPr>
          <p:txBody>
            <a:bodyPr wrap="square" lIns="0" tIns="0" rIns="0" bIns="0" rtlCol="0"/>
            <a:lstStyle/>
            <a:p>
              <a:endParaRPr/>
            </a:p>
          </p:txBody>
        </p:sp>
        <p:sp>
          <p:nvSpPr>
            <p:cNvPr id="9" name="object 9"/>
            <p:cNvSpPr/>
            <p:nvPr/>
          </p:nvSpPr>
          <p:spPr>
            <a:xfrm>
              <a:off x="5067300" y="3289300"/>
              <a:ext cx="152400" cy="1409700"/>
            </a:xfrm>
            <a:custGeom>
              <a:avLst/>
              <a:gdLst/>
              <a:ahLst/>
              <a:cxnLst/>
              <a:rect l="l" t="t" r="r" b="b"/>
              <a:pathLst>
                <a:path w="152400" h="1409700">
                  <a:moveTo>
                    <a:pt x="72224" y="8613"/>
                  </a:moveTo>
                  <a:lnTo>
                    <a:pt x="0" y="165100"/>
                  </a:lnTo>
                  <a:lnTo>
                    <a:pt x="0" y="1257300"/>
                  </a:lnTo>
                  <a:lnTo>
                    <a:pt x="88900" y="1409700"/>
                  </a:lnTo>
                  <a:lnTo>
                    <a:pt x="95438" y="1398257"/>
                  </a:lnTo>
                  <a:lnTo>
                    <a:pt x="12700" y="1244600"/>
                  </a:lnTo>
                  <a:lnTo>
                    <a:pt x="12700" y="165100"/>
                  </a:lnTo>
                  <a:lnTo>
                    <a:pt x="76200" y="12700"/>
                  </a:lnTo>
                  <a:lnTo>
                    <a:pt x="72224" y="8613"/>
                  </a:lnTo>
                  <a:close/>
                </a:path>
                <a:path w="152400" h="1409700">
                  <a:moveTo>
                    <a:pt x="95438" y="1398257"/>
                  </a:moveTo>
                  <a:lnTo>
                    <a:pt x="88900" y="1409700"/>
                  </a:lnTo>
                  <a:lnTo>
                    <a:pt x="101600" y="1409700"/>
                  </a:lnTo>
                  <a:lnTo>
                    <a:pt x="95438" y="1398257"/>
                  </a:lnTo>
                  <a:close/>
                </a:path>
                <a:path w="152400" h="1409700">
                  <a:moveTo>
                    <a:pt x="76200" y="165100"/>
                  </a:moveTo>
                  <a:lnTo>
                    <a:pt x="63500" y="165100"/>
                  </a:lnTo>
                  <a:lnTo>
                    <a:pt x="63500" y="1181100"/>
                  </a:lnTo>
                  <a:lnTo>
                    <a:pt x="76200" y="1193800"/>
                  </a:lnTo>
                  <a:lnTo>
                    <a:pt x="139700" y="1320800"/>
                  </a:lnTo>
                  <a:lnTo>
                    <a:pt x="95438" y="1398257"/>
                  </a:lnTo>
                  <a:lnTo>
                    <a:pt x="101600" y="1409700"/>
                  </a:lnTo>
                  <a:lnTo>
                    <a:pt x="152400" y="1320800"/>
                  </a:lnTo>
                  <a:lnTo>
                    <a:pt x="76200" y="1181100"/>
                  </a:lnTo>
                  <a:lnTo>
                    <a:pt x="76200" y="165100"/>
                  </a:lnTo>
                  <a:close/>
                </a:path>
                <a:path w="152400" h="1409700">
                  <a:moveTo>
                    <a:pt x="111369" y="71315"/>
                  </a:moveTo>
                  <a:lnTo>
                    <a:pt x="76200" y="165100"/>
                  </a:lnTo>
                  <a:lnTo>
                    <a:pt x="127000" y="76200"/>
                  </a:lnTo>
                  <a:lnTo>
                    <a:pt x="114300" y="76200"/>
                  </a:lnTo>
                  <a:lnTo>
                    <a:pt x="111369" y="71315"/>
                  </a:lnTo>
                  <a:close/>
                </a:path>
                <a:path w="152400" h="1409700">
                  <a:moveTo>
                    <a:pt x="114300" y="63500"/>
                  </a:moveTo>
                  <a:lnTo>
                    <a:pt x="111369" y="71315"/>
                  </a:lnTo>
                  <a:lnTo>
                    <a:pt x="114300" y="76200"/>
                  </a:lnTo>
                  <a:lnTo>
                    <a:pt x="114300" y="63500"/>
                  </a:lnTo>
                  <a:close/>
                </a:path>
                <a:path w="152400" h="1409700">
                  <a:moveTo>
                    <a:pt x="127000" y="63500"/>
                  </a:moveTo>
                  <a:lnTo>
                    <a:pt x="114300" y="63500"/>
                  </a:lnTo>
                  <a:lnTo>
                    <a:pt x="114300" y="76200"/>
                  </a:lnTo>
                  <a:lnTo>
                    <a:pt x="127000" y="76200"/>
                  </a:lnTo>
                  <a:lnTo>
                    <a:pt x="127000" y="63500"/>
                  </a:lnTo>
                  <a:close/>
                </a:path>
                <a:path w="152400" h="1409700">
                  <a:moveTo>
                    <a:pt x="81775" y="6969"/>
                  </a:moveTo>
                  <a:lnTo>
                    <a:pt x="76200" y="12700"/>
                  </a:lnTo>
                  <a:lnTo>
                    <a:pt x="111369" y="71315"/>
                  </a:lnTo>
                  <a:lnTo>
                    <a:pt x="114300" y="63500"/>
                  </a:lnTo>
                  <a:lnTo>
                    <a:pt x="127000" y="63500"/>
                  </a:lnTo>
                  <a:lnTo>
                    <a:pt x="81775" y="6969"/>
                  </a:lnTo>
                  <a:close/>
                </a:path>
                <a:path w="152400" h="1409700">
                  <a:moveTo>
                    <a:pt x="76200" y="0"/>
                  </a:moveTo>
                  <a:lnTo>
                    <a:pt x="72224" y="8613"/>
                  </a:lnTo>
                  <a:lnTo>
                    <a:pt x="76200" y="12700"/>
                  </a:lnTo>
                  <a:lnTo>
                    <a:pt x="81775" y="6969"/>
                  </a:lnTo>
                  <a:lnTo>
                    <a:pt x="76200" y="0"/>
                  </a:lnTo>
                  <a:close/>
                </a:path>
                <a:path w="152400" h="1409700">
                  <a:moveTo>
                    <a:pt x="76200" y="0"/>
                  </a:moveTo>
                  <a:lnTo>
                    <a:pt x="69056" y="198"/>
                  </a:lnTo>
                  <a:lnTo>
                    <a:pt x="66675" y="1587"/>
                  </a:lnTo>
                  <a:lnTo>
                    <a:pt x="69056" y="5357"/>
                  </a:lnTo>
                  <a:lnTo>
                    <a:pt x="72224" y="8613"/>
                  </a:lnTo>
                  <a:lnTo>
                    <a:pt x="76200" y="0"/>
                  </a:lnTo>
                  <a:close/>
                </a:path>
                <a:path w="152400" h="1409700">
                  <a:moveTo>
                    <a:pt x="76200" y="0"/>
                  </a:moveTo>
                  <a:lnTo>
                    <a:pt x="81775" y="6969"/>
                  </a:lnTo>
                  <a:lnTo>
                    <a:pt x="83343" y="5357"/>
                  </a:lnTo>
                  <a:lnTo>
                    <a:pt x="85725" y="1587"/>
                  </a:lnTo>
                  <a:lnTo>
                    <a:pt x="83343" y="198"/>
                  </a:lnTo>
                  <a:lnTo>
                    <a:pt x="76200" y="0"/>
                  </a:lnTo>
                  <a:close/>
                </a:path>
              </a:pathLst>
            </a:custGeom>
            <a:solidFill>
              <a:srgbClr val="000000"/>
            </a:solidFill>
          </p:spPr>
          <p:txBody>
            <a:bodyPr wrap="square" lIns="0" tIns="0" rIns="0" bIns="0" rtlCol="0"/>
            <a:lstStyle/>
            <a:p>
              <a:endParaRPr/>
            </a:p>
          </p:txBody>
        </p:sp>
        <p:sp>
          <p:nvSpPr>
            <p:cNvPr id="10" name="object 10"/>
            <p:cNvSpPr/>
            <p:nvPr/>
          </p:nvSpPr>
          <p:spPr>
            <a:xfrm>
              <a:off x="5092700" y="3200400"/>
              <a:ext cx="1092200" cy="88900"/>
            </a:xfrm>
            <a:custGeom>
              <a:avLst/>
              <a:gdLst/>
              <a:ahLst/>
              <a:cxnLst/>
              <a:rect l="l" t="t" r="r" b="b"/>
              <a:pathLst>
                <a:path w="1092200" h="88900">
                  <a:moveTo>
                    <a:pt x="1092200" y="0"/>
                  </a:moveTo>
                  <a:lnTo>
                    <a:pt x="0" y="0"/>
                  </a:lnTo>
                  <a:lnTo>
                    <a:pt x="50800" y="88900"/>
                  </a:lnTo>
                  <a:lnTo>
                    <a:pt x="1041400" y="88900"/>
                  </a:lnTo>
                  <a:lnTo>
                    <a:pt x="1092200" y="0"/>
                  </a:lnTo>
                  <a:close/>
                </a:path>
              </a:pathLst>
            </a:custGeom>
            <a:solidFill>
              <a:srgbClr val="DFDFFF"/>
            </a:solidFill>
          </p:spPr>
          <p:txBody>
            <a:bodyPr wrap="square" lIns="0" tIns="0" rIns="0" bIns="0" rtlCol="0"/>
            <a:lstStyle/>
            <a:p>
              <a:endParaRPr/>
            </a:p>
          </p:txBody>
        </p:sp>
        <p:sp>
          <p:nvSpPr>
            <p:cNvPr id="11" name="object 11"/>
            <p:cNvSpPr/>
            <p:nvPr/>
          </p:nvSpPr>
          <p:spPr>
            <a:xfrm>
              <a:off x="5092700" y="3200400"/>
              <a:ext cx="1092200" cy="101600"/>
            </a:xfrm>
            <a:custGeom>
              <a:avLst/>
              <a:gdLst/>
              <a:ahLst/>
              <a:cxnLst/>
              <a:rect l="l" t="t" r="r" b="b"/>
              <a:pathLst>
                <a:path w="1092200" h="101600">
                  <a:moveTo>
                    <a:pt x="43542" y="88900"/>
                  </a:moveTo>
                  <a:lnTo>
                    <a:pt x="38100" y="88900"/>
                  </a:lnTo>
                  <a:lnTo>
                    <a:pt x="38100" y="101600"/>
                  </a:lnTo>
                  <a:lnTo>
                    <a:pt x="50800" y="101600"/>
                  </a:lnTo>
                  <a:lnTo>
                    <a:pt x="43542" y="88900"/>
                  </a:lnTo>
                  <a:close/>
                </a:path>
                <a:path w="1092200" h="101600">
                  <a:moveTo>
                    <a:pt x="12700" y="0"/>
                  </a:moveTo>
                  <a:lnTo>
                    <a:pt x="0" y="12700"/>
                  </a:lnTo>
                  <a:lnTo>
                    <a:pt x="50800" y="101600"/>
                  </a:lnTo>
                  <a:lnTo>
                    <a:pt x="52585" y="99615"/>
                  </a:lnTo>
                  <a:lnTo>
                    <a:pt x="55562" y="95250"/>
                  </a:lnTo>
                  <a:lnTo>
                    <a:pt x="56157" y="90884"/>
                  </a:lnTo>
                  <a:lnTo>
                    <a:pt x="50800" y="88900"/>
                  </a:lnTo>
                  <a:lnTo>
                    <a:pt x="12700" y="0"/>
                  </a:lnTo>
                  <a:close/>
                </a:path>
                <a:path w="1092200" h="101600">
                  <a:moveTo>
                    <a:pt x="1092200" y="0"/>
                  </a:moveTo>
                  <a:lnTo>
                    <a:pt x="1041400" y="88900"/>
                  </a:lnTo>
                  <a:lnTo>
                    <a:pt x="50800" y="88900"/>
                  </a:lnTo>
                  <a:lnTo>
                    <a:pt x="56157" y="90884"/>
                  </a:lnTo>
                  <a:lnTo>
                    <a:pt x="55562" y="95250"/>
                  </a:lnTo>
                  <a:lnTo>
                    <a:pt x="52585" y="99615"/>
                  </a:lnTo>
                  <a:lnTo>
                    <a:pt x="50800" y="101600"/>
                  </a:lnTo>
                  <a:lnTo>
                    <a:pt x="1054100" y="101600"/>
                  </a:lnTo>
                  <a:lnTo>
                    <a:pt x="1092200" y="12700"/>
                  </a:lnTo>
                  <a:lnTo>
                    <a:pt x="1092200" y="0"/>
                  </a:lnTo>
                  <a:close/>
                </a:path>
                <a:path w="1092200" h="101600">
                  <a:moveTo>
                    <a:pt x="12700" y="0"/>
                  </a:moveTo>
                  <a:lnTo>
                    <a:pt x="0" y="0"/>
                  </a:lnTo>
                  <a:lnTo>
                    <a:pt x="0" y="12700"/>
                  </a:lnTo>
                  <a:lnTo>
                    <a:pt x="12700" y="0"/>
                  </a:lnTo>
                  <a:close/>
                </a:path>
                <a:path w="1092200" h="101600">
                  <a:moveTo>
                    <a:pt x="1092200" y="0"/>
                  </a:moveTo>
                  <a:lnTo>
                    <a:pt x="12700" y="0"/>
                  </a:lnTo>
                  <a:lnTo>
                    <a:pt x="18142" y="12700"/>
                  </a:lnTo>
                  <a:lnTo>
                    <a:pt x="1084942" y="12700"/>
                  </a:lnTo>
                  <a:lnTo>
                    <a:pt x="1092200" y="0"/>
                  </a:lnTo>
                  <a:close/>
                </a:path>
              </a:pathLst>
            </a:custGeom>
            <a:solidFill>
              <a:srgbClr val="000000"/>
            </a:solidFill>
          </p:spPr>
          <p:txBody>
            <a:bodyPr wrap="square" lIns="0" tIns="0" rIns="0" bIns="0" rtlCol="0"/>
            <a:lstStyle/>
            <a:p>
              <a:endParaRPr/>
            </a:p>
          </p:txBody>
        </p:sp>
        <p:sp>
          <p:nvSpPr>
            <p:cNvPr id="12" name="object 12"/>
            <p:cNvSpPr/>
            <p:nvPr/>
          </p:nvSpPr>
          <p:spPr>
            <a:xfrm>
              <a:off x="5118100" y="4699000"/>
              <a:ext cx="1092200" cy="88900"/>
            </a:xfrm>
            <a:custGeom>
              <a:avLst/>
              <a:gdLst/>
              <a:ahLst/>
              <a:cxnLst/>
              <a:rect l="l" t="t" r="r" b="b"/>
              <a:pathLst>
                <a:path w="1092200" h="88900">
                  <a:moveTo>
                    <a:pt x="1016000" y="0"/>
                  </a:moveTo>
                  <a:lnTo>
                    <a:pt x="50800" y="0"/>
                  </a:lnTo>
                  <a:lnTo>
                    <a:pt x="0" y="88900"/>
                  </a:lnTo>
                  <a:lnTo>
                    <a:pt x="1041400" y="88900"/>
                  </a:lnTo>
                  <a:lnTo>
                    <a:pt x="1092200" y="63500"/>
                  </a:lnTo>
                  <a:lnTo>
                    <a:pt x="1016000" y="0"/>
                  </a:lnTo>
                  <a:close/>
                </a:path>
              </a:pathLst>
            </a:custGeom>
            <a:solidFill>
              <a:srgbClr val="9F9FBF"/>
            </a:solidFill>
          </p:spPr>
          <p:txBody>
            <a:bodyPr wrap="square" lIns="0" tIns="0" rIns="0" bIns="0" rtlCol="0"/>
            <a:lstStyle/>
            <a:p>
              <a:endParaRPr/>
            </a:p>
          </p:txBody>
        </p:sp>
        <p:sp>
          <p:nvSpPr>
            <p:cNvPr id="13" name="object 13"/>
            <p:cNvSpPr/>
            <p:nvPr/>
          </p:nvSpPr>
          <p:spPr>
            <a:xfrm>
              <a:off x="5118100" y="4686300"/>
              <a:ext cx="1092200" cy="101600"/>
            </a:xfrm>
            <a:custGeom>
              <a:avLst/>
              <a:gdLst/>
              <a:ahLst/>
              <a:cxnLst/>
              <a:rect l="l" t="t" r="r" b="b"/>
              <a:pathLst>
                <a:path w="1092200" h="101600">
                  <a:moveTo>
                    <a:pt x="3810" y="92710"/>
                  </a:moveTo>
                  <a:lnTo>
                    <a:pt x="0" y="101600"/>
                  </a:lnTo>
                  <a:lnTo>
                    <a:pt x="12700" y="101600"/>
                  </a:lnTo>
                  <a:lnTo>
                    <a:pt x="3810" y="92710"/>
                  </a:lnTo>
                  <a:close/>
                </a:path>
                <a:path w="1092200" h="101600">
                  <a:moveTo>
                    <a:pt x="50800" y="0"/>
                  </a:moveTo>
                  <a:lnTo>
                    <a:pt x="38100" y="0"/>
                  </a:lnTo>
                  <a:lnTo>
                    <a:pt x="38100" y="12700"/>
                  </a:lnTo>
                  <a:lnTo>
                    <a:pt x="3810" y="92710"/>
                  </a:lnTo>
                  <a:lnTo>
                    <a:pt x="12700" y="101600"/>
                  </a:lnTo>
                  <a:lnTo>
                    <a:pt x="50800" y="12700"/>
                  </a:lnTo>
                  <a:lnTo>
                    <a:pt x="50800" y="0"/>
                  </a:lnTo>
                  <a:close/>
                </a:path>
                <a:path w="1092200" h="101600">
                  <a:moveTo>
                    <a:pt x="1028700" y="0"/>
                  </a:moveTo>
                  <a:lnTo>
                    <a:pt x="50800" y="0"/>
                  </a:lnTo>
                  <a:lnTo>
                    <a:pt x="50800" y="12700"/>
                  </a:lnTo>
                  <a:lnTo>
                    <a:pt x="1016000" y="12700"/>
                  </a:lnTo>
                  <a:lnTo>
                    <a:pt x="1079500" y="76200"/>
                  </a:lnTo>
                  <a:lnTo>
                    <a:pt x="1041400" y="88900"/>
                  </a:lnTo>
                  <a:lnTo>
                    <a:pt x="18142" y="88900"/>
                  </a:lnTo>
                  <a:lnTo>
                    <a:pt x="12700" y="101600"/>
                  </a:lnTo>
                  <a:lnTo>
                    <a:pt x="1041400" y="101600"/>
                  </a:lnTo>
                  <a:lnTo>
                    <a:pt x="1092200" y="88900"/>
                  </a:lnTo>
                  <a:lnTo>
                    <a:pt x="1092200" y="76200"/>
                  </a:lnTo>
                  <a:lnTo>
                    <a:pt x="1028700" y="0"/>
                  </a:lnTo>
                  <a:close/>
                </a:path>
                <a:path w="1092200" h="101600">
                  <a:moveTo>
                    <a:pt x="5442" y="88900"/>
                  </a:moveTo>
                  <a:lnTo>
                    <a:pt x="0" y="88900"/>
                  </a:lnTo>
                  <a:lnTo>
                    <a:pt x="3810" y="92710"/>
                  </a:lnTo>
                  <a:lnTo>
                    <a:pt x="5442" y="88900"/>
                  </a:lnTo>
                  <a:close/>
                </a:path>
              </a:pathLst>
            </a:custGeom>
            <a:solidFill>
              <a:srgbClr val="000000"/>
            </a:solidFill>
          </p:spPr>
          <p:txBody>
            <a:bodyPr wrap="square" lIns="0" tIns="0" rIns="0" bIns="0" rtlCol="0"/>
            <a:lstStyle/>
            <a:p>
              <a:endParaRPr/>
            </a:p>
          </p:txBody>
        </p:sp>
        <p:sp>
          <p:nvSpPr>
            <p:cNvPr id="14" name="object 14"/>
            <p:cNvSpPr/>
            <p:nvPr/>
          </p:nvSpPr>
          <p:spPr>
            <a:xfrm>
              <a:off x="5143500" y="3289300"/>
              <a:ext cx="1079500" cy="1409700"/>
            </a:xfrm>
            <a:custGeom>
              <a:avLst/>
              <a:gdLst/>
              <a:ahLst/>
              <a:cxnLst/>
              <a:rect l="l" t="t" r="r" b="b"/>
              <a:pathLst>
                <a:path w="1079500" h="1409700">
                  <a:moveTo>
                    <a:pt x="990600" y="0"/>
                  </a:moveTo>
                  <a:lnTo>
                    <a:pt x="0" y="0"/>
                  </a:lnTo>
                  <a:lnTo>
                    <a:pt x="88900" y="139700"/>
                  </a:lnTo>
                  <a:lnTo>
                    <a:pt x="88900" y="1244600"/>
                  </a:lnTo>
                  <a:lnTo>
                    <a:pt x="25400" y="1409700"/>
                  </a:lnTo>
                  <a:lnTo>
                    <a:pt x="990600" y="1409700"/>
                  </a:lnTo>
                  <a:lnTo>
                    <a:pt x="1079500" y="1244600"/>
                  </a:lnTo>
                  <a:lnTo>
                    <a:pt x="1079500" y="139700"/>
                  </a:lnTo>
                  <a:lnTo>
                    <a:pt x="990600" y="0"/>
                  </a:lnTo>
                  <a:close/>
                </a:path>
              </a:pathLst>
            </a:custGeom>
            <a:solidFill>
              <a:srgbClr val="DFDFFF"/>
            </a:solidFill>
          </p:spPr>
          <p:txBody>
            <a:bodyPr wrap="square" lIns="0" tIns="0" rIns="0" bIns="0" rtlCol="0"/>
            <a:lstStyle/>
            <a:p>
              <a:endParaRPr/>
            </a:p>
          </p:txBody>
        </p:sp>
        <p:sp>
          <p:nvSpPr>
            <p:cNvPr id="15" name="object 15"/>
            <p:cNvSpPr/>
            <p:nvPr/>
          </p:nvSpPr>
          <p:spPr>
            <a:xfrm>
              <a:off x="5133975" y="3289300"/>
              <a:ext cx="1101725" cy="1409700"/>
            </a:xfrm>
            <a:custGeom>
              <a:avLst/>
              <a:gdLst/>
              <a:ahLst/>
              <a:cxnLst/>
              <a:rect l="l" t="t" r="r" b="b"/>
              <a:pathLst>
                <a:path w="1101725" h="1409700">
                  <a:moveTo>
                    <a:pt x="28086" y="1397000"/>
                  </a:moveTo>
                  <a:lnTo>
                    <a:pt x="22225" y="1397000"/>
                  </a:lnTo>
                  <a:lnTo>
                    <a:pt x="22225" y="1409700"/>
                  </a:lnTo>
                  <a:lnTo>
                    <a:pt x="28086" y="1397000"/>
                  </a:lnTo>
                  <a:close/>
                </a:path>
                <a:path w="1101725" h="1409700">
                  <a:moveTo>
                    <a:pt x="98425" y="1244600"/>
                  </a:moveTo>
                  <a:lnTo>
                    <a:pt x="22225" y="1409700"/>
                  </a:lnTo>
                  <a:lnTo>
                    <a:pt x="34925" y="1409700"/>
                  </a:lnTo>
                  <a:lnTo>
                    <a:pt x="98425" y="1257300"/>
                  </a:lnTo>
                  <a:lnTo>
                    <a:pt x="98425" y="1244600"/>
                  </a:lnTo>
                  <a:close/>
                </a:path>
                <a:path w="1101725" h="1409700">
                  <a:moveTo>
                    <a:pt x="1000125" y="1397000"/>
                  </a:moveTo>
                  <a:lnTo>
                    <a:pt x="40216" y="1397000"/>
                  </a:lnTo>
                  <a:lnTo>
                    <a:pt x="34925" y="1409700"/>
                  </a:lnTo>
                  <a:lnTo>
                    <a:pt x="1000125" y="1409700"/>
                  </a:lnTo>
                  <a:lnTo>
                    <a:pt x="1000125" y="1397000"/>
                  </a:lnTo>
                  <a:close/>
                </a:path>
                <a:path w="1101725" h="1409700">
                  <a:moveTo>
                    <a:pt x="1012825" y="0"/>
                  </a:moveTo>
                  <a:lnTo>
                    <a:pt x="9525" y="0"/>
                  </a:lnTo>
                  <a:lnTo>
                    <a:pt x="17606" y="12700"/>
                  </a:lnTo>
                  <a:lnTo>
                    <a:pt x="1000125" y="12700"/>
                  </a:lnTo>
                  <a:lnTo>
                    <a:pt x="1089025" y="139700"/>
                  </a:lnTo>
                  <a:lnTo>
                    <a:pt x="1089025" y="1244600"/>
                  </a:lnTo>
                  <a:lnTo>
                    <a:pt x="1000125" y="1409700"/>
                  </a:lnTo>
                  <a:lnTo>
                    <a:pt x="1012825" y="1409700"/>
                  </a:lnTo>
                  <a:lnTo>
                    <a:pt x="1101725" y="1257300"/>
                  </a:lnTo>
                  <a:lnTo>
                    <a:pt x="1101725" y="139700"/>
                  </a:lnTo>
                  <a:lnTo>
                    <a:pt x="1012825" y="0"/>
                  </a:lnTo>
                  <a:close/>
                </a:path>
                <a:path w="1101725" h="1409700">
                  <a:moveTo>
                    <a:pt x="98425" y="139700"/>
                  </a:moveTo>
                  <a:lnTo>
                    <a:pt x="85725" y="139700"/>
                  </a:lnTo>
                  <a:lnTo>
                    <a:pt x="85725" y="1244600"/>
                  </a:lnTo>
                  <a:lnTo>
                    <a:pt x="98425" y="1244600"/>
                  </a:lnTo>
                  <a:lnTo>
                    <a:pt x="98425" y="139700"/>
                  </a:lnTo>
                  <a:close/>
                </a:path>
                <a:path w="1101725" h="1409700">
                  <a:moveTo>
                    <a:pt x="9525" y="0"/>
                  </a:moveTo>
                  <a:lnTo>
                    <a:pt x="9525" y="12700"/>
                  </a:lnTo>
                  <a:lnTo>
                    <a:pt x="98425" y="139700"/>
                  </a:lnTo>
                  <a:lnTo>
                    <a:pt x="9525" y="0"/>
                  </a:lnTo>
                  <a:close/>
                </a:path>
                <a:path w="1101725" h="1409700">
                  <a:moveTo>
                    <a:pt x="9525" y="0"/>
                  </a:moveTo>
                  <a:lnTo>
                    <a:pt x="2381" y="198"/>
                  </a:lnTo>
                  <a:lnTo>
                    <a:pt x="0" y="1587"/>
                  </a:lnTo>
                  <a:lnTo>
                    <a:pt x="2381" y="5357"/>
                  </a:lnTo>
                  <a:lnTo>
                    <a:pt x="9525" y="12700"/>
                  </a:lnTo>
                  <a:lnTo>
                    <a:pt x="9525" y="0"/>
                  </a:lnTo>
                  <a:close/>
                </a:path>
              </a:pathLst>
            </a:custGeom>
            <a:solidFill>
              <a:srgbClr val="000000"/>
            </a:solidFill>
          </p:spPr>
          <p:txBody>
            <a:bodyPr wrap="square" lIns="0" tIns="0" rIns="0" bIns="0" rtlCol="0"/>
            <a:lstStyle/>
            <a:p>
              <a:endParaRPr/>
            </a:p>
          </p:txBody>
        </p:sp>
        <p:sp>
          <p:nvSpPr>
            <p:cNvPr id="16" name="object 16"/>
            <p:cNvSpPr/>
            <p:nvPr/>
          </p:nvSpPr>
          <p:spPr>
            <a:xfrm>
              <a:off x="5168900" y="4533900"/>
              <a:ext cx="1054100" cy="165100"/>
            </a:xfrm>
            <a:custGeom>
              <a:avLst/>
              <a:gdLst/>
              <a:ahLst/>
              <a:cxnLst/>
              <a:rect l="l" t="t" r="r" b="b"/>
              <a:pathLst>
                <a:path w="1054100" h="165100">
                  <a:moveTo>
                    <a:pt x="1054100" y="0"/>
                  </a:moveTo>
                  <a:lnTo>
                    <a:pt x="63500" y="0"/>
                  </a:lnTo>
                  <a:lnTo>
                    <a:pt x="0" y="165100"/>
                  </a:lnTo>
                  <a:lnTo>
                    <a:pt x="965200" y="165100"/>
                  </a:lnTo>
                  <a:lnTo>
                    <a:pt x="1054100" y="0"/>
                  </a:lnTo>
                  <a:close/>
                </a:path>
              </a:pathLst>
            </a:custGeom>
            <a:solidFill>
              <a:srgbClr val="DFDFFF"/>
            </a:solidFill>
          </p:spPr>
          <p:txBody>
            <a:bodyPr wrap="square" lIns="0" tIns="0" rIns="0" bIns="0" rtlCol="0"/>
            <a:lstStyle/>
            <a:p>
              <a:endParaRPr/>
            </a:p>
          </p:txBody>
        </p:sp>
        <p:sp>
          <p:nvSpPr>
            <p:cNvPr id="17" name="object 17"/>
            <p:cNvSpPr/>
            <p:nvPr/>
          </p:nvSpPr>
          <p:spPr>
            <a:xfrm>
              <a:off x="5156200" y="4533900"/>
              <a:ext cx="1079500" cy="165100"/>
            </a:xfrm>
            <a:custGeom>
              <a:avLst/>
              <a:gdLst/>
              <a:ahLst/>
              <a:cxnLst/>
              <a:rect l="l" t="t" r="r" b="b"/>
              <a:pathLst>
                <a:path w="1079500" h="165100">
                  <a:moveTo>
                    <a:pt x="76200" y="0"/>
                  </a:moveTo>
                  <a:lnTo>
                    <a:pt x="0" y="165100"/>
                  </a:lnTo>
                  <a:lnTo>
                    <a:pt x="12700" y="165100"/>
                  </a:lnTo>
                  <a:lnTo>
                    <a:pt x="12700" y="152400"/>
                  </a:lnTo>
                  <a:lnTo>
                    <a:pt x="17991" y="152400"/>
                  </a:lnTo>
                  <a:lnTo>
                    <a:pt x="76200" y="12700"/>
                  </a:lnTo>
                  <a:lnTo>
                    <a:pt x="83343" y="5357"/>
                  </a:lnTo>
                  <a:lnTo>
                    <a:pt x="85725" y="1587"/>
                  </a:lnTo>
                  <a:lnTo>
                    <a:pt x="83343" y="198"/>
                  </a:lnTo>
                  <a:lnTo>
                    <a:pt x="76200" y="0"/>
                  </a:lnTo>
                  <a:close/>
                </a:path>
                <a:path w="1079500" h="165100">
                  <a:moveTo>
                    <a:pt x="17991" y="152400"/>
                  </a:moveTo>
                  <a:lnTo>
                    <a:pt x="12700" y="152400"/>
                  </a:lnTo>
                  <a:lnTo>
                    <a:pt x="12700" y="165100"/>
                  </a:lnTo>
                  <a:lnTo>
                    <a:pt x="17991" y="152400"/>
                  </a:lnTo>
                  <a:close/>
                </a:path>
                <a:path w="1079500" h="165100">
                  <a:moveTo>
                    <a:pt x="977900" y="152400"/>
                  </a:moveTo>
                  <a:lnTo>
                    <a:pt x="17991" y="152400"/>
                  </a:lnTo>
                  <a:lnTo>
                    <a:pt x="12700" y="165100"/>
                  </a:lnTo>
                  <a:lnTo>
                    <a:pt x="977900" y="165100"/>
                  </a:lnTo>
                  <a:lnTo>
                    <a:pt x="977900" y="152400"/>
                  </a:lnTo>
                  <a:close/>
                </a:path>
                <a:path w="1079500" h="165100">
                  <a:moveTo>
                    <a:pt x="1066800" y="0"/>
                  </a:moveTo>
                  <a:lnTo>
                    <a:pt x="977900" y="165100"/>
                  </a:lnTo>
                  <a:lnTo>
                    <a:pt x="990600" y="165100"/>
                  </a:lnTo>
                  <a:lnTo>
                    <a:pt x="1079500" y="12700"/>
                  </a:lnTo>
                  <a:lnTo>
                    <a:pt x="1066800" y="12700"/>
                  </a:lnTo>
                  <a:lnTo>
                    <a:pt x="1066800" y="0"/>
                  </a:lnTo>
                  <a:close/>
                </a:path>
                <a:path w="1079500" h="165100">
                  <a:moveTo>
                    <a:pt x="76200" y="0"/>
                  </a:moveTo>
                  <a:lnTo>
                    <a:pt x="63500" y="0"/>
                  </a:lnTo>
                  <a:lnTo>
                    <a:pt x="63500" y="12700"/>
                  </a:lnTo>
                  <a:lnTo>
                    <a:pt x="70338" y="12700"/>
                  </a:lnTo>
                  <a:lnTo>
                    <a:pt x="76200" y="0"/>
                  </a:lnTo>
                  <a:close/>
                </a:path>
                <a:path w="1079500" h="165100">
                  <a:moveTo>
                    <a:pt x="1066800" y="0"/>
                  </a:moveTo>
                  <a:lnTo>
                    <a:pt x="76200" y="0"/>
                  </a:lnTo>
                  <a:lnTo>
                    <a:pt x="83343" y="198"/>
                  </a:lnTo>
                  <a:lnTo>
                    <a:pt x="85725" y="1587"/>
                  </a:lnTo>
                  <a:lnTo>
                    <a:pt x="83343" y="5357"/>
                  </a:lnTo>
                  <a:lnTo>
                    <a:pt x="76200" y="12700"/>
                  </a:lnTo>
                  <a:lnTo>
                    <a:pt x="1059961" y="12700"/>
                  </a:lnTo>
                  <a:lnTo>
                    <a:pt x="1066800" y="0"/>
                  </a:lnTo>
                  <a:close/>
                </a:path>
                <a:path w="1079500" h="165100">
                  <a:moveTo>
                    <a:pt x="1079500" y="0"/>
                  </a:moveTo>
                  <a:lnTo>
                    <a:pt x="1066800" y="0"/>
                  </a:lnTo>
                  <a:lnTo>
                    <a:pt x="1066800" y="12700"/>
                  </a:lnTo>
                  <a:lnTo>
                    <a:pt x="1079500" y="12700"/>
                  </a:lnTo>
                  <a:lnTo>
                    <a:pt x="1079500" y="0"/>
                  </a:lnTo>
                  <a:close/>
                </a:path>
              </a:pathLst>
            </a:custGeom>
            <a:solidFill>
              <a:srgbClr val="000000"/>
            </a:solidFill>
          </p:spPr>
          <p:txBody>
            <a:bodyPr wrap="square" lIns="0" tIns="0" rIns="0" bIns="0" rtlCol="0"/>
            <a:lstStyle/>
            <a:p>
              <a:endParaRPr/>
            </a:p>
          </p:txBody>
        </p:sp>
      </p:grpSp>
      <p:sp>
        <p:nvSpPr>
          <p:cNvPr id="18" name="object 18"/>
          <p:cNvSpPr txBox="1"/>
          <p:nvPr/>
        </p:nvSpPr>
        <p:spPr>
          <a:xfrm>
            <a:off x="4703109" y="3300132"/>
            <a:ext cx="885265" cy="256103"/>
          </a:xfrm>
          <a:prstGeom prst="rect">
            <a:avLst/>
          </a:prstGeom>
          <a:solidFill>
            <a:srgbClr val="FF0000"/>
          </a:solidFill>
          <a:ln w="12700">
            <a:solidFill>
              <a:srgbClr val="000000"/>
            </a:solidFill>
          </a:ln>
        </p:spPr>
        <p:txBody>
          <a:bodyPr vert="horz" wrap="square" lIns="0" tIns="50426" rIns="0" bIns="0" rtlCol="0">
            <a:spAutoFit/>
          </a:bodyPr>
          <a:lstStyle/>
          <a:p>
            <a:pPr marL="95255">
              <a:lnSpc>
                <a:spcPts val="1632"/>
              </a:lnSpc>
              <a:spcBef>
                <a:spcPts val="397"/>
              </a:spcBef>
            </a:pPr>
            <a:r>
              <a:rPr sz="1412" spc="44" dirty="0">
                <a:solidFill>
                  <a:srgbClr val="94CAE8"/>
                </a:solidFill>
                <a:latin typeface="Times New Roman" panose="02020603050405020304"/>
                <a:cs typeface="Times New Roman" panose="02020603050405020304"/>
              </a:rPr>
              <a:t>FLOUR</a:t>
            </a:r>
            <a:endParaRPr sz="1412">
              <a:latin typeface="Times New Roman" panose="02020603050405020304"/>
              <a:cs typeface="Times New Roman" panose="02020603050405020304"/>
            </a:endParaRPr>
          </a:p>
        </p:txBody>
      </p:sp>
      <p:sp>
        <p:nvSpPr>
          <p:cNvPr id="19" name="object 19"/>
          <p:cNvSpPr txBox="1"/>
          <p:nvPr/>
        </p:nvSpPr>
        <p:spPr>
          <a:xfrm>
            <a:off x="4053257" y="3227383"/>
            <a:ext cx="250451" cy="500232"/>
          </a:xfrm>
          <a:prstGeom prst="rect">
            <a:avLst/>
          </a:prstGeom>
        </p:spPr>
        <p:txBody>
          <a:bodyPr vert="horz" wrap="square" lIns="0" tIns="11206" rIns="0" bIns="0" rtlCol="0">
            <a:spAutoFit/>
          </a:bodyPr>
          <a:lstStyle/>
          <a:p>
            <a:pPr marL="11206">
              <a:spcBef>
                <a:spcPts val="88"/>
              </a:spcBef>
            </a:pPr>
            <a:r>
              <a:rPr sz="3177" dirty="0">
                <a:solidFill>
                  <a:srgbClr val="94CAE8"/>
                </a:solidFill>
                <a:latin typeface="Times New Roman" panose="02020603050405020304"/>
                <a:cs typeface="Times New Roman" panose="02020603050405020304"/>
              </a:rPr>
              <a:t>+</a:t>
            </a:r>
            <a:endParaRPr sz="3177">
              <a:latin typeface="Times New Roman" panose="02020603050405020304"/>
              <a:cs typeface="Times New Roman" panose="02020603050405020304"/>
            </a:endParaRPr>
          </a:p>
        </p:txBody>
      </p:sp>
      <p:grpSp>
        <p:nvGrpSpPr>
          <p:cNvPr id="20" name="object 20"/>
          <p:cNvGrpSpPr/>
          <p:nvPr/>
        </p:nvGrpSpPr>
        <p:grpSpPr>
          <a:xfrm>
            <a:off x="965387" y="2689412"/>
            <a:ext cx="952500" cy="1568824"/>
            <a:chOff x="990600" y="3048000"/>
            <a:chExt cx="1079500" cy="1778000"/>
          </a:xfrm>
        </p:grpSpPr>
        <p:sp>
          <p:nvSpPr>
            <p:cNvPr id="21" name="object 21"/>
            <p:cNvSpPr/>
            <p:nvPr/>
          </p:nvSpPr>
          <p:spPr>
            <a:xfrm>
              <a:off x="990600" y="3060700"/>
              <a:ext cx="457200" cy="1752600"/>
            </a:xfrm>
            <a:custGeom>
              <a:avLst/>
              <a:gdLst/>
              <a:ahLst/>
              <a:cxnLst/>
              <a:rect l="l" t="t" r="r" b="b"/>
              <a:pathLst>
                <a:path w="457200" h="1752600">
                  <a:moveTo>
                    <a:pt x="279400" y="0"/>
                  </a:moveTo>
                  <a:lnTo>
                    <a:pt x="254000" y="25400"/>
                  </a:lnTo>
                  <a:lnTo>
                    <a:pt x="241300" y="139700"/>
                  </a:lnTo>
                  <a:lnTo>
                    <a:pt x="12700" y="482600"/>
                  </a:lnTo>
                  <a:lnTo>
                    <a:pt x="0" y="1651000"/>
                  </a:lnTo>
                  <a:lnTo>
                    <a:pt x="406400" y="1752600"/>
                  </a:lnTo>
                  <a:lnTo>
                    <a:pt x="444500" y="1752600"/>
                  </a:lnTo>
                  <a:lnTo>
                    <a:pt x="457200" y="482600"/>
                  </a:lnTo>
                  <a:lnTo>
                    <a:pt x="304800" y="152400"/>
                  </a:lnTo>
                  <a:lnTo>
                    <a:pt x="304800" y="38100"/>
                  </a:lnTo>
                  <a:lnTo>
                    <a:pt x="279400" y="0"/>
                  </a:lnTo>
                  <a:close/>
                </a:path>
              </a:pathLst>
            </a:custGeom>
            <a:solidFill>
              <a:srgbClr val="FFEDED"/>
            </a:solidFill>
          </p:spPr>
          <p:txBody>
            <a:bodyPr wrap="square" lIns="0" tIns="0" rIns="0" bIns="0" rtlCol="0"/>
            <a:lstStyle/>
            <a:p>
              <a:endParaRPr/>
            </a:p>
          </p:txBody>
        </p:sp>
        <p:sp>
          <p:nvSpPr>
            <p:cNvPr id="22" name="object 22"/>
            <p:cNvSpPr/>
            <p:nvPr/>
          </p:nvSpPr>
          <p:spPr>
            <a:xfrm>
              <a:off x="1270000" y="3060700"/>
              <a:ext cx="787400" cy="1752600"/>
            </a:xfrm>
            <a:custGeom>
              <a:avLst/>
              <a:gdLst/>
              <a:ahLst/>
              <a:cxnLst/>
              <a:rect l="l" t="t" r="r" b="b"/>
              <a:pathLst>
                <a:path w="787400" h="1752600">
                  <a:moveTo>
                    <a:pt x="0" y="0"/>
                  </a:moveTo>
                  <a:lnTo>
                    <a:pt x="25400" y="50800"/>
                  </a:lnTo>
                  <a:lnTo>
                    <a:pt x="25400" y="152400"/>
                  </a:lnTo>
                  <a:lnTo>
                    <a:pt x="177800" y="482600"/>
                  </a:lnTo>
                  <a:lnTo>
                    <a:pt x="165100" y="1752600"/>
                  </a:lnTo>
                  <a:lnTo>
                    <a:pt x="215900" y="1752600"/>
                  </a:lnTo>
                  <a:lnTo>
                    <a:pt x="774700" y="1651000"/>
                  </a:lnTo>
                  <a:lnTo>
                    <a:pt x="787400" y="457200"/>
                  </a:lnTo>
                  <a:lnTo>
                    <a:pt x="571500" y="114300"/>
                  </a:lnTo>
                  <a:lnTo>
                    <a:pt x="571500" y="38100"/>
                  </a:lnTo>
                  <a:lnTo>
                    <a:pt x="546100" y="12700"/>
                  </a:lnTo>
                  <a:lnTo>
                    <a:pt x="0" y="0"/>
                  </a:lnTo>
                  <a:close/>
                </a:path>
              </a:pathLst>
            </a:custGeom>
            <a:solidFill>
              <a:srgbClr val="FFF4F4"/>
            </a:solidFill>
          </p:spPr>
          <p:txBody>
            <a:bodyPr wrap="square" lIns="0" tIns="0" rIns="0" bIns="0" rtlCol="0"/>
            <a:lstStyle/>
            <a:p>
              <a:endParaRPr/>
            </a:p>
          </p:txBody>
        </p:sp>
        <p:sp>
          <p:nvSpPr>
            <p:cNvPr id="23" name="object 23"/>
            <p:cNvSpPr/>
            <p:nvPr/>
          </p:nvSpPr>
          <p:spPr>
            <a:xfrm>
              <a:off x="1054100" y="3073400"/>
              <a:ext cx="355600" cy="482600"/>
            </a:xfrm>
            <a:custGeom>
              <a:avLst/>
              <a:gdLst/>
              <a:ahLst/>
              <a:cxnLst/>
              <a:rect l="l" t="t" r="r" b="b"/>
              <a:pathLst>
                <a:path w="355600" h="482600">
                  <a:moveTo>
                    <a:pt x="215900" y="0"/>
                  </a:moveTo>
                  <a:lnTo>
                    <a:pt x="203200" y="0"/>
                  </a:lnTo>
                  <a:lnTo>
                    <a:pt x="203200" y="152400"/>
                  </a:lnTo>
                  <a:lnTo>
                    <a:pt x="0" y="444500"/>
                  </a:lnTo>
                  <a:lnTo>
                    <a:pt x="0" y="457200"/>
                  </a:lnTo>
                  <a:lnTo>
                    <a:pt x="342900" y="482600"/>
                  </a:lnTo>
                  <a:lnTo>
                    <a:pt x="355600" y="469900"/>
                  </a:lnTo>
                  <a:lnTo>
                    <a:pt x="12700" y="444500"/>
                  </a:lnTo>
                  <a:lnTo>
                    <a:pt x="215900" y="165100"/>
                  </a:lnTo>
                  <a:lnTo>
                    <a:pt x="215900" y="0"/>
                  </a:lnTo>
                  <a:close/>
                </a:path>
              </a:pathLst>
            </a:custGeom>
            <a:solidFill>
              <a:srgbClr val="000000"/>
            </a:solidFill>
          </p:spPr>
          <p:txBody>
            <a:bodyPr wrap="square" lIns="0" tIns="0" rIns="0" bIns="0" rtlCol="0"/>
            <a:lstStyle/>
            <a:p>
              <a:endParaRPr/>
            </a:p>
          </p:txBody>
        </p:sp>
        <p:sp>
          <p:nvSpPr>
            <p:cNvPr id="24" name="object 24"/>
            <p:cNvSpPr/>
            <p:nvPr/>
          </p:nvSpPr>
          <p:spPr>
            <a:xfrm>
              <a:off x="1041400" y="3060700"/>
              <a:ext cx="368300" cy="495300"/>
            </a:xfrm>
            <a:custGeom>
              <a:avLst/>
              <a:gdLst/>
              <a:ahLst/>
              <a:cxnLst/>
              <a:rect l="l" t="t" r="r" b="b"/>
              <a:pathLst>
                <a:path w="368300" h="495300">
                  <a:moveTo>
                    <a:pt x="355600" y="482129"/>
                  </a:moveTo>
                  <a:lnTo>
                    <a:pt x="355600" y="482600"/>
                  </a:lnTo>
                  <a:lnTo>
                    <a:pt x="12700" y="482600"/>
                  </a:lnTo>
                  <a:lnTo>
                    <a:pt x="355600" y="495300"/>
                  </a:lnTo>
                  <a:lnTo>
                    <a:pt x="368300" y="482600"/>
                  </a:lnTo>
                  <a:lnTo>
                    <a:pt x="355600" y="482129"/>
                  </a:lnTo>
                  <a:close/>
                </a:path>
                <a:path w="368300" h="495300">
                  <a:moveTo>
                    <a:pt x="215900" y="165100"/>
                  </a:moveTo>
                  <a:lnTo>
                    <a:pt x="0" y="457200"/>
                  </a:lnTo>
                  <a:lnTo>
                    <a:pt x="0" y="482600"/>
                  </a:lnTo>
                  <a:lnTo>
                    <a:pt x="355600" y="482600"/>
                  </a:lnTo>
                  <a:lnTo>
                    <a:pt x="12700" y="469900"/>
                  </a:lnTo>
                  <a:lnTo>
                    <a:pt x="12700" y="457200"/>
                  </a:lnTo>
                  <a:lnTo>
                    <a:pt x="162891" y="254000"/>
                  </a:lnTo>
                  <a:lnTo>
                    <a:pt x="215900" y="177800"/>
                  </a:lnTo>
                  <a:lnTo>
                    <a:pt x="215900" y="165100"/>
                  </a:lnTo>
                  <a:close/>
                </a:path>
                <a:path w="368300" h="495300">
                  <a:moveTo>
                    <a:pt x="355600" y="469900"/>
                  </a:moveTo>
                  <a:lnTo>
                    <a:pt x="355600" y="482129"/>
                  </a:lnTo>
                  <a:lnTo>
                    <a:pt x="368300" y="482600"/>
                  </a:lnTo>
                  <a:lnTo>
                    <a:pt x="355600" y="469900"/>
                  </a:lnTo>
                  <a:close/>
                </a:path>
                <a:path w="368300" h="495300">
                  <a:moveTo>
                    <a:pt x="368300" y="469900"/>
                  </a:moveTo>
                  <a:lnTo>
                    <a:pt x="355600" y="469900"/>
                  </a:lnTo>
                  <a:lnTo>
                    <a:pt x="368300" y="482600"/>
                  </a:lnTo>
                  <a:lnTo>
                    <a:pt x="368300" y="469900"/>
                  </a:lnTo>
                  <a:close/>
                </a:path>
                <a:path w="368300" h="495300">
                  <a:moveTo>
                    <a:pt x="34012" y="457518"/>
                  </a:moveTo>
                  <a:lnTo>
                    <a:pt x="25400" y="469900"/>
                  </a:lnTo>
                  <a:lnTo>
                    <a:pt x="355600" y="482129"/>
                  </a:lnTo>
                  <a:lnTo>
                    <a:pt x="355600" y="469900"/>
                  </a:lnTo>
                  <a:lnTo>
                    <a:pt x="368300" y="469900"/>
                  </a:lnTo>
                  <a:lnTo>
                    <a:pt x="34012" y="457518"/>
                  </a:lnTo>
                  <a:close/>
                </a:path>
                <a:path w="368300" h="495300">
                  <a:moveTo>
                    <a:pt x="162891" y="254000"/>
                  </a:moveTo>
                  <a:lnTo>
                    <a:pt x="12700" y="457200"/>
                  </a:lnTo>
                  <a:lnTo>
                    <a:pt x="12700" y="469900"/>
                  </a:lnTo>
                  <a:lnTo>
                    <a:pt x="162891" y="254000"/>
                  </a:lnTo>
                  <a:close/>
                </a:path>
                <a:path w="368300" h="495300">
                  <a:moveTo>
                    <a:pt x="228600" y="165100"/>
                  </a:moveTo>
                  <a:lnTo>
                    <a:pt x="162891" y="254000"/>
                  </a:lnTo>
                  <a:lnTo>
                    <a:pt x="12700" y="469900"/>
                  </a:lnTo>
                  <a:lnTo>
                    <a:pt x="25400" y="469900"/>
                  </a:lnTo>
                  <a:lnTo>
                    <a:pt x="25400" y="457200"/>
                  </a:lnTo>
                  <a:lnTo>
                    <a:pt x="34234" y="457200"/>
                  </a:lnTo>
                  <a:lnTo>
                    <a:pt x="228600" y="177800"/>
                  </a:lnTo>
                  <a:lnTo>
                    <a:pt x="228600" y="165100"/>
                  </a:lnTo>
                  <a:close/>
                </a:path>
                <a:path w="368300" h="495300">
                  <a:moveTo>
                    <a:pt x="25400" y="457200"/>
                  </a:moveTo>
                  <a:lnTo>
                    <a:pt x="25400" y="469900"/>
                  </a:lnTo>
                  <a:lnTo>
                    <a:pt x="34012" y="457518"/>
                  </a:lnTo>
                  <a:lnTo>
                    <a:pt x="25400" y="457200"/>
                  </a:lnTo>
                  <a:close/>
                </a:path>
                <a:path w="368300" h="495300">
                  <a:moveTo>
                    <a:pt x="34234" y="457200"/>
                  </a:moveTo>
                  <a:lnTo>
                    <a:pt x="25400" y="457200"/>
                  </a:lnTo>
                  <a:lnTo>
                    <a:pt x="34012" y="457518"/>
                  </a:lnTo>
                  <a:lnTo>
                    <a:pt x="34234" y="457200"/>
                  </a:lnTo>
                  <a:close/>
                </a:path>
                <a:path w="368300" h="495300">
                  <a:moveTo>
                    <a:pt x="228600" y="12700"/>
                  </a:moveTo>
                  <a:lnTo>
                    <a:pt x="215900" y="165100"/>
                  </a:lnTo>
                  <a:lnTo>
                    <a:pt x="215900" y="177800"/>
                  </a:lnTo>
                  <a:lnTo>
                    <a:pt x="228600" y="165100"/>
                  </a:lnTo>
                  <a:lnTo>
                    <a:pt x="228600" y="12700"/>
                  </a:lnTo>
                  <a:close/>
                </a:path>
                <a:path w="368300" h="495300">
                  <a:moveTo>
                    <a:pt x="215900" y="12700"/>
                  </a:moveTo>
                  <a:lnTo>
                    <a:pt x="203200" y="165100"/>
                  </a:lnTo>
                  <a:lnTo>
                    <a:pt x="215900" y="165100"/>
                  </a:lnTo>
                  <a:lnTo>
                    <a:pt x="215900" y="12700"/>
                  </a:lnTo>
                  <a:close/>
                </a:path>
                <a:path w="368300" h="495300">
                  <a:moveTo>
                    <a:pt x="222250" y="6350"/>
                  </a:moveTo>
                  <a:lnTo>
                    <a:pt x="215900" y="12700"/>
                  </a:lnTo>
                  <a:lnTo>
                    <a:pt x="215900" y="165100"/>
                  </a:lnTo>
                  <a:lnTo>
                    <a:pt x="228600" y="12700"/>
                  </a:lnTo>
                  <a:lnTo>
                    <a:pt x="222250" y="6350"/>
                  </a:lnTo>
                  <a:close/>
                </a:path>
                <a:path w="368300" h="495300">
                  <a:moveTo>
                    <a:pt x="215900" y="0"/>
                  </a:moveTo>
                  <a:lnTo>
                    <a:pt x="215900" y="12700"/>
                  </a:lnTo>
                  <a:lnTo>
                    <a:pt x="222250" y="6350"/>
                  </a:lnTo>
                  <a:lnTo>
                    <a:pt x="215900" y="0"/>
                  </a:lnTo>
                  <a:close/>
                </a:path>
                <a:path w="368300" h="495300">
                  <a:moveTo>
                    <a:pt x="228600" y="0"/>
                  </a:moveTo>
                  <a:lnTo>
                    <a:pt x="222250" y="6350"/>
                  </a:lnTo>
                  <a:lnTo>
                    <a:pt x="228600" y="12700"/>
                  </a:lnTo>
                  <a:lnTo>
                    <a:pt x="228600" y="0"/>
                  </a:lnTo>
                  <a:close/>
                </a:path>
              </a:pathLst>
            </a:custGeom>
            <a:solidFill>
              <a:srgbClr val="94CAE8"/>
            </a:solidFill>
          </p:spPr>
          <p:txBody>
            <a:bodyPr wrap="square" lIns="0" tIns="0" rIns="0" bIns="0" rtlCol="0"/>
            <a:lstStyle/>
            <a:p>
              <a:endParaRPr/>
            </a:p>
          </p:txBody>
        </p:sp>
        <p:sp>
          <p:nvSpPr>
            <p:cNvPr id="25" name="object 25"/>
            <p:cNvSpPr/>
            <p:nvPr/>
          </p:nvSpPr>
          <p:spPr>
            <a:xfrm>
              <a:off x="1270000" y="3238500"/>
              <a:ext cx="139700" cy="304800"/>
            </a:xfrm>
            <a:custGeom>
              <a:avLst/>
              <a:gdLst/>
              <a:ahLst/>
              <a:cxnLst/>
              <a:rect l="l" t="t" r="r" b="b"/>
              <a:pathLst>
                <a:path w="139700" h="304800">
                  <a:moveTo>
                    <a:pt x="0" y="0"/>
                  </a:moveTo>
                  <a:lnTo>
                    <a:pt x="0" y="12700"/>
                  </a:lnTo>
                  <a:lnTo>
                    <a:pt x="127000" y="279400"/>
                  </a:lnTo>
                  <a:lnTo>
                    <a:pt x="127000" y="304800"/>
                  </a:lnTo>
                  <a:lnTo>
                    <a:pt x="139700" y="304800"/>
                  </a:lnTo>
                  <a:lnTo>
                    <a:pt x="139700" y="279400"/>
                  </a:lnTo>
                  <a:lnTo>
                    <a:pt x="0" y="0"/>
                  </a:lnTo>
                  <a:close/>
                </a:path>
              </a:pathLst>
            </a:custGeom>
            <a:solidFill>
              <a:srgbClr val="000000"/>
            </a:solidFill>
          </p:spPr>
          <p:txBody>
            <a:bodyPr wrap="square" lIns="0" tIns="0" rIns="0" bIns="0" rtlCol="0"/>
            <a:lstStyle/>
            <a:p>
              <a:endParaRPr/>
            </a:p>
          </p:txBody>
        </p:sp>
        <p:sp>
          <p:nvSpPr>
            <p:cNvPr id="26" name="object 26"/>
            <p:cNvSpPr/>
            <p:nvPr/>
          </p:nvSpPr>
          <p:spPr>
            <a:xfrm>
              <a:off x="1257300" y="3225800"/>
              <a:ext cx="152400" cy="317500"/>
            </a:xfrm>
            <a:custGeom>
              <a:avLst/>
              <a:gdLst/>
              <a:ahLst/>
              <a:cxnLst/>
              <a:rect l="l" t="t" r="r" b="b"/>
              <a:pathLst>
                <a:path w="152400" h="317500">
                  <a:moveTo>
                    <a:pt x="134178" y="292100"/>
                  </a:moveTo>
                  <a:lnTo>
                    <a:pt x="127000" y="292100"/>
                  </a:lnTo>
                  <a:lnTo>
                    <a:pt x="127000" y="317500"/>
                  </a:lnTo>
                  <a:lnTo>
                    <a:pt x="139700" y="317500"/>
                  </a:lnTo>
                  <a:lnTo>
                    <a:pt x="139700" y="304800"/>
                  </a:lnTo>
                  <a:lnTo>
                    <a:pt x="134178" y="292100"/>
                  </a:lnTo>
                  <a:close/>
                </a:path>
                <a:path w="152400" h="317500">
                  <a:moveTo>
                    <a:pt x="18773" y="12700"/>
                  </a:moveTo>
                  <a:lnTo>
                    <a:pt x="12700" y="12700"/>
                  </a:lnTo>
                  <a:lnTo>
                    <a:pt x="76200" y="158750"/>
                  </a:lnTo>
                  <a:lnTo>
                    <a:pt x="139700" y="292100"/>
                  </a:lnTo>
                  <a:lnTo>
                    <a:pt x="139700" y="317500"/>
                  </a:lnTo>
                  <a:lnTo>
                    <a:pt x="152400" y="304800"/>
                  </a:lnTo>
                  <a:lnTo>
                    <a:pt x="152400" y="292100"/>
                  </a:lnTo>
                  <a:lnTo>
                    <a:pt x="18773" y="12700"/>
                  </a:lnTo>
                  <a:close/>
                </a:path>
                <a:path w="152400" h="317500">
                  <a:moveTo>
                    <a:pt x="152400" y="304800"/>
                  </a:moveTo>
                  <a:lnTo>
                    <a:pt x="139700" y="317500"/>
                  </a:lnTo>
                  <a:lnTo>
                    <a:pt x="152400" y="317500"/>
                  </a:lnTo>
                  <a:lnTo>
                    <a:pt x="152400" y="304800"/>
                  </a:lnTo>
                  <a:close/>
                </a:path>
                <a:path w="152400" h="317500">
                  <a:moveTo>
                    <a:pt x="12700" y="0"/>
                  </a:moveTo>
                  <a:lnTo>
                    <a:pt x="0" y="0"/>
                  </a:lnTo>
                  <a:lnTo>
                    <a:pt x="0" y="25400"/>
                  </a:lnTo>
                  <a:lnTo>
                    <a:pt x="127000" y="304800"/>
                  </a:lnTo>
                  <a:lnTo>
                    <a:pt x="127000" y="292100"/>
                  </a:lnTo>
                  <a:lnTo>
                    <a:pt x="134178" y="292100"/>
                  </a:lnTo>
                  <a:lnTo>
                    <a:pt x="76200" y="158750"/>
                  </a:lnTo>
                  <a:lnTo>
                    <a:pt x="12700" y="25400"/>
                  </a:lnTo>
                  <a:lnTo>
                    <a:pt x="12700" y="12700"/>
                  </a:lnTo>
                  <a:lnTo>
                    <a:pt x="18773" y="12700"/>
                  </a:lnTo>
                  <a:lnTo>
                    <a:pt x="12700" y="0"/>
                  </a:lnTo>
                  <a:close/>
                </a:path>
                <a:path w="152400" h="317500">
                  <a:moveTo>
                    <a:pt x="76200" y="158750"/>
                  </a:moveTo>
                  <a:lnTo>
                    <a:pt x="139700" y="304800"/>
                  </a:lnTo>
                  <a:lnTo>
                    <a:pt x="139700" y="292100"/>
                  </a:lnTo>
                  <a:lnTo>
                    <a:pt x="76200" y="158750"/>
                  </a:lnTo>
                  <a:close/>
                </a:path>
              </a:pathLst>
            </a:custGeom>
            <a:solidFill>
              <a:srgbClr val="94CAE8"/>
            </a:solidFill>
          </p:spPr>
          <p:txBody>
            <a:bodyPr wrap="square" lIns="0" tIns="0" rIns="0" bIns="0" rtlCol="0"/>
            <a:lstStyle/>
            <a:p>
              <a:endParaRPr/>
            </a:p>
          </p:txBody>
        </p:sp>
        <p:sp>
          <p:nvSpPr>
            <p:cNvPr id="27" name="object 27"/>
            <p:cNvSpPr/>
            <p:nvPr/>
          </p:nvSpPr>
          <p:spPr>
            <a:xfrm>
              <a:off x="1270000" y="3060699"/>
              <a:ext cx="533400" cy="1765300"/>
            </a:xfrm>
            <a:custGeom>
              <a:avLst/>
              <a:gdLst/>
              <a:ahLst/>
              <a:cxnLst/>
              <a:rect l="l" t="t" r="r" b="b"/>
              <a:pathLst>
                <a:path w="533400" h="1765300">
                  <a:moveTo>
                    <a:pt x="25400" y="25400"/>
                  </a:moveTo>
                  <a:lnTo>
                    <a:pt x="12700" y="0"/>
                  </a:lnTo>
                  <a:lnTo>
                    <a:pt x="0" y="12700"/>
                  </a:lnTo>
                  <a:lnTo>
                    <a:pt x="12700" y="12700"/>
                  </a:lnTo>
                  <a:lnTo>
                    <a:pt x="25400" y="38100"/>
                  </a:lnTo>
                  <a:lnTo>
                    <a:pt x="25400" y="25400"/>
                  </a:lnTo>
                  <a:close/>
                </a:path>
                <a:path w="533400" h="1765300">
                  <a:moveTo>
                    <a:pt x="177800" y="469900"/>
                  </a:moveTo>
                  <a:lnTo>
                    <a:pt x="25400" y="152400"/>
                  </a:lnTo>
                  <a:lnTo>
                    <a:pt x="25400" y="165100"/>
                  </a:lnTo>
                  <a:lnTo>
                    <a:pt x="165100" y="482600"/>
                  </a:lnTo>
                  <a:lnTo>
                    <a:pt x="165100" y="495300"/>
                  </a:lnTo>
                  <a:lnTo>
                    <a:pt x="152400" y="1765300"/>
                  </a:lnTo>
                  <a:lnTo>
                    <a:pt x="165100" y="1765300"/>
                  </a:lnTo>
                  <a:lnTo>
                    <a:pt x="177800" y="495300"/>
                  </a:lnTo>
                  <a:lnTo>
                    <a:pt x="177800" y="469900"/>
                  </a:lnTo>
                  <a:close/>
                </a:path>
                <a:path w="533400" h="1765300">
                  <a:moveTo>
                    <a:pt x="533400" y="114300"/>
                  </a:moveTo>
                  <a:lnTo>
                    <a:pt x="50800" y="114300"/>
                  </a:lnTo>
                  <a:lnTo>
                    <a:pt x="50800" y="127000"/>
                  </a:lnTo>
                  <a:lnTo>
                    <a:pt x="533400" y="127000"/>
                  </a:lnTo>
                  <a:lnTo>
                    <a:pt x="533400" y="114300"/>
                  </a:lnTo>
                  <a:close/>
                </a:path>
              </a:pathLst>
            </a:custGeom>
            <a:solidFill>
              <a:srgbClr val="000000"/>
            </a:solidFill>
          </p:spPr>
          <p:txBody>
            <a:bodyPr wrap="square" lIns="0" tIns="0" rIns="0" bIns="0" rtlCol="0"/>
            <a:lstStyle/>
            <a:p>
              <a:endParaRPr/>
            </a:p>
          </p:txBody>
        </p:sp>
        <p:sp>
          <p:nvSpPr>
            <p:cNvPr id="28" name="object 28"/>
            <p:cNvSpPr/>
            <p:nvPr/>
          </p:nvSpPr>
          <p:spPr>
            <a:xfrm>
              <a:off x="1308100" y="3174999"/>
              <a:ext cx="508000" cy="12700"/>
            </a:xfrm>
            <a:custGeom>
              <a:avLst/>
              <a:gdLst/>
              <a:ahLst/>
              <a:cxnLst/>
              <a:rect l="l" t="t" r="r" b="b"/>
              <a:pathLst>
                <a:path w="508000" h="12700">
                  <a:moveTo>
                    <a:pt x="508000" y="0"/>
                  </a:moveTo>
                  <a:lnTo>
                    <a:pt x="495300" y="0"/>
                  </a:lnTo>
                  <a:lnTo>
                    <a:pt x="0" y="0"/>
                  </a:lnTo>
                  <a:lnTo>
                    <a:pt x="0" y="12700"/>
                  </a:lnTo>
                  <a:lnTo>
                    <a:pt x="495300" y="12700"/>
                  </a:lnTo>
                  <a:lnTo>
                    <a:pt x="508000" y="12700"/>
                  </a:lnTo>
                  <a:lnTo>
                    <a:pt x="508000" y="0"/>
                  </a:lnTo>
                  <a:close/>
                </a:path>
              </a:pathLst>
            </a:custGeom>
            <a:solidFill>
              <a:srgbClr val="94CAE8"/>
            </a:solidFill>
          </p:spPr>
          <p:txBody>
            <a:bodyPr wrap="square" lIns="0" tIns="0" rIns="0" bIns="0" rtlCol="0"/>
            <a:lstStyle/>
            <a:p>
              <a:endParaRPr/>
            </a:p>
          </p:txBody>
        </p:sp>
        <p:sp>
          <p:nvSpPr>
            <p:cNvPr id="29" name="object 29"/>
            <p:cNvSpPr/>
            <p:nvPr/>
          </p:nvSpPr>
          <p:spPr>
            <a:xfrm>
              <a:off x="1511300" y="3530600"/>
              <a:ext cx="520700" cy="12700"/>
            </a:xfrm>
            <a:custGeom>
              <a:avLst/>
              <a:gdLst/>
              <a:ahLst/>
              <a:cxnLst/>
              <a:rect l="l" t="t" r="r" b="b"/>
              <a:pathLst>
                <a:path w="520700" h="12700">
                  <a:moveTo>
                    <a:pt x="520700" y="0"/>
                  </a:moveTo>
                  <a:lnTo>
                    <a:pt x="0" y="12700"/>
                  </a:lnTo>
                  <a:lnTo>
                    <a:pt x="520700" y="0"/>
                  </a:lnTo>
                  <a:close/>
                </a:path>
              </a:pathLst>
            </a:custGeom>
            <a:solidFill>
              <a:srgbClr val="000000"/>
            </a:solidFill>
          </p:spPr>
          <p:txBody>
            <a:bodyPr wrap="square" lIns="0" tIns="0" rIns="0" bIns="0" rtlCol="0"/>
            <a:lstStyle/>
            <a:p>
              <a:endParaRPr/>
            </a:p>
          </p:txBody>
        </p:sp>
        <p:sp>
          <p:nvSpPr>
            <p:cNvPr id="30" name="object 30"/>
            <p:cNvSpPr/>
            <p:nvPr/>
          </p:nvSpPr>
          <p:spPr>
            <a:xfrm>
              <a:off x="1498600" y="3517900"/>
              <a:ext cx="546100" cy="38100"/>
            </a:xfrm>
            <a:custGeom>
              <a:avLst/>
              <a:gdLst/>
              <a:ahLst/>
              <a:cxnLst/>
              <a:rect l="l" t="t" r="r" b="b"/>
              <a:pathLst>
                <a:path w="546100" h="38100">
                  <a:moveTo>
                    <a:pt x="12700" y="12700"/>
                  </a:moveTo>
                  <a:lnTo>
                    <a:pt x="0" y="12700"/>
                  </a:lnTo>
                  <a:lnTo>
                    <a:pt x="0" y="25400"/>
                  </a:lnTo>
                  <a:lnTo>
                    <a:pt x="12700" y="38100"/>
                  </a:lnTo>
                  <a:lnTo>
                    <a:pt x="533400" y="25400"/>
                  </a:lnTo>
                  <a:lnTo>
                    <a:pt x="12700" y="25400"/>
                  </a:lnTo>
                  <a:lnTo>
                    <a:pt x="12700" y="12700"/>
                  </a:lnTo>
                  <a:close/>
                </a:path>
                <a:path w="546100" h="38100">
                  <a:moveTo>
                    <a:pt x="546100" y="0"/>
                  </a:moveTo>
                  <a:lnTo>
                    <a:pt x="533400" y="0"/>
                  </a:lnTo>
                  <a:lnTo>
                    <a:pt x="12700" y="12700"/>
                  </a:lnTo>
                  <a:lnTo>
                    <a:pt x="12700" y="25400"/>
                  </a:lnTo>
                  <a:lnTo>
                    <a:pt x="533400" y="12700"/>
                  </a:lnTo>
                  <a:lnTo>
                    <a:pt x="546100" y="12700"/>
                  </a:lnTo>
                  <a:lnTo>
                    <a:pt x="546100" y="0"/>
                  </a:lnTo>
                  <a:close/>
                </a:path>
                <a:path w="546100" h="38100">
                  <a:moveTo>
                    <a:pt x="546100" y="12700"/>
                  </a:moveTo>
                  <a:lnTo>
                    <a:pt x="533400" y="12700"/>
                  </a:lnTo>
                  <a:lnTo>
                    <a:pt x="12700" y="25400"/>
                  </a:lnTo>
                  <a:lnTo>
                    <a:pt x="546100" y="25400"/>
                  </a:lnTo>
                  <a:lnTo>
                    <a:pt x="546100" y="12700"/>
                  </a:lnTo>
                  <a:close/>
                </a:path>
              </a:pathLst>
            </a:custGeom>
            <a:solidFill>
              <a:srgbClr val="94CAE8"/>
            </a:solidFill>
          </p:spPr>
          <p:txBody>
            <a:bodyPr wrap="square" lIns="0" tIns="0" rIns="0" bIns="0" rtlCol="0"/>
            <a:lstStyle/>
            <a:p>
              <a:endParaRPr/>
            </a:p>
          </p:txBody>
        </p:sp>
        <p:sp>
          <p:nvSpPr>
            <p:cNvPr id="31" name="object 31"/>
            <p:cNvSpPr/>
            <p:nvPr/>
          </p:nvSpPr>
          <p:spPr>
            <a:xfrm>
              <a:off x="1790700" y="3733800"/>
              <a:ext cx="12700" cy="0"/>
            </a:xfrm>
            <a:custGeom>
              <a:avLst/>
              <a:gdLst/>
              <a:ahLst/>
              <a:cxnLst/>
              <a:rect l="l" t="t" r="r" b="b"/>
              <a:pathLst>
                <a:path w="12700">
                  <a:moveTo>
                    <a:pt x="12700" y="0"/>
                  </a:moveTo>
                  <a:lnTo>
                    <a:pt x="0" y="0"/>
                  </a:lnTo>
                  <a:lnTo>
                    <a:pt x="12700" y="0"/>
                  </a:lnTo>
                  <a:close/>
                </a:path>
              </a:pathLst>
            </a:custGeom>
            <a:solidFill>
              <a:srgbClr val="000000"/>
            </a:solidFill>
          </p:spPr>
          <p:txBody>
            <a:bodyPr wrap="square" lIns="0" tIns="0" rIns="0" bIns="0" rtlCol="0"/>
            <a:lstStyle/>
            <a:p>
              <a:endParaRPr/>
            </a:p>
          </p:txBody>
        </p:sp>
        <p:sp>
          <p:nvSpPr>
            <p:cNvPr id="32" name="object 32"/>
            <p:cNvSpPr/>
            <p:nvPr/>
          </p:nvSpPr>
          <p:spPr>
            <a:xfrm>
              <a:off x="1778000" y="3721100"/>
              <a:ext cx="38100" cy="12700"/>
            </a:xfrm>
            <a:custGeom>
              <a:avLst/>
              <a:gdLst/>
              <a:ahLst/>
              <a:cxnLst/>
              <a:rect l="l" t="t" r="r" b="b"/>
              <a:pathLst>
                <a:path w="38100" h="12700">
                  <a:moveTo>
                    <a:pt x="12700" y="0"/>
                  </a:moveTo>
                  <a:lnTo>
                    <a:pt x="0" y="0"/>
                  </a:lnTo>
                  <a:lnTo>
                    <a:pt x="0" y="12700"/>
                  </a:lnTo>
                  <a:lnTo>
                    <a:pt x="12700" y="12700"/>
                  </a:lnTo>
                  <a:lnTo>
                    <a:pt x="12700" y="0"/>
                  </a:lnTo>
                  <a:close/>
                </a:path>
                <a:path w="38100" h="12700">
                  <a:moveTo>
                    <a:pt x="25400" y="0"/>
                  </a:moveTo>
                  <a:lnTo>
                    <a:pt x="12700" y="0"/>
                  </a:lnTo>
                  <a:lnTo>
                    <a:pt x="12700" y="12700"/>
                  </a:lnTo>
                  <a:lnTo>
                    <a:pt x="25400" y="12700"/>
                  </a:lnTo>
                  <a:lnTo>
                    <a:pt x="25400" y="0"/>
                  </a:lnTo>
                  <a:close/>
                </a:path>
                <a:path w="38100" h="12700">
                  <a:moveTo>
                    <a:pt x="38100" y="0"/>
                  </a:moveTo>
                  <a:lnTo>
                    <a:pt x="25400" y="0"/>
                  </a:lnTo>
                  <a:lnTo>
                    <a:pt x="25400" y="12700"/>
                  </a:lnTo>
                  <a:lnTo>
                    <a:pt x="38100" y="12700"/>
                  </a:lnTo>
                  <a:lnTo>
                    <a:pt x="38100" y="0"/>
                  </a:lnTo>
                  <a:close/>
                </a:path>
              </a:pathLst>
            </a:custGeom>
            <a:solidFill>
              <a:srgbClr val="94CAE8"/>
            </a:solidFill>
          </p:spPr>
          <p:txBody>
            <a:bodyPr wrap="square" lIns="0" tIns="0" rIns="0" bIns="0" rtlCol="0"/>
            <a:lstStyle/>
            <a:p>
              <a:endParaRPr/>
            </a:p>
          </p:txBody>
        </p:sp>
        <p:sp>
          <p:nvSpPr>
            <p:cNvPr id="33" name="object 33"/>
            <p:cNvSpPr/>
            <p:nvPr/>
          </p:nvSpPr>
          <p:spPr>
            <a:xfrm>
              <a:off x="1422400" y="4711699"/>
              <a:ext cx="635000" cy="114300"/>
            </a:xfrm>
            <a:custGeom>
              <a:avLst/>
              <a:gdLst/>
              <a:ahLst/>
              <a:cxnLst/>
              <a:rect l="l" t="t" r="r" b="b"/>
              <a:pathLst>
                <a:path w="635000" h="114300">
                  <a:moveTo>
                    <a:pt x="635000" y="0"/>
                  </a:moveTo>
                  <a:lnTo>
                    <a:pt x="622300" y="0"/>
                  </a:lnTo>
                  <a:lnTo>
                    <a:pt x="12700" y="101600"/>
                  </a:lnTo>
                  <a:lnTo>
                    <a:pt x="0" y="114300"/>
                  </a:lnTo>
                  <a:lnTo>
                    <a:pt x="38100" y="114300"/>
                  </a:lnTo>
                  <a:lnTo>
                    <a:pt x="635000" y="25400"/>
                  </a:lnTo>
                  <a:lnTo>
                    <a:pt x="635000" y="0"/>
                  </a:lnTo>
                  <a:close/>
                </a:path>
              </a:pathLst>
            </a:custGeom>
            <a:solidFill>
              <a:srgbClr val="000000"/>
            </a:solidFill>
          </p:spPr>
          <p:txBody>
            <a:bodyPr wrap="square" lIns="0" tIns="0" rIns="0" bIns="0" rtlCol="0"/>
            <a:lstStyle/>
            <a:p>
              <a:endParaRPr/>
            </a:p>
          </p:txBody>
        </p:sp>
        <p:sp>
          <p:nvSpPr>
            <p:cNvPr id="34" name="object 34"/>
            <p:cNvSpPr/>
            <p:nvPr/>
          </p:nvSpPr>
          <p:spPr>
            <a:xfrm>
              <a:off x="1473200" y="3441700"/>
              <a:ext cx="12700" cy="25400"/>
            </a:xfrm>
            <a:custGeom>
              <a:avLst/>
              <a:gdLst/>
              <a:ahLst/>
              <a:cxnLst/>
              <a:rect l="l" t="t" r="r" b="b"/>
              <a:pathLst>
                <a:path w="12700" h="25400">
                  <a:moveTo>
                    <a:pt x="0" y="12700"/>
                  </a:moveTo>
                  <a:lnTo>
                    <a:pt x="0" y="25400"/>
                  </a:lnTo>
                  <a:lnTo>
                    <a:pt x="6350" y="19050"/>
                  </a:lnTo>
                  <a:lnTo>
                    <a:pt x="0" y="12700"/>
                  </a:lnTo>
                  <a:close/>
                </a:path>
                <a:path w="12700" h="25400">
                  <a:moveTo>
                    <a:pt x="12700" y="12700"/>
                  </a:moveTo>
                  <a:lnTo>
                    <a:pt x="6350" y="19050"/>
                  </a:lnTo>
                  <a:lnTo>
                    <a:pt x="12700" y="25400"/>
                  </a:lnTo>
                  <a:lnTo>
                    <a:pt x="12700" y="12700"/>
                  </a:lnTo>
                  <a:close/>
                </a:path>
                <a:path w="12700" h="25400">
                  <a:moveTo>
                    <a:pt x="12700" y="0"/>
                  </a:moveTo>
                  <a:lnTo>
                    <a:pt x="0" y="0"/>
                  </a:lnTo>
                  <a:lnTo>
                    <a:pt x="0" y="12700"/>
                  </a:lnTo>
                  <a:lnTo>
                    <a:pt x="6350" y="19050"/>
                  </a:lnTo>
                  <a:lnTo>
                    <a:pt x="12700" y="12700"/>
                  </a:lnTo>
                  <a:lnTo>
                    <a:pt x="12700" y="0"/>
                  </a:lnTo>
                  <a:close/>
                </a:path>
              </a:pathLst>
            </a:custGeom>
            <a:solidFill>
              <a:srgbClr val="94CAE8"/>
            </a:solidFill>
          </p:spPr>
          <p:txBody>
            <a:bodyPr wrap="square" lIns="0" tIns="0" rIns="0" bIns="0" rtlCol="0"/>
            <a:lstStyle/>
            <a:p>
              <a:endParaRPr/>
            </a:p>
          </p:txBody>
        </p:sp>
        <p:sp>
          <p:nvSpPr>
            <p:cNvPr id="35" name="object 35"/>
            <p:cNvSpPr/>
            <p:nvPr/>
          </p:nvSpPr>
          <p:spPr>
            <a:xfrm>
              <a:off x="1574800" y="3289300"/>
              <a:ext cx="12700" cy="0"/>
            </a:xfrm>
            <a:custGeom>
              <a:avLst/>
              <a:gdLst/>
              <a:ahLst/>
              <a:cxnLst/>
              <a:rect l="l" t="t" r="r" b="b"/>
              <a:pathLst>
                <a:path w="12700">
                  <a:moveTo>
                    <a:pt x="12700" y="0"/>
                  </a:moveTo>
                  <a:lnTo>
                    <a:pt x="0" y="0"/>
                  </a:lnTo>
                  <a:lnTo>
                    <a:pt x="12700" y="0"/>
                  </a:lnTo>
                  <a:close/>
                </a:path>
              </a:pathLst>
            </a:custGeom>
            <a:solidFill>
              <a:srgbClr val="000000"/>
            </a:solidFill>
          </p:spPr>
          <p:txBody>
            <a:bodyPr wrap="square" lIns="0" tIns="0" rIns="0" bIns="0" rtlCol="0"/>
            <a:lstStyle/>
            <a:p>
              <a:endParaRPr/>
            </a:p>
          </p:txBody>
        </p:sp>
        <p:sp>
          <p:nvSpPr>
            <p:cNvPr id="36" name="object 36"/>
            <p:cNvSpPr/>
            <p:nvPr/>
          </p:nvSpPr>
          <p:spPr>
            <a:xfrm>
              <a:off x="1574800" y="3289300"/>
              <a:ext cx="25400" cy="12700"/>
            </a:xfrm>
            <a:custGeom>
              <a:avLst/>
              <a:gdLst/>
              <a:ahLst/>
              <a:cxnLst/>
              <a:rect l="l" t="t" r="r" b="b"/>
              <a:pathLst>
                <a:path w="25400" h="12700">
                  <a:moveTo>
                    <a:pt x="0" y="0"/>
                  </a:moveTo>
                  <a:lnTo>
                    <a:pt x="0" y="12700"/>
                  </a:lnTo>
                  <a:lnTo>
                    <a:pt x="6350" y="6350"/>
                  </a:lnTo>
                  <a:lnTo>
                    <a:pt x="0" y="0"/>
                  </a:lnTo>
                  <a:close/>
                </a:path>
                <a:path w="25400" h="12700">
                  <a:moveTo>
                    <a:pt x="6350" y="6350"/>
                  </a:moveTo>
                  <a:lnTo>
                    <a:pt x="0" y="12700"/>
                  </a:lnTo>
                  <a:lnTo>
                    <a:pt x="12700" y="12700"/>
                  </a:lnTo>
                  <a:lnTo>
                    <a:pt x="6350" y="6350"/>
                  </a:lnTo>
                  <a:close/>
                </a:path>
                <a:path w="25400" h="12700">
                  <a:moveTo>
                    <a:pt x="12700" y="0"/>
                  </a:moveTo>
                  <a:lnTo>
                    <a:pt x="6350" y="6350"/>
                  </a:lnTo>
                  <a:lnTo>
                    <a:pt x="12700" y="12700"/>
                  </a:lnTo>
                  <a:lnTo>
                    <a:pt x="12700" y="0"/>
                  </a:lnTo>
                  <a:close/>
                </a:path>
                <a:path w="25400" h="12700">
                  <a:moveTo>
                    <a:pt x="25400" y="0"/>
                  </a:moveTo>
                  <a:lnTo>
                    <a:pt x="12700" y="0"/>
                  </a:lnTo>
                  <a:lnTo>
                    <a:pt x="12700" y="12700"/>
                  </a:lnTo>
                  <a:lnTo>
                    <a:pt x="25400" y="0"/>
                  </a:lnTo>
                  <a:close/>
                </a:path>
                <a:path w="25400" h="12700">
                  <a:moveTo>
                    <a:pt x="25400" y="0"/>
                  </a:moveTo>
                  <a:lnTo>
                    <a:pt x="12700" y="12700"/>
                  </a:lnTo>
                  <a:lnTo>
                    <a:pt x="25400" y="12700"/>
                  </a:lnTo>
                  <a:lnTo>
                    <a:pt x="25400" y="0"/>
                  </a:lnTo>
                  <a:close/>
                </a:path>
                <a:path w="25400" h="12700">
                  <a:moveTo>
                    <a:pt x="12700" y="0"/>
                  </a:moveTo>
                  <a:lnTo>
                    <a:pt x="0" y="0"/>
                  </a:lnTo>
                  <a:lnTo>
                    <a:pt x="6350" y="6350"/>
                  </a:lnTo>
                  <a:lnTo>
                    <a:pt x="12700" y="0"/>
                  </a:lnTo>
                  <a:close/>
                </a:path>
              </a:pathLst>
            </a:custGeom>
            <a:solidFill>
              <a:srgbClr val="94CAE8"/>
            </a:solidFill>
          </p:spPr>
          <p:txBody>
            <a:bodyPr wrap="square" lIns="0" tIns="0" rIns="0" bIns="0" rtlCol="0"/>
            <a:lstStyle/>
            <a:p>
              <a:endParaRPr/>
            </a:p>
          </p:txBody>
        </p:sp>
        <p:sp>
          <p:nvSpPr>
            <p:cNvPr id="37" name="object 37"/>
            <p:cNvSpPr/>
            <p:nvPr/>
          </p:nvSpPr>
          <p:spPr>
            <a:xfrm>
              <a:off x="1739900" y="3276600"/>
              <a:ext cx="12700" cy="12700"/>
            </a:xfrm>
            <a:custGeom>
              <a:avLst/>
              <a:gdLst/>
              <a:ahLst/>
              <a:cxnLst/>
              <a:rect l="l" t="t" r="r" b="b"/>
              <a:pathLst>
                <a:path w="12700" h="12700">
                  <a:moveTo>
                    <a:pt x="12700" y="0"/>
                  </a:moveTo>
                  <a:lnTo>
                    <a:pt x="0" y="12700"/>
                  </a:lnTo>
                  <a:lnTo>
                    <a:pt x="12700" y="12700"/>
                  </a:lnTo>
                  <a:lnTo>
                    <a:pt x="12700" y="0"/>
                  </a:lnTo>
                  <a:close/>
                </a:path>
              </a:pathLst>
            </a:custGeom>
            <a:solidFill>
              <a:srgbClr val="000000"/>
            </a:solidFill>
          </p:spPr>
          <p:txBody>
            <a:bodyPr wrap="square" lIns="0" tIns="0" rIns="0" bIns="0" rtlCol="0"/>
            <a:lstStyle/>
            <a:p>
              <a:endParaRPr/>
            </a:p>
          </p:txBody>
        </p:sp>
        <p:sp>
          <p:nvSpPr>
            <p:cNvPr id="38" name="object 38"/>
            <p:cNvSpPr/>
            <p:nvPr/>
          </p:nvSpPr>
          <p:spPr>
            <a:xfrm>
              <a:off x="1739900" y="3276600"/>
              <a:ext cx="25400" cy="12700"/>
            </a:xfrm>
            <a:custGeom>
              <a:avLst/>
              <a:gdLst/>
              <a:ahLst/>
              <a:cxnLst/>
              <a:rect l="l" t="t" r="r" b="b"/>
              <a:pathLst>
                <a:path w="25400" h="12700">
                  <a:moveTo>
                    <a:pt x="12700" y="0"/>
                  </a:moveTo>
                  <a:lnTo>
                    <a:pt x="0" y="0"/>
                  </a:lnTo>
                  <a:lnTo>
                    <a:pt x="0" y="12700"/>
                  </a:lnTo>
                  <a:lnTo>
                    <a:pt x="12700" y="12700"/>
                  </a:lnTo>
                  <a:lnTo>
                    <a:pt x="12700" y="0"/>
                  </a:lnTo>
                  <a:close/>
                </a:path>
                <a:path w="25400" h="12700">
                  <a:moveTo>
                    <a:pt x="25400" y="0"/>
                  </a:moveTo>
                  <a:lnTo>
                    <a:pt x="12700" y="0"/>
                  </a:lnTo>
                  <a:lnTo>
                    <a:pt x="12700" y="12700"/>
                  </a:lnTo>
                  <a:lnTo>
                    <a:pt x="25400" y="12700"/>
                  </a:lnTo>
                  <a:lnTo>
                    <a:pt x="25400" y="0"/>
                  </a:lnTo>
                  <a:close/>
                </a:path>
              </a:pathLst>
            </a:custGeom>
            <a:solidFill>
              <a:srgbClr val="94CAE8"/>
            </a:solidFill>
          </p:spPr>
          <p:txBody>
            <a:bodyPr wrap="square" lIns="0" tIns="0" rIns="0" bIns="0" rtlCol="0"/>
            <a:lstStyle/>
            <a:p>
              <a:endParaRPr/>
            </a:p>
          </p:txBody>
        </p:sp>
        <p:sp>
          <p:nvSpPr>
            <p:cNvPr id="39" name="object 39"/>
            <p:cNvSpPr/>
            <p:nvPr/>
          </p:nvSpPr>
          <p:spPr>
            <a:xfrm>
              <a:off x="1054100" y="3251200"/>
              <a:ext cx="342900" cy="292100"/>
            </a:xfrm>
            <a:custGeom>
              <a:avLst/>
              <a:gdLst/>
              <a:ahLst/>
              <a:cxnLst/>
              <a:rect l="l" t="t" r="r" b="b"/>
              <a:pathLst>
                <a:path w="342900" h="292100">
                  <a:moveTo>
                    <a:pt x="203200" y="0"/>
                  </a:moveTo>
                  <a:lnTo>
                    <a:pt x="0" y="279400"/>
                  </a:lnTo>
                  <a:lnTo>
                    <a:pt x="342900" y="292100"/>
                  </a:lnTo>
                  <a:lnTo>
                    <a:pt x="342900" y="266700"/>
                  </a:lnTo>
                  <a:lnTo>
                    <a:pt x="203200" y="0"/>
                  </a:lnTo>
                  <a:close/>
                </a:path>
              </a:pathLst>
            </a:custGeom>
            <a:solidFill>
              <a:srgbClr val="E8D9D9"/>
            </a:solidFill>
          </p:spPr>
          <p:txBody>
            <a:bodyPr wrap="square" lIns="0" tIns="0" rIns="0" bIns="0" rtlCol="0"/>
            <a:lstStyle/>
            <a:p>
              <a:endParaRPr/>
            </a:p>
          </p:txBody>
        </p:sp>
        <p:sp>
          <p:nvSpPr>
            <p:cNvPr id="40" name="object 40"/>
            <p:cNvSpPr/>
            <p:nvPr/>
          </p:nvSpPr>
          <p:spPr>
            <a:xfrm>
              <a:off x="1041400" y="3238500"/>
              <a:ext cx="368300" cy="304800"/>
            </a:xfrm>
            <a:custGeom>
              <a:avLst/>
              <a:gdLst/>
              <a:ahLst/>
              <a:cxnLst/>
              <a:rect l="l" t="t" r="r" b="b"/>
              <a:pathLst>
                <a:path w="368300" h="304800">
                  <a:moveTo>
                    <a:pt x="343130" y="304338"/>
                  </a:moveTo>
                  <a:lnTo>
                    <a:pt x="342900" y="304800"/>
                  </a:lnTo>
                  <a:lnTo>
                    <a:pt x="343353" y="304346"/>
                  </a:lnTo>
                  <a:lnTo>
                    <a:pt x="343130" y="304338"/>
                  </a:lnTo>
                  <a:close/>
                </a:path>
                <a:path w="368300" h="304800">
                  <a:moveTo>
                    <a:pt x="228600" y="12700"/>
                  </a:moveTo>
                  <a:lnTo>
                    <a:pt x="221030" y="22495"/>
                  </a:lnTo>
                  <a:lnTo>
                    <a:pt x="355600" y="279400"/>
                  </a:lnTo>
                  <a:lnTo>
                    <a:pt x="349365" y="291869"/>
                  </a:lnTo>
                  <a:lnTo>
                    <a:pt x="355600" y="292100"/>
                  </a:lnTo>
                  <a:lnTo>
                    <a:pt x="343353" y="304346"/>
                  </a:lnTo>
                  <a:lnTo>
                    <a:pt x="355600" y="304800"/>
                  </a:lnTo>
                  <a:lnTo>
                    <a:pt x="368300" y="279400"/>
                  </a:lnTo>
                  <a:lnTo>
                    <a:pt x="228600" y="12700"/>
                  </a:lnTo>
                  <a:close/>
                </a:path>
                <a:path w="368300" h="304800">
                  <a:moveTo>
                    <a:pt x="349365" y="291869"/>
                  </a:moveTo>
                  <a:lnTo>
                    <a:pt x="343130" y="304338"/>
                  </a:lnTo>
                  <a:lnTo>
                    <a:pt x="343361" y="304338"/>
                  </a:lnTo>
                  <a:lnTo>
                    <a:pt x="355600" y="292100"/>
                  </a:lnTo>
                  <a:lnTo>
                    <a:pt x="349365" y="291869"/>
                  </a:lnTo>
                  <a:close/>
                </a:path>
                <a:path w="368300" h="304800">
                  <a:moveTo>
                    <a:pt x="22240" y="279753"/>
                  </a:moveTo>
                  <a:lnTo>
                    <a:pt x="12700" y="292100"/>
                  </a:lnTo>
                  <a:lnTo>
                    <a:pt x="343130" y="304338"/>
                  </a:lnTo>
                  <a:lnTo>
                    <a:pt x="349365" y="291869"/>
                  </a:lnTo>
                  <a:lnTo>
                    <a:pt x="22240" y="279753"/>
                  </a:lnTo>
                  <a:close/>
                </a:path>
                <a:path w="368300" h="304800">
                  <a:moveTo>
                    <a:pt x="215900" y="12700"/>
                  </a:moveTo>
                  <a:lnTo>
                    <a:pt x="0" y="279400"/>
                  </a:lnTo>
                  <a:lnTo>
                    <a:pt x="0" y="292100"/>
                  </a:lnTo>
                  <a:lnTo>
                    <a:pt x="12700" y="292100"/>
                  </a:lnTo>
                  <a:lnTo>
                    <a:pt x="12700" y="279400"/>
                  </a:lnTo>
                  <a:lnTo>
                    <a:pt x="22513" y="279400"/>
                  </a:lnTo>
                  <a:lnTo>
                    <a:pt x="221030" y="22495"/>
                  </a:lnTo>
                  <a:lnTo>
                    <a:pt x="215900" y="12700"/>
                  </a:lnTo>
                  <a:close/>
                </a:path>
                <a:path w="368300" h="304800">
                  <a:moveTo>
                    <a:pt x="12700" y="279400"/>
                  </a:moveTo>
                  <a:lnTo>
                    <a:pt x="12700" y="292100"/>
                  </a:lnTo>
                  <a:lnTo>
                    <a:pt x="22240" y="279753"/>
                  </a:lnTo>
                  <a:lnTo>
                    <a:pt x="12700" y="279400"/>
                  </a:lnTo>
                  <a:close/>
                </a:path>
                <a:path w="368300" h="304800">
                  <a:moveTo>
                    <a:pt x="22513" y="279400"/>
                  </a:moveTo>
                  <a:lnTo>
                    <a:pt x="12700" y="279400"/>
                  </a:lnTo>
                  <a:lnTo>
                    <a:pt x="22240" y="279753"/>
                  </a:lnTo>
                  <a:lnTo>
                    <a:pt x="22513" y="279400"/>
                  </a:lnTo>
                  <a:close/>
                </a:path>
                <a:path w="368300" h="304800">
                  <a:moveTo>
                    <a:pt x="228600" y="0"/>
                  </a:moveTo>
                  <a:lnTo>
                    <a:pt x="215900" y="0"/>
                  </a:lnTo>
                  <a:lnTo>
                    <a:pt x="215900" y="12700"/>
                  </a:lnTo>
                  <a:lnTo>
                    <a:pt x="221030" y="22495"/>
                  </a:lnTo>
                  <a:lnTo>
                    <a:pt x="228600" y="12700"/>
                  </a:lnTo>
                  <a:lnTo>
                    <a:pt x="228600" y="0"/>
                  </a:lnTo>
                  <a:close/>
                </a:path>
              </a:pathLst>
            </a:custGeom>
            <a:solidFill>
              <a:srgbClr val="94CAE8"/>
            </a:solidFill>
          </p:spPr>
          <p:txBody>
            <a:bodyPr wrap="square" lIns="0" tIns="0" rIns="0" bIns="0" rtlCol="0"/>
            <a:lstStyle/>
            <a:p>
              <a:endParaRPr/>
            </a:p>
          </p:txBody>
        </p:sp>
        <p:sp>
          <p:nvSpPr>
            <p:cNvPr id="41" name="object 41"/>
            <p:cNvSpPr/>
            <p:nvPr/>
          </p:nvSpPr>
          <p:spPr>
            <a:xfrm>
              <a:off x="1270000" y="3251200"/>
              <a:ext cx="127000" cy="292100"/>
            </a:xfrm>
            <a:custGeom>
              <a:avLst/>
              <a:gdLst/>
              <a:ahLst/>
              <a:cxnLst/>
              <a:rect l="l" t="t" r="r" b="b"/>
              <a:pathLst>
                <a:path w="127000" h="292100">
                  <a:moveTo>
                    <a:pt x="0" y="0"/>
                  </a:moveTo>
                  <a:lnTo>
                    <a:pt x="12700" y="203200"/>
                  </a:lnTo>
                  <a:lnTo>
                    <a:pt x="127000" y="292100"/>
                  </a:lnTo>
                  <a:lnTo>
                    <a:pt x="127000" y="254000"/>
                  </a:lnTo>
                  <a:lnTo>
                    <a:pt x="0" y="0"/>
                  </a:lnTo>
                  <a:close/>
                </a:path>
              </a:pathLst>
            </a:custGeom>
            <a:solidFill>
              <a:srgbClr val="D1BDBD"/>
            </a:solidFill>
          </p:spPr>
          <p:txBody>
            <a:bodyPr wrap="square" lIns="0" tIns="0" rIns="0" bIns="0" rtlCol="0"/>
            <a:lstStyle/>
            <a:p>
              <a:endParaRPr/>
            </a:p>
          </p:txBody>
        </p:sp>
        <p:sp>
          <p:nvSpPr>
            <p:cNvPr id="42" name="object 42"/>
            <p:cNvSpPr/>
            <p:nvPr/>
          </p:nvSpPr>
          <p:spPr>
            <a:xfrm>
              <a:off x="1257300" y="3238500"/>
              <a:ext cx="139700" cy="304800"/>
            </a:xfrm>
            <a:custGeom>
              <a:avLst/>
              <a:gdLst/>
              <a:ahLst/>
              <a:cxnLst/>
              <a:rect l="l" t="t" r="r" b="b"/>
              <a:pathLst>
                <a:path w="139700" h="304800">
                  <a:moveTo>
                    <a:pt x="127000" y="297179"/>
                  </a:moveTo>
                  <a:lnTo>
                    <a:pt x="127000" y="304800"/>
                  </a:lnTo>
                  <a:lnTo>
                    <a:pt x="131762" y="300037"/>
                  </a:lnTo>
                  <a:lnTo>
                    <a:pt x="127000" y="297179"/>
                  </a:lnTo>
                  <a:close/>
                </a:path>
                <a:path w="139700" h="304800">
                  <a:moveTo>
                    <a:pt x="139700" y="292100"/>
                  </a:moveTo>
                  <a:lnTo>
                    <a:pt x="131762" y="300037"/>
                  </a:lnTo>
                  <a:lnTo>
                    <a:pt x="139700" y="304800"/>
                  </a:lnTo>
                  <a:lnTo>
                    <a:pt x="139700" y="292100"/>
                  </a:lnTo>
                  <a:close/>
                </a:path>
                <a:path w="139700" h="304800">
                  <a:moveTo>
                    <a:pt x="127000" y="283633"/>
                  </a:moveTo>
                  <a:lnTo>
                    <a:pt x="127000" y="297179"/>
                  </a:lnTo>
                  <a:lnTo>
                    <a:pt x="131762" y="300037"/>
                  </a:lnTo>
                  <a:lnTo>
                    <a:pt x="139700" y="292100"/>
                  </a:lnTo>
                  <a:lnTo>
                    <a:pt x="127000" y="283633"/>
                  </a:lnTo>
                  <a:close/>
                </a:path>
                <a:path w="139700" h="304800">
                  <a:moveTo>
                    <a:pt x="0" y="12700"/>
                  </a:moveTo>
                  <a:lnTo>
                    <a:pt x="12700" y="215900"/>
                  </a:lnTo>
                  <a:lnTo>
                    <a:pt x="12700" y="228600"/>
                  </a:lnTo>
                  <a:lnTo>
                    <a:pt x="127000" y="297179"/>
                  </a:lnTo>
                  <a:lnTo>
                    <a:pt x="127000" y="283633"/>
                  </a:lnTo>
                  <a:lnTo>
                    <a:pt x="25400" y="215900"/>
                  </a:lnTo>
                  <a:lnTo>
                    <a:pt x="14420" y="40230"/>
                  </a:lnTo>
                  <a:lnTo>
                    <a:pt x="0" y="12700"/>
                  </a:lnTo>
                  <a:close/>
                </a:path>
                <a:path w="139700" h="304800">
                  <a:moveTo>
                    <a:pt x="127000" y="266700"/>
                  </a:moveTo>
                  <a:lnTo>
                    <a:pt x="127000" y="283633"/>
                  </a:lnTo>
                  <a:lnTo>
                    <a:pt x="139700" y="292100"/>
                  </a:lnTo>
                  <a:lnTo>
                    <a:pt x="139700" y="279400"/>
                  </a:lnTo>
                  <a:lnTo>
                    <a:pt x="127000" y="266700"/>
                  </a:lnTo>
                  <a:close/>
                </a:path>
                <a:path w="139700" h="304800">
                  <a:moveTo>
                    <a:pt x="12700" y="12700"/>
                  </a:moveTo>
                  <a:lnTo>
                    <a:pt x="14420" y="40230"/>
                  </a:lnTo>
                  <a:lnTo>
                    <a:pt x="139700" y="279400"/>
                  </a:lnTo>
                  <a:lnTo>
                    <a:pt x="139700" y="266700"/>
                  </a:lnTo>
                  <a:lnTo>
                    <a:pt x="12700" y="12700"/>
                  </a:lnTo>
                  <a:close/>
                </a:path>
                <a:path w="139700" h="304800">
                  <a:moveTo>
                    <a:pt x="12700" y="0"/>
                  </a:moveTo>
                  <a:lnTo>
                    <a:pt x="0" y="12700"/>
                  </a:lnTo>
                  <a:lnTo>
                    <a:pt x="14420" y="40230"/>
                  </a:lnTo>
                  <a:lnTo>
                    <a:pt x="12700" y="12700"/>
                  </a:lnTo>
                  <a:lnTo>
                    <a:pt x="12700" y="0"/>
                  </a:lnTo>
                  <a:close/>
                </a:path>
              </a:pathLst>
            </a:custGeom>
            <a:solidFill>
              <a:srgbClr val="94CAE8"/>
            </a:solidFill>
          </p:spPr>
          <p:txBody>
            <a:bodyPr wrap="square" lIns="0" tIns="0" rIns="0" bIns="0" rtlCol="0"/>
            <a:lstStyle/>
            <a:p>
              <a:endParaRPr/>
            </a:p>
          </p:txBody>
        </p:sp>
        <p:sp>
          <p:nvSpPr>
            <p:cNvPr id="43" name="object 43"/>
            <p:cNvSpPr/>
            <p:nvPr/>
          </p:nvSpPr>
          <p:spPr>
            <a:xfrm>
              <a:off x="990600" y="3048000"/>
              <a:ext cx="1079500" cy="1778000"/>
            </a:xfrm>
            <a:custGeom>
              <a:avLst/>
              <a:gdLst/>
              <a:ahLst/>
              <a:cxnLst/>
              <a:rect l="l" t="t" r="r" b="b"/>
              <a:pathLst>
                <a:path w="1079500" h="1778000">
                  <a:moveTo>
                    <a:pt x="292100" y="0"/>
                  </a:moveTo>
                  <a:lnTo>
                    <a:pt x="266700" y="12700"/>
                  </a:lnTo>
                  <a:lnTo>
                    <a:pt x="241300" y="38100"/>
                  </a:lnTo>
                  <a:lnTo>
                    <a:pt x="241300" y="139700"/>
                  </a:lnTo>
                  <a:lnTo>
                    <a:pt x="228600" y="152400"/>
                  </a:lnTo>
                  <a:lnTo>
                    <a:pt x="12700" y="469900"/>
                  </a:lnTo>
                  <a:lnTo>
                    <a:pt x="12700" y="495300"/>
                  </a:lnTo>
                  <a:lnTo>
                    <a:pt x="0" y="952500"/>
                  </a:lnTo>
                  <a:lnTo>
                    <a:pt x="12700" y="1676400"/>
                  </a:lnTo>
                  <a:lnTo>
                    <a:pt x="381000" y="1765300"/>
                  </a:lnTo>
                  <a:lnTo>
                    <a:pt x="431800" y="1778000"/>
                  </a:lnTo>
                  <a:lnTo>
                    <a:pt x="431800" y="1765300"/>
                  </a:lnTo>
                  <a:lnTo>
                    <a:pt x="25400" y="1663700"/>
                  </a:lnTo>
                  <a:lnTo>
                    <a:pt x="25400" y="482600"/>
                  </a:lnTo>
                  <a:lnTo>
                    <a:pt x="38100" y="469900"/>
                  </a:lnTo>
                  <a:lnTo>
                    <a:pt x="254000" y="165100"/>
                  </a:lnTo>
                  <a:lnTo>
                    <a:pt x="254000" y="50800"/>
                  </a:lnTo>
                  <a:lnTo>
                    <a:pt x="266700" y="38100"/>
                  </a:lnTo>
                  <a:lnTo>
                    <a:pt x="266700" y="25400"/>
                  </a:lnTo>
                  <a:lnTo>
                    <a:pt x="292100" y="25400"/>
                  </a:lnTo>
                  <a:lnTo>
                    <a:pt x="825500" y="38100"/>
                  </a:lnTo>
                  <a:lnTo>
                    <a:pt x="838200" y="50800"/>
                  </a:lnTo>
                  <a:lnTo>
                    <a:pt x="850900" y="50800"/>
                  </a:lnTo>
                  <a:lnTo>
                    <a:pt x="850900" y="139700"/>
                  </a:lnTo>
                  <a:lnTo>
                    <a:pt x="1054100" y="457200"/>
                  </a:lnTo>
                  <a:lnTo>
                    <a:pt x="1066800" y="469900"/>
                  </a:lnTo>
                  <a:lnTo>
                    <a:pt x="1066800" y="495300"/>
                  </a:lnTo>
                  <a:lnTo>
                    <a:pt x="1054100" y="1663700"/>
                  </a:lnTo>
                  <a:lnTo>
                    <a:pt x="1066800" y="1663700"/>
                  </a:lnTo>
                  <a:lnTo>
                    <a:pt x="1066800" y="1308100"/>
                  </a:lnTo>
                  <a:lnTo>
                    <a:pt x="1079500" y="482600"/>
                  </a:lnTo>
                  <a:lnTo>
                    <a:pt x="1079500" y="457200"/>
                  </a:lnTo>
                  <a:lnTo>
                    <a:pt x="863600" y="127000"/>
                  </a:lnTo>
                  <a:lnTo>
                    <a:pt x="863600" y="50800"/>
                  </a:lnTo>
                  <a:lnTo>
                    <a:pt x="838200" y="25400"/>
                  </a:lnTo>
                  <a:lnTo>
                    <a:pt x="825500" y="25400"/>
                  </a:lnTo>
                  <a:lnTo>
                    <a:pt x="292100" y="0"/>
                  </a:lnTo>
                  <a:close/>
                </a:path>
              </a:pathLst>
            </a:custGeom>
            <a:solidFill>
              <a:srgbClr val="000000"/>
            </a:solidFill>
          </p:spPr>
          <p:txBody>
            <a:bodyPr wrap="square" lIns="0" tIns="0" rIns="0" bIns="0" rtlCol="0"/>
            <a:lstStyle/>
            <a:p>
              <a:endParaRPr/>
            </a:p>
          </p:txBody>
        </p:sp>
        <p:sp>
          <p:nvSpPr>
            <p:cNvPr id="44" name="object 44"/>
            <p:cNvSpPr/>
            <p:nvPr/>
          </p:nvSpPr>
          <p:spPr>
            <a:xfrm>
              <a:off x="990600" y="3835400"/>
              <a:ext cx="1066800" cy="533400"/>
            </a:xfrm>
            <a:custGeom>
              <a:avLst/>
              <a:gdLst/>
              <a:ahLst/>
              <a:cxnLst/>
              <a:rect l="l" t="t" r="r" b="b"/>
              <a:pathLst>
                <a:path w="1066800" h="533400">
                  <a:moveTo>
                    <a:pt x="1066800" y="0"/>
                  </a:moveTo>
                  <a:lnTo>
                    <a:pt x="457200" y="76200"/>
                  </a:lnTo>
                  <a:lnTo>
                    <a:pt x="0" y="0"/>
                  </a:lnTo>
                  <a:lnTo>
                    <a:pt x="0" y="457200"/>
                  </a:lnTo>
                  <a:lnTo>
                    <a:pt x="457200" y="533400"/>
                  </a:lnTo>
                  <a:lnTo>
                    <a:pt x="1066800" y="457200"/>
                  </a:lnTo>
                  <a:lnTo>
                    <a:pt x="1066800" y="0"/>
                  </a:lnTo>
                  <a:close/>
                </a:path>
              </a:pathLst>
            </a:custGeom>
            <a:solidFill>
              <a:srgbClr val="5AB14B"/>
            </a:solidFill>
          </p:spPr>
          <p:txBody>
            <a:bodyPr wrap="square" lIns="0" tIns="0" rIns="0" bIns="0" rtlCol="0"/>
            <a:lstStyle/>
            <a:p>
              <a:endParaRPr/>
            </a:p>
          </p:txBody>
        </p:sp>
        <p:sp>
          <p:nvSpPr>
            <p:cNvPr id="45" name="object 45"/>
            <p:cNvSpPr/>
            <p:nvPr/>
          </p:nvSpPr>
          <p:spPr>
            <a:xfrm>
              <a:off x="990600" y="3835400"/>
              <a:ext cx="1079500" cy="546100"/>
            </a:xfrm>
            <a:custGeom>
              <a:avLst/>
              <a:gdLst/>
              <a:ahLst/>
              <a:cxnLst/>
              <a:rect l="l" t="t" r="r" b="b"/>
              <a:pathLst>
                <a:path w="1079500" h="546100">
                  <a:moveTo>
                    <a:pt x="0" y="12700"/>
                  </a:moveTo>
                  <a:lnTo>
                    <a:pt x="0" y="469900"/>
                  </a:lnTo>
                  <a:lnTo>
                    <a:pt x="457200" y="546100"/>
                  </a:lnTo>
                  <a:lnTo>
                    <a:pt x="469900" y="546100"/>
                  </a:lnTo>
                  <a:lnTo>
                    <a:pt x="571500" y="533400"/>
                  </a:lnTo>
                  <a:lnTo>
                    <a:pt x="457200" y="533400"/>
                  </a:lnTo>
                  <a:lnTo>
                    <a:pt x="464457" y="532492"/>
                  </a:lnTo>
                  <a:lnTo>
                    <a:pt x="12700" y="457200"/>
                  </a:lnTo>
                  <a:lnTo>
                    <a:pt x="12700" y="14816"/>
                  </a:lnTo>
                  <a:lnTo>
                    <a:pt x="0" y="12700"/>
                  </a:lnTo>
                  <a:close/>
                </a:path>
                <a:path w="1079500" h="546100">
                  <a:moveTo>
                    <a:pt x="464457" y="532492"/>
                  </a:moveTo>
                  <a:lnTo>
                    <a:pt x="457200" y="533400"/>
                  </a:lnTo>
                  <a:lnTo>
                    <a:pt x="469900" y="533400"/>
                  </a:lnTo>
                  <a:lnTo>
                    <a:pt x="464457" y="532492"/>
                  </a:lnTo>
                  <a:close/>
                </a:path>
                <a:path w="1079500" h="546100">
                  <a:moveTo>
                    <a:pt x="1079500" y="12700"/>
                  </a:moveTo>
                  <a:lnTo>
                    <a:pt x="1066800" y="14287"/>
                  </a:lnTo>
                  <a:lnTo>
                    <a:pt x="1066800" y="457200"/>
                  </a:lnTo>
                  <a:lnTo>
                    <a:pt x="464457" y="532492"/>
                  </a:lnTo>
                  <a:lnTo>
                    <a:pt x="469900" y="533400"/>
                  </a:lnTo>
                  <a:lnTo>
                    <a:pt x="571500" y="533400"/>
                  </a:lnTo>
                  <a:lnTo>
                    <a:pt x="1079500" y="469900"/>
                  </a:lnTo>
                  <a:lnTo>
                    <a:pt x="1079500" y="12700"/>
                  </a:lnTo>
                  <a:close/>
                </a:path>
                <a:path w="1079500" h="546100">
                  <a:moveTo>
                    <a:pt x="12700" y="0"/>
                  </a:moveTo>
                  <a:lnTo>
                    <a:pt x="12700" y="14816"/>
                  </a:lnTo>
                  <a:lnTo>
                    <a:pt x="457200" y="88900"/>
                  </a:lnTo>
                  <a:lnTo>
                    <a:pt x="469900" y="88900"/>
                  </a:lnTo>
                  <a:lnTo>
                    <a:pt x="571500" y="76200"/>
                  </a:lnTo>
                  <a:lnTo>
                    <a:pt x="457200" y="76200"/>
                  </a:lnTo>
                  <a:lnTo>
                    <a:pt x="464457" y="75292"/>
                  </a:lnTo>
                  <a:lnTo>
                    <a:pt x="12700" y="0"/>
                  </a:lnTo>
                  <a:close/>
                </a:path>
                <a:path w="1079500" h="546100">
                  <a:moveTo>
                    <a:pt x="464457" y="75292"/>
                  </a:moveTo>
                  <a:lnTo>
                    <a:pt x="457200" y="76200"/>
                  </a:lnTo>
                  <a:lnTo>
                    <a:pt x="469900" y="76200"/>
                  </a:lnTo>
                  <a:lnTo>
                    <a:pt x="464457" y="75292"/>
                  </a:lnTo>
                  <a:close/>
                </a:path>
                <a:path w="1079500" h="546100">
                  <a:moveTo>
                    <a:pt x="1066800" y="0"/>
                  </a:moveTo>
                  <a:lnTo>
                    <a:pt x="464457" y="75292"/>
                  </a:lnTo>
                  <a:lnTo>
                    <a:pt x="469900" y="76200"/>
                  </a:lnTo>
                  <a:lnTo>
                    <a:pt x="571500" y="76200"/>
                  </a:lnTo>
                  <a:lnTo>
                    <a:pt x="1066800" y="14287"/>
                  </a:lnTo>
                  <a:lnTo>
                    <a:pt x="1066800" y="0"/>
                  </a:lnTo>
                  <a:close/>
                </a:path>
                <a:path w="1079500" h="546100">
                  <a:moveTo>
                    <a:pt x="12700" y="0"/>
                  </a:moveTo>
                  <a:lnTo>
                    <a:pt x="0" y="0"/>
                  </a:lnTo>
                  <a:lnTo>
                    <a:pt x="0" y="12700"/>
                  </a:lnTo>
                  <a:lnTo>
                    <a:pt x="12700" y="14816"/>
                  </a:lnTo>
                  <a:lnTo>
                    <a:pt x="12700" y="0"/>
                  </a:lnTo>
                  <a:close/>
                </a:path>
                <a:path w="1079500" h="546100">
                  <a:moveTo>
                    <a:pt x="1066800" y="0"/>
                  </a:moveTo>
                  <a:lnTo>
                    <a:pt x="1066800" y="14287"/>
                  </a:lnTo>
                  <a:lnTo>
                    <a:pt x="1079500" y="12700"/>
                  </a:lnTo>
                  <a:lnTo>
                    <a:pt x="1066800" y="0"/>
                  </a:lnTo>
                  <a:close/>
                </a:path>
                <a:path w="1079500" h="546100">
                  <a:moveTo>
                    <a:pt x="1079500" y="0"/>
                  </a:moveTo>
                  <a:lnTo>
                    <a:pt x="1066800" y="0"/>
                  </a:lnTo>
                  <a:lnTo>
                    <a:pt x="1079500" y="12700"/>
                  </a:lnTo>
                  <a:lnTo>
                    <a:pt x="1079500" y="0"/>
                  </a:lnTo>
                  <a:close/>
                </a:path>
              </a:pathLst>
            </a:custGeom>
            <a:solidFill>
              <a:srgbClr val="FFFFFF"/>
            </a:solidFill>
          </p:spPr>
          <p:txBody>
            <a:bodyPr wrap="square" lIns="0" tIns="0" rIns="0" bIns="0" rtlCol="0"/>
            <a:lstStyle/>
            <a:p>
              <a:endParaRPr/>
            </a:p>
          </p:txBody>
        </p:sp>
        <p:sp>
          <p:nvSpPr>
            <p:cNvPr id="46" name="object 46"/>
            <p:cNvSpPr/>
            <p:nvPr/>
          </p:nvSpPr>
          <p:spPr>
            <a:xfrm>
              <a:off x="1485900" y="4000500"/>
              <a:ext cx="558800" cy="165100"/>
            </a:xfrm>
            <a:custGeom>
              <a:avLst/>
              <a:gdLst/>
              <a:ahLst/>
              <a:cxnLst/>
              <a:rect l="l" t="t" r="r" b="b"/>
              <a:pathLst>
                <a:path w="558800" h="165100">
                  <a:moveTo>
                    <a:pt x="25400" y="152400"/>
                  </a:moveTo>
                  <a:lnTo>
                    <a:pt x="12700" y="152400"/>
                  </a:lnTo>
                  <a:lnTo>
                    <a:pt x="12700" y="165100"/>
                  </a:lnTo>
                  <a:lnTo>
                    <a:pt x="25400" y="165100"/>
                  </a:lnTo>
                  <a:lnTo>
                    <a:pt x="25400" y="152400"/>
                  </a:lnTo>
                  <a:close/>
                </a:path>
                <a:path w="558800" h="165100">
                  <a:moveTo>
                    <a:pt x="46566" y="50800"/>
                  </a:moveTo>
                  <a:lnTo>
                    <a:pt x="12700" y="50800"/>
                  </a:lnTo>
                  <a:lnTo>
                    <a:pt x="76200" y="165100"/>
                  </a:lnTo>
                  <a:lnTo>
                    <a:pt x="91440" y="114300"/>
                  </a:lnTo>
                  <a:lnTo>
                    <a:pt x="88900" y="114300"/>
                  </a:lnTo>
                  <a:lnTo>
                    <a:pt x="46566" y="50800"/>
                  </a:lnTo>
                  <a:close/>
                </a:path>
                <a:path w="558800" h="165100">
                  <a:moveTo>
                    <a:pt x="114300" y="162983"/>
                  </a:moveTo>
                  <a:lnTo>
                    <a:pt x="101600" y="165100"/>
                  </a:lnTo>
                  <a:lnTo>
                    <a:pt x="114300" y="165100"/>
                  </a:lnTo>
                  <a:lnTo>
                    <a:pt x="114300" y="162983"/>
                  </a:lnTo>
                  <a:close/>
                </a:path>
                <a:path w="558800" h="165100">
                  <a:moveTo>
                    <a:pt x="177800" y="152400"/>
                  </a:moveTo>
                  <a:lnTo>
                    <a:pt x="114300" y="152400"/>
                  </a:lnTo>
                  <a:lnTo>
                    <a:pt x="114300" y="162983"/>
                  </a:lnTo>
                  <a:lnTo>
                    <a:pt x="177800" y="152400"/>
                  </a:lnTo>
                  <a:close/>
                </a:path>
                <a:path w="558800" h="165100">
                  <a:moveTo>
                    <a:pt x="152400" y="38100"/>
                  </a:moveTo>
                  <a:lnTo>
                    <a:pt x="114300" y="38100"/>
                  </a:lnTo>
                  <a:lnTo>
                    <a:pt x="127000" y="139700"/>
                  </a:lnTo>
                  <a:lnTo>
                    <a:pt x="127000" y="152400"/>
                  </a:lnTo>
                  <a:lnTo>
                    <a:pt x="152400" y="152400"/>
                  </a:lnTo>
                  <a:lnTo>
                    <a:pt x="152400" y="38100"/>
                  </a:lnTo>
                  <a:close/>
                </a:path>
                <a:path w="558800" h="165100">
                  <a:moveTo>
                    <a:pt x="38100" y="38100"/>
                  </a:moveTo>
                  <a:lnTo>
                    <a:pt x="0" y="38100"/>
                  </a:lnTo>
                  <a:lnTo>
                    <a:pt x="0" y="63500"/>
                  </a:lnTo>
                  <a:lnTo>
                    <a:pt x="12700" y="139700"/>
                  </a:lnTo>
                  <a:lnTo>
                    <a:pt x="12700" y="50800"/>
                  </a:lnTo>
                  <a:lnTo>
                    <a:pt x="46566" y="50800"/>
                  </a:lnTo>
                  <a:lnTo>
                    <a:pt x="38100" y="38100"/>
                  </a:lnTo>
                  <a:close/>
                </a:path>
                <a:path w="558800" h="165100">
                  <a:moveTo>
                    <a:pt x="152400" y="25400"/>
                  </a:moveTo>
                  <a:lnTo>
                    <a:pt x="114300" y="25400"/>
                  </a:lnTo>
                  <a:lnTo>
                    <a:pt x="88900" y="114300"/>
                  </a:lnTo>
                  <a:lnTo>
                    <a:pt x="91440" y="114300"/>
                  </a:lnTo>
                  <a:lnTo>
                    <a:pt x="114300" y="38100"/>
                  </a:lnTo>
                  <a:lnTo>
                    <a:pt x="152400" y="38100"/>
                  </a:lnTo>
                  <a:lnTo>
                    <a:pt x="152400" y="25400"/>
                  </a:lnTo>
                  <a:close/>
                </a:path>
                <a:path w="558800" h="165100">
                  <a:moveTo>
                    <a:pt x="241300" y="25400"/>
                  </a:moveTo>
                  <a:lnTo>
                    <a:pt x="203200" y="25400"/>
                  </a:lnTo>
                  <a:lnTo>
                    <a:pt x="203200" y="38100"/>
                  </a:lnTo>
                  <a:lnTo>
                    <a:pt x="215900" y="127000"/>
                  </a:lnTo>
                  <a:lnTo>
                    <a:pt x="215900" y="152400"/>
                  </a:lnTo>
                  <a:lnTo>
                    <a:pt x="254000" y="152400"/>
                  </a:lnTo>
                  <a:lnTo>
                    <a:pt x="254000" y="139700"/>
                  </a:lnTo>
                  <a:lnTo>
                    <a:pt x="241300" y="139700"/>
                  </a:lnTo>
                  <a:lnTo>
                    <a:pt x="241300" y="25400"/>
                  </a:lnTo>
                  <a:close/>
                </a:path>
                <a:path w="558800" h="165100">
                  <a:moveTo>
                    <a:pt x="279400" y="151129"/>
                  </a:moveTo>
                  <a:lnTo>
                    <a:pt x="266700" y="152400"/>
                  </a:lnTo>
                  <a:lnTo>
                    <a:pt x="279400" y="152400"/>
                  </a:lnTo>
                  <a:lnTo>
                    <a:pt x="279400" y="151129"/>
                  </a:lnTo>
                  <a:close/>
                </a:path>
                <a:path w="558800" h="165100">
                  <a:moveTo>
                    <a:pt x="393700" y="101600"/>
                  </a:moveTo>
                  <a:lnTo>
                    <a:pt x="386357" y="103782"/>
                  </a:lnTo>
                  <a:lnTo>
                    <a:pt x="382587" y="109537"/>
                  </a:lnTo>
                  <a:lnTo>
                    <a:pt x="381198" y="117673"/>
                  </a:lnTo>
                  <a:lnTo>
                    <a:pt x="381000" y="127000"/>
                  </a:lnTo>
                  <a:lnTo>
                    <a:pt x="368300" y="127000"/>
                  </a:lnTo>
                  <a:lnTo>
                    <a:pt x="368300" y="139700"/>
                  </a:lnTo>
                  <a:lnTo>
                    <a:pt x="279400" y="139700"/>
                  </a:lnTo>
                  <a:lnTo>
                    <a:pt x="279400" y="151129"/>
                  </a:lnTo>
                  <a:lnTo>
                    <a:pt x="393700" y="139700"/>
                  </a:lnTo>
                  <a:lnTo>
                    <a:pt x="393700" y="101600"/>
                  </a:lnTo>
                  <a:close/>
                </a:path>
                <a:path w="558800" h="165100">
                  <a:moveTo>
                    <a:pt x="317500" y="12700"/>
                  </a:moveTo>
                  <a:lnTo>
                    <a:pt x="266700" y="12700"/>
                  </a:lnTo>
                  <a:lnTo>
                    <a:pt x="266700" y="25400"/>
                  </a:lnTo>
                  <a:lnTo>
                    <a:pt x="279400" y="25400"/>
                  </a:lnTo>
                  <a:lnTo>
                    <a:pt x="279400" y="38100"/>
                  </a:lnTo>
                  <a:lnTo>
                    <a:pt x="292100" y="127000"/>
                  </a:lnTo>
                  <a:lnTo>
                    <a:pt x="292100" y="139700"/>
                  </a:lnTo>
                  <a:lnTo>
                    <a:pt x="317500" y="139700"/>
                  </a:lnTo>
                  <a:lnTo>
                    <a:pt x="317500" y="12700"/>
                  </a:lnTo>
                  <a:close/>
                </a:path>
                <a:path w="558800" h="165100">
                  <a:moveTo>
                    <a:pt x="444500" y="12700"/>
                  </a:moveTo>
                  <a:lnTo>
                    <a:pt x="406400" y="12700"/>
                  </a:lnTo>
                  <a:lnTo>
                    <a:pt x="406400" y="25400"/>
                  </a:lnTo>
                  <a:lnTo>
                    <a:pt x="419100" y="114300"/>
                  </a:lnTo>
                  <a:lnTo>
                    <a:pt x="419100" y="139700"/>
                  </a:lnTo>
                  <a:lnTo>
                    <a:pt x="457200" y="139700"/>
                  </a:lnTo>
                  <a:lnTo>
                    <a:pt x="457200" y="127000"/>
                  </a:lnTo>
                  <a:lnTo>
                    <a:pt x="444500" y="127000"/>
                  </a:lnTo>
                  <a:lnTo>
                    <a:pt x="444500" y="76200"/>
                  </a:lnTo>
                  <a:lnTo>
                    <a:pt x="490219" y="76200"/>
                  </a:lnTo>
                  <a:lnTo>
                    <a:pt x="480060" y="63500"/>
                  </a:lnTo>
                  <a:lnTo>
                    <a:pt x="444500" y="63500"/>
                  </a:lnTo>
                  <a:lnTo>
                    <a:pt x="444500" y="12700"/>
                  </a:lnTo>
                  <a:close/>
                </a:path>
                <a:path w="558800" h="165100">
                  <a:moveTo>
                    <a:pt x="558800" y="127000"/>
                  </a:moveTo>
                  <a:lnTo>
                    <a:pt x="482600" y="127000"/>
                  </a:lnTo>
                  <a:lnTo>
                    <a:pt x="482600" y="139700"/>
                  </a:lnTo>
                  <a:lnTo>
                    <a:pt x="558800" y="127000"/>
                  </a:lnTo>
                  <a:close/>
                </a:path>
                <a:path w="558800" h="165100">
                  <a:moveTo>
                    <a:pt x="490219" y="76200"/>
                  </a:moveTo>
                  <a:lnTo>
                    <a:pt x="457200" y="76200"/>
                  </a:lnTo>
                  <a:lnTo>
                    <a:pt x="482600" y="114300"/>
                  </a:lnTo>
                  <a:lnTo>
                    <a:pt x="495300" y="114300"/>
                  </a:lnTo>
                  <a:lnTo>
                    <a:pt x="495300" y="127000"/>
                  </a:lnTo>
                  <a:lnTo>
                    <a:pt x="546100" y="127000"/>
                  </a:lnTo>
                  <a:lnTo>
                    <a:pt x="538559" y="125015"/>
                  </a:lnTo>
                  <a:lnTo>
                    <a:pt x="528240" y="116284"/>
                  </a:lnTo>
                  <a:lnTo>
                    <a:pt x="520700" y="114300"/>
                  </a:lnTo>
                  <a:lnTo>
                    <a:pt x="490219" y="76200"/>
                  </a:lnTo>
                  <a:close/>
                </a:path>
                <a:path w="558800" h="165100">
                  <a:moveTo>
                    <a:pt x="533400" y="0"/>
                  </a:moveTo>
                  <a:lnTo>
                    <a:pt x="495300" y="0"/>
                  </a:lnTo>
                  <a:lnTo>
                    <a:pt x="495300" y="12700"/>
                  </a:lnTo>
                  <a:lnTo>
                    <a:pt x="508000" y="12700"/>
                  </a:lnTo>
                  <a:lnTo>
                    <a:pt x="495300" y="25400"/>
                  </a:lnTo>
                  <a:lnTo>
                    <a:pt x="444500" y="63500"/>
                  </a:lnTo>
                  <a:lnTo>
                    <a:pt x="480060" y="63500"/>
                  </a:lnTo>
                  <a:lnTo>
                    <a:pt x="469900" y="50800"/>
                  </a:lnTo>
                  <a:lnTo>
                    <a:pt x="508000" y="25400"/>
                  </a:lnTo>
                  <a:lnTo>
                    <a:pt x="533400" y="0"/>
                  </a:lnTo>
                  <a:close/>
                </a:path>
                <a:path w="558800" h="165100">
                  <a:moveTo>
                    <a:pt x="254000" y="12700"/>
                  </a:moveTo>
                  <a:lnTo>
                    <a:pt x="190500" y="25400"/>
                  </a:lnTo>
                  <a:lnTo>
                    <a:pt x="254000" y="25400"/>
                  </a:lnTo>
                  <a:lnTo>
                    <a:pt x="254000" y="12700"/>
                  </a:lnTo>
                  <a:close/>
                </a:path>
                <a:path w="558800" h="165100">
                  <a:moveTo>
                    <a:pt x="457200" y="0"/>
                  </a:moveTo>
                  <a:lnTo>
                    <a:pt x="393700" y="12700"/>
                  </a:lnTo>
                  <a:lnTo>
                    <a:pt x="457200" y="12700"/>
                  </a:lnTo>
                  <a:lnTo>
                    <a:pt x="457200" y="0"/>
                  </a:lnTo>
                  <a:close/>
                </a:path>
              </a:pathLst>
            </a:custGeom>
            <a:solidFill>
              <a:srgbClr val="FAFD00"/>
            </a:solidFill>
          </p:spPr>
          <p:txBody>
            <a:bodyPr wrap="square" lIns="0" tIns="0" rIns="0" bIns="0" rtlCol="0"/>
            <a:lstStyle/>
            <a:p>
              <a:endParaRPr/>
            </a:p>
          </p:txBody>
        </p:sp>
      </p:grpSp>
      <p:grpSp>
        <p:nvGrpSpPr>
          <p:cNvPr id="47" name="object 47"/>
          <p:cNvGrpSpPr/>
          <p:nvPr/>
        </p:nvGrpSpPr>
        <p:grpSpPr>
          <a:xfrm>
            <a:off x="2769534" y="2823883"/>
            <a:ext cx="1008529" cy="1400735"/>
            <a:chOff x="3035300" y="3200400"/>
            <a:chExt cx="1143000" cy="1587500"/>
          </a:xfrm>
        </p:grpSpPr>
        <p:sp>
          <p:nvSpPr>
            <p:cNvPr id="48" name="object 48"/>
            <p:cNvSpPr/>
            <p:nvPr/>
          </p:nvSpPr>
          <p:spPr>
            <a:xfrm>
              <a:off x="3035300" y="3200400"/>
              <a:ext cx="1092200" cy="88900"/>
            </a:xfrm>
            <a:custGeom>
              <a:avLst/>
              <a:gdLst/>
              <a:ahLst/>
              <a:cxnLst/>
              <a:rect l="l" t="t" r="r" b="b"/>
              <a:pathLst>
                <a:path w="1092200" h="88900">
                  <a:moveTo>
                    <a:pt x="1092200" y="0"/>
                  </a:moveTo>
                  <a:lnTo>
                    <a:pt x="0" y="0"/>
                  </a:lnTo>
                  <a:lnTo>
                    <a:pt x="50800" y="88900"/>
                  </a:lnTo>
                  <a:lnTo>
                    <a:pt x="1041400" y="88900"/>
                  </a:lnTo>
                  <a:lnTo>
                    <a:pt x="1092200" y="0"/>
                  </a:lnTo>
                  <a:close/>
                </a:path>
              </a:pathLst>
            </a:custGeom>
            <a:solidFill>
              <a:srgbClr val="DFDFFF"/>
            </a:solidFill>
          </p:spPr>
          <p:txBody>
            <a:bodyPr wrap="square" lIns="0" tIns="0" rIns="0" bIns="0" rtlCol="0"/>
            <a:lstStyle/>
            <a:p>
              <a:endParaRPr/>
            </a:p>
          </p:txBody>
        </p:sp>
        <p:sp>
          <p:nvSpPr>
            <p:cNvPr id="49" name="object 49"/>
            <p:cNvSpPr/>
            <p:nvPr/>
          </p:nvSpPr>
          <p:spPr>
            <a:xfrm>
              <a:off x="3035300" y="3200400"/>
              <a:ext cx="1092200" cy="101600"/>
            </a:xfrm>
            <a:custGeom>
              <a:avLst/>
              <a:gdLst/>
              <a:ahLst/>
              <a:cxnLst/>
              <a:rect l="l" t="t" r="r" b="b"/>
              <a:pathLst>
                <a:path w="1092200" h="101600">
                  <a:moveTo>
                    <a:pt x="43542" y="88900"/>
                  </a:moveTo>
                  <a:lnTo>
                    <a:pt x="38100" y="88900"/>
                  </a:lnTo>
                  <a:lnTo>
                    <a:pt x="38100" y="101600"/>
                  </a:lnTo>
                  <a:lnTo>
                    <a:pt x="50800" y="101600"/>
                  </a:lnTo>
                  <a:lnTo>
                    <a:pt x="43542" y="88900"/>
                  </a:lnTo>
                  <a:close/>
                </a:path>
                <a:path w="1092200" h="101600">
                  <a:moveTo>
                    <a:pt x="12700" y="0"/>
                  </a:moveTo>
                  <a:lnTo>
                    <a:pt x="0" y="12700"/>
                  </a:lnTo>
                  <a:lnTo>
                    <a:pt x="50800" y="101600"/>
                  </a:lnTo>
                  <a:lnTo>
                    <a:pt x="52585" y="99615"/>
                  </a:lnTo>
                  <a:lnTo>
                    <a:pt x="55562" y="95250"/>
                  </a:lnTo>
                  <a:lnTo>
                    <a:pt x="56157" y="90884"/>
                  </a:lnTo>
                  <a:lnTo>
                    <a:pt x="50800" y="88900"/>
                  </a:lnTo>
                  <a:lnTo>
                    <a:pt x="12700" y="0"/>
                  </a:lnTo>
                  <a:close/>
                </a:path>
                <a:path w="1092200" h="101600">
                  <a:moveTo>
                    <a:pt x="1092200" y="0"/>
                  </a:moveTo>
                  <a:lnTo>
                    <a:pt x="1041400" y="88900"/>
                  </a:lnTo>
                  <a:lnTo>
                    <a:pt x="50800" y="88900"/>
                  </a:lnTo>
                  <a:lnTo>
                    <a:pt x="56157" y="90884"/>
                  </a:lnTo>
                  <a:lnTo>
                    <a:pt x="55562" y="95250"/>
                  </a:lnTo>
                  <a:lnTo>
                    <a:pt x="52585" y="99615"/>
                  </a:lnTo>
                  <a:lnTo>
                    <a:pt x="50800" y="101600"/>
                  </a:lnTo>
                  <a:lnTo>
                    <a:pt x="1054100" y="101600"/>
                  </a:lnTo>
                  <a:lnTo>
                    <a:pt x="1092200" y="12700"/>
                  </a:lnTo>
                  <a:lnTo>
                    <a:pt x="1092200" y="0"/>
                  </a:lnTo>
                  <a:close/>
                </a:path>
                <a:path w="1092200" h="101600">
                  <a:moveTo>
                    <a:pt x="12700" y="0"/>
                  </a:moveTo>
                  <a:lnTo>
                    <a:pt x="0" y="0"/>
                  </a:lnTo>
                  <a:lnTo>
                    <a:pt x="0" y="12700"/>
                  </a:lnTo>
                  <a:lnTo>
                    <a:pt x="12700" y="0"/>
                  </a:lnTo>
                  <a:close/>
                </a:path>
                <a:path w="1092200" h="101600">
                  <a:moveTo>
                    <a:pt x="1092200" y="0"/>
                  </a:moveTo>
                  <a:lnTo>
                    <a:pt x="12700" y="0"/>
                  </a:lnTo>
                  <a:lnTo>
                    <a:pt x="18142" y="12700"/>
                  </a:lnTo>
                  <a:lnTo>
                    <a:pt x="1084942" y="12700"/>
                  </a:lnTo>
                  <a:lnTo>
                    <a:pt x="1092200" y="0"/>
                  </a:lnTo>
                  <a:close/>
                </a:path>
              </a:pathLst>
            </a:custGeom>
            <a:solidFill>
              <a:srgbClr val="000000"/>
            </a:solidFill>
          </p:spPr>
          <p:txBody>
            <a:bodyPr wrap="square" lIns="0" tIns="0" rIns="0" bIns="0" rtlCol="0"/>
            <a:lstStyle/>
            <a:p>
              <a:endParaRPr/>
            </a:p>
          </p:txBody>
        </p:sp>
        <p:sp>
          <p:nvSpPr>
            <p:cNvPr id="50" name="object 50"/>
            <p:cNvSpPr/>
            <p:nvPr/>
          </p:nvSpPr>
          <p:spPr>
            <a:xfrm>
              <a:off x="3060700" y="4699000"/>
              <a:ext cx="1092200" cy="88900"/>
            </a:xfrm>
            <a:custGeom>
              <a:avLst/>
              <a:gdLst/>
              <a:ahLst/>
              <a:cxnLst/>
              <a:rect l="l" t="t" r="r" b="b"/>
              <a:pathLst>
                <a:path w="1092200" h="88900">
                  <a:moveTo>
                    <a:pt x="1016000" y="0"/>
                  </a:moveTo>
                  <a:lnTo>
                    <a:pt x="50800" y="0"/>
                  </a:lnTo>
                  <a:lnTo>
                    <a:pt x="0" y="88900"/>
                  </a:lnTo>
                  <a:lnTo>
                    <a:pt x="1041400" y="88900"/>
                  </a:lnTo>
                  <a:lnTo>
                    <a:pt x="1092200" y="63500"/>
                  </a:lnTo>
                  <a:lnTo>
                    <a:pt x="1016000" y="0"/>
                  </a:lnTo>
                  <a:close/>
                </a:path>
              </a:pathLst>
            </a:custGeom>
            <a:solidFill>
              <a:srgbClr val="9F9FBF"/>
            </a:solidFill>
          </p:spPr>
          <p:txBody>
            <a:bodyPr wrap="square" lIns="0" tIns="0" rIns="0" bIns="0" rtlCol="0"/>
            <a:lstStyle/>
            <a:p>
              <a:endParaRPr/>
            </a:p>
          </p:txBody>
        </p:sp>
        <p:sp>
          <p:nvSpPr>
            <p:cNvPr id="51" name="object 51"/>
            <p:cNvSpPr/>
            <p:nvPr/>
          </p:nvSpPr>
          <p:spPr>
            <a:xfrm>
              <a:off x="3060700" y="4686300"/>
              <a:ext cx="1092200" cy="101600"/>
            </a:xfrm>
            <a:custGeom>
              <a:avLst/>
              <a:gdLst/>
              <a:ahLst/>
              <a:cxnLst/>
              <a:rect l="l" t="t" r="r" b="b"/>
              <a:pathLst>
                <a:path w="1092200" h="101600">
                  <a:moveTo>
                    <a:pt x="3810" y="92710"/>
                  </a:moveTo>
                  <a:lnTo>
                    <a:pt x="0" y="101600"/>
                  </a:lnTo>
                  <a:lnTo>
                    <a:pt x="12700" y="101600"/>
                  </a:lnTo>
                  <a:lnTo>
                    <a:pt x="3810" y="92710"/>
                  </a:lnTo>
                  <a:close/>
                </a:path>
                <a:path w="1092200" h="101600">
                  <a:moveTo>
                    <a:pt x="50800" y="0"/>
                  </a:moveTo>
                  <a:lnTo>
                    <a:pt x="38100" y="0"/>
                  </a:lnTo>
                  <a:lnTo>
                    <a:pt x="38100" y="12700"/>
                  </a:lnTo>
                  <a:lnTo>
                    <a:pt x="3810" y="92710"/>
                  </a:lnTo>
                  <a:lnTo>
                    <a:pt x="12700" y="101600"/>
                  </a:lnTo>
                  <a:lnTo>
                    <a:pt x="50800" y="12700"/>
                  </a:lnTo>
                  <a:lnTo>
                    <a:pt x="50800" y="0"/>
                  </a:lnTo>
                  <a:close/>
                </a:path>
                <a:path w="1092200" h="101600">
                  <a:moveTo>
                    <a:pt x="1028700" y="0"/>
                  </a:moveTo>
                  <a:lnTo>
                    <a:pt x="50800" y="0"/>
                  </a:lnTo>
                  <a:lnTo>
                    <a:pt x="50800" y="12700"/>
                  </a:lnTo>
                  <a:lnTo>
                    <a:pt x="1016000" y="12700"/>
                  </a:lnTo>
                  <a:lnTo>
                    <a:pt x="1079500" y="76200"/>
                  </a:lnTo>
                  <a:lnTo>
                    <a:pt x="1041400" y="88900"/>
                  </a:lnTo>
                  <a:lnTo>
                    <a:pt x="18142" y="88900"/>
                  </a:lnTo>
                  <a:lnTo>
                    <a:pt x="12700" y="101600"/>
                  </a:lnTo>
                  <a:lnTo>
                    <a:pt x="1041400" y="101600"/>
                  </a:lnTo>
                  <a:lnTo>
                    <a:pt x="1092200" y="88900"/>
                  </a:lnTo>
                  <a:lnTo>
                    <a:pt x="1092200" y="76200"/>
                  </a:lnTo>
                  <a:lnTo>
                    <a:pt x="1028700" y="0"/>
                  </a:lnTo>
                  <a:close/>
                </a:path>
                <a:path w="1092200" h="101600">
                  <a:moveTo>
                    <a:pt x="5442" y="88900"/>
                  </a:moveTo>
                  <a:lnTo>
                    <a:pt x="0" y="88900"/>
                  </a:lnTo>
                  <a:lnTo>
                    <a:pt x="3810" y="92710"/>
                  </a:lnTo>
                  <a:lnTo>
                    <a:pt x="5442" y="88900"/>
                  </a:lnTo>
                  <a:close/>
                </a:path>
              </a:pathLst>
            </a:custGeom>
            <a:solidFill>
              <a:srgbClr val="000000"/>
            </a:solidFill>
          </p:spPr>
          <p:txBody>
            <a:bodyPr wrap="square" lIns="0" tIns="0" rIns="0" bIns="0" rtlCol="0"/>
            <a:lstStyle/>
            <a:p>
              <a:endParaRPr/>
            </a:p>
          </p:txBody>
        </p:sp>
        <p:sp>
          <p:nvSpPr>
            <p:cNvPr id="52" name="object 52"/>
            <p:cNvSpPr/>
            <p:nvPr/>
          </p:nvSpPr>
          <p:spPr>
            <a:xfrm>
              <a:off x="3086100" y="3289300"/>
              <a:ext cx="1079500" cy="1409700"/>
            </a:xfrm>
            <a:custGeom>
              <a:avLst/>
              <a:gdLst/>
              <a:ahLst/>
              <a:cxnLst/>
              <a:rect l="l" t="t" r="r" b="b"/>
              <a:pathLst>
                <a:path w="1079500" h="1409700">
                  <a:moveTo>
                    <a:pt x="990600" y="0"/>
                  </a:moveTo>
                  <a:lnTo>
                    <a:pt x="0" y="0"/>
                  </a:lnTo>
                  <a:lnTo>
                    <a:pt x="88900" y="139700"/>
                  </a:lnTo>
                  <a:lnTo>
                    <a:pt x="88900" y="1244600"/>
                  </a:lnTo>
                  <a:lnTo>
                    <a:pt x="25400" y="1409700"/>
                  </a:lnTo>
                  <a:lnTo>
                    <a:pt x="990600" y="1409700"/>
                  </a:lnTo>
                  <a:lnTo>
                    <a:pt x="1079500" y="1244600"/>
                  </a:lnTo>
                  <a:lnTo>
                    <a:pt x="1079500" y="139700"/>
                  </a:lnTo>
                  <a:lnTo>
                    <a:pt x="990600" y="0"/>
                  </a:lnTo>
                  <a:close/>
                </a:path>
              </a:pathLst>
            </a:custGeom>
            <a:solidFill>
              <a:srgbClr val="DFDFFF"/>
            </a:solidFill>
          </p:spPr>
          <p:txBody>
            <a:bodyPr wrap="square" lIns="0" tIns="0" rIns="0" bIns="0" rtlCol="0"/>
            <a:lstStyle/>
            <a:p>
              <a:endParaRPr/>
            </a:p>
          </p:txBody>
        </p:sp>
        <p:sp>
          <p:nvSpPr>
            <p:cNvPr id="53" name="object 53"/>
            <p:cNvSpPr/>
            <p:nvPr/>
          </p:nvSpPr>
          <p:spPr>
            <a:xfrm>
              <a:off x="3076575" y="3289300"/>
              <a:ext cx="1101725" cy="1409700"/>
            </a:xfrm>
            <a:custGeom>
              <a:avLst/>
              <a:gdLst/>
              <a:ahLst/>
              <a:cxnLst/>
              <a:rect l="l" t="t" r="r" b="b"/>
              <a:pathLst>
                <a:path w="1101725" h="1409700">
                  <a:moveTo>
                    <a:pt x="28086" y="1397000"/>
                  </a:moveTo>
                  <a:lnTo>
                    <a:pt x="22225" y="1397000"/>
                  </a:lnTo>
                  <a:lnTo>
                    <a:pt x="22225" y="1409700"/>
                  </a:lnTo>
                  <a:lnTo>
                    <a:pt x="28086" y="1397000"/>
                  </a:lnTo>
                  <a:close/>
                </a:path>
                <a:path w="1101725" h="1409700">
                  <a:moveTo>
                    <a:pt x="98425" y="1244600"/>
                  </a:moveTo>
                  <a:lnTo>
                    <a:pt x="22225" y="1409700"/>
                  </a:lnTo>
                  <a:lnTo>
                    <a:pt x="34925" y="1409700"/>
                  </a:lnTo>
                  <a:lnTo>
                    <a:pt x="98425" y="1257300"/>
                  </a:lnTo>
                  <a:lnTo>
                    <a:pt x="98425" y="1244600"/>
                  </a:lnTo>
                  <a:close/>
                </a:path>
                <a:path w="1101725" h="1409700">
                  <a:moveTo>
                    <a:pt x="1000125" y="1397000"/>
                  </a:moveTo>
                  <a:lnTo>
                    <a:pt x="40216" y="1397000"/>
                  </a:lnTo>
                  <a:lnTo>
                    <a:pt x="34925" y="1409700"/>
                  </a:lnTo>
                  <a:lnTo>
                    <a:pt x="1000125" y="1409700"/>
                  </a:lnTo>
                  <a:lnTo>
                    <a:pt x="1000125" y="1397000"/>
                  </a:lnTo>
                  <a:close/>
                </a:path>
                <a:path w="1101725" h="1409700">
                  <a:moveTo>
                    <a:pt x="1012825" y="0"/>
                  </a:moveTo>
                  <a:lnTo>
                    <a:pt x="9525" y="0"/>
                  </a:lnTo>
                  <a:lnTo>
                    <a:pt x="17606" y="12700"/>
                  </a:lnTo>
                  <a:lnTo>
                    <a:pt x="1000125" y="12700"/>
                  </a:lnTo>
                  <a:lnTo>
                    <a:pt x="1089025" y="139700"/>
                  </a:lnTo>
                  <a:lnTo>
                    <a:pt x="1089025" y="1244600"/>
                  </a:lnTo>
                  <a:lnTo>
                    <a:pt x="1000125" y="1409700"/>
                  </a:lnTo>
                  <a:lnTo>
                    <a:pt x="1012825" y="1409700"/>
                  </a:lnTo>
                  <a:lnTo>
                    <a:pt x="1101725" y="1257300"/>
                  </a:lnTo>
                  <a:lnTo>
                    <a:pt x="1101725" y="139700"/>
                  </a:lnTo>
                  <a:lnTo>
                    <a:pt x="1012825" y="0"/>
                  </a:lnTo>
                  <a:close/>
                </a:path>
                <a:path w="1101725" h="1409700">
                  <a:moveTo>
                    <a:pt x="98425" y="139700"/>
                  </a:moveTo>
                  <a:lnTo>
                    <a:pt x="85725" y="139700"/>
                  </a:lnTo>
                  <a:lnTo>
                    <a:pt x="85725" y="1244600"/>
                  </a:lnTo>
                  <a:lnTo>
                    <a:pt x="98425" y="1244600"/>
                  </a:lnTo>
                  <a:lnTo>
                    <a:pt x="98425" y="139700"/>
                  </a:lnTo>
                  <a:close/>
                </a:path>
                <a:path w="1101725" h="1409700">
                  <a:moveTo>
                    <a:pt x="9525" y="0"/>
                  </a:moveTo>
                  <a:lnTo>
                    <a:pt x="9525" y="12700"/>
                  </a:lnTo>
                  <a:lnTo>
                    <a:pt x="98425" y="139700"/>
                  </a:lnTo>
                  <a:lnTo>
                    <a:pt x="9525" y="0"/>
                  </a:lnTo>
                  <a:close/>
                </a:path>
                <a:path w="1101725" h="1409700">
                  <a:moveTo>
                    <a:pt x="9525" y="0"/>
                  </a:moveTo>
                  <a:lnTo>
                    <a:pt x="2381" y="198"/>
                  </a:lnTo>
                  <a:lnTo>
                    <a:pt x="0" y="1587"/>
                  </a:lnTo>
                  <a:lnTo>
                    <a:pt x="2381" y="5357"/>
                  </a:lnTo>
                  <a:lnTo>
                    <a:pt x="9525" y="12700"/>
                  </a:lnTo>
                  <a:lnTo>
                    <a:pt x="9525" y="0"/>
                  </a:lnTo>
                  <a:close/>
                </a:path>
              </a:pathLst>
            </a:custGeom>
            <a:solidFill>
              <a:srgbClr val="000000"/>
            </a:solidFill>
          </p:spPr>
          <p:txBody>
            <a:bodyPr wrap="square" lIns="0" tIns="0" rIns="0" bIns="0" rtlCol="0"/>
            <a:lstStyle/>
            <a:p>
              <a:endParaRPr/>
            </a:p>
          </p:txBody>
        </p:sp>
        <p:sp>
          <p:nvSpPr>
            <p:cNvPr id="54" name="object 54"/>
            <p:cNvSpPr/>
            <p:nvPr/>
          </p:nvSpPr>
          <p:spPr>
            <a:xfrm>
              <a:off x="3111500" y="4533900"/>
              <a:ext cx="1054100" cy="165100"/>
            </a:xfrm>
            <a:custGeom>
              <a:avLst/>
              <a:gdLst/>
              <a:ahLst/>
              <a:cxnLst/>
              <a:rect l="l" t="t" r="r" b="b"/>
              <a:pathLst>
                <a:path w="1054100" h="165100">
                  <a:moveTo>
                    <a:pt x="1054100" y="0"/>
                  </a:moveTo>
                  <a:lnTo>
                    <a:pt x="63500" y="0"/>
                  </a:lnTo>
                  <a:lnTo>
                    <a:pt x="0" y="165100"/>
                  </a:lnTo>
                  <a:lnTo>
                    <a:pt x="965200" y="165100"/>
                  </a:lnTo>
                  <a:lnTo>
                    <a:pt x="1054100" y="0"/>
                  </a:lnTo>
                  <a:close/>
                </a:path>
              </a:pathLst>
            </a:custGeom>
            <a:solidFill>
              <a:srgbClr val="DFDFFF"/>
            </a:solidFill>
          </p:spPr>
          <p:txBody>
            <a:bodyPr wrap="square" lIns="0" tIns="0" rIns="0" bIns="0" rtlCol="0"/>
            <a:lstStyle/>
            <a:p>
              <a:endParaRPr/>
            </a:p>
          </p:txBody>
        </p:sp>
        <p:sp>
          <p:nvSpPr>
            <p:cNvPr id="55" name="object 55"/>
            <p:cNvSpPr/>
            <p:nvPr/>
          </p:nvSpPr>
          <p:spPr>
            <a:xfrm>
              <a:off x="3098800" y="4533900"/>
              <a:ext cx="1079500" cy="165100"/>
            </a:xfrm>
            <a:custGeom>
              <a:avLst/>
              <a:gdLst/>
              <a:ahLst/>
              <a:cxnLst/>
              <a:rect l="l" t="t" r="r" b="b"/>
              <a:pathLst>
                <a:path w="1079500" h="165100">
                  <a:moveTo>
                    <a:pt x="76200" y="0"/>
                  </a:moveTo>
                  <a:lnTo>
                    <a:pt x="0" y="165100"/>
                  </a:lnTo>
                  <a:lnTo>
                    <a:pt x="12700" y="165100"/>
                  </a:lnTo>
                  <a:lnTo>
                    <a:pt x="12700" y="152400"/>
                  </a:lnTo>
                  <a:lnTo>
                    <a:pt x="17991" y="152400"/>
                  </a:lnTo>
                  <a:lnTo>
                    <a:pt x="76200" y="12700"/>
                  </a:lnTo>
                  <a:lnTo>
                    <a:pt x="83343" y="5357"/>
                  </a:lnTo>
                  <a:lnTo>
                    <a:pt x="85725" y="1587"/>
                  </a:lnTo>
                  <a:lnTo>
                    <a:pt x="83343" y="198"/>
                  </a:lnTo>
                  <a:lnTo>
                    <a:pt x="76200" y="0"/>
                  </a:lnTo>
                  <a:close/>
                </a:path>
                <a:path w="1079500" h="165100">
                  <a:moveTo>
                    <a:pt x="17991" y="152400"/>
                  </a:moveTo>
                  <a:lnTo>
                    <a:pt x="12700" y="152400"/>
                  </a:lnTo>
                  <a:lnTo>
                    <a:pt x="12700" y="165100"/>
                  </a:lnTo>
                  <a:lnTo>
                    <a:pt x="17991" y="152400"/>
                  </a:lnTo>
                  <a:close/>
                </a:path>
                <a:path w="1079500" h="165100">
                  <a:moveTo>
                    <a:pt x="977900" y="152400"/>
                  </a:moveTo>
                  <a:lnTo>
                    <a:pt x="17991" y="152400"/>
                  </a:lnTo>
                  <a:lnTo>
                    <a:pt x="12700" y="165100"/>
                  </a:lnTo>
                  <a:lnTo>
                    <a:pt x="977900" y="165100"/>
                  </a:lnTo>
                  <a:lnTo>
                    <a:pt x="977900" y="152400"/>
                  </a:lnTo>
                  <a:close/>
                </a:path>
                <a:path w="1079500" h="165100">
                  <a:moveTo>
                    <a:pt x="1066800" y="0"/>
                  </a:moveTo>
                  <a:lnTo>
                    <a:pt x="977900" y="165100"/>
                  </a:lnTo>
                  <a:lnTo>
                    <a:pt x="990600" y="165100"/>
                  </a:lnTo>
                  <a:lnTo>
                    <a:pt x="1079500" y="12700"/>
                  </a:lnTo>
                  <a:lnTo>
                    <a:pt x="1066800" y="12700"/>
                  </a:lnTo>
                  <a:lnTo>
                    <a:pt x="1066800" y="0"/>
                  </a:lnTo>
                  <a:close/>
                </a:path>
                <a:path w="1079500" h="165100">
                  <a:moveTo>
                    <a:pt x="76200" y="0"/>
                  </a:moveTo>
                  <a:lnTo>
                    <a:pt x="63500" y="0"/>
                  </a:lnTo>
                  <a:lnTo>
                    <a:pt x="63500" y="12700"/>
                  </a:lnTo>
                  <a:lnTo>
                    <a:pt x="70338" y="12700"/>
                  </a:lnTo>
                  <a:lnTo>
                    <a:pt x="76200" y="0"/>
                  </a:lnTo>
                  <a:close/>
                </a:path>
                <a:path w="1079500" h="165100">
                  <a:moveTo>
                    <a:pt x="1066800" y="0"/>
                  </a:moveTo>
                  <a:lnTo>
                    <a:pt x="76200" y="0"/>
                  </a:lnTo>
                  <a:lnTo>
                    <a:pt x="83343" y="198"/>
                  </a:lnTo>
                  <a:lnTo>
                    <a:pt x="85725" y="1587"/>
                  </a:lnTo>
                  <a:lnTo>
                    <a:pt x="83343" y="5357"/>
                  </a:lnTo>
                  <a:lnTo>
                    <a:pt x="76200" y="12700"/>
                  </a:lnTo>
                  <a:lnTo>
                    <a:pt x="1059961" y="12700"/>
                  </a:lnTo>
                  <a:lnTo>
                    <a:pt x="1066800" y="0"/>
                  </a:lnTo>
                  <a:close/>
                </a:path>
                <a:path w="1079500" h="165100">
                  <a:moveTo>
                    <a:pt x="1079500" y="0"/>
                  </a:moveTo>
                  <a:lnTo>
                    <a:pt x="1066800" y="0"/>
                  </a:lnTo>
                  <a:lnTo>
                    <a:pt x="1066800" y="12700"/>
                  </a:lnTo>
                  <a:lnTo>
                    <a:pt x="1079500" y="12700"/>
                  </a:lnTo>
                  <a:lnTo>
                    <a:pt x="1079500" y="0"/>
                  </a:lnTo>
                  <a:close/>
                </a:path>
              </a:pathLst>
            </a:custGeom>
            <a:solidFill>
              <a:srgbClr val="000000"/>
            </a:solidFill>
          </p:spPr>
          <p:txBody>
            <a:bodyPr wrap="square" lIns="0" tIns="0" rIns="0" bIns="0" rtlCol="0"/>
            <a:lstStyle/>
            <a:p>
              <a:endParaRPr/>
            </a:p>
          </p:txBody>
        </p:sp>
      </p:grpSp>
      <p:sp>
        <p:nvSpPr>
          <p:cNvPr id="56" name="object 56"/>
          <p:cNvSpPr txBox="1"/>
          <p:nvPr/>
        </p:nvSpPr>
        <p:spPr>
          <a:xfrm>
            <a:off x="2887195" y="3300132"/>
            <a:ext cx="885265" cy="256103"/>
          </a:xfrm>
          <a:prstGeom prst="rect">
            <a:avLst/>
          </a:prstGeom>
          <a:solidFill>
            <a:srgbClr val="FF0000"/>
          </a:solidFill>
          <a:ln w="12700">
            <a:solidFill>
              <a:srgbClr val="000000"/>
            </a:solidFill>
          </a:ln>
        </p:spPr>
        <p:txBody>
          <a:bodyPr vert="horz" wrap="square" lIns="0" tIns="50426" rIns="0" bIns="0" rtlCol="0">
            <a:spAutoFit/>
          </a:bodyPr>
          <a:lstStyle/>
          <a:p>
            <a:pPr marL="162494">
              <a:lnSpc>
                <a:spcPts val="1632"/>
              </a:lnSpc>
              <a:spcBef>
                <a:spcPts val="397"/>
              </a:spcBef>
            </a:pPr>
            <a:r>
              <a:rPr sz="1412" spc="4" dirty="0">
                <a:solidFill>
                  <a:srgbClr val="94CAE8"/>
                </a:solidFill>
                <a:latin typeface="Times New Roman" panose="02020603050405020304"/>
                <a:cs typeface="Times New Roman" panose="02020603050405020304"/>
              </a:rPr>
              <a:t>SUGAR</a:t>
            </a:r>
            <a:endParaRPr sz="1412">
              <a:latin typeface="Times New Roman" panose="02020603050405020304"/>
              <a:cs typeface="Times New Roman" panose="02020603050405020304"/>
            </a:endParaRPr>
          </a:p>
        </p:txBody>
      </p:sp>
      <p:grpSp>
        <p:nvGrpSpPr>
          <p:cNvPr id="57" name="object 57"/>
          <p:cNvGrpSpPr/>
          <p:nvPr/>
        </p:nvGrpSpPr>
        <p:grpSpPr>
          <a:xfrm>
            <a:off x="2790265" y="2902324"/>
            <a:ext cx="145676" cy="1243853"/>
            <a:chOff x="3009900" y="3289300"/>
            <a:chExt cx="165100" cy="1409700"/>
          </a:xfrm>
        </p:grpSpPr>
        <p:sp>
          <p:nvSpPr>
            <p:cNvPr id="58" name="object 58"/>
            <p:cNvSpPr/>
            <p:nvPr/>
          </p:nvSpPr>
          <p:spPr>
            <a:xfrm>
              <a:off x="3022600" y="3289300"/>
              <a:ext cx="152400" cy="1409700"/>
            </a:xfrm>
            <a:custGeom>
              <a:avLst/>
              <a:gdLst/>
              <a:ahLst/>
              <a:cxnLst/>
              <a:rect l="l" t="t" r="r" b="b"/>
              <a:pathLst>
                <a:path w="152400" h="1409700">
                  <a:moveTo>
                    <a:pt x="63500" y="0"/>
                  </a:moveTo>
                  <a:lnTo>
                    <a:pt x="0" y="165100"/>
                  </a:lnTo>
                  <a:lnTo>
                    <a:pt x="0" y="1244600"/>
                  </a:lnTo>
                  <a:lnTo>
                    <a:pt x="88900" y="1409700"/>
                  </a:lnTo>
                  <a:lnTo>
                    <a:pt x="152400" y="1244600"/>
                  </a:lnTo>
                  <a:lnTo>
                    <a:pt x="152400" y="139700"/>
                  </a:lnTo>
                  <a:lnTo>
                    <a:pt x="63500" y="0"/>
                  </a:lnTo>
                  <a:close/>
                </a:path>
              </a:pathLst>
            </a:custGeom>
            <a:solidFill>
              <a:srgbClr val="9F9FBF"/>
            </a:solidFill>
          </p:spPr>
          <p:txBody>
            <a:bodyPr wrap="square" lIns="0" tIns="0" rIns="0" bIns="0" rtlCol="0"/>
            <a:lstStyle/>
            <a:p>
              <a:endParaRPr/>
            </a:p>
          </p:txBody>
        </p:sp>
        <p:sp>
          <p:nvSpPr>
            <p:cNvPr id="59" name="object 59"/>
            <p:cNvSpPr/>
            <p:nvPr/>
          </p:nvSpPr>
          <p:spPr>
            <a:xfrm>
              <a:off x="3009900" y="3289300"/>
              <a:ext cx="165100" cy="1409700"/>
            </a:xfrm>
            <a:custGeom>
              <a:avLst/>
              <a:gdLst/>
              <a:ahLst/>
              <a:cxnLst/>
              <a:rect l="l" t="t" r="r" b="b"/>
              <a:pathLst>
                <a:path w="165100" h="1409700">
                  <a:moveTo>
                    <a:pt x="72224" y="8613"/>
                  </a:moveTo>
                  <a:lnTo>
                    <a:pt x="0" y="165100"/>
                  </a:lnTo>
                  <a:lnTo>
                    <a:pt x="0" y="1257300"/>
                  </a:lnTo>
                  <a:lnTo>
                    <a:pt x="88900" y="1409700"/>
                  </a:lnTo>
                  <a:lnTo>
                    <a:pt x="94761" y="1397000"/>
                  </a:lnTo>
                  <a:lnTo>
                    <a:pt x="12700" y="1244600"/>
                  </a:lnTo>
                  <a:lnTo>
                    <a:pt x="12700" y="165100"/>
                  </a:lnTo>
                  <a:lnTo>
                    <a:pt x="76200" y="12700"/>
                  </a:lnTo>
                  <a:lnTo>
                    <a:pt x="72224" y="8613"/>
                  </a:lnTo>
                  <a:close/>
                </a:path>
                <a:path w="165100" h="1409700">
                  <a:moveTo>
                    <a:pt x="94761" y="1397000"/>
                  </a:moveTo>
                  <a:lnTo>
                    <a:pt x="88900" y="1409700"/>
                  </a:lnTo>
                  <a:lnTo>
                    <a:pt x="101600" y="1409700"/>
                  </a:lnTo>
                  <a:lnTo>
                    <a:pt x="94761" y="1397000"/>
                  </a:lnTo>
                  <a:close/>
                </a:path>
                <a:path w="165100" h="1409700">
                  <a:moveTo>
                    <a:pt x="165100" y="1244600"/>
                  </a:moveTo>
                  <a:lnTo>
                    <a:pt x="94761" y="1397000"/>
                  </a:lnTo>
                  <a:lnTo>
                    <a:pt x="101600" y="1409700"/>
                  </a:lnTo>
                  <a:lnTo>
                    <a:pt x="165100" y="1257300"/>
                  </a:lnTo>
                  <a:lnTo>
                    <a:pt x="165100" y="1244600"/>
                  </a:lnTo>
                  <a:close/>
                </a:path>
                <a:path w="165100" h="1409700">
                  <a:moveTo>
                    <a:pt x="165100" y="139700"/>
                  </a:moveTo>
                  <a:lnTo>
                    <a:pt x="152400" y="139700"/>
                  </a:lnTo>
                  <a:lnTo>
                    <a:pt x="152400" y="1244600"/>
                  </a:lnTo>
                  <a:lnTo>
                    <a:pt x="165100" y="1244600"/>
                  </a:lnTo>
                  <a:lnTo>
                    <a:pt x="165100" y="139700"/>
                  </a:lnTo>
                  <a:close/>
                </a:path>
                <a:path w="165100" h="1409700">
                  <a:moveTo>
                    <a:pt x="81086" y="7678"/>
                  </a:moveTo>
                  <a:lnTo>
                    <a:pt x="76200" y="12700"/>
                  </a:lnTo>
                  <a:lnTo>
                    <a:pt x="165100" y="139700"/>
                  </a:lnTo>
                  <a:lnTo>
                    <a:pt x="81086" y="7678"/>
                  </a:lnTo>
                  <a:close/>
                </a:path>
                <a:path w="165100" h="1409700">
                  <a:moveTo>
                    <a:pt x="76200" y="0"/>
                  </a:moveTo>
                  <a:lnTo>
                    <a:pt x="72224" y="8613"/>
                  </a:lnTo>
                  <a:lnTo>
                    <a:pt x="76200" y="12700"/>
                  </a:lnTo>
                  <a:lnTo>
                    <a:pt x="81086" y="7678"/>
                  </a:lnTo>
                  <a:lnTo>
                    <a:pt x="76200" y="0"/>
                  </a:lnTo>
                  <a:close/>
                </a:path>
                <a:path w="165100" h="1409700">
                  <a:moveTo>
                    <a:pt x="76200" y="0"/>
                  </a:moveTo>
                  <a:lnTo>
                    <a:pt x="69056" y="198"/>
                  </a:lnTo>
                  <a:lnTo>
                    <a:pt x="66675" y="1587"/>
                  </a:lnTo>
                  <a:lnTo>
                    <a:pt x="69056" y="5357"/>
                  </a:lnTo>
                  <a:lnTo>
                    <a:pt x="72224" y="8613"/>
                  </a:lnTo>
                  <a:lnTo>
                    <a:pt x="76200" y="0"/>
                  </a:lnTo>
                  <a:close/>
                </a:path>
                <a:path w="165100" h="1409700">
                  <a:moveTo>
                    <a:pt x="76200" y="0"/>
                  </a:moveTo>
                  <a:lnTo>
                    <a:pt x="81086" y="7678"/>
                  </a:lnTo>
                  <a:lnTo>
                    <a:pt x="83343" y="5357"/>
                  </a:lnTo>
                  <a:lnTo>
                    <a:pt x="85725" y="1587"/>
                  </a:lnTo>
                  <a:lnTo>
                    <a:pt x="83343" y="198"/>
                  </a:lnTo>
                  <a:lnTo>
                    <a:pt x="76200" y="0"/>
                  </a:lnTo>
                  <a:close/>
                </a:path>
              </a:pathLst>
            </a:custGeom>
            <a:solidFill>
              <a:srgbClr val="000000"/>
            </a:solidFill>
          </p:spPr>
          <p:txBody>
            <a:bodyPr wrap="square" lIns="0" tIns="0" rIns="0" bIns="0" rtlCol="0"/>
            <a:lstStyle/>
            <a:p>
              <a:endParaRPr/>
            </a:p>
          </p:txBody>
        </p:sp>
        <p:sp>
          <p:nvSpPr>
            <p:cNvPr id="60" name="object 60"/>
            <p:cNvSpPr/>
            <p:nvPr/>
          </p:nvSpPr>
          <p:spPr>
            <a:xfrm>
              <a:off x="3022600" y="3289300"/>
              <a:ext cx="127000" cy="1409700"/>
            </a:xfrm>
            <a:custGeom>
              <a:avLst/>
              <a:gdLst/>
              <a:ahLst/>
              <a:cxnLst/>
              <a:rect l="l" t="t" r="r" b="b"/>
              <a:pathLst>
                <a:path w="127000" h="1409700">
                  <a:moveTo>
                    <a:pt x="63500" y="0"/>
                  </a:moveTo>
                  <a:lnTo>
                    <a:pt x="0" y="165100"/>
                  </a:lnTo>
                  <a:lnTo>
                    <a:pt x="0" y="1244600"/>
                  </a:lnTo>
                  <a:lnTo>
                    <a:pt x="88900" y="1409700"/>
                  </a:lnTo>
                  <a:lnTo>
                    <a:pt x="127000" y="1320800"/>
                  </a:lnTo>
                  <a:lnTo>
                    <a:pt x="63500" y="1181100"/>
                  </a:lnTo>
                  <a:lnTo>
                    <a:pt x="63500" y="165100"/>
                  </a:lnTo>
                  <a:lnTo>
                    <a:pt x="101600" y="76200"/>
                  </a:lnTo>
                  <a:lnTo>
                    <a:pt x="63500" y="0"/>
                  </a:lnTo>
                  <a:close/>
                </a:path>
              </a:pathLst>
            </a:custGeom>
            <a:solidFill>
              <a:srgbClr val="BFBFDF"/>
            </a:solidFill>
          </p:spPr>
          <p:txBody>
            <a:bodyPr wrap="square" lIns="0" tIns="0" rIns="0" bIns="0" rtlCol="0"/>
            <a:lstStyle/>
            <a:p>
              <a:endParaRPr/>
            </a:p>
          </p:txBody>
        </p:sp>
        <p:sp>
          <p:nvSpPr>
            <p:cNvPr id="61" name="object 61"/>
            <p:cNvSpPr/>
            <p:nvPr/>
          </p:nvSpPr>
          <p:spPr>
            <a:xfrm>
              <a:off x="3009900" y="3289300"/>
              <a:ext cx="152400" cy="1409700"/>
            </a:xfrm>
            <a:custGeom>
              <a:avLst/>
              <a:gdLst/>
              <a:ahLst/>
              <a:cxnLst/>
              <a:rect l="l" t="t" r="r" b="b"/>
              <a:pathLst>
                <a:path w="152400" h="1409700">
                  <a:moveTo>
                    <a:pt x="72224" y="8613"/>
                  </a:moveTo>
                  <a:lnTo>
                    <a:pt x="0" y="165100"/>
                  </a:lnTo>
                  <a:lnTo>
                    <a:pt x="0" y="1257300"/>
                  </a:lnTo>
                  <a:lnTo>
                    <a:pt x="88900" y="1409700"/>
                  </a:lnTo>
                  <a:lnTo>
                    <a:pt x="95438" y="1398257"/>
                  </a:lnTo>
                  <a:lnTo>
                    <a:pt x="12700" y="1244600"/>
                  </a:lnTo>
                  <a:lnTo>
                    <a:pt x="12700" y="165100"/>
                  </a:lnTo>
                  <a:lnTo>
                    <a:pt x="76200" y="12700"/>
                  </a:lnTo>
                  <a:lnTo>
                    <a:pt x="72224" y="8613"/>
                  </a:lnTo>
                  <a:close/>
                </a:path>
                <a:path w="152400" h="1409700">
                  <a:moveTo>
                    <a:pt x="95438" y="1398257"/>
                  </a:moveTo>
                  <a:lnTo>
                    <a:pt x="88900" y="1409700"/>
                  </a:lnTo>
                  <a:lnTo>
                    <a:pt x="101600" y="1409700"/>
                  </a:lnTo>
                  <a:lnTo>
                    <a:pt x="95438" y="1398257"/>
                  </a:lnTo>
                  <a:close/>
                </a:path>
                <a:path w="152400" h="1409700">
                  <a:moveTo>
                    <a:pt x="76200" y="165100"/>
                  </a:moveTo>
                  <a:lnTo>
                    <a:pt x="63500" y="165100"/>
                  </a:lnTo>
                  <a:lnTo>
                    <a:pt x="63500" y="1181100"/>
                  </a:lnTo>
                  <a:lnTo>
                    <a:pt x="76200" y="1193800"/>
                  </a:lnTo>
                  <a:lnTo>
                    <a:pt x="139700" y="1320800"/>
                  </a:lnTo>
                  <a:lnTo>
                    <a:pt x="95438" y="1398257"/>
                  </a:lnTo>
                  <a:lnTo>
                    <a:pt x="101600" y="1409700"/>
                  </a:lnTo>
                  <a:lnTo>
                    <a:pt x="152400" y="1320800"/>
                  </a:lnTo>
                  <a:lnTo>
                    <a:pt x="76200" y="1181100"/>
                  </a:lnTo>
                  <a:lnTo>
                    <a:pt x="76200" y="165100"/>
                  </a:lnTo>
                  <a:close/>
                </a:path>
                <a:path w="152400" h="1409700">
                  <a:moveTo>
                    <a:pt x="111369" y="71315"/>
                  </a:moveTo>
                  <a:lnTo>
                    <a:pt x="76200" y="165100"/>
                  </a:lnTo>
                  <a:lnTo>
                    <a:pt x="127000" y="76200"/>
                  </a:lnTo>
                  <a:lnTo>
                    <a:pt x="114300" y="76200"/>
                  </a:lnTo>
                  <a:lnTo>
                    <a:pt x="111369" y="71315"/>
                  </a:lnTo>
                  <a:close/>
                </a:path>
                <a:path w="152400" h="1409700">
                  <a:moveTo>
                    <a:pt x="114300" y="63500"/>
                  </a:moveTo>
                  <a:lnTo>
                    <a:pt x="111369" y="71315"/>
                  </a:lnTo>
                  <a:lnTo>
                    <a:pt x="114300" y="76200"/>
                  </a:lnTo>
                  <a:lnTo>
                    <a:pt x="114300" y="63500"/>
                  </a:lnTo>
                  <a:close/>
                </a:path>
                <a:path w="152400" h="1409700">
                  <a:moveTo>
                    <a:pt x="127000" y="63500"/>
                  </a:moveTo>
                  <a:lnTo>
                    <a:pt x="114300" y="63500"/>
                  </a:lnTo>
                  <a:lnTo>
                    <a:pt x="114300" y="76200"/>
                  </a:lnTo>
                  <a:lnTo>
                    <a:pt x="127000" y="76200"/>
                  </a:lnTo>
                  <a:lnTo>
                    <a:pt x="127000" y="63500"/>
                  </a:lnTo>
                  <a:close/>
                </a:path>
                <a:path w="152400" h="1409700">
                  <a:moveTo>
                    <a:pt x="81775" y="6969"/>
                  </a:moveTo>
                  <a:lnTo>
                    <a:pt x="76200" y="12700"/>
                  </a:lnTo>
                  <a:lnTo>
                    <a:pt x="111369" y="71315"/>
                  </a:lnTo>
                  <a:lnTo>
                    <a:pt x="114300" y="63500"/>
                  </a:lnTo>
                  <a:lnTo>
                    <a:pt x="127000" y="63500"/>
                  </a:lnTo>
                  <a:lnTo>
                    <a:pt x="81775" y="6969"/>
                  </a:lnTo>
                  <a:close/>
                </a:path>
                <a:path w="152400" h="1409700">
                  <a:moveTo>
                    <a:pt x="76200" y="0"/>
                  </a:moveTo>
                  <a:lnTo>
                    <a:pt x="72224" y="8613"/>
                  </a:lnTo>
                  <a:lnTo>
                    <a:pt x="76200" y="12700"/>
                  </a:lnTo>
                  <a:lnTo>
                    <a:pt x="81775" y="6969"/>
                  </a:lnTo>
                  <a:lnTo>
                    <a:pt x="76200" y="0"/>
                  </a:lnTo>
                  <a:close/>
                </a:path>
                <a:path w="152400" h="1409700">
                  <a:moveTo>
                    <a:pt x="76200" y="0"/>
                  </a:moveTo>
                  <a:lnTo>
                    <a:pt x="69056" y="198"/>
                  </a:lnTo>
                  <a:lnTo>
                    <a:pt x="66675" y="1587"/>
                  </a:lnTo>
                  <a:lnTo>
                    <a:pt x="69056" y="5357"/>
                  </a:lnTo>
                  <a:lnTo>
                    <a:pt x="72224" y="8613"/>
                  </a:lnTo>
                  <a:lnTo>
                    <a:pt x="76200" y="0"/>
                  </a:lnTo>
                  <a:close/>
                </a:path>
                <a:path w="152400" h="1409700">
                  <a:moveTo>
                    <a:pt x="76200" y="0"/>
                  </a:moveTo>
                  <a:lnTo>
                    <a:pt x="81775" y="6969"/>
                  </a:lnTo>
                  <a:lnTo>
                    <a:pt x="83343" y="5357"/>
                  </a:lnTo>
                  <a:lnTo>
                    <a:pt x="85725" y="1587"/>
                  </a:lnTo>
                  <a:lnTo>
                    <a:pt x="83343" y="198"/>
                  </a:lnTo>
                  <a:lnTo>
                    <a:pt x="76200" y="0"/>
                  </a:lnTo>
                  <a:close/>
                </a:path>
              </a:pathLst>
            </a:custGeom>
            <a:solidFill>
              <a:srgbClr val="000000"/>
            </a:solidFill>
          </p:spPr>
          <p:txBody>
            <a:bodyPr wrap="square" lIns="0" tIns="0" rIns="0" bIns="0" rtlCol="0"/>
            <a:lstStyle/>
            <a:p>
              <a:endParaRPr/>
            </a:p>
          </p:txBody>
        </p:sp>
      </p:grpSp>
      <p:sp>
        <p:nvSpPr>
          <p:cNvPr id="62" name="object 62"/>
          <p:cNvSpPr txBox="1"/>
          <p:nvPr/>
        </p:nvSpPr>
        <p:spPr>
          <a:xfrm>
            <a:off x="6036430" y="3238679"/>
            <a:ext cx="250451" cy="500232"/>
          </a:xfrm>
          <a:prstGeom prst="rect">
            <a:avLst/>
          </a:prstGeom>
        </p:spPr>
        <p:txBody>
          <a:bodyPr vert="horz" wrap="square" lIns="0" tIns="11206" rIns="0" bIns="0" rtlCol="0">
            <a:spAutoFit/>
          </a:bodyPr>
          <a:lstStyle/>
          <a:p>
            <a:pPr marL="11206">
              <a:spcBef>
                <a:spcPts val="88"/>
              </a:spcBef>
            </a:pPr>
            <a:r>
              <a:rPr sz="3177" dirty="0">
                <a:solidFill>
                  <a:srgbClr val="94CAE8"/>
                </a:solidFill>
                <a:latin typeface="Times New Roman" panose="02020603050405020304"/>
                <a:cs typeface="Times New Roman" panose="02020603050405020304"/>
              </a:rPr>
              <a:t>=</a:t>
            </a:r>
            <a:endParaRPr sz="3177">
              <a:latin typeface="Times New Roman" panose="02020603050405020304"/>
              <a:cs typeface="Times New Roman" panose="02020603050405020304"/>
            </a:endParaRPr>
          </a:p>
        </p:txBody>
      </p:sp>
      <p:sp>
        <p:nvSpPr>
          <p:cNvPr id="63" name="object 63"/>
          <p:cNvSpPr/>
          <p:nvPr/>
        </p:nvSpPr>
        <p:spPr>
          <a:xfrm>
            <a:off x="6577853" y="2756647"/>
            <a:ext cx="1692088" cy="1423147"/>
          </a:xfrm>
          <a:prstGeom prst="rect">
            <a:avLst/>
          </a:prstGeom>
          <a:blipFill>
            <a:blip r:embed="rId2" cstate="print"/>
            <a:stretch>
              <a:fillRect/>
            </a:stretch>
          </a:blipFill>
        </p:spPr>
        <p:txBody>
          <a:bodyPr wrap="square" lIns="0" tIns="0" rIns="0" bIns="0" rtlCol="0"/>
          <a:lstStyle/>
          <a:p>
            <a:endParaRPr/>
          </a:p>
        </p:txBody>
      </p:sp>
      <p:sp>
        <p:nvSpPr>
          <p:cNvPr id="64" name="object 64"/>
          <p:cNvSpPr txBox="1"/>
          <p:nvPr/>
        </p:nvSpPr>
        <p:spPr>
          <a:xfrm>
            <a:off x="1468060" y="4499430"/>
            <a:ext cx="6289861" cy="1070769"/>
          </a:xfrm>
          <a:prstGeom prst="rect">
            <a:avLst/>
          </a:prstGeom>
        </p:spPr>
        <p:txBody>
          <a:bodyPr vert="horz" wrap="square" lIns="0" tIns="5043" rIns="0" bIns="0" rtlCol="0">
            <a:spAutoFit/>
          </a:bodyPr>
          <a:lstStyle/>
          <a:p>
            <a:pPr marL="11206" marR="4483">
              <a:lnSpc>
                <a:spcPct val="109000"/>
              </a:lnSpc>
              <a:spcBef>
                <a:spcPts val="40"/>
              </a:spcBef>
            </a:pPr>
            <a:r>
              <a:rPr sz="2118" b="1" spc="-22" dirty="0">
                <a:solidFill>
                  <a:srgbClr val="FF0000"/>
                </a:solidFill>
                <a:latin typeface="Times New Roman" panose="02020603050405020304"/>
                <a:cs typeface="Times New Roman" panose="02020603050405020304"/>
              </a:rPr>
              <a:t>Chi </a:t>
            </a:r>
            <a:r>
              <a:rPr sz="2118" b="1" spc="-4" dirty="0">
                <a:solidFill>
                  <a:srgbClr val="FF0000"/>
                </a:solidFill>
                <a:latin typeface="Times New Roman" panose="02020603050405020304"/>
                <a:cs typeface="Times New Roman" panose="02020603050405020304"/>
              </a:rPr>
              <a:t>phí </a:t>
            </a:r>
            <a:r>
              <a:rPr sz="2118" b="1" spc="-13" dirty="0">
                <a:solidFill>
                  <a:srgbClr val="FF0000"/>
                </a:solidFill>
                <a:latin typeface="Times New Roman" panose="02020603050405020304"/>
                <a:cs typeface="Times New Roman" panose="02020603050405020304"/>
              </a:rPr>
              <a:t>nguyên </a:t>
            </a:r>
            <a:r>
              <a:rPr sz="2118" b="1" spc="-31" dirty="0">
                <a:solidFill>
                  <a:srgbClr val="FF0000"/>
                </a:solidFill>
                <a:latin typeface="Times New Roman" panose="02020603050405020304"/>
                <a:cs typeface="Times New Roman" panose="02020603050405020304"/>
              </a:rPr>
              <a:t>vật </a:t>
            </a:r>
            <a:r>
              <a:rPr sz="2118" b="1" spc="13" dirty="0">
                <a:solidFill>
                  <a:srgbClr val="FF0000"/>
                </a:solidFill>
                <a:latin typeface="Times New Roman" panose="02020603050405020304"/>
                <a:cs typeface="Times New Roman" panose="02020603050405020304"/>
              </a:rPr>
              <a:t>liệu </a:t>
            </a:r>
            <a:r>
              <a:rPr sz="2118" b="1" dirty="0">
                <a:solidFill>
                  <a:srgbClr val="FF0000"/>
                </a:solidFill>
                <a:latin typeface="Times New Roman" panose="02020603050405020304"/>
                <a:cs typeface="Times New Roman" panose="02020603050405020304"/>
              </a:rPr>
              <a:t>trực </a:t>
            </a:r>
            <a:r>
              <a:rPr sz="2118" b="1" spc="13" dirty="0">
                <a:solidFill>
                  <a:srgbClr val="FF0000"/>
                </a:solidFill>
                <a:latin typeface="Times New Roman" panose="02020603050405020304"/>
                <a:cs typeface="Times New Roman" panose="02020603050405020304"/>
              </a:rPr>
              <a:t>tiếp </a:t>
            </a:r>
            <a:r>
              <a:rPr sz="2118" b="1" dirty="0">
                <a:solidFill>
                  <a:srgbClr val="FF0000"/>
                </a:solidFill>
                <a:latin typeface="Times New Roman" panose="02020603050405020304"/>
                <a:cs typeface="Times New Roman" panose="02020603050405020304"/>
              </a:rPr>
              <a:t>là </a:t>
            </a:r>
            <a:r>
              <a:rPr sz="2118" b="1" spc="-4" dirty="0">
                <a:solidFill>
                  <a:srgbClr val="FF0000"/>
                </a:solidFill>
                <a:latin typeface="Times New Roman" panose="02020603050405020304"/>
                <a:cs typeface="Times New Roman" panose="02020603050405020304"/>
              </a:rPr>
              <a:t>biểu hiện </a:t>
            </a:r>
            <a:r>
              <a:rPr sz="2118" b="1" spc="-22" dirty="0">
                <a:solidFill>
                  <a:srgbClr val="FF0000"/>
                </a:solidFill>
                <a:latin typeface="Times New Roman" panose="02020603050405020304"/>
                <a:cs typeface="Times New Roman" panose="02020603050405020304"/>
              </a:rPr>
              <a:t>bằng </a:t>
            </a:r>
            <a:r>
              <a:rPr sz="2118" b="1" spc="13" dirty="0">
                <a:solidFill>
                  <a:srgbClr val="FF0000"/>
                </a:solidFill>
                <a:latin typeface="Times New Roman" panose="02020603050405020304"/>
                <a:cs typeface="Times New Roman" panose="02020603050405020304"/>
              </a:rPr>
              <a:t>tiền  </a:t>
            </a:r>
            <a:r>
              <a:rPr sz="2118" b="1" spc="-31" dirty="0">
                <a:solidFill>
                  <a:srgbClr val="FF0000"/>
                </a:solidFill>
                <a:latin typeface="Times New Roman" panose="02020603050405020304"/>
                <a:cs typeface="Times New Roman" panose="02020603050405020304"/>
              </a:rPr>
              <a:t>những </a:t>
            </a:r>
            <a:r>
              <a:rPr sz="2118" b="1" spc="-13" dirty="0">
                <a:solidFill>
                  <a:srgbClr val="FF0000"/>
                </a:solidFill>
                <a:latin typeface="Times New Roman" panose="02020603050405020304"/>
                <a:cs typeface="Times New Roman" panose="02020603050405020304"/>
              </a:rPr>
              <a:t>nguyên </a:t>
            </a:r>
            <a:r>
              <a:rPr sz="2118" b="1" spc="-31" dirty="0">
                <a:solidFill>
                  <a:srgbClr val="FF0000"/>
                </a:solidFill>
                <a:latin typeface="Times New Roman" panose="02020603050405020304"/>
                <a:cs typeface="Times New Roman" panose="02020603050405020304"/>
              </a:rPr>
              <a:t>vật </a:t>
            </a:r>
            <a:r>
              <a:rPr sz="2118" b="1" spc="13" dirty="0">
                <a:solidFill>
                  <a:srgbClr val="FF0000"/>
                </a:solidFill>
                <a:latin typeface="Times New Roman" panose="02020603050405020304"/>
                <a:cs typeface="Times New Roman" panose="02020603050405020304"/>
              </a:rPr>
              <a:t>liệu </a:t>
            </a:r>
            <a:r>
              <a:rPr sz="2118" b="1" dirty="0">
                <a:solidFill>
                  <a:srgbClr val="FF0000"/>
                </a:solidFill>
                <a:latin typeface="Times New Roman" panose="02020603050405020304"/>
                <a:cs typeface="Times New Roman" panose="02020603050405020304"/>
              </a:rPr>
              <a:t>chủ yếu tạo </a:t>
            </a:r>
            <a:r>
              <a:rPr sz="2118" b="1" spc="-13" dirty="0">
                <a:solidFill>
                  <a:srgbClr val="FF0000"/>
                </a:solidFill>
                <a:latin typeface="Times New Roman" panose="02020603050405020304"/>
                <a:cs typeface="Times New Roman" panose="02020603050405020304"/>
              </a:rPr>
              <a:t>thành </a:t>
            </a:r>
            <a:r>
              <a:rPr sz="2118" b="1" spc="-18" dirty="0">
                <a:solidFill>
                  <a:srgbClr val="FF0000"/>
                </a:solidFill>
                <a:latin typeface="Times New Roman" panose="02020603050405020304"/>
                <a:cs typeface="Times New Roman" panose="02020603050405020304"/>
              </a:rPr>
              <a:t>thực </a:t>
            </a:r>
            <a:r>
              <a:rPr sz="2118" b="1" dirty="0">
                <a:solidFill>
                  <a:srgbClr val="FF0000"/>
                </a:solidFill>
                <a:latin typeface="Times New Roman" panose="02020603050405020304"/>
                <a:cs typeface="Times New Roman" panose="02020603050405020304"/>
              </a:rPr>
              <a:t>thể </a:t>
            </a:r>
            <a:r>
              <a:rPr sz="2118" b="1" spc="18" dirty="0">
                <a:solidFill>
                  <a:srgbClr val="FF0000"/>
                </a:solidFill>
                <a:latin typeface="Times New Roman" panose="02020603050405020304"/>
                <a:cs typeface="Times New Roman" panose="02020603050405020304"/>
              </a:rPr>
              <a:t>của  </a:t>
            </a:r>
            <a:r>
              <a:rPr sz="2118" b="1" spc="-4" dirty="0">
                <a:solidFill>
                  <a:srgbClr val="FF0000"/>
                </a:solidFill>
                <a:latin typeface="Times New Roman" panose="02020603050405020304"/>
                <a:cs typeface="Times New Roman" panose="02020603050405020304"/>
              </a:rPr>
              <a:t>sản</a:t>
            </a:r>
            <a:r>
              <a:rPr sz="2118" b="1" spc="22" dirty="0">
                <a:solidFill>
                  <a:srgbClr val="FF0000"/>
                </a:solidFill>
                <a:latin typeface="Times New Roman" panose="02020603050405020304"/>
                <a:cs typeface="Times New Roman" panose="02020603050405020304"/>
              </a:rPr>
              <a:t> </a:t>
            </a:r>
            <a:r>
              <a:rPr sz="2118" b="1" spc="-18" dirty="0">
                <a:solidFill>
                  <a:srgbClr val="FF0000"/>
                </a:solidFill>
                <a:latin typeface="Times New Roman" panose="02020603050405020304"/>
                <a:cs typeface="Times New Roman" panose="02020603050405020304"/>
              </a:rPr>
              <a:t>phẩm</a:t>
            </a:r>
          </a:p>
        </p:txBody>
      </p:sp>
    </p:spTree>
    <p:extLst>
      <p:ext uri="{BB962C8B-B14F-4D97-AF65-F5344CB8AC3E}">
        <p14:creationId xmlns:p14="http://schemas.microsoft.com/office/powerpoint/2010/main" val="1053698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4"/>
                                        </p:tgtEl>
                                        <p:attrNameLst>
                                          <p:attrName>style.visibility</p:attrName>
                                        </p:attrNameLst>
                                      </p:cBhvr>
                                      <p:to>
                                        <p:strVal val="visible"/>
                                      </p:to>
                                    </p:set>
                                    <p:anim calcmode="lin" valueType="num">
                                      <p:cBhvr additive="base">
                                        <p:cTn id="18" dur="500" fill="hold"/>
                                        <p:tgtEl>
                                          <p:spTgt spid="64"/>
                                        </p:tgtEl>
                                        <p:attrNameLst>
                                          <p:attrName>ppt_x</p:attrName>
                                        </p:attrNameLst>
                                      </p:cBhvr>
                                      <p:tavLst>
                                        <p:tav tm="0">
                                          <p:val>
                                            <p:strVal val="#ppt_x"/>
                                          </p:val>
                                        </p:tav>
                                        <p:tav tm="100000">
                                          <p:val>
                                            <p:strVal val="#ppt_x"/>
                                          </p:val>
                                        </p:tav>
                                      </p:tavLst>
                                    </p:anim>
                                    <p:anim calcmode="lin" valueType="num">
                                      <p:cBhvr additive="base">
                                        <p:cTn id="19"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22266" y="720485"/>
            <a:ext cx="3829050" cy="445922"/>
          </a:xfrm>
          <a:prstGeom prst="rect">
            <a:avLst/>
          </a:prstGeom>
        </p:spPr>
        <p:txBody>
          <a:bodyPr vert="horz" wrap="square" lIns="0" tIns="11206" rIns="0" bIns="0" numCol="1" rtlCol="0" anchor="ctr" anchorCtr="0" compatLnSpc="1">
            <a:spAutoFit/>
          </a:bodyPr>
          <a:lstStyle/>
          <a:p>
            <a:pPr marL="11206">
              <a:spcBef>
                <a:spcPts val="88"/>
              </a:spcBef>
            </a:pPr>
            <a:r>
              <a:rPr sz="2824" b="1" dirty="0">
                <a:solidFill>
                  <a:srgbClr val="92D050"/>
                </a:solidFill>
                <a:latin typeface="Verdana" panose="020B0604030504040204"/>
                <a:cs typeface="Verdana" panose="020B0604030504040204"/>
              </a:rPr>
              <a:t>CHI </a:t>
            </a:r>
            <a:r>
              <a:rPr sz="2824" b="1" spc="-26" dirty="0">
                <a:solidFill>
                  <a:srgbClr val="92D050"/>
                </a:solidFill>
                <a:latin typeface="Verdana" panose="020B0604030504040204"/>
                <a:cs typeface="Verdana" panose="020B0604030504040204"/>
              </a:rPr>
              <a:t>PHÍ </a:t>
            </a:r>
            <a:r>
              <a:rPr sz="2824" b="1" spc="-4" dirty="0">
                <a:solidFill>
                  <a:srgbClr val="92D050"/>
                </a:solidFill>
                <a:latin typeface="Verdana" panose="020B0604030504040204"/>
                <a:cs typeface="Verdana" panose="020B0604030504040204"/>
              </a:rPr>
              <a:t>SẢN</a:t>
            </a:r>
            <a:r>
              <a:rPr sz="2824" b="1" spc="4" dirty="0">
                <a:solidFill>
                  <a:srgbClr val="92D050"/>
                </a:solidFill>
                <a:latin typeface="Verdana" panose="020B0604030504040204"/>
                <a:cs typeface="Verdana" panose="020B0604030504040204"/>
              </a:rPr>
              <a:t> </a:t>
            </a:r>
            <a:r>
              <a:rPr sz="2824" b="1" dirty="0">
                <a:solidFill>
                  <a:srgbClr val="92D050"/>
                </a:solidFill>
                <a:latin typeface="Verdana" panose="020B0604030504040204"/>
                <a:cs typeface="Verdana" panose="020B0604030504040204"/>
              </a:rPr>
              <a:t>XUẤT</a:t>
            </a:r>
            <a:endParaRPr sz="2824">
              <a:latin typeface="Verdana" panose="020B0604030504040204"/>
              <a:cs typeface="Verdana" panose="020B0604030504040204"/>
            </a:endParaRPr>
          </a:p>
        </p:txBody>
      </p:sp>
      <p:grpSp>
        <p:nvGrpSpPr>
          <p:cNvPr id="3" name="object 3"/>
          <p:cNvGrpSpPr/>
          <p:nvPr/>
        </p:nvGrpSpPr>
        <p:grpSpPr>
          <a:xfrm>
            <a:off x="1350309" y="2526927"/>
            <a:ext cx="3843618" cy="2947147"/>
            <a:chOff x="1377950" y="2863850"/>
            <a:chExt cx="4356100" cy="3340100"/>
          </a:xfrm>
        </p:grpSpPr>
        <p:sp>
          <p:nvSpPr>
            <p:cNvPr id="4" name="object 4"/>
            <p:cNvSpPr/>
            <p:nvPr/>
          </p:nvSpPr>
          <p:spPr>
            <a:xfrm>
              <a:off x="4406900" y="3911600"/>
              <a:ext cx="1320800" cy="2286000"/>
            </a:xfrm>
            <a:custGeom>
              <a:avLst/>
              <a:gdLst/>
              <a:ahLst/>
              <a:cxnLst/>
              <a:rect l="l" t="t" r="r" b="b"/>
              <a:pathLst>
                <a:path w="1320800" h="2286000">
                  <a:moveTo>
                    <a:pt x="1320800" y="0"/>
                  </a:moveTo>
                  <a:lnTo>
                    <a:pt x="0" y="482600"/>
                  </a:lnTo>
                  <a:lnTo>
                    <a:pt x="0" y="2286000"/>
                  </a:lnTo>
                  <a:lnTo>
                    <a:pt x="1320800" y="2286000"/>
                  </a:lnTo>
                  <a:lnTo>
                    <a:pt x="1320800" y="0"/>
                  </a:lnTo>
                  <a:close/>
                </a:path>
              </a:pathLst>
            </a:custGeom>
            <a:solidFill>
              <a:srgbClr val="515151"/>
            </a:solidFill>
          </p:spPr>
          <p:txBody>
            <a:bodyPr wrap="square" lIns="0" tIns="0" rIns="0" bIns="0" rtlCol="0"/>
            <a:lstStyle/>
            <a:p>
              <a:endParaRPr/>
            </a:p>
          </p:txBody>
        </p:sp>
        <p:sp>
          <p:nvSpPr>
            <p:cNvPr id="5" name="object 5"/>
            <p:cNvSpPr/>
            <p:nvPr/>
          </p:nvSpPr>
          <p:spPr>
            <a:xfrm>
              <a:off x="4406900" y="3911600"/>
              <a:ext cx="1320800" cy="2286000"/>
            </a:xfrm>
            <a:custGeom>
              <a:avLst/>
              <a:gdLst/>
              <a:ahLst/>
              <a:cxnLst/>
              <a:rect l="l" t="t" r="r" b="b"/>
              <a:pathLst>
                <a:path w="1320800" h="2286000">
                  <a:moveTo>
                    <a:pt x="1320800" y="2286000"/>
                  </a:moveTo>
                  <a:lnTo>
                    <a:pt x="1320800" y="0"/>
                  </a:lnTo>
                  <a:lnTo>
                    <a:pt x="0" y="482600"/>
                  </a:lnTo>
                  <a:lnTo>
                    <a:pt x="0" y="2286000"/>
                  </a:lnTo>
                  <a:lnTo>
                    <a:pt x="1320800" y="2286000"/>
                  </a:lnTo>
                  <a:close/>
                </a:path>
              </a:pathLst>
            </a:custGeom>
            <a:ln w="12700">
              <a:solidFill>
                <a:srgbClr val="515151"/>
              </a:solidFill>
            </a:ln>
          </p:spPr>
          <p:txBody>
            <a:bodyPr wrap="square" lIns="0" tIns="0" rIns="0" bIns="0" rtlCol="0"/>
            <a:lstStyle/>
            <a:p>
              <a:endParaRPr/>
            </a:p>
          </p:txBody>
        </p:sp>
        <p:sp>
          <p:nvSpPr>
            <p:cNvPr id="6" name="object 6"/>
            <p:cNvSpPr/>
            <p:nvPr/>
          </p:nvSpPr>
          <p:spPr>
            <a:xfrm>
              <a:off x="1377950" y="2863850"/>
              <a:ext cx="4356100" cy="3340100"/>
            </a:xfrm>
            <a:prstGeom prst="rect">
              <a:avLst/>
            </a:prstGeom>
            <a:blipFill>
              <a:blip r:embed="rId2" cstate="print"/>
              <a:stretch>
                <a:fillRect/>
              </a:stretch>
            </a:blipFill>
          </p:spPr>
          <p:txBody>
            <a:bodyPr wrap="square" lIns="0" tIns="0" rIns="0" bIns="0" rtlCol="0"/>
            <a:lstStyle/>
            <a:p>
              <a:endParaRPr/>
            </a:p>
          </p:txBody>
        </p:sp>
      </p:grpSp>
      <p:sp>
        <p:nvSpPr>
          <p:cNvPr id="7" name="object 7"/>
          <p:cNvSpPr txBox="1"/>
          <p:nvPr/>
        </p:nvSpPr>
        <p:spPr>
          <a:xfrm>
            <a:off x="1131974" y="1735580"/>
            <a:ext cx="7378513" cy="3196950"/>
          </a:xfrm>
          <a:prstGeom prst="rect">
            <a:avLst/>
          </a:prstGeom>
        </p:spPr>
        <p:txBody>
          <a:bodyPr vert="horz" wrap="square" lIns="0" tIns="146797" rIns="0" bIns="0" rtlCol="0">
            <a:spAutoFit/>
          </a:bodyPr>
          <a:lstStyle/>
          <a:p>
            <a:pPr marL="11206">
              <a:spcBef>
                <a:spcPts val="1156"/>
              </a:spcBef>
            </a:pPr>
            <a:r>
              <a:rPr sz="2118" spc="-582" dirty="0">
                <a:solidFill>
                  <a:srgbClr val="FF0000"/>
                </a:solidFill>
                <a:latin typeface="Times New Roman" panose="02020603050405020304" charset="0"/>
                <a:cs typeface="Times New Roman" panose="02020603050405020304" charset="0"/>
              </a:rPr>
              <a:t> </a:t>
            </a:r>
            <a:r>
              <a:rPr sz="2118" spc="-40" dirty="0">
                <a:solidFill>
                  <a:srgbClr val="FF0000"/>
                </a:solidFill>
                <a:latin typeface="Times New Roman" panose="02020603050405020304" charset="0"/>
                <a:cs typeface="Times New Roman" panose="02020603050405020304" charset="0"/>
              </a:rPr>
              <a:t>Chi </a:t>
            </a:r>
            <a:r>
              <a:rPr sz="2118" spc="-31" dirty="0">
                <a:solidFill>
                  <a:srgbClr val="FF0000"/>
                </a:solidFill>
                <a:latin typeface="Times New Roman" panose="02020603050405020304" charset="0"/>
                <a:cs typeface="Times New Roman" panose="02020603050405020304" charset="0"/>
              </a:rPr>
              <a:t>phí </a:t>
            </a:r>
            <a:r>
              <a:rPr sz="2118" spc="-44" dirty="0">
                <a:solidFill>
                  <a:srgbClr val="FF0000"/>
                </a:solidFill>
                <a:latin typeface="Times New Roman" panose="02020603050405020304" charset="0"/>
                <a:cs typeface="Times New Roman" panose="02020603050405020304" charset="0"/>
              </a:rPr>
              <a:t>nhân </a:t>
            </a:r>
            <a:r>
              <a:rPr sz="2118" spc="-31" dirty="0">
                <a:solidFill>
                  <a:srgbClr val="FF0000"/>
                </a:solidFill>
                <a:latin typeface="Times New Roman" panose="02020603050405020304" charset="0"/>
                <a:cs typeface="Times New Roman" panose="02020603050405020304" charset="0"/>
              </a:rPr>
              <a:t>công </a:t>
            </a:r>
            <a:r>
              <a:rPr sz="2118" dirty="0">
                <a:solidFill>
                  <a:srgbClr val="FF0000"/>
                </a:solidFill>
                <a:latin typeface="Times New Roman" panose="02020603050405020304" charset="0"/>
                <a:cs typeface="Times New Roman" panose="02020603050405020304" charset="0"/>
              </a:rPr>
              <a:t>trực</a:t>
            </a:r>
            <a:r>
              <a:rPr sz="2118" spc="476" dirty="0">
                <a:solidFill>
                  <a:srgbClr val="FF0000"/>
                </a:solidFill>
                <a:latin typeface="Times New Roman" panose="02020603050405020304" charset="0"/>
                <a:cs typeface="Times New Roman" panose="02020603050405020304" charset="0"/>
              </a:rPr>
              <a:t> </a:t>
            </a:r>
            <a:r>
              <a:rPr sz="2118" dirty="0">
                <a:solidFill>
                  <a:srgbClr val="FF0000"/>
                </a:solidFill>
                <a:latin typeface="Times New Roman" panose="02020603050405020304" charset="0"/>
                <a:cs typeface="Times New Roman" panose="02020603050405020304" charset="0"/>
              </a:rPr>
              <a:t>tiếp</a:t>
            </a:r>
            <a:endParaRPr sz="2118">
              <a:solidFill>
                <a:srgbClr val="FF0000"/>
              </a:solidFill>
              <a:latin typeface="Times New Roman" panose="02020603050405020304" charset="0"/>
              <a:cs typeface="Times New Roman" panose="02020603050405020304" charset="0"/>
            </a:endParaRPr>
          </a:p>
          <a:p>
            <a:pPr marL="4863052" marR="31378">
              <a:spcBef>
                <a:spcPts val="944"/>
              </a:spcBef>
            </a:pPr>
            <a:r>
              <a:rPr sz="2118" spc="-53" dirty="0">
                <a:solidFill>
                  <a:srgbClr val="FF0000"/>
                </a:solidFill>
                <a:latin typeface="Times New Roman" panose="02020603050405020304" charset="0"/>
                <a:cs typeface="Times New Roman" panose="02020603050405020304" charset="0"/>
              </a:rPr>
              <a:t>Là </a:t>
            </a:r>
            <a:r>
              <a:rPr sz="2118" dirty="0">
                <a:solidFill>
                  <a:srgbClr val="FF0000"/>
                </a:solidFill>
                <a:latin typeface="Times New Roman" panose="02020603050405020304" charset="0"/>
                <a:cs typeface="Times New Roman" panose="02020603050405020304" charset="0"/>
              </a:rPr>
              <a:t>tiền lương  chính, </a:t>
            </a:r>
            <a:r>
              <a:rPr sz="2118" spc="-4" dirty="0">
                <a:solidFill>
                  <a:srgbClr val="FF0000"/>
                </a:solidFill>
                <a:latin typeface="Times New Roman" panose="02020603050405020304" charset="0"/>
                <a:cs typeface="Times New Roman" panose="02020603050405020304" charset="0"/>
              </a:rPr>
              <a:t>lương </a:t>
            </a:r>
            <a:r>
              <a:rPr sz="2118" dirty="0">
                <a:solidFill>
                  <a:srgbClr val="FF0000"/>
                </a:solidFill>
                <a:latin typeface="Times New Roman" panose="02020603050405020304" charset="0"/>
                <a:cs typeface="Times New Roman" panose="02020603050405020304" charset="0"/>
              </a:rPr>
              <a:t>phụ,  </a:t>
            </a:r>
            <a:r>
              <a:rPr sz="2118" spc="-26" dirty="0">
                <a:solidFill>
                  <a:srgbClr val="FF0000"/>
                </a:solidFill>
                <a:latin typeface="Times New Roman" panose="02020603050405020304" charset="0"/>
                <a:cs typeface="Times New Roman" panose="02020603050405020304" charset="0"/>
              </a:rPr>
              <a:t>các </a:t>
            </a:r>
            <a:r>
              <a:rPr sz="2118" dirty="0">
                <a:solidFill>
                  <a:srgbClr val="FF0000"/>
                </a:solidFill>
                <a:latin typeface="Times New Roman" panose="02020603050405020304" charset="0"/>
                <a:cs typeface="Times New Roman" panose="02020603050405020304" charset="0"/>
              </a:rPr>
              <a:t>khoản trính  theo </a:t>
            </a:r>
            <a:r>
              <a:rPr sz="2118" spc="-4" dirty="0">
                <a:solidFill>
                  <a:srgbClr val="FF0000"/>
                </a:solidFill>
                <a:latin typeface="Times New Roman" panose="02020603050405020304" charset="0"/>
                <a:cs typeface="Times New Roman" panose="02020603050405020304" charset="0"/>
              </a:rPr>
              <a:t>lương</a:t>
            </a:r>
            <a:r>
              <a:rPr sz="2118" spc="-49" dirty="0">
                <a:solidFill>
                  <a:srgbClr val="FF0000"/>
                </a:solidFill>
                <a:latin typeface="Times New Roman" panose="02020603050405020304" charset="0"/>
                <a:cs typeface="Times New Roman" panose="02020603050405020304" charset="0"/>
              </a:rPr>
              <a:t> </a:t>
            </a:r>
            <a:r>
              <a:rPr sz="2118" spc="-44" dirty="0">
                <a:solidFill>
                  <a:srgbClr val="FF0000"/>
                </a:solidFill>
                <a:latin typeface="Times New Roman" panose="02020603050405020304" charset="0"/>
                <a:cs typeface="Times New Roman" panose="02020603050405020304" charset="0"/>
              </a:rPr>
              <a:t>(BHXH,  </a:t>
            </a:r>
            <a:r>
              <a:rPr sz="2118" spc="-79" dirty="0">
                <a:solidFill>
                  <a:srgbClr val="FF0000"/>
                </a:solidFill>
                <a:latin typeface="Times New Roman" panose="02020603050405020304" charset="0"/>
                <a:cs typeface="Times New Roman" panose="02020603050405020304" charset="0"/>
              </a:rPr>
              <a:t>BHYT, </a:t>
            </a:r>
            <a:r>
              <a:rPr sz="2118" spc="-13" dirty="0">
                <a:solidFill>
                  <a:srgbClr val="FF0000"/>
                </a:solidFill>
                <a:latin typeface="Times New Roman" panose="02020603050405020304" charset="0"/>
                <a:cs typeface="Times New Roman" panose="02020603050405020304" charset="0"/>
              </a:rPr>
              <a:t>KPCĐ)</a:t>
            </a:r>
            <a:r>
              <a:rPr sz="2118" spc="-274" dirty="0">
                <a:solidFill>
                  <a:srgbClr val="FF0000"/>
                </a:solidFill>
                <a:latin typeface="Times New Roman" panose="02020603050405020304" charset="0"/>
                <a:cs typeface="Times New Roman" panose="02020603050405020304" charset="0"/>
              </a:rPr>
              <a:t> </a:t>
            </a:r>
            <a:r>
              <a:rPr sz="2118" spc="-88" dirty="0">
                <a:solidFill>
                  <a:srgbClr val="FF0000"/>
                </a:solidFill>
                <a:latin typeface="Times New Roman" panose="02020603050405020304" charset="0"/>
                <a:cs typeface="Times New Roman" panose="02020603050405020304" charset="0"/>
              </a:rPr>
              <a:t>và</a:t>
            </a:r>
            <a:endParaRPr sz="2118">
              <a:solidFill>
                <a:srgbClr val="FF0000"/>
              </a:solidFill>
              <a:latin typeface="Times New Roman" panose="02020603050405020304" charset="0"/>
              <a:cs typeface="Times New Roman" panose="02020603050405020304" charset="0"/>
            </a:endParaRPr>
          </a:p>
          <a:p>
            <a:pPr marL="4863052" marR="4483">
              <a:spcBef>
                <a:spcPts val="44"/>
              </a:spcBef>
            </a:pPr>
            <a:r>
              <a:rPr sz="2118" spc="-26" dirty="0">
                <a:solidFill>
                  <a:srgbClr val="FF0000"/>
                </a:solidFill>
                <a:latin typeface="Times New Roman" panose="02020603050405020304" charset="0"/>
                <a:cs typeface="Times New Roman" panose="02020603050405020304" charset="0"/>
              </a:rPr>
              <a:t>các </a:t>
            </a:r>
            <a:r>
              <a:rPr sz="2118" dirty="0">
                <a:solidFill>
                  <a:srgbClr val="FF0000"/>
                </a:solidFill>
                <a:latin typeface="Times New Roman" panose="02020603050405020304" charset="0"/>
                <a:cs typeface="Times New Roman" panose="02020603050405020304" charset="0"/>
              </a:rPr>
              <a:t>khoản phải trả  khác cho </a:t>
            </a:r>
            <a:r>
              <a:rPr sz="2118" spc="-22" dirty="0">
                <a:solidFill>
                  <a:srgbClr val="FF0000"/>
                </a:solidFill>
                <a:latin typeface="Times New Roman" panose="02020603050405020304" charset="0"/>
                <a:cs typeface="Times New Roman" panose="02020603050405020304" charset="0"/>
              </a:rPr>
              <a:t>công </a:t>
            </a:r>
            <a:r>
              <a:rPr sz="2118" dirty="0">
                <a:solidFill>
                  <a:srgbClr val="FF0000"/>
                </a:solidFill>
                <a:latin typeface="Times New Roman" panose="02020603050405020304" charset="0"/>
                <a:cs typeface="Times New Roman" panose="02020603050405020304" charset="0"/>
              </a:rPr>
              <a:t>nhân  trực tiếp </a:t>
            </a:r>
            <a:r>
              <a:rPr sz="2118" spc="-4" dirty="0">
                <a:solidFill>
                  <a:srgbClr val="FF0000"/>
                </a:solidFill>
                <a:latin typeface="Times New Roman" panose="02020603050405020304" charset="0"/>
                <a:cs typeface="Times New Roman" panose="02020603050405020304" charset="0"/>
              </a:rPr>
              <a:t>sản</a:t>
            </a:r>
            <a:r>
              <a:rPr sz="2118" spc="-18" dirty="0">
                <a:solidFill>
                  <a:srgbClr val="FF0000"/>
                </a:solidFill>
                <a:latin typeface="Times New Roman" panose="02020603050405020304" charset="0"/>
                <a:cs typeface="Times New Roman" panose="02020603050405020304" charset="0"/>
              </a:rPr>
              <a:t> xuất.</a:t>
            </a:r>
          </a:p>
        </p:txBody>
      </p:sp>
    </p:spTree>
    <p:extLst>
      <p:ext uri="{BB962C8B-B14F-4D97-AF65-F5344CB8AC3E}">
        <p14:creationId xmlns:p14="http://schemas.microsoft.com/office/powerpoint/2010/main" val="334504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Effect transition="in" filter="circle(in)">
                                      <p:cBhvr>
                                        <p:cTn id="19" dur="2000"/>
                                        <p:tgtEl>
                                          <p:spTgt spid="7">
                                            <p:txEl>
                                              <p:pRg st="1" end="1"/>
                                            </p:txEl>
                                          </p:spTgt>
                                        </p:tgtEl>
                                      </p:cBhvr>
                                    </p:animEffect>
                                  </p:childTnLst>
                                </p:cTn>
                              </p:par>
                              <p:par>
                                <p:cTn id="20" presetID="6" presetClass="entr" presetSubtype="16" fill="hold" nodeType="with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circle(in)">
                                      <p:cBhvr>
                                        <p:cTn id="22" dur="20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22266" y="720485"/>
            <a:ext cx="3829050" cy="445922"/>
          </a:xfrm>
          <a:prstGeom prst="rect">
            <a:avLst/>
          </a:prstGeom>
        </p:spPr>
        <p:txBody>
          <a:bodyPr vert="horz" wrap="square" lIns="0" tIns="11206" rIns="0" bIns="0" numCol="1" rtlCol="0" anchor="ctr" anchorCtr="0" compatLnSpc="1">
            <a:spAutoFit/>
          </a:bodyPr>
          <a:lstStyle/>
          <a:p>
            <a:pPr marL="11206">
              <a:spcBef>
                <a:spcPts val="88"/>
              </a:spcBef>
            </a:pPr>
            <a:r>
              <a:rPr sz="2824" b="1" dirty="0">
                <a:solidFill>
                  <a:srgbClr val="92D050"/>
                </a:solidFill>
                <a:latin typeface="Verdana" panose="020B0604030504040204"/>
                <a:cs typeface="Verdana" panose="020B0604030504040204"/>
              </a:rPr>
              <a:t>CHI </a:t>
            </a:r>
            <a:r>
              <a:rPr sz="2824" b="1" spc="-26" dirty="0">
                <a:solidFill>
                  <a:srgbClr val="92D050"/>
                </a:solidFill>
                <a:latin typeface="Verdana" panose="020B0604030504040204"/>
                <a:cs typeface="Verdana" panose="020B0604030504040204"/>
              </a:rPr>
              <a:t>PHÍ </a:t>
            </a:r>
            <a:r>
              <a:rPr sz="2824" b="1" spc="-4" dirty="0">
                <a:solidFill>
                  <a:srgbClr val="92D050"/>
                </a:solidFill>
                <a:latin typeface="Verdana" panose="020B0604030504040204"/>
                <a:cs typeface="Verdana" panose="020B0604030504040204"/>
              </a:rPr>
              <a:t>SẢN</a:t>
            </a:r>
            <a:r>
              <a:rPr sz="2824" b="1" spc="4" dirty="0">
                <a:solidFill>
                  <a:srgbClr val="92D050"/>
                </a:solidFill>
                <a:latin typeface="Verdana" panose="020B0604030504040204"/>
                <a:cs typeface="Verdana" panose="020B0604030504040204"/>
              </a:rPr>
              <a:t> </a:t>
            </a:r>
            <a:r>
              <a:rPr sz="2824" b="1" dirty="0">
                <a:solidFill>
                  <a:srgbClr val="92D050"/>
                </a:solidFill>
                <a:latin typeface="Verdana" panose="020B0604030504040204"/>
                <a:cs typeface="Verdana" panose="020B0604030504040204"/>
              </a:rPr>
              <a:t>XUẤT</a:t>
            </a:r>
            <a:endParaRPr sz="2824">
              <a:latin typeface="Verdana" panose="020B0604030504040204"/>
              <a:cs typeface="Verdana" panose="020B0604030504040204"/>
            </a:endParaRPr>
          </a:p>
        </p:txBody>
      </p:sp>
      <p:sp>
        <p:nvSpPr>
          <p:cNvPr id="3" name="object 3"/>
          <p:cNvSpPr txBox="1"/>
          <p:nvPr/>
        </p:nvSpPr>
        <p:spPr>
          <a:xfrm>
            <a:off x="1143090" y="1916295"/>
            <a:ext cx="6700557" cy="1852973"/>
          </a:xfrm>
          <a:prstGeom prst="rect">
            <a:avLst/>
          </a:prstGeom>
        </p:spPr>
        <p:txBody>
          <a:bodyPr vert="horz" wrap="square" lIns="0" tIns="11206" rIns="0" bIns="0" rtlCol="0">
            <a:spAutoFit/>
          </a:bodyPr>
          <a:lstStyle/>
          <a:p>
            <a:pPr marL="11206">
              <a:spcBef>
                <a:spcPts val="88"/>
              </a:spcBef>
            </a:pPr>
            <a:r>
              <a:rPr sz="2471" spc="-657" dirty="0">
                <a:solidFill>
                  <a:srgbClr val="FF0000"/>
                </a:solidFill>
                <a:latin typeface="Times New Roman" panose="02020603050405020304" charset="0"/>
                <a:cs typeface="Times New Roman" panose="02020603050405020304" charset="0"/>
              </a:rPr>
              <a:t> </a:t>
            </a:r>
            <a:r>
              <a:rPr sz="2471" dirty="0">
                <a:solidFill>
                  <a:srgbClr val="FF0000"/>
                </a:solidFill>
                <a:latin typeface="Times New Roman" panose="02020603050405020304" charset="0"/>
                <a:cs typeface="Times New Roman" panose="02020603050405020304" charset="0"/>
              </a:rPr>
              <a:t>Chi phí</a:t>
            </a:r>
            <a:r>
              <a:rPr sz="2471" spc="-119" dirty="0">
                <a:solidFill>
                  <a:srgbClr val="FF0000"/>
                </a:solidFill>
                <a:latin typeface="Times New Roman" panose="02020603050405020304" charset="0"/>
                <a:cs typeface="Times New Roman" panose="02020603050405020304" charset="0"/>
              </a:rPr>
              <a:t> </a:t>
            </a:r>
            <a:r>
              <a:rPr sz="2471" spc="-4" dirty="0">
                <a:solidFill>
                  <a:srgbClr val="FF0000"/>
                </a:solidFill>
                <a:latin typeface="Times New Roman" panose="02020603050405020304" charset="0"/>
                <a:cs typeface="Times New Roman" panose="02020603050405020304" charset="0"/>
              </a:rPr>
              <a:t>SXC</a:t>
            </a:r>
            <a:endParaRPr sz="2471">
              <a:solidFill>
                <a:srgbClr val="FF0000"/>
              </a:solidFill>
              <a:latin typeface="Times New Roman" panose="02020603050405020304" charset="0"/>
              <a:cs typeface="Times New Roman" panose="02020603050405020304" charset="0"/>
            </a:endParaRPr>
          </a:p>
          <a:p>
            <a:pPr marL="549118" marR="4483">
              <a:lnSpc>
                <a:spcPct val="109000"/>
              </a:lnSpc>
              <a:spcBef>
                <a:spcPts val="1690"/>
              </a:spcBef>
              <a:tabLst>
                <a:tab pos="5300665" algn="l"/>
              </a:tabLst>
            </a:pPr>
            <a:r>
              <a:rPr sz="2471" spc="-40" dirty="0">
                <a:solidFill>
                  <a:srgbClr val="FF0000"/>
                </a:solidFill>
                <a:latin typeface="Times New Roman" panose="02020603050405020304" charset="0"/>
                <a:cs typeface="Times New Roman" panose="02020603050405020304" charset="0"/>
              </a:rPr>
              <a:t>Chi </a:t>
            </a:r>
            <a:r>
              <a:rPr sz="2471" spc="-31" dirty="0">
                <a:solidFill>
                  <a:srgbClr val="FF0000"/>
                </a:solidFill>
                <a:latin typeface="Times New Roman" panose="02020603050405020304" charset="0"/>
                <a:cs typeface="Times New Roman" panose="02020603050405020304" charset="0"/>
              </a:rPr>
              <a:t>phí </a:t>
            </a:r>
            <a:r>
              <a:rPr sz="2471" spc="-44" dirty="0">
                <a:solidFill>
                  <a:srgbClr val="FF0000"/>
                </a:solidFill>
                <a:latin typeface="Times New Roman" panose="02020603050405020304" charset="0"/>
                <a:cs typeface="Times New Roman" panose="02020603050405020304" charset="0"/>
              </a:rPr>
              <a:t>sản xuất </a:t>
            </a:r>
            <a:r>
              <a:rPr sz="2471" spc="-57" dirty="0">
                <a:solidFill>
                  <a:srgbClr val="FF0000"/>
                </a:solidFill>
                <a:latin typeface="Times New Roman" panose="02020603050405020304" charset="0"/>
                <a:cs typeface="Times New Roman" panose="02020603050405020304" charset="0"/>
              </a:rPr>
              <a:t>chung </a:t>
            </a:r>
            <a:r>
              <a:rPr sz="2471" spc="291" dirty="0">
                <a:solidFill>
                  <a:srgbClr val="FF0000"/>
                </a:solidFill>
                <a:latin typeface="Times New Roman" panose="02020603050405020304" charset="0"/>
                <a:cs typeface="Times New Roman" panose="02020603050405020304" charset="0"/>
              </a:rPr>
              <a:t> </a:t>
            </a:r>
            <a:r>
              <a:rPr sz="2471" dirty="0">
                <a:solidFill>
                  <a:srgbClr val="FF0000"/>
                </a:solidFill>
                <a:latin typeface="Times New Roman" panose="02020603050405020304" charset="0"/>
                <a:cs typeface="Times New Roman" panose="02020603050405020304" charset="0"/>
              </a:rPr>
              <a:t>là </a:t>
            </a:r>
            <a:r>
              <a:rPr sz="2471" spc="-62" dirty="0">
                <a:solidFill>
                  <a:srgbClr val="FF0000"/>
                </a:solidFill>
                <a:latin typeface="Times New Roman" panose="02020603050405020304" charset="0"/>
                <a:cs typeface="Times New Roman" panose="02020603050405020304" charset="0"/>
              </a:rPr>
              <a:t>những	</a:t>
            </a:r>
            <a:r>
              <a:rPr sz="2471" spc="-18" dirty="0">
                <a:solidFill>
                  <a:srgbClr val="FF0000"/>
                </a:solidFill>
                <a:latin typeface="Times New Roman" panose="02020603050405020304" charset="0"/>
                <a:cs typeface="Times New Roman" panose="02020603050405020304" charset="0"/>
              </a:rPr>
              <a:t>khoản </a:t>
            </a:r>
            <a:r>
              <a:rPr sz="2471" spc="-40" dirty="0">
                <a:solidFill>
                  <a:srgbClr val="FF0000"/>
                </a:solidFill>
                <a:latin typeface="Times New Roman" panose="02020603050405020304" charset="0"/>
                <a:cs typeface="Times New Roman" panose="02020603050405020304" charset="0"/>
              </a:rPr>
              <a:t>chi  </a:t>
            </a:r>
            <a:r>
              <a:rPr sz="2471" spc="-31" dirty="0">
                <a:solidFill>
                  <a:srgbClr val="FF0000"/>
                </a:solidFill>
                <a:latin typeface="Times New Roman" panose="02020603050405020304" charset="0"/>
                <a:cs typeface="Times New Roman" panose="02020603050405020304" charset="0"/>
              </a:rPr>
              <a:t>phí </a:t>
            </a:r>
            <a:r>
              <a:rPr sz="2471" dirty="0">
                <a:solidFill>
                  <a:srgbClr val="FF0000"/>
                </a:solidFill>
                <a:latin typeface="Times New Roman" panose="02020603050405020304" charset="0"/>
                <a:cs typeface="Times New Roman" panose="02020603050405020304" charset="0"/>
              </a:rPr>
              <a:t>liên </a:t>
            </a:r>
            <a:r>
              <a:rPr sz="2471" spc="-22" dirty="0">
                <a:solidFill>
                  <a:srgbClr val="FF0000"/>
                </a:solidFill>
                <a:latin typeface="Times New Roman" panose="02020603050405020304" charset="0"/>
                <a:cs typeface="Times New Roman" panose="02020603050405020304" charset="0"/>
              </a:rPr>
              <a:t>quan </a:t>
            </a:r>
            <a:r>
              <a:rPr sz="2471" dirty="0">
                <a:solidFill>
                  <a:srgbClr val="FF0000"/>
                </a:solidFill>
                <a:latin typeface="Times New Roman" panose="02020603050405020304" charset="0"/>
                <a:cs typeface="Times New Roman" panose="02020603050405020304" charset="0"/>
              </a:rPr>
              <a:t>đến </a:t>
            </a:r>
            <a:r>
              <a:rPr sz="2471" spc="-22" dirty="0">
                <a:solidFill>
                  <a:srgbClr val="FF0000"/>
                </a:solidFill>
                <a:latin typeface="Times New Roman" panose="02020603050405020304" charset="0"/>
                <a:cs typeface="Times New Roman" panose="02020603050405020304" charset="0"/>
              </a:rPr>
              <a:t>việc quản </a:t>
            </a:r>
            <a:r>
              <a:rPr sz="2471" dirty="0">
                <a:solidFill>
                  <a:srgbClr val="FF0000"/>
                </a:solidFill>
                <a:latin typeface="Times New Roman" panose="02020603050405020304" charset="0"/>
                <a:cs typeface="Times New Roman" panose="02020603050405020304" charset="0"/>
              </a:rPr>
              <a:t>lý </a:t>
            </a:r>
            <a:r>
              <a:rPr sz="2471" spc="-44" dirty="0">
                <a:solidFill>
                  <a:srgbClr val="FF0000"/>
                </a:solidFill>
                <a:latin typeface="Times New Roman" panose="02020603050405020304" charset="0"/>
                <a:cs typeface="Times New Roman" panose="02020603050405020304" charset="0"/>
              </a:rPr>
              <a:t>sản xuất và  phục vụ sản xuất </a:t>
            </a:r>
            <a:r>
              <a:rPr sz="2471" dirty="0">
                <a:solidFill>
                  <a:srgbClr val="FF0000"/>
                </a:solidFill>
                <a:latin typeface="Times New Roman" panose="02020603050405020304" charset="0"/>
                <a:cs typeface="Times New Roman" panose="02020603050405020304" charset="0"/>
              </a:rPr>
              <a:t>tại </a:t>
            </a:r>
            <a:r>
              <a:rPr sz="2471" spc="-22" dirty="0">
                <a:solidFill>
                  <a:srgbClr val="FF0000"/>
                </a:solidFill>
                <a:latin typeface="Times New Roman" panose="02020603050405020304" charset="0"/>
                <a:cs typeface="Times New Roman" panose="02020603050405020304" charset="0"/>
              </a:rPr>
              <a:t>phân</a:t>
            </a:r>
            <a:r>
              <a:rPr sz="2471" spc="101" dirty="0">
                <a:solidFill>
                  <a:srgbClr val="FF0000"/>
                </a:solidFill>
                <a:latin typeface="Times New Roman" panose="02020603050405020304" charset="0"/>
                <a:cs typeface="Times New Roman" panose="02020603050405020304" charset="0"/>
              </a:rPr>
              <a:t> </a:t>
            </a:r>
            <a:r>
              <a:rPr sz="2471" spc="-44" dirty="0">
                <a:solidFill>
                  <a:srgbClr val="FF0000"/>
                </a:solidFill>
                <a:latin typeface="Times New Roman" panose="02020603050405020304" charset="0"/>
                <a:cs typeface="Times New Roman" panose="02020603050405020304" charset="0"/>
              </a:rPr>
              <a:t>xưởng</a:t>
            </a:r>
          </a:p>
        </p:txBody>
      </p:sp>
      <p:sp>
        <p:nvSpPr>
          <p:cNvPr id="4" name="object 4"/>
          <p:cNvSpPr/>
          <p:nvPr/>
        </p:nvSpPr>
        <p:spPr>
          <a:xfrm>
            <a:off x="5664573" y="4387103"/>
            <a:ext cx="1557618" cy="1636059"/>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098119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9" name="Text Box 3"/>
          <p:cNvSpPr txBox="1">
            <a:spLocks noChangeArrowheads="1"/>
          </p:cNvSpPr>
          <p:nvPr/>
        </p:nvSpPr>
        <p:spPr bwMode="auto">
          <a:xfrm>
            <a:off x="313055" y="1518285"/>
            <a:ext cx="8226425" cy="1694815"/>
          </a:xfrm>
          <a:prstGeom prst="rect">
            <a:avLst/>
          </a:prstGeom>
          <a:solidFill>
            <a:schemeClr val="accent2">
              <a:lumMod val="60000"/>
              <a:lumOff val="40000"/>
            </a:schemeClr>
          </a:solidFill>
          <a:ln w="12700">
            <a:noFill/>
            <a:miter lim="800000"/>
          </a:ln>
          <a:effectLst/>
        </p:spPr>
        <p:txBody>
          <a:bodyPr wrap="none"/>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FontTx/>
              <a:buNone/>
            </a:pPr>
            <a:r>
              <a:rPr sz="2800" dirty="0">
                <a:solidFill>
                  <a:schemeClr val="tx1">
                    <a:lumMod val="75000"/>
                    <a:lumOff val="25000"/>
                  </a:schemeClr>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Kế toán theo chi phí thực tế l</a:t>
            </a:r>
            <a:r>
              <a:rPr sz="2800" dirty="0">
                <a:solidFill>
                  <a:schemeClr val="tx1">
                    <a:lumMod val="75000"/>
                    <a:lumOff val="25000"/>
                  </a:schemeClr>
                </a:solidFill>
                <a:effectLst>
                  <a:outerShdw blurRad="38100" dist="25400" dir="5400000" algn="ctr" rotWithShape="0">
                    <a:srgbClr val="6E747A">
                      <a:alpha val="43000"/>
                    </a:srgbClr>
                  </a:outerShdw>
                </a:effectLst>
                <a:latin typeface="Times New Roman" panose="02020603050405020304" pitchFamily="18" charset="0"/>
                <a:ea typeface="Arial" panose="020B0604020202020204" pitchFamily="34" charset="0"/>
                <a:cs typeface="Times New Roman" panose="02020603050405020304" pitchFamily="18" charset="0"/>
              </a:rPr>
              <a:t>à</a:t>
            </a:r>
            <a:r>
              <a:rPr sz="2800" dirty="0">
                <a:solidFill>
                  <a:schemeClr val="tx1">
                    <a:lumMod val="75000"/>
                    <a:lumOff val="25000"/>
                  </a:schemeClr>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hệ thống sử dụng </a:t>
            </a:r>
          </a:p>
          <a:p>
            <a:pPr marL="0" lvl="0" indent="0" eaLnBrk="1" hangingPunct="1">
              <a:spcBef>
                <a:spcPct val="0"/>
              </a:spcBef>
              <a:buFontTx/>
              <a:buNone/>
            </a:pPr>
            <a:r>
              <a:rPr sz="2800" dirty="0">
                <a:solidFill>
                  <a:schemeClr val="tx1">
                    <a:lumMod val="75000"/>
                    <a:lumOff val="25000"/>
                  </a:schemeClr>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chi phí thực tế để xác định giá th</a:t>
            </a:r>
            <a:r>
              <a:rPr sz="2800" dirty="0">
                <a:solidFill>
                  <a:schemeClr val="tx1">
                    <a:lumMod val="75000"/>
                    <a:lumOff val="25000"/>
                  </a:schemeClr>
                </a:solidFill>
                <a:effectLst>
                  <a:outerShdw blurRad="38100" dist="25400" dir="5400000" algn="ctr" rotWithShape="0">
                    <a:srgbClr val="6E747A">
                      <a:alpha val="43000"/>
                    </a:srgbClr>
                  </a:outerShdw>
                </a:effectLst>
                <a:latin typeface="Times New Roman" panose="02020603050405020304" pitchFamily="18" charset="0"/>
                <a:ea typeface="Arial" panose="020B0604020202020204" pitchFamily="34" charset="0"/>
                <a:cs typeface="Times New Roman" panose="02020603050405020304" pitchFamily="18" charset="0"/>
              </a:rPr>
              <a:t>à</a:t>
            </a:r>
            <a:r>
              <a:rPr sz="2800" dirty="0">
                <a:solidFill>
                  <a:schemeClr val="tx1">
                    <a:lumMod val="75000"/>
                    <a:lumOff val="25000"/>
                  </a:schemeClr>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nh cho từng </a:t>
            </a:r>
          </a:p>
          <a:p>
            <a:pPr marL="0" lvl="0" indent="0" eaLnBrk="1" hangingPunct="1">
              <a:spcBef>
                <a:spcPct val="0"/>
              </a:spcBef>
              <a:buFontTx/>
              <a:buNone/>
            </a:pPr>
            <a:r>
              <a:rPr sz="2800" dirty="0">
                <a:solidFill>
                  <a:schemeClr val="tx1">
                    <a:lumMod val="75000"/>
                    <a:lumOff val="25000"/>
                  </a:schemeClr>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công việc.</a:t>
            </a:r>
            <a:endParaRPr sz="2800" dirty="0">
              <a:solidFill>
                <a:schemeClr val="tx1">
                  <a:lumMod val="75000"/>
                  <a:lumOff val="25000"/>
                </a:schemeClr>
              </a:solidFill>
              <a:effectLst>
                <a:outerShdw blurRad="38100" dist="25400" dir="5400000" algn="ctr" rotWithShape="0">
                  <a:srgbClr val="6E747A">
                    <a:alpha val="43000"/>
                  </a:srgbClr>
                </a:outerShdw>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500742" name="Text Box 6"/>
          <p:cNvSpPr txBox="1">
            <a:spLocks noChangeArrowheads="1"/>
          </p:cNvSpPr>
          <p:nvPr/>
        </p:nvSpPr>
        <p:spPr bwMode="auto">
          <a:xfrm>
            <a:off x="458788" y="3341688"/>
            <a:ext cx="8226425" cy="1554163"/>
          </a:xfrm>
          <a:prstGeom prst="rect">
            <a:avLst/>
          </a:prstGeom>
          <a:solidFill>
            <a:schemeClr val="accent3">
              <a:lumMod val="75000"/>
            </a:schemeClr>
          </a:solidFill>
          <a:ln w="12700">
            <a:noFill/>
            <a:miter lim="800000"/>
          </a:ln>
          <a:effectLst/>
        </p:spPr>
        <p:txBody>
          <a:bodyPr wrap="none"/>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457200" lvl="0" indent="-457200" eaLnBrk="1" hangingPunct="1">
              <a:spcBef>
                <a:spcPct val="0"/>
              </a:spcBef>
              <a:buClr>
                <a:srgbClr val="FFFF00"/>
              </a:buClr>
              <a:buSzPct val="75000"/>
            </a:pPr>
            <a:r>
              <a:rPr sz="2800" dirty="0">
                <a:solidFill>
                  <a:schemeClr val="tx1">
                    <a:lumMod val="75000"/>
                    <a:lumOff val="25000"/>
                  </a:schemeClr>
                </a:solidFill>
                <a:latin typeface="Times New Roman" panose="02020603050405020304" pitchFamily="18" charset="0"/>
                <a:cs typeface="Times New Roman" panose="02020603050405020304" pitchFamily="18" charset="0"/>
              </a:rPr>
              <a:t>Chi phí NVLTT thực tế</a:t>
            </a:r>
          </a:p>
          <a:p>
            <a:pPr marL="457200" lvl="0" indent="-457200" eaLnBrk="1" hangingPunct="1">
              <a:spcBef>
                <a:spcPct val="0"/>
              </a:spcBef>
              <a:buClr>
                <a:srgbClr val="FFFF00"/>
              </a:buClr>
              <a:buSzPct val="75000"/>
            </a:pPr>
            <a:r>
              <a:rPr sz="2800" dirty="0">
                <a:solidFill>
                  <a:schemeClr val="tx1">
                    <a:lumMod val="75000"/>
                    <a:lumOff val="25000"/>
                  </a:schemeClr>
                </a:solidFill>
                <a:latin typeface="Times New Roman" panose="02020603050405020304" pitchFamily="18" charset="0"/>
                <a:cs typeface="Times New Roman" panose="02020603050405020304" pitchFamily="18" charset="0"/>
              </a:rPr>
              <a:t>Chi phí NCTT thực tế</a:t>
            </a:r>
          </a:p>
          <a:p>
            <a:pPr marL="457200" lvl="0" indent="-457200" eaLnBrk="1" hangingPunct="1">
              <a:spcBef>
                <a:spcPct val="0"/>
              </a:spcBef>
              <a:buClr>
                <a:srgbClr val="FFFF00"/>
              </a:buClr>
              <a:buSzPct val="75000"/>
            </a:pPr>
            <a:r>
              <a:rPr sz="2800" dirty="0">
                <a:solidFill>
                  <a:schemeClr val="tx1">
                    <a:lumMod val="75000"/>
                    <a:lumOff val="25000"/>
                  </a:schemeClr>
                </a:solidFill>
                <a:latin typeface="Times New Roman" panose="02020603050405020304" pitchFamily="18" charset="0"/>
                <a:cs typeface="Times New Roman" panose="02020603050405020304" pitchFamily="18" charset="0"/>
              </a:rPr>
              <a:t>Chi phí SXC thực tế</a:t>
            </a:r>
            <a:endParaRPr sz="2800" dirty="0">
              <a:solidFill>
                <a:schemeClr val="tx1">
                  <a:lumMod val="75000"/>
                  <a:lumOff val="25000"/>
                </a:schemeClr>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7" name="Rectangle 10"/>
          <p:cNvSpPr>
            <a:spLocks noGrp="1" noChangeArrowheads="1"/>
          </p:cNvSpPr>
          <p:nvPr>
            <p:ph type="title"/>
          </p:nvPr>
        </p:nvSpPr>
        <p:spPr>
          <a:xfrm>
            <a:off x="457200" y="274638"/>
            <a:ext cx="6723063" cy="1143000"/>
          </a:xfrm>
        </p:spPr>
        <p:txBody>
          <a:bodyPr vert="horz" wrap="square" lIns="91440" tIns="45720" rIns="91440" bIns="45720" numCol="1" rtlCol="0" anchor="ctr" anchorCtr="0" compatLnSpc="1">
            <a:normAutofit fontScale="90000"/>
          </a:bodyPr>
          <a:lstStyle/>
          <a:p>
            <a:pPr marL="0" marR="0" lvl="0" indent="0" algn="ctr" defTabSz="914400" rtl="0" eaLnBrk="1" fontAlgn="auto" latinLnBrk="0" hangingPunct="1">
              <a:lnSpc>
                <a:spcPct val="100000"/>
              </a:lnSpc>
              <a:spcBef>
                <a:spcPct val="0"/>
              </a:spcBef>
              <a:spcAft>
                <a:spcPts val="0"/>
              </a:spcAft>
              <a:buClrTx/>
              <a:buSzTx/>
              <a:buFontTx/>
              <a:buNone/>
              <a:defRPr/>
            </a:pPr>
            <a:r>
              <a:rPr lang="en-US" b="1" dirty="0" err="1" smtClean="0">
                <a:latin typeface="Times New Roman" panose="02020603050405020304" pitchFamily="18" charset="0"/>
                <a:cs typeface="Times New Roman" panose="02020603050405020304" pitchFamily="18" charset="0"/>
                <a:sym typeface="+mn-ea"/>
              </a:rPr>
              <a:t>Đối</a:t>
            </a:r>
            <a:r>
              <a:rPr lang="en-US" b="1" dirty="0" smtClean="0">
                <a:latin typeface="Times New Roman" panose="02020603050405020304" pitchFamily="18" charset="0"/>
                <a:cs typeface="Times New Roman" panose="02020603050405020304" pitchFamily="18" charset="0"/>
                <a:sym typeface="+mn-ea"/>
              </a:rPr>
              <a:t> </a:t>
            </a:r>
            <a:r>
              <a:rPr lang="en-US" b="1" dirty="0" err="1">
                <a:latin typeface="Times New Roman" panose="02020603050405020304" pitchFamily="18" charset="0"/>
                <a:cs typeface="Times New Roman" panose="02020603050405020304" pitchFamily="18" charset="0"/>
                <a:sym typeface="+mn-ea"/>
              </a:rPr>
              <a:t>tượng</a:t>
            </a:r>
            <a:r>
              <a:rPr lang="en-US" b="1" dirty="0">
                <a:latin typeface="Times New Roman" panose="02020603050405020304" pitchFamily="18" charset="0"/>
                <a:cs typeface="Times New Roman" panose="02020603050405020304" pitchFamily="18" charset="0"/>
                <a:sym typeface="+mn-ea"/>
              </a:rPr>
              <a:t> </a:t>
            </a:r>
            <a:r>
              <a:rPr lang="en-US" b="1" dirty="0" err="1">
                <a:latin typeface="Times New Roman" panose="02020603050405020304" pitchFamily="18" charset="0"/>
                <a:cs typeface="Times New Roman" panose="02020603050405020304" pitchFamily="18" charset="0"/>
                <a:sym typeface="+mn-ea"/>
              </a:rPr>
              <a:t>tập</a:t>
            </a:r>
            <a:r>
              <a:rPr lang="en-US" b="1" dirty="0">
                <a:latin typeface="Times New Roman" panose="02020603050405020304" pitchFamily="18" charset="0"/>
                <a:cs typeface="Times New Roman" panose="02020603050405020304" pitchFamily="18" charset="0"/>
                <a:sym typeface="+mn-ea"/>
              </a:rPr>
              <a:t> </a:t>
            </a:r>
            <a:r>
              <a:rPr lang="en-US" b="1" dirty="0" err="1">
                <a:latin typeface="Times New Roman" panose="02020603050405020304" pitchFamily="18" charset="0"/>
                <a:cs typeface="Times New Roman" panose="02020603050405020304" pitchFamily="18" charset="0"/>
                <a:sym typeface="+mn-ea"/>
              </a:rPr>
              <a:t>hợp</a:t>
            </a:r>
            <a:r>
              <a:rPr lang="en-US" b="1" dirty="0">
                <a:latin typeface="Times New Roman" panose="02020603050405020304" pitchFamily="18" charset="0"/>
                <a:cs typeface="Times New Roman" panose="02020603050405020304" pitchFamily="18" charset="0"/>
                <a:sym typeface="+mn-ea"/>
              </a:rPr>
              <a:t> chi </a:t>
            </a:r>
            <a:r>
              <a:rPr lang="en-US" b="1" dirty="0" err="1">
                <a:latin typeface="Times New Roman" panose="02020603050405020304" pitchFamily="18" charset="0"/>
                <a:cs typeface="Times New Roman" panose="02020603050405020304" pitchFamily="18" charset="0"/>
                <a:sym typeface="+mn-ea"/>
              </a:rPr>
              <a:t>phí</a:t>
            </a:r>
            <a:r>
              <a:rPr lang="en-US" b="1" dirty="0">
                <a:latin typeface="Times New Roman" panose="02020603050405020304" pitchFamily="18" charset="0"/>
                <a:cs typeface="Times New Roman" panose="02020603050405020304" pitchFamily="18" charset="0"/>
                <a:sym typeface="+mn-ea"/>
              </a:rPr>
              <a:t> </a:t>
            </a:r>
            <a:r>
              <a:rPr lang="en-US" b="1" dirty="0" err="1">
                <a:latin typeface="Times New Roman" panose="02020603050405020304" pitchFamily="18" charset="0"/>
                <a:cs typeface="Times New Roman" panose="02020603050405020304" pitchFamily="18" charset="0"/>
                <a:sym typeface="+mn-ea"/>
              </a:rPr>
              <a:t>sản</a:t>
            </a:r>
            <a:r>
              <a:rPr lang="en-US" b="1" dirty="0">
                <a:latin typeface="Times New Roman" panose="02020603050405020304" pitchFamily="18" charset="0"/>
                <a:cs typeface="Times New Roman" panose="02020603050405020304" pitchFamily="18" charset="0"/>
                <a:sym typeface="+mn-ea"/>
              </a:rPr>
              <a:t> </a:t>
            </a:r>
            <a:r>
              <a:rPr lang="en-US" b="1" dirty="0" err="1">
                <a:latin typeface="Times New Roman" panose="02020603050405020304" pitchFamily="18" charset="0"/>
                <a:cs typeface="Times New Roman" panose="02020603050405020304" pitchFamily="18" charset="0"/>
                <a:sym typeface="+mn-ea"/>
              </a:rPr>
              <a:t>xuất</a:t>
            </a:r>
            <a:endParaRPr kumimoji="0" lang="en-US" sz="4400" b="0" i="0" u="none" strike="noStrike" kern="1200" cap="none" spc="0" normalizeH="0" baseline="0" noProof="0" dirty="0" smtClean="0">
              <a:ln>
                <a:noFill/>
              </a:ln>
              <a:solidFill>
                <a:schemeClr val="tx1"/>
              </a:solidFill>
              <a:effectLst/>
              <a:uLnTx/>
              <a:uFillTx/>
              <a:latin typeface="+mj-lt"/>
              <a:ea typeface="+mj-ea"/>
              <a:cs typeface="+mj-cs"/>
            </a:endParaRPr>
          </a:p>
        </p:txBody>
      </p:sp>
      <p:pic>
        <p:nvPicPr>
          <p:cNvPr id="17413" name="Picture 4"/>
          <p:cNvPicPr>
            <a:picLocks noChangeAspect="1"/>
          </p:cNvPicPr>
          <p:nvPr/>
        </p:nvPicPr>
        <p:blipFill>
          <a:blip r:embed="rId3"/>
          <a:stretch>
            <a:fillRect/>
          </a:stretch>
        </p:blipFill>
        <p:spPr>
          <a:xfrm>
            <a:off x="7337425" y="17780"/>
            <a:ext cx="1806575" cy="1806575"/>
          </a:xfrm>
          <a:prstGeom prst="rect">
            <a:avLst/>
          </a:prstGeom>
          <a:noFill/>
          <a:ln w="9525">
            <a:noFill/>
          </a:ln>
        </p:spPr>
      </p:pic>
      <p:sp>
        <p:nvSpPr>
          <p:cNvPr id="2" name="Text Box 1"/>
          <p:cNvSpPr txBox="1"/>
          <p:nvPr/>
        </p:nvSpPr>
        <p:spPr>
          <a:xfrm>
            <a:off x="405765" y="5062855"/>
            <a:ext cx="8331835" cy="1383665"/>
          </a:xfrm>
          <a:prstGeom prst="rect">
            <a:avLst/>
          </a:prstGeom>
          <a:noFill/>
        </p:spPr>
        <p:txBody>
          <a:bodyPr wrap="square" rtlCol="0">
            <a:spAutoFit/>
          </a:bodyPr>
          <a:lstStyle/>
          <a:p>
            <a:r>
              <a:rPr lang="en-US" sz="2800">
                <a:latin typeface="Times New Roman" panose="02020603050405020304" pitchFamily="18" charset="0"/>
                <a:cs typeface="Times New Roman" panose="02020603050405020304" pitchFamily="18" charset="0"/>
              </a:rPr>
              <a:t>Các đối tượng tập hợp chi phí sản xuất có thể được xác định là những phân xưởng, đơn đặt hàng, quy trình công nghệ, sản phẩm công trường thi công..</a:t>
            </a: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00739"/>
                                        </p:tgtEl>
                                        <p:attrNameLst>
                                          <p:attrName>style.visibility</p:attrName>
                                        </p:attrNameLst>
                                      </p:cBhvr>
                                      <p:to>
                                        <p:strVal val="visible"/>
                                      </p:to>
                                    </p:set>
                                    <p:animEffect transition="in" filter="circle(in)">
                                      <p:cBhvr>
                                        <p:cTn id="13" dur="2000"/>
                                        <p:tgtEl>
                                          <p:spTgt spid="500739"/>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500742"/>
                                        </p:tgtEl>
                                        <p:attrNameLst>
                                          <p:attrName>style.visibility</p:attrName>
                                        </p:attrNameLst>
                                      </p:cBhvr>
                                      <p:to>
                                        <p:strVal val="visible"/>
                                      </p:to>
                                    </p:set>
                                    <p:animEffect transition="in" filter="diamond(in)">
                                      <p:cBhvr>
                                        <p:cTn id="18" dur="2000"/>
                                        <p:tgtEl>
                                          <p:spTgt spid="50074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
                                            <p:txEl>
                                              <p:pRg st="0" end="0"/>
                                            </p:txEl>
                                          </p:spTgt>
                                        </p:tgtEl>
                                        <p:attrNameLst>
                                          <p:attrName>style.visibility</p:attrName>
                                        </p:attrNameLst>
                                      </p:cBhvr>
                                      <p:to>
                                        <p:strVal val="visible"/>
                                      </p:to>
                                    </p:set>
                                    <p:anim calcmode="lin" valueType="num">
                                      <p:cBhvr additive="base">
                                        <p:cTn id="2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0739" grpId="0" bldLvl="0" animBg="1"/>
      <p:bldP spid="500742" grpId="0" bldLvl="0"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269" name="Rectangle 5"/>
          <p:cNvSpPr/>
          <p:nvPr/>
        </p:nvSpPr>
        <p:spPr>
          <a:xfrm>
            <a:off x="838200" y="3886200"/>
            <a:ext cx="2193925" cy="1096963"/>
          </a:xfrm>
          <a:prstGeom prst="rect">
            <a:avLst/>
          </a:prstGeom>
          <a:solidFill>
            <a:schemeClr val="accent2"/>
          </a:solidFill>
          <a:ln w="9525">
            <a:noFill/>
          </a:ln>
        </p:spPr>
        <p:txBody>
          <a:bodyPr wrap="none" lIns="90488" tIns="44450" rIns="90488" bIns="44450"/>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algn="ctr">
              <a:spcBef>
                <a:spcPct val="0"/>
              </a:spcBef>
              <a:buFontTx/>
              <a:buNone/>
            </a:pPr>
            <a:r>
              <a:rPr lang="en-US" altLang="en-US" sz="2600" dirty="0">
                <a:solidFill>
                  <a:schemeClr val="bg1"/>
                </a:solidFill>
                <a:latin typeface="Arial" panose="020B0604020202020204" pitchFamily="34" charset="0"/>
                <a:cs typeface="Arial" panose="020B0604020202020204" pitchFamily="34" charset="0"/>
              </a:rPr>
              <a:t>Chi phí </a:t>
            </a:r>
          </a:p>
          <a:p>
            <a:pPr marL="0" lvl="0" indent="0" algn="ctr">
              <a:spcBef>
                <a:spcPct val="0"/>
              </a:spcBef>
              <a:buFontTx/>
              <a:buNone/>
            </a:pPr>
            <a:r>
              <a:rPr lang="en-US" altLang="en-US" sz="2600" dirty="0">
                <a:solidFill>
                  <a:schemeClr val="bg1"/>
                </a:solidFill>
                <a:latin typeface="Arial" panose="020B0604020202020204" pitchFamily="34" charset="0"/>
                <a:cs typeface="Arial" panose="020B0604020202020204" pitchFamily="34" charset="0"/>
              </a:rPr>
              <a:t>trực tiếp</a:t>
            </a:r>
            <a:endParaRPr lang="en-US" altLang="en-US" sz="2600" dirty="0">
              <a:solidFill>
                <a:schemeClr val="bg1"/>
              </a:solidFill>
              <a:latin typeface="Arial" panose="020B0604020202020204" pitchFamily="34" charset="0"/>
              <a:ea typeface="Arial" panose="020B0604020202020204" pitchFamily="34" charset="0"/>
            </a:endParaRPr>
          </a:p>
        </p:txBody>
      </p:sp>
      <p:sp>
        <p:nvSpPr>
          <p:cNvPr id="395270" name="Rectangle 6"/>
          <p:cNvSpPr>
            <a:spLocks noChangeArrowheads="1"/>
          </p:cNvSpPr>
          <p:nvPr/>
        </p:nvSpPr>
        <p:spPr bwMode="auto">
          <a:xfrm>
            <a:off x="838200" y="5532438"/>
            <a:ext cx="2193925" cy="1096963"/>
          </a:xfrm>
          <a:prstGeom prst="rect">
            <a:avLst/>
          </a:prstGeom>
          <a:solidFill>
            <a:schemeClr val="accent3">
              <a:lumMod val="75000"/>
            </a:schemeClr>
          </a:solidFill>
          <a:ln>
            <a:noFill/>
          </a:ln>
          <a:effectLst/>
        </p:spPr>
        <p:txBody>
          <a:bodyPr wrap="none" lIns="90488" tIns="44450" rIns="90488" bIns="44450"/>
          <a:lstStyle/>
          <a:p>
            <a:pPr algn="ctr"/>
            <a:r>
              <a:rPr sz="2600" dirty="0">
                <a:solidFill>
                  <a:schemeClr val="bg1"/>
                </a:solidFill>
                <a:latin typeface="Arial" panose="020B0604020202020204" pitchFamily="34" charset="0"/>
              </a:rPr>
              <a:t>Chi phí </a:t>
            </a:r>
          </a:p>
          <a:p>
            <a:pPr algn="ctr"/>
            <a:r>
              <a:rPr sz="2600" dirty="0">
                <a:solidFill>
                  <a:schemeClr val="bg1"/>
                </a:solidFill>
                <a:latin typeface="Arial" panose="020B0604020202020204" pitchFamily="34" charset="0"/>
              </a:rPr>
              <a:t>gián tiếp</a:t>
            </a:r>
          </a:p>
        </p:txBody>
      </p:sp>
      <p:sp>
        <p:nvSpPr>
          <p:cNvPr id="395271" name="Rectangle 7"/>
          <p:cNvSpPr/>
          <p:nvPr/>
        </p:nvSpPr>
        <p:spPr>
          <a:xfrm>
            <a:off x="3841750" y="3890963"/>
            <a:ext cx="2170113" cy="490537"/>
          </a:xfrm>
          <a:prstGeom prst="rect">
            <a:avLst/>
          </a:prstGeom>
          <a:noFill/>
          <a:ln w="9525">
            <a:noFill/>
          </a:ln>
        </p:spPr>
        <p:txBody>
          <a:bodyPr wrap="none" lIns="90488" tIns="44450" rIns="90488" bIns="44450">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algn="ctr">
              <a:spcBef>
                <a:spcPct val="0"/>
              </a:spcBef>
              <a:buFontTx/>
              <a:buNone/>
            </a:pPr>
            <a:r>
              <a:rPr lang="en-US" altLang="en-US" sz="2600" dirty="0">
                <a:latin typeface="Arial" panose="020B0604020202020204" pitchFamily="34" charset="0"/>
                <a:cs typeface="Arial" panose="020B0604020202020204" pitchFamily="34" charset="0"/>
              </a:rPr>
              <a:t>Tính trực tiếp</a:t>
            </a:r>
            <a:endParaRPr lang="en-US" altLang="en-US" sz="2600" dirty="0">
              <a:latin typeface="Arial" panose="020B0604020202020204" pitchFamily="34" charset="0"/>
              <a:ea typeface="Arial" panose="020B0604020202020204" pitchFamily="34" charset="0"/>
            </a:endParaRPr>
          </a:p>
        </p:txBody>
      </p:sp>
      <p:sp>
        <p:nvSpPr>
          <p:cNvPr id="395272" name="Rectangle 8"/>
          <p:cNvSpPr/>
          <p:nvPr/>
        </p:nvSpPr>
        <p:spPr>
          <a:xfrm>
            <a:off x="3508375" y="5567363"/>
            <a:ext cx="2506663" cy="490537"/>
          </a:xfrm>
          <a:prstGeom prst="rect">
            <a:avLst/>
          </a:prstGeom>
          <a:noFill/>
          <a:ln w="9525">
            <a:noFill/>
          </a:ln>
        </p:spPr>
        <p:txBody>
          <a:bodyPr wrap="none" lIns="90488" tIns="44450" rIns="90488" bIns="44450">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algn="ctr">
              <a:spcBef>
                <a:spcPct val="0"/>
              </a:spcBef>
              <a:buFontTx/>
              <a:buNone/>
            </a:pPr>
            <a:r>
              <a:rPr lang="en-US" altLang="en-US" sz="2600" dirty="0">
                <a:latin typeface="Arial" panose="020B0604020202020204" pitchFamily="34" charset="0"/>
                <a:cs typeface="Arial" panose="020B0604020202020204" pitchFamily="34" charset="0"/>
              </a:rPr>
              <a:t>Phân bổ chi phí</a:t>
            </a:r>
            <a:endParaRPr lang="en-US" altLang="en-US" sz="2600" dirty="0">
              <a:latin typeface="Arial" panose="020B0604020202020204" pitchFamily="34" charset="0"/>
              <a:ea typeface="Arial" panose="020B0604020202020204" pitchFamily="34" charset="0"/>
            </a:endParaRPr>
          </a:p>
        </p:txBody>
      </p:sp>
      <p:sp>
        <p:nvSpPr>
          <p:cNvPr id="395273" name="Rectangle 9"/>
          <p:cNvSpPr>
            <a:spLocks noChangeArrowheads="1"/>
          </p:cNvSpPr>
          <p:nvPr/>
        </p:nvSpPr>
        <p:spPr bwMode="auto">
          <a:xfrm>
            <a:off x="6884988" y="3886200"/>
            <a:ext cx="1644650" cy="2741613"/>
          </a:xfrm>
          <a:prstGeom prst="rect">
            <a:avLst/>
          </a:prstGeom>
          <a:solidFill>
            <a:schemeClr val="tx2">
              <a:lumMod val="60000"/>
              <a:lumOff val="40000"/>
            </a:schemeClr>
          </a:solidFill>
          <a:ln>
            <a:noFill/>
          </a:ln>
          <a:effectLst/>
        </p:spPr>
        <p:txBody>
          <a:bodyPr wrap="none" lIns="90488" tIns="44450" rIns="90488" bIns="44450" anchor="ctr"/>
          <a:lstStyle/>
          <a:p>
            <a:pPr algn="ctr"/>
            <a:r>
              <a:rPr sz="2600" dirty="0">
                <a:solidFill>
                  <a:schemeClr val="bg1"/>
                </a:solidFill>
                <a:latin typeface="Arial" panose="020B0604020202020204" pitchFamily="34" charset="0"/>
              </a:rPr>
              <a:t>Đối </a:t>
            </a:r>
          </a:p>
          <a:p>
            <a:pPr algn="ctr"/>
            <a:r>
              <a:rPr sz="2600" dirty="0">
                <a:solidFill>
                  <a:schemeClr val="bg1"/>
                </a:solidFill>
                <a:latin typeface="Arial" panose="020B0604020202020204" pitchFamily="34" charset="0"/>
              </a:rPr>
              <a:t>tượng </a:t>
            </a:r>
          </a:p>
          <a:p>
            <a:pPr algn="ctr"/>
            <a:r>
              <a:rPr sz="2600" dirty="0">
                <a:solidFill>
                  <a:schemeClr val="bg1"/>
                </a:solidFill>
                <a:latin typeface="Arial" panose="020B0604020202020204" pitchFamily="34" charset="0"/>
              </a:rPr>
              <a:t>tính</a:t>
            </a:r>
          </a:p>
          <a:p>
            <a:pPr algn="ctr"/>
            <a:r>
              <a:rPr sz="2600" dirty="0">
                <a:solidFill>
                  <a:schemeClr val="bg1"/>
                </a:solidFill>
                <a:latin typeface="Arial" panose="020B0604020202020204" pitchFamily="34" charset="0"/>
              </a:rPr>
              <a:t>giá </a:t>
            </a:r>
          </a:p>
          <a:p>
            <a:pPr algn="ctr"/>
            <a:r>
              <a:rPr sz="2600" dirty="0">
                <a:solidFill>
                  <a:schemeClr val="bg1"/>
                </a:solidFill>
                <a:latin typeface="Arial" panose="020B0604020202020204" pitchFamily="34" charset="0"/>
              </a:rPr>
              <a:t>thành</a:t>
            </a:r>
            <a:endParaRPr sz="2600" b="1" dirty="0">
              <a:solidFill>
                <a:schemeClr val="bg1"/>
              </a:solidFill>
              <a:latin typeface="Arial" panose="020B0604020202020204" pitchFamily="34" charset="0"/>
            </a:endParaRPr>
          </a:p>
        </p:txBody>
      </p:sp>
      <p:sp>
        <p:nvSpPr>
          <p:cNvPr id="395274" name="Line 10"/>
          <p:cNvSpPr/>
          <p:nvPr/>
        </p:nvSpPr>
        <p:spPr>
          <a:xfrm>
            <a:off x="3032125" y="4433888"/>
            <a:ext cx="3852863" cy="1587"/>
          </a:xfrm>
          <a:prstGeom prst="line">
            <a:avLst/>
          </a:prstGeom>
          <a:ln w="19050" cap="flat" cmpd="sng">
            <a:solidFill>
              <a:schemeClr val="tx1"/>
            </a:solidFill>
            <a:prstDash val="solid"/>
            <a:headEnd type="none" w="med" len="med"/>
            <a:tailEnd type="triangle" w="med" len="med"/>
          </a:ln>
        </p:spPr>
      </p:sp>
      <p:sp>
        <p:nvSpPr>
          <p:cNvPr id="395275" name="Line 11"/>
          <p:cNvSpPr/>
          <p:nvPr/>
        </p:nvSpPr>
        <p:spPr>
          <a:xfrm>
            <a:off x="3032125" y="6080125"/>
            <a:ext cx="3852863" cy="0"/>
          </a:xfrm>
          <a:prstGeom prst="line">
            <a:avLst/>
          </a:prstGeom>
          <a:ln w="19050" cap="flat" cmpd="sng">
            <a:solidFill>
              <a:schemeClr val="tx1"/>
            </a:solidFill>
            <a:prstDash val="solid"/>
            <a:headEnd type="none" w="med" len="med"/>
            <a:tailEnd type="triangle" w="med" len="med"/>
          </a:ln>
        </p:spPr>
      </p:sp>
      <p:sp>
        <p:nvSpPr>
          <p:cNvPr id="395276" name="AutoShape 12"/>
          <p:cNvSpPr/>
          <p:nvPr/>
        </p:nvSpPr>
        <p:spPr>
          <a:xfrm rot="5400000">
            <a:off x="4454525" y="-292100"/>
            <a:ext cx="457200" cy="7691438"/>
          </a:xfrm>
          <a:prstGeom prst="leftBrace">
            <a:avLst>
              <a:gd name="adj1" fmla="val 121576"/>
              <a:gd name="adj2" fmla="val 44745"/>
            </a:avLst>
          </a:prstGeom>
          <a:noFill/>
          <a:ln w="19050"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FontTx/>
              <a:buNone/>
            </a:pPr>
            <a:endParaRPr lang="en-US" altLang="en-US" sz="1800" dirty="0">
              <a:latin typeface="Arial" panose="020B0604020202020204" pitchFamily="34" charset="0"/>
              <a:ea typeface="Arial" panose="020B0604020202020204" pitchFamily="34" charset="0"/>
            </a:endParaRPr>
          </a:p>
        </p:txBody>
      </p:sp>
      <p:sp>
        <p:nvSpPr>
          <p:cNvPr id="9227" name="TextBox 1"/>
          <p:cNvSpPr txBox="1"/>
          <p:nvPr/>
        </p:nvSpPr>
        <p:spPr>
          <a:xfrm>
            <a:off x="495300" y="838200"/>
            <a:ext cx="8153400" cy="129159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457200" lvl="0" indent="-457200" algn="just" eaLnBrk="1" hangingPunct="1">
              <a:spcBef>
                <a:spcPct val="0"/>
              </a:spcBef>
            </a:pPr>
            <a:r>
              <a:rPr lang="vi-VN" altLang="en-US" sz="2600" dirty="0">
                <a:latin typeface="Times New Roman" panose="02020603050405020304" pitchFamily="18" charset="0"/>
                <a:cs typeface="Times New Roman" panose="02020603050405020304" pitchFamily="18" charset="0"/>
              </a:rPr>
              <a:t>Tập hợp chi phí (Cost accumulation): l</a:t>
            </a:r>
            <a:r>
              <a:rPr lang="vi-VN" altLang="en-US" sz="2600" dirty="0">
                <a:latin typeface="Times New Roman" panose="02020603050405020304" pitchFamily="18" charset="0"/>
                <a:ea typeface="Arial" panose="020B0604020202020204" pitchFamily="34" charset="0"/>
                <a:cs typeface="Times New Roman" panose="02020603050405020304" pitchFamily="18" charset="0"/>
              </a:rPr>
              <a:t>à</a:t>
            </a:r>
            <a:r>
              <a:rPr lang="vi-VN" altLang="en-US" sz="2600" dirty="0">
                <a:latin typeface="Times New Roman" panose="02020603050405020304" pitchFamily="18" charset="0"/>
                <a:cs typeface="Times New Roman" panose="02020603050405020304" pitchFamily="18" charset="0"/>
              </a:rPr>
              <a:t> quá trình tổng hợp chi phí trực tiếp v</a:t>
            </a:r>
            <a:r>
              <a:rPr lang="vi-VN" altLang="en-US" sz="2600" dirty="0">
                <a:latin typeface="Times New Roman" panose="02020603050405020304" pitchFamily="18" charset="0"/>
                <a:ea typeface="Arial" panose="020B0604020202020204" pitchFamily="34" charset="0"/>
                <a:cs typeface="Times New Roman" panose="02020603050405020304" pitchFamily="18" charset="0"/>
              </a:rPr>
              <a:t>à</a:t>
            </a:r>
            <a:r>
              <a:rPr lang="vi-VN" altLang="en-US" sz="2600" dirty="0">
                <a:latin typeface="Times New Roman" panose="02020603050405020304" pitchFamily="18" charset="0"/>
                <a:cs typeface="Times New Roman" panose="02020603050405020304" pitchFamily="18" charset="0"/>
              </a:rPr>
              <a:t> chi phí gián tiếp của</a:t>
            </a:r>
            <a:r>
              <a:rPr lang="en-US" altLang="en-US" sz="2600" dirty="0">
                <a:latin typeface="Times New Roman" panose="02020603050405020304" pitchFamily="18" charset="0"/>
                <a:cs typeface="Times New Roman" panose="02020603050405020304" pitchFamily="18" charset="0"/>
              </a:rPr>
              <a:t> </a:t>
            </a:r>
            <a:r>
              <a:rPr lang="vi-VN" altLang="en-US" sz="2600" dirty="0">
                <a:latin typeface="Times New Roman" panose="02020603050405020304" pitchFamily="18" charset="0"/>
                <a:cs typeface="Times New Roman" panose="02020603050405020304" pitchFamily="18" charset="0"/>
              </a:rPr>
              <a:t>một đối tượng tính giá th</a:t>
            </a:r>
            <a:r>
              <a:rPr lang="vi-VN" altLang="en-US" sz="2600" dirty="0">
                <a:latin typeface="Times New Roman" panose="02020603050405020304" pitchFamily="18" charset="0"/>
                <a:ea typeface="Arial" panose="020B0604020202020204" pitchFamily="34" charset="0"/>
                <a:cs typeface="Times New Roman" panose="02020603050405020304" pitchFamily="18" charset="0"/>
              </a:rPr>
              <a:t>à</a:t>
            </a:r>
            <a:r>
              <a:rPr lang="vi-VN" altLang="en-US" sz="2600" dirty="0">
                <a:latin typeface="Times New Roman" panose="02020603050405020304" pitchFamily="18" charset="0"/>
                <a:cs typeface="Times New Roman" panose="02020603050405020304" pitchFamily="18" charset="0"/>
              </a:rPr>
              <a:t>nh</a:t>
            </a:r>
            <a:endParaRPr lang="vi-VN" altLang="en-US" sz="2600" dirty="0">
              <a:latin typeface="Times New Roman" panose="02020603050405020304" pitchFamily="18" charset="0"/>
              <a:ea typeface="Arial" panose="020B0604020202020204" pitchFamily="34" charset="0"/>
              <a:cs typeface="Times New Roman" panose="02020603050405020304"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395269"/>
                                        </p:tgtEl>
                                        <p:attrNameLst>
                                          <p:attrName>style.visibility</p:attrName>
                                        </p:attrNameLst>
                                      </p:cBhvr>
                                      <p:to>
                                        <p:strVal val="visible"/>
                                      </p:to>
                                    </p:set>
                                    <p:animEffect transition="in" filter="box(in)">
                                      <p:cBhvr>
                                        <p:cTn id="7" dur="500"/>
                                        <p:tgtEl>
                                          <p:spTgt spid="395269"/>
                                        </p:tgtEl>
                                      </p:cBhvr>
                                    </p:animEffect>
                                  </p:childTnLst>
                                </p:cTn>
                              </p:par>
                            </p:childTnLst>
                          </p:cTn>
                        </p:par>
                        <p:par>
                          <p:cTn id="8" fill="hold">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395270"/>
                                        </p:tgtEl>
                                        <p:attrNameLst>
                                          <p:attrName>style.visibility</p:attrName>
                                        </p:attrNameLst>
                                      </p:cBhvr>
                                      <p:to>
                                        <p:strVal val="visible"/>
                                      </p:to>
                                    </p:set>
                                    <p:animEffect transition="in" filter="box(in)">
                                      <p:cBhvr>
                                        <p:cTn id="11" dur="500"/>
                                        <p:tgtEl>
                                          <p:spTgt spid="395270"/>
                                        </p:tgtEl>
                                      </p:cBhvr>
                                    </p:animEffect>
                                  </p:childTnLst>
                                </p:cTn>
                              </p:par>
                            </p:childTnLst>
                          </p:cTn>
                        </p:par>
                        <p:par>
                          <p:cTn id="12" fill="hold">
                            <p:stCondLst>
                              <p:cond delay="1000"/>
                            </p:stCondLst>
                            <p:childTnLst>
                              <p:par>
                                <p:cTn id="13" presetID="4" presetClass="entr" presetSubtype="16" fill="hold" grpId="0" nodeType="afterEffect">
                                  <p:stCondLst>
                                    <p:cond delay="0"/>
                                  </p:stCondLst>
                                  <p:childTnLst>
                                    <p:set>
                                      <p:cBhvr>
                                        <p:cTn id="14" dur="1" fill="hold">
                                          <p:stCondLst>
                                            <p:cond delay="0"/>
                                          </p:stCondLst>
                                        </p:cTn>
                                        <p:tgtEl>
                                          <p:spTgt spid="395273"/>
                                        </p:tgtEl>
                                        <p:attrNameLst>
                                          <p:attrName>style.visibility</p:attrName>
                                        </p:attrNameLst>
                                      </p:cBhvr>
                                      <p:to>
                                        <p:strVal val="visible"/>
                                      </p:to>
                                    </p:set>
                                    <p:animEffect transition="in" filter="box(in)">
                                      <p:cBhvr>
                                        <p:cTn id="15" dur="500"/>
                                        <p:tgtEl>
                                          <p:spTgt spid="39527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95271"/>
                                        </p:tgtEl>
                                        <p:attrNameLst>
                                          <p:attrName>style.visibility</p:attrName>
                                        </p:attrNameLst>
                                      </p:cBhvr>
                                      <p:to>
                                        <p:strVal val="visible"/>
                                      </p:to>
                                    </p:set>
                                    <p:animEffect transition="in" filter="wipe(left)">
                                      <p:cBhvr>
                                        <p:cTn id="19" dur="500"/>
                                        <p:tgtEl>
                                          <p:spTgt spid="395271"/>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95274"/>
                                        </p:tgtEl>
                                        <p:attrNameLst>
                                          <p:attrName>style.visibility</p:attrName>
                                        </p:attrNameLst>
                                      </p:cBhvr>
                                      <p:to>
                                        <p:strVal val="visible"/>
                                      </p:to>
                                    </p:set>
                                    <p:animEffect transition="in" filter="wipe(left)">
                                      <p:cBhvr>
                                        <p:cTn id="23" dur="500"/>
                                        <p:tgtEl>
                                          <p:spTgt spid="395274"/>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395272"/>
                                        </p:tgtEl>
                                        <p:attrNameLst>
                                          <p:attrName>style.visibility</p:attrName>
                                        </p:attrNameLst>
                                      </p:cBhvr>
                                      <p:to>
                                        <p:strVal val="visible"/>
                                      </p:to>
                                    </p:set>
                                    <p:animEffect transition="in" filter="wipe(left)">
                                      <p:cBhvr>
                                        <p:cTn id="27" dur="500"/>
                                        <p:tgtEl>
                                          <p:spTgt spid="395272"/>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395275"/>
                                        </p:tgtEl>
                                        <p:attrNameLst>
                                          <p:attrName>style.visibility</p:attrName>
                                        </p:attrNameLst>
                                      </p:cBhvr>
                                      <p:to>
                                        <p:strVal val="visible"/>
                                      </p:to>
                                    </p:set>
                                    <p:animEffect transition="in" filter="wipe(left)">
                                      <p:cBhvr>
                                        <p:cTn id="31" dur="500"/>
                                        <p:tgtEl>
                                          <p:spTgt spid="395275"/>
                                        </p:tgtEl>
                                      </p:cBhvr>
                                    </p:animEffect>
                                  </p:childTnLst>
                                </p:cTn>
                              </p:par>
                            </p:childTnLst>
                          </p:cTn>
                        </p:par>
                        <p:par>
                          <p:cTn id="32" fill="hold">
                            <p:stCondLst>
                              <p:cond delay="3500"/>
                            </p:stCondLst>
                            <p:childTnLst>
                              <p:par>
                                <p:cTn id="33" presetID="17" presetClass="entr" presetSubtype="4" fill="hold" grpId="0" nodeType="afterEffect">
                                  <p:stCondLst>
                                    <p:cond delay="0"/>
                                  </p:stCondLst>
                                  <p:childTnLst>
                                    <p:set>
                                      <p:cBhvr>
                                        <p:cTn id="34" dur="1" fill="hold">
                                          <p:stCondLst>
                                            <p:cond delay="0"/>
                                          </p:stCondLst>
                                        </p:cTn>
                                        <p:tgtEl>
                                          <p:spTgt spid="395276"/>
                                        </p:tgtEl>
                                        <p:attrNameLst>
                                          <p:attrName>style.visibility</p:attrName>
                                        </p:attrNameLst>
                                      </p:cBhvr>
                                      <p:to>
                                        <p:strVal val="visible"/>
                                      </p:to>
                                    </p:set>
                                    <p:anim calcmode="lin" valueType="num">
                                      <p:cBhvr>
                                        <p:cTn id="35" dur="500" fill="hold"/>
                                        <p:tgtEl>
                                          <p:spTgt spid="395276"/>
                                        </p:tgtEl>
                                        <p:attrNameLst>
                                          <p:attrName>ppt_x</p:attrName>
                                        </p:attrNameLst>
                                      </p:cBhvr>
                                      <p:tavLst>
                                        <p:tav tm="0">
                                          <p:val>
                                            <p:strVal val="#ppt_x"/>
                                          </p:val>
                                        </p:tav>
                                        <p:tav tm="100000">
                                          <p:val>
                                            <p:strVal val="#ppt_x"/>
                                          </p:val>
                                        </p:tav>
                                      </p:tavLst>
                                    </p:anim>
                                    <p:anim calcmode="lin" valueType="num">
                                      <p:cBhvr>
                                        <p:cTn id="36" dur="500" fill="hold"/>
                                        <p:tgtEl>
                                          <p:spTgt spid="395276"/>
                                        </p:tgtEl>
                                        <p:attrNameLst>
                                          <p:attrName>ppt_y</p:attrName>
                                        </p:attrNameLst>
                                      </p:cBhvr>
                                      <p:tavLst>
                                        <p:tav tm="0">
                                          <p:val>
                                            <p:strVal val="#ppt_y+#ppt_h/2"/>
                                          </p:val>
                                        </p:tav>
                                        <p:tav tm="100000">
                                          <p:val>
                                            <p:strVal val="#ppt_y"/>
                                          </p:val>
                                        </p:tav>
                                      </p:tavLst>
                                    </p:anim>
                                    <p:anim calcmode="lin" valueType="num">
                                      <p:cBhvr>
                                        <p:cTn id="37" dur="500" fill="hold"/>
                                        <p:tgtEl>
                                          <p:spTgt spid="395276"/>
                                        </p:tgtEl>
                                        <p:attrNameLst>
                                          <p:attrName>ppt_w</p:attrName>
                                        </p:attrNameLst>
                                      </p:cBhvr>
                                      <p:tavLst>
                                        <p:tav tm="0">
                                          <p:val>
                                            <p:strVal val="#ppt_w"/>
                                          </p:val>
                                        </p:tav>
                                        <p:tav tm="100000">
                                          <p:val>
                                            <p:strVal val="#ppt_w"/>
                                          </p:val>
                                        </p:tav>
                                      </p:tavLst>
                                    </p:anim>
                                    <p:anim calcmode="lin" valueType="num">
                                      <p:cBhvr>
                                        <p:cTn id="38" dur="500" fill="hold"/>
                                        <p:tgtEl>
                                          <p:spTgt spid="39527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5269" grpId="0" bldLvl="0" animBg="1"/>
      <p:bldP spid="395270" grpId="0" bldLvl="0" animBg="1"/>
      <p:bldP spid="395271" grpId="0"/>
      <p:bldP spid="395272" grpId="0"/>
      <p:bldP spid="395273" grpId="0" bldLvl="0" animBg="1"/>
      <p:bldP spid="395276"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1008518" y="2902301"/>
            <a:ext cx="172571" cy="241300"/>
          </a:xfrm>
          <a:prstGeom prst="rect">
            <a:avLst/>
          </a:prstGeom>
        </p:spPr>
        <p:txBody>
          <a:bodyPr vert="horz" wrap="square" lIns="0" tIns="11205" rIns="0" bIns="0" rtlCol="0">
            <a:spAutoFit/>
          </a:bodyPr>
          <a:lstStyle/>
          <a:p>
            <a:pPr marL="12700">
              <a:lnSpc>
                <a:spcPct val="100000"/>
              </a:lnSpc>
              <a:spcBef>
                <a:spcPts val="100"/>
              </a:spcBef>
            </a:pPr>
            <a:r>
              <a:rPr sz="1500" spc="-365" dirty="0">
                <a:solidFill>
                  <a:srgbClr val="0000FF"/>
                </a:solidFill>
                <a:latin typeface="Komatuna"/>
                <a:cs typeface="Komatuna"/>
              </a:rPr>
              <a:t></a:t>
            </a:r>
            <a:endParaRPr sz="1500">
              <a:latin typeface="Komatuna"/>
              <a:cs typeface="Komatuna"/>
            </a:endParaRPr>
          </a:p>
        </p:txBody>
      </p:sp>
      <p:sp>
        <p:nvSpPr>
          <p:cNvPr id="5" name="object 5"/>
          <p:cNvSpPr txBox="1"/>
          <p:nvPr/>
        </p:nvSpPr>
        <p:spPr>
          <a:xfrm>
            <a:off x="1008518" y="2561799"/>
            <a:ext cx="5939118" cy="607695"/>
          </a:xfrm>
          <a:prstGeom prst="rect">
            <a:avLst/>
          </a:prstGeom>
        </p:spPr>
        <p:txBody>
          <a:bodyPr vert="horz" wrap="square" lIns="0" tIns="228600" rIns="0" bIns="0" rtlCol="0">
            <a:spAutoFit/>
          </a:bodyPr>
          <a:lstStyle/>
          <a:p>
            <a:pPr marL="545465">
              <a:lnSpc>
                <a:spcPct val="100000"/>
              </a:lnSpc>
              <a:spcBef>
                <a:spcPts val="2040"/>
              </a:spcBef>
            </a:pPr>
            <a:r>
              <a:rPr sz="2470" spc="25" dirty="0">
                <a:solidFill>
                  <a:srgbClr val="002A00"/>
                </a:solidFill>
                <a:latin typeface="Times New Roman" panose="02020603050405020304"/>
                <a:cs typeface="Times New Roman" panose="02020603050405020304"/>
              </a:rPr>
              <a:t>.</a:t>
            </a:r>
            <a:endParaRPr sz="2470">
              <a:latin typeface="Times New Roman" panose="02020603050405020304"/>
              <a:cs typeface="Times New Roman" panose="02020603050405020304"/>
            </a:endParaRPr>
          </a:p>
        </p:txBody>
      </p:sp>
      <p:sp>
        <p:nvSpPr>
          <p:cNvPr id="6" name="Text Box 5"/>
          <p:cNvSpPr txBox="1"/>
          <p:nvPr/>
        </p:nvSpPr>
        <p:spPr>
          <a:xfrm>
            <a:off x="337185" y="272415"/>
            <a:ext cx="8273415" cy="583565"/>
          </a:xfrm>
          <a:prstGeom prst="rect">
            <a:avLst/>
          </a:prstGeom>
          <a:noFill/>
        </p:spPr>
        <p:txBody>
          <a:bodyPr wrap="square" rtlCol="0">
            <a:spAutoFit/>
          </a:bodyPr>
          <a:lstStyle/>
          <a:p>
            <a:r>
              <a:rPr lang="en-US" sz="3200" b="1" dirty="0" err="1"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Đối</a:t>
            </a:r>
            <a:r>
              <a:rPr lang="en-US" sz="3200" b="1"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 </a:t>
            </a:r>
            <a:r>
              <a:rPr lang="en-US" sz="3200" b="1" dirty="0" err="1">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tượng</a:t>
            </a:r>
            <a:r>
              <a:rPr lang="en-US" sz="3200"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 </a:t>
            </a:r>
            <a:r>
              <a:rPr lang="en-US" sz="3200" b="1" dirty="0" err="1">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tính</a:t>
            </a:r>
            <a:r>
              <a:rPr lang="en-US" sz="3200"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 </a:t>
            </a:r>
            <a:r>
              <a:rPr lang="en-US" sz="3200" b="1" dirty="0" err="1">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giá</a:t>
            </a:r>
            <a:r>
              <a:rPr lang="en-US" sz="3200"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 </a:t>
            </a:r>
            <a:r>
              <a:rPr lang="en-US" sz="3200" b="1" dirty="0" err="1">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thành</a:t>
            </a:r>
            <a:r>
              <a:rPr lang="en-US" sz="3200"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 </a:t>
            </a:r>
            <a:r>
              <a:rPr lang="en-US" sz="3200" b="1" dirty="0" err="1">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sản</a:t>
            </a:r>
            <a:r>
              <a:rPr lang="en-US" sz="3200"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 </a:t>
            </a:r>
            <a:r>
              <a:rPr lang="en-US" sz="3200" b="1" dirty="0" err="1">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phẩm</a:t>
            </a:r>
            <a:endParaRPr lang="en-US" sz="3200"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p:txBody>
      </p:sp>
      <p:sp>
        <p:nvSpPr>
          <p:cNvPr id="7" name="Text Box 6"/>
          <p:cNvSpPr txBox="1"/>
          <p:nvPr/>
        </p:nvSpPr>
        <p:spPr>
          <a:xfrm>
            <a:off x="164465" y="1048385"/>
            <a:ext cx="8979535" cy="3107690"/>
          </a:xfrm>
          <a:prstGeom prst="rect">
            <a:avLst/>
          </a:prstGeom>
          <a:noFill/>
        </p:spPr>
        <p:txBody>
          <a:bodyPr wrap="square" rtlCol="0">
            <a:spAutoFit/>
          </a:bodyPr>
          <a:lstStyle/>
          <a:p>
            <a:r>
              <a:rPr lang="en-US" sz="2800">
                <a:latin typeface="Times New Roman" panose="02020603050405020304" pitchFamily="18" charset="0"/>
                <a:cs typeface="Times New Roman" panose="02020603050405020304" pitchFamily="18" charset="0"/>
              </a:rPr>
              <a:t>- Là khối lượng sản phẩm, dịch vụ hoàn thành nhất định mà doanh nghiệp cần tính tổng giá thành và giá thành đơn vị sản phẩm. </a:t>
            </a:r>
          </a:p>
          <a:p>
            <a:r>
              <a:rPr lang="en-US" sz="2800">
                <a:latin typeface="Times New Roman" panose="02020603050405020304" pitchFamily="18" charset="0"/>
                <a:cs typeface="Times New Roman" panose="02020603050405020304" pitchFamily="18" charset="0"/>
              </a:rPr>
              <a:t>- Đối tượng tính giá thành sản phẩm thường được chọn là sản phẩm, dịch vụ hoàn thành, chi tiết hoặc bô phận của sản phẩm dịch vụ. Lựa chọn đối tượng tính giá thành thích hợp sẽ là cơ sở để tính giá thành chính xác.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circle(in)">
                                      <p:cBhvr>
                                        <p:cTn id="13" dur="2000"/>
                                        <p:tgtEl>
                                          <p:spTgt spid="7">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
                                            <p:txEl>
                                              <p:pRg st="1" end="1"/>
                                            </p:txEl>
                                          </p:spTgt>
                                        </p:tgtEl>
                                        <p:attrNameLst>
                                          <p:attrName>style.visibility</p:attrName>
                                        </p:attrNameLst>
                                      </p:cBhvr>
                                      <p:to>
                                        <p:strVal val="visible"/>
                                      </p:to>
                                    </p:set>
                                    <p:anim calcmode="lin" valueType="num">
                                      <p:cBhvr additive="base">
                                        <p:cTn id="18"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64884" y="92157"/>
            <a:ext cx="6962214" cy="502920"/>
          </a:xfrm>
          <a:prstGeom prst="rect">
            <a:avLst/>
          </a:prstGeom>
        </p:spPr>
        <p:txBody>
          <a:bodyPr vert="horz" wrap="square" lIns="0" tIns="6723" rIns="0" bIns="0" rtlCol="0">
            <a:spAutoFit/>
          </a:bodyPr>
          <a:lstStyle/>
          <a:p>
            <a:pPr marL="12700" marR="5080">
              <a:lnSpc>
                <a:spcPct val="101000"/>
              </a:lnSpc>
              <a:spcBef>
                <a:spcPts val="60"/>
              </a:spcBef>
            </a:pPr>
            <a:r>
              <a:rPr sz="3200" b="1" dirty="0" err="1"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Kỳ</a:t>
            </a:r>
            <a:r>
              <a:rPr sz="3200" b="1" dirty="0" smtClean="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 </a:t>
            </a:r>
            <a:r>
              <a:rPr sz="3200" b="1"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tính giá thành sản phẩm</a:t>
            </a:r>
            <a:endParaRPr sz="3200" b="1" spc="70" dirty="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endParaRPr>
          </a:p>
        </p:txBody>
      </p:sp>
      <p:sp>
        <p:nvSpPr>
          <p:cNvPr id="3" name="object 2"/>
          <p:cNvSpPr txBox="1"/>
          <p:nvPr/>
        </p:nvSpPr>
        <p:spPr>
          <a:xfrm>
            <a:off x="461010" y="1124585"/>
            <a:ext cx="8686165" cy="3879215"/>
          </a:xfrm>
          <a:prstGeom prst="rect">
            <a:avLst/>
          </a:prstGeom>
        </p:spPr>
        <p:txBody>
          <a:bodyPr vert="horz" wrap="square" lIns="0" tIns="6723" rIns="0" bIns="0" rtlCol="0">
            <a:spAutoFit/>
          </a:bodyPr>
          <a:lstStyle/>
          <a:p>
            <a:pPr marL="12700" marR="5080">
              <a:lnSpc>
                <a:spcPct val="101000"/>
              </a:lnSpc>
              <a:spcBef>
                <a:spcPts val="60"/>
              </a:spcBef>
            </a:pPr>
            <a:r>
              <a:rPr sz="2470" b="1" spc="70" dirty="0">
                <a:solidFill>
                  <a:srgbClr val="FF0000"/>
                </a:solidFill>
                <a:latin typeface="Verdana" panose="020B0604030504040204"/>
                <a:cs typeface="Verdana" panose="020B0604030504040204"/>
              </a:rPr>
              <a:t>	</a:t>
            </a:r>
            <a:r>
              <a:rPr sz="2470" spc="70" dirty="0">
                <a:solidFill>
                  <a:schemeClr val="tx1"/>
                </a:solidFill>
                <a:latin typeface="Times New Roman" panose="02020603050405020304" pitchFamily="18" charset="0"/>
                <a:cs typeface="Times New Roman" panose="02020603050405020304" pitchFamily="18" charset="0"/>
              </a:rPr>
              <a:t>Là khoảng thời gian cần thiết phải tiến hành tổng hợp chi phí sản xuất để tính tổng giá thành sản phẩm và giá thành đơn vị.</a:t>
            </a:r>
          </a:p>
          <a:p>
            <a:pPr marL="12700" marR="5080">
              <a:lnSpc>
                <a:spcPct val="101000"/>
              </a:lnSpc>
              <a:spcBef>
                <a:spcPts val="60"/>
              </a:spcBef>
            </a:pPr>
            <a:r>
              <a:rPr sz="2470" spc="70" dirty="0">
                <a:solidFill>
                  <a:schemeClr val="tx1"/>
                </a:solidFill>
                <a:latin typeface="Times New Roman" panose="02020603050405020304" pitchFamily="18" charset="0"/>
                <a:cs typeface="Times New Roman" panose="02020603050405020304" pitchFamily="18" charset="0"/>
              </a:rPr>
              <a:t> Kỳ tính giá thành có thể được xác định khác nhau:</a:t>
            </a:r>
          </a:p>
          <a:p>
            <a:pPr marL="12700" marR="5080">
              <a:lnSpc>
                <a:spcPct val="101000"/>
              </a:lnSpc>
              <a:spcBef>
                <a:spcPts val="60"/>
              </a:spcBef>
            </a:pPr>
            <a:r>
              <a:rPr sz="2470" spc="70" dirty="0">
                <a:solidFill>
                  <a:schemeClr val="tx1"/>
                </a:solidFill>
                <a:latin typeface="Times New Roman" panose="02020603050405020304" pitchFamily="18" charset="0"/>
                <a:cs typeface="Times New Roman" panose="02020603050405020304" pitchFamily="18" charset="0"/>
              </a:rPr>
              <a:t>- Hàng tháng ở những Doanh nghiệp sản xuất công nghiệp.</a:t>
            </a:r>
          </a:p>
          <a:p>
            <a:pPr marL="12700" marR="5080">
              <a:lnSpc>
                <a:spcPct val="101000"/>
              </a:lnSpc>
              <a:spcBef>
                <a:spcPts val="60"/>
              </a:spcBef>
            </a:pPr>
            <a:r>
              <a:rPr sz="2470" spc="70" dirty="0">
                <a:solidFill>
                  <a:schemeClr val="tx1"/>
                </a:solidFill>
                <a:latin typeface="Times New Roman" panose="02020603050405020304" pitchFamily="18" charset="0"/>
                <a:cs typeface="Times New Roman" panose="02020603050405020304" pitchFamily="18" charset="0"/>
              </a:rPr>
              <a:t>- Qúy hoặc năm ở những Doanh nghiệp xây lắp</a:t>
            </a:r>
          </a:p>
          <a:p>
            <a:pPr marL="12700" marR="5080">
              <a:lnSpc>
                <a:spcPct val="101000"/>
              </a:lnSpc>
              <a:spcBef>
                <a:spcPts val="60"/>
              </a:spcBef>
            </a:pPr>
            <a:r>
              <a:rPr sz="2470" spc="70" dirty="0">
                <a:solidFill>
                  <a:schemeClr val="tx1"/>
                </a:solidFill>
                <a:latin typeface="Times New Roman" panose="02020603050405020304" pitchFamily="18" charset="0"/>
                <a:cs typeface="Times New Roman" panose="02020603050405020304" pitchFamily="18" charset="0"/>
              </a:rPr>
              <a:t>- Khoảng thời gian theo từng thời vụ, quý, năm ở những doanh nghiệp nông nghiệp </a:t>
            </a:r>
          </a:p>
          <a:p>
            <a:pPr marL="12700" marR="5080">
              <a:lnSpc>
                <a:spcPct val="101000"/>
              </a:lnSpc>
              <a:spcBef>
                <a:spcPts val="60"/>
              </a:spcBef>
            </a:pPr>
            <a:r>
              <a:rPr sz="2470" spc="70" dirty="0">
                <a:solidFill>
                  <a:schemeClr val="tx1"/>
                </a:solidFill>
                <a:latin typeface="Times New Roman" panose="02020603050405020304" pitchFamily="18" charset="0"/>
                <a:cs typeface="Times New Roman" panose="02020603050405020304" pitchFamily="18" charset="0"/>
              </a:rPr>
              <a:t>- Khoảng thời gian thực hiện, kết thúc và báo cáo chi phí sản xuất, giá thành sản phẩm, tính kết quả ở những doanh nghiệp chuyên sản xuất theo đơn đặt hàng.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08619" y="481554"/>
            <a:ext cx="6428254" cy="890905"/>
          </a:xfrm>
          <a:prstGeom prst="rect">
            <a:avLst/>
          </a:prstGeom>
        </p:spPr>
        <p:txBody>
          <a:bodyPr vert="horz" wrap="square" lIns="0" tIns="3922" rIns="0" bIns="0" rtlCol="0">
            <a:spAutoFit/>
          </a:bodyPr>
          <a:lstStyle/>
          <a:p>
            <a:pPr marL="12700" marR="5080">
              <a:lnSpc>
                <a:spcPct val="102000"/>
              </a:lnSpc>
              <a:spcBef>
                <a:spcPts val="35"/>
              </a:spcBef>
            </a:pPr>
            <a:r>
              <a:rPr sz="2825" b="1" spc="-70" dirty="0">
                <a:solidFill>
                  <a:srgbClr val="FFFFFF"/>
                </a:solidFill>
                <a:latin typeface="Arial" panose="020B0604020202020204"/>
                <a:cs typeface="Arial" panose="020B0604020202020204"/>
              </a:rPr>
              <a:t>III. </a:t>
            </a:r>
            <a:r>
              <a:rPr sz="2825" b="1" spc="-5" dirty="0">
                <a:solidFill>
                  <a:srgbClr val="FFFFFF"/>
                </a:solidFill>
                <a:latin typeface="Arial" panose="020B0604020202020204"/>
                <a:cs typeface="Arial" panose="020B0604020202020204"/>
              </a:rPr>
              <a:t>Kế toán </a:t>
            </a:r>
            <a:r>
              <a:rPr sz="2825" b="1" spc="-45" dirty="0">
                <a:solidFill>
                  <a:srgbClr val="FFFFFF"/>
                </a:solidFill>
                <a:latin typeface="Arial" panose="020B0604020202020204"/>
                <a:cs typeface="Arial" panose="020B0604020202020204"/>
              </a:rPr>
              <a:t>CPSX </a:t>
            </a:r>
            <a:r>
              <a:rPr sz="2825" b="1" spc="-40" dirty="0">
                <a:solidFill>
                  <a:srgbClr val="FFFFFF"/>
                </a:solidFill>
                <a:latin typeface="Arial" panose="020B0604020202020204"/>
                <a:cs typeface="Arial" panose="020B0604020202020204"/>
              </a:rPr>
              <a:t>và </a:t>
            </a:r>
            <a:r>
              <a:rPr sz="2825" b="1" spc="30" dirty="0">
                <a:solidFill>
                  <a:srgbClr val="FFFFFF"/>
                </a:solidFill>
                <a:latin typeface="Arial" panose="020B0604020202020204"/>
                <a:cs typeface="Arial" panose="020B0604020202020204"/>
              </a:rPr>
              <a:t>tính </a:t>
            </a:r>
            <a:r>
              <a:rPr sz="2825" b="1" spc="15" dirty="0">
                <a:solidFill>
                  <a:srgbClr val="FFFFFF"/>
                </a:solidFill>
                <a:latin typeface="Arial" panose="020B0604020202020204"/>
                <a:cs typeface="Arial" panose="020B0604020202020204"/>
              </a:rPr>
              <a:t>giá </a:t>
            </a:r>
            <a:r>
              <a:rPr sz="2825" b="1" spc="-15" dirty="0">
                <a:solidFill>
                  <a:srgbClr val="FFFFFF"/>
                </a:solidFill>
                <a:latin typeface="Arial" panose="020B0604020202020204"/>
                <a:cs typeface="Arial" panose="020B0604020202020204"/>
              </a:rPr>
              <a:t>thành </a:t>
            </a:r>
            <a:r>
              <a:rPr sz="2825" b="1" dirty="0">
                <a:solidFill>
                  <a:srgbClr val="FFFFFF"/>
                </a:solidFill>
                <a:latin typeface="Arial" panose="020B0604020202020204"/>
                <a:cs typeface="Arial" panose="020B0604020202020204"/>
              </a:rPr>
              <a:t>SP  </a:t>
            </a:r>
            <a:r>
              <a:rPr sz="2825" b="1" spc="-30" dirty="0">
                <a:solidFill>
                  <a:srgbClr val="FFFFFF"/>
                </a:solidFill>
                <a:latin typeface="Arial" panose="020B0604020202020204"/>
                <a:cs typeface="Arial" panose="020B0604020202020204"/>
              </a:rPr>
              <a:t>công</a:t>
            </a:r>
            <a:r>
              <a:rPr sz="2825" b="1" spc="50" dirty="0">
                <a:solidFill>
                  <a:srgbClr val="FFFFFF"/>
                </a:solidFill>
                <a:latin typeface="Arial" panose="020B0604020202020204"/>
                <a:cs typeface="Arial" panose="020B0604020202020204"/>
              </a:rPr>
              <a:t> </a:t>
            </a:r>
            <a:r>
              <a:rPr sz="2825" b="1" spc="-10" dirty="0">
                <a:solidFill>
                  <a:srgbClr val="FFFFFF"/>
                </a:solidFill>
                <a:latin typeface="Arial" panose="020B0604020202020204"/>
                <a:cs typeface="Arial" panose="020B0604020202020204"/>
              </a:rPr>
              <a:t>nghiệp.</a:t>
            </a:r>
            <a:endParaRPr sz="2825">
              <a:latin typeface="Arial" panose="020B0604020202020204"/>
              <a:cs typeface="Arial" panose="020B0604020202020204"/>
            </a:endParaRPr>
          </a:p>
        </p:txBody>
      </p:sp>
      <p:sp>
        <p:nvSpPr>
          <p:cNvPr id="3" name="object 3"/>
          <p:cNvSpPr txBox="1"/>
          <p:nvPr/>
        </p:nvSpPr>
        <p:spPr>
          <a:xfrm>
            <a:off x="249555" y="190500"/>
            <a:ext cx="8759825" cy="4367530"/>
          </a:xfrm>
          <a:prstGeom prst="rect">
            <a:avLst/>
          </a:prstGeom>
        </p:spPr>
        <p:txBody>
          <a:bodyPr vert="horz" wrap="square" lIns="0" tIns="138952" rIns="0" bIns="0" rtlCol="0">
            <a:spAutoFit/>
          </a:bodyPr>
          <a:lstStyle/>
          <a:p>
            <a:pPr marL="12700" algn="just">
              <a:lnSpc>
                <a:spcPct val="100000"/>
              </a:lnSpc>
              <a:spcBef>
                <a:spcPts val="1240"/>
              </a:spcBef>
            </a:pPr>
            <a:r>
              <a:rPr sz="2900" b="1" dirty="0" err="1" smtClean="0">
                <a:solidFill>
                  <a:srgbClr val="A76E23"/>
                </a:solidFill>
                <a:latin typeface="Times New Roman" panose="02020603050405020304"/>
                <a:cs typeface="Times New Roman" panose="02020603050405020304"/>
              </a:rPr>
              <a:t>Kế</a:t>
            </a:r>
            <a:r>
              <a:rPr sz="2900" b="1" dirty="0" smtClean="0">
                <a:solidFill>
                  <a:srgbClr val="A76E23"/>
                </a:solidFill>
                <a:latin typeface="Times New Roman" panose="02020603050405020304"/>
                <a:cs typeface="Times New Roman" panose="02020603050405020304"/>
              </a:rPr>
              <a:t> </a:t>
            </a:r>
            <a:r>
              <a:rPr sz="2900" b="1" dirty="0">
                <a:solidFill>
                  <a:srgbClr val="A76E23"/>
                </a:solidFill>
                <a:latin typeface="Times New Roman" panose="02020603050405020304"/>
                <a:cs typeface="Times New Roman" panose="02020603050405020304"/>
              </a:rPr>
              <a:t>toán chi phí sản xuất và tính giá thành sản phẩm công nghiệp</a:t>
            </a:r>
          </a:p>
          <a:p>
            <a:pPr marL="12700" algn="just">
              <a:lnSpc>
                <a:spcPct val="100000"/>
              </a:lnSpc>
              <a:spcBef>
                <a:spcPts val="1240"/>
              </a:spcBef>
            </a:pPr>
            <a:r>
              <a:rPr sz="3000" b="1" dirty="0">
                <a:solidFill>
                  <a:srgbClr val="A76E23"/>
                </a:solidFill>
                <a:latin typeface="Times New Roman" panose="02020603050405020304"/>
                <a:cs typeface="Times New Roman" panose="02020603050405020304"/>
              </a:rPr>
              <a:t>Đặc điểm SX công nghiệp.</a:t>
            </a:r>
            <a:endParaRPr b="1" dirty="0">
              <a:solidFill>
                <a:srgbClr val="A76E23"/>
              </a:solidFill>
              <a:latin typeface="Times New Roman" panose="02020603050405020304"/>
              <a:cs typeface="Times New Roman" panose="02020603050405020304"/>
            </a:endParaRPr>
          </a:p>
          <a:p>
            <a:pPr marL="354965" indent="-342900" algn="just">
              <a:lnSpc>
                <a:spcPct val="100000"/>
              </a:lnSpc>
              <a:spcBef>
                <a:spcPts val="1140"/>
              </a:spcBef>
              <a:buClr>
                <a:srgbClr val="0000FF"/>
              </a:buClr>
              <a:buSzPct val="75000"/>
              <a:buFont typeface="Wingdings" panose="05000000000000000000" charset="0"/>
              <a:buChar char="Ø"/>
              <a:tabLst>
                <a:tab pos="546100" algn="l"/>
              </a:tabLst>
            </a:pPr>
            <a:r>
              <a:rPr sz="2470" spc="-30" dirty="0">
                <a:solidFill>
                  <a:srgbClr val="002A00"/>
                </a:solidFill>
                <a:latin typeface="Times New Roman" panose="02020603050405020304"/>
                <a:cs typeface="Times New Roman" panose="02020603050405020304"/>
              </a:rPr>
              <a:t>Ngành </a:t>
            </a:r>
            <a:r>
              <a:rPr sz="2470" spc="-5" dirty="0">
                <a:solidFill>
                  <a:srgbClr val="002A00"/>
                </a:solidFill>
                <a:latin typeface="Times New Roman" panose="02020603050405020304"/>
                <a:cs typeface="Times New Roman" panose="02020603050405020304"/>
              </a:rPr>
              <a:t>SX </a:t>
            </a:r>
            <a:r>
              <a:rPr sz="2470" dirty="0">
                <a:solidFill>
                  <a:srgbClr val="002A00"/>
                </a:solidFill>
                <a:latin typeface="Times New Roman" panose="02020603050405020304"/>
                <a:cs typeface="Times New Roman" panose="02020603050405020304"/>
              </a:rPr>
              <a:t>ra </a:t>
            </a:r>
            <a:r>
              <a:rPr sz="2470" spc="-30" dirty="0">
                <a:solidFill>
                  <a:srgbClr val="002A00"/>
                </a:solidFill>
                <a:latin typeface="Times New Roman" panose="02020603050405020304"/>
                <a:cs typeface="Times New Roman" panose="02020603050405020304"/>
              </a:rPr>
              <a:t>các </a:t>
            </a:r>
            <a:r>
              <a:rPr sz="2470" spc="-5" dirty="0">
                <a:solidFill>
                  <a:srgbClr val="002A00"/>
                </a:solidFill>
                <a:latin typeface="Times New Roman" panose="02020603050405020304"/>
                <a:cs typeface="Times New Roman" panose="02020603050405020304"/>
              </a:rPr>
              <a:t>SP </a:t>
            </a:r>
            <a:r>
              <a:rPr sz="2470" spc="-70" dirty="0">
                <a:solidFill>
                  <a:srgbClr val="002A00"/>
                </a:solidFill>
                <a:latin typeface="Times New Roman" panose="02020603050405020304"/>
                <a:cs typeface="Times New Roman" panose="02020603050405020304"/>
              </a:rPr>
              <a:t>vật</a:t>
            </a:r>
            <a:r>
              <a:rPr sz="2470" spc="470" dirty="0">
                <a:solidFill>
                  <a:srgbClr val="002A00"/>
                </a:solidFill>
                <a:latin typeface="Times New Roman" panose="02020603050405020304"/>
                <a:cs typeface="Times New Roman" panose="02020603050405020304"/>
              </a:rPr>
              <a:t> </a:t>
            </a:r>
            <a:r>
              <a:rPr sz="2470" spc="-15" dirty="0">
                <a:solidFill>
                  <a:srgbClr val="002A00"/>
                </a:solidFill>
                <a:latin typeface="Times New Roman" panose="02020603050405020304"/>
                <a:cs typeface="Times New Roman" panose="02020603050405020304"/>
              </a:rPr>
              <a:t>chất.</a:t>
            </a:r>
          </a:p>
          <a:p>
            <a:pPr marL="354965" indent="-342900" algn="just">
              <a:lnSpc>
                <a:spcPct val="100000"/>
              </a:lnSpc>
              <a:spcBef>
                <a:spcPts val="1140"/>
              </a:spcBef>
              <a:buClr>
                <a:srgbClr val="0000FF"/>
              </a:buClr>
              <a:buSzPct val="75000"/>
              <a:buFont typeface="Wingdings" panose="05000000000000000000" charset="0"/>
              <a:buChar char="Ø"/>
              <a:tabLst>
                <a:tab pos="546100" algn="l"/>
              </a:tabLst>
            </a:pPr>
            <a:r>
              <a:rPr sz="2470" spc="-5" dirty="0">
                <a:solidFill>
                  <a:srgbClr val="002A00"/>
                </a:solidFill>
                <a:latin typeface="Times New Roman" panose="02020603050405020304"/>
                <a:cs typeface="Times New Roman" panose="02020603050405020304"/>
              </a:rPr>
              <a:t>SX </a:t>
            </a:r>
            <a:r>
              <a:rPr sz="2470" dirty="0">
                <a:solidFill>
                  <a:srgbClr val="002A00"/>
                </a:solidFill>
                <a:latin typeface="Times New Roman" panose="02020603050405020304"/>
                <a:cs typeface="Times New Roman" panose="02020603050405020304"/>
              </a:rPr>
              <a:t>thường ổn định, do có </a:t>
            </a:r>
            <a:r>
              <a:rPr sz="2470" spc="-35" dirty="0">
                <a:solidFill>
                  <a:srgbClr val="002A00"/>
                </a:solidFill>
                <a:latin typeface="Times New Roman" panose="02020603050405020304"/>
                <a:cs typeface="Times New Roman" panose="02020603050405020304"/>
              </a:rPr>
              <a:t>qui </a:t>
            </a:r>
            <a:r>
              <a:rPr sz="2470" dirty="0">
                <a:solidFill>
                  <a:srgbClr val="002A00"/>
                </a:solidFill>
                <a:latin typeface="Times New Roman" panose="02020603050405020304"/>
                <a:cs typeface="Times New Roman" panose="02020603050405020304"/>
              </a:rPr>
              <a:t>trình công </a:t>
            </a:r>
            <a:r>
              <a:rPr sz="2470" spc="-25" dirty="0">
                <a:solidFill>
                  <a:srgbClr val="002A00"/>
                </a:solidFill>
                <a:latin typeface="Times New Roman" panose="02020603050405020304"/>
                <a:cs typeface="Times New Roman" panose="02020603050405020304"/>
              </a:rPr>
              <a:t>nghệ </a:t>
            </a:r>
            <a:r>
              <a:rPr sz="2470" spc="-5" dirty="0">
                <a:solidFill>
                  <a:srgbClr val="002A00"/>
                </a:solidFill>
                <a:latin typeface="Times New Roman" panose="02020603050405020304"/>
                <a:cs typeface="Times New Roman" panose="02020603050405020304"/>
              </a:rPr>
              <a:t>SX,  </a:t>
            </a:r>
            <a:r>
              <a:rPr sz="2470" spc="-25" dirty="0">
                <a:solidFill>
                  <a:srgbClr val="002A00"/>
                </a:solidFill>
                <a:latin typeface="Times New Roman" panose="02020603050405020304"/>
                <a:cs typeface="Times New Roman" panose="02020603050405020304"/>
              </a:rPr>
              <a:t>cơ </a:t>
            </a:r>
            <a:r>
              <a:rPr sz="2470" spc="-30" dirty="0">
                <a:solidFill>
                  <a:srgbClr val="002A00"/>
                </a:solidFill>
                <a:latin typeface="Times New Roman" panose="02020603050405020304"/>
                <a:cs typeface="Times New Roman" panose="02020603050405020304"/>
              </a:rPr>
              <a:t>cấu </a:t>
            </a:r>
            <a:r>
              <a:rPr sz="2470" dirty="0">
                <a:solidFill>
                  <a:srgbClr val="002A00"/>
                </a:solidFill>
                <a:latin typeface="Times New Roman" panose="02020603050405020304"/>
                <a:cs typeface="Times New Roman" panose="02020603050405020304"/>
              </a:rPr>
              <a:t>tổ </a:t>
            </a:r>
            <a:r>
              <a:rPr sz="2470" spc="10" dirty="0">
                <a:solidFill>
                  <a:srgbClr val="002A00"/>
                </a:solidFill>
                <a:latin typeface="Times New Roman" panose="02020603050405020304"/>
                <a:cs typeface="Times New Roman" panose="02020603050405020304"/>
              </a:rPr>
              <a:t>chức </a:t>
            </a:r>
            <a:r>
              <a:rPr sz="2470" spc="-5" dirty="0">
                <a:solidFill>
                  <a:srgbClr val="002A00"/>
                </a:solidFill>
                <a:latin typeface="Times New Roman" panose="02020603050405020304"/>
                <a:cs typeface="Times New Roman" panose="02020603050405020304"/>
              </a:rPr>
              <a:t>SX </a:t>
            </a:r>
            <a:r>
              <a:rPr sz="2470" spc="20" dirty="0">
                <a:solidFill>
                  <a:srgbClr val="002A00"/>
                </a:solidFill>
                <a:latin typeface="Times New Roman" panose="02020603050405020304"/>
                <a:cs typeface="Times New Roman" panose="02020603050405020304"/>
              </a:rPr>
              <a:t>tương </a:t>
            </a:r>
            <a:r>
              <a:rPr sz="2470" dirty="0">
                <a:solidFill>
                  <a:srgbClr val="002A00"/>
                </a:solidFill>
                <a:latin typeface="Times New Roman" panose="02020603050405020304"/>
                <a:cs typeface="Times New Roman" panose="02020603050405020304"/>
              </a:rPr>
              <a:t>đối ổn định, </a:t>
            </a:r>
            <a:r>
              <a:rPr sz="2470" spc="-5" dirty="0">
                <a:solidFill>
                  <a:srgbClr val="002A00"/>
                </a:solidFill>
                <a:latin typeface="Times New Roman" panose="02020603050405020304"/>
                <a:cs typeface="Times New Roman" panose="02020603050405020304"/>
              </a:rPr>
              <a:t>SX </a:t>
            </a:r>
            <a:r>
              <a:rPr sz="2470" dirty="0">
                <a:solidFill>
                  <a:srgbClr val="002A00"/>
                </a:solidFill>
                <a:latin typeface="Times New Roman" panose="02020603050405020304"/>
                <a:cs typeface="Times New Roman" panose="02020603050405020304"/>
              </a:rPr>
              <a:t>thường</a:t>
            </a:r>
            <a:r>
              <a:rPr sz="2470" spc="-155" dirty="0">
                <a:solidFill>
                  <a:srgbClr val="002A00"/>
                </a:solidFill>
                <a:latin typeface="Times New Roman" panose="02020603050405020304"/>
                <a:cs typeface="Times New Roman" panose="02020603050405020304"/>
              </a:rPr>
              <a:t> </a:t>
            </a:r>
            <a:r>
              <a:rPr sz="2470" spc="40" dirty="0">
                <a:solidFill>
                  <a:srgbClr val="002A00"/>
                </a:solidFill>
                <a:latin typeface="Times New Roman" panose="02020603050405020304"/>
                <a:cs typeface="Times New Roman" panose="02020603050405020304"/>
              </a:rPr>
              <a:t>tập  </a:t>
            </a:r>
            <a:r>
              <a:rPr sz="2470" dirty="0">
                <a:solidFill>
                  <a:srgbClr val="002A00"/>
                </a:solidFill>
                <a:latin typeface="Times New Roman" panose="02020603050405020304"/>
                <a:cs typeface="Times New Roman" panose="02020603050405020304"/>
              </a:rPr>
              <a:t>trung ở </a:t>
            </a:r>
            <a:r>
              <a:rPr sz="2470" spc="-60" dirty="0">
                <a:solidFill>
                  <a:srgbClr val="002A00"/>
                </a:solidFill>
                <a:latin typeface="Times New Roman" panose="02020603050405020304"/>
                <a:cs typeface="Times New Roman" panose="02020603050405020304"/>
              </a:rPr>
              <a:t>một </a:t>
            </a:r>
            <a:r>
              <a:rPr sz="2470" dirty="0">
                <a:solidFill>
                  <a:srgbClr val="002A00"/>
                </a:solidFill>
                <a:latin typeface="Times New Roman" panose="02020603050405020304"/>
                <a:cs typeface="Times New Roman" panose="02020603050405020304"/>
              </a:rPr>
              <a:t>địa điểm theo từng</a:t>
            </a:r>
            <a:r>
              <a:rPr sz="2470" spc="105" dirty="0">
                <a:solidFill>
                  <a:srgbClr val="002A00"/>
                </a:solidFill>
                <a:latin typeface="Times New Roman" panose="02020603050405020304"/>
                <a:cs typeface="Times New Roman" panose="02020603050405020304"/>
              </a:rPr>
              <a:t> </a:t>
            </a:r>
            <a:r>
              <a:rPr sz="2470" spc="5" dirty="0">
                <a:solidFill>
                  <a:srgbClr val="002A00"/>
                </a:solidFill>
                <a:latin typeface="Times New Roman" panose="02020603050405020304"/>
                <a:cs typeface="Times New Roman" panose="02020603050405020304"/>
              </a:rPr>
              <a:t>PX.</a:t>
            </a:r>
          </a:p>
          <a:p>
            <a:pPr marL="354965" indent="-342900" algn="just">
              <a:lnSpc>
                <a:spcPct val="100000"/>
              </a:lnSpc>
              <a:spcBef>
                <a:spcPts val="1140"/>
              </a:spcBef>
              <a:buClr>
                <a:srgbClr val="0000FF"/>
              </a:buClr>
              <a:buSzPct val="75000"/>
              <a:buFont typeface="Wingdings" panose="05000000000000000000" charset="0"/>
              <a:buChar char="Ø"/>
              <a:tabLst>
                <a:tab pos="546100" algn="l"/>
              </a:tabLst>
            </a:pPr>
            <a:r>
              <a:rPr sz="2470" spc="-5" dirty="0">
                <a:solidFill>
                  <a:srgbClr val="002A00"/>
                </a:solidFill>
                <a:latin typeface="Times New Roman" panose="02020603050405020304"/>
                <a:cs typeface="Times New Roman" panose="02020603050405020304"/>
              </a:rPr>
              <a:t>SX </a:t>
            </a:r>
            <a:r>
              <a:rPr sz="2470" spc="-30" dirty="0">
                <a:solidFill>
                  <a:srgbClr val="002A00"/>
                </a:solidFill>
                <a:latin typeface="Times New Roman" panose="02020603050405020304"/>
                <a:cs typeface="Times New Roman" panose="02020603050405020304"/>
              </a:rPr>
              <a:t>các </a:t>
            </a:r>
            <a:r>
              <a:rPr sz="2470" spc="-5" dirty="0">
                <a:solidFill>
                  <a:srgbClr val="002A00"/>
                </a:solidFill>
                <a:latin typeface="Times New Roman" panose="02020603050405020304"/>
                <a:cs typeface="Times New Roman" panose="02020603050405020304"/>
              </a:rPr>
              <a:t>SP </a:t>
            </a:r>
            <a:r>
              <a:rPr sz="2470" dirty="0">
                <a:solidFill>
                  <a:srgbClr val="002A00"/>
                </a:solidFill>
                <a:latin typeface="Times New Roman" panose="02020603050405020304"/>
                <a:cs typeface="Times New Roman" panose="02020603050405020304"/>
              </a:rPr>
              <a:t>theo </a:t>
            </a:r>
            <a:r>
              <a:rPr sz="2470" spc="-20" dirty="0">
                <a:solidFill>
                  <a:srgbClr val="002A00"/>
                </a:solidFill>
                <a:latin typeface="Times New Roman" panose="02020603050405020304"/>
                <a:cs typeface="Times New Roman" panose="02020603050405020304"/>
              </a:rPr>
              <a:t>chức </a:t>
            </a:r>
            <a:r>
              <a:rPr sz="2470" spc="10" dirty="0">
                <a:solidFill>
                  <a:srgbClr val="002A00"/>
                </a:solidFill>
                <a:latin typeface="Times New Roman" panose="02020603050405020304"/>
                <a:cs typeface="Times New Roman" panose="02020603050405020304"/>
              </a:rPr>
              <a:t>năng, </a:t>
            </a:r>
            <a:r>
              <a:rPr sz="2470" spc="25" dirty="0">
                <a:solidFill>
                  <a:srgbClr val="002A00"/>
                </a:solidFill>
                <a:latin typeface="Times New Roman" panose="02020603050405020304"/>
                <a:cs typeface="Times New Roman" panose="02020603050405020304"/>
              </a:rPr>
              <a:t>đồng </a:t>
            </a:r>
            <a:r>
              <a:rPr sz="2470" dirty="0">
                <a:solidFill>
                  <a:srgbClr val="002A00"/>
                </a:solidFill>
                <a:latin typeface="Times New Roman" panose="02020603050405020304"/>
                <a:cs typeface="Times New Roman" panose="02020603050405020304"/>
              </a:rPr>
              <a:t>thời còn có các </a:t>
            </a:r>
            <a:r>
              <a:rPr sz="2470" spc="-5" dirty="0">
                <a:solidFill>
                  <a:srgbClr val="002A00"/>
                </a:solidFill>
                <a:latin typeface="Times New Roman" panose="02020603050405020304"/>
                <a:cs typeface="Times New Roman" panose="02020603050405020304"/>
              </a:rPr>
              <a:t>HĐ  </a:t>
            </a:r>
            <a:r>
              <a:rPr sz="2470" dirty="0">
                <a:solidFill>
                  <a:srgbClr val="002A00"/>
                </a:solidFill>
                <a:latin typeface="Times New Roman" panose="02020603050405020304"/>
                <a:cs typeface="Times New Roman" panose="02020603050405020304"/>
              </a:rPr>
              <a:t>phục </a:t>
            </a:r>
            <a:r>
              <a:rPr sz="2470" spc="-100" dirty="0">
                <a:solidFill>
                  <a:srgbClr val="002A00"/>
                </a:solidFill>
                <a:latin typeface="Times New Roman" panose="02020603050405020304"/>
                <a:cs typeface="Times New Roman" panose="02020603050405020304"/>
              </a:rPr>
              <a:t>vụ </a:t>
            </a:r>
            <a:r>
              <a:rPr sz="2470" dirty="0">
                <a:solidFill>
                  <a:srgbClr val="002A00"/>
                </a:solidFill>
                <a:latin typeface="Times New Roman" panose="02020603050405020304"/>
                <a:cs typeface="Times New Roman" panose="02020603050405020304"/>
              </a:rPr>
              <a:t>cung </a:t>
            </a:r>
            <a:r>
              <a:rPr sz="2470" spc="-30" dirty="0">
                <a:solidFill>
                  <a:srgbClr val="002A00"/>
                </a:solidFill>
                <a:latin typeface="Times New Roman" panose="02020603050405020304"/>
                <a:cs typeface="Times New Roman" panose="02020603050405020304"/>
              </a:rPr>
              <a:t>cấp </a:t>
            </a:r>
            <a:r>
              <a:rPr sz="2470" spc="25" dirty="0">
                <a:solidFill>
                  <a:srgbClr val="002A00"/>
                </a:solidFill>
                <a:latin typeface="Times New Roman" panose="02020603050405020304"/>
                <a:cs typeface="Times New Roman" panose="02020603050405020304"/>
              </a:rPr>
              <a:t>SP, </a:t>
            </a:r>
            <a:r>
              <a:rPr sz="2470" spc="-5" dirty="0">
                <a:solidFill>
                  <a:srgbClr val="002A00"/>
                </a:solidFill>
                <a:latin typeface="Times New Roman" panose="02020603050405020304"/>
                <a:cs typeface="Times New Roman" panose="02020603050405020304"/>
              </a:rPr>
              <a:t>DV </a:t>
            </a:r>
            <a:r>
              <a:rPr sz="2470" dirty="0">
                <a:solidFill>
                  <a:srgbClr val="002A00"/>
                </a:solidFill>
                <a:latin typeface="Times New Roman" panose="02020603050405020304"/>
                <a:cs typeface="Times New Roman" panose="02020603050405020304"/>
              </a:rPr>
              <a:t>cho hoạt động </a:t>
            </a:r>
            <a:r>
              <a:rPr sz="2470" spc="-5" dirty="0">
                <a:solidFill>
                  <a:srgbClr val="002A00"/>
                </a:solidFill>
                <a:latin typeface="Times New Roman" panose="02020603050405020304"/>
                <a:cs typeface="Times New Roman" panose="02020603050405020304"/>
              </a:rPr>
              <a:t>SX</a:t>
            </a:r>
            <a:r>
              <a:rPr sz="2470" spc="-345" dirty="0">
                <a:solidFill>
                  <a:srgbClr val="002A00"/>
                </a:solidFill>
                <a:latin typeface="Times New Roman" panose="02020603050405020304"/>
                <a:cs typeface="Times New Roman" panose="02020603050405020304"/>
              </a:rPr>
              <a:t> </a:t>
            </a:r>
            <a:r>
              <a:rPr sz="2470" spc="-5" dirty="0">
                <a:solidFill>
                  <a:srgbClr val="002A00"/>
                </a:solidFill>
                <a:latin typeface="Times New Roman" panose="02020603050405020304"/>
                <a:cs typeface="Times New Roman" panose="02020603050405020304"/>
              </a:rPr>
              <a:t>chính.</a:t>
            </a:r>
            <a:endParaRPr sz="2470" dirty="0">
              <a:latin typeface="Times New Roman" panose="02020603050405020304"/>
              <a:cs typeface="Times New Roman" panose="020206030504050203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1000"/>
                                        <p:tgtEl>
                                          <p:spTgt spid="3">
                                            <p:txEl>
                                              <p:pRg st="3" end="3"/>
                                            </p:txEl>
                                          </p:spTgt>
                                        </p:tgtEl>
                                      </p:cBhvr>
                                    </p:animEffect>
                                    <p:anim calcmode="lin" valueType="num">
                                      <p:cBhvr>
                                        <p:cTn id="2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3690" y="83503"/>
            <a:ext cx="8787130" cy="1000125"/>
          </a:xfrm>
          <a:prstGeom prst="rect">
            <a:avLst/>
          </a:prstGeom>
        </p:spPr>
        <p:txBody>
          <a:bodyPr vert="horz" wrap="square" lIns="0" tIns="6723" rIns="0" bIns="0" rtlCol="0">
            <a:spAutoFit/>
            <a:scene3d>
              <a:camera prst="orthographicFront"/>
              <a:lightRig rig="threePt" dir="t"/>
            </a:scene3d>
          </a:bodyPr>
          <a:lstStyle/>
          <a:p>
            <a:pPr marL="12700" marR="5080">
              <a:lnSpc>
                <a:spcPct val="101000"/>
              </a:lnSpc>
              <a:spcBef>
                <a:spcPts val="60"/>
              </a:spcBef>
            </a:pPr>
            <a:r>
              <a:rPr sz="3200" b="1" dirty="0">
                <a:solidFill>
                  <a:srgbClr val="FF0000"/>
                </a:solidFill>
                <a:latin typeface="Arial" panose="020B0604020202020204"/>
                <a:cs typeface="Arial" panose="020B0604020202020204"/>
              </a:rPr>
              <a:t> </a:t>
            </a:r>
            <a:r>
              <a:rPr sz="3200" b="1" spc="-5" dirty="0">
                <a:ln w="22225">
                  <a:solidFill>
                    <a:schemeClr val="accent2"/>
                  </a:solidFill>
                  <a:prstDash val="solid"/>
                </a:ln>
                <a:solidFill>
                  <a:schemeClr val="accent2">
                    <a:lumMod val="40000"/>
                    <a:lumOff val="60000"/>
                  </a:schemeClr>
                </a:solidFill>
                <a:effectLst/>
                <a:latin typeface="Arial" panose="020B0604020202020204"/>
                <a:cs typeface="Arial" panose="020B0604020202020204"/>
              </a:rPr>
              <a:t>Kế </a:t>
            </a:r>
            <a:r>
              <a:rPr lang="en-US" sz="3200" b="1" spc="-5" dirty="0">
                <a:ln w="22225">
                  <a:solidFill>
                    <a:schemeClr val="accent2"/>
                  </a:solidFill>
                  <a:prstDash val="solid"/>
                </a:ln>
                <a:solidFill>
                  <a:schemeClr val="accent2">
                    <a:lumMod val="40000"/>
                    <a:lumOff val="60000"/>
                  </a:schemeClr>
                </a:solidFill>
                <a:effectLst/>
                <a:latin typeface="Arial" panose="020B0604020202020204"/>
                <a:cs typeface="Arial" panose="020B0604020202020204"/>
              </a:rPr>
              <a:t>toán</a:t>
            </a:r>
            <a:r>
              <a:rPr sz="3200" b="1" spc="-5" dirty="0">
                <a:ln w="22225">
                  <a:solidFill>
                    <a:schemeClr val="accent2"/>
                  </a:solidFill>
                  <a:prstDash val="solid"/>
                </a:ln>
                <a:solidFill>
                  <a:schemeClr val="accent2">
                    <a:lumMod val="40000"/>
                    <a:lumOff val="60000"/>
                  </a:schemeClr>
                </a:solidFill>
                <a:effectLst/>
                <a:latin typeface="Arial" panose="020B0604020202020204"/>
                <a:cs typeface="Arial" panose="020B0604020202020204"/>
              </a:rPr>
              <a:t> </a:t>
            </a:r>
            <a:r>
              <a:rPr sz="3200" b="1" dirty="0">
                <a:ln w="22225">
                  <a:solidFill>
                    <a:schemeClr val="accent2"/>
                  </a:solidFill>
                  <a:prstDash val="solid"/>
                </a:ln>
                <a:solidFill>
                  <a:schemeClr val="accent2">
                    <a:lumMod val="40000"/>
                    <a:lumOff val="60000"/>
                  </a:schemeClr>
                </a:solidFill>
                <a:effectLst/>
                <a:latin typeface="Arial" panose="020B0604020202020204"/>
                <a:cs typeface="Arial" panose="020B0604020202020204"/>
              </a:rPr>
              <a:t>tập hợp </a:t>
            </a:r>
            <a:r>
              <a:rPr sz="3200" b="1" spc="-25" dirty="0">
                <a:ln w="22225">
                  <a:solidFill>
                    <a:schemeClr val="accent2"/>
                  </a:solidFill>
                  <a:prstDash val="solid"/>
                </a:ln>
                <a:solidFill>
                  <a:schemeClr val="accent2">
                    <a:lumMod val="40000"/>
                    <a:lumOff val="60000"/>
                  </a:schemeClr>
                </a:solidFill>
                <a:effectLst/>
                <a:latin typeface="Arial" panose="020B0604020202020204"/>
                <a:cs typeface="Arial" panose="020B0604020202020204"/>
              </a:rPr>
              <a:t>CPSX </a:t>
            </a:r>
            <a:r>
              <a:rPr sz="3200" b="1" spc="-5" dirty="0">
                <a:ln w="22225">
                  <a:solidFill>
                    <a:schemeClr val="accent2"/>
                  </a:solidFill>
                  <a:prstDash val="solid"/>
                </a:ln>
                <a:solidFill>
                  <a:schemeClr val="accent2">
                    <a:lumMod val="40000"/>
                    <a:lumOff val="60000"/>
                  </a:schemeClr>
                </a:solidFill>
                <a:effectLst/>
                <a:latin typeface="Arial" panose="020B0604020202020204"/>
                <a:cs typeface="Arial" panose="020B0604020202020204"/>
              </a:rPr>
              <a:t>và </a:t>
            </a:r>
            <a:r>
              <a:rPr sz="3200" b="1" dirty="0">
                <a:ln w="22225">
                  <a:solidFill>
                    <a:schemeClr val="accent2"/>
                  </a:solidFill>
                  <a:prstDash val="solid"/>
                </a:ln>
                <a:solidFill>
                  <a:schemeClr val="accent2">
                    <a:lumMod val="40000"/>
                    <a:lumOff val="60000"/>
                  </a:schemeClr>
                </a:solidFill>
                <a:effectLst/>
                <a:latin typeface="Arial" panose="020B0604020202020204"/>
                <a:cs typeface="Arial" panose="020B0604020202020204"/>
              </a:rPr>
              <a:t>tính giá thành  SP </a:t>
            </a:r>
            <a:r>
              <a:rPr sz="3200" b="1" spc="-20" dirty="0">
                <a:ln w="22225">
                  <a:solidFill>
                    <a:schemeClr val="accent2"/>
                  </a:solidFill>
                  <a:prstDash val="solid"/>
                </a:ln>
                <a:solidFill>
                  <a:schemeClr val="accent2">
                    <a:lumMod val="40000"/>
                    <a:lumOff val="60000"/>
                  </a:schemeClr>
                </a:solidFill>
                <a:effectLst/>
                <a:latin typeface="Arial" panose="020B0604020202020204"/>
                <a:cs typeface="Arial" panose="020B0604020202020204"/>
              </a:rPr>
              <a:t>theo </a:t>
            </a:r>
            <a:r>
              <a:rPr sz="3200" b="1" spc="-5" dirty="0">
                <a:ln w="22225">
                  <a:solidFill>
                    <a:schemeClr val="accent2"/>
                  </a:solidFill>
                  <a:prstDash val="solid"/>
                </a:ln>
                <a:solidFill>
                  <a:schemeClr val="accent2">
                    <a:lumMod val="40000"/>
                    <a:lumOff val="60000"/>
                  </a:schemeClr>
                </a:solidFill>
                <a:effectLst/>
                <a:latin typeface="Arial" panose="020B0604020202020204"/>
                <a:cs typeface="Arial" panose="020B0604020202020204"/>
              </a:rPr>
              <a:t>CP </a:t>
            </a:r>
            <a:r>
              <a:rPr sz="3200" b="1" spc="-20" dirty="0">
                <a:ln w="22225">
                  <a:solidFill>
                    <a:schemeClr val="accent2"/>
                  </a:solidFill>
                  <a:prstDash val="solid"/>
                </a:ln>
                <a:solidFill>
                  <a:schemeClr val="accent2">
                    <a:lumMod val="40000"/>
                    <a:lumOff val="60000"/>
                  </a:schemeClr>
                </a:solidFill>
                <a:effectLst/>
                <a:latin typeface="Arial" panose="020B0604020202020204"/>
                <a:cs typeface="Arial" panose="020B0604020202020204"/>
              </a:rPr>
              <a:t>thực</a:t>
            </a:r>
            <a:r>
              <a:rPr sz="3200" b="1" spc="155" dirty="0">
                <a:ln w="22225">
                  <a:solidFill>
                    <a:schemeClr val="accent2"/>
                  </a:solidFill>
                  <a:prstDash val="solid"/>
                </a:ln>
                <a:solidFill>
                  <a:schemeClr val="accent2">
                    <a:lumMod val="40000"/>
                    <a:lumOff val="60000"/>
                  </a:schemeClr>
                </a:solidFill>
                <a:effectLst/>
                <a:latin typeface="Arial" panose="020B0604020202020204"/>
                <a:cs typeface="Arial" panose="020B0604020202020204"/>
              </a:rPr>
              <a:t> </a:t>
            </a:r>
            <a:r>
              <a:rPr sz="3200" b="1" dirty="0">
                <a:ln w="22225">
                  <a:solidFill>
                    <a:schemeClr val="accent2"/>
                  </a:solidFill>
                  <a:prstDash val="solid"/>
                </a:ln>
                <a:solidFill>
                  <a:schemeClr val="accent2">
                    <a:lumMod val="40000"/>
                    <a:lumOff val="60000"/>
                  </a:schemeClr>
                </a:solidFill>
                <a:effectLst/>
                <a:latin typeface="Arial" panose="020B0604020202020204"/>
                <a:cs typeface="Arial" panose="020B0604020202020204"/>
              </a:rPr>
              <a:t>tế.</a:t>
            </a:r>
          </a:p>
        </p:txBody>
      </p:sp>
      <p:grpSp>
        <p:nvGrpSpPr>
          <p:cNvPr id="3" name="object 3"/>
          <p:cNvGrpSpPr/>
          <p:nvPr/>
        </p:nvGrpSpPr>
        <p:grpSpPr>
          <a:xfrm>
            <a:off x="717176" y="1804147"/>
            <a:ext cx="5715000" cy="4213412"/>
            <a:chOff x="660400" y="2044700"/>
            <a:chExt cx="6477000" cy="4775200"/>
          </a:xfrm>
        </p:grpSpPr>
        <p:sp>
          <p:nvSpPr>
            <p:cNvPr id="4" name="object 4"/>
            <p:cNvSpPr/>
            <p:nvPr/>
          </p:nvSpPr>
          <p:spPr>
            <a:xfrm>
              <a:off x="4318000" y="2044700"/>
              <a:ext cx="1320800" cy="1104900"/>
            </a:xfrm>
            <a:prstGeom prst="rect">
              <a:avLst/>
            </a:prstGeom>
            <a:blipFill>
              <a:blip r:embed="rId2" cstate="print"/>
              <a:stretch>
                <a:fillRect/>
              </a:stretch>
            </a:blipFill>
          </p:spPr>
          <p:txBody>
            <a:bodyPr wrap="square" lIns="0" tIns="0" rIns="0" bIns="0" rtlCol="0"/>
            <a:lstStyle/>
            <a:p>
              <a:endParaRPr sz="100"/>
            </a:p>
          </p:txBody>
        </p:sp>
        <p:sp>
          <p:nvSpPr>
            <p:cNvPr id="5" name="object 5"/>
            <p:cNvSpPr/>
            <p:nvPr/>
          </p:nvSpPr>
          <p:spPr>
            <a:xfrm>
              <a:off x="2870200" y="3378200"/>
              <a:ext cx="2070100" cy="3035300"/>
            </a:xfrm>
            <a:custGeom>
              <a:avLst/>
              <a:gdLst/>
              <a:ahLst/>
              <a:cxnLst/>
              <a:rect l="l" t="t" r="r" b="b"/>
              <a:pathLst>
                <a:path w="2070100" h="3035300">
                  <a:moveTo>
                    <a:pt x="1981200" y="3022600"/>
                  </a:moveTo>
                  <a:lnTo>
                    <a:pt x="76200" y="3022600"/>
                  </a:lnTo>
                  <a:lnTo>
                    <a:pt x="114300" y="3035300"/>
                  </a:lnTo>
                  <a:lnTo>
                    <a:pt x="1943100" y="3035300"/>
                  </a:lnTo>
                  <a:lnTo>
                    <a:pt x="1981200" y="3022600"/>
                  </a:lnTo>
                  <a:close/>
                </a:path>
                <a:path w="2070100" h="3035300">
                  <a:moveTo>
                    <a:pt x="2019300" y="2997200"/>
                  </a:moveTo>
                  <a:lnTo>
                    <a:pt x="38100" y="2997200"/>
                  </a:lnTo>
                  <a:lnTo>
                    <a:pt x="63500" y="3022600"/>
                  </a:lnTo>
                  <a:lnTo>
                    <a:pt x="1993900" y="3022600"/>
                  </a:lnTo>
                  <a:lnTo>
                    <a:pt x="2019300" y="2997200"/>
                  </a:lnTo>
                  <a:close/>
                </a:path>
                <a:path w="2070100" h="3035300">
                  <a:moveTo>
                    <a:pt x="2032000" y="38100"/>
                  </a:moveTo>
                  <a:lnTo>
                    <a:pt x="25400" y="38100"/>
                  </a:lnTo>
                  <a:lnTo>
                    <a:pt x="0" y="76200"/>
                  </a:lnTo>
                  <a:lnTo>
                    <a:pt x="0" y="2959100"/>
                  </a:lnTo>
                  <a:lnTo>
                    <a:pt x="25400" y="2997200"/>
                  </a:lnTo>
                  <a:lnTo>
                    <a:pt x="2032000" y="2997200"/>
                  </a:lnTo>
                  <a:lnTo>
                    <a:pt x="2048933" y="2971800"/>
                  </a:lnTo>
                  <a:lnTo>
                    <a:pt x="101600" y="2971800"/>
                  </a:lnTo>
                  <a:lnTo>
                    <a:pt x="63500" y="2959100"/>
                  </a:lnTo>
                  <a:lnTo>
                    <a:pt x="76200" y="2959100"/>
                  </a:lnTo>
                  <a:lnTo>
                    <a:pt x="50800" y="2933700"/>
                  </a:lnTo>
                  <a:lnTo>
                    <a:pt x="59266" y="2933700"/>
                  </a:lnTo>
                  <a:lnTo>
                    <a:pt x="50800" y="2908300"/>
                  </a:lnTo>
                  <a:lnTo>
                    <a:pt x="50800" y="127000"/>
                  </a:lnTo>
                  <a:lnTo>
                    <a:pt x="59266" y="101600"/>
                  </a:lnTo>
                  <a:lnTo>
                    <a:pt x="50800" y="101600"/>
                  </a:lnTo>
                  <a:lnTo>
                    <a:pt x="76200" y="76200"/>
                  </a:lnTo>
                  <a:lnTo>
                    <a:pt x="63500" y="76200"/>
                  </a:lnTo>
                  <a:lnTo>
                    <a:pt x="101600" y="63500"/>
                  </a:lnTo>
                  <a:lnTo>
                    <a:pt x="2048933" y="63500"/>
                  </a:lnTo>
                  <a:lnTo>
                    <a:pt x="2032000" y="38100"/>
                  </a:lnTo>
                  <a:close/>
                </a:path>
                <a:path w="2070100" h="3035300">
                  <a:moveTo>
                    <a:pt x="2006600" y="2933700"/>
                  </a:moveTo>
                  <a:lnTo>
                    <a:pt x="1981200" y="2959100"/>
                  </a:lnTo>
                  <a:lnTo>
                    <a:pt x="1993900" y="2959100"/>
                  </a:lnTo>
                  <a:lnTo>
                    <a:pt x="1955800" y="2971800"/>
                  </a:lnTo>
                  <a:lnTo>
                    <a:pt x="2048933" y="2971800"/>
                  </a:lnTo>
                  <a:lnTo>
                    <a:pt x="2057400" y="2959100"/>
                  </a:lnTo>
                  <a:lnTo>
                    <a:pt x="2057400" y="2946400"/>
                  </a:lnTo>
                  <a:lnTo>
                    <a:pt x="2006600" y="2946400"/>
                  </a:lnTo>
                  <a:lnTo>
                    <a:pt x="2006600" y="2933700"/>
                  </a:lnTo>
                  <a:close/>
                </a:path>
                <a:path w="2070100" h="3035300">
                  <a:moveTo>
                    <a:pt x="59266" y="2933700"/>
                  </a:moveTo>
                  <a:lnTo>
                    <a:pt x="50800" y="2933700"/>
                  </a:lnTo>
                  <a:lnTo>
                    <a:pt x="63500" y="2946400"/>
                  </a:lnTo>
                  <a:lnTo>
                    <a:pt x="59266" y="2933700"/>
                  </a:lnTo>
                  <a:close/>
                </a:path>
                <a:path w="2070100" h="3035300">
                  <a:moveTo>
                    <a:pt x="2057400" y="88900"/>
                  </a:moveTo>
                  <a:lnTo>
                    <a:pt x="2006600" y="88900"/>
                  </a:lnTo>
                  <a:lnTo>
                    <a:pt x="2006600" y="2946400"/>
                  </a:lnTo>
                  <a:lnTo>
                    <a:pt x="2057400" y="2946400"/>
                  </a:lnTo>
                  <a:lnTo>
                    <a:pt x="2057400" y="2921000"/>
                  </a:lnTo>
                  <a:lnTo>
                    <a:pt x="2070100" y="2908300"/>
                  </a:lnTo>
                  <a:lnTo>
                    <a:pt x="2070100" y="127000"/>
                  </a:lnTo>
                  <a:lnTo>
                    <a:pt x="2057400" y="114300"/>
                  </a:lnTo>
                  <a:lnTo>
                    <a:pt x="2057400" y="88900"/>
                  </a:lnTo>
                  <a:close/>
                </a:path>
                <a:path w="2070100" h="3035300">
                  <a:moveTo>
                    <a:pt x="63500" y="88900"/>
                  </a:moveTo>
                  <a:lnTo>
                    <a:pt x="50800" y="101600"/>
                  </a:lnTo>
                  <a:lnTo>
                    <a:pt x="59266" y="101600"/>
                  </a:lnTo>
                  <a:lnTo>
                    <a:pt x="63500" y="88900"/>
                  </a:lnTo>
                  <a:close/>
                </a:path>
                <a:path w="2070100" h="3035300">
                  <a:moveTo>
                    <a:pt x="2048933" y="63500"/>
                  </a:moveTo>
                  <a:lnTo>
                    <a:pt x="1955800" y="63500"/>
                  </a:lnTo>
                  <a:lnTo>
                    <a:pt x="1993900" y="76200"/>
                  </a:lnTo>
                  <a:lnTo>
                    <a:pt x="1981200" y="76200"/>
                  </a:lnTo>
                  <a:lnTo>
                    <a:pt x="2006600" y="101600"/>
                  </a:lnTo>
                  <a:lnTo>
                    <a:pt x="2006600" y="88900"/>
                  </a:lnTo>
                  <a:lnTo>
                    <a:pt x="2057400" y="88900"/>
                  </a:lnTo>
                  <a:lnTo>
                    <a:pt x="2057400" y="76200"/>
                  </a:lnTo>
                  <a:lnTo>
                    <a:pt x="2048933" y="63500"/>
                  </a:lnTo>
                  <a:close/>
                </a:path>
                <a:path w="2070100" h="3035300">
                  <a:moveTo>
                    <a:pt x="1993900" y="12700"/>
                  </a:moveTo>
                  <a:lnTo>
                    <a:pt x="63500" y="12700"/>
                  </a:lnTo>
                  <a:lnTo>
                    <a:pt x="38100" y="38100"/>
                  </a:lnTo>
                  <a:lnTo>
                    <a:pt x="2019300" y="38100"/>
                  </a:lnTo>
                  <a:lnTo>
                    <a:pt x="1993900" y="12700"/>
                  </a:lnTo>
                  <a:close/>
                </a:path>
                <a:path w="2070100" h="3035300">
                  <a:moveTo>
                    <a:pt x="1943100" y="0"/>
                  </a:moveTo>
                  <a:lnTo>
                    <a:pt x="114300" y="0"/>
                  </a:lnTo>
                  <a:lnTo>
                    <a:pt x="76200" y="12700"/>
                  </a:lnTo>
                  <a:lnTo>
                    <a:pt x="1981200" y="12700"/>
                  </a:lnTo>
                  <a:lnTo>
                    <a:pt x="1943100" y="0"/>
                  </a:lnTo>
                  <a:close/>
                </a:path>
              </a:pathLst>
            </a:custGeom>
            <a:solidFill>
              <a:srgbClr val="669900"/>
            </a:solidFill>
          </p:spPr>
          <p:txBody>
            <a:bodyPr wrap="square" lIns="0" tIns="0" rIns="0" bIns="0" rtlCol="0"/>
            <a:lstStyle/>
            <a:p>
              <a:endParaRPr sz="100"/>
            </a:p>
          </p:txBody>
        </p:sp>
        <p:sp>
          <p:nvSpPr>
            <p:cNvPr id="6" name="object 6"/>
            <p:cNvSpPr/>
            <p:nvPr/>
          </p:nvSpPr>
          <p:spPr>
            <a:xfrm>
              <a:off x="3098800" y="3276600"/>
              <a:ext cx="1638300" cy="266700"/>
            </a:xfrm>
            <a:prstGeom prst="rect">
              <a:avLst/>
            </a:prstGeom>
            <a:blipFill>
              <a:blip r:embed="rId3" cstate="print"/>
              <a:stretch>
                <a:fillRect/>
              </a:stretch>
            </a:blipFill>
          </p:spPr>
          <p:txBody>
            <a:bodyPr wrap="square" lIns="0" tIns="0" rIns="0" bIns="0" rtlCol="0"/>
            <a:lstStyle/>
            <a:p>
              <a:endParaRPr sz="100"/>
            </a:p>
          </p:txBody>
        </p:sp>
        <p:sp>
          <p:nvSpPr>
            <p:cNvPr id="7" name="object 7"/>
            <p:cNvSpPr/>
            <p:nvPr/>
          </p:nvSpPr>
          <p:spPr>
            <a:xfrm>
              <a:off x="3175000" y="3340099"/>
              <a:ext cx="1460500" cy="152400"/>
            </a:xfrm>
            <a:custGeom>
              <a:avLst/>
              <a:gdLst/>
              <a:ahLst/>
              <a:cxnLst/>
              <a:rect l="l" t="t" r="r" b="b"/>
              <a:pathLst>
                <a:path w="1460500" h="152400">
                  <a:moveTo>
                    <a:pt x="63500" y="25400"/>
                  </a:moveTo>
                  <a:lnTo>
                    <a:pt x="38100" y="0"/>
                  </a:lnTo>
                  <a:lnTo>
                    <a:pt x="12700" y="0"/>
                  </a:lnTo>
                  <a:lnTo>
                    <a:pt x="0" y="25400"/>
                  </a:lnTo>
                  <a:lnTo>
                    <a:pt x="0" y="114300"/>
                  </a:lnTo>
                  <a:lnTo>
                    <a:pt x="12700" y="139700"/>
                  </a:lnTo>
                  <a:lnTo>
                    <a:pt x="38100" y="139700"/>
                  </a:lnTo>
                  <a:lnTo>
                    <a:pt x="63500" y="114300"/>
                  </a:lnTo>
                  <a:lnTo>
                    <a:pt x="63500" y="25400"/>
                  </a:lnTo>
                  <a:close/>
                </a:path>
                <a:path w="1460500" h="152400">
                  <a:moveTo>
                    <a:pt x="1460500" y="25400"/>
                  </a:moveTo>
                  <a:lnTo>
                    <a:pt x="1435100" y="12700"/>
                  </a:lnTo>
                  <a:lnTo>
                    <a:pt x="1409700" y="12700"/>
                  </a:lnTo>
                  <a:lnTo>
                    <a:pt x="1397000" y="25400"/>
                  </a:lnTo>
                  <a:lnTo>
                    <a:pt x="1397000" y="127000"/>
                  </a:lnTo>
                  <a:lnTo>
                    <a:pt x="1409700" y="152400"/>
                  </a:lnTo>
                  <a:lnTo>
                    <a:pt x="1435100" y="152400"/>
                  </a:lnTo>
                  <a:lnTo>
                    <a:pt x="1460500" y="127000"/>
                  </a:lnTo>
                  <a:lnTo>
                    <a:pt x="1460500" y="25400"/>
                  </a:lnTo>
                  <a:close/>
                </a:path>
              </a:pathLst>
            </a:custGeom>
            <a:solidFill>
              <a:srgbClr val="FFFFFF"/>
            </a:solidFill>
          </p:spPr>
          <p:txBody>
            <a:bodyPr wrap="square" lIns="0" tIns="0" rIns="0" bIns="0" rtlCol="0"/>
            <a:lstStyle/>
            <a:p>
              <a:endParaRPr sz="100"/>
            </a:p>
          </p:txBody>
        </p:sp>
        <p:sp>
          <p:nvSpPr>
            <p:cNvPr id="8" name="object 8"/>
            <p:cNvSpPr/>
            <p:nvPr/>
          </p:nvSpPr>
          <p:spPr>
            <a:xfrm>
              <a:off x="5067300" y="2908300"/>
              <a:ext cx="2070100" cy="3035300"/>
            </a:xfrm>
            <a:custGeom>
              <a:avLst/>
              <a:gdLst/>
              <a:ahLst/>
              <a:cxnLst/>
              <a:rect l="l" t="t" r="r" b="b"/>
              <a:pathLst>
                <a:path w="2070100" h="3035300">
                  <a:moveTo>
                    <a:pt x="1981200" y="3022600"/>
                  </a:moveTo>
                  <a:lnTo>
                    <a:pt x="76200" y="3022600"/>
                  </a:lnTo>
                  <a:lnTo>
                    <a:pt x="114300" y="3035300"/>
                  </a:lnTo>
                  <a:lnTo>
                    <a:pt x="1955800" y="3035300"/>
                  </a:lnTo>
                  <a:lnTo>
                    <a:pt x="1981200" y="3022600"/>
                  </a:lnTo>
                  <a:close/>
                </a:path>
                <a:path w="2070100" h="3035300">
                  <a:moveTo>
                    <a:pt x="1993900" y="12700"/>
                  </a:moveTo>
                  <a:lnTo>
                    <a:pt x="63500" y="12700"/>
                  </a:lnTo>
                  <a:lnTo>
                    <a:pt x="38100" y="38100"/>
                  </a:lnTo>
                  <a:lnTo>
                    <a:pt x="25400" y="38100"/>
                  </a:lnTo>
                  <a:lnTo>
                    <a:pt x="12700" y="76200"/>
                  </a:lnTo>
                  <a:lnTo>
                    <a:pt x="0" y="76200"/>
                  </a:lnTo>
                  <a:lnTo>
                    <a:pt x="0" y="2946400"/>
                  </a:lnTo>
                  <a:lnTo>
                    <a:pt x="12700" y="2959100"/>
                  </a:lnTo>
                  <a:lnTo>
                    <a:pt x="25400" y="2984500"/>
                  </a:lnTo>
                  <a:lnTo>
                    <a:pt x="63500" y="3022600"/>
                  </a:lnTo>
                  <a:lnTo>
                    <a:pt x="1993900" y="3022600"/>
                  </a:lnTo>
                  <a:lnTo>
                    <a:pt x="2032000" y="2997200"/>
                  </a:lnTo>
                  <a:lnTo>
                    <a:pt x="2032000" y="2984500"/>
                  </a:lnTo>
                  <a:lnTo>
                    <a:pt x="2044700" y="2971800"/>
                  </a:lnTo>
                  <a:lnTo>
                    <a:pt x="101600" y="2971800"/>
                  </a:lnTo>
                  <a:lnTo>
                    <a:pt x="88900" y="2959100"/>
                  </a:lnTo>
                  <a:lnTo>
                    <a:pt x="76200" y="2959100"/>
                  </a:lnTo>
                  <a:lnTo>
                    <a:pt x="63500" y="2933700"/>
                  </a:lnTo>
                  <a:lnTo>
                    <a:pt x="55033" y="2908300"/>
                  </a:lnTo>
                  <a:lnTo>
                    <a:pt x="50800" y="2908300"/>
                  </a:lnTo>
                  <a:lnTo>
                    <a:pt x="50800" y="127000"/>
                  </a:lnTo>
                  <a:lnTo>
                    <a:pt x="63500" y="88900"/>
                  </a:lnTo>
                  <a:lnTo>
                    <a:pt x="69850" y="88900"/>
                  </a:lnTo>
                  <a:lnTo>
                    <a:pt x="76200" y="76200"/>
                  </a:lnTo>
                  <a:lnTo>
                    <a:pt x="101600" y="63500"/>
                  </a:lnTo>
                  <a:lnTo>
                    <a:pt x="88900" y="63500"/>
                  </a:lnTo>
                  <a:lnTo>
                    <a:pt x="127000" y="50800"/>
                  </a:lnTo>
                  <a:lnTo>
                    <a:pt x="2040466" y="50800"/>
                  </a:lnTo>
                  <a:lnTo>
                    <a:pt x="2032000" y="38100"/>
                  </a:lnTo>
                  <a:lnTo>
                    <a:pt x="1993900" y="12700"/>
                  </a:lnTo>
                  <a:close/>
                </a:path>
                <a:path w="2070100" h="3035300">
                  <a:moveTo>
                    <a:pt x="1993900" y="2946400"/>
                  </a:moveTo>
                  <a:lnTo>
                    <a:pt x="1968500" y="2971800"/>
                  </a:lnTo>
                  <a:lnTo>
                    <a:pt x="2044700" y="2971800"/>
                  </a:lnTo>
                  <a:lnTo>
                    <a:pt x="2057400" y="2959100"/>
                  </a:lnTo>
                  <a:lnTo>
                    <a:pt x="1993900" y="2959100"/>
                  </a:lnTo>
                  <a:lnTo>
                    <a:pt x="1993900" y="2946400"/>
                  </a:lnTo>
                  <a:close/>
                </a:path>
                <a:path w="2070100" h="3035300">
                  <a:moveTo>
                    <a:pt x="76200" y="2946400"/>
                  </a:moveTo>
                  <a:lnTo>
                    <a:pt x="76200" y="2959100"/>
                  </a:lnTo>
                  <a:lnTo>
                    <a:pt x="88900" y="2959100"/>
                  </a:lnTo>
                  <a:lnTo>
                    <a:pt x="76200" y="2946400"/>
                  </a:lnTo>
                  <a:close/>
                </a:path>
                <a:path w="2070100" h="3035300">
                  <a:moveTo>
                    <a:pt x="2061633" y="88900"/>
                  </a:moveTo>
                  <a:lnTo>
                    <a:pt x="2006600" y="88900"/>
                  </a:lnTo>
                  <a:lnTo>
                    <a:pt x="2006600" y="2933700"/>
                  </a:lnTo>
                  <a:lnTo>
                    <a:pt x="1993900" y="2959100"/>
                  </a:lnTo>
                  <a:lnTo>
                    <a:pt x="2057400" y="2959100"/>
                  </a:lnTo>
                  <a:lnTo>
                    <a:pt x="2057400" y="2946400"/>
                  </a:lnTo>
                  <a:lnTo>
                    <a:pt x="2070100" y="2908300"/>
                  </a:lnTo>
                  <a:lnTo>
                    <a:pt x="2070100" y="114300"/>
                  </a:lnTo>
                  <a:lnTo>
                    <a:pt x="2061633" y="88900"/>
                  </a:lnTo>
                  <a:close/>
                </a:path>
                <a:path w="2070100" h="3035300">
                  <a:moveTo>
                    <a:pt x="50800" y="2895600"/>
                  </a:moveTo>
                  <a:lnTo>
                    <a:pt x="50800" y="2908300"/>
                  </a:lnTo>
                  <a:lnTo>
                    <a:pt x="55033" y="2908300"/>
                  </a:lnTo>
                  <a:lnTo>
                    <a:pt x="50800" y="2895600"/>
                  </a:lnTo>
                  <a:close/>
                </a:path>
                <a:path w="2070100" h="3035300">
                  <a:moveTo>
                    <a:pt x="69850" y="88900"/>
                  </a:moveTo>
                  <a:lnTo>
                    <a:pt x="63500" y="88900"/>
                  </a:lnTo>
                  <a:lnTo>
                    <a:pt x="63500" y="101600"/>
                  </a:lnTo>
                  <a:lnTo>
                    <a:pt x="69850" y="88900"/>
                  </a:lnTo>
                  <a:close/>
                </a:path>
                <a:path w="2070100" h="3035300">
                  <a:moveTo>
                    <a:pt x="2040466" y="50800"/>
                  </a:moveTo>
                  <a:lnTo>
                    <a:pt x="1943100" y="50800"/>
                  </a:lnTo>
                  <a:lnTo>
                    <a:pt x="1981200" y="63500"/>
                  </a:lnTo>
                  <a:lnTo>
                    <a:pt x="1968500" y="63500"/>
                  </a:lnTo>
                  <a:lnTo>
                    <a:pt x="1993900" y="76200"/>
                  </a:lnTo>
                  <a:lnTo>
                    <a:pt x="2006600" y="101600"/>
                  </a:lnTo>
                  <a:lnTo>
                    <a:pt x="2006600" y="88900"/>
                  </a:lnTo>
                  <a:lnTo>
                    <a:pt x="2061633" y="88900"/>
                  </a:lnTo>
                  <a:lnTo>
                    <a:pt x="2057400" y="76200"/>
                  </a:lnTo>
                  <a:lnTo>
                    <a:pt x="2040466" y="50800"/>
                  </a:lnTo>
                  <a:close/>
                </a:path>
                <a:path w="2070100" h="3035300">
                  <a:moveTo>
                    <a:pt x="1955800" y="0"/>
                  </a:moveTo>
                  <a:lnTo>
                    <a:pt x="114300" y="0"/>
                  </a:lnTo>
                  <a:lnTo>
                    <a:pt x="76200" y="12700"/>
                  </a:lnTo>
                  <a:lnTo>
                    <a:pt x="1981200" y="12700"/>
                  </a:lnTo>
                  <a:lnTo>
                    <a:pt x="1955800" y="0"/>
                  </a:lnTo>
                  <a:close/>
                </a:path>
              </a:pathLst>
            </a:custGeom>
            <a:solidFill>
              <a:srgbClr val="A76E23"/>
            </a:solidFill>
          </p:spPr>
          <p:txBody>
            <a:bodyPr wrap="square" lIns="0" tIns="0" rIns="0" bIns="0" rtlCol="0"/>
            <a:lstStyle/>
            <a:p>
              <a:endParaRPr sz="100"/>
            </a:p>
          </p:txBody>
        </p:sp>
        <p:sp>
          <p:nvSpPr>
            <p:cNvPr id="9" name="object 9"/>
            <p:cNvSpPr/>
            <p:nvPr/>
          </p:nvSpPr>
          <p:spPr>
            <a:xfrm>
              <a:off x="5283200" y="2806700"/>
              <a:ext cx="1638300" cy="266700"/>
            </a:xfrm>
            <a:prstGeom prst="rect">
              <a:avLst/>
            </a:prstGeom>
            <a:blipFill>
              <a:blip r:embed="rId4" cstate="print"/>
              <a:stretch>
                <a:fillRect/>
              </a:stretch>
            </a:blipFill>
          </p:spPr>
          <p:txBody>
            <a:bodyPr wrap="square" lIns="0" tIns="0" rIns="0" bIns="0" rtlCol="0"/>
            <a:lstStyle/>
            <a:p>
              <a:endParaRPr sz="100"/>
            </a:p>
          </p:txBody>
        </p:sp>
        <p:sp>
          <p:nvSpPr>
            <p:cNvPr id="10" name="object 10"/>
            <p:cNvSpPr/>
            <p:nvPr/>
          </p:nvSpPr>
          <p:spPr>
            <a:xfrm>
              <a:off x="5372100" y="2870199"/>
              <a:ext cx="1447800" cy="127000"/>
            </a:xfrm>
            <a:custGeom>
              <a:avLst/>
              <a:gdLst/>
              <a:ahLst/>
              <a:cxnLst/>
              <a:rect l="l" t="t" r="r" b="b"/>
              <a:pathLst>
                <a:path w="1447800" h="127000">
                  <a:moveTo>
                    <a:pt x="63500" y="12700"/>
                  </a:moveTo>
                  <a:lnTo>
                    <a:pt x="50800" y="0"/>
                  </a:lnTo>
                  <a:lnTo>
                    <a:pt x="25400" y="0"/>
                  </a:lnTo>
                  <a:lnTo>
                    <a:pt x="0" y="12700"/>
                  </a:lnTo>
                  <a:lnTo>
                    <a:pt x="0" y="114300"/>
                  </a:lnTo>
                  <a:lnTo>
                    <a:pt x="25400" y="127000"/>
                  </a:lnTo>
                  <a:lnTo>
                    <a:pt x="50800" y="127000"/>
                  </a:lnTo>
                  <a:lnTo>
                    <a:pt x="63500" y="114300"/>
                  </a:lnTo>
                  <a:lnTo>
                    <a:pt x="63500" y="12700"/>
                  </a:lnTo>
                  <a:close/>
                </a:path>
                <a:path w="1447800" h="127000">
                  <a:moveTo>
                    <a:pt x="1447800" y="12700"/>
                  </a:moveTo>
                  <a:lnTo>
                    <a:pt x="1435100" y="0"/>
                  </a:lnTo>
                  <a:lnTo>
                    <a:pt x="1409700" y="0"/>
                  </a:lnTo>
                  <a:lnTo>
                    <a:pt x="1384300" y="12700"/>
                  </a:lnTo>
                  <a:lnTo>
                    <a:pt x="1384300" y="114300"/>
                  </a:lnTo>
                  <a:lnTo>
                    <a:pt x="1409700" y="127000"/>
                  </a:lnTo>
                  <a:lnTo>
                    <a:pt x="1435100" y="127000"/>
                  </a:lnTo>
                  <a:lnTo>
                    <a:pt x="1447800" y="114300"/>
                  </a:lnTo>
                  <a:lnTo>
                    <a:pt x="1447800" y="12700"/>
                  </a:lnTo>
                  <a:close/>
                </a:path>
              </a:pathLst>
            </a:custGeom>
            <a:solidFill>
              <a:srgbClr val="FFFFFF"/>
            </a:solidFill>
          </p:spPr>
          <p:txBody>
            <a:bodyPr wrap="square" lIns="0" tIns="0" rIns="0" bIns="0" rtlCol="0"/>
            <a:lstStyle/>
            <a:p>
              <a:endParaRPr sz="100"/>
            </a:p>
          </p:txBody>
        </p:sp>
        <p:sp>
          <p:nvSpPr>
            <p:cNvPr id="11" name="object 11"/>
            <p:cNvSpPr/>
            <p:nvPr/>
          </p:nvSpPr>
          <p:spPr>
            <a:xfrm>
              <a:off x="2057400" y="2514600"/>
              <a:ext cx="1308100" cy="1117600"/>
            </a:xfrm>
            <a:prstGeom prst="rect">
              <a:avLst/>
            </a:prstGeom>
            <a:blipFill>
              <a:blip r:embed="rId5" cstate="print"/>
              <a:stretch>
                <a:fillRect/>
              </a:stretch>
            </a:blipFill>
          </p:spPr>
          <p:txBody>
            <a:bodyPr wrap="square" lIns="0" tIns="0" rIns="0" bIns="0" rtlCol="0"/>
            <a:lstStyle/>
            <a:p>
              <a:endParaRPr sz="100"/>
            </a:p>
          </p:txBody>
        </p:sp>
        <p:sp>
          <p:nvSpPr>
            <p:cNvPr id="12" name="object 12"/>
            <p:cNvSpPr/>
            <p:nvPr/>
          </p:nvSpPr>
          <p:spPr>
            <a:xfrm>
              <a:off x="660400" y="3784600"/>
              <a:ext cx="2070100" cy="3035300"/>
            </a:xfrm>
            <a:custGeom>
              <a:avLst/>
              <a:gdLst/>
              <a:ahLst/>
              <a:cxnLst/>
              <a:rect l="l" t="t" r="r" b="b"/>
              <a:pathLst>
                <a:path w="2070100" h="3035300">
                  <a:moveTo>
                    <a:pt x="1993900" y="3022600"/>
                  </a:moveTo>
                  <a:lnTo>
                    <a:pt x="88900" y="3022600"/>
                  </a:lnTo>
                  <a:lnTo>
                    <a:pt x="114300" y="3035300"/>
                  </a:lnTo>
                  <a:lnTo>
                    <a:pt x="1955800" y="3035300"/>
                  </a:lnTo>
                  <a:lnTo>
                    <a:pt x="1993900" y="3022600"/>
                  </a:lnTo>
                  <a:close/>
                </a:path>
                <a:path w="2070100" h="3035300">
                  <a:moveTo>
                    <a:pt x="2006600" y="12700"/>
                  </a:moveTo>
                  <a:lnTo>
                    <a:pt x="76200" y="12700"/>
                  </a:lnTo>
                  <a:lnTo>
                    <a:pt x="38100" y="38100"/>
                  </a:lnTo>
                  <a:lnTo>
                    <a:pt x="12700" y="76200"/>
                  </a:lnTo>
                  <a:lnTo>
                    <a:pt x="0" y="114300"/>
                  </a:lnTo>
                  <a:lnTo>
                    <a:pt x="0" y="2921000"/>
                  </a:lnTo>
                  <a:lnTo>
                    <a:pt x="12700" y="2946400"/>
                  </a:lnTo>
                  <a:lnTo>
                    <a:pt x="12700" y="2959100"/>
                  </a:lnTo>
                  <a:lnTo>
                    <a:pt x="38100" y="2997200"/>
                  </a:lnTo>
                  <a:lnTo>
                    <a:pt x="76200" y="3022600"/>
                  </a:lnTo>
                  <a:lnTo>
                    <a:pt x="2006600" y="3022600"/>
                  </a:lnTo>
                  <a:lnTo>
                    <a:pt x="2032000" y="2997200"/>
                  </a:lnTo>
                  <a:lnTo>
                    <a:pt x="2044700" y="2997200"/>
                  </a:lnTo>
                  <a:lnTo>
                    <a:pt x="2053166" y="2971800"/>
                  </a:lnTo>
                  <a:lnTo>
                    <a:pt x="101600" y="2971800"/>
                  </a:lnTo>
                  <a:lnTo>
                    <a:pt x="88900" y="2959100"/>
                  </a:lnTo>
                  <a:lnTo>
                    <a:pt x="76200" y="2959100"/>
                  </a:lnTo>
                  <a:lnTo>
                    <a:pt x="69850" y="2946400"/>
                  </a:lnTo>
                  <a:lnTo>
                    <a:pt x="63500" y="2946400"/>
                  </a:lnTo>
                  <a:lnTo>
                    <a:pt x="63500" y="88900"/>
                  </a:lnTo>
                  <a:lnTo>
                    <a:pt x="76200" y="88900"/>
                  </a:lnTo>
                  <a:lnTo>
                    <a:pt x="88900" y="76200"/>
                  </a:lnTo>
                  <a:lnTo>
                    <a:pt x="76200" y="76200"/>
                  </a:lnTo>
                  <a:lnTo>
                    <a:pt x="101600" y="63500"/>
                  </a:lnTo>
                  <a:lnTo>
                    <a:pt x="2053166" y="63500"/>
                  </a:lnTo>
                  <a:lnTo>
                    <a:pt x="2044700" y="38100"/>
                  </a:lnTo>
                  <a:lnTo>
                    <a:pt x="2032000" y="38100"/>
                  </a:lnTo>
                  <a:lnTo>
                    <a:pt x="2006600" y="12700"/>
                  </a:lnTo>
                  <a:close/>
                </a:path>
                <a:path w="2070100" h="3035300">
                  <a:moveTo>
                    <a:pt x="2006600" y="2946400"/>
                  </a:moveTo>
                  <a:lnTo>
                    <a:pt x="1968500" y="2971800"/>
                  </a:lnTo>
                  <a:lnTo>
                    <a:pt x="2053166" y="2971800"/>
                  </a:lnTo>
                  <a:lnTo>
                    <a:pt x="2057400" y="2959100"/>
                  </a:lnTo>
                  <a:lnTo>
                    <a:pt x="1993900" y="2959100"/>
                  </a:lnTo>
                  <a:lnTo>
                    <a:pt x="2006600" y="2946400"/>
                  </a:lnTo>
                  <a:close/>
                </a:path>
                <a:path w="2070100" h="3035300">
                  <a:moveTo>
                    <a:pt x="76200" y="2946400"/>
                  </a:moveTo>
                  <a:lnTo>
                    <a:pt x="76200" y="2959100"/>
                  </a:lnTo>
                  <a:lnTo>
                    <a:pt x="88900" y="2959100"/>
                  </a:lnTo>
                  <a:lnTo>
                    <a:pt x="76200" y="2946400"/>
                  </a:lnTo>
                  <a:close/>
                </a:path>
                <a:path w="2070100" h="3035300">
                  <a:moveTo>
                    <a:pt x="2070100" y="2933699"/>
                  </a:moveTo>
                  <a:lnTo>
                    <a:pt x="2019300" y="2933700"/>
                  </a:lnTo>
                  <a:lnTo>
                    <a:pt x="1993900" y="2959100"/>
                  </a:lnTo>
                  <a:lnTo>
                    <a:pt x="2070100" y="2959100"/>
                  </a:lnTo>
                  <a:lnTo>
                    <a:pt x="2070100" y="2933699"/>
                  </a:lnTo>
                  <a:close/>
                </a:path>
                <a:path w="2070100" h="3035300">
                  <a:moveTo>
                    <a:pt x="63500" y="2933700"/>
                  </a:moveTo>
                  <a:lnTo>
                    <a:pt x="63500" y="2946400"/>
                  </a:lnTo>
                  <a:lnTo>
                    <a:pt x="69850" y="2946400"/>
                  </a:lnTo>
                  <a:lnTo>
                    <a:pt x="63500" y="2933700"/>
                  </a:lnTo>
                  <a:close/>
                </a:path>
                <a:path w="2070100" h="3035300">
                  <a:moveTo>
                    <a:pt x="2006600" y="88900"/>
                  </a:moveTo>
                  <a:lnTo>
                    <a:pt x="2019300" y="127000"/>
                  </a:lnTo>
                  <a:lnTo>
                    <a:pt x="2019300" y="2908300"/>
                  </a:lnTo>
                  <a:lnTo>
                    <a:pt x="2006600" y="2946400"/>
                  </a:lnTo>
                  <a:lnTo>
                    <a:pt x="2019300" y="2933700"/>
                  </a:lnTo>
                  <a:lnTo>
                    <a:pt x="2070100" y="2933699"/>
                  </a:lnTo>
                  <a:lnTo>
                    <a:pt x="2070100" y="101600"/>
                  </a:lnTo>
                  <a:lnTo>
                    <a:pt x="2019300" y="101600"/>
                  </a:lnTo>
                  <a:lnTo>
                    <a:pt x="2006600" y="88900"/>
                  </a:lnTo>
                  <a:close/>
                </a:path>
                <a:path w="2070100" h="3035300">
                  <a:moveTo>
                    <a:pt x="76200" y="88900"/>
                  </a:moveTo>
                  <a:lnTo>
                    <a:pt x="63500" y="88900"/>
                  </a:lnTo>
                  <a:lnTo>
                    <a:pt x="63500" y="101600"/>
                  </a:lnTo>
                  <a:lnTo>
                    <a:pt x="76200" y="88900"/>
                  </a:lnTo>
                  <a:close/>
                </a:path>
                <a:path w="2070100" h="3035300">
                  <a:moveTo>
                    <a:pt x="2070100" y="76200"/>
                  </a:moveTo>
                  <a:lnTo>
                    <a:pt x="1993900" y="76200"/>
                  </a:lnTo>
                  <a:lnTo>
                    <a:pt x="2019300" y="101600"/>
                  </a:lnTo>
                  <a:lnTo>
                    <a:pt x="2070100" y="101600"/>
                  </a:lnTo>
                  <a:lnTo>
                    <a:pt x="2070100" y="76200"/>
                  </a:lnTo>
                  <a:close/>
                </a:path>
                <a:path w="2070100" h="3035300">
                  <a:moveTo>
                    <a:pt x="2053166" y="63500"/>
                  </a:moveTo>
                  <a:lnTo>
                    <a:pt x="1968500" y="63500"/>
                  </a:lnTo>
                  <a:lnTo>
                    <a:pt x="2006600" y="76200"/>
                  </a:lnTo>
                  <a:lnTo>
                    <a:pt x="2057400" y="76200"/>
                  </a:lnTo>
                  <a:lnTo>
                    <a:pt x="2053166" y="63500"/>
                  </a:lnTo>
                  <a:close/>
                </a:path>
                <a:path w="2070100" h="3035300">
                  <a:moveTo>
                    <a:pt x="1955800" y="0"/>
                  </a:moveTo>
                  <a:lnTo>
                    <a:pt x="114300" y="0"/>
                  </a:lnTo>
                  <a:lnTo>
                    <a:pt x="88900" y="12700"/>
                  </a:lnTo>
                  <a:lnTo>
                    <a:pt x="1993900" y="12700"/>
                  </a:lnTo>
                  <a:lnTo>
                    <a:pt x="1955800" y="0"/>
                  </a:lnTo>
                  <a:close/>
                </a:path>
              </a:pathLst>
            </a:custGeom>
            <a:solidFill>
              <a:srgbClr val="145232"/>
            </a:solidFill>
          </p:spPr>
          <p:txBody>
            <a:bodyPr wrap="square" lIns="0" tIns="0" rIns="0" bIns="0" rtlCol="0"/>
            <a:lstStyle/>
            <a:p>
              <a:endParaRPr sz="100"/>
            </a:p>
          </p:txBody>
        </p:sp>
        <p:sp>
          <p:nvSpPr>
            <p:cNvPr id="13" name="object 13"/>
            <p:cNvSpPr/>
            <p:nvPr/>
          </p:nvSpPr>
          <p:spPr>
            <a:xfrm>
              <a:off x="876300" y="3683000"/>
              <a:ext cx="1638300" cy="266700"/>
            </a:xfrm>
            <a:prstGeom prst="rect">
              <a:avLst/>
            </a:prstGeom>
            <a:blipFill>
              <a:blip r:embed="rId6" cstate="print"/>
              <a:stretch>
                <a:fillRect/>
              </a:stretch>
            </a:blipFill>
          </p:spPr>
          <p:txBody>
            <a:bodyPr wrap="square" lIns="0" tIns="0" rIns="0" bIns="0" rtlCol="0"/>
            <a:lstStyle/>
            <a:p>
              <a:endParaRPr sz="100"/>
            </a:p>
          </p:txBody>
        </p:sp>
        <p:sp>
          <p:nvSpPr>
            <p:cNvPr id="14" name="object 14"/>
            <p:cNvSpPr/>
            <p:nvPr/>
          </p:nvSpPr>
          <p:spPr>
            <a:xfrm>
              <a:off x="965200" y="3746499"/>
              <a:ext cx="1460500" cy="139700"/>
            </a:xfrm>
            <a:custGeom>
              <a:avLst/>
              <a:gdLst/>
              <a:ahLst/>
              <a:cxnLst/>
              <a:rect l="l" t="t" r="r" b="b"/>
              <a:pathLst>
                <a:path w="1460500" h="139700">
                  <a:moveTo>
                    <a:pt x="63500" y="12700"/>
                  </a:moveTo>
                  <a:lnTo>
                    <a:pt x="50800" y="0"/>
                  </a:lnTo>
                  <a:lnTo>
                    <a:pt x="25400" y="0"/>
                  </a:lnTo>
                  <a:lnTo>
                    <a:pt x="0" y="12700"/>
                  </a:lnTo>
                  <a:lnTo>
                    <a:pt x="0" y="114300"/>
                  </a:lnTo>
                  <a:lnTo>
                    <a:pt x="25400" y="139700"/>
                  </a:lnTo>
                  <a:lnTo>
                    <a:pt x="50800" y="139700"/>
                  </a:lnTo>
                  <a:lnTo>
                    <a:pt x="63500" y="114300"/>
                  </a:lnTo>
                  <a:lnTo>
                    <a:pt x="63500" y="12700"/>
                  </a:lnTo>
                  <a:close/>
                </a:path>
                <a:path w="1460500" h="139700">
                  <a:moveTo>
                    <a:pt x="1460500" y="12700"/>
                  </a:moveTo>
                  <a:lnTo>
                    <a:pt x="1435100" y="0"/>
                  </a:lnTo>
                  <a:lnTo>
                    <a:pt x="1409700" y="0"/>
                  </a:lnTo>
                  <a:lnTo>
                    <a:pt x="1397000" y="12700"/>
                  </a:lnTo>
                  <a:lnTo>
                    <a:pt x="1397000" y="114300"/>
                  </a:lnTo>
                  <a:lnTo>
                    <a:pt x="1409700" y="139700"/>
                  </a:lnTo>
                  <a:lnTo>
                    <a:pt x="1435100" y="139700"/>
                  </a:lnTo>
                  <a:lnTo>
                    <a:pt x="1460500" y="114300"/>
                  </a:lnTo>
                  <a:lnTo>
                    <a:pt x="1460500" y="12700"/>
                  </a:lnTo>
                  <a:close/>
                </a:path>
              </a:pathLst>
            </a:custGeom>
            <a:solidFill>
              <a:srgbClr val="FFFFFF"/>
            </a:solidFill>
          </p:spPr>
          <p:txBody>
            <a:bodyPr wrap="square" lIns="0" tIns="0" rIns="0" bIns="0" rtlCol="0"/>
            <a:lstStyle/>
            <a:p>
              <a:endParaRPr sz="100"/>
            </a:p>
          </p:txBody>
        </p:sp>
      </p:grpSp>
      <p:sp>
        <p:nvSpPr>
          <p:cNvPr id="15" name="object 15"/>
          <p:cNvSpPr txBox="1"/>
          <p:nvPr/>
        </p:nvSpPr>
        <p:spPr>
          <a:xfrm>
            <a:off x="862853" y="2978613"/>
            <a:ext cx="1453963" cy="2933065"/>
          </a:xfrm>
          <a:prstGeom prst="rect">
            <a:avLst/>
          </a:prstGeom>
        </p:spPr>
        <p:txBody>
          <a:bodyPr vert="horz" wrap="square" lIns="0" tIns="159123" rIns="0" bIns="0" rtlCol="0">
            <a:spAutoFit/>
          </a:bodyPr>
          <a:lstStyle/>
          <a:p>
            <a:pPr marL="317500">
              <a:lnSpc>
                <a:spcPct val="100000"/>
              </a:lnSpc>
              <a:spcBef>
                <a:spcPts val="1420"/>
              </a:spcBef>
            </a:pPr>
            <a:r>
              <a:rPr sz="2120" b="1" spc="-20" dirty="0">
                <a:solidFill>
                  <a:srgbClr val="FF9900"/>
                </a:solidFill>
                <a:latin typeface="Arial" panose="020B0604020202020204"/>
                <a:cs typeface="Arial" panose="020B0604020202020204"/>
              </a:rPr>
              <a:t>Bước</a:t>
            </a:r>
            <a:r>
              <a:rPr sz="2120" b="1" spc="60" dirty="0">
                <a:solidFill>
                  <a:srgbClr val="FF9900"/>
                </a:solidFill>
                <a:latin typeface="Arial" panose="020B0604020202020204"/>
                <a:cs typeface="Arial" panose="020B0604020202020204"/>
              </a:rPr>
              <a:t> </a:t>
            </a:r>
            <a:r>
              <a:rPr sz="2120" b="1" dirty="0">
                <a:solidFill>
                  <a:srgbClr val="FF9900"/>
                </a:solidFill>
                <a:latin typeface="Arial" panose="020B0604020202020204"/>
                <a:cs typeface="Arial" panose="020B0604020202020204"/>
              </a:rPr>
              <a:t>1</a:t>
            </a:r>
            <a:endParaRPr sz="2120">
              <a:latin typeface="Arial" panose="020B0604020202020204"/>
              <a:cs typeface="Arial" panose="020B0604020202020204"/>
            </a:endParaRPr>
          </a:p>
          <a:p>
            <a:pPr marL="12700" marR="5080">
              <a:lnSpc>
                <a:spcPct val="100000"/>
              </a:lnSpc>
              <a:spcBef>
                <a:spcPts val="1315"/>
              </a:spcBef>
            </a:pPr>
            <a:r>
              <a:rPr sz="2120" b="1" dirty="0">
                <a:latin typeface="Arial" panose="020B0604020202020204"/>
                <a:cs typeface="Arial" panose="020B0604020202020204"/>
              </a:rPr>
              <a:t>Xác </a:t>
            </a:r>
            <a:r>
              <a:rPr sz="2120" b="1" spc="30" dirty="0">
                <a:latin typeface="Arial" panose="020B0604020202020204"/>
                <a:cs typeface="Arial" panose="020B0604020202020204"/>
              </a:rPr>
              <a:t>định  </a:t>
            </a:r>
            <a:r>
              <a:rPr sz="2120" b="1" spc="-5" dirty="0">
                <a:latin typeface="Arial" panose="020B0604020202020204"/>
                <a:cs typeface="Arial" panose="020B0604020202020204"/>
              </a:rPr>
              <a:t>ĐT </a:t>
            </a:r>
            <a:r>
              <a:rPr sz="2120" b="1" dirty="0">
                <a:latin typeface="Arial" panose="020B0604020202020204"/>
                <a:cs typeface="Arial" panose="020B0604020202020204"/>
              </a:rPr>
              <a:t>tập</a:t>
            </a:r>
            <a:r>
              <a:rPr sz="2120" b="1" spc="-95" dirty="0">
                <a:latin typeface="Arial" panose="020B0604020202020204"/>
                <a:cs typeface="Arial" panose="020B0604020202020204"/>
              </a:rPr>
              <a:t> </a:t>
            </a:r>
            <a:r>
              <a:rPr sz="2120" b="1" dirty="0">
                <a:latin typeface="Arial" panose="020B0604020202020204"/>
                <a:cs typeface="Arial" panose="020B0604020202020204"/>
              </a:rPr>
              <a:t>hợp  </a:t>
            </a:r>
            <a:r>
              <a:rPr sz="2120" b="1" spc="-114" dirty="0">
                <a:latin typeface="Arial" panose="020B0604020202020204"/>
                <a:cs typeface="Arial" panose="020B0604020202020204"/>
              </a:rPr>
              <a:t>CP, </a:t>
            </a:r>
            <a:r>
              <a:rPr sz="2120" b="1" spc="-5" dirty="0">
                <a:latin typeface="Arial" panose="020B0604020202020204"/>
                <a:cs typeface="Arial" panose="020B0604020202020204"/>
              </a:rPr>
              <a:t>ĐT </a:t>
            </a:r>
            <a:r>
              <a:rPr sz="2120" b="1" spc="15" dirty="0">
                <a:latin typeface="Arial" panose="020B0604020202020204"/>
                <a:cs typeface="Arial" panose="020B0604020202020204"/>
              </a:rPr>
              <a:t>tính  </a:t>
            </a:r>
            <a:r>
              <a:rPr sz="2120" b="1" spc="20" dirty="0">
                <a:latin typeface="Arial" panose="020B0604020202020204"/>
                <a:cs typeface="Arial" panose="020B0604020202020204"/>
              </a:rPr>
              <a:t>giá </a:t>
            </a:r>
            <a:r>
              <a:rPr sz="2120" b="1" dirty="0">
                <a:latin typeface="Arial" panose="020B0604020202020204"/>
                <a:cs typeface="Arial" panose="020B0604020202020204"/>
              </a:rPr>
              <a:t>thành  </a:t>
            </a:r>
            <a:r>
              <a:rPr sz="2120" b="1" spc="-5" dirty="0">
                <a:latin typeface="Arial" panose="020B0604020202020204"/>
                <a:cs typeface="Arial" panose="020B0604020202020204"/>
              </a:rPr>
              <a:t>và kết </a:t>
            </a:r>
            <a:r>
              <a:rPr sz="2120" b="1" spc="-25" dirty="0">
                <a:latin typeface="Arial" panose="020B0604020202020204"/>
                <a:cs typeface="Arial" panose="020B0604020202020204"/>
              </a:rPr>
              <a:t>cấu  </a:t>
            </a:r>
            <a:r>
              <a:rPr sz="2120" b="1" spc="20" dirty="0">
                <a:latin typeface="Arial" panose="020B0604020202020204"/>
                <a:cs typeface="Arial" panose="020B0604020202020204"/>
              </a:rPr>
              <a:t>giá </a:t>
            </a:r>
            <a:r>
              <a:rPr sz="2120" b="1" dirty="0">
                <a:latin typeface="Arial" panose="020B0604020202020204"/>
                <a:cs typeface="Arial" panose="020B0604020202020204"/>
              </a:rPr>
              <a:t>thành  </a:t>
            </a:r>
            <a:r>
              <a:rPr sz="2120" b="1" spc="-105" dirty="0">
                <a:latin typeface="Arial" panose="020B0604020202020204"/>
                <a:cs typeface="Arial" panose="020B0604020202020204"/>
              </a:rPr>
              <a:t>SP.</a:t>
            </a:r>
            <a:endParaRPr sz="2120">
              <a:latin typeface="Arial" panose="020B0604020202020204"/>
              <a:cs typeface="Arial" panose="020B0604020202020204"/>
            </a:endParaRPr>
          </a:p>
        </p:txBody>
      </p:sp>
      <p:sp>
        <p:nvSpPr>
          <p:cNvPr id="16" name="object 16"/>
          <p:cNvSpPr txBox="1"/>
          <p:nvPr/>
        </p:nvSpPr>
        <p:spPr>
          <a:xfrm>
            <a:off x="2812676" y="2642167"/>
            <a:ext cx="1397374" cy="2247900"/>
          </a:xfrm>
          <a:prstGeom prst="rect">
            <a:avLst/>
          </a:prstGeom>
        </p:spPr>
        <p:txBody>
          <a:bodyPr vert="horz" wrap="square" lIns="0" tIns="136711" rIns="0" bIns="0" rtlCol="0">
            <a:spAutoFit/>
          </a:bodyPr>
          <a:lstStyle/>
          <a:p>
            <a:pPr marL="317500">
              <a:lnSpc>
                <a:spcPct val="100000"/>
              </a:lnSpc>
              <a:spcBef>
                <a:spcPts val="1220"/>
              </a:spcBef>
            </a:pPr>
            <a:r>
              <a:rPr sz="2120" b="1" spc="-20" dirty="0">
                <a:solidFill>
                  <a:srgbClr val="FF00FF"/>
                </a:solidFill>
                <a:latin typeface="Arial" panose="020B0604020202020204"/>
                <a:cs typeface="Arial" panose="020B0604020202020204"/>
              </a:rPr>
              <a:t>Bước</a:t>
            </a:r>
            <a:r>
              <a:rPr sz="2120" b="1" spc="55" dirty="0">
                <a:solidFill>
                  <a:srgbClr val="FF00FF"/>
                </a:solidFill>
                <a:latin typeface="Arial" panose="020B0604020202020204"/>
                <a:cs typeface="Arial" panose="020B0604020202020204"/>
              </a:rPr>
              <a:t> </a:t>
            </a:r>
            <a:r>
              <a:rPr sz="2120" b="1" dirty="0">
                <a:solidFill>
                  <a:srgbClr val="FF00FF"/>
                </a:solidFill>
                <a:latin typeface="Arial" panose="020B0604020202020204"/>
                <a:cs typeface="Arial" panose="020B0604020202020204"/>
              </a:rPr>
              <a:t>2</a:t>
            </a:r>
            <a:endParaRPr sz="2120">
              <a:latin typeface="Arial" panose="020B0604020202020204"/>
              <a:cs typeface="Arial" panose="020B0604020202020204"/>
            </a:endParaRPr>
          </a:p>
          <a:p>
            <a:pPr marL="12700" marR="5080">
              <a:lnSpc>
                <a:spcPct val="101000"/>
              </a:lnSpc>
              <a:spcBef>
                <a:spcPts val="1100"/>
              </a:spcBef>
            </a:pPr>
            <a:r>
              <a:rPr sz="2120" b="1" dirty="0">
                <a:latin typeface="Arial" panose="020B0604020202020204"/>
                <a:cs typeface="Arial" panose="020B0604020202020204"/>
              </a:rPr>
              <a:t>Tập hợp  </a:t>
            </a:r>
            <a:r>
              <a:rPr sz="2120" b="1" spc="-5" dirty="0">
                <a:latin typeface="Arial" panose="020B0604020202020204"/>
                <a:cs typeface="Arial" panose="020B0604020202020204"/>
              </a:rPr>
              <a:t>CPSX</a:t>
            </a:r>
            <a:r>
              <a:rPr sz="2120" b="1" spc="-100" dirty="0">
                <a:latin typeface="Arial" panose="020B0604020202020204"/>
                <a:cs typeface="Arial" panose="020B0604020202020204"/>
              </a:rPr>
              <a:t> </a:t>
            </a:r>
            <a:r>
              <a:rPr sz="2120" b="1" dirty="0">
                <a:latin typeface="Arial" panose="020B0604020202020204"/>
                <a:cs typeface="Arial" panose="020B0604020202020204"/>
              </a:rPr>
              <a:t>theo  từng đối  tượng </a:t>
            </a:r>
            <a:r>
              <a:rPr sz="2120" b="1" spc="-30" dirty="0">
                <a:latin typeface="Arial" panose="020B0604020202020204"/>
                <a:cs typeface="Arial" panose="020B0604020202020204"/>
              </a:rPr>
              <a:t>tập  </a:t>
            </a:r>
            <a:r>
              <a:rPr sz="2120" b="1" dirty="0">
                <a:latin typeface="Arial" panose="020B0604020202020204"/>
                <a:cs typeface="Arial" panose="020B0604020202020204"/>
              </a:rPr>
              <a:t>hợp</a:t>
            </a:r>
            <a:r>
              <a:rPr sz="2120" b="1" spc="-30" dirty="0">
                <a:latin typeface="Arial" panose="020B0604020202020204"/>
                <a:cs typeface="Arial" panose="020B0604020202020204"/>
              </a:rPr>
              <a:t> </a:t>
            </a:r>
            <a:r>
              <a:rPr sz="2120" b="1" spc="-114" dirty="0">
                <a:latin typeface="Arial" panose="020B0604020202020204"/>
                <a:cs typeface="Arial" panose="020B0604020202020204"/>
              </a:rPr>
              <a:t>CP.</a:t>
            </a:r>
            <a:endParaRPr sz="2120">
              <a:latin typeface="Arial" panose="020B0604020202020204"/>
              <a:cs typeface="Arial" panose="020B0604020202020204"/>
            </a:endParaRPr>
          </a:p>
        </p:txBody>
      </p:sp>
      <p:sp>
        <p:nvSpPr>
          <p:cNvPr id="17" name="object 17"/>
          <p:cNvSpPr txBox="1"/>
          <p:nvPr/>
        </p:nvSpPr>
        <p:spPr>
          <a:xfrm>
            <a:off x="4762500" y="2283669"/>
            <a:ext cx="1304365" cy="2788920"/>
          </a:xfrm>
          <a:prstGeom prst="rect">
            <a:avLst/>
          </a:prstGeom>
        </p:spPr>
        <p:txBody>
          <a:bodyPr vert="horz" wrap="square" lIns="0" tIns="91888" rIns="0" bIns="0" rtlCol="0">
            <a:spAutoFit/>
          </a:bodyPr>
          <a:lstStyle/>
          <a:p>
            <a:pPr marL="12700" indent="291465">
              <a:lnSpc>
                <a:spcPct val="100000"/>
              </a:lnSpc>
              <a:spcBef>
                <a:spcPts val="820"/>
              </a:spcBef>
            </a:pPr>
            <a:r>
              <a:rPr sz="2120" b="1" spc="-20" dirty="0">
                <a:solidFill>
                  <a:srgbClr val="0000FF"/>
                </a:solidFill>
                <a:latin typeface="Arial" panose="020B0604020202020204"/>
                <a:cs typeface="Arial" panose="020B0604020202020204"/>
              </a:rPr>
              <a:t>Bước</a:t>
            </a:r>
            <a:r>
              <a:rPr sz="2120" b="1" spc="35" dirty="0">
                <a:solidFill>
                  <a:srgbClr val="0000FF"/>
                </a:solidFill>
                <a:latin typeface="Arial" panose="020B0604020202020204"/>
                <a:cs typeface="Arial" panose="020B0604020202020204"/>
              </a:rPr>
              <a:t> </a:t>
            </a:r>
            <a:r>
              <a:rPr sz="2120" b="1" dirty="0">
                <a:solidFill>
                  <a:srgbClr val="0000FF"/>
                </a:solidFill>
                <a:latin typeface="Arial" panose="020B0604020202020204"/>
                <a:cs typeface="Arial" panose="020B0604020202020204"/>
              </a:rPr>
              <a:t>3</a:t>
            </a:r>
            <a:endParaRPr sz="2120">
              <a:latin typeface="Arial" panose="020B0604020202020204"/>
              <a:cs typeface="Arial" panose="020B0604020202020204"/>
            </a:endParaRPr>
          </a:p>
          <a:p>
            <a:pPr marL="12700" marR="5080">
              <a:lnSpc>
                <a:spcPct val="100000"/>
              </a:lnSpc>
              <a:spcBef>
                <a:spcPts val="715"/>
              </a:spcBef>
            </a:pPr>
            <a:r>
              <a:rPr sz="2120" b="1" spc="15" dirty="0">
                <a:latin typeface="Arial" panose="020B0604020202020204"/>
                <a:cs typeface="Arial" panose="020B0604020202020204"/>
              </a:rPr>
              <a:t>Tổng </a:t>
            </a:r>
            <a:r>
              <a:rPr sz="2120" b="1" dirty="0">
                <a:latin typeface="Arial" panose="020B0604020202020204"/>
                <a:cs typeface="Arial" panose="020B0604020202020204"/>
              </a:rPr>
              <a:t>hợp  </a:t>
            </a:r>
            <a:r>
              <a:rPr sz="2120" b="1" spc="-5" dirty="0">
                <a:latin typeface="Arial" panose="020B0604020202020204"/>
                <a:cs typeface="Arial" panose="020B0604020202020204"/>
              </a:rPr>
              <a:t>CPSX </a:t>
            </a:r>
            <a:r>
              <a:rPr sz="2120" b="1" dirty="0">
                <a:latin typeface="Arial" panose="020B0604020202020204"/>
                <a:cs typeface="Arial" panose="020B0604020202020204"/>
              </a:rPr>
              <a:t>đã  tập </a:t>
            </a:r>
            <a:r>
              <a:rPr sz="2120" b="1" spc="20" dirty="0">
                <a:latin typeface="Arial" panose="020B0604020202020204"/>
                <a:cs typeface="Arial" panose="020B0604020202020204"/>
              </a:rPr>
              <a:t>hợp  </a:t>
            </a:r>
            <a:r>
              <a:rPr sz="2120" b="1" dirty="0">
                <a:latin typeface="Arial" panose="020B0604020202020204"/>
                <a:cs typeface="Arial" panose="020B0604020202020204"/>
              </a:rPr>
              <a:t>theo </a:t>
            </a:r>
            <a:r>
              <a:rPr sz="2120" b="1" spc="-20" dirty="0">
                <a:latin typeface="Arial" panose="020B0604020202020204"/>
                <a:cs typeface="Arial" panose="020B0604020202020204"/>
              </a:rPr>
              <a:t>từng  </a:t>
            </a:r>
            <a:r>
              <a:rPr sz="2120" b="1" spc="20" dirty="0">
                <a:latin typeface="Arial" panose="020B0604020202020204"/>
                <a:cs typeface="Arial" panose="020B0604020202020204"/>
              </a:rPr>
              <a:t>đối</a:t>
            </a:r>
            <a:r>
              <a:rPr sz="2120" b="1" spc="-95" dirty="0">
                <a:latin typeface="Arial" panose="020B0604020202020204"/>
                <a:cs typeface="Arial" panose="020B0604020202020204"/>
              </a:rPr>
              <a:t> </a:t>
            </a:r>
            <a:r>
              <a:rPr sz="2120" b="1" spc="-15" dirty="0">
                <a:latin typeface="Arial" panose="020B0604020202020204"/>
                <a:cs typeface="Arial" panose="020B0604020202020204"/>
              </a:rPr>
              <a:t>tượng  </a:t>
            </a:r>
            <a:r>
              <a:rPr sz="2120" b="1" spc="15" dirty="0">
                <a:latin typeface="Arial" panose="020B0604020202020204"/>
                <a:cs typeface="Arial" panose="020B0604020202020204"/>
              </a:rPr>
              <a:t>tính </a:t>
            </a:r>
            <a:r>
              <a:rPr sz="2120" b="1" dirty="0">
                <a:latin typeface="Arial" panose="020B0604020202020204"/>
                <a:cs typeface="Arial" panose="020B0604020202020204"/>
              </a:rPr>
              <a:t>giá  </a:t>
            </a:r>
            <a:r>
              <a:rPr sz="2120" b="1" spc="10" dirty="0">
                <a:latin typeface="Arial" panose="020B0604020202020204"/>
                <a:cs typeface="Arial" panose="020B0604020202020204"/>
              </a:rPr>
              <a:t>thành.</a:t>
            </a:r>
            <a:endParaRPr sz="2120">
              <a:latin typeface="Arial" panose="020B0604020202020204"/>
              <a:cs typeface="Arial" panose="020B0604020202020204"/>
            </a:endParaRPr>
          </a:p>
        </p:txBody>
      </p:sp>
      <p:grpSp>
        <p:nvGrpSpPr>
          <p:cNvPr id="18" name="object 18"/>
          <p:cNvGrpSpPr/>
          <p:nvPr/>
        </p:nvGrpSpPr>
        <p:grpSpPr>
          <a:xfrm>
            <a:off x="6611471" y="2084294"/>
            <a:ext cx="1826559" cy="2767853"/>
            <a:chOff x="7340600" y="2362200"/>
            <a:chExt cx="2070100" cy="3136900"/>
          </a:xfrm>
        </p:grpSpPr>
        <p:sp>
          <p:nvSpPr>
            <p:cNvPr id="19" name="object 19"/>
            <p:cNvSpPr/>
            <p:nvPr/>
          </p:nvSpPr>
          <p:spPr>
            <a:xfrm>
              <a:off x="7340600" y="2463800"/>
              <a:ext cx="2070100" cy="3035300"/>
            </a:xfrm>
            <a:custGeom>
              <a:avLst/>
              <a:gdLst/>
              <a:ahLst/>
              <a:cxnLst/>
              <a:rect l="l" t="t" r="r" b="b"/>
              <a:pathLst>
                <a:path w="2070100" h="3035300">
                  <a:moveTo>
                    <a:pt x="1981200" y="3022600"/>
                  </a:moveTo>
                  <a:lnTo>
                    <a:pt x="76200" y="3022600"/>
                  </a:lnTo>
                  <a:lnTo>
                    <a:pt x="114300" y="3035300"/>
                  </a:lnTo>
                  <a:lnTo>
                    <a:pt x="1955800" y="3035300"/>
                  </a:lnTo>
                  <a:lnTo>
                    <a:pt x="1981200" y="3022600"/>
                  </a:lnTo>
                  <a:close/>
                </a:path>
                <a:path w="2070100" h="3035300">
                  <a:moveTo>
                    <a:pt x="63500" y="2959100"/>
                  </a:moveTo>
                  <a:lnTo>
                    <a:pt x="12700" y="2959100"/>
                  </a:lnTo>
                  <a:lnTo>
                    <a:pt x="25400" y="2997200"/>
                  </a:lnTo>
                  <a:lnTo>
                    <a:pt x="38100" y="2997200"/>
                  </a:lnTo>
                  <a:lnTo>
                    <a:pt x="63500" y="3022600"/>
                  </a:lnTo>
                  <a:lnTo>
                    <a:pt x="1993900" y="3022600"/>
                  </a:lnTo>
                  <a:lnTo>
                    <a:pt x="2032000" y="2997200"/>
                  </a:lnTo>
                  <a:lnTo>
                    <a:pt x="2048933" y="2971800"/>
                  </a:lnTo>
                  <a:lnTo>
                    <a:pt x="101600" y="2971800"/>
                  </a:lnTo>
                  <a:lnTo>
                    <a:pt x="63500" y="2959100"/>
                  </a:lnTo>
                  <a:close/>
                </a:path>
                <a:path w="2070100" h="3035300">
                  <a:moveTo>
                    <a:pt x="2006600" y="2933700"/>
                  </a:moveTo>
                  <a:lnTo>
                    <a:pt x="1981200" y="2959100"/>
                  </a:lnTo>
                  <a:lnTo>
                    <a:pt x="1993900" y="2959100"/>
                  </a:lnTo>
                  <a:lnTo>
                    <a:pt x="1968500" y="2971800"/>
                  </a:lnTo>
                  <a:lnTo>
                    <a:pt x="2048933" y="2971800"/>
                  </a:lnTo>
                  <a:lnTo>
                    <a:pt x="2057400" y="2959100"/>
                  </a:lnTo>
                  <a:lnTo>
                    <a:pt x="2057400" y="2946400"/>
                  </a:lnTo>
                  <a:lnTo>
                    <a:pt x="2006600" y="2946400"/>
                  </a:lnTo>
                  <a:lnTo>
                    <a:pt x="2006600" y="2933700"/>
                  </a:lnTo>
                  <a:close/>
                </a:path>
                <a:path w="2070100" h="3035300">
                  <a:moveTo>
                    <a:pt x="76200" y="76200"/>
                  </a:moveTo>
                  <a:lnTo>
                    <a:pt x="0" y="76200"/>
                  </a:lnTo>
                  <a:lnTo>
                    <a:pt x="0" y="2959100"/>
                  </a:lnTo>
                  <a:lnTo>
                    <a:pt x="76200" y="2959100"/>
                  </a:lnTo>
                  <a:lnTo>
                    <a:pt x="50800" y="2933700"/>
                  </a:lnTo>
                  <a:lnTo>
                    <a:pt x="59266" y="2933700"/>
                  </a:lnTo>
                  <a:lnTo>
                    <a:pt x="50800" y="2908300"/>
                  </a:lnTo>
                  <a:lnTo>
                    <a:pt x="50800" y="127000"/>
                  </a:lnTo>
                  <a:lnTo>
                    <a:pt x="59266" y="101600"/>
                  </a:lnTo>
                  <a:lnTo>
                    <a:pt x="50800" y="101600"/>
                  </a:lnTo>
                  <a:lnTo>
                    <a:pt x="76200" y="76200"/>
                  </a:lnTo>
                  <a:close/>
                </a:path>
                <a:path w="2070100" h="3035300">
                  <a:moveTo>
                    <a:pt x="59266" y="2933700"/>
                  </a:moveTo>
                  <a:lnTo>
                    <a:pt x="50800" y="2933700"/>
                  </a:lnTo>
                  <a:lnTo>
                    <a:pt x="63500" y="2946400"/>
                  </a:lnTo>
                  <a:lnTo>
                    <a:pt x="59266" y="2933700"/>
                  </a:lnTo>
                  <a:close/>
                </a:path>
                <a:path w="2070100" h="3035300">
                  <a:moveTo>
                    <a:pt x="2057400" y="88900"/>
                  </a:moveTo>
                  <a:lnTo>
                    <a:pt x="2006600" y="88900"/>
                  </a:lnTo>
                  <a:lnTo>
                    <a:pt x="2006600" y="2946400"/>
                  </a:lnTo>
                  <a:lnTo>
                    <a:pt x="2057400" y="2946400"/>
                  </a:lnTo>
                  <a:lnTo>
                    <a:pt x="2070100" y="2921000"/>
                  </a:lnTo>
                  <a:lnTo>
                    <a:pt x="2070100" y="114300"/>
                  </a:lnTo>
                  <a:lnTo>
                    <a:pt x="2057400" y="88900"/>
                  </a:lnTo>
                  <a:close/>
                </a:path>
                <a:path w="2070100" h="3035300">
                  <a:moveTo>
                    <a:pt x="63500" y="88900"/>
                  </a:moveTo>
                  <a:lnTo>
                    <a:pt x="50800" y="101600"/>
                  </a:lnTo>
                  <a:lnTo>
                    <a:pt x="59266" y="101600"/>
                  </a:lnTo>
                  <a:lnTo>
                    <a:pt x="63500" y="88900"/>
                  </a:lnTo>
                  <a:close/>
                </a:path>
                <a:path w="2070100" h="3035300">
                  <a:moveTo>
                    <a:pt x="2048933" y="63500"/>
                  </a:moveTo>
                  <a:lnTo>
                    <a:pt x="1968500" y="63500"/>
                  </a:lnTo>
                  <a:lnTo>
                    <a:pt x="1993900" y="76200"/>
                  </a:lnTo>
                  <a:lnTo>
                    <a:pt x="1981200" y="76200"/>
                  </a:lnTo>
                  <a:lnTo>
                    <a:pt x="2006600" y="101600"/>
                  </a:lnTo>
                  <a:lnTo>
                    <a:pt x="2006600" y="88900"/>
                  </a:lnTo>
                  <a:lnTo>
                    <a:pt x="2057400" y="88900"/>
                  </a:lnTo>
                  <a:lnTo>
                    <a:pt x="2057400" y="76200"/>
                  </a:lnTo>
                  <a:lnTo>
                    <a:pt x="2048933" y="63500"/>
                  </a:lnTo>
                  <a:close/>
                </a:path>
                <a:path w="2070100" h="3035300">
                  <a:moveTo>
                    <a:pt x="1993900" y="12700"/>
                  </a:moveTo>
                  <a:lnTo>
                    <a:pt x="63500" y="12700"/>
                  </a:lnTo>
                  <a:lnTo>
                    <a:pt x="38100" y="38100"/>
                  </a:lnTo>
                  <a:lnTo>
                    <a:pt x="25400" y="38100"/>
                  </a:lnTo>
                  <a:lnTo>
                    <a:pt x="12700" y="76200"/>
                  </a:lnTo>
                  <a:lnTo>
                    <a:pt x="76200" y="76200"/>
                  </a:lnTo>
                  <a:lnTo>
                    <a:pt x="63500" y="88900"/>
                  </a:lnTo>
                  <a:lnTo>
                    <a:pt x="101600" y="63500"/>
                  </a:lnTo>
                  <a:lnTo>
                    <a:pt x="2048933" y="63500"/>
                  </a:lnTo>
                  <a:lnTo>
                    <a:pt x="2032000" y="38100"/>
                  </a:lnTo>
                  <a:lnTo>
                    <a:pt x="1993900" y="12700"/>
                  </a:lnTo>
                  <a:close/>
                </a:path>
                <a:path w="2070100" h="3035300">
                  <a:moveTo>
                    <a:pt x="1955800" y="0"/>
                  </a:moveTo>
                  <a:lnTo>
                    <a:pt x="114300" y="0"/>
                  </a:lnTo>
                  <a:lnTo>
                    <a:pt x="76200" y="12700"/>
                  </a:lnTo>
                  <a:lnTo>
                    <a:pt x="1981200" y="12700"/>
                  </a:lnTo>
                  <a:lnTo>
                    <a:pt x="1955800" y="0"/>
                  </a:lnTo>
                  <a:close/>
                </a:path>
              </a:pathLst>
            </a:custGeom>
            <a:solidFill>
              <a:srgbClr val="145232"/>
            </a:solidFill>
          </p:spPr>
          <p:txBody>
            <a:bodyPr wrap="square" lIns="0" tIns="0" rIns="0" bIns="0" rtlCol="0"/>
            <a:lstStyle/>
            <a:p>
              <a:endParaRPr sz="100"/>
            </a:p>
          </p:txBody>
        </p:sp>
        <p:sp>
          <p:nvSpPr>
            <p:cNvPr id="20" name="object 20"/>
            <p:cNvSpPr/>
            <p:nvPr/>
          </p:nvSpPr>
          <p:spPr>
            <a:xfrm>
              <a:off x="7556500" y="2362200"/>
              <a:ext cx="1638300" cy="266700"/>
            </a:xfrm>
            <a:prstGeom prst="rect">
              <a:avLst/>
            </a:prstGeom>
            <a:blipFill>
              <a:blip r:embed="rId7" cstate="print"/>
              <a:stretch>
                <a:fillRect/>
              </a:stretch>
            </a:blipFill>
          </p:spPr>
          <p:txBody>
            <a:bodyPr wrap="square" lIns="0" tIns="0" rIns="0" bIns="0" rtlCol="0"/>
            <a:lstStyle/>
            <a:p>
              <a:endParaRPr sz="100"/>
            </a:p>
          </p:txBody>
        </p:sp>
        <p:sp>
          <p:nvSpPr>
            <p:cNvPr id="21" name="object 21"/>
            <p:cNvSpPr/>
            <p:nvPr/>
          </p:nvSpPr>
          <p:spPr>
            <a:xfrm>
              <a:off x="7645400" y="2425699"/>
              <a:ext cx="1447800" cy="139700"/>
            </a:xfrm>
            <a:custGeom>
              <a:avLst/>
              <a:gdLst/>
              <a:ahLst/>
              <a:cxnLst/>
              <a:rect l="l" t="t" r="r" b="b"/>
              <a:pathLst>
                <a:path w="1447800" h="139700">
                  <a:moveTo>
                    <a:pt x="63500" y="25400"/>
                  </a:moveTo>
                  <a:lnTo>
                    <a:pt x="38100" y="0"/>
                  </a:lnTo>
                  <a:lnTo>
                    <a:pt x="12700" y="0"/>
                  </a:lnTo>
                  <a:lnTo>
                    <a:pt x="0" y="25400"/>
                  </a:lnTo>
                  <a:lnTo>
                    <a:pt x="0" y="114300"/>
                  </a:lnTo>
                  <a:lnTo>
                    <a:pt x="12700" y="139700"/>
                  </a:lnTo>
                  <a:lnTo>
                    <a:pt x="38100" y="139700"/>
                  </a:lnTo>
                  <a:lnTo>
                    <a:pt x="63500" y="114300"/>
                  </a:lnTo>
                  <a:lnTo>
                    <a:pt x="63500" y="25400"/>
                  </a:lnTo>
                  <a:close/>
                </a:path>
                <a:path w="1447800" h="139700">
                  <a:moveTo>
                    <a:pt x="1447800" y="25400"/>
                  </a:moveTo>
                  <a:lnTo>
                    <a:pt x="1435100" y="0"/>
                  </a:lnTo>
                  <a:lnTo>
                    <a:pt x="1409700" y="0"/>
                  </a:lnTo>
                  <a:lnTo>
                    <a:pt x="1384300" y="25400"/>
                  </a:lnTo>
                  <a:lnTo>
                    <a:pt x="1384300" y="114300"/>
                  </a:lnTo>
                  <a:lnTo>
                    <a:pt x="1409700" y="139700"/>
                  </a:lnTo>
                  <a:lnTo>
                    <a:pt x="1435100" y="139700"/>
                  </a:lnTo>
                  <a:lnTo>
                    <a:pt x="1447800" y="114300"/>
                  </a:lnTo>
                  <a:lnTo>
                    <a:pt x="1447800" y="25400"/>
                  </a:lnTo>
                  <a:close/>
                </a:path>
              </a:pathLst>
            </a:custGeom>
            <a:solidFill>
              <a:srgbClr val="FFFFFF"/>
            </a:solidFill>
          </p:spPr>
          <p:txBody>
            <a:bodyPr wrap="square" lIns="0" tIns="0" rIns="0" bIns="0" rtlCol="0"/>
            <a:lstStyle/>
            <a:p>
              <a:endParaRPr sz="100"/>
            </a:p>
          </p:txBody>
        </p:sp>
      </p:grpSp>
      <p:sp>
        <p:nvSpPr>
          <p:cNvPr id="22" name="object 22"/>
          <p:cNvSpPr txBox="1"/>
          <p:nvPr/>
        </p:nvSpPr>
        <p:spPr>
          <a:xfrm>
            <a:off x="6757236" y="1813022"/>
            <a:ext cx="1378884" cy="2295525"/>
          </a:xfrm>
          <a:prstGeom prst="rect">
            <a:avLst/>
          </a:prstGeom>
        </p:spPr>
        <p:txBody>
          <a:bodyPr vert="horz" wrap="square" lIns="0" tIns="159123" rIns="0" bIns="0" rtlCol="0">
            <a:spAutoFit/>
          </a:bodyPr>
          <a:lstStyle/>
          <a:p>
            <a:pPr marL="12700" indent="291465">
              <a:lnSpc>
                <a:spcPct val="100000"/>
              </a:lnSpc>
              <a:spcBef>
                <a:spcPts val="1420"/>
              </a:spcBef>
            </a:pPr>
            <a:r>
              <a:rPr sz="2120" b="1" spc="-20" dirty="0">
                <a:solidFill>
                  <a:srgbClr val="FF9900"/>
                </a:solidFill>
                <a:latin typeface="Arial" panose="020B0604020202020204"/>
                <a:cs typeface="Arial" panose="020B0604020202020204"/>
              </a:rPr>
              <a:t>Bước</a:t>
            </a:r>
            <a:r>
              <a:rPr sz="2120" b="1" spc="50" dirty="0">
                <a:solidFill>
                  <a:srgbClr val="FF9900"/>
                </a:solidFill>
                <a:latin typeface="Arial" panose="020B0604020202020204"/>
                <a:cs typeface="Arial" panose="020B0604020202020204"/>
              </a:rPr>
              <a:t> </a:t>
            </a:r>
            <a:r>
              <a:rPr sz="2120" b="1" dirty="0">
                <a:solidFill>
                  <a:srgbClr val="FF9900"/>
                </a:solidFill>
                <a:latin typeface="Arial" panose="020B0604020202020204"/>
                <a:cs typeface="Arial" panose="020B0604020202020204"/>
              </a:rPr>
              <a:t>4</a:t>
            </a:r>
            <a:endParaRPr sz="2120">
              <a:latin typeface="Arial" panose="020B0604020202020204"/>
              <a:cs typeface="Arial" panose="020B0604020202020204"/>
            </a:endParaRPr>
          </a:p>
          <a:p>
            <a:pPr marL="12700" marR="5080">
              <a:lnSpc>
                <a:spcPct val="101000"/>
              </a:lnSpc>
              <a:spcBef>
                <a:spcPts val="1300"/>
              </a:spcBef>
            </a:pPr>
            <a:r>
              <a:rPr sz="2120" b="1" spc="15" dirty="0">
                <a:latin typeface="Arial" panose="020B0604020202020204"/>
                <a:cs typeface="Arial" panose="020B0604020202020204"/>
              </a:rPr>
              <a:t>Tính tổng  </a:t>
            </a:r>
            <a:r>
              <a:rPr sz="2120" b="1" spc="20" dirty="0">
                <a:latin typeface="Arial" panose="020B0604020202020204"/>
                <a:cs typeface="Arial" panose="020B0604020202020204"/>
              </a:rPr>
              <a:t>giá </a:t>
            </a:r>
            <a:r>
              <a:rPr sz="2120" b="1" spc="10" dirty="0">
                <a:latin typeface="Arial" panose="020B0604020202020204"/>
                <a:cs typeface="Arial" panose="020B0604020202020204"/>
              </a:rPr>
              <a:t>thành,  </a:t>
            </a:r>
            <a:r>
              <a:rPr sz="2120" b="1" spc="20" dirty="0">
                <a:latin typeface="Arial" panose="020B0604020202020204"/>
                <a:cs typeface="Arial" panose="020B0604020202020204"/>
              </a:rPr>
              <a:t>giá </a:t>
            </a:r>
            <a:r>
              <a:rPr sz="2120" b="1" dirty="0">
                <a:latin typeface="Arial" panose="020B0604020202020204"/>
                <a:cs typeface="Arial" panose="020B0604020202020204"/>
              </a:rPr>
              <a:t>thành  đơn </a:t>
            </a:r>
            <a:r>
              <a:rPr sz="2120" b="1" spc="-5" dirty="0">
                <a:latin typeface="Arial" panose="020B0604020202020204"/>
                <a:cs typeface="Arial" panose="020B0604020202020204"/>
              </a:rPr>
              <a:t>vị</a:t>
            </a:r>
            <a:r>
              <a:rPr sz="2120" b="1" spc="-110" dirty="0">
                <a:latin typeface="Arial" panose="020B0604020202020204"/>
                <a:cs typeface="Arial" panose="020B0604020202020204"/>
              </a:rPr>
              <a:t> </a:t>
            </a:r>
            <a:r>
              <a:rPr sz="2120" b="1" spc="-5" dirty="0">
                <a:latin typeface="Arial" panose="020B0604020202020204"/>
                <a:cs typeface="Arial" panose="020B0604020202020204"/>
              </a:rPr>
              <a:t>sản  phẩm.</a:t>
            </a:r>
            <a:endParaRPr sz="2120">
              <a:latin typeface="Arial" panose="020B0604020202020204"/>
              <a:cs typeface="Arial" panose="020B0604020202020204"/>
            </a:endParaRPr>
          </a:p>
        </p:txBody>
      </p:sp>
      <p:sp>
        <p:nvSpPr>
          <p:cNvPr id="23" name="object 23"/>
          <p:cNvSpPr/>
          <p:nvPr/>
        </p:nvSpPr>
        <p:spPr>
          <a:xfrm>
            <a:off x="6096000" y="1411941"/>
            <a:ext cx="1131794" cy="963706"/>
          </a:xfrm>
          <a:custGeom>
            <a:avLst/>
            <a:gdLst/>
            <a:ahLst/>
            <a:cxnLst/>
            <a:rect l="l" t="t" r="r" b="b"/>
            <a:pathLst>
              <a:path w="1282700" h="1092200">
                <a:moveTo>
                  <a:pt x="952500" y="165100"/>
                </a:moveTo>
                <a:lnTo>
                  <a:pt x="774700" y="165100"/>
                </a:lnTo>
                <a:lnTo>
                  <a:pt x="711200" y="177800"/>
                </a:lnTo>
                <a:lnTo>
                  <a:pt x="635000" y="215900"/>
                </a:lnTo>
                <a:lnTo>
                  <a:pt x="546100" y="254000"/>
                </a:lnTo>
                <a:lnTo>
                  <a:pt x="469900" y="304800"/>
                </a:lnTo>
                <a:lnTo>
                  <a:pt x="381000" y="368300"/>
                </a:lnTo>
                <a:lnTo>
                  <a:pt x="228600" y="520700"/>
                </a:lnTo>
                <a:lnTo>
                  <a:pt x="177800" y="596900"/>
                </a:lnTo>
                <a:lnTo>
                  <a:pt x="127000" y="685800"/>
                </a:lnTo>
                <a:lnTo>
                  <a:pt x="88900" y="762000"/>
                </a:lnTo>
                <a:lnTo>
                  <a:pt x="63500" y="838200"/>
                </a:lnTo>
                <a:lnTo>
                  <a:pt x="38100" y="901700"/>
                </a:lnTo>
                <a:lnTo>
                  <a:pt x="25400" y="965200"/>
                </a:lnTo>
                <a:lnTo>
                  <a:pt x="0" y="1066800"/>
                </a:lnTo>
                <a:lnTo>
                  <a:pt x="0" y="1092200"/>
                </a:lnTo>
                <a:lnTo>
                  <a:pt x="12700" y="1066800"/>
                </a:lnTo>
                <a:lnTo>
                  <a:pt x="38100" y="990600"/>
                </a:lnTo>
                <a:lnTo>
                  <a:pt x="63500" y="939800"/>
                </a:lnTo>
                <a:lnTo>
                  <a:pt x="139700" y="812800"/>
                </a:lnTo>
                <a:lnTo>
                  <a:pt x="241300" y="685800"/>
                </a:lnTo>
                <a:lnTo>
                  <a:pt x="304800" y="622300"/>
                </a:lnTo>
                <a:lnTo>
                  <a:pt x="381000" y="571500"/>
                </a:lnTo>
                <a:lnTo>
                  <a:pt x="469900" y="508000"/>
                </a:lnTo>
                <a:lnTo>
                  <a:pt x="558800" y="469900"/>
                </a:lnTo>
                <a:lnTo>
                  <a:pt x="635000" y="444500"/>
                </a:lnTo>
                <a:lnTo>
                  <a:pt x="711200" y="431800"/>
                </a:lnTo>
                <a:lnTo>
                  <a:pt x="1267521" y="431800"/>
                </a:lnTo>
                <a:lnTo>
                  <a:pt x="1230660" y="215900"/>
                </a:lnTo>
                <a:lnTo>
                  <a:pt x="1117600" y="215900"/>
                </a:lnTo>
                <a:lnTo>
                  <a:pt x="1092200" y="203200"/>
                </a:lnTo>
                <a:lnTo>
                  <a:pt x="1079500" y="190500"/>
                </a:lnTo>
                <a:lnTo>
                  <a:pt x="1041400" y="177800"/>
                </a:lnTo>
                <a:lnTo>
                  <a:pt x="1003300" y="177800"/>
                </a:lnTo>
                <a:lnTo>
                  <a:pt x="952500" y="165100"/>
                </a:lnTo>
                <a:close/>
              </a:path>
              <a:path w="1282700" h="1092200">
                <a:moveTo>
                  <a:pt x="1267521" y="431800"/>
                </a:moveTo>
                <a:lnTo>
                  <a:pt x="889000" y="431800"/>
                </a:lnTo>
                <a:lnTo>
                  <a:pt x="965200" y="457200"/>
                </a:lnTo>
                <a:lnTo>
                  <a:pt x="990600" y="469900"/>
                </a:lnTo>
                <a:lnTo>
                  <a:pt x="1003300" y="469900"/>
                </a:lnTo>
                <a:lnTo>
                  <a:pt x="889000" y="673100"/>
                </a:lnTo>
                <a:lnTo>
                  <a:pt x="1282700" y="520700"/>
                </a:lnTo>
                <a:lnTo>
                  <a:pt x="1267521" y="431800"/>
                </a:lnTo>
                <a:close/>
              </a:path>
              <a:path w="1282700" h="1092200">
                <a:moveTo>
                  <a:pt x="1193800" y="0"/>
                </a:moveTo>
                <a:lnTo>
                  <a:pt x="1117600" y="215900"/>
                </a:lnTo>
                <a:lnTo>
                  <a:pt x="1230660" y="215900"/>
                </a:lnTo>
                <a:lnTo>
                  <a:pt x="1193800" y="0"/>
                </a:lnTo>
                <a:close/>
              </a:path>
            </a:pathLst>
          </a:custGeom>
          <a:solidFill>
            <a:srgbClr val="00FF00"/>
          </a:solidFill>
        </p:spPr>
        <p:txBody>
          <a:bodyPr wrap="square" lIns="0" tIns="0" rIns="0" bIns="0" rtlCol="0"/>
          <a:lstStyle/>
          <a:p>
            <a:endParaRPr sz="10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94649" y="207473"/>
            <a:ext cx="7154956" cy="881380"/>
          </a:xfrm>
          <a:prstGeom prst="rect">
            <a:avLst/>
          </a:prstGeom>
        </p:spPr>
        <p:txBody>
          <a:bodyPr vert="horz" wrap="square" lIns="0" tIns="11205" rIns="0" bIns="0" rtlCol="0">
            <a:spAutoFit/>
          </a:bodyPr>
          <a:lstStyle/>
          <a:p>
            <a:pPr marL="12700">
              <a:lnSpc>
                <a:spcPct val="100000"/>
              </a:lnSpc>
              <a:spcBef>
                <a:spcPts val="100"/>
              </a:spcBef>
            </a:pPr>
            <a:r>
              <a:rPr sz="2825" b="1" dirty="0" err="1" smtClean="0">
                <a:solidFill>
                  <a:srgbClr val="FF9900"/>
                </a:solidFill>
                <a:latin typeface="Arial" panose="020B0604020202020204"/>
                <a:cs typeface="Arial" panose="020B0604020202020204"/>
              </a:rPr>
              <a:t>Kế</a:t>
            </a:r>
            <a:r>
              <a:rPr sz="2825" b="1" dirty="0" smtClean="0">
                <a:solidFill>
                  <a:srgbClr val="FF9900"/>
                </a:solidFill>
                <a:latin typeface="Arial" panose="020B0604020202020204"/>
                <a:cs typeface="Arial" panose="020B0604020202020204"/>
              </a:rPr>
              <a:t> </a:t>
            </a:r>
            <a:r>
              <a:rPr sz="2825" b="1" dirty="0">
                <a:solidFill>
                  <a:srgbClr val="FF9900"/>
                </a:solidFill>
                <a:latin typeface="Arial" panose="020B0604020202020204"/>
                <a:cs typeface="Arial" panose="020B0604020202020204"/>
              </a:rPr>
              <a:t>toán tập hợp chi phí nguyên liệu, vật liệu trực tiếp</a:t>
            </a:r>
          </a:p>
        </p:txBody>
      </p:sp>
      <p:sp>
        <p:nvSpPr>
          <p:cNvPr id="3" name="object 3"/>
          <p:cNvSpPr txBox="1"/>
          <p:nvPr/>
        </p:nvSpPr>
        <p:spPr>
          <a:xfrm>
            <a:off x="146050" y="1579880"/>
            <a:ext cx="8933180" cy="3023870"/>
          </a:xfrm>
          <a:prstGeom prst="rect">
            <a:avLst/>
          </a:prstGeom>
        </p:spPr>
        <p:txBody>
          <a:bodyPr vert="horz" wrap="square" lIns="0" tIns="29135" rIns="0" bIns="0" rtlCol="0">
            <a:spAutoFit/>
          </a:bodyPr>
          <a:lstStyle/>
          <a:p>
            <a:pPr marL="546100" marR="450850" indent="-533400">
              <a:lnSpc>
                <a:spcPts val="3300"/>
              </a:lnSpc>
              <a:spcBef>
                <a:spcPts val="260"/>
              </a:spcBef>
              <a:buFont typeface="Wingdings" panose="05000000000000000000" charset="0"/>
              <a:buChar char="Ø"/>
            </a:pPr>
            <a:r>
              <a:rPr sz="2470">
                <a:latin typeface="Times New Roman" panose="02020603050405020304" pitchFamily="18" charset="0"/>
                <a:cs typeface="Times New Roman" panose="02020603050405020304" pitchFamily="18" charset="0"/>
              </a:rPr>
              <a:t>Chi phí nguyên vật liệu trực tiếp là các chi phí về nguyên vật liệu, vật liệu sử dụng trực tiếp trong quy trình chế biến sản phẩm như: chi phí nguyên vật liệu chính, chi phí nguyên vật liệu phụ, nhiên liệu.</a:t>
            </a:r>
          </a:p>
          <a:p>
            <a:pPr marL="546100" marR="450850" indent="-533400">
              <a:lnSpc>
                <a:spcPts val="3300"/>
              </a:lnSpc>
              <a:spcBef>
                <a:spcPts val="260"/>
              </a:spcBef>
              <a:buFont typeface="Wingdings" panose="05000000000000000000" charset="0"/>
              <a:buChar char="Ø"/>
            </a:pPr>
            <a:r>
              <a:rPr sz="2470">
                <a:latin typeface="Times New Roman" panose="02020603050405020304" pitchFamily="18" charset="0"/>
                <a:cs typeface="Times New Roman" panose="02020603050405020304" pitchFamily="18" charset="0"/>
              </a:rPr>
              <a:t>Chi phí nguyên vật liệu trực tiếp thường chiếm tỷ trọng lớn trong giá thành sản phẩm, nhất là trong các ngành công nghiệp, xây dựng cơ bản.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43230" y="274638"/>
            <a:ext cx="8229600" cy="1143000"/>
          </a:xfrm>
          <a:prstGeom prst="rect">
            <a:avLst/>
          </a:prstGeom>
        </p:spPr>
        <p:txBody>
          <a:bodyPr vert="horz" wrap="square" lIns="0" tIns="11205" rIns="0" bIns="0" rtlCol="0">
            <a:spAutoFit/>
          </a:bodyPr>
          <a:lstStyle/>
          <a:p>
            <a:pPr marL="12700">
              <a:lnSpc>
                <a:spcPct val="100000"/>
              </a:lnSpc>
              <a:spcBef>
                <a:spcPts val="100"/>
              </a:spcBef>
            </a:pPr>
            <a:r>
              <a:rPr spc="-35" dirty="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Cách </a:t>
            </a:r>
            <a:r>
              <a:rPr dirty="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tính phân</a:t>
            </a:r>
            <a:r>
              <a:rPr spc="-50" dirty="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a:t>
            </a:r>
            <a:r>
              <a:rPr dirty="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bổ</a:t>
            </a:r>
            <a:r>
              <a:rPr dirty="0">
                <a:solidFill>
                  <a:schemeClr val="accent1"/>
                </a:solidFill>
                <a:effectLst>
                  <a:outerShdw blurRad="38100" dist="25400" dir="5400000" algn="ctr" rotWithShape="0">
                    <a:srgbClr val="6E747A">
                      <a:alpha val="43000"/>
                    </a:srgbClr>
                  </a:outerShdw>
                </a:effectLst>
              </a:rPr>
              <a:t>:</a:t>
            </a:r>
          </a:p>
        </p:txBody>
      </p:sp>
      <p:sp>
        <p:nvSpPr>
          <p:cNvPr id="3" name="object 3"/>
          <p:cNvSpPr txBox="1"/>
          <p:nvPr/>
        </p:nvSpPr>
        <p:spPr>
          <a:xfrm>
            <a:off x="1309661" y="3765744"/>
            <a:ext cx="6996041" cy="2138680"/>
          </a:xfrm>
          <a:prstGeom prst="rect">
            <a:avLst/>
          </a:prstGeom>
        </p:spPr>
        <p:txBody>
          <a:bodyPr vert="horz" wrap="square" lIns="0" tIns="10645" rIns="0" bIns="0" rtlCol="0">
            <a:spAutoFit/>
          </a:bodyPr>
          <a:lstStyle/>
          <a:p>
            <a:pPr marL="354965" marR="1833880">
              <a:lnSpc>
                <a:spcPct val="107000"/>
              </a:lnSpc>
              <a:spcBef>
                <a:spcPts val="95"/>
              </a:spcBef>
            </a:pPr>
            <a:r>
              <a:rPr sz="2470" dirty="0">
                <a:solidFill>
                  <a:srgbClr val="002A00"/>
                </a:solidFill>
                <a:latin typeface="Times New Roman" panose="02020603050405020304"/>
                <a:cs typeface="Times New Roman" panose="02020603050405020304"/>
              </a:rPr>
              <a:t>Ci : </a:t>
            </a:r>
            <a:r>
              <a:rPr sz="2470" spc="-75" dirty="0">
                <a:solidFill>
                  <a:srgbClr val="002A00"/>
                </a:solidFill>
                <a:latin typeface="Times New Roman" panose="02020603050405020304"/>
                <a:cs typeface="Times New Roman" panose="02020603050405020304"/>
              </a:rPr>
              <a:t>CPNVLTT </a:t>
            </a:r>
            <a:r>
              <a:rPr sz="2470" dirty="0">
                <a:solidFill>
                  <a:srgbClr val="002A00"/>
                </a:solidFill>
                <a:latin typeface="Times New Roman" panose="02020603050405020304"/>
                <a:cs typeface="Times New Roman" panose="02020603050405020304"/>
              </a:rPr>
              <a:t>phân bổ cho </a:t>
            </a:r>
            <a:r>
              <a:rPr sz="2470" spc="-5" dirty="0">
                <a:solidFill>
                  <a:srgbClr val="002A00"/>
                </a:solidFill>
                <a:latin typeface="Times New Roman" panose="02020603050405020304"/>
                <a:cs typeface="Times New Roman" panose="02020603050405020304"/>
              </a:rPr>
              <a:t>SP </a:t>
            </a:r>
            <a:r>
              <a:rPr sz="2470" dirty="0">
                <a:solidFill>
                  <a:srgbClr val="002A00"/>
                </a:solidFill>
                <a:latin typeface="Times New Roman" panose="02020603050405020304"/>
                <a:cs typeface="Times New Roman" panose="02020603050405020304"/>
              </a:rPr>
              <a:t>i.  </a:t>
            </a:r>
          </a:p>
          <a:p>
            <a:pPr marL="354965" marR="1833880">
              <a:lnSpc>
                <a:spcPct val="107000"/>
              </a:lnSpc>
              <a:spcBef>
                <a:spcPts val="95"/>
              </a:spcBef>
            </a:pPr>
            <a:r>
              <a:rPr sz="2470" dirty="0">
                <a:solidFill>
                  <a:srgbClr val="002A00"/>
                </a:solidFill>
                <a:latin typeface="Times New Roman" panose="02020603050405020304"/>
                <a:cs typeface="Times New Roman" panose="02020603050405020304"/>
              </a:rPr>
              <a:t>C : </a:t>
            </a:r>
            <a:r>
              <a:rPr sz="2470" spc="-30" dirty="0">
                <a:solidFill>
                  <a:srgbClr val="002A00"/>
                </a:solidFill>
                <a:latin typeface="Times New Roman" panose="02020603050405020304"/>
                <a:cs typeface="Times New Roman" panose="02020603050405020304"/>
              </a:rPr>
              <a:t>Tổng </a:t>
            </a:r>
            <a:r>
              <a:rPr sz="2470" spc="-75" dirty="0">
                <a:solidFill>
                  <a:srgbClr val="002A00"/>
                </a:solidFill>
                <a:latin typeface="Times New Roman" panose="02020603050405020304"/>
                <a:cs typeface="Times New Roman" panose="02020603050405020304"/>
              </a:rPr>
              <a:t>CPNVLTT </a:t>
            </a:r>
            <a:r>
              <a:rPr sz="2470" dirty="0">
                <a:solidFill>
                  <a:srgbClr val="002A00"/>
                </a:solidFill>
                <a:latin typeface="Times New Roman" panose="02020603050405020304"/>
                <a:cs typeface="Times New Roman" panose="02020603050405020304"/>
              </a:rPr>
              <a:t>đã </a:t>
            </a:r>
            <a:r>
              <a:rPr sz="2470" spc="-25" dirty="0">
                <a:solidFill>
                  <a:srgbClr val="002A00"/>
                </a:solidFill>
                <a:latin typeface="Times New Roman" panose="02020603050405020304"/>
                <a:cs typeface="Times New Roman" panose="02020603050405020304"/>
              </a:rPr>
              <a:t>tập</a:t>
            </a:r>
            <a:r>
              <a:rPr sz="2470" spc="-235" dirty="0">
                <a:solidFill>
                  <a:srgbClr val="002A00"/>
                </a:solidFill>
                <a:latin typeface="Times New Roman" panose="02020603050405020304"/>
                <a:cs typeface="Times New Roman" panose="02020603050405020304"/>
              </a:rPr>
              <a:t> </a:t>
            </a:r>
            <a:r>
              <a:rPr sz="2470" dirty="0">
                <a:solidFill>
                  <a:srgbClr val="002A00"/>
                </a:solidFill>
                <a:latin typeface="Times New Roman" panose="02020603050405020304"/>
                <a:cs typeface="Times New Roman" panose="02020603050405020304"/>
              </a:rPr>
              <a:t>hợp.</a:t>
            </a:r>
            <a:endParaRPr sz="2470" dirty="0">
              <a:latin typeface="Times New Roman" panose="02020603050405020304"/>
              <a:cs typeface="Times New Roman" panose="02020603050405020304"/>
            </a:endParaRPr>
          </a:p>
          <a:p>
            <a:pPr marL="354965">
              <a:lnSpc>
                <a:spcPct val="100000"/>
              </a:lnSpc>
              <a:spcBef>
                <a:spcPts val="340"/>
              </a:spcBef>
            </a:pPr>
            <a:r>
              <a:rPr sz="2470" spc="-110" dirty="0">
                <a:solidFill>
                  <a:srgbClr val="002A00"/>
                </a:solidFill>
                <a:latin typeface="Times New Roman" panose="02020603050405020304"/>
                <a:cs typeface="Times New Roman" panose="02020603050405020304"/>
              </a:rPr>
              <a:t>Ti </a:t>
            </a:r>
            <a:r>
              <a:rPr sz="2470" dirty="0">
                <a:solidFill>
                  <a:srgbClr val="002A00"/>
                </a:solidFill>
                <a:latin typeface="Times New Roman" panose="02020603050405020304"/>
                <a:cs typeface="Times New Roman" panose="02020603050405020304"/>
              </a:rPr>
              <a:t>: </a:t>
            </a:r>
            <a:r>
              <a:rPr sz="2470" spc="-55" dirty="0">
                <a:solidFill>
                  <a:srgbClr val="002A00"/>
                </a:solidFill>
                <a:latin typeface="Times New Roman" panose="02020603050405020304"/>
                <a:cs typeface="Times New Roman" panose="02020603050405020304"/>
              </a:rPr>
              <a:t>Tiêu </a:t>
            </a:r>
            <a:r>
              <a:rPr sz="2470" dirty="0">
                <a:solidFill>
                  <a:srgbClr val="002A00"/>
                </a:solidFill>
                <a:latin typeface="Times New Roman" panose="02020603050405020304"/>
                <a:cs typeface="Times New Roman" panose="02020603050405020304"/>
              </a:rPr>
              <a:t>thức phân bổ CP cho </a:t>
            </a:r>
            <a:r>
              <a:rPr sz="2470" spc="-5" dirty="0">
                <a:solidFill>
                  <a:srgbClr val="002A00"/>
                </a:solidFill>
                <a:latin typeface="Times New Roman" panose="02020603050405020304"/>
                <a:cs typeface="Times New Roman" panose="02020603050405020304"/>
              </a:rPr>
              <a:t>SP</a:t>
            </a:r>
            <a:r>
              <a:rPr sz="2470" spc="-509" dirty="0">
                <a:solidFill>
                  <a:srgbClr val="002A00"/>
                </a:solidFill>
                <a:latin typeface="Times New Roman" panose="02020603050405020304"/>
                <a:cs typeface="Times New Roman" panose="02020603050405020304"/>
              </a:rPr>
              <a:t> </a:t>
            </a:r>
            <a:r>
              <a:rPr sz="2470" dirty="0">
                <a:solidFill>
                  <a:srgbClr val="002A00"/>
                </a:solidFill>
                <a:latin typeface="Times New Roman" panose="02020603050405020304"/>
                <a:cs typeface="Times New Roman" panose="02020603050405020304"/>
              </a:rPr>
              <a:t>i.</a:t>
            </a:r>
            <a:endParaRPr sz="2470" dirty="0">
              <a:latin typeface="Times New Roman" panose="02020603050405020304"/>
              <a:cs typeface="Times New Roman" panose="02020603050405020304"/>
            </a:endParaRPr>
          </a:p>
          <a:p>
            <a:pPr marL="354965" marR="5080" indent="-342900">
              <a:lnSpc>
                <a:spcPts val="3100"/>
              </a:lnSpc>
              <a:spcBef>
                <a:spcPts val="665"/>
              </a:spcBef>
            </a:pPr>
            <a:r>
              <a:rPr sz="2470" spc="-65" dirty="0">
                <a:solidFill>
                  <a:srgbClr val="A76E23"/>
                </a:solidFill>
                <a:latin typeface="Komatuna"/>
                <a:cs typeface="Komatuna"/>
              </a:rPr>
              <a:t></a:t>
            </a:r>
            <a:r>
              <a:rPr sz="2470" spc="-65" dirty="0">
                <a:solidFill>
                  <a:srgbClr val="002A00"/>
                </a:solidFill>
                <a:latin typeface="Times New Roman" panose="02020603050405020304"/>
                <a:cs typeface="Times New Roman" panose="02020603050405020304"/>
              </a:rPr>
              <a:t>Tiêu </a:t>
            </a:r>
            <a:r>
              <a:rPr sz="2470" dirty="0">
                <a:solidFill>
                  <a:srgbClr val="002A00"/>
                </a:solidFill>
                <a:latin typeface="Times New Roman" panose="02020603050405020304"/>
                <a:cs typeface="Times New Roman" panose="02020603050405020304"/>
              </a:rPr>
              <a:t>thức phân bổ: </a:t>
            </a:r>
            <a:r>
              <a:rPr sz="2470" spc="-80" dirty="0">
                <a:solidFill>
                  <a:srgbClr val="002A00"/>
                </a:solidFill>
                <a:latin typeface="Times New Roman" panose="02020603050405020304"/>
                <a:cs typeface="Times New Roman" panose="02020603050405020304"/>
              </a:rPr>
              <a:t>CPNVLTT </a:t>
            </a:r>
            <a:r>
              <a:rPr sz="2470" dirty="0">
                <a:solidFill>
                  <a:srgbClr val="002A00"/>
                </a:solidFill>
                <a:latin typeface="Times New Roman" panose="02020603050405020304"/>
                <a:cs typeface="Times New Roman" panose="02020603050405020304"/>
              </a:rPr>
              <a:t>định </a:t>
            </a:r>
            <a:r>
              <a:rPr sz="2470" spc="-65" dirty="0">
                <a:solidFill>
                  <a:srgbClr val="002A00"/>
                </a:solidFill>
                <a:latin typeface="Times New Roman" panose="02020603050405020304"/>
                <a:cs typeface="Times New Roman" panose="02020603050405020304"/>
              </a:rPr>
              <a:t>mức, </a:t>
            </a:r>
            <a:r>
              <a:rPr sz="2470" dirty="0">
                <a:solidFill>
                  <a:srgbClr val="002A00"/>
                </a:solidFill>
                <a:latin typeface="Times New Roman" panose="02020603050405020304"/>
                <a:cs typeface="Times New Roman" panose="02020603050405020304"/>
              </a:rPr>
              <a:t>khối  lượng </a:t>
            </a:r>
            <a:r>
              <a:rPr sz="2470" spc="-5" dirty="0">
                <a:solidFill>
                  <a:srgbClr val="002A00"/>
                </a:solidFill>
                <a:latin typeface="Times New Roman" panose="02020603050405020304"/>
                <a:cs typeface="Times New Roman" panose="02020603050405020304"/>
              </a:rPr>
              <a:t>SP</a:t>
            </a:r>
            <a:r>
              <a:rPr sz="2470" spc="-105" dirty="0">
                <a:solidFill>
                  <a:srgbClr val="002A00"/>
                </a:solidFill>
                <a:latin typeface="Times New Roman" panose="02020603050405020304"/>
                <a:cs typeface="Times New Roman" panose="02020603050405020304"/>
              </a:rPr>
              <a:t> </a:t>
            </a:r>
            <a:r>
              <a:rPr sz="2470" dirty="0">
                <a:solidFill>
                  <a:srgbClr val="002A00"/>
                </a:solidFill>
                <a:latin typeface="Times New Roman" panose="02020603050405020304"/>
                <a:cs typeface="Times New Roman" panose="02020603050405020304"/>
              </a:rPr>
              <a:t>…</a:t>
            </a:r>
            <a:endParaRPr sz="2470" dirty="0">
              <a:latin typeface="Times New Roman" panose="02020603050405020304"/>
              <a:cs typeface="Times New Roman" panose="02020603050405020304"/>
            </a:endParaRPr>
          </a:p>
        </p:txBody>
      </p:sp>
      <p:graphicFrame>
        <p:nvGraphicFramePr>
          <p:cNvPr id="12" name="Content Placeholder 11">
            <a:hlinkClick r:id="" action="ppaction://ole?verb=0"/>
          </p:cNvPr>
          <p:cNvGraphicFramePr>
            <a:graphicFrameLocks noGrp="1" noChangeAspect="1"/>
          </p:cNvGraphicFramePr>
          <p:nvPr>
            <p:ph idx="1"/>
          </p:nvPr>
        </p:nvGraphicFramePr>
        <p:xfrm>
          <a:off x="2665095" y="1254760"/>
          <a:ext cx="3416300" cy="2012315"/>
        </p:xfrm>
        <a:graphic>
          <a:graphicData uri="http://schemas.openxmlformats.org/presentationml/2006/ole">
            <mc:AlternateContent xmlns:mc="http://schemas.openxmlformats.org/markup-compatibility/2006">
              <mc:Choice xmlns:v="urn:schemas-microsoft-com:vml" Requires="v">
                <p:oleObj spid="_x0000_s2097" r:id="rId3" imgW="914400" imgH="215900" progId="Equation.KSEE3">
                  <p:embed/>
                </p:oleObj>
              </mc:Choice>
              <mc:Fallback>
                <p:oleObj r:id="rId3" imgW="914400" imgH="215900" progId="Equation.KSEE3">
                  <p:embed/>
                  <p:pic>
                    <p:nvPicPr>
                      <p:cNvPr id="0" name="Picture 2048"/>
                      <p:cNvPicPr/>
                      <p:nvPr/>
                    </p:nvPicPr>
                    <p:blipFill>
                      <a:blip r:embed="rId4"/>
                      <a:stretch>
                        <a:fillRect/>
                      </a:stretch>
                    </p:blipFill>
                    <p:spPr>
                      <a:xfrm>
                        <a:off x="2665095" y="1254760"/>
                        <a:ext cx="3416300" cy="2012315"/>
                      </a:xfrm>
                      <a:prstGeom prst="rect">
                        <a:avLst/>
                      </a:prstGeom>
                    </p:spPr>
                  </p:pic>
                </p:oleObj>
              </mc:Fallback>
            </mc:AlternateContent>
          </a:graphicData>
        </a:graphic>
      </p:graphicFrame>
      <p:sp>
        <p:nvSpPr>
          <p:cNvPr id="11" name="Text Box 10"/>
          <p:cNvSpPr txBox="1"/>
          <p:nvPr/>
        </p:nvSpPr>
        <p:spPr>
          <a:xfrm>
            <a:off x="941705" y="1969135"/>
            <a:ext cx="1047115" cy="783590"/>
          </a:xfrm>
          <a:prstGeom prst="rect">
            <a:avLst/>
          </a:prstGeom>
          <a:noFill/>
        </p:spPr>
        <p:txBody>
          <a:bodyPr wrap="square" rtlCol="0">
            <a:spAutoFit/>
          </a:bodyPr>
          <a:lstStyle/>
          <a:p>
            <a:r>
              <a:rPr lang="en-US" sz="4500">
                <a:latin typeface="Times New Roman" panose="02020603050405020304" pitchFamily="18" charset="0"/>
                <a:cs typeface="Times New Roman" panose="02020603050405020304" pitchFamily="18" charset="0"/>
              </a:rPr>
              <a:t>Ci=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cBhvr>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05118" y="459441"/>
            <a:ext cx="7956176" cy="918882"/>
          </a:xfrm>
          <a:prstGeom prst="rect">
            <a:avLst/>
          </a:prstGeom>
          <a:blipFill>
            <a:blip r:embed="rId2" cstate="print"/>
            <a:stretch>
              <a:fillRect/>
            </a:stretch>
          </a:blipFill>
        </p:spPr>
        <p:txBody>
          <a:bodyPr wrap="square" lIns="0" tIns="0" rIns="0" bIns="0" rtlCol="0"/>
          <a:lstStyle/>
          <a:p>
            <a:endParaRPr sz="100"/>
          </a:p>
        </p:txBody>
      </p:sp>
      <p:sp>
        <p:nvSpPr>
          <p:cNvPr id="3" name="object 3"/>
          <p:cNvSpPr/>
          <p:nvPr/>
        </p:nvSpPr>
        <p:spPr>
          <a:xfrm>
            <a:off x="537882" y="6129618"/>
            <a:ext cx="7933765" cy="324971"/>
          </a:xfrm>
          <a:custGeom>
            <a:avLst/>
            <a:gdLst/>
            <a:ahLst/>
            <a:cxnLst/>
            <a:rect l="l" t="t" r="r" b="b"/>
            <a:pathLst>
              <a:path w="8991600" h="368300">
                <a:moveTo>
                  <a:pt x="8991600" y="0"/>
                </a:moveTo>
                <a:lnTo>
                  <a:pt x="0" y="0"/>
                </a:lnTo>
                <a:lnTo>
                  <a:pt x="0" y="368300"/>
                </a:lnTo>
                <a:lnTo>
                  <a:pt x="8991600" y="368300"/>
                </a:lnTo>
                <a:lnTo>
                  <a:pt x="8991600" y="0"/>
                </a:lnTo>
                <a:close/>
              </a:path>
            </a:pathLst>
          </a:custGeom>
          <a:solidFill>
            <a:srgbClr val="145232"/>
          </a:solidFill>
        </p:spPr>
        <p:txBody>
          <a:bodyPr wrap="square" lIns="0" tIns="0" rIns="0" bIns="0" rtlCol="0"/>
          <a:lstStyle/>
          <a:p>
            <a:endParaRPr sz="100"/>
          </a:p>
        </p:txBody>
      </p:sp>
      <p:sp>
        <p:nvSpPr>
          <p:cNvPr id="4" name="object 4"/>
          <p:cNvSpPr/>
          <p:nvPr/>
        </p:nvSpPr>
        <p:spPr>
          <a:xfrm>
            <a:off x="605118" y="1400735"/>
            <a:ext cx="7933765" cy="4672853"/>
          </a:xfrm>
          <a:custGeom>
            <a:avLst/>
            <a:gdLst/>
            <a:ahLst/>
            <a:cxnLst/>
            <a:rect l="l" t="t" r="r" b="b"/>
            <a:pathLst>
              <a:path w="8991600" h="5295900">
                <a:moveTo>
                  <a:pt x="8991600" y="0"/>
                </a:moveTo>
                <a:lnTo>
                  <a:pt x="0" y="0"/>
                </a:lnTo>
                <a:lnTo>
                  <a:pt x="0" y="5295900"/>
                </a:lnTo>
                <a:lnTo>
                  <a:pt x="8991600" y="5295900"/>
                </a:lnTo>
                <a:lnTo>
                  <a:pt x="8991600" y="5270499"/>
                </a:lnTo>
                <a:lnTo>
                  <a:pt x="38100" y="5270500"/>
                </a:lnTo>
                <a:lnTo>
                  <a:pt x="12700" y="5257800"/>
                </a:lnTo>
                <a:lnTo>
                  <a:pt x="38100" y="5257800"/>
                </a:lnTo>
                <a:lnTo>
                  <a:pt x="38100" y="25400"/>
                </a:lnTo>
                <a:lnTo>
                  <a:pt x="12700" y="25400"/>
                </a:lnTo>
                <a:lnTo>
                  <a:pt x="38100" y="12700"/>
                </a:lnTo>
                <a:lnTo>
                  <a:pt x="8991600" y="12700"/>
                </a:lnTo>
                <a:lnTo>
                  <a:pt x="8991600" y="0"/>
                </a:lnTo>
                <a:close/>
              </a:path>
              <a:path w="8991600" h="5295900">
                <a:moveTo>
                  <a:pt x="38100" y="5257800"/>
                </a:moveTo>
                <a:lnTo>
                  <a:pt x="12700" y="5257800"/>
                </a:lnTo>
                <a:lnTo>
                  <a:pt x="38100" y="5270500"/>
                </a:lnTo>
                <a:lnTo>
                  <a:pt x="38100" y="5257800"/>
                </a:lnTo>
                <a:close/>
              </a:path>
              <a:path w="8991600" h="5295900">
                <a:moveTo>
                  <a:pt x="8953500" y="5257800"/>
                </a:moveTo>
                <a:lnTo>
                  <a:pt x="38100" y="5257800"/>
                </a:lnTo>
                <a:lnTo>
                  <a:pt x="38100" y="5270500"/>
                </a:lnTo>
                <a:lnTo>
                  <a:pt x="8953500" y="5270500"/>
                </a:lnTo>
                <a:lnTo>
                  <a:pt x="8953500" y="5257800"/>
                </a:lnTo>
                <a:close/>
              </a:path>
              <a:path w="8991600" h="5295900">
                <a:moveTo>
                  <a:pt x="8953500" y="12700"/>
                </a:moveTo>
                <a:lnTo>
                  <a:pt x="8953500" y="5270500"/>
                </a:lnTo>
                <a:lnTo>
                  <a:pt x="8978900" y="5257800"/>
                </a:lnTo>
                <a:lnTo>
                  <a:pt x="8991600" y="5257800"/>
                </a:lnTo>
                <a:lnTo>
                  <a:pt x="8991600" y="25400"/>
                </a:lnTo>
                <a:lnTo>
                  <a:pt x="8978900" y="25400"/>
                </a:lnTo>
                <a:lnTo>
                  <a:pt x="8953500" y="12700"/>
                </a:lnTo>
                <a:close/>
              </a:path>
              <a:path w="8991600" h="5295900">
                <a:moveTo>
                  <a:pt x="8991600" y="5257800"/>
                </a:moveTo>
                <a:lnTo>
                  <a:pt x="8978900" y="5257800"/>
                </a:lnTo>
                <a:lnTo>
                  <a:pt x="8953500" y="5270500"/>
                </a:lnTo>
                <a:lnTo>
                  <a:pt x="8991600" y="5270499"/>
                </a:lnTo>
                <a:lnTo>
                  <a:pt x="8991600" y="5257800"/>
                </a:lnTo>
                <a:close/>
              </a:path>
              <a:path w="8991600" h="5295900">
                <a:moveTo>
                  <a:pt x="38100" y="12700"/>
                </a:moveTo>
                <a:lnTo>
                  <a:pt x="12700" y="25400"/>
                </a:lnTo>
                <a:lnTo>
                  <a:pt x="38100" y="25400"/>
                </a:lnTo>
                <a:lnTo>
                  <a:pt x="38100" y="12700"/>
                </a:lnTo>
                <a:close/>
              </a:path>
              <a:path w="8991600" h="5295900">
                <a:moveTo>
                  <a:pt x="8953500" y="12700"/>
                </a:moveTo>
                <a:lnTo>
                  <a:pt x="38100" y="12700"/>
                </a:lnTo>
                <a:lnTo>
                  <a:pt x="38100" y="25400"/>
                </a:lnTo>
                <a:lnTo>
                  <a:pt x="8953500" y="25400"/>
                </a:lnTo>
                <a:lnTo>
                  <a:pt x="8953500" y="12700"/>
                </a:lnTo>
                <a:close/>
              </a:path>
              <a:path w="8991600" h="5295900">
                <a:moveTo>
                  <a:pt x="8991600" y="12700"/>
                </a:moveTo>
                <a:lnTo>
                  <a:pt x="8953500" y="12700"/>
                </a:lnTo>
                <a:lnTo>
                  <a:pt x="8978900" y="25400"/>
                </a:lnTo>
                <a:lnTo>
                  <a:pt x="8991600" y="25400"/>
                </a:lnTo>
                <a:lnTo>
                  <a:pt x="8991600" y="12700"/>
                </a:lnTo>
                <a:close/>
              </a:path>
            </a:pathLst>
          </a:custGeom>
          <a:solidFill>
            <a:srgbClr val="B2B2B2"/>
          </a:solidFill>
        </p:spPr>
        <p:txBody>
          <a:bodyPr wrap="square" lIns="0" tIns="0" rIns="0" bIns="0" rtlCol="0"/>
          <a:lstStyle/>
          <a:p>
            <a:endParaRPr sz="100"/>
          </a:p>
        </p:txBody>
      </p:sp>
      <p:grpSp>
        <p:nvGrpSpPr>
          <p:cNvPr id="5" name="object 5"/>
          <p:cNvGrpSpPr/>
          <p:nvPr/>
        </p:nvGrpSpPr>
        <p:grpSpPr>
          <a:xfrm>
            <a:off x="600076" y="507175"/>
            <a:ext cx="8068235" cy="6051176"/>
            <a:chOff x="457200" y="457200"/>
            <a:chExt cx="9144000" cy="6858000"/>
          </a:xfrm>
        </p:grpSpPr>
        <p:sp>
          <p:nvSpPr>
            <p:cNvPr id="6" name="object 6"/>
            <p:cNvSpPr/>
            <p:nvPr/>
          </p:nvSpPr>
          <p:spPr>
            <a:xfrm>
              <a:off x="8623300" y="558800"/>
              <a:ext cx="863600" cy="279400"/>
            </a:xfrm>
            <a:custGeom>
              <a:avLst/>
              <a:gdLst/>
              <a:ahLst/>
              <a:cxnLst/>
              <a:rect l="l" t="t" r="r" b="b"/>
              <a:pathLst>
                <a:path w="863600" h="279400">
                  <a:moveTo>
                    <a:pt x="431800" y="0"/>
                  </a:moveTo>
                  <a:lnTo>
                    <a:pt x="375282" y="2587"/>
                  </a:lnTo>
                  <a:lnTo>
                    <a:pt x="320439" y="10112"/>
                  </a:lnTo>
                  <a:lnTo>
                    <a:pt x="267890" y="22225"/>
                  </a:lnTo>
                  <a:lnTo>
                    <a:pt x="218251" y="38570"/>
                  </a:lnTo>
                  <a:lnTo>
                    <a:pt x="172140" y="58796"/>
                  </a:lnTo>
                  <a:lnTo>
                    <a:pt x="130175" y="82550"/>
                  </a:lnTo>
                  <a:lnTo>
                    <a:pt x="92971" y="109478"/>
                  </a:lnTo>
                  <a:lnTo>
                    <a:pt x="61148" y="139229"/>
                  </a:lnTo>
                  <a:lnTo>
                    <a:pt x="35321" y="171450"/>
                  </a:lnTo>
                  <a:lnTo>
                    <a:pt x="16110" y="205787"/>
                  </a:lnTo>
                  <a:lnTo>
                    <a:pt x="0" y="279400"/>
                  </a:lnTo>
                  <a:lnTo>
                    <a:pt x="18355" y="241994"/>
                  </a:lnTo>
                  <a:lnTo>
                    <a:pt x="44450" y="206375"/>
                  </a:lnTo>
                  <a:lnTo>
                    <a:pt x="77688" y="173136"/>
                  </a:lnTo>
                  <a:lnTo>
                    <a:pt x="117475" y="142875"/>
                  </a:lnTo>
                  <a:lnTo>
                    <a:pt x="163214" y="116185"/>
                  </a:lnTo>
                  <a:lnTo>
                    <a:pt x="214312" y="93662"/>
                  </a:lnTo>
                  <a:lnTo>
                    <a:pt x="270172" y="75902"/>
                  </a:lnTo>
                  <a:lnTo>
                    <a:pt x="330200" y="63500"/>
                  </a:lnTo>
                  <a:lnTo>
                    <a:pt x="385797" y="57147"/>
                  </a:lnTo>
                  <a:lnTo>
                    <a:pt x="440875" y="55511"/>
                  </a:lnTo>
                  <a:lnTo>
                    <a:pt x="494912" y="58349"/>
                  </a:lnTo>
                  <a:lnTo>
                    <a:pt x="547389" y="65419"/>
                  </a:lnTo>
                  <a:lnTo>
                    <a:pt x="597784" y="76477"/>
                  </a:lnTo>
                  <a:lnTo>
                    <a:pt x="645578" y="91281"/>
                  </a:lnTo>
                  <a:lnTo>
                    <a:pt x="690251" y="109588"/>
                  </a:lnTo>
                  <a:lnTo>
                    <a:pt x="731281" y="131156"/>
                  </a:lnTo>
                  <a:lnTo>
                    <a:pt x="768150" y="155741"/>
                  </a:lnTo>
                  <a:lnTo>
                    <a:pt x="800337" y="183100"/>
                  </a:lnTo>
                  <a:lnTo>
                    <a:pt x="827320" y="212992"/>
                  </a:lnTo>
                  <a:lnTo>
                    <a:pt x="848581" y="245173"/>
                  </a:lnTo>
                  <a:lnTo>
                    <a:pt x="863600" y="279400"/>
                  </a:lnTo>
                  <a:lnTo>
                    <a:pt x="859712" y="241887"/>
                  </a:lnTo>
                  <a:lnTo>
                    <a:pt x="830064" y="171450"/>
                  </a:lnTo>
                  <a:lnTo>
                    <a:pt x="805274" y="139229"/>
                  </a:lnTo>
                  <a:lnTo>
                    <a:pt x="774486" y="109478"/>
                  </a:lnTo>
                  <a:lnTo>
                    <a:pt x="738187" y="82550"/>
                  </a:lnTo>
                  <a:lnTo>
                    <a:pt x="696861" y="58796"/>
                  </a:lnTo>
                  <a:lnTo>
                    <a:pt x="650992" y="38570"/>
                  </a:lnTo>
                  <a:lnTo>
                    <a:pt x="601067" y="22225"/>
                  </a:lnTo>
                  <a:lnTo>
                    <a:pt x="547569" y="10112"/>
                  </a:lnTo>
                  <a:lnTo>
                    <a:pt x="490985" y="2587"/>
                  </a:lnTo>
                  <a:lnTo>
                    <a:pt x="431800" y="0"/>
                  </a:lnTo>
                  <a:close/>
                </a:path>
              </a:pathLst>
            </a:custGeom>
            <a:solidFill>
              <a:srgbClr val="669900"/>
            </a:solidFill>
          </p:spPr>
          <p:txBody>
            <a:bodyPr wrap="square" lIns="0" tIns="0" rIns="0" bIns="0" rtlCol="0"/>
            <a:lstStyle/>
            <a:p>
              <a:endParaRPr sz="100"/>
            </a:p>
          </p:txBody>
        </p:sp>
        <p:sp>
          <p:nvSpPr>
            <p:cNvPr id="7" name="object 7"/>
            <p:cNvSpPr/>
            <p:nvPr/>
          </p:nvSpPr>
          <p:spPr>
            <a:xfrm>
              <a:off x="457200" y="457199"/>
              <a:ext cx="9144000" cy="6858000"/>
            </a:xfrm>
            <a:custGeom>
              <a:avLst/>
              <a:gdLst/>
              <a:ahLst/>
              <a:cxnLst/>
              <a:rect l="l" t="t" r="r" b="b"/>
              <a:pathLst>
                <a:path w="9144000" h="6858000">
                  <a:moveTo>
                    <a:pt x="5791200" y="1447800"/>
                  </a:moveTo>
                  <a:lnTo>
                    <a:pt x="3556000" y="1447800"/>
                  </a:lnTo>
                  <a:lnTo>
                    <a:pt x="3556000" y="1993900"/>
                  </a:lnTo>
                  <a:lnTo>
                    <a:pt x="5791200" y="1993900"/>
                  </a:lnTo>
                  <a:lnTo>
                    <a:pt x="5791200" y="1447800"/>
                  </a:lnTo>
                  <a:close/>
                </a:path>
                <a:path w="9144000" h="6858000">
                  <a:moveTo>
                    <a:pt x="9144000" y="0"/>
                  </a:moveTo>
                  <a:lnTo>
                    <a:pt x="9080500" y="0"/>
                  </a:lnTo>
                  <a:lnTo>
                    <a:pt x="9080500" y="469900"/>
                  </a:lnTo>
                  <a:lnTo>
                    <a:pt x="9080500" y="6400800"/>
                  </a:lnTo>
                  <a:lnTo>
                    <a:pt x="9067800" y="6489700"/>
                  </a:lnTo>
                  <a:lnTo>
                    <a:pt x="9067800" y="6477000"/>
                  </a:lnTo>
                  <a:lnTo>
                    <a:pt x="9042400" y="6565900"/>
                  </a:lnTo>
                  <a:lnTo>
                    <a:pt x="9042400" y="6553200"/>
                  </a:lnTo>
                  <a:lnTo>
                    <a:pt x="9004300" y="6629400"/>
                  </a:lnTo>
                  <a:lnTo>
                    <a:pt x="9017000" y="6616700"/>
                  </a:lnTo>
                  <a:lnTo>
                    <a:pt x="8966200" y="6680200"/>
                  </a:lnTo>
                  <a:lnTo>
                    <a:pt x="8902700" y="6731000"/>
                  </a:lnTo>
                  <a:lnTo>
                    <a:pt x="8915400" y="6718300"/>
                  </a:lnTo>
                  <a:lnTo>
                    <a:pt x="8839200" y="6756400"/>
                  </a:lnTo>
                  <a:lnTo>
                    <a:pt x="8851900" y="6756400"/>
                  </a:lnTo>
                  <a:lnTo>
                    <a:pt x="8763000" y="6781800"/>
                  </a:lnTo>
                  <a:lnTo>
                    <a:pt x="8775700" y="6781800"/>
                  </a:lnTo>
                  <a:lnTo>
                    <a:pt x="8686800" y="6794500"/>
                  </a:lnTo>
                  <a:lnTo>
                    <a:pt x="469900" y="6794500"/>
                  </a:lnTo>
                  <a:lnTo>
                    <a:pt x="381000" y="6781800"/>
                  </a:lnTo>
                  <a:lnTo>
                    <a:pt x="393700" y="6781800"/>
                  </a:lnTo>
                  <a:lnTo>
                    <a:pt x="317500" y="6756400"/>
                  </a:lnTo>
                  <a:lnTo>
                    <a:pt x="266700" y="6731000"/>
                  </a:lnTo>
                  <a:lnTo>
                    <a:pt x="241300" y="6718300"/>
                  </a:lnTo>
                  <a:lnTo>
                    <a:pt x="254000" y="6731000"/>
                  </a:lnTo>
                  <a:lnTo>
                    <a:pt x="190500" y="6680200"/>
                  </a:lnTo>
                  <a:lnTo>
                    <a:pt x="139700" y="6616700"/>
                  </a:lnTo>
                  <a:lnTo>
                    <a:pt x="152400" y="6629400"/>
                  </a:lnTo>
                  <a:lnTo>
                    <a:pt x="146050" y="6616700"/>
                  </a:lnTo>
                  <a:lnTo>
                    <a:pt x="120650" y="6565900"/>
                  </a:lnTo>
                  <a:lnTo>
                    <a:pt x="114300" y="6553200"/>
                  </a:lnTo>
                  <a:lnTo>
                    <a:pt x="114300" y="6565900"/>
                  </a:lnTo>
                  <a:lnTo>
                    <a:pt x="92519" y="6489700"/>
                  </a:lnTo>
                  <a:lnTo>
                    <a:pt x="88900" y="6477000"/>
                  </a:lnTo>
                  <a:lnTo>
                    <a:pt x="88900" y="6489700"/>
                  </a:lnTo>
                  <a:lnTo>
                    <a:pt x="76200" y="6400800"/>
                  </a:lnTo>
                  <a:lnTo>
                    <a:pt x="76200" y="469900"/>
                  </a:lnTo>
                  <a:lnTo>
                    <a:pt x="88900" y="381000"/>
                  </a:lnTo>
                  <a:lnTo>
                    <a:pt x="88900" y="393700"/>
                  </a:lnTo>
                  <a:lnTo>
                    <a:pt x="93129" y="381000"/>
                  </a:lnTo>
                  <a:lnTo>
                    <a:pt x="114300" y="317500"/>
                  </a:lnTo>
                  <a:lnTo>
                    <a:pt x="152400" y="254000"/>
                  </a:lnTo>
                  <a:lnTo>
                    <a:pt x="139700" y="254000"/>
                  </a:lnTo>
                  <a:lnTo>
                    <a:pt x="190500" y="190500"/>
                  </a:lnTo>
                  <a:lnTo>
                    <a:pt x="190500" y="203200"/>
                  </a:lnTo>
                  <a:lnTo>
                    <a:pt x="203200" y="190500"/>
                  </a:lnTo>
                  <a:lnTo>
                    <a:pt x="241300" y="152400"/>
                  </a:lnTo>
                  <a:lnTo>
                    <a:pt x="266700" y="139700"/>
                  </a:lnTo>
                  <a:lnTo>
                    <a:pt x="317500" y="114300"/>
                  </a:lnTo>
                  <a:lnTo>
                    <a:pt x="393700" y="88900"/>
                  </a:lnTo>
                  <a:lnTo>
                    <a:pt x="381000" y="88900"/>
                  </a:lnTo>
                  <a:lnTo>
                    <a:pt x="469900" y="76200"/>
                  </a:lnTo>
                  <a:lnTo>
                    <a:pt x="8686800" y="76200"/>
                  </a:lnTo>
                  <a:lnTo>
                    <a:pt x="8775700" y="88900"/>
                  </a:lnTo>
                  <a:lnTo>
                    <a:pt x="8763000" y="88900"/>
                  </a:lnTo>
                  <a:lnTo>
                    <a:pt x="8851900" y="114300"/>
                  </a:lnTo>
                  <a:lnTo>
                    <a:pt x="8839200" y="114300"/>
                  </a:lnTo>
                  <a:lnTo>
                    <a:pt x="8915400" y="152400"/>
                  </a:lnTo>
                  <a:lnTo>
                    <a:pt x="8966200" y="203200"/>
                  </a:lnTo>
                  <a:lnTo>
                    <a:pt x="8966200" y="190500"/>
                  </a:lnTo>
                  <a:lnTo>
                    <a:pt x="9017000" y="254000"/>
                  </a:lnTo>
                  <a:lnTo>
                    <a:pt x="9004300" y="254000"/>
                  </a:lnTo>
                  <a:lnTo>
                    <a:pt x="9042400" y="317500"/>
                  </a:lnTo>
                  <a:lnTo>
                    <a:pt x="9067800" y="393700"/>
                  </a:lnTo>
                  <a:lnTo>
                    <a:pt x="9067800" y="381000"/>
                  </a:lnTo>
                  <a:lnTo>
                    <a:pt x="9080500" y="469900"/>
                  </a:lnTo>
                  <a:lnTo>
                    <a:pt x="9080500" y="0"/>
                  </a:lnTo>
                  <a:lnTo>
                    <a:pt x="8686800" y="0"/>
                  </a:lnTo>
                  <a:lnTo>
                    <a:pt x="457200" y="0"/>
                  </a:lnTo>
                  <a:lnTo>
                    <a:pt x="0" y="0"/>
                  </a:lnTo>
                  <a:lnTo>
                    <a:pt x="0" y="457200"/>
                  </a:lnTo>
                  <a:lnTo>
                    <a:pt x="2438" y="452805"/>
                  </a:lnTo>
                  <a:lnTo>
                    <a:pt x="0" y="469900"/>
                  </a:lnTo>
                  <a:lnTo>
                    <a:pt x="0" y="6413500"/>
                  </a:lnTo>
                  <a:lnTo>
                    <a:pt x="12700" y="6489700"/>
                  </a:lnTo>
                  <a:lnTo>
                    <a:pt x="12700" y="6502400"/>
                  </a:lnTo>
                  <a:lnTo>
                    <a:pt x="12700" y="6858000"/>
                  </a:lnTo>
                  <a:lnTo>
                    <a:pt x="368300" y="6858000"/>
                  </a:lnTo>
                  <a:lnTo>
                    <a:pt x="393700" y="6858000"/>
                  </a:lnTo>
                  <a:lnTo>
                    <a:pt x="8750300" y="6858000"/>
                  </a:lnTo>
                  <a:lnTo>
                    <a:pt x="8785860" y="6858000"/>
                  </a:lnTo>
                  <a:lnTo>
                    <a:pt x="8788400" y="6858000"/>
                  </a:lnTo>
                  <a:lnTo>
                    <a:pt x="9144000" y="6858000"/>
                  </a:lnTo>
                  <a:lnTo>
                    <a:pt x="9144000" y="6845706"/>
                  </a:lnTo>
                  <a:lnTo>
                    <a:pt x="9144000" y="368300"/>
                  </a:lnTo>
                  <a:lnTo>
                    <a:pt x="9144000" y="0"/>
                  </a:lnTo>
                  <a:close/>
                </a:path>
              </a:pathLst>
            </a:custGeom>
            <a:solidFill>
              <a:srgbClr val="FFFFFF"/>
            </a:solidFill>
          </p:spPr>
          <p:txBody>
            <a:bodyPr wrap="square" lIns="0" tIns="0" rIns="0" bIns="0" rtlCol="0"/>
            <a:lstStyle/>
            <a:p>
              <a:endParaRPr sz="100"/>
            </a:p>
          </p:txBody>
        </p:sp>
        <p:sp>
          <p:nvSpPr>
            <p:cNvPr id="8" name="object 8"/>
            <p:cNvSpPr/>
            <p:nvPr/>
          </p:nvSpPr>
          <p:spPr>
            <a:xfrm>
              <a:off x="990600" y="2451100"/>
              <a:ext cx="8153400" cy="4000500"/>
            </a:xfrm>
            <a:custGeom>
              <a:avLst/>
              <a:gdLst/>
              <a:ahLst/>
              <a:cxnLst/>
              <a:rect l="l" t="t" r="r" b="b"/>
              <a:pathLst>
                <a:path w="8153400" h="4000500">
                  <a:moveTo>
                    <a:pt x="914400" y="0"/>
                  </a:moveTo>
                  <a:lnTo>
                    <a:pt x="914400" y="1028700"/>
                  </a:lnTo>
                </a:path>
                <a:path w="8153400" h="4000500">
                  <a:moveTo>
                    <a:pt x="914400" y="1524000"/>
                  </a:moveTo>
                  <a:lnTo>
                    <a:pt x="914400" y="2489200"/>
                  </a:lnTo>
                </a:path>
                <a:path w="8153400" h="4000500">
                  <a:moveTo>
                    <a:pt x="914400" y="2984500"/>
                  </a:moveTo>
                  <a:lnTo>
                    <a:pt x="914400" y="4000500"/>
                  </a:lnTo>
                </a:path>
                <a:path w="8153400" h="4000500">
                  <a:moveTo>
                    <a:pt x="4114800" y="0"/>
                  </a:moveTo>
                  <a:lnTo>
                    <a:pt x="4114800" y="4000500"/>
                  </a:lnTo>
                </a:path>
                <a:path w="8153400" h="4000500">
                  <a:moveTo>
                    <a:pt x="7315200" y="0"/>
                  </a:moveTo>
                  <a:lnTo>
                    <a:pt x="7315200" y="1028700"/>
                  </a:lnTo>
                </a:path>
                <a:path w="8153400" h="4000500">
                  <a:moveTo>
                    <a:pt x="7315200" y="1524000"/>
                  </a:moveTo>
                  <a:lnTo>
                    <a:pt x="7315200" y="2489200"/>
                  </a:lnTo>
                </a:path>
                <a:path w="8153400" h="4000500">
                  <a:moveTo>
                    <a:pt x="7315200" y="2984500"/>
                  </a:moveTo>
                  <a:lnTo>
                    <a:pt x="7315200" y="4000500"/>
                  </a:lnTo>
                </a:path>
                <a:path w="8153400" h="4000500">
                  <a:moveTo>
                    <a:pt x="0" y="0"/>
                  </a:moveTo>
                  <a:lnTo>
                    <a:pt x="1981200" y="0"/>
                  </a:lnTo>
                </a:path>
                <a:path w="8153400" h="4000500">
                  <a:moveTo>
                    <a:pt x="3022600" y="0"/>
                  </a:moveTo>
                  <a:lnTo>
                    <a:pt x="5257800" y="0"/>
                  </a:lnTo>
                </a:path>
                <a:path w="8153400" h="4000500">
                  <a:moveTo>
                    <a:pt x="6400800" y="0"/>
                  </a:moveTo>
                  <a:lnTo>
                    <a:pt x="8153400" y="0"/>
                  </a:lnTo>
                </a:path>
                <a:path w="8153400" h="4000500">
                  <a:moveTo>
                    <a:pt x="0" y="1524000"/>
                  </a:moveTo>
                  <a:lnTo>
                    <a:pt x="1981200" y="1524000"/>
                  </a:lnTo>
                </a:path>
                <a:path w="8153400" h="4000500">
                  <a:moveTo>
                    <a:pt x="6591300" y="1524000"/>
                  </a:moveTo>
                  <a:lnTo>
                    <a:pt x="8153400" y="1524000"/>
                  </a:lnTo>
                </a:path>
                <a:path w="8153400" h="4000500">
                  <a:moveTo>
                    <a:pt x="0" y="2997200"/>
                  </a:moveTo>
                  <a:lnTo>
                    <a:pt x="1981200" y="2997200"/>
                  </a:lnTo>
                </a:path>
                <a:path w="8153400" h="4000500">
                  <a:moveTo>
                    <a:pt x="6591300" y="2997200"/>
                  </a:moveTo>
                  <a:lnTo>
                    <a:pt x="8153400" y="2997200"/>
                  </a:lnTo>
                </a:path>
              </a:pathLst>
            </a:custGeom>
            <a:ln w="12700">
              <a:solidFill>
                <a:srgbClr val="000000"/>
              </a:solidFill>
            </a:ln>
          </p:spPr>
          <p:txBody>
            <a:bodyPr wrap="square" lIns="0" tIns="0" rIns="0" bIns="0" rtlCol="0"/>
            <a:lstStyle/>
            <a:p>
              <a:endParaRPr sz="100"/>
            </a:p>
          </p:txBody>
        </p:sp>
      </p:grpSp>
      <p:sp>
        <p:nvSpPr>
          <p:cNvPr id="9" name="object 9"/>
          <p:cNvSpPr txBox="1"/>
          <p:nvPr/>
        </p:nvSpPr>
        <p:spPr>
          <a:xfrm>
            <a:off x="1389529" y="1826559"/>
            <a:ext cx="972671" cy="282575"/>
          </a:xfrm>
          <a:prstGeom prst="rect">
            <a:avLst/>
          </a:prstGeom>
        </p:spPr>
        <p:txBody>
          <a:bodyPr vert="horz" wrap="square" lIns="0" tIns="11205" rIns="0" bIns="0" rtlCol="0">
            <a:spAutoFit/>
          </a:bodyPr>
          <a:lstStyle/>
          <a:p>
            <a:pPr marL="12700">
              <a:lnSpc>
                <a:spcPct val="100000"/>
              </a:lnSpc>
              <a:spcBef>
                <a:spcPts val="100"/>
              </a:spcBef>
            </a:pPr>
            <a:r>
              <a:rPr sz="1765" spc="-5" dirty="0">
                <a:solidFill>
                  <a:srgbClr val="A76E23"/>
                </a:solidFill>
                <a:latin typeface="Arial" panose="020B0604020202020204"/>
                <a:cs typeface="Arial" panose="020B0604020202020204"/>
              </a:rPr>
              <a:t>152</a:t>
            </a:r>
            <a:r>
              <a:rPr sz="1765" spc="-80" dirty="0">
                <a:solidFill>
                  <a:srgbClr val="A76E23"/>
                </a:solidFill>
                <a:latin typeface="Arial" panose="020B0604020202020204"/>
                <a:cs typeface="Arial" panose="020B0604020202020204"/>
              </a:rPr>
              <a:t> </a:t>
            </a:r>
            <a:endParaRPr sz="1765">
              <a:latin typeface="Arial" panose="020B0604020202020204"/>
              <a:cs typeface="Arial" panose="020B0604020202020204"/>
            </a:endParaRPr>
          </a:p>
        </p:txBody>
      </p:sp>
      <p:sp>
        <p:nvSpPr>
          <p:cNvPr id="10" name="object 10"/>
          <p:cNvSpPr txBox="1"/>
          <p:nvPr/>
        </p:nvSpPr>
        <p:spPr>
          <a:xfrm>
            <a:off x="4459941" y="1826559"/>
            <a:ext cx="396688" cy="282575"/>
          </a:xfrm>
          <a:prstGeom prst="rect">
            <a:avLst/>
          </a:prstGeom>
        </p:spPr>
        <p:txBody>
          <a:bodyPr vert="horz" wrap="square" lIns="0" tIns="11205" rIns="0" bIns="0" rtlCol="0">
            <a:spAutoFit/>
          </a:bodyPr>
          <a:lstStyle/>
          <a:p>
            <a:pPr marL="12700">
              <a:lnSpc>
                <a:spcPct val="100000"/>
              </a:lnSpc>
              <a:spcBef>
                <a:spcPts val="100"/>
              </a:spcBef>
            </a:pPr>
            <a:r>
              <a:rPr sz="1765" spc="-5" dirty="0">
                <a:solidFill>
                  <a:srgbClr val="A76E23"/>
                </a:solidFill>
                <a:latin typeface="Arial" panose="020B0604020202020204"/>
                <a:cs typeface="Arial" panose="020B0604020202020204"/>
              </a:rPr>
              <a:t>621</a:t>
            </a:r>
            <a:endParaRPr sz="1765">
              <a:latin typeface="Arial" panose="020B0604020202020204"/>
              <a:cs typeface="Arial" panose="020B0604020202020204"/>
            </a:endParaRPr>
          </a:p>
        </p:txBody>
      </p:sp>
      <p:sp>
        <p:nvSpPr>
          <p:cNvPr id="11" name="object 11"/>
          <p:cNvSpPr txBox="1"/>
          <p:nvPr/>
        </p:nvSpPr>
        <p:spPr>
          <a:xfrm>
            <a:off x="7227794" y="1826559"/>
            <a:ext cx="396688" cy="282575"/>
          </a:xfrm>
          <a:prstGeom prst="rect">
            <a:avLst/>
          </a:prstGeom>
        </p:spPr>
        <p:txBody>
          <a:bodyPr vert="horz" wrap="square" lIns="0" tIns="11205" rIns="0" bIns="0" rtlCol="0">
            <a:spAutoFit/>
          </a:bodyPr>
          <a:lstStyle/>
          <a:p>
            <a:pPr marL="12700">
              <a:lnSpc>
                <a:spcPct val="100000"/>
              </a:lnSpc>
              <a:spcBef>
                <a:spcPts val="100"/>
              </a:spcBef>
            </a:pPr>
            <a:r>
              <a:rPr sz="1765" spc="-5" dirty="0">
                <a:solidFill>
                  <a:srgbClr val="A76E23"/>
                </a:solidFill>
                <a:latin typeface="Arial" panose="020B0604020202020204"/>
                <a:cs typeface="Arial" panose="020B0604020202020204"/>
              </a:rPr>
              <a:t>152</a:t>
            </a:r>
            <a:endParaRPr sz="1765">
              <a:latin typeface="Arial" panose="020B0604020202020204"/>
              <a:cs typeface="Arial" panose="020B0604020202020204"/>
            </a:endParaRPr>
          </a:p>
        </p:txBody>
      </p:sp>
      <p:sp>
        <p:nvSpPr>
          <p:cNvPr id="12" name="object 12"/>
          <p:cNvSpPr txBox="1"/>
          <p:nvPr/>
        </p:nvSpPr>
        <p:spPr>
          <a:xfrm>
            <a:off x="2386853" y="2196353"/>
            <a:ext cx="1688726" cy="372110"/>
          </a:xfrm>
          <a:prstGeom prst="rect">
            <a:avLst/>
          </a:prstGeom>
        </p:spPr>
        <p:txBody>
          <a:bodyPr vert="horz" wrap="square" lIns="0" tIns="11205" rIns="0" bIns="0" rtlCol="0">
            <a:spAutoFit/>
          </a:bodyPr>
          <a:lstStyle/>
          <a:p>
            <a:pPr marL="139700" marR="5080" indent="-127000">
              <a:lnSpc>
                <a:spcPct val="133000"/>
              </a:lnSpc>
              <a:spcBef>
                <a:spcPts val="100"/>
              </a:spcBef>
            </a:pPr>
            <a:r>
              <a:rPr sz="1765" dirty="0">
                <a:solidFill>
                  <a:srgbClr val="0000FF"/>
                </a:solidFill>
                <a:latin typeface="Arial" panose="020B0604020202020204"/>
                <a:cs typeface="Arial" panose="020B0604020202020204"/>
              </a:rPr>
              <a:t>Xuất NVL để SX</a:t>
            </a:r>
            <a:endParaRPr sz="1765">
              <a:latin typeface="Times New Roman" panose="02020603050405020304" pitchFamily="18" charset="0"/>
              <a:cs typeface="Times New Roman" panose="02020603050405020304" pitchFamily="18" charset="0"/>
            </a:endParaRPr>
          </a:p>
        </p:txBody>
      </p:sp>
      <p:sp>
        <p:nvSpPr>
          <p:cNvPr id="13" name="object 13"/>
          <p:cNvSpPr txBox="1"/>
          <p:nvPr/>
        </p:nvSpPr>
        <p:spPr>
          <a:xfrm>
            <a:off x="5121088" y="2196353"/>
            <a:ext cx="1862978" cy="734060"/>
          </a:xfrm>
          <a:prstGeom prst="rect">
            <a:avLst/>
          </a:prstGeom>
        </p:spPr>
        <p:txBody>
          <a:bodyPr vert="horz" wrap="square" lIns="0" tIns="11205" rIns="0" bIns="0" rtlCol="0">
            <a:spAutoFit/>
          </a:bodyPr>
          <a:lstStyle/>
          <a:p>
            <a:pPr marL="50800" marR="5080" indent="-38100">
              <a:lnSpc>
                <a:spcPct val="133000"/>
              </a:lnSpc>
              <a:spcBef>
                <a:spcPts val="100"/>
              </a:spcBef>
            </a:pPr>
            <a:r>
              <a:rPr sz="1765" dirty="0">
                <a:solidFill>
                  <a:srgbClr val="0000FF"/>
                </a:solidFill>
                <a:latin typeface="Arial" panose="020B0604020202020204"/>
                <a:cs typeface="Arial" panose="020B0604020202020204"/>
              </a:rPr>
              <a:t>NVL thừa nhập hoàn kho</a:t>
            </a:r>
          </a:p>
        </p:txBody>
      </p:sp>
      <p:sp>
        <p:nvSpPr>
          <p:cNvPr id="14" name="object 14"/>
          <p:cNvSpPr txBox="1"/>
          <p:nvPr/>
        </p:nvSpPr>
        <p:spPr>
          <a:xfrm>
            <a:off x="1445559" y="3171265"/>
            <a:ext cx="855568" cy="282575"/>
          </a:xfrm>
          <a:prstGeom prst="rect">
            <a:avLst/>
          </a:prstGeom>
        </p:spPr>
        <p:txBody>
          <a:bodyPr vert="horz" wrap="square" lIns="0" tIns="11205" rIns="0" bIns="0" rtlCol="0">
            <a:spAutoFit/>
          </a:bodyPr>
          <a:lstStyle/>
          <a:p>
            <a:pPr marL="12700">
              <a:lnSpc>
                <a:spcPct val="100000"/>
              </a:lnSpc>
              <a:spcBef>
                <a:spcPts val="100"/>
              </a:spcBef>
            </a:pPr>
            <a:r>
              <a:rPr sz="1765" spc="-60" dirty="0">
                <a:solidFill>
                  <a:srgbClr val="A76E23"/>
                </a:solidFill>
                <a:latin typeface="Arial" panose="020B0604020202020204"/>
                <a:cs typeface="Arial" panose="020B0604020202020204"/>
              </a:rPr>
              <a:t>111,</a:t>
            </a:r>
            <a:r>
              <a:rPr sz="1765" spc="-200" dirty="0">
                <a:solidFill>
                  <a:srgbClr val="A76E23"/>
                </a:solidFill>
                <a:latin typeface="Arial" panose="020B0604020202020204"/>
                <a:cs typeface="Arial" panose="020B0604020202020204"/>
              </a:rPr>
              <a:t> </a:t>
            </a:r>
            <a:r>
              <a:rPr sz="1765" spc="-5" dirty="0">
                <a:solidFill>
                  <a:srgbClr val="A76E23"/>
                </a:solidFill>
                <a:latin typeface="Arial" panose="020B0604020202020204"/>
                <a:cs typeface="Arial" panose="020B0604020202020204"/>
              </a:rPr>
              <a:t>331</a:t>
            </a:r>
            <a:endParaRPr sz="1765">
              <a:latin typeface="Arial" panose="020B0604020202020204"/>
              <a:cs typeface="Arial" panose="020B0604020202020204"/>
            </a:endParaRPr>
          </a:p>
        </p:txBody>
      </p:sp>
      <p:sp>
        <p:nvSpPr>
          <p:cNvPr id="15" name="object 15"/>
          <p:cNvSpPr txBox="1"/>
          <p:nvPr/>
        </p:nvSpPr>
        <p:spPr>
          <a:xfrm>
            <a:off x="7014882" y="3171265"/>
            <a:ext cx="981635" cy="282575"/>
          </a:xfrm>
          <a:prstGeom prst="rect">
            <a:avLst/>
          </a:prstGeom>
        </p:spPr>
        <p:txBody>
          <a:bodyPr vert="horz" wrap="square" lIns="0" tIns="11205" rIns="0" bIns="0" rtlCol="0">
            <a:spAutoFit/>
          </a:bodyPr>
          <a:lstStyle/>
          <a:p>
            <a:pPr marL="12700">
              <a:lnSpc>
                <a:spcPct val="100000"/>
              </a:lnSpc>
              <a:spcBef>
                <a:spcPts val="100"/>
              </a:spcBef>
            </a:pPr>
            <a:r>
              <a:rPr lang="en-US" sz="1765" spc="-5" dirty="0" smtClean="0">
                <a:solidFill>
                  <a:srgbClr val="A76E23"/>
                </a:solidFill>
                <a:latin typeface="Arial" panose="020B0604020202020204"/>
                <a:cs typeface="Arial" panose="020B0604020202020204"/>
              </a:rPr>
              <a:t>   </a:t>
            </a:r>
            <a:r>
              <a:rPr sz="1765" spc="-5" dirty="0" smtClean="0">
                <a:solidFill>
                  <a:srgbClr val="A76E23"/>
                </a:solidFill>
                <a:latin typeface="Arial" panose="020B0604020202020204"/>
                <a:cs typeface="Arial" panose="020B0604020202020204"/>
              </a:rPr>
              <a:t>154</a:t>
            </a:r>
            <a:r>
              <a:rPr sz="1765" spc="-85" dirty="0" smtClean="0">
                <a:solidFill>
                  <a:srgbClr val="A76E23"/>
                </a:solidFill>
                <a:latin typeface="Arial" panose="020B0604020202020204"/>
                <a:cs typeface="Arial" panose="020B0604020202020204"/>
              </a:rPr>
              <a:t> </a:t>
            </a:r>
            <a:endParaRPr sz="1765" dirty="0">
              <a:latin typeface="Arial" panose="020B0604020202020204"/>
              <a:cs typeface="Arial" panose="020B0604020202020204"/>
            </a:endParaRPr>
          </a:p>
        </p:txBody>
      </p:sp>
      <p:sp>
        <p:nvSpPr>
          <p:cNvPr id="16" name="object 16"/>
          <p:cNvSpPr txBox="1"/>
          <p:nvPr/>
        </p:nvSpPr>
        <p:spPr>
          <a:xfrm>
            <a:off x="2319618" y="3507441"/>
            <a:ext cx="1805828" cy="1051920"/>
          </a:xfrm>
          <a:prstGeom prst="rect">
            <a:avLst/>
          </a:prstGeom>
        </p:spPr>
        <p:txBody>
          <a:bodyPr vert="horz" wrap="square" lIns="0" tIns="11205" rIns="0" bIns="0" rtlCol="0">
            <a:spAutoFit/>
          </a:bodyPr>
          <a:lstStyle/>
          <a:p>
            <a:pPr marL="342900" marR="5080" indent="-330200">
              <a:lnSpc>
                <a:spcPct val="129000"/>
              </a:lnSpc>
              <a:spcBef>
                <a:spcPts val="100"/>
              </a:spcBef>
            </a:pPr>
            <a:r>
              <a:rPr sz="1765" dirty="0">
                <a:solidFill>
                  <a:srgbClr val="0000FF"/>
                </a:solidFill>
                <a:latin typeface="Arial" panose="020B0604020202020204"/>
                <a:cs typeface="Arial" panose="020B0604020202020204"/>
              </a:rPr>
              <a:t>Mua NVL </a:t>
            </a:r>
            <a:r>
              <a:rPr sz="1765" dirty="0" err="1">
                <a:solidFill>
                  <a:srgbClr val="0000FF"/>
                </a:solidFill>
                <a:latin typeface="Arial" panose="020B0604020202020204"/>
                <a:cs typeface="Arial" panose="020B0604020202020204"/>
              </a:rPr>
              <a:t>xuất</a:t>
            </a:r>
            <a:r>
              <a:rPr sz="1765" dirty="0">
                <a:solidFill>
                  <a:srgbClr val="0000FF"/>
                </a:solidFill>
                <a:latin typeface="Arial" panose="020B0604020202020204"/>
                <a:cs typeface="Arial" panose="020B0604020202020204"/>
              </a:rPr>
              <a:t> </a:t>
            </a:r>
            <a:endParaRPr lang="en-US" sz="1765" dirty="0" smtClean="0">
              <a:solidFill>
                <a:srgbClr val="0000FF"/>
              </a:solidFill>
              <a:latin typeface="Arial" panose="020B0604020202020204"/>
              <a:cs typeface="Arial" panose="020B0604020202020204"/>
            </a:endParaRPr>
          </a:p>
          <a:p>
            <a:pPr marL="342900" marR="5080" indent="-330200">
              <a:lnSpc>
                <a:spcPct val="129000"/>
              </a:lnSpc>
              <a:spcBef>
                <a:spcPts val="100"/>
              </a:spcBef>
            </a:pPr>
            <a:endParaRPr lang="en-US" sz="1765" dirty="0">
              <a:solidFill>
                <a:srgbClr val="0000FF"/>
              </a:solidFill>
              <a:latin typeface="Arial" panose="020B0604020202020204"/>
              <a:cs typeface="Arial" panose="020B0604020202020204"/>
            </a:endParaRPr>
          </a:p>
          <a:p>
            <a:pPr marL="342900" marR="5080" indent="-330200">
              <a:lnSpc>
                <a:spcPct val="129000"/>
              </a:lnSpc>
              <a:spcBef>
                <a:spcPts val="100"/>
              </a:spcBef>
            </a:pPr>
            <a:r>
              <a:rPr sz="1765" dirty="0" err="1" smtClean="0">
                <a:solidFill>
                  <a:srgbClr val="0000FF"/>
                </a:solidFill>
                <a:latin typeface="Arial" panose="020B0604020202020204"/>
                <a:cs typeface="Arial" panose="020B0604020202020204"/>
              </a:rPr>
              <a:t>thẳng</a:t>
            </a:r>
            <a:r>
              <a:rPr sz="1765" dirty="0" smtClean="0">
                <a:solidFill>
                  <a:srgbClr val="0000FF"/>
                </a:solidFill>
                <a:latin typeface="Arial" panose="020B0604020202020204"/>
                <a:cs typeface="Arial" panose="020B0604020202020204"/>
              </a:rPr>
              <a:t> </a:t>
            </a:r>
            <a:r>
              <a:rPr sz="1765" dirty="0">
                <a:solidFill>
                  <a:srgbClr val="0000FF"/>
                </a:solidFill>
                <a:latin typeface="Arial" panose="020B0604020202020204"/>
                <a:cs typeface="Arial" panose="020B0604020202020204"/>
              </a:rPr>
              <a:t>để SX</a:t>
            </a:r>
          </a:p>
        </p:txBody>
      </p:sp>
      <p:sp>
        <p:nvSpPr>
          <p:cNvPr id="17" name="object 17"/>
          <p:cNvSpPr txBox="1"/>
          <p:nvPr/>
        </p:nvSpPr>
        <p:spPr>
          <a:xfrm>
            <a:off x="5042647" y="3507441"/>
            <a:ext cx="2007534" cy="711835"/>
          </a:xfrm>
          <a:prstGeom prst="rect">
            <a:avLst/>
          </a:prstGeom>
        </p:spPr>
        <p:txBody>
          <a:bodyPr vert="horz" wrap="square" lIns="0" tIns="11205" rIns="0" bIns="0" rtlCol="0">
            <a:spAutoFit/>
          </a:bodyPr>
          <a:lstStyle/>
          <a:p>
            <a:pPr marL="12700" marR="5080" indent="12700">
              <a:lnSpc>
                <a:spcPct val="129000"/>
              </a:lnSpc>
              <a:spcBef>
                <a:spcPts val="100"/>
              </a:spcBef>
              <a:tabLst>
                <a:tab pos="1409065" algn="l"/>
              </a:tabLst>
            </a:pPr>
            <a:r>
              <a:rPr sz="1765" dirty="0">
                <a:solidFill>
                  <a:srgbClr val="0000FF"/>
                </a:solidFill>
                <a:latin typeface="Arial" panose="020B0604020202020204"/>
                <a:cs typeface="Arial" panose="020B0604020202020204"/>
              </a:rPr>
              <a:t>K/C chi phí NVL tính giá thành</a:t>
            </a:r>
          </a:p>
        </p:txBody>
      </p:sp>
      <p:sp>
        <p:nvSpPr>
          <p:cNvPr id="18" name="object 18"/>
          <p:cNvSpPr txBox="1"/>
          <p:nvPr/>
        </p:nvSpPr>
        <p:spPr>
          <a:xfrm>
            <a:off x="1680882" y="4471147"/>
            <a:ext cx="396688" cy="282575"/>
          </a:xfrm>
          <a:prstGeom prst="rect">
            <a:avLst/>
          </a:prstGeom>
        </p:spPr>
        <p:txBody>
          <a:bodyPr vert="horz" wrap="square" lIns="0" tIns="11205" rIns="0" bIns="0" rtlCol="0">
            <a:spAutoFit/>
          </a:bodyPr>
          <a:lstStyle/>
          <a:p>
            <a:pPr marL="12700">
              <a:lnSpc>
                <a:spcPct val="100000"/>
              </a:lnSpc>
              <a:spcBef>
                <a:spcPts val="100"/>
              </a:spcBef>
            </a:pPr>
            <a:r>
              <a:rPr sz="1765" spc="-5" dirty="0">
                <a:solidFill>
                  <a:srgbClr val="A76E23"/>
                </a:solidFill>
                <a:latin typeface="Arial" panose="020B0604020202020204"/>
                <a:cs typeface="Arial" panose="020B0604020202020204"/>
              </a:rPr>
              <a:t>152</a:t>
            </a:r>
            <a:endParaRPr sz="1765">
              <a:latin typeface="Arial" panose="020B0604020202020204"/>
              <a:cs typeface="Arial" panose="020B0604020202020204"/>
            </a:endParaRPr>
          </a:p>
        </p:txBody>
      </p:sp>
      <p:sp>
        <p:nvSpPr>
          <p:cNvPr id="19" name="object 19"/>
          <p:cNvSpPr txBox="1"/>
          <p:nvPr/>
        </p:nvSpPr>
        <p:spPr>
          <a:xfrm>
            <a:off x="7317441" y="4471147"/>
            <a:ext cx="396688" cy="282575"/>
          </a:xfrm>
          <a:prstGeom prst="rect">
            <a:avLst/>
          </a:prstGeom>
        </p:spPr>
        <p:txBody>
          <a:bodyPr vert="horz" wrap="square" lIns="0" tIns="11205" rIns="0" bIns="0" rtlCol="0">
            <a:spAutoFit/>
          </a:bodyPr>
          <a:lstStyle/>
          <a:p>
            <a:pPr marL="12700">
              <a:lnSpc>
                <a:spcPct val="100000"/>
              </a:lnSpc>
              <a:spcBef>
                <a:spcPts val="100"/>
              </a:spcBef>
            </a:pPr>
            <a:r>
              <a:rPr sz="1765" spc="-5" dirty="0">
                <a:solidFill>
                  <a:srgbClr val="A76E23"/>
                </a:solidFill>
                <a:latin typeface="Arial" panose="020B0604020202020204"/>
                <a:cs typeface="Arial" panose="020B0604020202020204"/>
              </a:rPr>
              <a:t>632</a:t>
            </a:r>
            <a:endParaRPr sz="1765">
              <a:latin typeface="Arial" panose="020B0604020202020204"/>
              <a:cs typeface="Arial" panose="020B0604020202020204"/>
            </a:endParaRPr>
          </a:p>
        </p:txBody>
      </p:sp>
      <p:sp>
        <p:nvSpPr>
          <p:cNvPr id="20" name="object 20"/>
          <p:cNvSpPr txBox="1"/>
          <p:nvPr/>
        </p:nvSpPr>
        <p:spPr>
          <a:xfrm>
            <a:off x="1927412" y="4818529"/>
            <a:ext cx="2605928" cy="734060"/>
          </a:xfrm>
          <a:prstGeom prst="rect">
            <a:avLst/>
          </a:prstGeom>
        </p:spPr>
        <p:txBody>
          <a:bodyPr vert="horz" wrap="square" lIns="0" tIns="11205" rIns="0" bIns="0" rtlCol="0">
            <a:spAutoFit/>
          </a:bodyPr>
          <a:lstStyle/>
          <a:p>
            <a:pPr marL="12700" marR="5080" indent="152400">
              <a:lnSpc>
                <a:spcPct val="133000"/>
              </a:lnSpc>
              <a:spcBef>
                <a:spcPts val="100"/>
              </a:spcBef>
              <a:tabLst>
                <a:tab pos="2338070" algn="l"/>
              </a:tabLst>
            </a:pPr>
            <a:r>
              <a:rPr sz="1765" spc="-50" dirty="0">
                <a:solidFill>
                  <a:srgbClr val="0000FF"/>
                </a:solidFill>
                <a:latin typeface="Arial" panose="020B0604020202020204"/>
                <a:cs typeface="Arial" panose="020B0604020202020204"/>
              </a:rPr>
              <a:t>NVL thừa để kỳ sau ghi âm</a:t>
            </a:r>
          </a:p>
        </p:txBody>
      </p:sp>
      <p:sp>
        <p:nvSpPr>
          <p:cNvPr id="21" name="object 21"/>
          <p:cNvSpPr txBox="1"/>
          <p:nvPr/>
        </p:nvSpPr>
        <p:spPr>
          <a:xfrm>
            <a:off x="4818529" y="4818529"/>
            <a:ext cx="2466975" cy="643890"/>
          </a:xfrm>
          <a:prstGeom prst="rect">
            <a:avLst/>
          </a:prstGeom>
        </p:spPr>
        <p:txBody>
          <a:bodyPr vert="horz" wrap="square" lIns="0" tIns="100852" rIns="0" bIns="0" rtlCol="0">
            <a:spAutoFit/>
          </a:bodyPr>
          <a:lstStyle/>
          <a:p>
            <a:pPr marR="635" algn="ctr">
              <a:lnSpc>
                <a:spcPct val="100000"/>
              </a:lnSpc>
              <a:spcBef>
                <a:spcPts val="900"/>
              </a:spcBef>
            </a:pPr>
            <a:r>
              <a:rPr sz="1765" dirty="0">
                <a:solidFill>
                  <a:srgbClr val="0000FF"/>
                </a:solidFill>
                <a:latin typeface="Arial" panose="020B0604020202020204"/>
                <a:cs typeface="Arial" panose="020B0604020202020204"/>
              </a:rPr>
              <a:t> NVL sử dụng vượt định mức</a:t>
            </a:r>
          </a:p>
        </p:txBody>
      </p:sp>
      <p:sp>
        <p:nvSpPr>
          <p:cNvPr id="22" name="object 22"/>
          <p:cNvSpPr/>
          <p:nvPr/>
        </p:nvSpPr>
        <p:spPr>
          <a:xfrm>
            <a:off x="2017059" y="2588558"/>
            <a:ext cx="5446059" cy="2689412"/>
          </a:xfrm>
          <a:custGeom>
            <a:avLst/>
            <a:gdLst/>
            <a:ahLst/>
            <a:cxnLst/>
            <a:rect l="l" t="t" r="r" b="b"/>
            <a:pathLst>
              <a:path w="6172200" h="3048000">
                <a:moveTo>
                  <a:pt x="2895600" y="3009900"/>
                </a:moveTo>
                <a:lnTo>
                  <a:pt x="2870200" y="2997200"/>
                </a:lnTo>
                <a:lnTo>
                  <a:pt x="2819400" y="2971800"/>
                </a:lnTo>
                <a:lnTo>
                  <a:pt x="2819400" y="2997200"/>
                </a:lnTo>
                <a:lnTo>
                  <a:pt x="0" y="2997200"/>
                </a:lnTo>
                <a:lnTo>
                  <a:pt x="0" y="3022600"/>
                </a:lnTo>
                <a:lnTo>
                  <a:pt x="2819400" y="3022600"/>
                </a:lnTo>
                <a:lnTo>
                  <a:pt x="2819400" y="3048000"/>
                </a:lnTo>
                <a:lnTo>
                  <a:pt x="2870200" y="3022600"/>
                </a:lnTo>
                <a:lnTo>
                  <a:pt x="2895600" y="3009900"/>
                </a:lnTo>
                <a:close/>
              </a:path>
              <a:path w="6172200" h="3048000">
                <a:moveTo>
                  <a:pt x="2895600" y="1562100"/>
                </a:moveTo>
                <a:lnTo>
                  <a:pt x="2870200" y="1549400"/>
                </a:lnTo>
                <a:lnTo>
                  <a:pt x="2819400" y="1524000"/>
                </a:lnTo>
                <a:lnTo>
                  <a:pt x="2819400" y="1549400"/>
                </a:lnTo>
                <a:lnTo>
                  <a:pt x="76200" y="1549400"/>
                </a:lnTo>
                <a:lnTo>
                  <a:pt x="76200" y="1574800"/>
                </a:lnTo>
                <a:lnTo>
                  <a:pt x="2819400" y="1574800"/>
                </a:lnTo>
                <a:lnTo>
                  <a:pt x="2819400" y="1600200"/>
                </a:lnTo>
                <a:lnTo>
                  <a:pt x="2870200" y="1574800"/>
                </a:lnTo>
                <a:lnTo>
                  <a:pt x="2895600" y="1562100"/>
                </a:lnTo>
                <a:close/>
              </a:path>
              <a:path w="6172200" h="3048000">
                <a:moveTo>
                  <a:pt x="2895600" y="38100"/>
                </a:moveTo>
                <a:lnTo>
                  <a:pt x="2870200" y="25400"/>
                </a:lnTo>
                <a:lnTo>
                  <a:pt x="2819400" y="0"/>
                </a:lnTo>
                <a:lnTo>
                  <a:pt x="2819400" y="25400"/>
                </a:lnTo>
                <a:lnTo>
                  <a:pt x="0" y="25400"/>
                </a:lnTo>
                <a:lnTo>
                  <a:pt x="0" y="50800"/>
                </a:lnTo>
                <a:lnTo>
                  <a:pt x="2819400" y="50800"/>
                </a:lnTo>
                <a:lnTo>
                  <a:pt x="2819400" y="76200"/>
                </a:lnTo>
                <a:lnTo>
                  <a:pt x="2870200" y="50800"/>
                </a:lnTo>
                <a:lnTo>
                  <a:pt x="2895600" y="38100"/>
                </a:lnTo>
                <a:close/>
              </a:path>
              <a:path w="6172200" h="3048000">
                <a:moveTo>
                  <a:pt x="6096000" y="1562100"/>
                </a:moveTo>
                <a:lnTo>
                  <a:pt x="6070600" y="1549400"/>
                </a:lnTo>
                <a:lnTo>
                  <a:pt x="6019800" y="1524000"/>
                </a:lnTo>
                <a:lnTo>
                  <a:pt x="6019800" y="1549400"/>
                </a:lnTo>
                <a:lnTo>
                  <a:pt x="3200400" y="1549400"/>
                </a:lnTo>
                <a:lnTo>
                  <a:pt x="3200400" y="1574800"/>
                </a:lnTo>
                <a:lnTo>
                  <a:pt x="6019800" y="1574800"/>
                </a:lnTo>
                <a:lnTo>
                  <a:pt x="6019800" y="1600200"/>
                </a:lnTo>
                <a:lnTo>
                  <a:pt x="6070600" y="1574800"/>
                </a:lnTo>
                <a:lnTo>
                  <a:pt x="6096000" y="1562100"/>
                </a:lnTo>
                <a:close/>
              </a:path>
              <a:path w="6172200" h="3048000">
                <a:moveTo>
                  <a:pt x="6096000" y="38100"/>
                </a:moveTo>
                <a:lnTo>
                  <a:pt x="6070600" y="25400"/>
                </a:lnTo>
                <a:lnTo>
                  <a:pt x="6019800" y="0"/>
                </a:lnTo>
                <a:lnTo>
                  <a:pt x="6019800" y="25400"/>
                </a:lnTo>
                <a:lnTo>
                  <a:pt x="3200400" y="25400"/>
                </a:lnTo>
                <a:lnTo>
                  <a:pt x="3200400" y="50800"/>
                </a:lnTo>
                <a:lnTo>
                  <a:pt x="6019800" y="50800"/>
                </a:lnTo>
                <a:lnTo>
                  <a:pt x="6019800" y="76200"/>
                </a:lnTo>
                <a:lnTo>
                  <a:pt x="6070600" y="50800"/>
                </a:lnTo>
                <a:lnTo>
                  <a:pt x="6096000" y="38100"/>
                </a:lnTo>
                <a:close/>
              </a:path>
              <a:path w="6172200" h="3048000">
                <a:moveTo>
                  <a:pt x="6172200" y="3009900"/>
                </a:moveTo>
                <a:lnTo>
                  <a:pt x="6146800" y="2997200"/>
                </a:lnTo>
                <a:lnTo>
                  <a:pt x="6096000" y="2971800"/>
                </a:lnTo>
                <a:lnTo>
                  <a:pt x="6096000" y="2997200"/>
                </a:lnTo>
                <a:lnTo>
                  <a:pt x="3124200" y="2997200"/>
                </a:lnTo>
                <a:lnTo>
                  <a:pt x="3124200" y="3022600"/>
                </a:lnTo>
                <a:lnTo>
                  <a:pt x="6096000" y="3022600"/>
                </a:lnTo>
                <a:lnTo>
                  <a:pt x="6096000" y="3048000"/>
                </a:lnTo>
                <a:lnTo>
                  <a:pt x="6146800" y="3022600"/>
                </a:lnTo>
                <a:lnTo>
                  <a:pt x="6172200" y="3009900"/>
                </a:lnTo>
                <a:close/>
              </a:path>
            </a:pathLst>
          </a:custGeom>
          <a:solidFill>
            <a:srgbClr val="002A00"/>
          </a:solidFill>
        </p:spPr>
        <p:txBody>
          <a:bodyPr wrap="square" lIns="0" tIns="0" rIns="0" bIns="0" rtlCol="0"/>
          <a:lstStyle/>
          <a:p>
            <a:endParaRPr sz="100"/>
          </a:p>
        </p:txBody>
      </p:sp>
      <p:sp>
        <p:nvSpPr>
          <p:cNvPr id="23" name="TextBox 22"/>
          <p:cNvSpPr txBox="1"/>
          <p:nvPr/>
        </p:nvSpPr>
        <p:spPr>
          <a:xfrm>
            <a:off x="152517" y="33218"/>
            <a:ext cx="8901836" cy="477054"/>
          </a:xfrm>
          <a:prstGeom prst="rect">
            <a:avLst/>
          </a:prstGeom>
          <a:noFill/>
        </p:spPr>
        <p:txBody>
          <a:bodyPr wrap="square" rtlCol="0">
            <a:spAutoFit/>
          </a:bodyPr>
          <a:lstStyle/>
          <a:p>
            <a:r>
              <a:rPr lang="en-US" sz="2500" b="1" dirty="0" err="1" smtClean="0">
                <a:solidFill>
                  <a:srgbClr val="FF0000"/>
                </a:solidFill>
                <a:latin typeface="Times New Roman" panose="02020603050405020304" pitchFamily="18" charset="0"/>
                <a:cs typeface="Times New Roman" panose="02020603050405020304" pitchFamily="18" charset="0"/>
              </a:rPr>
              <a:t>CÁC</a:t>
            </a:r>
            <a:r>
              <a:rPr lang="en-US" sz="2500" b="1" dirty="0">
                <a:solidFill>
                  <a:srgbClr val="FF0000"/>
                </a:solidFill>
                <a:latin typeface="Times New Roman" panose="02020603050405020304" pitchFamily="18" charset="0"/>
                <a:cs typeface="Times New Roman" panose="02020603050405020304" pitchFamily="18" charset="0"/>
              </a:rPr>
              <a:t> </a:t>
            </a:r>
            <a:r>
              <a:rPr lang="en-US" sz="2500" b="1" dirty="0" err="1" smtClean="0">
                <a:solidFill>
                  <a:srgbClr val="FF0000"/>
                </a:solidFill>
                <a:latin typeface="Times New Roman" panose="02020603050405020304" pitchFamily="18" charset="0"/>
                <a:cs typeface="Times New Roman" panose="02020603050405020304" pitchFamily="18" charset="0"/>
              </a:rPr>
              <a:t>BÚT</a:t>
            </a:r>
            <a:r>
              <a:rPr lang="en-US" sz="2500" b="1" dirty="0">
                <a:solidFill>
                  <a:srgbClr val="FF0000"/>
                </a:solidFill>
                <a:latin typeface="Times New Roman" panose="02020603050405020304" pitchFamily="18" charset="0"/>
                <a:cs typeface="Times New Roman" panose="02020603050405020304" pitchFamily="18" charset="0"/>
              </a:rPr>
              <a:t> </a:t>
            </a:r>
            <a:r>
              <a:rPr lang="en-US" sz="2500" b="1" dirty="0" err="1" smtClean="0">
                <a:solidFill>
                  <a:srgbClr val="FF0000"/>
                </a:solidFill>
                <a:latin typeface="Times New Roman" panose="02020603050405020304" pitchFamily="18" charset="0"/>
                <a:cs typeface="Times New Roman" panose="02020603050405020304" pitchFamily="18" charset="0"/>
              </a:rPr>
              <a:t>TOÁN</a:t>
            </a:r>
            <a:r>
              <a:rPr lang="en-US" sz="2500" b="1" dirty="0">
                <a:solidFill>
                  <a:srgbClr val="FF0000"/>
                </a:solidFill>
                <a:latin typeface="Times New Roman" panose="02020603050405020304" pitchFamily="18" charset="0"/>
                <a:cs typeface="Times New Roman" panose="02020603050405020304" pitchFamily="18" charset="0"/>
              </a:rPr>
              <a:t> </a:t>
            </a:r>
            <a:r>
              <a:rPr lang="en-US" sz="2500" b="1" dirty="0" err="1" smtClean="0">
                <a:solidFill>
                  <a:srgbClr val="FF0000"/>
                </a:solidFill>
                <a:latin typeface="Times New Roman" panose="02020603050405020304" pitchFamily="18" charset="0"/>
                <a:cs typeface="Times New Roman" panose="02020603050405020304" pitchFamily="18" charset="0"/>
              </a:rPr>
              <a:t>PHÁT</a:t>
            </a:r>
            <a:r>
              <a:rPr lang="en-US" sz="2500" b="1" dirty="0" smtClean="0">
                <a:solidFill>
                  <a:srgbClr val="FF0000"/>
                </a:solidFill>
                <a:latin typeface="Times New Roman" panose="02020603050405020304" pitchFamily="18" charset="0"/>
                <a:cs typeface="Times New Roman" panose="02020603050405020304" pitchFamily="18" charset="0"/>
              </a:rPr>
              <a:t> </a:t>
            </a:r>
            <a:r>
              <a:rPr lang="en-US" sz="2500" b="1" dirty="0" err="1" smtClean="0">
                <a:solidFill>
                  <a:srgbClr val="FF0000"/>
                </a:solidFill>
                <a:latin typeface="Times New Roman" panose="02020603050405020304" pitchFamily="18" charset="0"/>
                <a:cs typeface="Times New Roman" panose="02020603050405020304" pitchFamily="18" charset="0"/>
              </a:rPr>
              <a:t>SINH</a:t>
            </a:r>
            <a:r>
              <a:rPr lang="en-US" sz="2500" b="1" dirty="0">
                <a:solidFill>
                  <a:srgbClr val="FF0000"/>
                </a:solidFill>
                <a:latin typeface="Times New Roman" panose="02020603050405020304" pitchFamily="18" charset="0"/>
                <a:cs typeface="Times New Roman" panose="02020603050405020304" pitchFamily="18" charset="0"/>
              </a:rPr>
              <a:t> </a:t>
            </a:r>
            <a:r>
              <a:rPr lang="en-US" sz="2500" b="1" dirty="0" err="1" smtClean="0">
                <a:solidFill>
                  <a:srgbClr val="FF0000"/>
                </a:solidFill>
                <a:latin typeface="Times New Roman" panose="02020603050405020304" pitchFamily="18" charset="0"/>
                <a:cs typeface="Times New Roman" panose="02020603050405020304" pitchFamily="18" charset="0"/>
              </a:rPr>
              <a:t>LIÊN</a:t>
            </a:r>
            <a:r>
              <a:rPr lang="en-US" sz="2500" b="1" dirty="0" smtClean="0">
                <a:solidFill>
                  <a:srgbClr val="FF0000"/>
                </a:solidFill>
                <a:latin typeface="Times New Roman" panose="02020603050405020304" pitchFamily="18" charset="0"/>
                <a:cs typeface="Times New Roman" panose="02020603050405020304" pitchFamily="18" charset="0"/>
              </a:rPr>
              <a:t> </a:t>
            </a:r>
            <a:r>
              <a:rPr lang="en-US" sz="2500" b="1" dirty="0" err="1" smtClean="0">
                <a:solidFill>
                  <a:srgbClr val="FF0000"/>
                </a:solidFill>
                <a:latin typeface="Times New Roman" panose="02020603050405020304" pitchFamily="18" charset="0"/>
                <a:cs typeface="Times New Roman" panose="02020603050405020304" pitchFamily="18" charset="0"/>
              </a:rPr>
              <a:t>QUAN</a:t>
            </a:r>
            <a:r>
              <a:rPr lang="en-US" sz="2500" b="1" dirty="0">
                <a:solidFill>
                  <a:srgbClr val="FF0000"/>
                </a:solidFill>
                <a:latin typeface="Times New Roman" panose="02020603050405020304" pitchFamily="18" charset="0"/>
                <a:cs typeface="Times New Roman" panose="02020603050405020304" pitchFamily="18" charset="0"/>
              </a:rPr>
              <a:t> </a:t>
            </a:r>
            <a:r>
              <a:rPr lang="en-US" sz="2500" b="1" dirty="0" err="1" smtClean="0">
                <a:solidFill>
                  <a:srgbClr val="FF0000"/>
                </a:solidFill>
                <a:latin typeface="Times New Roman" panose="02020603050405020304" pitchFamily="18" charset="0"/>
                <a:cs typeface="Times New Roman" panose="02020603050405020304" pitchFamily="18" charset="0"/>
              </a:rPr>
              <a:t>ĐẾN</a:t>
            </a:r>
            <a:r>
              <a:rPr lang="en-US" sz="2500" b="1" dirty="0" smtClean="0">
                <a:solidFill>
                  <a:srgbClr val="FF0000"/>
                </a:solidFill>
                <a:latin typeface="Times New Roman" panose="02020603050405020304" pitchFamily="18" charset="0"/>
                <a:cs typeface="Times New Roman" panose="02020603050405020304" pitchFamily="18" charset="0"/>
              </a:rPr>
              <a:t> CP </a:t>
            </a:r>
            <a:r>
              <a:rPr lang="en-US" sz="2500" b="1" dirty="0" err="1" smtClean="0">
                <a:solidFill>
                  <a:srgbClr val="FF0000"/>
                </a:solidFill>
                <a:latin typeface="Times New Roman" panose="02020603050405020304" pitchFamily="18" charset="0"/>
                <a:cs typeface="Times New Roman" panose="02020603050405020304" pitchFamily="18" charset="0"/>
              </a:rPr>
              <a:t>NVLTT</a:t>
            </a:r>
            <a:endParaRPr lang="en-US" sz="2500" b="1"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17475" y="528955"/>
            <a:ext cx="8890000" cy="5792988"/>
          </a:xfrm>
          <a:prstGeom prst="rect">
            <a:avLst/>
          </a:prstGeom>
        </p:spPr>
        <p:txBody>
          <a:bodyPr vert="horz" wrap="square" lIns="0" tIns="82923" rIns="0" bIns="0" rtlCol="0">
            <a:spAutoFit/>
          </a:bodyPr>
          <a:lstStyle/>
          <a:p>
            <a:pPr marL="12700">
              <a:lnSpc>
                <a:spcPct val="100000"/>
              </a:lnSpc>
              <a:spcBef>
                <a:spcPts val="740"/>
              </a:spcBef>
            </a:pP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ĐVT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a:latin typeface="Times New Roman" panose="02020603050405020304" pitchFamily="18" charset="0"/>
                <a:cs typeface="Times New Roman" panose="02020603050405020304" pitchFamily="18" charset="0"/>
              </a:rPr>
              <a:t>1. </a:t>
            </a:r>
            <a:r>
              <a:rPr lang="en-US" sz="2800" dirty="0" err="1">
                <a:latin typeface="Times New Roman" panose="02020603050405020304" pitchFamily="18" charset="0"/>
                <a:cs typeface="Times New Roman" panose="02020603050405020304" pitchFamily="18" charset="0"/>
              </a:rPr>
              <a:t>Mua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thẳng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xưởng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để</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SX</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chưa</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người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5.000.000 </a:t>
            </a:r>
            <a:r>
              <a:rPr lang="en-US" sz="2800" dirty="0" err="1">
                <a:latin typeface="Times New Roman" panose="02020603050405020304" pitchFamily="18" charset="0"/>
                <a:cs typeface="Times New Roman" panose="02020603050405020304" pitchFamily="18" charset="0"/>
              </a:rPr>
              <a:t>đồng</a:t>
            </a:r>
            <a:endParaRPr lang="en-US" sz="2800" dirty="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a:latin typeface="Times New Roman" panose="02020603050405020304" pitchFamily="18" charset="0"/>
                <a:cs typeface="Times New Roman" panose="02020603050405020304" pitchFamily="18" charset="0"/>
              </a:rPr>
              <a:t>2.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a:t>
            </a:r>
            <a:r>
              <a:rPr lang="en-US" sz="2800" dirty="0">
                <a:latin typeface="Times New Roman" panose="02020603050405020304" pitchFamily="18" charset="0"/>
                <a:cs typeface="Times New Roman" panose="02020603050405020304" pitchFamily="18" charset="0"/>
              </a:rPr>
              <a:t> 12.000.000 </a:t>
            </a:r>
            <a:r>
              <a:rPr lang="en-US" sz="2800" dirty="0" err="1">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endParaRPr lang="en-US" sz="2800" dirty="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a:latin typeface="Times New Roman" panose="02020603050405020304" pitchFamily="18" charset="0"/>
                <a:cs typeface="Times New Roman" panose="02020603050405020304" pitchFamily="18" charset="0"/>
              </a:rPr>
              <a:t>3.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a:t>
            </a:r>
            <a:r>
              <a:rPr lang="en-US" sz="2800" dirty="0">
                <a:latin typeface="Times New Roman" panose="02020603050405020304" pitchFamily="18" charset="0"/>
                <a:cs typeface="Times New Roman" panose="02020603050405020304" pitchFamily="18" charset="0"/>
              </a:rPr>
              <a:t> 1.000.000 </a:t>
            </a:r>
            <a:r>
              <a:rPr lang="en-US" sz="2800" dirty="0" err="1">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smtClean="0">
                <a:latin typeface="Times New Roman" panose="02020603050405020304" pitchFamily="18" charset="0"/>
                <a:cs typeface="Times New Roman" panose="02020603050405020304" pitchFamily="18" charset="0"/>
              </a:rPr>
              <a:t>4</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thừa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3.000.000 </a:t>
            </a:r>
            <a:r>
              <a:rPr lang="en-US" sz="2800" dirty="0" err="1">
                <a:latin typeface="Times New Roman" panose="02020603050405020304" pitchFamily="18" charset="0"/>
                <a:cs typeface="Times New Roman" panose="02020603050405020304" pitchFamily="18" charset="0"/>
              </a:rPr>
              <a:t>đồng</a:t>
            </a:r>
            <a:endParaRPr lang="en-US" sz="2800" dirty="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a:latin typeface="Times New Roman" panose="02020603050405020304" pitchFamily="18" charset="0"/>
                <a:cs typeface="Times New Roman" panose="02020603050405020304" pitchFamily="18" charset="0"/>
              </a:rPr>
              <a:t>5.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vượt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2.000.000 </a:t>
            </a:r>
            <a:r>
              <a:rPr lang="en-US" sz="2800" dirty="0" err="1">
                <a:latin typeface="Times New Roman" panose="02020603050405020304" pitchFamily="18" charset="0"/>
                <a:cs typeface="Times New Roman" panose="02020603050405020304" pitchFamily="18" charset="0"/>
              </a:rPr>
              <a:t>đồng</a:t>
            </a:r>
            <a:endParaRPr lang="en-US" sz="2800" dirty="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a:latin typeface="Times New Roman" panose="02020603050405020304" pitchFamily="18" charset="0"/>
                <a:cs typeface="Times New Roman" panose="02020603050405020304" pitchFamily="18" charset="0"/>
              </a:rPr>
              <a:t>6. </a:t>
            </a:r>
            <a:r>
              <a:rPr lang="en-US" sz="2800" dirty="0" err="1">
                <a:latin typeface="Times New Roman" panose="02020603050405020304" pitchFamily="18" charset="0"/>
                <a:cs typeface="Times New Roman" panose="02020603050405020304" pitchFamily="18" charset="0"/>
              </a:rPr>
              <a:t>Kết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chuyển</a:t>
            </a:r>
            <a:r>
              <a:rPr lang="en-US" sz="2800" dirty="0">
                <a:latin typeface="Times New Roman" panose="02020603050405020304" pitchFamily="18" charset="0"/>
                <a:cs typeface="Times New Roman" panose="02020603050405020304" pitchFamily="18" charset="0"/>
              </a:rPr>
              <a:t> chi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endParaRPr lang="en-US" sz="2800" dirty="0">
              <a:latin typeface="Times New Roman" panose="02020603050405020304" pitchFamily="18" charset="0"/>
              <a:cs typeface="Times New Roman" panose="02020603050405020304" pitchFamily="18" charset="0"/>
            </a:endParaRPr>
          </a:p>
        </p:txBody>
      </p:sp>
      <p:sp>
        <p:nvSpPr>
          <p:cNvPr id="3" name="Text Box 2"/>
          <p:cNvSpPr txBox="1"/>
          <p:nvPr/>
        </p:nvSpPr>
        <p:spPr>
          <a:xfrm>
            <a:off x="-112395" y="81280"/>
            <a:ext cx="1595755" cy="583565"/>
          </a:xfrm>
          <a:prstGeom prst="rect">
            <a:avLst/>
          </a:prstGeom>
          <a:noFill/>
        </p:spPr>
        <p:txBody>
          <a:bodyPr wrap="none" rtlCol="0" anchor="t">
            <a:spAutoFit/>
          </a:bodyPr>
          <a:lstStyle/>
          <a:p>
            <a:pPr marL="12700" algn="l">
              <a:lnSpc>
                <a:spcPct val="100000"/>
              </a:lnSpc>
              <a:spcBef>
                <a:spcPts val="100"/>
              </a:spcBef>
            </a:pPr>
            <a:r>
              <a:rPr lang="en-US" sz="3200" b="1" dirty="0">
                <a:solidFill>
                  <a:srgbClr val="FF9900"/>
                </a:solidFill>
                <a:latin typeface="Times New Roman" panose="02020603050405020304" pitchFamily="18" charset="0"/>
                <a:cs typeface="Times New Roman" panose="02020603050405020304" pitchFamily="18" charset="0"/>
                <a:sym typeface="+mn-ea"/>
              </a:rPr>
              <a:t>Ví dụ 1:</a:t>
            </a:r>
          </a:p>
        </p:txBody>
      </p:sp>
    </p:spTree>
    <p:extLst>
      <p:ext uri="{BB962C8B-B14F-4D97-AF65-F5344CB8AC3E}">
        <p14:creationId xmlns:p14="http://schemas.microsoft.com/office/powerpoint/2010/main" val="188531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circle(in)">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17474" y="528955"/>
            <a:ext cx="9026525" cy="5882756"/>
          </a:xfrm>
          <a:prstGeom prst="rect">
            <a:avLst/>
          </a:prstGeom>
        </p:spPr>
        <p:txBody>
          <a:bodyPr vert="horz" wrap="square" lIns="0" tIns="82923" rIns="0" bIns="0" rtlCol="0">
            <a:spAutoFit/>
          </a:bodyPr>
          <a:lstStyle/>
          <a:p>
            <a:pPr marL="12700">
              <a:lnSpc>
                <a:spcPct val="100000"/>
              </a:lnSpc>
              <a:spcBef>
                <a:spcPts val="740"/>
              </a:spcBef>
            </a:pPr>
            <a:r>
              <a:rPr lang="en-US" sz="2800" dirty="0" err="1" smtClean="0">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 </a:t>
            </a:r>
            <a:r>
              <a:rPr lang="en-US" sz="2800" dirty="0" err="1" smtClean="0">
                <a:latin typeface="Times New Roman" panose="02020603050405020304" pitchFamily="18" charset="0"/>
                <a:cs typeface="Times New Roman" panose="02020603050405020304" pitchFamily="18" charset="0"/>
              </a:rPr>
              <a:t>đầu</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liệu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152A</a:t>
            </a:r>
            <a:r>
              <a:rPr lang="en-US" sz="2800" dirty="0">
                <a:latin typeface="Times New Roman" panose="02020603050405020304" pitchFamily="18" charset="0"/>
                <a:cs typeface="Times New Roman" panose="02020603050405020304" pitchFamily="18" charset="0"/>
              </a:rPr>
              <a:t>: 94.000.000 </a:t>
            </a:r>
            <a:r>
              <a:rPr lang="en-US" sz="2800" dirty="0" smtClean="0">
                <a:latin typeface="Times New Roman" panose="02020603050405020304" pitchFamily="18" charset="0"/>
                <a:cs typeface="Times New Roman" panose="02020603050405020304" pitchFamily="18" charset="0"/>
              </a:rPr>
              <a:t>đ (</a:t>
            </a:r>
            <a:r>
              <a:rPr lang="en-US" sz="2800" dirty="0" err="1" smtClean="0">
                <a:latin typeface="Times New Roman" panose="02020603050405020304" pitchFamily="18" charset="0"/>
                <a:cs typeface="Times New Roman" panose="02020603050405020304" pitchFamily="18" charset="0"/>
              </a:rPr>
              <a:t>200kg</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smtClean="0">
                <a:latin typeface="Times New Roman" panose="02020603050405020304" pitchFamily="18" charset="0"/>
                <a:cs typeface="Times New Roman" panose="02020603050405020304" pitchFamily="18" charset="0"/>
              </a:rPr>
              <a:t>1</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Mua</a:t>
            </a:r>
            <a:r>
              <a:rPr lang="en-US" sz="2800" dirty="0" smtClean="0">
                <a:latin typeface="Times New Roman" panose="02020603050405020304" pitchFamily="18" charset="0"/>
                <a:cs typeface="Times New Roman" panose="02020603050405020304" pitchFamily="18" charset="0"/>
              </a:rPr>
              <a:t> 500 kg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liệu</a:t>
            </a:r>
            <a:r>
              <a:rPr lang="en-US" sz="2800" dirty="0" smtClean="0">
                <a:latin typeface="Times New Roman" panose="02020603050405020304" pitchFamily="18" charset="0"/>
                <a:cs typeface="Times New Roman" panose="02020603050405020304" pitchFamily="18" charset="0"/>
              </a:rPr>
              <a:t> A </a:t>
            </a:r>
            <a:r>
              <a:rPr lang="en-US" sz="2800" dirty="0" err="1" smtClean="0">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nhập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đ</a:t>
            </a:r>
            <a:r>
              <a:rPr lang="vi-VN" sz="2800" dirty="0" smtClean="0">
                <a:latin typeface="Times New Roman" panose="02020603050405020304" pitchFamily="18" charset="0"/>
                <a:cs typeface="Times New Roman" panose="02020603050405020304" pitchFamily="18" charset="0"/>
              </a:rPr>
              <a:t>ơ</a:t>
            </a:r>
            <a:r>
              <a:rPr lang="en-US" sz="2800" dirty="0">
                <a:latin typeface="Times New Roman" panose="02020603050405020304" pitchFamily="18" charset="0"/>
                <a:cs typeface="Times New Roman" panose="02020603050405020304" pitchFamily="18" charset="0"/>
              </a:rPr>
              <a:t>n </a:t>
            </a:r>
            <a:r>
              <a:rPr lang="en-US" sz="2800" dirty="0" err="1" smtClean="0">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450.000 </a:t>
            </a:r>
            <a:r>
              <a:rPr lang="en-US" sz="2800" dirty="0" smtClean="0">
                <a:latin typeface="Times New Roman" panose="02020603050405020304" pitchFamily="18" charset="0"/>
                <a:cs typeface="Times New Roman" panose="02020603050405020304" pitchFamily="18" charset="0"/>
              </a:rPr>
              <a:t>đ/ kg </a:t>
            </a:r>
            <a:r>
              <a:rPr lang="en-US" sz="2800" dirty="0" err="1" smtClean="0">
                <a:latin typeface="Times New Roman" panose="02020603050405020304" pitchFamily="18" charset="0"/>
                <a:cs typeface="Times New Roman" panose="02020603050405020304" pitchFamily="18" charset="0"/>
              </a:rPr>
              <a:t>ch</a:t>
            </a:r>
            <a:r>
              <a:rPr lang="vi-VN" sz="2800" dirty="0" smtClean="0">
                <a:latin typeface="Times New Roman" panose="02020603050405020304" pitchFamily="18" charset="0"/>
                <a:cs typeface="Times New Roman" panose="02020603050405020304" pitchFamily="18" charset="0"/>
              </a:rPr>
              <a:t>ư</a:t>
            </a:r>
            <a:r>
              <a:rPr lang="en-US" sz="2800" dirty="0" smtClean="0">
                <a:latin typeface="Times New Roman" panose="02020603050405020304" pitchFamily="18" charset="0"/>
                <a:cs typeface="Times New Roman" panose="02020603050405020304" pitchFamily="18" charset="0"/>
              </a:rPr>
              <a:t>a </a:t>
            </a:r>
            <a:r>
              <a:rPr lang="en-US" sz="2800" dirty="0" err="1" smtClean="0">
                <a:latin typeface="Times New Roman" panose="02020603050405020304" pitchFamily="18" charset="0"/>
                <a:cs typeface="Times New Roman" panose="02020603050405020304" pitchFamily="18" charset="0"/>
              </a:rPr>
              <a:t>thanh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toán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cho</a:t>
            </a:r>
            <a:r>
              <a:rPr lang="en-US" sz="2800" dirty="0" smtClean="0">
                <a:latin typeface="Times New Roman" panose="02020603050405020304" pitchFamily="18" charset="0"/>
                <a:cs typeface="Times New Roman" panose="02020603050405020304" pitchFamily="18" charset="0"/>
              </a:rPr>
              <a:t> ng</a:t>
            </a:r>
            <a:r>
              <a:rPr lang="vi-VN" sz="2800" dirty="0" smtClean="0">
                <a:latin typeface="Times New Roman" panose="02020603050405020304" pitchFamily="18" charset="0"/>
                <a:cs typeface="Times New Roman" panose="02020603050405020304" pitchFamily="18" charset="0"/>
              </a:rPr>
              <a:t>ườ</a:t>
            </a:r>
            <a:r>
              <a:rPr lang="en-US" sz="2800" dirty="0" err="1" smtClean="0">
                <a:latin typeface="Times New Roman" panose="02020603050405020304" pitchFamily="18" charset="0"/>
                <a:cs typeface="Times New Roman" panose="02020603050405020304" pitchFamily="18" charset="0"/>
              </a:rPr>
              <a: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bán</a:t>
            </a:r>
            <a:endParaRPr lang="en-US" sz="2800" dirty="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a:latin typeface="Times New Roman" panose="02020603050405020304" pitchFamily="18" charset="0"/>
                <a:cs typeface="Times New Roman" panose="02020603050405020304" pitchFamily="18" charset="0"/>
              </a:rPr>
              <a:t>2. Chi </a:t>
            </a:r>
            <a:r>
              <a:rPr lang="en-US" sz="2800" dirty="0" err="1" smtClean="0">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vận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chuyển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trả</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bằng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mặt</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2.000.000 </a:t>
            </a:r>
            <a:r>
              <a:rPr lang="en-US" sz="2800" dirty="0" err="1">
                <a:latin typeface="Times New Roman" panose="02020603050405020304" pitchFamily="18" charset="0"/>
                <a:cs typeface="Times New Roman" panose="02020603050405020304" pitchFamily="18" charset="0"/>
              </a:rPr>
              <a:t>đồng</a:t>
            </a:r>
            <a:endParaRPr lang="en-US" sz="2800" dirty="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a:latin typeface="Times New Roman" panose="02020603050405020304" pitchFamily="18" charset="0"/>
                <a:cs typeface="Times New Roman" panose="02020603050405020304" pitchFamily="18" charset="0"/>
              </a:rPr>
              <a:t>3.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450 </a:t>
            </a:r>
            <a:r>
              <a:rPr lang="en-US" sz="2800" dirty="0">
                <a:latin typeface="Times New Roman" panose="02020603050405020304" pitchFamily="18" charset="0"/>
                <a:cs typeface="Times New Roman" panose="02020603050405020304" pitchFamily="18" charset="0"/>
              </a:rPr>
              <a:t>kg </a:t>
            </a:r>
            <a:r>
              <a:rPr lang="en-US" sz="2800" dirty="0" err="1">
                <a:latin typeface="Times New Roman" panose="02020603050405020304" pitchFamily="18" charset="0"/>
                <a:cs typeface="Times New Roman" panose="02020603050405020304" pitchFamily="18" charset="0"/>
              </a:rPr>
              <a:t>nguyên</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liệu</a:t>
            </a:r>
            <a:r>
              <a:rPr lang="en-US" sz="2800" dirty="0" smtClean="0">
                <a:latin typeface="Times New Roman" panose="02020603050405020304" pitchFamily="18" charset="0"/>
                <a:cs typeface="Times New Roman" panose="02020603050405020304" pitchFamily="18" charset="0"/>
              </a:rPr>
              <a:t> A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smtClean="0">
                <a:latin typeface="Times New Roman" panose="02020603050405020304" pitchFamily="18" charset="0"/>
                <a:cs typeface="Times New Roman" panose="02020603050405020304" pitchFamily="18" charset="0"/>
              </a:rPr>
              <a:t>4</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thừa</a:t>
            </a:r>
            <a:r>
              <a:rPr lang="en-US" sz="2800" dirty="0" smtClean="0">
                <a:latin typeface="Times New Roman" panose="02020603050405020304" pitchFamily="18" charset="0"/>
                <a:cs typeface="Times New Roman" panose="02020603050405020304" pitchFamily="18" charset="0"/>
              </a:rPr>
              <a:t> A </a:t>
            </a:r>
            <a:r>
              <a:rPr lang="en-US" sz="2800" dirty="0" err="1">
                <a:latin typeface="Times New Roman" panose="02020603050405020304" pitchFamily="18" charset="0"/>
                <a:cs typeface="Times New Roman" panose="02020603050405020304" pitchFamily="18" charset="0"/>
              </a:rPr>
              <a:t>cuối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lại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sau</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tục</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xuất</a:t>
            </a:r>
            <a:r>
              <a:rPr lang="en-US" sz="2800" dirty="0" smtClean="0">
                <a:latin typeface="Times New Roman" panose="02020603050405020304" pitchFamily="18" charset="0"/>
                <a:cs typeface="Times New Roman" panose="02020603050405020304" pitchFamily="18" charset="0"/>
              </a:rPr>
              <a:t> 50 kg</a:t>
            </a:r>
            <a:endParaRPr lang="en-US" sz="2800" dirty="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smtClean="0">
                <a:latin typeface="Times New Roman" panose="02020603050405020304" pitchFamily="18" charset="0"/>
                <a:cs typeface="Times New Roman" panose="02020603050405020304" pitchFamily="18" charset="0"/>
              </a:rPr>
              <a:t>5</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liệu</a:t>
            </a:r>
            <a:r>
              <a:rPr lang="en-US" sz="2800" dirty="0" smtClean="0">
                <a:latin typeface="Times New Roman" panose="02020603050405020304" pitchFamily="18" charset="0"/>
                <a:cs typeface="Times New Roman" panose="02020603050405020304" pitchFamily="18" charset="0"/>
              </a:rPr>
              <a:t> A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vượt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3kg</a:t>
            </a:r>
            <a:endParaRPr lang="en-US" sz="2800" dirty="0" smtClean="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smtClean="0">
                <a:latin typeface="Times New Roman" panose="02020603050405020304" pitchFamily="18" charset="0"/>
                <a:cs typeface="Times New Roman" panose="02020603050405020304" pitchFamily="18" charset="0"/>
              </a:rPr>
              <a:t>6</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chuyển</a:t>
            </a:r>
            <a:r>
              <a:rPr lang="en-US" sz="2800" dirty="0">
                <a:latin typeface="Times New Roman" panose="02020603050405020304" pitchFamily="18" charset="0"/>
                <a:cs typeface="Times New Roman" panose="02020603050405020304" pitchFamily="18" charset="0"/>
              </a:rPr>
              <a:t> chi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phẩm</a:t>
            </a:r>
            <a:r>
              <a:rPr lang="en-US" sz="2800" dirty="0" smtClean="0">
                <a:latin typeface="Times New Roman" panose="02020603050405020304" pitchFamily="18" charset="0"/>
                <a:cs typeface="Times New Roman" panose="02020603050405020304" pitchFamily="18" charset="0"/>
              </a:rPr>
              <a:t>.</a:t>
            </a:r>
          </a:p>
          <a:p>
            <a:pPr marL="12700">
              <a:lnSpc>
                <a:spcPct val="100000"/>
              </a:lnSpc>
              <a:spcBef>
                <a:spcPts val="740"/>
              </a:spcBef>
            </a:pPr>
            <a:r>
              <a:rPr lang="en-US" sz="2800" dirty="0" err="1" smtClean="0">
                <a:latin typeface="Times New Roman" panose="02020603050405020304" pitchFamily="18" charset="0"/>
                <a:cs typeface="Times New Roman" panose="02020603050405020304" pitchFamily="18" charset="0"/>
              </a:rPr>
              <a:t>Biết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tính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hang </a:t>
            </a:r>
            <a:r>
              <a:rPr lang="en-US" sz="2800" dirty="0" err="1" smtClean="0">
                <a:latin typeface="Times New Roman" panose="02020603050405020304" pitchFamily="18" charset="0"/>
                <a:cs typeface="Times New Roman" panose="02020603050405020304" pitchFamily="18" charset="0"/>
              </a:rPr>
              <a:t>tồn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theo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a:t>
            </a:r>
            <a:r>
              <a:rPr lang="vi-VN" sz="2800" dirty="0" smtClean="0">
                <a:latin typeface="Times New Roman" panose="02020603050405020304" pitchFamily="18" charset="0"/>
                <a:cs typeface="Times New Roman" panose="02020603050405020304" pitchFamily="18" charset="0"/>
              </a:rPr>
              <a:t>ươ</a:t>
            </a:r>
            <a:r>
              <a:rPr lang="en-US" sz="2800" dirty="0">
                <a:latin typeface="Times New Roman" panose="02020603050405020304" pitchFamily="18" charset="0"/>
                <a:cs typeface="Times New Roman" panose="02020603050405020304" pitchFamily="18" charset="0"/>
              </a:rPr>
              <a:t>ng </a:t>
            </a:r>
            <a:r>
              <a:rPr lang="en-US" sz="2800" dirty="0" err="1" smtClean="0">
                <a:latin typeface="Times New Roman" panose="02020603050405020304" pitchFamily="18" charset="0"/>
                <a:cs typeface="Times New Roman" panose="02020603050405020304" pitchFamily="18" charset="0"/>
              </a:rPr>
              <a:t>pháp</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BQ</a:t>
            </a:r>
            <a:r>
              <a:rPr lang="en-US" sz="2800" dirty="0">
                <a:latin typeface="Times New Roman" panose="02020603050405020304" pitchFamily="18" charset="0"/>
                <a:cs typeface="Times New Roman" panose="02020603050405020304" pitchFamily="18" charset="0"/>
              </a:rPr>
              <a:t> 1 </a:t>
            </a:r>
            <a:r>
              <a:rPr lang="en-US" sz="2800" dirty="0" err="1" smtClean="0">
                <a:latin typeface="Times New Roman" panose="02020603050405020304" pitchFamily="18" charset="0"/>
                <a:cs typeface="Times New Roman" panose="02020603050405020304" pitchFamily="18" charset="0"/>
              </a:rPr>
              <a:t>lần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cuối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a:t>
            </a:r>
          </a:p>
        </p:txBody>
      </p:sp>
      <p:sp>
        <p:nvSpPr>
          <p:cNvPr id="3" name="Text Box 2"/>
          <p:cNvSpPr txBox="1"/>
          <p:nvPr/>
        </p:nvSpPr>
        <p:spPr>
          <a:xfrm>
            <a:off x="-112395" y="81280"/>
            <a:ext cx="1609736" cy="584775"/>
          </a:xfrm>
          <a:prstGeom prst="rect">
            <a:avLst/>
          </a:prstGeom>
          <a:noFill/>
        </p:spPr>
        <p:txBody>
          <a:bodyPr wrap="none" rtlCol="0" anchor="t">
            <a:spAutoFit/>
          </a:bodyPr>
          <a:lstStyle/>
          <a:p>
            <a:pPr marL="12700">
              <a:spcBef>
                <a:spcPts val="100"/>
              </a:spcBef>
            </a:pPr>
            <a:r>
              <a:rPr lang="en-US" sz="3200" b="1" dirty="0">
                <a:solidFill>
                  <a:srgbClr val="FF9900"/>
                </a:solidFill>
                <a:latin typeface="Times New Roman" panose="02020603050405020304" pitchFamily="18" charset="0"/>
                <a:cs typeface="Times New Roman" panose="02020603050405020304" pitchFamily="18" charset="0"/>
                <a:sym typeface="+mn-ea"/>
              </a:rPr>
              <a:t>Ví </a:t>
            </a:r>
            <a:r>
              <a:rPr lang="en-US" sz="3200" b="1" dirty="0" err="1">
                <a:solidFill>
                  <a:srgbClr val="FF9900"/>
                </a:solidFill>
                <a:latin typeface="Times New Roman" panose="02020603050405020304" pitchFamily="18" charset="0"/>
                <a:cs typeface="Times New Roman" panose="02020603050405020304" pitchFamily="18" charset="0"/>
                <a:sym typeface="+mn-ea"/>
              </a:rPr>
              <a:t>dụ</a:t>
            </a:r>
            <a:r>
              <a:rPr lang="en-US" sz="3200" b="1" dirty="0">
                <a:solidFill>
                  <a:srgbClr val="FF9900"/>
                </a:solidFill>
                <a:latin typeface="Times New Roman" panose="02020603050405020304" pitchFamily="18" charset="0"/>
                <a:cs typeface="Times New Roman" panose="02020603050405020304" pitchFamily="18" charset="0"/>
                <a:sym typeface="+mn-ea"/>
              </a:rPr>
              <a:t> </a:t>
            </a:r>
            <a:r>
              <a:rPr lang="en-US" sz="3200" b="1" dirty="0" smtClean="0">
                <a:solidFill>
                  <a:srgbClr val="FF9900"/>
                </a:solidFill>
                <a:latin typeface="Times New Roman" panose="02020603050405020304" pitchFamily="18" charset="0"/>
                <a:cs typeface="Times New Roman" panose="02020603050405020304" pitchFamily="18" charset="0"/>
                <a:sym typeface="+mn-ea"/>
              </a:rPr>
              <a:t>2:</a:t>
            </a:r>
            <a:endParaRPr lang="en-US" sz="3200" b="1" dirty="0">
              <a:solidFill>
                <a:srgbClr val="FF9900"/>
              </a:solidFill>
              <a:latin typeface="Times New Roman" panose="02020603050405020304" pitchFamily="18" charset="0"/>
              <a:cs typeface="Times New Roman" panose="02020603050405020304" pitchFamily="18" charset="0"/>
              <a:sym typeface="+mn-ea"/>
            </a:endParaRPr>
          </a:p>
        </p:txBody>
      </p:sp>
    </p:spTree>
    <p:extLst>
      <p:ext uri="{BB962C8B-B14F-4D97-AF65-F5344CB8AC3E}">
        <p14:creationId xmlns:p14="http://schemas.microsoft.com/office/powerpoint/2010/main" val="2473441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circle(in)">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48970" y="1046480"/>
            <a:ext cx="8143240" cy="2667635"/>
          </a:xfrm>
          <a:prstGeom prst="rect">
            <a:avLst/>
          </a:prstGeom>
        </p:spPr>
        <p:txBody>
          <a:bodyPr vert="horz" wrap="square" lIns="0" tIns="82923" rIns="0" bIns="0" rtlCol="0">
            <a:spAutoFit/>
          </a:bodyPr>
          <a:lstStyle/>
          <a:p>
            <a:pPr marL="12700">
              <a:lnSpc>
                <a:spcPct val="100000"/>
              </a:lnSpc>
              <a:spcBef>
                <a:spcPts val="740"/>
              </a:spcBef>
            </a:pPr>
            <a:r>
              <a:rPr sz="2800">
                <a:latin typeface="Times New Roman" panose="02020603050405020304" pitchFamily="18" charset="0"/>
                <a:cs typeface="Times New Roman" panose="02020603050405020304" pitchFamily="18" charset="0"/>
              </a:rPr>
              <a:t>Chi phí nhân công trực tiếp bao gồm chi phí tiền lương và các khoản trích theo lương tính vào chi phí sản xuất của người lao động trực tiếp thực hiện quy trình sản xuất như: kinh phí công đoàn, bảo hiểm xã hội, bảo hiểm y tế, bảo hiểm thất nghiệp của công nhân trực tiếp chế tạo sản phẩm và thực hiện dịch vụ.</a:t>
            </a:r>
          </a:p>
        </p:txBody>
      </p:sp>
      <p:sp>
        <p:nvSpPr>
          <p:cNvPr id="3" name="Text Box 2"/>
          <p:cNvSpPr txBox="1"/>
          <p:nvPr/>
        </p:nvSpPr>
        <p:spPr>
          <a:xfrm>
            <a:off x="-112395" y="81280"/>
            <a:ext cx="7859844" cy="584775"/>
          </a:xfrm>
          <a:prstGeom prst="rect">
            <a:avLst/>
          </a:prstGeom>
          <a:noFill/>
        </p:spPr>
        <p:txBody>
          <a:bodyPr wrap="none" rtlCol="0" anchor="t">
            <a:spAutoFit/>
          </a:bodyPr>
          <a:lstStyle/>
          <a:p>
            <a:pPr marL="12700" algn="l">
              <a:lnSpc>
                <a:spcPct val="100000"/>
              </a:lnSpc>
              <a:spcBef>
                <a:spcPts val="100"/>
              </a:spcBef>
            </a:pPr>
            <a:r>
              <a:rPr sz="3200" b="1" dirty="0" err="1" smtClean="0">
                <a:solidFill>
                  <a:srgbClr val="FF9900"/>
                </a:solidFill>
                <a:latin typeface="Times New Roman" panose="02020603050405020304" pitchFamily="18" charset="0"/>
                <a:cs typeface="Times New Roman" panose="02020603050405020304" pitchFamily="18" charset="0"/>
                <a:sym typeface="+mn-ea"/>
              </a:rPr>
              <a:t>Kế</a:t>
            </a:r>
            <a:r>
              <a:rPr sz="3200" b="1" dirty="0" smtClean="0">
                <a:solidFill>
                  <a:srgbClr val="FF9900"/>
                </a:solidFill>
                <a:latin typeface="Times New Roman" panose="02020603050405020304" pitchFamily="18" charset="0"/>
                <a:cs typeface="Times New Roman" panose="02020603050405020304" pitchFamily="18" charset="0"/>
                <a:sym typeface="+mn-ea"/>
              </a:rPr>
              <a:t> </a:t>
            </a:r>
            <a:r>
              <a:rPr sz="3200" b="1" dirty="0">
                <a:solidFill>
                  <a:srgbClr val="FF9900"/>
                </a:solidFill>
                <a:latin typeface="Times New Roman" panose="02020603050405020304" pitchFamily="18" charset="0"/>
                <a:cs typeface="Times New Roman" panose="02020603050405020304" pitchFamily="18" charset="0"/>
                <a:sym typeface="+mn-ea"/>
              </a:rPr>
              <a:t>toán tập hợp chi phí nhân công trực tiếp</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circle(in)">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7" descr="luu do 622"/>
          <p:cNvPicPr>
            <a:picLocks noChangeAspect="1"/>
          </p:cNvPicPr>
          <p:nvPr/>
        </p:nvPicPr>
        <p:blipFill>
          <a:blip r:embed="rId2"/>
          <a:stretch>
            <a:fillRect/>
          </a:stretch>
        </p:blipFill>
        <p:spPr>
          <a:xfrm>
            <a:off x="311150" y="340995"/>
            <a:ext cx="8405495" cy="5888355"/>
          </a:xfrm>
          <a:prstGeom prst="rect">
            <a:avLst/>
          </a:prstGeom>
        </p:spPr>
      </p:pic>
      <p:sp>
        <p:nvSpPr>
          <p:cNvPr id="2" name="TextBox 1"/>
          <p:cNvSpPr txBox="1"/>
          <p:nvPr/>
        </p:nvSpPr>
        <p:spPr>
          <a:xfrm>
            <a:off x="-1219048" y="0"/>
            <a:ext cx="184731" cy="369332"/>
          </a:xfrm>
          <a:prstGeom prst="rect">
            <a:avLst/>
          </a:prstGeom>
          <a:noFill/>
        </p:spPr>
        <p:txBody>
          <a:bodyPr wrap="none" rtlCol="0">
            <a:spAutoFit/>
          </a:bodyPr>
          <a:lstStyle/>
          <a:p>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p:nvPr/>
        </p:nvSpPr>
        <p:spPr>
          <a:xfrm>
            <a:off x="20955" y="42545"/>
            <a:ext cx="9212580" cy="6892925"/>
          </a:xfrm>
          <a:prstGeom prst="rect">
            <a:avLst/>
          </a:prstGeom>
          <a:noFill/>
        </p:spPr>
        <p:txBody>
          <a:bodyPr wrap="square" rtlCol="0">
            <a:spAutoFit/>
          </a:bodyPr>
          <a:lstStyle/>
          <a:p>
            <a:r>
              <a:rPr lang="en-US" sz="2600" dirty="0">
                <a:solidFill>
                  <a:srgbClr val="FF0000"/>
                </a:solidFill>
                <a:latin typeface="Times New Roman" panose="02020603050405020304" pitchFamily="18" charset="0"/>
                <a:cs typeface="Times New Roman" panose="02020603050405020304" pitchFamily="18" charset="0"/>
              </a:rPr>
              <a:t>(1) </a:t>
            </a:r>
            <a:r>
              <a:rPr lang="en-US" sz="2600" dirty="0" err="1">
                <a:solidFill>
                  <a:srgbClr val="FF0000"/>
                </a:solidFill>
                <a:latin typeface="Times New Roman" panose="02020603050405020304" pitchFamily="18" charset="0"/>
                <a:cs typeface="Times New Roman" panose="02020603050405020304" pitchFamily="18" charset="0"/>
              </a:rPr>
              <a:t>Hàng</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tháng</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căn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cứ</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vào</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kế</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hoạch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tiến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hành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trích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trước</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tiền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lương</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nghỉ</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phép</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của</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công</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nhân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sản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xuất</a:t>
            </a:r>
            <a:r>
              <a:rPr lang="en-US" sz="2600" dirty="0">
                <a:solidFill>
                  <a:srgbClr val="FF0000"/>
                </a:solidFill>
                <a:latin typeface="Times New Roman" panose="02020603050405020304" pitchFamily="18" charset="0"/>
                <a:cs typeface="Times New Roman" panose="02020603050405020304" pitchFamily="18" charset="0"/>
              </a:rPr>
              <a:t> :</a:t>
            </a:r>
          </a:p>
          <a:p>
            <a:r>
              <a:rPr lang="en-US" sz="2600" dirty="0" err="1">
                <a:solidFill>
                  <a:srgbClr val="FF0000"/>
                </a:solidFill>
                <a:latin typeface="Times New Roman" panose="02020603050405020304" pitchFamily="18" charset="0"/>
                <a:cs typeface="Times New Roman" panose="02020603050405020304" pitchFamily="18" charset="0"/>
              </a:rPr>
              <a:t>Nợ</a:t>
            </a:r>
            <a:r>
              <a:rPr lang="en-US" sz="2600" dirty="0">
                <a:solidFill>
                  <a:srgbClr val="FF0000"/>
                </a:solidFill>
                <a:latin typeface="Times New Roman" panose="02020603050405020304" pitchFamily="18" charset="0"/>
                <a:cs typeface="Times New Roman" panose="02020603050405020304" pitchFamily="18" charset="0"/>
              </a:rPr>
              <a:t> TK 622</a:t>
            </a:r>
          </a:p>
          <a:p>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Có</a:t>
            </a:r>
            <a:r>
              <a:rPr lang="en-US" sz="2600" dirty="0">
                <a:solidFill>
                  <a:srgbClr val="FF0000"/>
                </a:solidFill>
                <a:latin typeface="Times New Roman" panose="02020603050405020304" pitchFamily="18" charset="0"/>
                <a:cs typeface="Times New Roman" panose="02020603050405020304" pitchFamily="18" charset="0"/>
              </a:rPr>
              <a:t> TK 335</a:t>
            </a:r>
          </a:p>
          <a:p>
            <a:r>
              <a:rPr lang="en-US" sz="2600" dirty="0">
                <a:solidFill>
                  <a:srgbClr val="FF0000"/>
                </a:solidFill>
                <a:latin typeface="Times New Roman" panose="02020603050405020304" pitchFamily="18" charset="0"/>
                <a:cs typeface="Times New Roman" panose="02020603050405020304" pitchFamily="18" charset="0"/>
              </a:rPr>
              <a:t>(2) </a:t>
            </a:r>
            <a:r>
              <a:rPr lang="en-US" sz="2600" dirty="0" err="1">
                <a:solidFill>
                  <a:srgbClr val="FF0000"/>
                </a:solidFill>
                <a:latin typeface="Times New Roman" panose="02020603050405020304" pitchFamily="18" charset="0"/>
                <a:cs typeface="Times New Roman" panose="02020603050405020304" pitchFamily="18" charset="0"/>
              </a:rPr>
              <a:t>Khi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thực</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tế</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phát</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sinh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tiền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lương</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nghỉ</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phép</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phải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trả</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cho</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công</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nhân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sản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xuất</a:t>
            </a:r>
            <a:r>
              <a:rPr lang="en-US" sz="2600" dirty="0">
                <a:solidFill>
                  <a:srgbClr val="FF0000"/>
                </a:solidFill>
                <a:latin typeface="Times New Roman" panose="02020603050405020304" pitchFamily="18" charset="0"/>
                <a:cs typeface="Times New Roman" panose="02020603050405020304" pitchFamily="18" charset="0"/>
              </a:rPr>
              <a:t> :</a:t>
            </a:r>
          </a:p>
          <a:p>
            <a:r>
              <a:rPr lang="en-US" sz="2600" dirty="0" err="1">
                <a:solidFill>
                  <a:srgbClr val="FF0000"/>
                </a:solidFill>
                <a:latin typeface="Times New Roman" panose="02020603050405020304" pitchFamily="18" charset="0"/>
                <a:cs typeface="Times New Roman" panose="02020603050405020304" pitchFamily="18" charset="0"/>
              </a:rPr>
              <a:t>Nợ</a:t>
            </a:r>
            <a:r>
              <a:rPr lang="en-US" sz="2600" dirty="0">
                <a:solidFill>
                  <a:srgbClr val="FF0000"/>
                </a:solidFill>
                <a:latin typeface="Times New Roman" panose="02020603050405020304" pitchFamily="18" charset="0"/>
                <a:cs typeface="Times New Roman" panose="02020603050405020304" pitchFamily="18" charset="0"/>
              </a:rPr>
              <a:t> TK 335</a:t>
            </a:r>
          </a:p>
          <a:p>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Có</a:t>
            </a:r>
            <a:r>
              <a:rPr lang="en-US" sz="2600" dirty="0">
                <a:solidFill>
                  <a:srgbClr val="FF0000"/>
                </a:solidFill>
                <a:latin typeface="Times New Roman" panose="02020603050405020304" pitchFamily="18" charset="0"/>
                <a:cs typeface="Times New Roman" panose="02020603050405020304" pitchFamily="18" charset="0"/>
              </a:rPr>
              <a:t> TK 334</a:t>
            </a:r>
          </a:p>
          <a:p>
            <a:r>
              <a:rPr lang="en-US" sz="2600" dirty="0">
                <a:solidFill>
                  <a:srgbClr val="FF0000"/>
                </a:solidFill>
                <a:latin typeface="Times New Roman" panose="02020603050405020304" pitchFamily="18" charset="0"/>
                <a:cs typeface="Times New Roman" panose="02020603050405020304" pitchFamily="18" charset="0"/>
              </a:rPr>
              <a:t>(3) </a:t>
            </a:r>
            <a:r>
              <a:rPr lang="en-US" sz="2600" dirty="0" err="1">
                <a:solidFill>
                  <a:srgbClr val="FF0000"/>
                </a:solidFill>
                <a:latin typeface="Times New Roman" panose="02020603050405020304" pitchFamily="18" charset="0"/>
                <a:cs typeface="Times New Roman" panose="02020603050405020304" pitchFamily="18" charset="0"/>
              </a:rPr>
              <a:t>Khi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trích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trước</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tiền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lương</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nghỉ</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phép</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kế</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toán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chưa</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trích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BHXH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BHYT</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KPCĐ</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theo</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khoản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lương</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này</a:t>
            </a:r>
            <a:r>
              <a:rPr lang="en-US" sz="2600" dirty="0">
                <a:solidFill>
                  <a:srgbClr val="FF0000"/>
                </a:solidFill>
                <a:latin typeface="Times New Roman" panose="02020603050405020304" pitchFamily="18" charset="0"/>
                <a:cs typeface="Times New Roman" panose="02020603050405020304" pitchFamily="18" charset="0"/>
              </a:rPr>
              <a:t>.</a:t>
            </a:r>
          </a:p>
          <a:p>
            <a:r>
              <a:rPr lang="en-US" sz="2600" dirty="0">
                <a:solidFill>
                  <a:srgbClr val="FF0000"/>
                </a:solidFill>
                <a:latin typeface="Times New Roman" panose="02020603050405020304" pitchFamily="18" charset="0"/>
                <a:cs typeface="Times New Roman" panose="02020603050405020304" pitchFamily="18" charset="0"/>
              </a:rPr>
              <a:t>Do </a:t>
            </a:r>
            <a:r>
              <a:rPr lang="en-US" sz="2600" dirty="0" err="1">
                <a:solidFill>
                  <a:srgbClr val="FF0000"/>
                </a:solidFill>
                <a:latin typeface="Times New Roman" panose="02020603050405020304" pitchFamily="18" charset="0"/>
                <a:cs typeface="Times New Roman" panose="02020603050405020304" pitchFamily="18" charset="0"/>
              </a:rPr>
              <a:t>đó</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khi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nào</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đã</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xác</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định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được</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tiền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lương</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nghỉ</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phép</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thực</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tế</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phải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trả</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thì</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kế</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toán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mới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tiến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hành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trích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BHXH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BHYT</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BHTN</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KPCĐ</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trên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số</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tiền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lương</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nghỉ</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phép</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thực</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tế</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phải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trả</a:t>
            </a:r>
            <a:r>
              <a:rPr lang="en-US" sz="2600" dirty="0">
                <a:solidFill>
                  <a:srgbClr val="FF0000"/>
                </a:solidFill>
                <a:latin typeface="Times New Roman" panose="02020603050405020304" pitchFamily="18" charset="0"/>
                <a:cs typeface="Times New Roman" panose="02020603050405020304" pitchFamily="18" charset="0"/>
              </a:rPr>
              <a:t> :</a:t>
            </a:r>
          </a:p>
          <a:p>
            <a:r>
              <a:rPr lang="en-US" sz="2600" dirty="0" err="1">
                <a:solidFill>
                  <a:srgbClr val="FF0000"/>
                </a:solidFill>
                <a:latin typeface="Times New Roman" panose="02020603050405020304" pitchFamily="18" charset="0"/>
                <a:cs typeface="Times New Roman" panose="02020603050405020304" pitchFamily="18" charset="0"/>
              </a:rPr>
              <a:t>Nợ</a:t>
            </a:r>
            <a:r>
              <a:rPr lang="en-US" sz="2600" dirty="0">
                <a:solidFill>
                  <a:srgbClr val="FF0000"/>
                </a:solidFill>
                <a:latin typeface="Times New Roman" panose="02020603050405020304" pitchFamily="18" charset="0"/>
                <a:cs typeface="Times New Roman" panose="02020603050405020304" pitchFamily="18" charset="0"/>
              </a:rPr>
              <a:t> TK 622 : </a:t>
            </a:r>
            <a:r>
              <a:rPr lang="en-US" sz="2600" dirty="0" err="1">
                <a:solidFill>
                  <a:srgbClr val="FF0000"/>
                </a:solidFill>
                <a:latin typeface="Times New Roman" panose="02020603050405020304" pitchFamily="18" charset="0"/>
                <a:cs typeface="Times New Roman" panose="02020603050405020304" pitchFamily="18" charset="0"/>
              </a:rPr>
              <a:t>Phần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tính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vào</a:t>
            </a:r>
            <a:r>
              <a:rPr lang="en-US" sz="2600" dirty="0">
                <a:solidFill>
                  <a:srgbClr val="FF0000"/>
                </a:solidFill>
                <a:latin typeface="Times New Roman" panose="02020603050405020304" pitchFamily="18" charset="0"/>
                <a:cs typeface="Times New Roman" panose="02020603050405020304" pitchFamily="18" charset="0"/>
              </a:rPr>
              <a:t> chi </a:t>
            </a:r>
            <a:r>
              <a:rPr lang="en-US" sz="2600" dirty="0" err="1">
                <a:solidFill>
                  <a:srgbClr val="FF0000"/>
                </a:solidFill>
                <a:latin typeface="Times New Roman" panose="02020603050405020304" pitchFamily="18" charset="0"/>
                <a:cs typeface="Times New Roman" panose="02020603050405020304" pitchFamily="18" charset="0"/>
              </a:rPr>
              <a:t>phí</a:t>
            </a:r>
            <a:endParaRPr lang="en-US" sz="2600" dirty="0">
              <a:solidFill>
                <a:srgbClr val="FF0000"/>
              </a:solidFill>
              <a:latin typeface="Times New Roman" panose="02020603050405020304" pitchFamily="18" charset="0"/>
              <a:cs typeface="Times New Roman" panose="02020603050405020304" pitchFamily="18" charset="0"/>
            </a:endParaRPr>
          </a:p>
          <a:p>
            <a:r>
              <a:rPr lang="en-US" sz="2600" dirty="0" err="1">
                <a:solidFill>
                  <a:srgbClr val="FF0000"/>
                </a:solidFill>
                <a:latin typeface="Times New Roman" panose="02020603050405020304" pitchFamily="18" charset="0"/>
                <a:cs typeface="Times New Roman" panose="02020603050405020304" pitchFamily="18" charset="0"/>
              </a:rPr>
              <a:t>Nợ</a:t>
            </a:r>
            <a:r>
              <a:rPr lang="en-US" sz="2600" dirty="0">
                <a:solidFill>
                  <a:srgbClr val="FF0000"/>
                </a:solidFill>
                <a:latin typeface="Times New Roman" panose="02020603050405020304" pitchFamily="18" charset="0"/>
                <a:cs typeface="Times New Roman" panose="02020603050405020304" pitchFamily="18" charset="0"/>
              </a:rPr>
              <a:t> TK 334 : </a:t>
            </a:r>
            <a:r>
              <a:rPr lang="en-US" sz="2600" dirty="0" err="1">
                <a:solidFill>
                  <a:srgbClr val="FF0000"/>
                </a:solidFill>
                <a:latin typeface="Times New Roman" panose="02020603050405020304" pitchFamily="18" charset="0"/>
                <a:cs typeface="Times New Roman" panose="02020603050405020304" pitchFamily="18" charset="0"/>
              </a:rPr>
              <a:t>Phần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khấu</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trừ</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vào</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lương</a:t>
            </a:r>
            <a:endParaRPr lang="en-US" sz="2600" dirty="0">
              <a:solidFill>
                <a:srgbClr val="FF0000"/>
              </a:solidFill>
              <a:latin typeface="Times New Roman" panose="02020603050405020304" pitchFamily="18" charset="0"/>
              <a:cs typeface="Times New Roman" panose="02020603050405020304" pitchFamily="18" charset="0"/>
            </a:endParaRPr>
          </a:p>
          <a:p>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Có</a:t>
            </a:r>
            <a:r>
              <a:rPr lang="en-US" sz="2600" dirty="0">
                <a:solidFill>
                  <a:srgbClr val="FF0000"/>
                </a:solidFill>
                <a:latin typeface="Times New Roman" panose="02020603050405020304" pitchFamily="18" charset="0"/>
                <a:cs typeface="Times New Roman" panose="02020603050405020304" pitchFamily="18" charset="0"/>
              </a:rPr>
              <a:t> TK 338 : </a:t>
            </a:r>
            <a:r>
              <a:rPr lang="en-US" sz="2600" dirty="0" err="1">
                <a:solidFill>
                  <a:srgbClr val="FF0000"/>
                </a:solidFill>
                <a:latin typeface="Times New Roman" panose="02020603050405020304" pitchFamily="18" charset="0"/>
                <a:cs typeface="Times New Roman" panose="02020603050405020304" pitchFamily="18" charset="0"/>
              </a:rPr>
              <a:t>Trích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trên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số</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tiền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lương</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nghỉ</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phép</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thực</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tế</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phải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trả</a:t>
            </a:r>
            <a:endParaRPr lang="en-US" sz="26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299649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p:nvPr/>
        </p:nvSpPr>
        <p:spPr>
          <a:xfrm>
            <a:off x="20955" y="42545"/>
            <a:ext cx="8970645" cy="4246245"/>
          </a:xfrm>
          <a:prstGeom prst="rect">
            <a:avLst/>
          </a:prstGeom>
          <a:noFill/>
        </p:spPr>
        <p:txBody>
          <a:bodyPr wrap="square" rtlCol="0">
            <a:spAutoFit/>
          </a:bodyPr>
          <a:lstStyle/>
          <a:p>
            <a:r>
              <a:rPr lang="en-US" sz="2700" dirty="0">
                <a:solidFill>
                  <a:srgbClr val="FF0000"/>
                </a:solidFill>
                <a:latin typeface="Times New Roman" panose="02020603050405020304" pitchFamily="18" charset="0"/>
                <a:cs typeface="Times New Roman" panose="02020603050405020304" pitchFamily="18" charset="0"/>
              </a:rPr>
              <a:t>(4) </a:t>
            </a:r>
            <a:r>
              <a:rPr lang="en-US" sz="2700" dirty="0" err="1">
                <a:solidFill>
                  <a:srgbClr val="FF0000"/>
                </a:solidFill>
                <a:latin typeface="Times New Roman" panose="02020603050405020304" pitchFamily="18" charset="0"/>
                <a:cs typeface="Times New Roman" panose="02020603050405020304" pitchFamily="18" charset="0"/>
              </a:rPr>
              <a:t>Cuối</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năm</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tiến</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hành</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điều</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chỉnh</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số</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trích</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trước</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theo</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số</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thực</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tế</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phải</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trả</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Nếu</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có</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chênh</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lệch</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sẽ</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xử</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lý</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như</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sau</a:t>
            </a:r>
            <a:r>
              <a:rPr lang="en-US" sz="2700" dirty="0">
                <a:solidFill>
                  <a:srgbClr val="FF0000"/>
                </a:solidFill>
                <a:latin typeface="Times New Roman" panose="02020603050405020304" pitchFamily="18" charset="0"/>
                <a:cs typeface="Times New Roman" panose="02020603050405020304" pitchFamily="18" charset="0"/>
              </a:rPr>
              <a:t>:</a:t>
            </a:r>
          </a:p>
          <a:p>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Nếu</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Số</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thực</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tế</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phải</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trả</a:t>
            </a:r>
            <a:r>
              <a:rPr lang="en-US" sz="2700" dirty="0">
                <a:solidFill>
                  <a:srgbClr val="FF0000"/>
                </a:solidFill>
                <a:latin typeface="Times New Roman" panose="02020603050405020304" pitchFamily="18" charset="0"/>
                <a:cs typeface="Times New Roman" panose="02020603050405020304" pitchFamily="18" charset="0"/>
              </a:rPr>
              <a:t> &gt; </a:t>
            </a:r>
            <a:r>
              <a:rPr lang="en-US" sz="2700" dirty="0" err="1">
                <a:solidFill>
                  <a:srgbClr val="FF0000"/>
                </a:solidFill>
                <a:latin typeface="Times New Roman" panose="02020603050405020304" pitchFamily="18" charset="0"/>
                <a:cs typeface="Times New Roman" panose="02020603050405020304" pitchFamily="18" charset="0"/>
              </a:rPr>
              <a:t>số</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trích</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trước</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kế</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toán</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tiến</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hành</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trích</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bổ</a:t>
            </a:r>
            <a:r>
              <a:rPr lang="en-US" sz="2700" dirty="0">
                <a:solidFill>
                  <a:srgbClr val="FF0000"/>
                </a:solidFill>
                <a:latin typeface="Times New Roman" panose="02020603050405020304" pitchFamily="18" charset="0"/>
                <a:cs typeface="Times New Roman" panose="02020603050405020304" pitchFamily="18" charset="0"/>
              </a:rPr>
              <a:t> sung </a:t>
            </a:r>
            <a:r>
              <a:rPr lang="en-US" sz="2700" dirty="0" err="1">
                <a:solidFill>
                  <a:srgbClr val="FF0000"/>
                </a:solidFill>
                <a:latin typeface="Times New Roman" panose="02020603050405020304" pitchFamily="18" charset="0"/>
                <a:cs typeface="Times New Roman" panose="02020603050405020304" pitchFamily="18" charset="0"/>
              </a:rPr>
              <a:t>phần</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chênh</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lệch</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vào</a:t>
            </a:r>
            <a:r>
              <a:rPr lang="en-US" sz="2700" dirty="0">
                <a:solidFill>
                  <a:srgbClr val="FF0000"/>
                </a:solidFill>
                <a:latin typeface="Times New Roman" panose="02020603050405020304" pitchFamily="18" charset="0"/>
                <a:cs typeface="Times New Roman" panose="02020603050405020304" pitchFamily="18" charset="0"/>
              </a:rPr>
              <a:t> chi </a:t>
            </a:r>
            <a:r>
              <a:rPr lang="en-US" sz="2700" dirty="0" err="1">
                <a:solidFill>
                  <a:srgbClr val="FF0000"/>
                </a:solidFill>
                <a:latin typeface="Times New Roman" panose="02020603050405020304" pitchFamily="18" charset="0"/>
                <a:cs typeface="Times New Roman" panose="02020603050405020304" pitchFamily="18" charset="0"/>
              </a:rPr>
              <a:t>phí</a:t>
            </a:r>
            <a:r>
              <a:rPr lang="en-US" sz="2700" dirty="0">
                <a:solidFill>
                  <a:srgbClr val="FF0000"/>
                </a:solidFill>
                <a:latin typeface="Times New Roman" panose="02020603050405020304" pitchFamily="18" charset="0"/>
                <a:cs typeface="Times New Roman" panose="02020603050405020304" pitchFamily="18" charset="0"/>
              </a:rPr>
              <a:t> :</a:t>
            </a:r>
          </a:p>
          <a:p>
            <a:r>
              <a:rPr lang="en-US" sz="2700" dirty="0" err="1">
                <a:solidFill>
                  <a:srgbClr val="FF0000"/>
                </a:solidFill>
                <a:latin typeface="Times New Roman" panose="02020603050405020304" pitchFamily="18" charset="0"/>
                <a:cs typeface="Times New Roman" panose="02020603050405020304" pitchFamily="18" charset="0"/>
              </a:rPr>
              <a:t>Nợ</a:t>
            </a:r>
            <a:r>
              <a:rPr lang="en-US" sz="2700" dirty="0">
                <a:solidFill>
                  <a:srgbClr val="FF0000"/>
                </a:solidFill>
                <a:latin typeface="Times New Roman" panose="02020603050405020304" pitchFamily="18" charset="0"/>
                <a:cs typeface="Times New Roman" panose="02020603050405020304" pitchFamily="18" charset="0"/>
              </a:rPr>
              <a:t> TK 622</a:t>
            </a:r>
          </a:p>
          <a:p>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Có</a:t>
            </a:r>
            <a:r>
              <a:rPr lang="en-US" sz="2700" dirty="0">
                <a:solidFill>
                  <a:srgbClr val="FF0000"/>
                </a:solidFill>
                <a:latin typeface="Times New Roman" panose="02020603050405020304" pitchFamily="18" charset="0"/>
                <a:cs typeface="Times New Roman" panose="02020603050405020304" pitchFamily="18" charset="0"/>
              </a:rPr>
              <a:t> TK 335</a:t>
            </a:r>
          </a:p>
          <a:p>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Nếu</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Số</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thực</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tế</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phải</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trả</a:t>
            </a:r>
            <a:r>
              <a:rPr lang="en-US" sz="2700" dirty="0">
                <a:solidFill>
                  <a:srgbClr val="FF0000"/>
                </a:solidFill>
                <a:latin typeface="Times New Roman" panose="02020603050405020304" pitchFamily="18" charset="0"/>
                <a:cs typeface="Times New Roman" panose="02020603050405020304" pitchFamily="18" charset="0"/>
              </a:rPr>
              <a:t> &lt; </a:t>
            </a:r>
            <a:r>
              <a:rPr lang="en-US" sz="2700" dirty="0" err="1">
                <a:solidFill>
                  <a:srgbClr val="FF0000"/>
                </a:solidFill>
                <a:latin typeface="Times New Roman" panose="02020603050405020304" pitchFamily="18" charset="0"/>
                <a:cs typeface="Times New Roman" panose="02020603050405020304" pitchFamily="18" charset="0"/>
              </a:rPr>
              <a:t>số</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trích</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trước</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kế</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toán</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hoàn</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nhập</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số</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chênh</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lệch</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để</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ghi</a:t>
            </a:r>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giảm</a:t>
            </a:r>
            <a:r>
              <a:rPr lang="en-US" sz="2700" dirty="0">
                <a:solidFill>
                  <a:srgbClr val="FF0000"/>
                </a:solidFill>
                <a:latin typeface="Times New Roman" panose="02020603050405020304" pitchFamily="18" charset="0"/>
                <a:cs typeface="Times New Roman" panose="02020603050405020304" pitchFamily="18" charset="0"/>
              </a:rPr>
              <a:t> chi </a:t>
            </a:r>
            <a:r>
              <a:rPr lang="en-US" sz="2700" dirty="0" err="1">
                <a:solidFill>
                  <a:srgbClr val="FF0000"/>
                </a:solidFill>
                <a:latin typeface="Times New Roman" panose="02020603050405020304" pitchFamily="18" charset="0"/>
                <a:cs typeface="Times New Roman" panose="02020603050405020304" pitchFamily="18" charset="0"/>
              </a:rPr>
              <a:t>phí</a:t>
            </a:r>
            <a:r>
              <a:rPr lang="en-US" sz="2700" dirty="0">
                <a:solidFill>
                  <a:srgbClr val="FF0000"/>
                </a:solidFill>
                <a:latin typeface="Times New Roman" panose="02020603050405020304" pitchFamily="18" charset="0"/>
                <a:cs typeface="Times New Roman" panose="02020603050405020304" pitchFamily="18" charset="0"/>
              </a:rPr>
              <a:t> :</a:t>
            </a:r>
          </a:p>
          <a:p>
            <a:r>
              <a:rPr lang="en-US" sz="2700" dirty="0" err="1">
                <a:solidFill>
                  <a:srgbClr val="FF0000"/>
                </a:solidFill>
                <a:latin typeface="Times New Roman" panose="02020603050405020304" pitchFamily="18" charset="0"/>
                <a:cs typeface="Times New Roman" panose="02020603050405020304" pitchFamily="18" charset="0"/>
              </a:rPr>
              <a:t>Nợ</a:t>
            </a:r>
            <a:r>
              <a:rPr lang="en-US" sz="2700" dirty="0">
                <a:solidFill>
                  <a:srgbClr val="FF0000"/>
                </a:solidFill>
                <a:latin typeface="Times New Roman" panose="02020603050405020304" pitchFamily="18" charset="0"/>
                <a:cs typeface="Times New Roman" panose="02020603050405020304" pitchFamily="18" charset="0"/>
              </a:rPr>
              <a:t> TK 335</a:t>
            </a:r>
          </a:p>
          <a:p>
            <a:r>
              <a:rPr lang="en-US" sz="2700" dirty="0">
                <a:solidFill>
                  <a:srgbClr val="FF0000"/>
                </a:solidFill>
                <a:latin typeface="Times New Roman" panose="02020603050405020304" pitchFamily="18" charset="0"/>
                <a:cs typeface="Times New Roman" panose="02020603050405020304" pitchFamily="18" charset="0"/>
              </a:rPr>
              <a:t>	</a:t>
            </a:r>
            <a:r>
              <a:rPr lang="en-US" sz="2700" dirty="0" err="1">
                <a:solidFill>
                  <a:srgbClr val="FF0000"/>
                </a:solidFill>
                <a:latin typeface="Times New Roman" panose="02020603050405020304" pitchFamily="18" charset="0"/>
                <a:cs typeface="Times New Roman" panose="02020603050405020304" pitchFamily="18" charset="0"/>
              </a:rPr>
              <a:t>Có</a:t>
            </a:r>
            <a:r>
              <a:rPr lang="en-US" sz="2700" dirty="0">
                <a:solidFill>
                  <a:srgbClr val="FF0000"/>
                </a:solidFill>
                <a:latin typeface="Times New Roman" panose="02020603050405020304" pitchFamily="18" charset="0"/>
                <a:cs typeface="Times New Roman" panose="02020603050405020304" pitchFamily="18" charset="0"/>
              </a:rPr>
              <a:t> TK 622</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p:nvPr>
            <p:extLst/>
          </p:nvPr>
        </p:nvGraphicFramePr>
        <p:xfrm>
          <a:off x="696595" y="435610"/>
          <a:ext cx="8296910" cy="5480685"/>
        </p:xfrm>
        <a:graphic>
          <a:graphicData uri="http://schemas.openxmlformats.org/drawingml/2006/table">
            <a:tbl>
              <a:tblPr firstRow="1" bandRow="1">
                <a:tableStyleId>{5940675A-B579-460E-94D1-54222C63F5DA}</a:tableStyleId>
              </a:tblPr>
              <a:tblGrid>
                <a:gridCol w="2174240">
                  <a:extLst>
                    <a:ext uri="{9D8B030D-6E8A-4147-A177-3AD203B41FA5}">
                      <a16:colId xmlns:a16="http://schemas.microsoft.com/office/drawing/2014/main" val="20000"/>
                    </a:ext>
                  </a:extLst>
                </a:gridCol>
                <a:gridCol w="2441575">
                  <a:extLst>
                    <a:ext uri="{9D8B030D-6E8A-4147-A177-3AD203B41FA5}">
                      <a16:colId xmlns:a16="http://schemas.microsoft.com/office/drawing/2014/main" val="20001"/>
                    </a:ext>
                  </a:extLst>
                </a:gridCol>
                <a:gridCol w="2491105">
                  <a:extLst>
                    <a:ext uri="{9D8B030D-6E8A-4147-A177-3AD203B41FA5}">
                      <a16:colId xmlns:a16="http://schemas.microsoft.com/office/drawing/2014/main" val="20002"/>
                    </a:ext>
                  </a:extLst>
                </a:gridCol>
                <a:gridCol w="1189990">
                  <a:extLst>
                    <a:ext uri="{9D8B030D-6E8A-4147-A177-3AD203B41FA5}">
                      <a16:colId xmlns:a16="http://schemas.microsoft.com/office/drawing/2014/main" val="20003"/>
                    </a:ext>
                  </a:extLst>
                </a:gridCol>
              </a:tblGrid>
              <a:tr h="1460500">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Các khoản trích theo lương</a:t>
                      </a:r>
                      <a:endParaRPr lang="en-US" sz="2800" b="1">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BE4D5"/>
                    </a:solidFill>
                  </a:tcPr>
                </a:tc>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Tỷ lệ trích vào lương của người lao động</a:t>
                      </a:r>
                      <a:endParaRPr lang="en-US" sz="2800" b="1">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BE4D5"/>
                    </a:solidFill>
                  </a:tcPr>
                </a:tc>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Tỷ lệ trích vào chi phí của người sử dụng lao động</a:t>
                      </a:r>
                      <a:endParaRPr lang="en-US" sz="2800" b="1">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BE4D5"/>
                    </a:solidFill>
                  </a:tcPr>
                </a:tc>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Tổng cộng</a:t>
                      </a:r>
                      <a:endParaRPr lang="en-US" sz="2800" b="1">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BE4D5"/>
                    </a:solidFill>
                  </a:tcPr>
                </a:tc>
                <a:extLst>
                  <a:ext uri="{0D108BD9-81ED-4DB2-BD59-A6C34878D82A}">
                    <a16:rowId xmlns:a16="http://schemas.microsoft.com/office/drawing/2014/main" val="10000"/>
                  </a:ext>
                </a:extLst>
              </a:tr>
              <a:tr h="729615">
                <a:tc>
                  <a:txBody>
                    <a:bodyPr/>
                    <a:lstStyle/>
                    <a:p>
                      <a:pPr indent="0" algn="ctr">
                        <a:buNone/>
                      </a:pPr>
                      <a:r>
                        <a:rPr lang="en-US" sz="2800" b="0">
                          <a:solidFill>
                            <a:srgbClr val="000000"/>
                          </a:solidFill>
                          <a:latin typeface="Times New Roman" panose="02020603050405020304" pitchFamily="18" charset="0"/>
                          <a:cs typeface="Times New Roman" panose="02020603050405020304" pitchFamily="18" charset="0"/>
                        </a:rPr>
                        <a:t>BHXH</a:t>
                      </a:r>
                      <a:endParaRPr lang="en-US" sz="2800" b="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dirty="0">
                          <a:solidFill>
                            <a:srgbClr val="000000"/>
                          </a:solidFill>
                          <a:latin typeface="Times New Roman" panose="02020603050405020304" pitchFamily="18" charset="0"/>
                          <a:cs typeface="Times New Roman" panose="02020603050405020304" pitchFamily="18" charset="0"/>
                        </a:rPr>
                        <a:t>8%</a:t>
                      </a:r>
                      <a:endParaRPr lang="en-US"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dirty="0">
                          <a:solidFill>
                            <a:srgbClr val="000000"/>
                          </a:solidFill>
                          <a:latin typeface="Times New Roman" panose="02020603050405020304" pitchFamily="18" charset="0"/>
                          <a:cs typeface="Times New Roman" panose="02020603050405020304" pitchFamily="18" charset="0"/>
                        </a:rPr>
                        <a:t>17.5%</a:t>
                      </a:r>
                      <a:endParaRPr lang="en-US"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25.5%</a:t>
                      </a:r>
                      <a:endParaRPr lang="en-US" sz="2800" b="1">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1"/>
                  </a:ext>
                </a:extLst>
              </a:tr>
              <a:tr h="730250">
                <a:tc>
                  <a:txBody>
                    <a:bodyPr/>
                    <a:lstStyle/>
                    <a:p>
                      <a:pPr indent="0" algn="ctr">
                        <a:buNone/>
                      </a:pPr>
                      <a:r>
                        <a:rPr lang="en-US" sz="2800" b="0">
                          <a:solidFill>
                            <a:srgbClr val="000000"/>
                          </a:solidFill>
                          <a:latin typeface="Times New Roman" panose="02020603050405020304" pitchFamily="18" charset="0"/>
                          <a:cs typeface="Times New Roman" panose="02020603050405020304" pitchFamily="18" charset="0"/>
                        </a:rPr>
                        <a:t>BHYT</a:t>
                      </a:r>
                      <a:endParaRPr lang="en-US" sz="2800" b="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dirty="0">
                          <a:solidFill>
                            <a:srgbClr val="000000"/>
                          </a:solidFill>
                          <a:latin typeface="Times New Roman" panose="02020603050405020304" pitchFamily="18" charset="0"/>
                          <a:cs typeface="Times New Roman" panose="02020603050405020304" pitchFamily="18" charset="0"/>
                        </a:rPr>
                        <a:t>1,5%</a:t>
                      </a:r>
                      <a:endParaRPr lang="en-US"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dirty="0">
                          <a:solidFill>
                            <a:srgbClr val="000000"/>
                          </a:solidFill>
                          <a:latin typeface="Times New Roman" panose="02020603050405020304" pitchFamily="18" charset="0"/>
                          <a:cs typeface="Times New Roman" panose="02020603050405020304" pitchFamily="18" charset="0"/>
                        </a:rPr>
                        <a:t>3%</a:t>
                      </a:r>
                      <a:endParaRPr lang="en-US"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4,5%</a:t>
                      </a:r>
                      <a:endParaRPr lang="en-US" sz="2800" b="1">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2"/>
                  </a:ext>
                </a:extLst>
              </a:tr>
              <a:tr h="729615">
                <a:tc>
                  <a:txBody>
                    <a:bodyPr/>
                    <a:lstStyle/>
                    <a:p>
                      <a:pPr indent="0" algn="ctr">
                        <a:buNone/>
                      </a:pPr>
                      <a:r>
                        <a:rPr lang="en-US" sz="2800" b="0">
                          <a:solidFill>
                            <a:srgbClr val="000000"/>
                          </a:solidFill>
                          <a:latin typeface="Times New Roman" panose="02020603050405020304" pitchFamily="18" charset="0"/>
                          <a:cs typeface="Times New Roman" panose="02020603050405020304" pitchFamily="18" charset="0"/>
                        </a:rPr>
                        <a:t>BHTN</a:t>
                      </a:r>
                      <a:endParaRPr lang="en-US" sz="2800" b="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dirty="0">
                          <a:solidFill>
                            <a:srgbClr val="000000"/>
                          </a:solidFill>
                          <a:latin typeface="Times New Roman" panose="02020603050405020304" pitchFamily="18" charset="0"/>
                          <a:cs typeface="Times New Roman" panose="02020603050405020304" pitchFamily="18" charset="0"/>
                        </a:rPr>
                        <a:t>1%</a:t>
                      </a:r>
                      <a:endParaRPr lang="en-US"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dirty="0">
                          <a:solidFill>
                            <a:srgbClr val="000000"/>
                          </a:solidFill>
                          <a:latin typeface="Times New Roman" panose="02020603050405020304" pitchFamily="18" charset="0"/>
                          <a:cs typeface="Times New Roman" panose="02020603050405020304" pitchFamily="18" charset="0"/>
                        </a:rPr>
                        <a:t>1%</a:t>
                      </a:r>
                      <a:endParaRPr lang="en-US"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2%</a:t>
                      </a:r>
                      <a:endParaRPr lang="en-US" sz="2800" b="1">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r h="730885">
                <a:tc>
                  <a:txBody>
                    <a:bodyPr/>
                    <a:lstStyle/>
                    <a:p>
                      <a:pPr indent="0" algn="ctr">
                        <a:buNone/>
                      </a:pPr>
                      <a:r>
                        <a:rPr lang="en-US" sz="2800" b="0" dirty="0" err="1">
                          <a:solidFill>
                            <a:srgbClr val="000000"/>
                          </a:solidFill>
                          <a:latin typeface="Times New Roman" panose="02020603050405020304" pitchFamily="18" charset="0"/>
                          <a:cs typeface="Times New Roman" panose="02020603050405020304" pitchFamily="18" charset="0"/>
                        </a:rPr>
                        <a:t>KPCĐ</a:t>
                      </a:r>
                      <a:endParaRPr lang="en-US"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a:solidFill>
                            <a:srgbClr val="000000"/>
                          </a:solidFill>
                          <a:latin typeface="Times New Roman" panose="02020603050405020304" pitchFamily="18" charset="0"/>
                          <a:cs typeface="Times New Roman" panose="02020603050405020304" pitchFamily="18" charset="0"/>
                        </a:rPr>
                        <a:t>-</a:t>
                      </a:r>
                      <a:endParaRPr lang="en-US" sz="2800" b="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0" dirty="0">
                          <a:solidFill>
                            <a:srgbClr val="000000"/>
                          </a:solidFill>
                          <a:latin typeface="Times New Roman" panose="02020603050405020304" pitchFamily="18" charset="0"/>
                          <a:cs typeface="Times New Roman" panose="02020603050405020304" pitchFamily="18" charset="0"/>
                        </a:rPr>
                        <a:t>2%</a:t>
                      </a:r>
                      <a:endParaRPr lang="en-US"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2%</a:t>
                      </a:r>
                      <a:endParaRPr lang="en-US" sz="2800" b="1">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4"/>
                  </a:ext>
                </a:extLst>
              </a:tr>
              <a:tr h="729615">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Tổng tỷ lệ trích</a:t>
                      </a:r>
                      <a:endParaRPr lang="en-US" sz="2800" b="1">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1">
                          <a:solidFill>
                            <a:srgbClr val="000000"/>
                          </a:solidFill>
                          <a:latin typeface="Times New Roman" panose="02020603050405020304" pitchFamily="18" charset="0"/>
                          <a:cs typeface="Times New Roman" panose="02020603050405020304" pitchFamily="18" charset="0"/>
                        </a:rPr>
                        <a:t>10,5%</a:t>
                      </a:r>
                      <a:endParaRPr lang="en-US" sz="2800" b="1">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lgn="ctr">
                        <a:buNone/>
                      </a:pPr>
                      <a:r>
                        <a:rPr lang="en-US" sz="2800" b="1" dirty="0">
                          <a:solidFill>
                            <a:srgbClr val="FF0000"/>
                          </a:solidFill>
                          <a:latin typeface="Times New Roman" panose="02020603050405020304" pitchFamily="18" charset="0"/>
                          <a:cs typeface="Times New Roman" panose="02020603050405020304" pitchFamily="18" charset="0"/>
                        </a:rPr>
                        <a:t>23,5%</a:t>
                      </a:r>
                      <a:endPar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lstStyle/>
                    <a:p>
                      <a:pPr indent="0">
                        <a:buNone/>
                      </a:pPr>
                      <a:r>
                        <a:rPr lang="en-US" sz="2800" b="1" dirty="0">
                          <a:solidFill>
                            <a:srgbClr val="000000"/>
                          </a:solidFill>
                          <a:latin typeface="Times New Roman" panose="02020603050405020304" pitchFamily="18" charset="0"/>
                          <a:cs typeface="Times New Roman" panose="02020603050405020304" pitchFamily="18" charset="0"/>
                        </a:rPr>
                        <a:t> 34%</a:t>
                      </a:r>
                      <a:endPar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1059416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p:nvPr/>
        </p:nvSpPr>
        <p:spPr>
          <a:xfrm>
            <a:off x="20955" y="42545"/>
            <a:ext cx="9212580" cy="1292662"/>
          </a:xfrm>
          <a:prstGeom prst="rect">
            <a:avLst/>
          </a:prstGeom>
          <a:noFill/>
        </p:spPr>
        <p:txBody>
          <a:bodyPr wrap="square" rtlCol="0">
            <a:spAutoFit/>
          </a:bodyPr>
          <a:lstStyle/>
          <a:p>
            <a:r>
              <a:rPr lang="en-US" sz="2600" dirty="0" smtClean="0">
                <a:solidFill>
                  <a:srgbClr val="FF0000"/>
                </a:solidFill>
                <a:latin typeface="Times New Roman" panose="02020603050405020304" pitchFamily="18" charset="0"/>
                <a:cs typeface="Times New Roman" panose="02020603050405020304" pitchFamily="18" charset="0"/>
              </a:rPr>
              <a:t>VD: </a:t>
            </a:r>
            <a:r>
              <a:rPr lang="en-US" sz="2600" dirty="0" err="1" smtClean="0">
                <a:solidFill>
                  <a:srgbClr val="FF0000"/>
                </a:solidFill>
                <a:latin typeface="Times New Roman" panose="02020603050405020304" pitchFamily="18" charset="0"/>
                <a:cs typeface="Times New Roman" panose="02020603050405020304" pitchFamily="18" charset="0"/>
              </a:rPr>
              <a:t>Mức</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lương</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đóng</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BH</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của</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ông</a:t>
            </a:r>
            <a:r>
              <a:rPr lang="en-US" sz="2600" dirty="0" smtClean="0">
                <a:solidFill>
                  <a:srgbClr val="FF0000"/>
                </a:solidFill>
                <a:latin typeface="Times New Roman" panose="02020603050405020304" pitchFamily="18" charset="0"/>
                <a:cs typeface="Times New Roman" panose="02020603050405020304" pitchFamily="18" charset="0"/>
              </a:rPr>
              <a:t> A </a:t>
            </a:r>
            <a:r>
              <a:rPr lang="en-US" sz="2600" dirty="0" err="1" smtClean="0">
                <a:solidFill>
                  <a:srgbClr val="FF0000"/>
                </a:solidFill>
                <a:latin typeface="Times New Roman" panose="02020603050405020304" pitchFamily="18" charset="0"/>
                <a:cs typeface="Times New Roman" panose="02020603050405020304" pitchFamily="18" charset="0"/>
              </a:rPr>
              <a:t>là</a:t>
            </a:r>
            <a:r>
              <a:rPr lang="en-US" sz="2600" dirty="0" smtClean="0">
                <a:solidFill>
                  <a:srgbClr val="FF0000"/>
                </a:solidFill>
                <a:latin typeface="Times New Roman" panose="02020603050405020304" pitchFamily="18" charset="0"/>
                <a:cs typeface="Times New Roman" panose="02020603050405020304" pitchFamily="18" charset="0"/>
              </a:rPr>
              <a:t> 6.000.000 đ.  </a:t>
            </a:r>
            <a:r>
              <a:rPr lang="en-US" sz="2600" dirty="0" err="1" smtClean="0">
                <a:solidFill>
                  <a:srgbClr val="FF0000"/>
                </a:solidFill>
                <a:latin typeface="Times New Roman" panose="02020603050405020304" pitchFamily="18" charset="0"/>
                <a:cs typeface="Times New Roman" panose="02020603050405020304" pitchFamily="18" charset="0"/>
              </a:rPr>
              <a:t>Hàng</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tháng</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DN</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sẽ</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trích</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các</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khoản</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theo</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lương</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để</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nộp</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cho</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cơ</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quan</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bảo</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hiểm</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Hạch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toán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bút</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toán</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trích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các</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khoản</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theo</a:t>
            </a:r>
            <a:r>
              <a:rPr lang="en-US" sz="2600" dirty="0" smtClean="0">
                <a:solidFill>
                  <a:srgbClr val="FF0000"/>
                </a:solidFill>
                <a:latin typeface="Times New Roman" panose="02020603050405020304" pitchFamily="18" charset="0"/>
                <a:cs typeface="Times New Roman" panose="02020603050405020304" pitchFamily="18" charset="0"/>
              </a:rPr>
              <a:t> l</a:t>
            </a:r>
            <a:r>
              <a:rPr lang="vi-VN" sz="2600" dirty="0" smtClean="0">
                <a:solidFill>
                  <a:srgbClr val="FF0000"/>
                </a:solidFill>
                <a:latin typeface="Times New Roman" panose="02020603050405020304" pitchFamily="18" charset="0"/>
                <a:cs typeface="Times New Roman" panose="02020603050405020304" pitchFamily="18" charset="0"/>
              </a:rPr>
              <a:t>ươ</a:t>
            </a:r>
            <a:r>
              <a:rPr lang="en-US" sz="2600" dirty="0">
                <a:solidFill>
                  <a:srgbClr val="FF0000"/>
                </a:solidFill>
                <a:latin typeface="Times New Roman" panose="02020603050405020304" pitchFamily="18" charset="0"/>
                <a:cs typeface="Times New Roman" panose="02020603050405020304" pitchFamily="18" charset="0"/>
              </a:rPr>
              <a:t>ng </a:t>
            </a:r>
            <a:r>
              <a:rPr lang="en-US" sz="2600" dirty="0" err="1" smtClean="0">
                <a:solidFill>
                  <a:srgbClr val="FF0000"/>
                </a:solidFill>
                <a:latin typeface="Times New Roman" panose="02020603050405020304" pitchFamily="18" charset="0"/>
                <a:cs typeface="Times New Roman" panose="02020603050405020304" pitchFamily="18" charset="0"/>
              </a:rPr>
              <a:t>của</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ông</a:t>
            </a:r>
            <a:r>
              <a:rPr lang="en-US" sz="2600" dirty="0" smtClean="0">
                <a:solidFill>
                  <a:srgbClr val="FF0000"/>
                </a:solidFill>
                <a:latin typeface="Times New Roman" panose="02020603050405020304" pitchFamily="18" charset="0"/>
                <a:cs typeface="Times New Roman" panose="02020603050405020304" pitchFamily="18" charset="0"/>
              </a:rPr>
              <a:t> A.</a:t>
            </a:r>
          </a:p>
        </p:txBody>
      </p:sp>
      <p:sp>
        <p:nvSpPr>
          <p:cNvPr id="2" name="Rectangle 1"/>
          <p:cNvSpPr/>
          <p:nvPr/>
        </p:nvSpPr>
        <p:spPr>
          <a:xfrm>
            <a:off x="4252040" y="3244334"/>
            <a:ext cx="639919" cy="369332"/>
          </a:xfrm>
          <a:prstGeom prst="rect">
            <a:avLst/>
          </a:prstGeom>
        </p:spPr>
        <p:txBody>
          <a:bodyPr wrap="none">
            <a:spAutoFit/>
          </a:bodyPr>
          <a:lstStyle/>
          <a:p>
            <a:r>
              <a:rPr lang="en-US" dirty="0" err="1"/>
              <a:t>ỘNG</a:t>
            </a: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p:nvPr/>
        </p:nvSpPr>
        <p:spPr>
          <a:xfrm>
            <a:off x="20955" y="42545"/>
            <a:ext cx="9212580" cy="7694414"/>
          </a:xfrm>
          <a:prstGeom prst="rect">
            <a:avLst/>
          </a:prstGeom>
          <a:noFill/>
        </p:spPr>
        <p:txBody>
          <a:bodyPr wrap="square" rtlCol="0">
            <a:spAutoFit/>
          </a:bodyPr>
          <a:lstStyle/>
          <a:p>
            <a:r>
              <a:rPr lang="en-US" sz="2600" dirty="0" smtClean="0">
                <a:solidFill>
                  <a:srgbClr val="FF0000"/>
                </a:solidFill>
                <a:latin typeface="Times New Roman" panose="02020603050405020304" pitchFamily="18" charset="0"/>
                <a:cs typeface="Times New Roman" panose="02020603050405020304" pitchFamily="18" charset="0"/>
              </a:rPr>
              <a:t>VD: </a:t>
            </a:r>
            <a:r>
              <a:rPr lang="en-US" sz="2600" dirty="0" err="1" smtClean="0">
                <a:solidFill>
                  <a:srgbClr val="FF0000"/>
                </a:solidFill>
                <a:latin typeface="Times New Roman" panose="02020603050405020304" pitchFamily="18" charset="0"/>
                <a:cs typeface="Times New Roman" panose="02020603050405020304" pitchFamily="18" charset="0"/>
              </a:rPr>
              <a:t>Mức</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lương</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đóng</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BH</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của</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ông</a:t>
            </a:r>
            <a:r>
              <a:rPr lang="en-US" sz="2600" dirty="0" smtClean="0">
                <a:solidFill>
                  <a:srgbClr val="FF0000"/>
                </a:solidFill>
                <a:latin typeface="Times New Roman" panose="02020603050405020304" pitchFamily="18" charset="0"/>
                <a:cs typeface="Times New Roman" panose="02020603050405020304" pitchFamily="18" charset="0"/>
              </a:rPr>
              <a:t> A </a:t>
            </a:r>
            <a:r>
              <a:rPr lang="en-US" sz="2600" dirty="0" err="1" smtClean="0">
                <a:solidFill>
                  <a:srgbClr val="FF0000"/>
                </a:solidFill>
                <a:latin typeface="Times New Roman" panose="02020603050405020304" pitchFamily="18" charset="0"/>
                <a:cs typeface="Times New Roman" panose="02020603050405020304" pitchFamily="18" charset="0"/>
              </a:rPr>
              <a:t>là</a:t>
            </a:r>
            <a:r>
              <a:rPr lang="en-US" sz="2600" dirty="0" smtClean="0">
                <a:solidFill>
                  <a:srgbClr val="FF0000"/>
                </a:solidFill>
                <a:latin typeface="Times New Roman" panose="02020603050405020304" pitchFamily="18" charset="0"/>
                <a:cs typeface="Times New Roman" panose="02020603050405020304" pitchFamily="18" charset="0"/>
              </a:rPr>
              <a:t> 6.000.000 đ.  </a:t>
            </a:r>
            <a:r>
              <a:rPr lang="en-US" sz="2600" dirty="0" err="1" smtClean="0">
                <a:solidFill>
                  <a:srgbClr val="FF0000"/>
                </a:solidFill>
                <a:latin typeface="Times New Roman" panose="02020603050405020304" pitchFamily="18" charset="0"/>
                <a:cs typeface="Times New Roman" panose="02020603050405020304" pitchFamily="18" charset="0"/>
              </a:rPr>
              <a:t>Hàng</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tháng</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DN</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sẽ</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trích</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các</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khoản</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theo</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lương</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để</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nộp</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cho</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cơ</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quan</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bảo</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hiểm</a:t>
            </a:r>
            <a:r>
              <a:rPr lang="en-US" sz="2600" dirty="0" smtClean="0">
                <a:solidFill>
                  <a:srgbClr val="FF0000"/>
                </a:solidFill>
                <a:latin typeface="Times New Roman" panose="02020603050405020304" pitchFamily="18" charset="0"/>
                <a:cs typeface="Times New Roman" panose="02020603050405020304" pitchFamily="18" charset="0"/>
              </a:rPr>
              <a:t>.</a:t>
            </a:r>
          </a:p>
          <a:p>
            <a:r>
              <a:rPr lang="en-US" sz="2600" dirty="0" err="1" smtClean="0">
                <a:solidFill>
                  <a:srgbClr val="FF0000"/>
                </a:solidFill>
                <a:latin typeface="Times New Roman" panose="02020603050405020304" pitchFamily="18" charset="0"/>
                <a:cs typeface="Times New Roman" panose="02020603050405020304" pitchFamily="18" charset="0"/>
              </a:rPr>
              <a:t>Tiền</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lương</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phải</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trả</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cho</a:t>
            </a:r>
            <a:r>
              <a:rPr lang="en-US" sz="2600" dirty="0" smtClean="0">
                <a:solidFill>
                  <a:srgbClr val="FF0000"/>
                </a:solidFill>
                <a:latin typeface="Times New Roman" panose="02020603050405020304" pitchFamily="18" charset="0"/>
                <a:cs typeface="Times New Roman" panose="02020603050405020304" pitchFamily="18" charset="0"/>
              </a:rPr>
              <a:t> CN </a:t>
            </a:r>
            <a:r>
              <a:rPr lang="en-US" sz="2600" dirty="0" err="1" smtClean="0">
                <a:solidFill>
                  <a:srgbClr val="FF0000"/>
                </a:solidFill>
                <a:latin typeface="Times New Roman" panose="02020603050405020304" pitchFamily="18" charset="0"/>
                <a:cs typeface="Times New Roman" panose="02020603050405020304" pitchFamily="18" charset="0"/>
              </a:rPr>
              <a:t>TTSX</a:t>
            </a:r>
            <a:endParaRPr lang="en-US" sz="2600" dirty="0" smtClean="0">
              <a:solidFill>
                <a:srgbClr val="FF0000"/>
              </a:solidFill>
              <a:latin typeface="Times New Roman" panose="02020603050405020304" pitchFamily="18" charset="0"/>
              <a:cs typeface="Times New Roman" panose="02020603050405020304" pitchFamily="18" charset="0"/>
            </a:endParaRPr>
          </a:p>
          <a:p>
            <a:r>
              <a:rPr lang="en-US" sz="2600" dirty="0" err="1" smtClean="0">
                <a:solidFill>
                  <a:srgbClr val="FF0000"/>
                </a:solidFill>
                <a:latin typeface="Times New Roman" panose="02020603050405020304" pitchFamily="18" charset="0"/>
                <a:cs typeface="Times New Roman" panose="02020603050405020304" pitchFamily="18" charset="0"/>
              </a:rPr>
              <a:t>Nợ</a:t>
            </a:r>
            <a:r>
              <a:rPr lang="en-US" sz="2600" dirty="0" smtClean="0">
                <a:solidFill>
                  <a:srgbClr val="FF0000"/>
                </a:solidFill>
                <a:latin typeface="Times New Roman" panose="02020603050405020304" pitchFamily="18" charset="0"/>
                <a:cs typeface="Times New Roman" panose="02020603050405020304" pitchFamily="18" charset="0"/>
              </a:rPr>
              <a:t> TK 622        6.000.000</a:t>
            </a:r>
          </a:p>
          <a:p>
            <a:r>
              <a:rPr lang="en-US" sz="2600" dirty="0">
                <a:solidFill>
                  <a:srgbClr val="FF0000"/>
                </a:solidFill>
                <a:latin typeface="Times New Roman" panose="02020603050405020304" pitchFamily="18" charset="0"/>
                <a:cs typeface="Times New Roman" panose="02020603050405020304" pitchFamily="18" charset="0"/>
              </a:rPr>
              <a:t> </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Có</a:t>
            </a:r>
            <a:r>
              <a:rPr lang="en-US" sz="2600" dirty="0" smtClean="0">
                <a:solidFill>
                  <a:srgbClr val="FF0000"/>
                </a:solidFill>
                <a:latin typeface="Times New Roman" panose="02020603050405020304" pitchFamily="18" charset="0"/>
                <a:cs typeface="Times New Roman" panose="02020603050405020304" pitchFamily="18" charset="0"/>
              </a:rPr>
              <a:t> TK 334     6.000.000</a:t>
            </a:r>
          </a:p>
          <a:p>
            <a:r>
              <a:rPr lang="en-US" sz="2600" dirty="0" err="1" smtClean="0">
                <a:solidFill>
                  <a:srgbClr val="FF0000"/>
                </a:solidFill>
                <a:latin typeface="Times New Roman" panose="02020603050405020304" pitchFamily="18" charset="0"/>
                <a:cs typeface="Times New Roman" panose="02020603050405020304" pitchFamily="18" charset="0"/>
              </a:rPr>
              <a:t>Trích</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các</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khoản</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theo</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lương</a:t>
            </a:r>
            <a:r>
              <a:rPr lang="en-US" sz="2600" dirty="0" smtClean="0">
                <a:solidFill>
                  <a:srgbClr val="FF0000"/>
                </a:solidFill>
                <a:latin typeface="Times New Roman" panose="02020603050405020304" pitchFamily="18" charset="0"/>
                <a:cs typeface="Times New Roman" panose="02020603050405020304" pitchFamily="18" charset="0"/>
              </a:rPr>
              <a:t>:</a:t>
            </a:r>
          </a:p>
          <a:p>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Doanh</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nghiệp</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chịu</a:t>
            </a:r>
            <a:r>
              <a:rPr lang="en-US" sz="2600" dirty="0" smtClean="0">
                <a:solidFill>
                  <a:srgbClr val="FF0000"/>
                </a:solidFill>
                <a:latin typeface="Times New Roman" panose="02020603050405020304" pitchFamily="18" charset="0"/>
                <a:cs typeface="Times New Roman" panose="02020603050405020304" pitchFamily="18" charset="0"/>
              </a:rPr>
              <a:t>:</a:t>
            </a:r>
            <a:br>
              <a:rPr lang="en-US" sz="2600" dirty="0" smtClean="0">
                <a:solidFill>
                  <a:srgbClr val="FF0000"/>
                </a:solidFill>
                <a:latin typeface="Times New Roman" panose="02020603050405020304" pitchFamily="18" charset="0"/>
                <a:cs typeface="Times New Roman" panose="02020603050405020304" pitchFamily="18" charset="0"/>
              </a:rPr>
            </a:br>
            <a:r>
              <a:rPr lang="en-US" sz="2600" dirty="0" err="1" smtClean="0">
                <a:solidFill>
                  <a:srgbClr val="FF0000"/>
                </a:solidFill>
                <a:latin typeface="Times New Roman" panose="02020603050405020304" pitchFamily="18" charset="0"/>
                <a:cs typeface="Times New Roman" panose="02020603050405020304" pitchFamily="18" charset="0"/>
              </a:rPr>
              <a:t>Nợ</a:t>
            </a:r>
            <a:r>
              <a:rPr lang="en-US" sz="2600" dirty="0" smtClean="0">
                <a:solidFill>
                  <a:srgbClr val="FF0000"/>
                </a:solidFill>
                <a:latin typeface="Times New Roman" panose="02020603050405020304" pitchFamily="18" charset="0"/>
                <a:cs typeface="Times New Roman" panose="02020603050405020304" pitchFamily="18" charset="0"/>
              </a:rPr>
              <a:t> TK 622         (6.000.000 x 23,5%)</a:t>
            </a:r>
          </a:p>
          <a:p>
            <a:r>
              <a:rPr lang="en-US" sz="2600" dirty="0">
                <a:solidFill>
                  <a:srgbClr val="FF0000"/>
                </a:solidFill>
                <a:latin typeface="Times New Roman" panose="02020603050405020304" pitchFamily="18" charset="0"/>
                <a:cs typeface="Times New Roman" panose="02020603050405020304" pitchFamily="18" charset="0"/>
              </a:rPr>
              <a:t> </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Có</a:t>
            </a:r>
            <a:r>
              <a:rPr lang="en-US" sz="2600" dirty="0" smtClean="0">
                <a:solidFill>
                  <a:srgbClr val="FF0000"/>
                </a:solidFill>
                <a:latin typeface="Times New Roman" panose="02020603050405020304" pitchFamily="18" charset="0"/>
                <a:cs typeface="Times New Roman" panose="02020603050405020304" pitchFamily="18" charset="0"/>
              </a:rPr>
              <a:t> TK 3382 (</a:t>
            </a:r>
            <a:r>
              <a:rPr lang="en-US" sz="2600" dirty="0" err="1" smtClean="0">
                <a:solidFill>
                  <a:srgbClr val="FF0000"/>
                </a:solidFill>
                <a:latin typeface="Times New Roman" panose="02020603050405020304" pitchFamily="18" charset="0"/>
                <a:cs typeface="Times New Roman" panose="02020603050405020304" pitchFamily="18" charset="0"/>
              </a:rPr>
              <a:t>KPCĐ</a:t>
            </a:r>
            <a:r>
              <a:rPr lang="en-US" sz="2600" dirty="0" smtClean="0">
                <a:solidFill>
                  <a:srgbClr val="FF0000"/>
                </a:solidFill>
                <a:latin typeface="Times New Roman" panose="02020603050405020304" pitchFamily="18" charset="0"/>
                <a:cs typeface="Times New Roman" panose="02020603050405020304" pitchFamily="18" charset="0"/>
              </a:rPr>
              <a:t>)   (6.000.000 </a:t>
            </a:r>
            <a:r>
              <a:rPr lang="en-US" sz="2600" dirty="0" err="1" smtClean="0">
                <a:solidFill>
                  <a:srgbClr val="FF0000"/>
                </a:solidFill>
                <a:latin typeface="Times New Roman" panose="02020603050405020304" pitchFamily="18" charset="0"/>
                <a:cs typeface="Times New Roman" panose="02020603050405020304" pitchFamily="18" charset="0"/>
              </a:rPr>
              <a:t>x2</a:t>
            </a:r>
            <a:r>
              <a:rPr lang="en-US" sz="2600" dirty="0" smtClean="0">
                <a:solidFill>
                  <a:srgbClr val="FF0000"/>
                </a:solidFill>
                <a:latin typeface="Times New Roman" panose="02020603050405020304" pitchFamily="18" charset="0"/>
                <a:cs typeface="Times New Roman" panose="02020603050405020304" pitchFamily="18" charset="0"/>
              </a:rPr>
              <a:t>%)</a:t>
            </a:r>
          </a:p>
          <a:p>
            <a:r>
              <a:rPr lang="en-US" sz="2600" dirty="0">
                <a:solidFill>
                  <a:srgbClr val="FF0000"/>
                </a:solidFill>
                <a:latin typeface="Times New Roman" panose="02020603050405020304" pitchFamily="18" charset="0"/>
                <a:cs typeface="Times New Roman" panose="02020603050405020304" pitchFamily="18" charset="0"/>
              </a:rPr>
              <a:t> </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Có</a:t>
            </a:r>
            <a:r>
              <a:rPr lang="en-US" sz="2600" dirty="0" smtClean="0">
                <a:solidFill>
                  <a:srgbClr val="FF0000"/>
                </a:solidFill>
                <a:latin typeface="Times New Roman" panose="02020603050405020304" pitchFamily="18" charset="0"/>
                <a:cs typeface="Times New Roman" panose="02020603050405020304" pitchFamily="18" charset="0"/>
              </a:rPr>
              <a:t> TK 3383  (</a:t>
            </a:r>
            <a:r>
              <a:rPr lang="en-US" sz="2600" dirty="0" err="1" smtClean="0">
                <a:solidFill>
                  <a:srgbClr val="FF0000"/>
                </a:solidFill>
                <a:latin typeface="Times New Roman" panose="02020603050405020304" pitchFamily="18" charset="0"/>
                <a:cs typeface="Times New Roman" panose="02020603050405020304" pitchFamily="18" charset="0"/>
              </a:rPr>
              <a:t>BHXH</a:t>
            </a:r>
            <a:r>
              <a:rPr lang="en-US" sz="2600" dirty="0">
                <a:solidFill>
                  <a:srgbClr val="FF0000"/>
                </a:solidFill>
                <a:latin typeface="Times New Roman" panose="02020603050405020304" pitchFamily="18" charset="0"/>
                <a:cs typeface="Times New Roman" panose="02020603050405020304" pitchFamily="18" charset="0"/>
              </a:rPr>
              <a:t>) (6.000.000 </a:t>
            </a:r>
            <a:r>
              <a:rPr lang="en-US" sz="2600" dirty="0" err="1" smtClean="0">
                <a:solidFill>
                  <a:srgbClr val="FF0000"/>
                </a:solidFill>
                <a:latin typeface="Times New Roman" panose="02020603050405020304" pitchFamily="18" charset="0"/>
                <a:cs typeface="Times New Roman" panose="02020603050405020304" pitchFamily="18" charset="0"/>
              </a:rPr>
              <a:t>x17,5</a:t>
            </a:r>
            <a:r>
              <a:rPr lang="en-US" sz="2600" dirty="0" smtClean="0">
                <a:solidFill>
                  <a:srgbClr val="FF0000"/>
                </a:solidFill>
                <a:latin typeface="Times New Roman" panose="02020603050405020304" pitchFamily="18" charset="0"/>
                <a:cs typeface="Times New Roman" panose="02020603050405020304" pitchFamily="18" charset="0"/>
              </a:rPr>
              <a:t>%)</a:t>
            </a:r>
          </a:p>
          <a:p>
            <a:r>
              <a:rPr lang="en-US" sz="2600" dirty="0">
                <a:solidFill>
                  <a:srgbClr val="FF0000"/>
                </a:solidFill>
                <a:latin typeface="Times New Roman" panose="02020603050405020304" pitchFamily="18" charset="0"/>
                <a:cs typeface="Times New Roman" panose="02020603050405020304" pitchFamily="18" charset="0"/>
              </a:rPr>
              <a:t> </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Có</a:t>
            </a:r>
            <a:r>
              <a:rPr lang="en-US" sz="2600" dirty="0" smtClean="0">
                <a:solidFill>
                  <a:srgbClr val="FF0000"/>
                </a:solidFill>
                <a:latin typeface="Times New Roman" panose="02020603050405020304" pitchFamily="18" charset="0"/>
                <a:cs typeface="Times New Roman" panose="02020603050405020304" pitchFamily="18" charset="0"/>
              </a:rPr>
              <a:t> TK 3384 (</a:t>
            </a:r>
            <a:r>
              <a:rPr lang="en-US" sz="2600" dirty="0" err="1" smtClean="0">
                <a:solidFill>
                  <a:srgbClr val="FF0000"/>
                </a:solidFill>
                <a:latin typeface="Times New Roman" panose="02020603050405020304" pitchFamily="18" charset="0"/>
                <a:cs typeface="Times New Roman" panose="02020603050405020304" pitchFamily="18" charset="0"/>
              </a:rPr>
              <a:t>BHYT</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a:solidFill>
                  <a:srgbClr val="FF0000"/>
                </a:solidFill>
                <a:latin typeface="Times New Roman" panose="02020603050405020304" pitchFamily="18" charset="0"/>
                <a:cs typeface="Times New Roman" panose="02020603050405020304" pitchFamily="18" charset="0"/>
              </a:rPr>
              <a:t>(6.000.000 </a:t>
            </a:r>
            <a:r>
              <a:rPr lang="en-US" sz="2600" dirty="0" err="1" smtClean="0">
                <a:solidFill>
                  <a:srgbClr val="FF0000"/>
                </a:solidFill>
                <a:latin typeface="Times New Roman" panose="02020603050405020304" pitchFamily="18" charset="0"/>
                <a:cs typeface="Times New Roman" panose="02020603050405020304" pitchFamily="18" charset="0"/>
              </a:rPr>
              <a:t>x3</a:t>
            </a:r>
            <a:r>
              <a:rPr lang="en-US" sz="2600" dirty="0" smtClean="0">
                <a:solidFill>
                  <a:srgbClr val="FF0000"/>
                </a:solidFill>
                <a:latin typeface="Times New Roman" panose="02020603050405020304" pitchFamily="18" charset="0"/>
                <a:cs typeface="Times New Roman" panose="02020603050405020304" pitchFamily="18" charset="0"/>
              </a:rPr>
              <a:t>%)</a:t>
            </a:r>
          </a:p>
          <a:p>
            <a:r>
              <a:rPr lang="en-US" sz="2600" dirty="0">
                <a:solidFill>
                  <a:srgbClr val="FF0000"/>
                </a:solidFill>
                <a:latin typeface="Times New Roman" panose="02020603050405020304" pitchFamily="18" charset="0"/>
                <a:cs typeface="Times New Roman" panose="02020603050405020304" pitchFamily="18" charset="0"/>
              </a:rPr>
              <a:t> </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Có</a:t>
            </a:r>
            <a:r>
              <a:rPr lang="en-US" sz="2600" dirty="0" smtClean="0">
                <a:solidFill>
                  <a:srgbClr val="FF0000"/>
                </a:solidFill>
                <a:latin typeface="Times New Roman" panose="02020603050405020304" pitchFamily="18" charset="0"/>
                <a:cs typeface="Times New Roman" panose="02020603050405020304" pitchFamily="18" charset="0"/>
              </a:rPr>
              <a:t> TK 3386 (</a:t>
            </a:r>
            <a:r>
              <a:rPr lang="en-US" sz="2600" dirty="0" err="1" smtClean="0">
                <a:solidFill>
                  <a:srgbClr val="FF0000"/>
                </a:solidFill>
                <a:latin typeface="Times New Roman" panose="02020603050405020304" pitchFamily="18" charset="0"/>
                <a:cs typeface="Times New Roman" panose="02020603050405020304" pitchFamily="18" charset="0"/>
              </a:rPr>
              <a:t>BHTN</a:t>
            </a:r>
            <a:r>
              <a:rPr lang="en-US" sz="2600" dirty="0">
                <a:solidFill>
                  <a:srgbClr val="FF0000"/>
                </a:solidFill>
                <a:latin typeface="Times New Roman" panose="02020603050405020304" pitchFamily="18" charset="0"/>
                <a:cs typeface="Times New Roman" panose="02020603050405020304" pitchFamily="18" charset="0"/>
              </a:rPr>
              <a:t>) (6.000.000 </a:t>
            </a:r>
            <a:r>
              <a:rPr lang="en-US" sz="2600" dirty="0" err="1" smtClean="0">
                <a:solidFill>
                  <a:srgbClr val="FF0000"/>
                </a:solidFill>
                <a:latin typeface="Times New Roman" panose="02020603050405020304" pitchFamily="18" charset="0"/>
                <a:cs typeface="Times New Roman" panose="02020603050405020304" pitchFamily="18" charset="0"/>
              </a:rPr>
              <a:t>x1</a:t>
            </a:r>
            <a:r>
              <a:rPr lang="en-US" sz="2600" dirty="0" smtClean="0">
                <a:solidFill>
                  <a:srgbClr val="FF0000"/>
                </a:solidFill>
                <a:latin typeface="Times New Roman" panose="02020603050405020304" pitchFamily="18" charset="0"/>
                <a:cs typeface="Times New Roman" panose="02020603050405020304" pitchFamily="18" charset="0"/>
              </a:rPr>
              <a:t>%)</a:t>
            </a:r>
          </a:p>
          <a:p>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Người</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lao</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động</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bị</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trừ</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vào</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lương</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Khi</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trả</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lương</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cho</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NLĐ</a:t>
            </a:r>
            <a:r>
              <a:rPr lang="en-US" sz="2600" dirty="0" smtClean="0">
                <a:solidFill>
                  <a:srgbClr val="FF0000"/>
                </a:solidFill>
                <a:latin typeface="Times New Roman" panose="02020603050405020304" pitchFamily="18" charset="0"/>
                <a:cs typeface="Times New Roman" panose="02020603050405020304" pitchFamily="18" charset="0"/>
              </a:rPr>
              <a:t> </a:t>
            </a:r>
          </a:p>
          <a:p>
            <a:r>
              <a:rPr lang="en-US" sz="2600" dirty="0" err="1" smtClean="0">
                <a:solidFill>
                  <a:srgbClr val="FF0000"/>
                </a:solidFill>
                <a:latin typeface="Times New Roman" panose="02020603050405020304" pitchFamily="18" charset="0"/>
                <a:cs typeface="Times New Roman" panose="02020603050405020304" pitchFamily="18" charset="0"/>
              </a:rPr>
              <a:t>Nợ</a:t>
            </a:r>
            <a:r>
              <a:rPr lang="en-US" sz="2600" dirty="0" smtClean="0">
                <a:solidFill>
                  <a:srgbClr val="FF0000"/>
                </a:solidFill>
                <a:latin typeface="Times New Roman" panose="02020603050405020304" pitchFamily="18" charset="0"/>
                <a:cs typeface="Times New Roman" panose="02020603050405020304" pitchFamily="18" charset="0"/>
              </a:rPr>
              <a:t> TK 334  (6.000.000 </a:t>
            </a:r>
            <a:r>
              <a:rPr lang="en-US" sz="2600" dirty="0" err="1" smtClean="0">
                <a:solidFill>
                  <a:srgbClr val="FF0000"/>
                </a:solidFill>
                <a:latin typeface="Times New Roman" panose="02020603050405020304" pitchFamily="18" charset="0"/>
                <a:cs typeface="Times New Roman" panose="02020603050405020304" pitchFamily="18" charset="0"/>
              </a:rPr>
              <a:t>x10,5</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Nợ</a:t>
            </a:r>
            <a:r>
              <a:rPr lang="en-US" sz="2600" dirty="0" smtClean="0">
                <a:solidFill>
                  <a:srgbClr val="FF0000"/>
                </a:solidFill>
                <a:latin typeface="Times New Roman" panose="02020603050405020304" pitchFamily="18" charset="0"/>
                <a:cs typeface="Times New Roman" panose="02020603050405020304" pitchFamily="18" charset="0"/>
              </a:rPr>
              <a:t> TK 334</a:t>
            </a:r>
          </a:p>
          <a:p>
            <a:r>
              <a:rPr lang="en-US" sz="2600" dirty="0">
                <a:solidFill>
                  <a:srgbClr val="FF0000"/>
                </a:solidFill>
                <a:latin typeface="Times New Roman" panose="02020603050405020304" pitchFamily="18" charset="0"/>
                <a:cs typeface="Times New Roman" panose="02020603050405020304" pitchFamily="18" charset="0"/>
              </a:rPr>
              <a:t> </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Có</a:t>
            </a:r>
            <a:r>
              <a:rPr lang="en-US" sz="2600" dirty="0" smtClean="0">
                <a:solidFill>
                  <a:srgbClr val="FF0000"/>
                </a:solidFill>
                <a:latin typeface="Times New Roman" panose="02020603050405020304" pitchFamily="18" charset="0"/>
                <a:cs typeface="Times New Roman" panose="02020603050405020304" pitchFamily="18" charset="0"/>
              </a:rPr>
              <a:t> TK 3383  </a:t>
            </a:r>
            <a:r>
              <a:rPr lang="en-US" sz="2600" dirty="0">
                <a:solidFill>
                  <a:srgbClr val="FF0000"/>
                </a:solidFill>
                <a:latin typeface="Times New Roman" panose="02020603050405020304" pitchFamily="18" charset="0"/>
                <a:cs typeface="Times New Roman" panose="02020603050405020304" pitchFamily="18" charset="0"/>
              </a:rPr>
              <a:t>(6.000.000 </a:t>
            </a:r>
            <a:r>
              <a:rPr lang="en-US" sz="2600" dirty="0" err="1" smtClean="0">
                <a:solidFill>
                  <a:srgbClr val="FF0000"/>
                </a:solidFill>
                <a:latin typeface="Times New Roman" panose="02020603050405020304" pitchFamily="18" charset="0"/>
                <a:cs typeface="Times New Roman" panose="02020603050405020304" pitchFamily="18" charset="0"/>
              </a:rPr>
              <a:t>x8</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Có</a:t>
            </a:r>
            <a:r>
              <a:rPr lang="en-US" sz="2600" dirty="0" smtClean="0">
                <a:solidFill>
                  <a:srgbClr val="FF0000"/>
                </a:solidFill>
                <a:latin typeface="Times New Roman" panose="02020603050405020304" pitchFamily="18" charset="0"/>
                <a:cs typeface="Times New Roman" panose="02020603050405020304" pitchFamily="18" charset="0"/>
              </a:rPr>
              <a:t> TK 111,112</a:t>
            </a:r>
          </a:p>
          <a:p>
            <a:r>
              <a:rPr lang="en-US" sz="2600" dirty="0">
                <a:solidFill>
                  <a:srgbClr val="FF0000"/>
                </a:solidFill>
                <a:latin typeface="Times New Roman" panose="02020603050405020304" pitchFamily="18" charset="0"/>
                <a:cs typeface="Times New Roman" panose="02020603050405020304" pitchFamily="18" charset="0"/>
              </a:rPr>
              <a:t> </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Có</a:t>
            </a:r>
            <a:r>
              <a:rPr lang="en-US" sz="2600" dirty="0" smtClean="0">
                <a:solidFill>
                  <a:srgbClr val="FF0000"/>
                </a:solidFill>
                <a:latin typeface="Times New Roman" panose="02020603050405020304" pitchFamily="18" charset="0"/>
                <a:cs typeface="Times New Roman" panose="02020603050405020304" pitchFamily="18" charset="0"/>
              </a:rPr>
              <a:t> TK 3384 </a:t>
            </a:r>
            <a:r>
              <a:rPr lang="en-US" sz="2600" dirty="0">
                <a:solidFill>
                  <a:srgbClr val="FF0000"/>
                </a:solidFill>
                <a:latin typeface="Times New Roman" panose="02020603050405020304" pitchFamily="18" charset="0"/>
                <a:cs typeface="Times New Roman" panose="02020603050405020304" pitchFamily="18" charset="0"/>
              </a:rPr>
              <a:t>(6.000.000 </a:t>
            </a:r>
            <a:r>
              <a:rPr lang="en-US" sz="2600" dirty="0" err="1" smtClean="0">
                <a:solidFill>
                  <a:srgbClr val="FF0000"/>
                </a:solidFill>
                <a:latin typeface="Times New Roman" panose="02020603050405020304" pitchFamily="18" charset="0"/>
                <a:cs typeface="Times New Roman" panose="02020603050405020304" pitchFamily="18" charset="0"/>
              </a:rPr>
              <a:t>x1,5</a:t>
            </a:r>
            <a:r>
              <a:rPr lang="en-US" sz="2600" dirty="0" smtClean="0">
                <a:solidFill>
                  <a:srgbClr val="FF0000"/>
                </a:solidFill>
                <a:latin typeface="Times New Roman" panose="02020603050405020304" pitchFamily="18" charset="0"/>
                <a:cs typeface="Times New Roman" panose="02020603050405020304" pitchFamily="18" charset="0"/>
              </a:rPr>
              <a:t>%)</a:t>
            </a:r>
          </a:p>
          <a:p>
            <a:r>
              <a:rPr lang="en-US" sz="2600" dirty="0">
                <a:solidFill>
                  <a:srgbClr val="FF0000"/>
                </a:solidFill>
                <a:latin typeface="Times New Roman" panose="02020603050405020304" pitchFamily="18" charset="0"/>
                <a:cs typeface="Times New Roman" panose="02020603050405020304" pitchFamily="18" charset="0"/>
              </a:rPr>
              <a:t> </a:t>
            </a: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solidFill>
                  <a:srgbClr val="FF0000"/>
                </a:solidFill>
                <a:latin typeface="Times New Roman" panose="02020603050405020304" pitchFamily="18" charset="0"/>
                <a:cs typeface="Times New Roman" panose="02020603050405020304" pitchFamily="18" charset="0"/>
              </a:rPr>
              <a:t>Có</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smtClean="0">
                <a:solidFill>
                  <a:srgbClr val="FF0000"/>
                </a:solidFill>
                <a:latin typeface="Times New Roman" panose="02020603050405020304" pitchFamily="18" charset="0"/>
                <a:cs typeface="Times New Roman" panose="02020603050405020304" pitchFamily="18" charset="0"/>
              </a:rPr>
              <a:t>TK 3386 (</a:t>
            </a:r>
            <a:r>
              <a:rPr lang="en-US" sz="2600" dirty="0">
                <a:solidFill>
                  <a:srgbClr val="FF0000"/>
                </a:solidFill>
                <a:latin typeface="Times New Roman" panose="02020603050405020304" pitchFamily="18" charset="0"/>
                <a:cs typeface="Times New Roman" panose="02020603050405020304" pitchFamily="18" charset="0"/>
              </a:rPr>
              <a:t>6.000.000 </a:t>
            </a:r>
            <a:r>
              <a:rPr lang="en-US" sz="2600" dirty="0" err="1" smtClean="0">
                <a:solidFill>
                  <a:srgbClr val="FF0000"/>
                </a:solidFill>
                <a:latin typeface="Times New Roman" panose="02020603050405020304" pitchFamily="18" charset="0"/>
                <a:cs typeface="Times New Roman" panose="02020603050405020304" pitchFamily="18" charset="0"/>
              </a:rPr>
              <a:t>x1</a:t>
            </a:r>
            <a:r>
              <a:rPr lang="en-US" sz="2600" dirty="0" smtClean="0">
                <a:solidFill>
                  <a:srgbClr val="FF0000"/>
                </a:solidFill>
                <a:latin typeface="Times New Roman" panose="02020603050405020304" pitchFamily="18" charset="0"/>
                <a:cs typeface="Times New Roman" panose="02020603050405020304" pitchFamily="18" charset="0"/>
              </a:rPr>
              <a:t>%)</a:t>
            </a:r>
            <a:endParaRPr lang="en-US" sz="2600" dirty="0">
              <a:solidFill>
                <a:srgbClr val="FF0000"/>
              </a:solidFill>
              <a:latin typeface="Times New Roman" panose="02020603050405020304" pitchFamily="18" charset="0"/>
              <a:cs typeface="Times New Roman" panose="02020603050405020304" pitchFamily="18" charset="0"/>
            </a:endParaRPr>
          </a:p>
          <a:p>
            <a:endParaRPr lang="en-US" sz="2600" dirty="0" smtClean="0">
              <a:solidFill>
                <a:srgbClr val="FF0000"/>
              </a:solidFill>
              <a:latin typeface="Times New Roman" panose="02020603050405020304" pitchFamily="18" charset="0"/>
              <a:cs typeface="Times New Roman" panose="02020603050405020304" pitchFamily="18" charset="0"/>
            </a:endParaRPr>
          </a:p>
          <a:p>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4252040" y="3244334"/>
            <a:ext cx="639919" cy="369332"/>
          </a:xfrm>
          <a:prstGeom prst="rect">
            <a:avLst/>
          </a:prstGeom>
        </p:spPr>
        <p:txBody>
          <a:bodyPr wrap="none">
            <a:spAutoFit/>
          </a:bodyPr>
          <a:lstStyle/>
          <a:p>
            <a:r>
              <a:rPr lang="en-US" dirty="0" err="1"/>
              <a:t>ỘNG</a:t>
            </a:r>
            <a:endParaRPr lang="en-US" dirty="0"/>
          </a:p>
        </p:txBody>
      </p:sp>
    </p:spTree>
    <p:extLst>
      <p:ext uri="{BB962C8B-B14F-4D97-AF65-F5344CB8AC3E}">
        <p14:creationId xmlns:p14="http://schemas.microsoft.com/office/powerpoint/2010/main" val="13426974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48640" y="1144270"/>
            <a:ext cx="8352790" cy="2739390"/>
          </a:xfrm>
          <a:prstGeom prst="rect">
            <a:avLst/>
          </a:prstGeom>
        </p:spPr>
        <p:txBody>
          <a:bodyPr vert="horz" wrap="square" lIns="0" tIns="12326" rIns="0" bIns="0" rtlCol="0">
            <a:spAutoFit/>
          </a:bodyPr>
          <a:lstStyle/>
          <a:p>
            <a:pPr marL="355600" marR="5080" indent="-343535" algn="just">
              <a:lnSpc>
                <a:spcPct val="100000"/>
              </a:lnSpc>
              <a:spcBef>
                <a:spcPts val="110"/>
              </a:spcBef>
            </a:pPr>
            <a:r>
              <a:rPr sz="2470">
                <a:latin typeface="Times New Roman" panose="02020603050405020304"/>
                <a:cs typeface="Times New Roman" panose="02020603050405020304"/>
              </a:rPr>
              <a:t>Chi phí sản xuất chung bao gồm</a:t>
            </a:r>
            <a:r>
              <a:rPr lang="en-US" sz="2470">
                <a:latin typeface="Times New Roman" panose="02020603050405020304"/>
                <a:cs typeface="Times New Roman" panose="02020603050405020304"/>
              </a:rPr>
              <a:t>:</a:t>
            </a:r>
            <a:endParaRPr sz="2470">
              <a:latin typeface="Times New Roman" panose="02020603050405020304"/>
              <a:cs typeface="Times New Roman" panose="02020603050405020304"/>
            </a:endParaRPr>
          </a:p>
          <a:p>
            <a:pPr marL="355600" marR="5080" indent="-343535" algn="just">
              <a:lnSpc>
                <a:spcPct val="100000"/>
              </a:lnSpc>
              <a:spcBef>
                <a:spcPts val="110"/>
              </a:spcBef>
            </a:pPr>
            <a:r>
              <a:rPr sz="2470">
                <a:latin typeface="Times New Roman" panose="02020603050405020304"/>
                <a:cs typeface="Times New Roman" panose="02020603050405020304"/>
              </a:rPr>
              <a:t>- Chi phí lao động gián tiếp, phục vụ, quản lý sản xuất tại phân xưởng</a:t>
            </a:r>
          </a:p>
          <a:p>
            <a:pPr marL="355600" marR="5080" indent="-343535" algn="just">
              <a:lnSpc>
                <a:spcPct val="100000"/>
              </a:lnSpc>
              <a:spcBef>
                <a:spcPts val="110"/>
              </a:spcBef>
            </a:pPr>
            <a:r>
              <a:rPr sz="2470">
                <a:latin typeface="Times New Roman" panose="02020603050405020304"/>
                <a:cs typeface="Times New Roman" panose="02020603050405020304"/>
              </a:rPr>
              <a:t>- Chi phí nguyên liệu dùng cho máy móc thiết bị</a:t>
            </a:r>
          </a:p>
          <a:p>
            <a:pPr marL="355600" marR="5080" indent="-343535" algn="just">
              <a:lnSpc>
                <a:spcPct val="100000"/>
              </a:lnSpc>
              <a:spcBef>
                <a:spcPts val="110"/>
              </a:spcBef>
            </a:pPr>
            <a:r>
              <a:rPr sz="2470">
                <a:latin typeface="Times New Roman" panose="02020603050405020304"/>
                <a:cs typeface="Times New Roman" panose="02020603050405020304"/>
              </a:rPr>
              <a:t>- Chi phí công cụ, dụng cụ dùng trong sản xuất</a:t>
            </a:r>
          </a:p>
          <a:p>
            <a:pPr marL="355600" marR="5080" indent="-343535" algn="just">
              <a:lnSpc>
                <a:spcPct val="100000"/>
              </a:lnSpc>
              <a:spcBef>
                <a:spcPts val="110"/>
              </a:spcBef>
            </a:pPr>
            <a:r>
              <a:rPr sz="2470">
                <a:latin typeface="Times New Roman" panose="02020603050405020304"/>
                <a:cs typeface="Times New Roman" panose="02020603050405020304"/>
              </a:rPr>
              <a:t>- Chi phí khấu hao máy móc, thiết bị, tài sản dùng cho sản xuất</a:t>
            </a:r>
          </a:p>
          <a:p>
            <a:pPr marL="355600" marR="5080" indent="-343535" algn="just">
              <a:lnSpc>
                <a:spcPct val="100000"/>
              </a:lnSpc>
              <a:spcBef>
                <a:spcPts val="110"/>
              </a:spcBef>
            </a:pPr>
            <a:r>
              <a:rPr sz="2470">
                <a:latin typeface="Times New Roman" panose="02020603050405020304"/>
                <a:cs typeface="Times New Roman" panose="02020603050405020304"/>
              </a:rPr>
              <a:t>- Chi phí thuê ngoài khác như: điện, nước, sửa chữa…</a:t>
            </a:r>
          </a:p>
        </p:txBody>
      </p:sp>
      <p:sp>
        <p:nvSpPr>
          <p:cNvPr id="4" name="Text Box 3"/>
          <p:cNvSpPr txBox="1"/>
          <p:nvPr/>
        </p:nvSpPr>
        <p:spPr>
          <a:xfrm>
            <a:off x="548640" y="38735"/>
            <a:ext cx="7077579" cy="584775"/>
          </a:xfrm>
          <a:prstGeom prst="rect">
            <a:avLst/>
          </a:prstGeom>
          <a:noFill/>
        </p:spPr>
        <p:txBody>
          <a:bodyPr wrap="none" rtlCol="0" anchor="t">
            <a:spAutoFit/>
          </a:bodyPr>
          <a:lstStyle/>
          <a:p>
            <a:pPr marL="12700" algn="l">
              <a:lnSpc>
                <a:spcPct val="100000"/>
              </a:lnSpc>
              <a:spcBef>
                <a:spcPts val="100"/>
              </a:spcBef>
            </a:pPr>
            <a:r>
              <a:rPr sz="3200" b="1" dirty="0" err="1" smtClean="0">
                <a:solidFill>
                  <a:srgbClr val="FF9900"/>
                </a:solidFill>
                <a:latin typeface="Times New Roman" panose="02020603050405020304" pitchFamily="18" charset="0"/>
                <a:cs typeface="Times New Roman" panose="02020603050405020304" pitchFamily="18" charset="0"/>
                <a:sym typeface="+mn-ea"/>
              </a:rPr>
              <a:t>Kế</a:t>
            </a:r>
            <a:r>
              <a:rPr sz="3200" b="1" dirty="0" smtClean="0">
                <a:solidFill>
                  <a:srgbClr val="FF9900"/>
                </a:solidFill>
                <a:latin typeface="Times New Roman" panose="02020603050405020304" pitchFamily="18" charset="0"/>
                <a:cs typeface="Times New Roman" panose="02020603050405020304" pitchFamily="18" charset="0"/>
                <a:sym typeface="+mn-ea"/>
              </a:rPr>
              <a:t> </a:t>
            </a:r>
            <a:r>
              <a:rPr sz="3200" b="1" dirty="0">
                <a:solidFill>
                  <a:srgbClr val="FF9900"/>
                </a:solidFill>
                <a:latin typeface="Times New Roman" panose="02020603050405020304" pitchFamily="18" charset="0"/>
                <a:cs typeface="Times New Roman" panose="02020603050405020304" pitchFamily="18" charset="0"/>
                <a:sym typeface="+mn-ea"/>
              </a:rPr>
              <a:t>toán tập hợp chi phí sản xuất chung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271781"/>
            <a:ext cx="8229600" cy="687705"/>
          </a:xfrm>
          <a:prstGeom prst="rect">
            <a:avLst/>
          </a:prstGeom>
        </p:spPr>
        <p:txBody>
          <a:bodyPr vert="horz" wrap="square" lIns="0" tIns="11205" rIns="0" bIns="0" rtlCol="0">
            <a:spAutoFit/>
          </a:bodyPr>
          <a:lstStyle/>
          <a:p>
            <a:pPr marL="12700">
              <a:lnSpc>
                <a:spcPct val="100000"/>
              </a:lnSpc>
              <a:spcBef>
                <a:spcPts val="100"/>
              </a:spcBef>
            </a:pPr>
            <a:r>
              <a:rPr spc="-5" dirty="0">
                <a:solidFill>
                  <a:srgbClr val="FF0000"/>
                </a:solidFill>
                <a:latin typeface="Times New Roman" panose="02020603050405020304" pitchFamily="18" charset="0"/>
                <a:cs typeface="Times New Roman" panose="02020603050405020304" pitchFamily="18" charset="0"/>
              </a:rPr>
              <a:t>Phân </a:t>
            </a:r>
            <a:r>
              <a:rPr dirty="0">
                <a:solidFill>
                  <a:srgbClr val="FF0000"/>
                </a:solidFill>
                <a:latin typeface="Times New Roman" panose="02020603050405020304" pitchFamily="18" charset="0"/>
                <a:cs typeface="Times New Roman" panose="02020603050405020304" pitchFamily="18" charset="0"/>
              </a:rPr>
              <a:t>bổ định phí</a:t>
            </a:r>
            <a:r>
              <a:rPr spc="-95" dirty="0">
                <a:solidFill>
                  <a:srgbClr val="FF0000"/>
                </a:solidFill>
                <a:latin typeface="Times New Roman" panose="02020603050405020304" pitchFamily="18" charset="0"/>
                <a:cs typeface="Times New Roman" panose="02020603050405020304" pitchFamily="18" charset="0"/>
              </a:rPr>
              <a:t> </a:t>
            </a:r>
            <a:r>
              <a:rPr spc="25" dirty="0">
                <a:solidFill>
                  <a:srgbClr val="FF0000"/>
                </a:solidFill>
                <a:latin typeface="Times New Roman" panose="02020603050405020304" pitchFamily="18" charset="0"/>
                <a:cs typeface="Times New Roman" panose="02020603050405020304" pitchFamily="18" charset="0"/>
              </a:rPr>
              <a:t>SXC</a:t>
            </a:r>
          </a:p>
        </p:txBody>
      </p:sp>
      <p:sp>
        <p:nvSpPr>
          <p:cNvPr id="3" name="object 3"/>
          <p:cNvSpPr txBox="1"/>
          <p:nvPr/>
        </p:nvSpPr>
        <p:spPr>
          <a:xfrm>
            <a:off x="1076325" y="959485"/>
            <a:ext cx="6793865" cy="462280"/>
          </a:xfrm>
          <a:prstGeom prst="rect">
            <a:avLst/>
          </a:prstGeom>
        </p:spPr>
        <p:txBody>
          <a:bodyPr vert="horz" wrap="square" lIns="0" tIns="11205" rIns="0" bIns="0" rtlCol="0">
            <a:spAutoFit/>
          </a:bodyPr>
          <a:lstStyle/>
          <a:p>
            <a:pPr marL="354965" marR="5080" indent="-342900">
              <a:lnSpc>
                <a:spcPct val="119000"/>
              </a:lnSpc>
              <a:spcBef>
                <a:spcPts val="100"/>
              </a:spcBef>
            </a:pPr>
            <a:r>
              <a:rPr sz="2470" spc="-25" dirty="0">
                <a:solidFill>
                  <a:srgbClr val="A76E23"/>
                </a:solidFill>
                <a:latin typeface="Komatuna"/>
                <a:cs typeface="Komatuna"/>
              </a:rPr>
              <a:t></a:t>
            </a:r>
            <a:r>
              <a:rPr sz="2470" spc="-25" dirty="0">
                <a:solidFill>
                  <a:srgbClr val="002A00"/>
                </a:solidFill>
                <a:latin typeface="Times New Roman" panose="02020603050405020304"/>
                <a:cs typeface="Times New Roman" panose="02020603050405020304"/>
              </a:rPr>
              <a:t>Phân </a:t>
            </a:r>
            <a:r>
              <a:rPr sz="2470" dirty="0">
                <a:solidFill>
                  <a:srgbClr val="002A00"/>
                </a:solidFill>
                <a:latin typeface="Times New Roman" panose="02020603050405020304"/>
                <a:cs typeface="Times New Roman" panose="02020603050405020304"/>
              </a:rPr>
              <a:t>bổ </a:t>
            </a:r>
            <a:r>
              <a:rPr sz="2470" spc="-5" dirty="0">
                <a:solidFill>
                  <a:srgbClr val="002A00"/>
                </a:solidFill>
                <a:latin typeface="Times New Roman" panose="02020603050405020304"/>
                <a:cs typeface="Times New Roman" panose="02020603050405020304"/>
              </a:rPr>
              <a:t>ĐP </a:t>
            </a:r>
            <a:r>
              <a:rPr sz="2470" spc="15" dirty="0">
                <a:solidFill>
                  <a:srgbClr val="002A00"/>
                </a:solidFill>
                <a:latin typeface="Times New Roman" panose="02020603050405020304"/>
                <a:cs typeface="Times New Roman" panose="02020603050405020304"/>
              </a:rPr>
              <a:t>SXC</a:t>
            </a:r>
            <a:r>
              <a:rPr sz="2470" spc="-155" dirty="0">
                <a:solidFill>
                  <a:srgbClr val="002A00"/>
                </a:solidFill>
                <a:latin typeface="Times New Roman" panose="02020603050405020304"/>
                <a:cs typeface="Times New Roman" panose="02020603050405020304"/>
              </a:rPr>
              <a:t> </a:t>
            </a:r>
            <a:r>
              <a:rPr sz="2470" dirty="0">
                <a:solidFill>
                  <a:srgbClr val="002A00"/>
                </a:solidFill>
                <a:latin typeface="Times New Roman" panose="02020603050405020304"/>
                <a:cs typeface="Times New Roman" panose="02020603050405020304"/>
              </a:rPr>
              <a:t>cho  từng loại</a:t>
            </a:r>
            <a:r>
              <a:rPr sz="2470" spc="-15" dirty="0">
                <a:solidFill>
                  <a:srgbClr val="002A00"/>
                </a:solidFill>
                <a:latin typeface="Times New Roman" panose="02020603050405020304"/>
                <a:cs typeface="Times New Roman" panose="02020603050405020304"/>
              </a:rPr>
              <a:t> </a:t>
            </a:r>
            <a:r>
              <a:rPr sz="2470" spc="25" dirty="0">
                <a:solidFill>
                  <a:srgbClr val="002A00"/>
                </a:solidFill>
                <a:latin typeface="Times New Roman" panose="02020603050405020304"/>
                <a:cs typeface="Times New Roman" panose="02020603050405020304"/>
              </a:rPr>
              <a:t>SP:</a:t>
            </a:r>
            <a:endParaRPr sz="2470">
              <a:latin typeface="Times New Roman" panose="02020603050405020304"/>
              <a:cs typeface="Times New Roman" panose="02020603050405020304"/>
            </a:endParaRPr>
          </a:p>
        </p:txBody>
      </p:sp>
      <p:sp>
        <p:nvSpPr>
          <p:cNvPr id="4" name="object 4"/>
          <p:cNvSpPr txBox="1"/>
          <p:nvPr/>
        </p:nvSpPr>
        <p:spPr>
          <a:xfrm>
            <a:off x="1277620" y="3547745"/>
            <a:ext cx="7046595" cy="1870710"/>
          </a:xfrm>
          <a:prstGeom prst="rect">
            <a:avLst/>
          </a:prstGeom>
        </p:spPr>
        <p:txBody>
          <a:bodyPr vert="horz" wrap="square" lIns="0" tIns="94129" rIns="0" bIns="0" rtlCol="0">
            <a:spAutoFit/>
          </a:bodyPr>
          <a:lstStyle/>
          <a:p>
            <a:pPr marL="12700">
              <a:lnSpc>
                <a:spcPct val="100000"/>
              </a:lnSpc>
              <a:spcBef>
                <a:spcPts val="840"/>
              </a:spcBef>
            </a:pPr>
            <a:r>
              <a:rPr sz="2470" spc="-15" dirty="0">
                <a:solidFill>
                  <a:srgbClr val="A76E23"/>
                </a:solidFill>
                <a:latin typeface="Komatuna"/>
                <a:cs typeface="Komatuna"/>
              </a:rPr>
              <a:t></a:t>
            </a:r>
            <a:r>
              <a:rPr lang="en-US" sz="2470" spc="-15" dirty="0">
                <a:solidFill>
                  <a:srgbClr val="FF0000"/>
                </a:solidFill>
                <a:latin typeface="Komatuna"/>
                <a:cs typeface="Komatuna"/>
              </a:rPr>
              <a:t>D</a:t>
            </a:r>
            <a:r>
              <a:rPr lang="en-US" sz="2470" spc="-15" dirty="0">
                <a:solidFill>
                  <a:srgbClr val="FF0000"/>
                </a:solidFill>
                <a:latin typeface="Times New Roman" panose="02020603050405020304"/>
                <a:cs typeface="Times New Roman" panose="02020603050405020304"/>
              </a:rPr>
              <a:t>F</a:t>
            </a:r>
            <a:r>
              <a:rPr sz="2470" spc="-15" dirty="0">
                <a:solidFill>
                  <a:srgbClr val="FF0000"/>
                </a:solidFill>
                <a:latin typeface="Times New Roman" panose="02020603050405020304"/>
                <a:cs typeface="Times New Roman" panose="02020603050405020304"/>
              </a:rPr>
              <a:t>i: </a:t>
            </a:r>
            <a:r>
              <a:rPr sz="2470" spc="-5" dirty="0">
                <a:solidFill>
                  <a:srgbClr val="FF0000"/>
                </a:solidFill>
                <a:latin typeface="Times New Roman" panose="02020603050405020304"/>
                <a:cs typeface="Times New Roman" panose="02020603050405020304"/>
              </a:rPr>
              <a:t>ĐP </a:t>
            </a:r>
            <a:r>
              <a:rPr sz="2470" spc="15" dirty="0">
                <a:solidFill>
                  <a:srgbClr val="FF0000"/>
                </a:solidFill>
                <a:latin typeface="Times New Roman" panose="02020603050405020304"/>
                <a:cs typeface="Times New Roman" panose="02020603050405020304"/>
              </a:rPr>
              <a:t>SXC </a:t>
            </a:r>
            <a:r>
              <a:rPr sz="2470" dirty="0">
                <a:solidFill>
                  <a:srgbClr val="FF0000"/>
                </a:solidFill>
                <a:latin typeface="Times New Roman" panose="02020603050405020304"/>
                <a:cs typeface="Times New Roman" panose="02020603050405020304"/>
              </a:rPr>
              <a:t>phân bổ </a:t>
            </a:r>
            <a:r>
              <a:rPr sz="2470" spc="-30" dirty="0">
                <a:solidFill>
                  <a:srgbClr val="FF0000"/>
                </a:solidFill>
                <a:latin typeface="Times New Roman" panose="02020603050405020304"/>
                <a:cs typeface="Times New Roman" panose="02020603050405020304"/>
              </a:rPr>
              <a:t>cho </a:t>
            </a:r>
            <a:r>
              <a:rPr sz="2470" spc="-5" dirty="0">
                <a:solidFill>
                  <a:srgbClr val="FF0000"/>
                </a:solidFill>
                <a:latin typeface="Times New Roman" panose="02020603050405020304"/>
                <a:cs typeface="Times New Roman" panose="02020603050405020304"/>
              </a:rPr>
              <a:t>SP</a:t>
            </a:r>
            <a:r>
              <a:rPr sz="2470" spc="15" dirty="0">
                <a:solidFill>
                  <a:srgbClr val="FF0000"/>
                </a:solidFill>
                <a:latin typeface="Times New Roman" panose="02020603050405020304"/>
                <a:cs typeface="Times New Roman" panose="02020603050405020304"/>
              </a:rPr>
              <a:t> </a:t>
            </a:r>
            <a:r>
              <a:rPr sz="2470" dirty="0">
                <a:solidFill>
                  <a:srgbClr val="FF0000"/>
                </a:solidFill>
                <a:latin typeface="Times New Roman" panose="02020603050405020304"/>
                <a:cs typeface="Times New Roman" panose="02020603050405020304"/>
              </a:rPr>
              <a:t>i.</a:t>
            </a:r>
            <a:endParaRPr sz="2470">
              <a:solidFill>
                <a:srgbClr val="FF0000"/>
              </a:solidFill>
              <a:latin typeface="Times New Roman" panose="02020603050405020304"/>
              <a:cs typeface="Times New Roman" panose="02020603050405020304"/>
            </a:endParaRPr>
          </a:p>
          <a:p>
            <a:pPr marL="12700">
              <a:lnSpc>
                <a:spcPct val="100000"/>
              </a:lnSpc>
              <a:spcBef>
                <a:spcPts val="735"/>
              </a:spcBef>
            </a:pPr>
            <a:r>
              <a:rPr sz="2470" spc="-35" dirty="0">
                <a:solidFill>
                  <a:srgbClr val="FF0000"/>
                </a:solidFill>
                <a:latin typeface="Komatuna"/>
                <a:cs typeface="Komatuna"/>
              </a:rPr>
              <a:t></a:t>
            </a:r>
            <a:r>
              <a:rPr lang="en-US" sz="2470" spc="-35" dirty="0">
                <a:solidFill>
                  <a:srgbClr val="FF0000"/>
                </a:solidFill>
                <a:latin typeface="Komatuna"/>
                <a:cs typeface="Komatuna"/>
              </a:rPr>
              <a:t>DF</a:t>
            </a:r>
            <a:r>
              <a:rPr sz="2470" spc="-35" dirty="0">
                <a:solidFill>
                  <a:srgbClr val="FF0000"/>
                </a:solidFill>
                <a:latin typeface="Times New Roman" panose="02020603050405020304"/>
                <a:cs typeface="Times New Roman" panose="02020603050405020304"/>
              </a:rPr>
              <a:t>: </a:t>
            </a:r>
            <a:r>
              <a:rPr sz="2470" spc="-30" dirty="0">
                <a:solidFill>
                  <a:srgbClr val="FF0000"/>
                </a:solidFill>
                <a:latin typeface="Times New Roman" panose="02020603050405020304"/>
                <a:cs typeface="Times New Roman" panose="02020603050405020304"/>
              </a:rPr>
              <a:t>Tổng </a:t>
            </a:r>
            <a:r>
              <a:rPr sz="2470" spc="-5" dirty="0">
                <a:solidFill>
                  <a:srgbClr val="FF0000"/>
                </a:solidFill>
                <a:latin typeface="Times New Roman" panose="02020603050405020304"/>
                <a:cs typeface="Times New Roman" panose="02020603050405020304"/>
              </a:rPr>
              <a:t>ĐP SXC </a:t>
            </a:r>
            <a:r>
              <a:rPr sz="2470" dirty="0">
                <a:solidFill>
                  <a:srgbClr val="FF0000"/>
                </a:solidFill>
                <a:latin typeface="Times New Roman" panose="02020603050405020304"/>
                <a:cs typeface="Times New Roman" panose="02020603050405020304"/>
              </a:rPr>
              <a:t>đã </a:t>
            </a:r>
            <a:r>
              <a:rPr sz="2470" spc="-25" dirty="0">
                <a:solidFill>
                  <a:srgbClr val="FF0000"/>
                </a:solidFill>
                <a:latin typeface="Times New Roman" panose="02020603050405020304"/>
                <a:cs typeface="Times New Roman" panose="02020603050405020304"/>
              </a:rPr>
              <a:t>tập</a:t>
            </a:r>
            <a:r>
              <a:rPr sz="2470" spc="185" dirty="0">
                <a:solidFill>
                  <a:srgbClr val="FF0000"/>
                </a:solidFill>
                <a:latin typeface="Times New Roman" panose="02020603050405020304"/>
                <a:cs typeface="Times New Roman" panose="02020603050405020304"/>
              </a:rPr>
              <a:t> </a:t>
            </a:r>
            <a:r>
              <a:rPr sz="2470" dirty="0">
                <a:solidFill>
                  <a:srgbClr val="FF0000"/>
                </a:solidFill>
                <a:latin typeface="Times New Roman" panose="02020603050405020304"/>
                <a:cs typeface="Times New Roman" panose="02020603050405020304"/>
              </a:rPr>
              <a:t>hợp.</a:t>
            </a:r>
            <a:endParaRPr sz="2470">
              <a:solidFill>
                <a:srgbClr val="FF0000"/>
              </a:solidFill>
              <a:latin typeface="Times New Roman" panose="02020603050405020304"/>
              <a:cs typeface="Times New Roman" panose="02020603050405020304"/>
            </a:endParaRPr>
          </a:p>
          <a:p>
            <a:pPr marL="12700">
              <a:lnSpc>
                <a:spcPct val="100000"/>
              </a:lnSpc>
              <a:spcBef>
                <a:spcPts val="645"/>
              </a:spcBef>
            </a:pPr>
            <a:r>
              <a:rPr sz="2470" spc="-55" dirty="0">
                <a:solidFill>
                  <a:srgbClr val="FF0000"/>
                </a:solidFill>
                <a:latin typeface="Komatuna"/>
                <a:cs typeface="Komatuna"/>
              </a:rPr>
              <a:t></a:t>
            </a:r>
            <a:r>
              <a:rPr sz="2470" spc="-55" dirty="0">
                <a:solidFill>
                  <a:srgbClr val="FF0000"/>
                </a:solidFill>
                <a:latin typeface="Times New Roman" panose="02020603050405020304"/>
                <a:cs typeface="Times New Roman" panose="02020603050405020304"/>
              </a:rPr>
              <a:t>Ti: </a:t>
            </a:r>
            <a:r>
              <a:rPr sz="2470" spc="-30" dirty="0">
                <a:solidFill>
                  <a:srgbClr val="FF0000"/>
                </a:solidFill>
                <a:latin typeface="Times New Roman" panose="02020603050405020304"/>
                <a:cs typeface="Times New Roman" panose="02020603050405020304"/>
              </a:rPr>
              <a:t>Tiêu </a:t>
            </a:r>
            <a:r>
              <a:rPr sz="2470" dirty="0">
                <a:solidFill>
                  <a:srgbClr val="FF0000"/>
                </a:solidFill>
                <a:latin typeface="Times New Roman" panose="02020603050405020304"/>
                <a:cs typeface="Times New Roman" panose="02020603050405020304"/>
              </a:rPr>
              <a:t>thức </a:t>
            </a:r>
            <a:r>
              <a:rPr sz="2470" spc="-25" dirty="0">
                <a:solidFill>
                  <a:srgbClr val="FF0000"/>
                </a:solidFill>
                <a:latin typeface="Times New Roman" panose="02020603050405020304"/>
                <a:cs typeface="Times New Roman" panose="02020603050405020304"/>
              </a:rPr>
              <a:t>phân </a:t>
            </a:r>
            <a:r>
              <a:rPr sz="2470" dirty="0">
                <a:solidFill>
                  <a:srgbClr val="FF0000"/>
                </a:solidFill>
                <a:latin typeface="Times New Roman" panose="02020603050405020304"/>
                <a:cs typeface="Times New Roman" panose="02020603050405020304"/>
              </a:rPr>
              <a:t>bổ CP cho </a:t>
            </a:r>
            <a:r>
              <a:rPr sz="2470" spc="-5" dirty="0">
                <a:solidFill>
                  <a:srgbClr val="FF0000"/>
                </a:solidFill>
                <a:latin typeface="Times New Roman" panose="02020603050405020304"/>
                <a:cs typeface="Times New Roman" panose="02020603050405020304"/>
              </a:rPr>
              <a:t>SP</a:t>
            </a:r>
            <a:r>
              <a:rPr sz="2470" spc="315" dirty="0">
                <a:solidFill>
                  <a:srgbClr val="FF0000"/>
                </a:solidFill>
                <a:latin typeface="Times New Roman" panose="02020603050405020304"/>
                <a:cs typeface="Times New Roman" panose="02020603050405020304"/>
              </a:rPr>
              <a:t> </a:t>
            </a:r>
            <a:r>
              <a:rPr sz="2470" dirty="0">
                <a:solidFill>
                  <a:srgbClr val="FF0000"/>
                </a:solidFill>
                <a:latin typeface="Times New Roman" panose="02020603050405020304"/>
                <a:cs typeface="Times New Roman" panose="02020603050405020304"/>
              </a:rPr>
              <a:t>i.</a:t>
            </a:r>
            <a:endParaRPr sz="2470">
              <a:solidFill>
                <a:srgbClr val="FF0000"/>
              </a:solidFill>
              <a:latin typeface="Times New Roman" panose="02020603050405020304"/>
              <a:cs typeface="Times New Roman" panose="02020603050405020304"/>
            </a:endParaRPr>
          </a:p>
          <a:p>
            <a:pPr marL="12700">
              <a:lnSpc>
                <a:spcPct val="100000"/>
              </a:lnSpc>
              <a:spcBef>
                <a:spcPts val="635"/>
              </a:spcBef>
            </a:pPr>
            <a:r>
              <a:rPr sz="2470" spc="-605" dirty="0">
                <a:solidFill>
                  <a:srgbClr val="FF0000"/>
                </a:solidFill>
                <a:latin typeface="Komatuna"/>
                <a:cs typeface="Komatuna"/>
              </a:rPr>
              <a:t> </a:t>
            </a:r>
            <a:r>
              <a:rPr sz="2470" spc="-30" dirty="0">
                <a:solidFill>
                  <a:srgbClr val="FF0000"/>
                </a:solidFill>
                <a:latin typeface="Times New Roman" panose="02020603050405020304"/>
                <a:cs typeface="Times New Roman" panose="02020603050405020304"/>
              </a:rPr>
              <a:t>Tiêu </a:t>
            </a:r>
            <a:r>
              <a:rPr sz="2470" dirty="0">
                <a:solidFill>
                  <a:srgbClr val="FF0000"/>
                </a:solidFill>
                <a:latin typeface="Times New Roman" panose="02020603050405020304"/>
                <a:cs typeface="Times New Roman" panose="02020603050405020304"/>
              </a:rPr>
              <a:t>thức phân bổ: </a:t>
            </a:r>
            <a:r>
              <a:rPr sz="2470" spc="-5" dirty="0">
                <a:solidFill>
                  <a:srgbClr val="FF0000"/>
                </a:solidFill>
                <a:latin typeface="Times New Roman" panose="02020603050405020304"/>
                <a:cs typeface="Times New Roman" panose="02020603050405020304"/>
              </a:rPr>
              <a:t>Số </a:t>
            </a:r>
            <a:r>
              <a:rPr sz="2470" spc="-35" dirty="0">
                <a:solidFill>
                  <a:srgbClr val="FF0000"/>
                </a:solidFill>
                <a:latin typeface="Times New Roman" panose="02020603050405020304"/>
                <a:cs typeface="Times New Roman" panose="02020603050405020304"/>
              </a:rPr>
              <a:t>giờ </a:t>
            </a:r>
            <a:r>
              <a:rPr sz="2470" spc="-60" dirty="0">
                <a:solidFill>
                  <a:srgbClr val="FF0000"/>
                </a:solidFill>
                <a:latin typeface="Times New Roman" panose="02020603050405020304"/>
                <a:cs typeface="Times New Roman" panose="02020603050405020304"/>
              </a:rPr>
              <a:t>máy </a:t>
            </a:r>
            <a:r>
              <a:rPr sz="2470" spc="-5" dirty="0">
                <a:solidFill>
                  <a:srgbClr val="FF0000"/>
                </a:solidFill>
                <a:latin typeface="Times New Roman" panose="02020603050405020304"/>
                <a:cs typeface="Times New Roman" panose="02020603050405020304"/>
              </a:rPr>
              <a:t>SX, </a:t>
            </a:r>
            <a:r>
              <a:rPr lang="en-US" sz="2470" spc="-5" dirty="0">
                <a:solidFill>
                  <a:srgbClr val="FF0000"/>
                </a:solidFill>
                <a:latin typeface="Times New Roman" panose="02020603050405020304"/>
                <a:cs typeface="Times New Roman" panose="02020603050405020304"/>
              </a:rPr>
              <a:t>khối lượng</a:t>
            </a:r>
            <a:r>
              <a:rPr sz="2470" spc="30" dirty="0">
                <a:solidFill>
                  <a:srgbClr val="FF0000"/>
                </a:solidFill>
                <a:latin typeface="Times New Roman" panose="02020603050405020304"/>
                <a:cs typeface="Times New Roman" panose="02020603050405020304"/>
              </a:rPr>
              <a:t> </a:t>
            </a:r>
            <a:r>
              <a:rPr sz="2470" spc="-5" dirty="0">
                <a:solidFill>
                  <a:srgbClr val="FF0000"/>
                </a:solidFill>
                <a:latin typeface="Times New Roman" panose="02020603050405020304"/>
                <a:cs typeface="Times New Roman" panose="02020603050405020304"/>
              </a:rPr>
              <a:t>SP</a:t>
            </a:r>
            <a:r>
              <a:rPr sz="2470" spc="50" dirty="0">
                <a:solidFill>
                  <a:srgbClr val="FF0000"/>
                </a:solidFill>
                <a:latin typeface="Times New Roman" panose="02020603050405020304"/>
                <a:cs typeface="Times New Roman" panose="02020603050405020304"/>
              </a:rPr>
              <a:t> </a:t>
            </a:r>
            <a:r>
              <a:rPr sz="2470" dirty="0">
                <a:solidFill>
                  <a:srgbClr val="FF0000"/>
                </a:solidFill>
                <a:latin typeface="Times New Roman" panose="02020603050405020304"/>
                <a:cs typeface="Times New Roman" panose="02020603050405020304"/>
              </a:rPr>
              <a:t>…</a:t>
            </a:r>
          </a:p>
        </p:txBody>
      </p:sp>
      <p:graphicFrame>
        <p:nvGraphicFramePr>
          <p:cNvPr id="9" name="Content Placeholder 8">
            <a:hlinkClick r:id="" action="ppaction://ole?verb=0"/>
          </p:cNvPr>
          <p:cNvGraphicFramePr>
            <a:graphicFrameLocks noGrp="1" noChangeAspect="1"/>
          </p:cNvGraphicFramePr>
          <p:nvPr>
            <p:ph sz="half" idx="1"/>
          </p:nvPr>
        </p:nvGraphicFramePr>
        <p:xfrm>
          <a:off x="2019300" y="3755232"/>
          <a:ext cx="914400" cy="215900"/>
        </p:xfrm>
        <a:graphic>
          <a:graphicData uri="http://schemas.openxmlformats.org/presentationml/2006/ole">
            <mc:AlternateContent xmlns:mc="http://schemas.openxmlformats.org/markup-compatibility/2006">
              <mc:Choice xmlns:v="urn:schemas-microsoft-com:vml" Requires="v">
                <p:oleObj spid="_x0000_s1165" r:id="rId3" imgW="914400" imgH="215900" progId="Equation.KSEE3">
                  <p:embed/>
                </p:oleObj>
              </mc:Choice>
              <mc:Fallback>
                <p:oleObj r:id="rId3" imgW="914400" imgH="215900" progId="Equation.KSEE3">
                  <p:embed/>
                  <p:pic>
                    <p:nvPicPr>
                      <p:cNvPr id="0" name="Picture 1024"/>
                      <p:cNvPicPr/>
                      <p:nvPr/>
                    </p:nvPicPr>
                    <p:blipFill>
                      <a:blip r:embed="rId4"/>
                      <a:stretch>
                        <a:fillRect/>
                      </a:stretch>
                    </p:blipFill>
                    <p:spPr>
                      <a:xfrm>
                        <a:off x="2019300" y="3755232"/>
                        <a:ext cx="914400" cy="215900"/>
                      </a:xfrm>
                      <a:prstGeom prst="rect">
                        <a:avLst/>
                      </a:prstGeom>
                    </p:spPr>
                  </p:pic>
                </p:oleObj>
              </mc:Fallback>
            </mc:AlternateContent>
          </a:graphicData>
        </a:graphic>
      </p:graphicFrame>
      <p:graphicFrame>
        <p:nvGraphicFramePr>
          <p:cNvPr id="10" name="Content Placeholder 9">
            <a:hlinkClick r:id="" action="ppaction://ole?verb=0"/>
          </p:cNvPr>
          <p:cNvGraphicFramePr>
            <a:graphicFrameLocks noGrp="1" noChangeAspect="1"/>
          </p:cNvGraphicFramePr>
          <p:nvPr>
            <p:ph sz="half" idx="2"/>
          </p:nvPr>
        </p:nvGraphicFramePr>
        <p:xfrm>
          <a:off x="6210300" y="3755232"/>
          <a:ext cx="914400" cy="215900"/>
        </p:xfrm>
        <a:graphic>
          <a:graphicData uri="http://schemas.openxmlformats.org/presentationml/2006/ole">
            <mc:AlternateContent xmlns:mc="http://schemas.openxmlformats.org/markup-compatibility/2006">
              <mc:Choice xmlns:v="urn:schemas-microsoft-com:vml" Requires="v">
                <p:oleObj spid="_x0000_s1166" r:id="rId5" imgW="914400" imgH="215900" progId="Equation.KSEE3">
                  <p:embed/>
                </p:oleObj>
              </mc:Choice>
              <mc:Fallback>
                <p:oleObj r:id="rId5" imgW="914400" imgH="215900" progId="Equation.KSEE3">
                  <p:embed/>
                  <p:pic>
                    <p:nvPicPr>
                      <p:cNvPr id="0" name="Picture 1025"/>
                      <p:cNvPicPr/>
                      <p:nvPr/>
                    </p:nvPicPr>
                    <p:blipFill>
                      <a:blip r:embed="rId4"/>
                      <a:stretch>
                        <a:fillRect/>
                      </a:stretch>
                    </p:blipFill>
                    <p:spPr>
                      <a:xfrm>
                        <a:off x="6210300" y="3755232"/>
                        <a:ext cx="914400" cy="215900"/>
                      </a:xfrm>
                      <a:prstGeom prst="rect">
                        <a:avLst/>
                      </a:prstGeom>
                    </p:spPr>
                  </p:pic>
                </p:oleObj>
              </mc:Fallback>
            </mc:AlternateContent>
          </a:graphicData>
        </a:graphic>
      </p:graphicFrame>
      <p:graphicFrame>
        <p:nvGraphicFramePr>
          <p:cNvPr id="12" name="Object 11">
            <a:hlinkClick r:id="" action="ppaction://ole?verb=0"/>
          </p:cNvPr>
          <p:cNvGraphicFramePr>
            <a:graphicFrameLocks noChangeAspect="1"/>
          </p:cNvGraphicFramePr>
          <p:nvPr/>
        </p:nvGraphicFramePr>
        <p:xfrm>
          <a:off x="2530475" y="1565910"/>
          <a:ext cx="3459480" cy="1475105"/>
        </p:xfrm>
        <a:graphic>
          <a:graphicData uri="http://schemas.openxmlformats.org/presentationml/2006/ole">
            <mc:AlternateContent xmlns:mc="http://schemas.openxmlformats.org/markup-compatibility/2006">
              <mc:Choice xmlns:v="urn:schemas-microsoft-com:vml" Requires="v">
                <p:oleObj spid="_x0000_s1167" r:id="rId6" imgW="609600" imgH="444500" progId="Equation.KSEE3">
                  <p:embed/>
                </p:oleObj>
              </mc:Choice>
              <mc:Fallback>
                <p:oleObj r:id="rId6" imgW="609600" imgH="444500" progId="Equation.KSEE3">
                  <p:embed/>
                  <p:pic>
                    <p:nvPicPr>
                      <p:cNvPr id="0" name="Picture 2048"/>
                      <p:cNvPicPr/>
                      <p:nvPr/>
                    </p:nvPicPr>
                    <p:blipFill>
                      <a:blip r:embed="rId7"/>
                      <a:stretch>
                        <a:fillRect/>
                      </a:stretch>
                    </p:blipFill>
                    <p:spPr>
                      <a:xfrm>
                        <a:off x="2530475" y="1565910"/>
                        <a:ext cx="3459480" cy="1475105"/>
                      </a:xfrm>
                      <a:prstGeom prst="rect">
                        <a:avLst/>
                      </a:prstGeom>
                    </p:spPr>
                  </p:pic>
                </p:oleObj>
              </mc:Fallback>
            </mc:AlternateContent>
          </a:graphicData>
        </a:graphic>
      </p:graphicFrame>
      <p:sp>
        <p:nvSpPr>
          <p:cNvPr id="13" name="Text Box 12"/>
          <p:cNvSpPr txBox="1"/>
          <p:nvPr/>
        </p:nvSpPr>
        <p:spPr>
          <a:xfrm>
            <a:off x="610235" y="2235200"/>
            <a:ext cx="2513965" cy="706755"/>
          </a:xfrm>
          <a:prstGeom prst="rect">
            <a:avLst/>
          </a:prstGeom>
          <a:noFill/>
        </p:spPr>
        <p:txBody>
          <a:bodyPr wrap="square" rtlCol="0">
            <a:spAutoFit/>
          </a:bodyPr>
          <a:lstStyle/>
          <a:p>
            <a:r>
              <a:rPr lang="en-US" sz="4000">
                <a:latin typeface="Times New Roman" panose="02020603050405020304" pitchFamily="18" charset="0"/>
                <a:cs typeface="Times New Roman" panose="02020603050405020304" pitchFamily="18" charset="0"/>
              </a:rPr>
              <a:t>DFi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to="" calcmode="lin" valueType="num">
                                      <p:cBhvr>
                                        <p:cTn id="13" dur="1" fill="hold"/>
                                        <p:tgtEl>
                                          <p:spTgt spid="4">
                                            <p:txEl>
                                              <p:pRg st="2" end="2"/>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271781"/>
            <a:ext cx="8229600" cy="687705"/>
          </a:xfrm>
          <a:prstGeom prst="rect">
            <a:avLst/>
          </a:prstGeom>
        </p:spPr>
        <p:txBody>
          <a:bodyPr vert="horz" wrap="square" lIns="0" tIns="11205" rIns="0" bIns="0" rtlCol="0">
            <a:spAutoFit/>
          </a:bodyPr>
          <a:lstStyle/>
          <a:p>
            <a:pPr marL="12700">
              <a:lnSpc>
                <a:spcPct val="100000"/>
              </a:lnSpc>
              <a:spcBef>
                <a:spcPts val="100"/>
              </a:spcBef>
            </a:pPr>
            <a:r>
              <a:rPr spc="-5" dirty="0">
                <a:solidFill>
                  <a:srgbClr val="FF0000"/>
                </a:solidFill>
                <a:latin typeface="Times New Roman" panose="02020603050405020304" pitchFamily="18" charset="0"/>
                <a:cs typeface="Times New Roman" panose="02020603050405020304" pitchFamily="18" charset="0"/>
              </a:rPr>
              <a:t>Phân </a:t>
            </a:r>
            <a:r>
              <a:rPr dirty="0">
                <a:solidFill>
                  <a:srgbClr val="FF0000"/>
                </a:solidFill>
                <a:latin typeface="Times New Roman" panose="02020603050405020304" pitchFamily="18" charset="0"/>
                <a:cs typeface="Times New Roman" panose="02020603050405020304" pitchFamily="18" charset="0"/>
              </a:rPr>
              <a:t>bổ </a:t>
            </a:r>
            <a:r>
              <a:rPr lang="en-US" dirty="0">
                <a:solidFill>
                  <a:srgbClr val="FF0000"/>
                </a:solidFill>
                <a:latin typeface="Times New Roman" panose="02020603050405020304" pitchFamily="18" charset="0"/>
                <a:cs typeface="Times New Roman" panose="02020603050405020304" pitchFamily="18" charset="0"/>
              </a:rPr>
              <a:t>biến phí</a:t>
            </a:r>
            <a:r>
              <a:rPr spc="-95" dirty="0">
                <a:solidFill>
                  <a:srgbClr val="FF0000"/>
                </a:solidFill>
                <a:latin typeface="Times New Roman" panose="02020603050405020304" pitchFamily="18" charset="0"/>
                <a:cs typeface="Times New Roman" panose="02020603050405020304" pitchFamily="18" charset="0"/>
              </a:rPr>
              <a:t> </a:t>
            </a:r>
            <a:r>
              <a:rPr spc="25" dirty="0">
                <a:solidFill>
                  <a:srgbClr val="FF0000"/>
                </a:solidFill>
                <a:latin typeface="Times New Roman" panose="02020603050405020304" pitchFamily="18" charset="0"/>
                <a:cs typeface="Times New Roman" panose="02020603050405020304" pitchFamily="18" charset="0"/>
              </a:rPr>
              <a:t>SXC</a:t>
            </a:r>
          </a:p>
        </p:txBody>
      </p:sp>
      <p:sp>
        <p:nvSpPr>
          <p:cNvPr id="3" name="object 3"/>
          <p:cNvSpPr txBox="1"/>
          <p:nvPr/>
        </p:nvSpPr>
        <p:spPr>
          <a:xfrm>
            <a:off x="1076325" y="959485"/>
            <a:ext cx="6793865" cy="462280"/>
          </a:xfrm>
          <a:prstGeom prst="rect">
            <a:avLst/>
          </a:prstGeom>
        </p:spPr>
        <p:txBody>
          <a:bodyPr vert="horz" wrap="square" lIns="0" tIns="11205" rIns="0" bIns="0" rtlCol="0">
            <a:spAutoFit/>
          </a:bodyPr>
          <a:lstStyle/>
          <a:p>
            <a:pPr marL="354965" marR="5080" indent="-342900">
              <a:lnSpc>
                <a:spcPct val="119000"/>
              </a:lnSpc>
              <a:spcBef>
                <a:spcPts val="100"/>
              </a:spcBef>
            </a:pPr>
            <a:r>
              <a:rPr sz="2470" spc="-25" dirty="0">
                <a:solidFill>
                  <a:srgbClr val="A76E23"/>
                </a:solidFill>
                <a:latin typeface="Komatuna"/>
                <a:cs typeface="Komatuna"/>
              </a:rPr>
              <a:t></a:t>
            </a:r>
            <a:r>
              <a:rPr sz="2470" spc="-25" dirty="0">
                <a:solidFill>
                  <a:srgbClr val="002A00"/>
                </a:solidFill>
                <a:latin typeface="Times New Roman" panose="02020603050405020304"/>
                <a:cs typeface="Times New Roman" panose="02020603050405020304"/>
              </a:rPr>
              <a:t>Phân </a:t>
            </a:r>
            <a:r>
              <a:rPr sz="2470" dirty="0">
                <a:solidFill>
                  <a:srgbClr val="002A00"/>
                </a:solidFill>
                <a:latin typeface="Times New Roman" panose="02020603050405020304"/>
                <a:cs typeface="Times New Roman" panose="02020603050405020304"/>
              </a:rPr>
              <a:t>bổ </a:t>
            </a:r>
            <a:r>
              <a:rPr lang="en-US" sz="2470" dirty="0">
                <a:solidFill>
                  <a:srgbClr val="002A00"/>
                </a:solidFill>
                <a:latin typeface="Times New Roman" panose="02020603050405020304"/>
                <a:cs typeface="Times New Roman" panose="02020603050405020304"/>
              </a:rPr>
              <a:t>biến phí</a:t>
            </a:r>
            <a:r>
              <a:rPr sz="2470" spc="-5" dirty="0">
                <a:solidFill>
                  <a:srgbClr val="002A00"/>
                </a:solidFill>
                <a:latin typeface="Times New Roman" panose="02020603050405020304"/>
                <a:cs typeface="Times New Roman" panose="02020603050405020304"/>
              </a:rPr>
              <a:t> </a:t>
            </a:r>
            <a:r>
              <a:rPr sz="2470" spc="15" dirty="0">
                <a:solidFill>
                  <a:srgbClr val="002A00"/>
                </a:solidFill>
                <a:latin typeface="Times New Roman" panose="02020603050405020304"/>
                <a:cs typeface="Times New Roman" panose="02020603050405020304"/>
              </a:rPr>
              <a:t>SXC </a:t>
            </a:r>
            <a:r>
              <a:rPr lang="en-US" sz="2470" spc="15" dirty="0">
                <a:solidFill>
                  <a:srgbClr val="002A00"/>
                </a:solidFill>
                <a:latin typeface="Times New Roman" panose="02020603050405020304"/>
                <a:cs typeface="Times New Roman" panose="02020603050405020304"/>
              </a:rPr>
              <a:t>tính</a:t>
            </a:r>
            <a:r>
              <a:rPr sz="2470" spc="-155" dirty="0">
                <a:solidFill>
                  <a:srgbClr val="002A00"/>
                </a:solidFill>
                <a:latin typeface="Times New Roman" panose="02020603050405020304"/>
                <a:cs typeface="Times New Roman" panose="02020603050405020304"/>
              </a:rPr>
              <a:t> </a:t>
            </a:r>
            <a:r>
              <a:rPr sz="2470" dirty="0">
                <a:solidFill>
                  <a:srgbClr val="002A00"/>
                </a:solidFill>
                <a:latin typeface="Times New Roman" panose="02020603050405020304"/>
                <a:cs typeface="Times New Roman" panose="02020603050405020304"/>
              </a:rPr>
              <a:t>cho </a:t>
            </a:r>
            <a:r>
              <a:rPr lang="en-US" sz="2470" dirty="0">
                <a:solidFill>
                  <a:srgbClr val="002A00"/>
                </a:solidFill>
                <a:latin typeface="Times New Roman" panose="02020603050405020304"/>
                <a:cs typeface="Times New Roman" panose="02020603050405020304"/>
              </a:rPr>
              <a:t>từng loại sản phẩm</a:t>
            </a:r>
            <a:r>
              <a:rPr sz="2470" spc="25" dirty="0">
                <a:solidFill>
                  <a:srgbClr val="002A00"/>
                </a:solidFill>
                <a:latin typeface="Times New Roman" panose="02020603050405020304"/>
                <a:cs typeface="Times New Roman" panose="02020603050405020304"/>
              </a:rPr>
              <a:t>:</a:t>
            </a:r>
            <a:endParaRPr sz="2470">
              <a:latin typeface="Times New Roman" panose="02020603050405020304"/>
              <a:cs typeface="Times New Roman" panose="02020603050405020304"/>
            </a:endParaRPr>
          </a:p>
        </p:txBody>
      </p:sp>
      <p:sp>
        <p:nvSpPr>
          <p:cNvPr id="4" name="object 4"/>
          <p:cNvSpPr txBox="1"/>
          <p:nvPr/>
        </p:nvSpPr>
        <p:spPr>
          <a:xfrm>
            <a:off x="933450" y="3547745"/>
            <a:ext cx="7752715" cy="1870710"/>
          </a:xfrm>
          <a:prstGeom prst="rect">
            <a:avLst/>
          </a:prstGeom>
        </p:spPr>
        <p:txBody>
          <a:bodyPr vert="horz" wrap="square" lIns="0" tIns="94129" rIns="0" bIns="0" rtlCol="0">
            <a:spAutoFit/>
          </a:bodyPr>
          <a:lstStyle/>
          <a:p>
            <a:pPr marL="12700">
              <a:lnSpc>
                <a:spcPct val="100000"/>
              </a:lnSpc>
              <a:spcBef>
                <a:spcPts val="840"/>
              </a:spcBef>
            </a:pPr>
            <a:r>
              <a:rPr sz="2470" spc="-15" dirty="0">
                <a:solidFill>
                  <a:srgbClr val="A76E23"/>
                </a:solidFill>
                <a:latin typeface="Times New Roman" panose="02020603050405020304" pitchFamily="18" charset="0"/>
                <a:cs typeface="Times New Roman" panose="02020603050405020304" pitchFamily="18" charset="0"/>
              </a:rPr>
              <a:t></a:t>
            </a:r>
            <a:r>
              <a:rPr lang="en-US" sz="2470" spc="-15" dirty="0">
                <a:solidFill>
                  <a:srgbClr val="FF0000"/>
                </a:solidFill>
                <a:latin typeface="Times New Roman" panose="02020603050405020304" pitchFamily="18" charset="0"/>
                <a:cs typeface="Times New Roman" panose="02020603050405020304" pitchFamily="18" charset="0"/>
              </a:rPr>
              <a:t>BF</a:t>
            </a:r>
            <a:r>
              <a:rPr sz="2470" spc="-15" dirty="0">
                <a:solidFill>
                  <a:srgbClr val="FF0000"/>
                </a:solidFill>
                <a:latin typeface="Times New Roman" panose="02020603050405020304" pitchFamily="18" charset="0"/>
                <a:cs typeface="Times New Roman" panose="02020603050405020304" pitchFamily="18" charset="0"/>
              </a:rPr>
              <a:t>i: </a:t>
            </a:r>
            <a:r>
              <a:rPr lang="en-US" sz="2470" spc="-15" dirty="0">
                <a:solidFill>
                  <a:srgbClr val="FF0000"/>
                </a:solidFill>
                <a:latin typeface="Times New Roman" panose="02020603050405020304" pitchFamily="18" charset="0"/>
                <a:cs typeface="Times New Roman" panose="02020603050405020304" pitchFamily="18" charset="0"/>
              </a:rPr>
              <a:t>B</a:t>
            </a:r>
            <a:r>
              <a:rPr sz="2470" spc="-5" dirty="0">
                <a:solidFill>
                  <a:srgbClr val="FF0000"/>
                </a:solidFill>
                <a:latin typeface="Times New Roman" panose="02020603050405020304" pitchFamily="18" charset="0"/>
                <a:cs typeface="Times New Roman" panose="02020603050405020304" pitchFamily="18" charset="0"/>
              </a:rPr>
              <a:t>P </a:t>
            </a:r>
            <a:r>
              <a:rPr sz="2470" spc="15" dirty="0">
                <a:solidFill>
                  <a:srgbClr val="FF0000"/>
                </a:solidFill>
                <a:latin typeface="Times New Roman" panose="02020603050405020304" pitchFamily="18" charset="0"/>
                <a:cs typeface="Times New Roman" panose="02020603050405020304" pitchFamily="18" charset="0"/>
              </a:rPr>
              <a:t>SXC </a:t>
            </a:r>
            <a:r>
              <a:rPr lang="en-US" sz="2470" spc="15" dirty="0">
                <a:solidFill>
                  <a:srgbClr val="FF0000"/>
                </a:solidFill>
                <a:latin typeface="Times New Roman" panose="02020603050405020304" pitchFamily="18" charset="0"/>
                <a:cs typeface="Times New Roman" panose="02020603050405020304" pitchFamily="18" charset="0"/>
              </a:rPr>
              <a:t>tính cho mỗi sản phẩm loại i</a:t>
            </a:r>
            <a:r>
              <a:rPr sz="2470" dirty="0">
                <a:solidFill>
                  <a:srgbClr val="FF0000"/>
                </a:solidFill>
                <a:latin typeface="Times New Roman" panose="02020603050405020304" pitchFamily="18" charset="0"/>
                <a:cs typeface="Times New Roman" panose="02020603050405020304" pitchFamily="18" charset="0"/>
              </a:rPr>
              <a:t>.</a:t>
            </a:r>
            <a:endParaRPr sz="2470">
              <a:solidFill>
                <a:srgbClr val="FF0000"/>
              </a:solidFill>
              <a:latin typeface="Times New Roman" panose="02020603050405020304" pitchFamily="18" charset="0"/>
              <a:cs typeface="Times New Roman" panose="02020603050405020304" pitchFamily="18" charset="0"/>
            </a:endParaRPr>
          </a:p>
          <a:p>
            <a:pPr marL="12700">
              <a:lnSpc>
                <a:spcPct val="100000"/>
              </a:lnSpc>
              <a:spcBef>
                <a:spcPts val="735"/>
              </a:spcBef>
            </a:pPr>
            <a:r>
              <a:rPr sz="2470" spc="-35" dirty="0">
                <a:solidFill>
                  <a:srgbClr val="FF0000"/>
                </a:solidFill>
                <a:latin typeface="Times New Roman" panose="02020603050405020304" pitchFamily="18" charset="0"/>
                <a:cs typeface="Times New Roman" panose="02020603050405020304" pitchFamily="18" charset="0"/>
              </a:rPr>
              <a:t></a:t>
            </a:r>
            <a:r>
              <a:rPr lang="en-US" sz="2470" spc="-35" dirty="0">
                <a:solidFill>
                  <a:srgbClr val="FF0000"/>
                </a:solidFill>
                <a:latin typeface="Times New Roman" panose="02020603050405020304" pitchFamily="18" charset="0"/>
                <a:cs typeface="Times New Roman" panose="02020603050405020304" pitchFamily="18" charset="0"/>
              </a:rPr>
              <a:t>BF</a:t>
            </a:r>
            <a:r>
              <a:rPr sz="2470" spc="-35" dirty="0">
                <a:solidFill>
                  <a:srgbClr val="FF0000"/>
                </a:solidFill>
                <a:latin typeface="Times New Roman" panose="02020603050405020304" pitchFamily="18" charset="0"/>
                <a:cs typeface="Times New Roman" panose="02020603050405020304" pitchFamily="18" charset="0"/>
              </a:rPr>
              <a:t>: </a:t>
            </a:r>
            <a:r>
              <a:rPr sz="2470" spc="-30" dirty="0">
                <a:solidFill>
                  <a:srgbClr val="FF0000"/>
                </a:solidFill>
                <a:latin typeface="Times New Roman" panose="02020603050405020304" pitchFamily="18" charset="0"/>
                <a:cs typeface="Times New Roman" panose="02020603050405020304" pitchFamily="18" charset="0"/>
              </a:rPr>
              <a:t>Tổng </a:t>
            </a:r>
            <a:r>
              <a:rPr lang="en-US" sz="2470" spc="-30" dirty="0">
                <a:solidFill>
                  <a:srgbClr val="FF0000"/>
                </a:solidFill>
                <a:latin typeface="Times New Roman" panose="02020603050405020304" pitchFamily="18" charset="0"/>
                <a:cs typeface="Times New Roman" panose="02020603050405020304" pitchFamily="18" charset="0"/>
              </a:rPr>
              <a:t>B</a:t>
            </a:r>
            <a:r>
              <a:rPr sz="2470" spc="-5" dirty="0">
                <a:solidFill>
                  <a:srgbClr val="FF0000"/>
                </a:solidFill>
                <a:latin typeface="Times New Roman" panose="02020603050405020304" pitchFamily="18" charset="0"/>
                <a:cs typeface="Times New Roman" panose="02020603050405020304" pitchFamily="18" charset="0"/>
              </a:rPr>
              <a:t>P SXC </a:t>
            </a:r>
            <a:r>
              <a:rPr sz="2470" dirty="0">
                <a:solidFill>
                  <a:srgbClr val="FF0000"/>
                </a:solidFill>
                <a:latin typeface="Times New Roman" panose="02020603050405020304" pitchFamily="18" charset="0"/>
                <a:cs typeface="Times New Roman" panose="02020603050405020304" pitchFamily="18" charset="0"/>
              </a:rPr>
              <a:t>đã </a:t>
            </a:r>
            <a:r>
              <a:rPr sz="2470" spc="-25" dirty="0">
                <a:solidFill>
                  <a:srgbClr val="FF0000"/>
                </a:solidFill>
                <a:latin typeface="Times New Roman" panose="02020603050405020304" pitchFamily="18" charset="0"/>
                <a:cs typeface="Times New Roman" panose="02020603050405020304" pitchFamily="18" charset="0"/>
              </a:rPr>
              <a:t>tập</a:t>
            </a:r>
            <a:r>
              <a:rPr sz="2470" spc="185" dirty="0">
                <a:solidFill>
                  <a:srgbClr val="FF0000"/>
                </a:solidFill>
                <a:latin typeface="Times New Roman" panose="02020603050405020304" pitchFamily="18" charset="0"/>
                <a:cs typeface="Times New Roman" panose="02020603050405020304" pitchFamily="18" charset="0"/>
              </a:rPr>
              <a:t> </a:t>
            </a:r>
            <a:r>
              <a:rPr sz="2470" dirty="0">
                <a:solidFill>
                  <a:srgbClr val="FF0000"/>
                </a:solidFill>
                <a:latin typeface="Times New Roman" panose="02020603050405020304" pitchFamily="18" charset="0"/>
                <a:cs typeface="Times New Roman" panose="02020603050405020304" pitchFamily="18" charset="0"/>
              </a:rPr>
              <a:t>hợp.</a:t>
            </a:r>
            <a:endParaRPr lang="en-US" sz="2470" spc="-55" dirty="0">
              <a:solidFill>
                <a:srgbClr val="FF0000"/>
              </a:solidFill>
              <a:latin typeface="Times New Roman" panose="02020603050405020304" pitchFamily="18" charset="0"/>
              <a:cs typeface="Times New Roman" panose="02020603050405020304" pitchFamily="18" charset="0"/>
            </a:endParaRPr>
          </a:p>
          <a:p>
            <a:pPr marL="12700">
              <a:lnSpc>
                <a:spcPct val="100000"/>
              </a:lnSpc>
              <a:spcBef>
                <a:spcPts val="645"/>
              </a:spcBef>
            </a:pPr>
            <a:r>
              <a:rPr sz="2470" spc="-605" dirty="0">
                <a:solidFill>
                  <a:srgbClr val="FF0000"/>
                </a:solidFill>
                <a:latin typeface="Times New Roman" panose="02020603050405020304" pitchFamily="18" charset="0"/>
                <a:cs typeface="Times New Roman" panose="02020603050405020304" pitchFamily="18" charset="0"/>
              </a:rPr>
              <a:t></a:t>
            </a:r>
            <a:r>
              <a:rPr sz="2470" spc="-55" dirty="0">
                <a:solidFill>
                  <a:srgbClr val="FF0000"/>
                </a:solidFill>
                <a:latin typeface="Times New Roman" panose="02020603050405020304"/>
                <a:cs typeface="Times New Roman" panose="02020603050405020304"/>
                <a:sym typeface="+mn-ea"/>
              </a:rPr>
              <a:t>Ti: </a:t>
            </a:r>
            <a:r>
              <a:rPr sz="2470" spc="-30" dirty="0">
                <a:solidFill>
                  <a:srgbClr val="FF0000"/>
                </a:solidFill>
                <a:latin typeface="Times New Roman" panose="02020603050405020304"/>
                <a:cs typeface="Times New Roman" panose="02020603050405020304"/>
                <a:sym typeface="+mn-ea"/>
              </a:rPr>
              <a:t>Tiêu </a:t>
            </a:r>
            <a:r>
              <a:rPr sz="2470" dirty="0">
                <a:solidFill>
                  <a:srgbClr val="FF0000"/>
                </a:solidFill>
                <a:latin typeface="Times New Roman" panose="02020603050405020304"/>
                <a:cs typeface="Times New Roman" panose="02020603050405020304"/>
                <a:sym typeface="+mn-ea"/>
              </a:rPr>
              <a:t>thức </a:t>
            </a:r>
            <a:r>
              <a:rPr sz="2470" spc="-25" dirty="0">
                <a:solidFill>
                  <a:srgbClr val="FF0000"/>
                </a:solidFill>
                <a:latin typeface="Times New Roman" panose="02020603050405020304"/>
                <a:cs typeface="Times New Roman" panose="02020603050405020304"/>
                <a:sym typeface="+mn-ea"/>
              </a:rPr>
              <a:t>phân </a:t>
            </a:r>
            <a:r>
              <a:rPr sz="2470" dirty="0">
                <a:solidFill>
                  <a:srgbClr val="FF0000"/>
                </a:solidFill>
                <a:latin typeface="Times New Roman" panose="02020603050405020304"/>
                <a:cs typeface="Times New Roman" panose="02020603050405020304"/>
                <a:sym typeface="+mn-ea"/>
              </a:rPr>
              <a:t>bổ CP cho </a:t>
            </a:r>
            <a:r>
              <a:rPr sz="2470" spc="-5" dirty="0">
                <a:solidFill>
                  <a:srgbClr val="FF0000"/>
                </a:solidFill>
                <a:latin typeface="Times New Roman" panose="02020603050405020304"/>
                <a:cs typeface="Times New Roman" panose="02020603050405020304"/>
                <a:sym typeface="+mn-ea"/>
              </a:rPr>
              <a:t>SP</a:t>
            </a:r>
            <a:r>
              <a:rPr sz="2470" spc="315" dirty="0">
                <a:solidFill>
                  <a:srgbClr val="FF0000"/>
                </a:solidFill>
                <a:latin typeface="Times New Roman" panose="02020603050405020304"/>
                <a:cs typeface="Times New Roman" panose="02020603050405020304"/>
                <a:sym typeface="+mn-ea"/>
              </a:rPr>
              <a:t> </a:t>
            </a:r>
            <a:r>
              <a:rPr sz="2470" dirty="0">
                <a:solidFill>
                  <a:srgbClr val="FF0000"/>
                </a:solidFill>
                <a:latin typeface="Times New Roman" panose="02020603050405020304"/>
                <a:cs typeface="Times New Roman" panose="02020603050405020304"/>
                <a:sym typeface="+mn-ea"/>
              </a:rPr>
              <a:t>i.</a:t>
            </a:r>
            <a:endParaRPr sz="2470">
              <a:solidFill>
                <a:srgbClr val="FF0000"/>
              </a:solidFill>
              <a:latin typeface="Times New Roman" panose="02020603050405020304"/>
              <a:cs typeface="Times New Roman" panose="02020603050405020304"/>
            </a:endParaRPr>
          </a:p>
          <a:p>
            <a:pPr marL="12700">
              <a:lnSpc>
                <a:spcPct val="100000"/>
              </a:lnSpc>
              <a:spcBef>
                <a:spcPts val="635"/>
              </a:spcBef>
            </a:pPr>
            <a:r>
              <a:rPr sz="2470" spc="-605" dirty="0">
                <a:solidFill>
                  <a:srgbClr val="FF0000"/>
                </a:solidFill>
                <a:latin typeface="Komatuna"/>
                <a:cs typeface="Komatuna"/>
                <a:sym typeface="+mn-ea"/>
              </a:rPr>
              <a:t> </a:t>
            </a:r>
            <a:r>
              <a:rPr sz="2470" spc="-30" dirty="0">
                <a:solidFill>
                  <a:srgbClr val="FF0000"/>
                </a:solidFill>
                <a:latin typeface="Times New Roman" panose="02020603050405020304"/>
                <a:cs typeface="Times New Roman" panose="02020603050405020304"/>
                <a:sym typeface="+mn-ea"/>
              </a:rPr>
              <a:t>Tiêu </a:t>
            </a:r>
            <a:r>
              <a:rPr sz="2470" dirty="0">
                <a:solidFill>
                  <a:srgbClr val="FF0000"/>
                </a:solidFill>
                <a:latin typeface="Times New Roman" panose="02020603050405020304"/>
                <a:cs typeface="Times New Roman" panose="02020603050405020304"/>
                <a:sym typeface="+mn-ea"/>
              </a:rPr>
              <a:t>thức phân bổ: </a:t>
            </a:r>
            <a:r>
              <a:rPr sz="2470" spc="-5" dirty="0">
                <a:solidFill>
                  <a:srgbClr val="FF0000"/>
                </a:solidFill>
                <a:latin typeface="Times New Roman" panose="02020603050405020304"/>
                <a:cs typeface="Times New Roman" panose="02020603050405020304"/>
                <a:sym typeface="+mn-ea"/>
              </a:rPr>
              <a:t>Số </a:t>
            </a:r>
            <a:r>
              <a:rPr sz="2470" spc="-35" dirty="0">
                <a:solidFill>
                  <a:srgbClr val="FF0000"/>
                </a:solidFill>
                <a:latin typeface="Times New Roman" panose="02020603050405020304"/>
                <a:cs typeface="Times New Roman" panose="02020603050405020304"/>
                <a:sym typeface="+mn-ea"/>
              </a:rPr>
              <a:t>giờ </a:t>
            </a:r>
            <a:r>
              <a:rPr sz="2470" spc="-60" dirty="0">
                <a:solidFill>
                  <a:srgbClr val="FF0000"/>
                </a:solidFill>
                <a:latin typeface="Times New Roman" panose="02020603050405020304"/>
                <a:cs typeface="Times New Roman" panose="02020603050405020304"/>
                <a:sym typeface="+mn-ea"/>
              </a:rPr>
              <a:t>máy </a:t>
            </a:r>
            <a:r>
              <a:rPr sz="2470" spc="-5" dirty="0">
                <a:solidFill>
                  <a:srgbClr val="FF0000"/>
                </a:solidFill>
                <a:latin typeface="Times New Roman" panose="02020603050405020304"/>
                <a:cs typeface="Times New Roman" panose="02020603050405020304"/>
                <a:sym typeface="+mn-ea"/>
              </a:rPr>
              <a:t>SX, </a:t>
            </a:r>
            <a:r>
              <a:rPr lang="en-US" sz="2470" spc="-5" dirty="0">
                <a:solidFill>
                  <a:srgbClr val="FF0000"/>
                </a:solidFill>
                <a:latin typeface="Times New Roman" panose="02020603050405020304"/>
                <a:cs typeface="Times New Roman" panose="02020603050405020304"/>
                <a:sym typeface="+mn-ea"/>
              </a:rPr>
              <a:t>khối lượng</a:t>
            </a:r>
            <a:r>
              <a:rPr sz="2470" spc="30" dirty="0">
                <a:solidFill>
                  <a:srgbClr val="FF0000"/>
                </a:solidFill>
                <a:latin typeface="Times New Roman" panose="02020603050405020304"/>
                <a:cs typeface="Times New Roman" panose="02020603050405020304"/>
                <a:sym typeface="+mn-ea"/>
              </a:rPr>
              <a:t> </a:t>
            </a:r>
            <a:r>
              <a:rPr sz="2470" spc="-5" dirty="0">
                <a:solidFill>
                  <a:srgbClr val="FF0000"/>
                </a:solidFill>
                <a:latin typeface="Times New Roman" panose="02020603050405020304"/>
                <a:cs typeface="Times New Roman" panose="02020603050405020304"/>
                <a:sym typeface="+mn-ea"/>
              </a:rPr>
              <a:t>SP</a:t>
            </a:r>
            <a:r>
              <a:rPr sz="2470" spc="50" dirty="0">
                <a:solidFill>
                  <a:srgbClr val="FF0000"/>
                </a:solidFill>
                <a:latin typeface="Times New Roman" panose="02020603050405020304"/>
                <a:cs typeface="Times New Roman" panose="02020603050405020304"/>
                <a:sym typeface="+mn-ea"/>
              </a:rPr>
              <a:t> </a:t>
            </a:r>
            <a:r>
              <a:rPr sz="2470" dirty="0">
                <a:solidFill>
                  <a:srgbClr val="FF0000"/>
                </a:solidFill>
                <a:latin typeface="Times New Roman" panose="02020603050405020304"/>
                <a:cs typeface="Times New Roman" panose="02020603050405020304"/>
                <a:sym typeface="+mn-ea"/>
              </a:rPr>
              <a:t>…</a:t>
            </a:r>
            <a:endParaRPr sz="2470">
              <a:latin typeface="Times New Roman" panose="02020603050405020304" pitchFamily="18" charset="0"/>
              <a:cs typeface="Times New Roman" panose="02020603050405020304" pitchFamily="18" charset="0"/>
            </a:endParaRPr>
          </a:p>
        </p:txBody>
      </p:sp>
      <p:graphicFrame>
        <p:nvGraphicFramePr>
          <p:cNvPr id="9" name="Content Placeholder 8">
            <a:hlinkClick r:id="" action="ppaction://ole?verb=0"/>
          </p:cNvPr>
          <p:cNvGraphicFramePr>
            <a:graphicFrameLocks noGrp="1" noChangeAspect="1"/>
          </p:cNvGraphicFramePr>
          <p:nvPr>
            <p:ph sz="half" idx="1"/>
          </p:nvPr>
        </p:nvGraphicFramePr>
        <p:xfrm>
          <a:off x="2019300" y="3755232"/>
          <a:ext cx="914400" cy="215900"/>
        </p:xfrm>
        <a:graphic>
          <a:graphicData uri="http://schemas.openxmlformats.org/presentationml/2006/ole">
            <mc:AlternateContent xmlns:mc="http://schemas.openxmlformats.org/markup-compatibility/2006">
              <mc:Choice xmlns:v="urn:schemas-microsoft-com:vml" Requires="v">
                <p:oleObj spid="_x0000_s3211" r:id="rId3" imgW="914400" imgH="215900" progId="Equation.KSEE3">
                  <p:embed/>
                </p:oleObj>
              </mc:Choice>
              <mc:Fallback>
                <p:oleObj r:id="rId3" imgW="914400" imgH="215900" progId="Equation.KSEE3">
                  <p:embed/>
                  <p:pic>
                    <p:nvPicPr>
                      <p:cNvPr id="0" name="Picture 1024"/>
                      <p:cNvPicPr/>
                      <p:nvPr/>
                    </p:nvPicPr>
                    <p:blipFill>
                      <a:blip r:embed="rId4"/>
                      <a:stretch>
                        <a:fillRect/>
                      </a:stretch>
                    </p:blipFill>
                    <p:spPr>
                      <a:xfrm>
                        <a:off x="2019300" y="3755232"/>
                        <a:ext cx="914400" cy="215900"/>
                      </a:xfrm>
                      <a:prstGeom prst="rect">
                        <a:avLst/>
                      </a:prstGeom>
                    </p:spPr>
                  </p:pic>
                </p:oleObj>
              </mc:Fallback>
            </mc:AlternateContent>
          </a:graphicData>
        </a:graphic>
      </p:graphicFrame>
      <p:graphicFrame>
        <p:nvGraphicFramePr>
          <p:cNvPr id="10" name="Content Placeholder 9">
            <a:hlinkClick r:id="" action="ppaction://ole?verb=0"/>
          </p:cNvPr>
          <p:cNvGraphicFramePr>
            <a:graphicFrameLocks noGrp="1" noChangeAspect="1"/>
          </p:cNvGraphicFramePr>
          <p:nvPr>
            <p:ph sz="half" idx="2"/>
          </p:nvPr>
        </p:nvGraphicFramePr>
        <p:xfrm>
          <a:off x="6210300" y="3755232"/>
          <a:ext cx="914400" cy="215900"/>
        </p:xfrm>
        <a:graphic>
          <a:graphicData uri="http://schemas.openxmlformats.org/presentationml/2006/ole">
            <mc:AlternateContent xmlns:mc="http://schemas.openxmlformats.org/markup-compatibility/2006">
              <mc:Choice xmlns:v="urn:schemas-microsoft-com:vml" Requires="v">
                <p:oleObj spid="_x0000_s3212" r:id="rId5" imgW="914400" imgH="215900" progId="Equation.KSEE3">
                  <p:embed/>
                </p:oleObj>
              </mc:Choice>
              <mc:Fallback>
                <p:oleObj r:id="rId5" imgW="914400" imgH="215900" progId="Equation.KSEE3">
                  <p:embed/>
                  <p:pic>
                    <p:nvPicPr>
                      <p:cNvPr id="0" name="Picture 1025"/>
                      <p:cNvPicPr/>
                      <p:nvPr/>
                    </p:nvPicPr>
                    <p:blipFill>
                      <a:blip r:embed="rId4"/>
                      <a:stretch>
                        <a:fillRect/>
                      </a:stretch>
                    </p:blipFill>
                    <p:spPr>
                      <a:xfrm>
                        <a:off x="6210300" y="3755232"/>
                        <a:ext cx="914400" cy="215900"/>
                      </a:xfrm>
                      <a:prstGeom prst="rect">
                        <a:avLst/>
                      </a:prstGeom>
                    </p:spPr>
                  </p:pic>
                </p:oleObj>
              </mc:Fallback>
            </mc:AlternateContent>
          </a:graphicData>
        </a:graphic>
      </p:graphicFrame>
      <p:graphicFrame>
        <p:nvGraphicFramePr>
          <p:cNvPr id="12" name="Object 11">
            <a:hlinkClick r:id="" action="ppaction://ole?verb=0"/>
          </p:cNvPr>
          <p:cNvGraphicFramePr>
            <a:graphicFrameLocks noChangeAspect="1"/>
          </p:cNvGraphicFramePr>
          <p:nvPr/>
        </p:nvGraphicFramePr>
        <p:xfrm>
          <a:off x="2529523" y="1565593"/>
          <a:ext cx="3461385" cy="1475740"/>
        </p:xfrm>
        <a:graphic>
          <a:graphicData uri="http://schemas.openxmlformats.org/presentationml/2006/ole">
            <mc:AlternateContent xmlns:mc="http://schemas.openxmlformats.org/markup-compatibility/2006">
              <mc:Choice xmlns:v="urn:schemas-microsoft-com:vml" Requires="v">
                <p:oleObj spid="_x0000_s3213" r:id="rId6" imgW="609600" imgH="444500" progId="Equation.KSEE3">
                  <p:embed/>
                </p:oleObj>
              </mc:Choice>
              <mc:Fallback>
                <p:oleObj r:id="rId6" imgW="609600" imgH="444500" progId="Equation.KSEE3">
                  <p:embed/>
                  <p:pic>
                    <p:nvPicPr>
                      <p:cNvPr id="0" name="Picture 2048"/>
                      <p:cNvPicPr/>
                      <p:nvPr/>
                    </p:nvPicPr>
                    <p:blipFill>
                      <a:blip r:embed="rId7"/>
                      <a:stretch>
                        <a:fillRect/>
                      </a:stretch>
                    </p:blipFill>
                    <p:spPr>
                      <a:xfrm>
                        <a:off x="2529523" y="1565593"/>
                        <a:ext cx="3461385" cy="1475740"/>
                      </a:xfrm>
                      <a:prstGeom prst="rect">
                        <a:avLst/>
                      </a:prstGeom>
                    </p:spPr>
                  </p:pic>
                </p:oleObj>
              </mc:Fallback>
            </mc:AlternateContent>
          </a:graphicData>
        </a:graphic>
      </p:graphicFrame>
      <p:sp>
        <p:nvSpPr>
          <p:cNvPr id="13" name="Text Box 12"/>
          <p:cNvSpPr txBox="1"/>
          <p:nvPr/>
        </p:nvSpPr>
        <p:spPr>
          <a:xfrm>
            <a:off x="610235" y="2235200"/>
            <a:ext cx="2513965" cy="706755"/>
          </a:xfrm>
          <a:prstGeom prst="rect">
            <a:avLst/>
          </a:prstGeom>
          <a:noFill/>
        </p:spPr>
        <p:txBody>
          <a:bodyPr wrap="square" rtlCol="0">
            <a:spAutoFit/>
          </a:bodyPr>
          <a:lstStyle/>
          <a:p>
            <a:r>
              <a:rPr lang="en-US" sz="4000">
                <a:latin typeface="Times New Roman" panose="02020603050405020304" pitchFamily="18" charset="0"/>
                <a:cs typeface="Times New Roman" panose="02020603050405020304" pitchFamily="18" charset="0"/>
              </a:rPr>
              <a:t>BFi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532279" y="403412"/>
            <a:ext cx="8073838" cy="6051176"/>
            <a:chOff x="450850" y="457200"/>
            <a:chExt cx="9150350" cy="6858000"/>
          </a:xfrm>
        </p:grpSpPr>
        <p:sp>
          <p:nvSpPr>
            <p:cNvPr id="3" name="object 3"/>
            <p:cNvSpPr/>
            <p:nvPr/>
          </p:nvSpPr>
          <p:spPr>
            <a:xfrm>
              <a:off x="457200" y="1981200"/>
              <a:ext cx="8026400" cy="4965700"/>
            </a:xfrm>
            <a:custGeom>
              <a:avLst/>
              <a:gdLst/>
              <a:ahLst/>
              <a:cxnLst/>
              <a:rect l="l" t="t" r="r" b="b"/>
              <a:pathLst>
                <a:path w="8026400" h="4965700">
                  <a:moveTo>
                    <a:pt x="990600" y="0"/>
                  </a:moveTo>
                  <a:lnTo>
                    <a:pt x="990600" y="863600"/>
                  </a:lnTo>
                </a:path>
                <a:path w="8026400" h="4965700">
                  <a:moveTo>
                    <a:pt x="990600" y="1244600"/>
                  </a:moveTo>
                  <a:lnTo>
                    <a:pt x="990600" y="1714500"/>
                  </a:lnTo>
                </a:path>
                <a:path w="8026400" h="4965700">
                  <a:moveTo>
                    <a:pt x="990600" y="2108200"/>
                  </a:moveTo>
                  <a:lnTo>
                    <a:pt x="990600" y="2501900"/>
                  </a:lnTo>
                </a:path>
                <a:path w="8026400" h="4965700">
                  <a:moveTo>
                    <a:pt x="990600" y="2895600"/>
                  </a:moveTo>
                  <a:lnTo>
                    <a:pt x="990600" y="3302000"/>
                  </a:lnTo>
                </a:path>
                <a:path w="8026400" h="4965700">
                  <a:moveTo>
                    <a:pt x="990600" y="3721100"/>
                  </a:moveTo>
                  <a:lnTo>
                    <a:pt x="990600" y="4114800"/>
                  </a:lnTo>
                </a:path>
                <a:path w="8026400" h="4965700">
                  <a:moveTo>
                    <a:pt x="990600" y="4572000"/>
                  </a:moveTo>
                  <a:lnTo>
                    <a:pt x="990600" y="4965700"/>
                  </a:lnTo>
                </a:path>
                <a:path w="8026400" h="4965700">
                  <a:moveTo>
                    <a:pt x="4876800" y="0"/>
                  </a:moveTo>
                  <a:lnTo>
                    <a:pt x="4876800" y="4965700"/>
                  </a:lnTo>
                </a:path>
                <a:path w="8026400" h="4965700">
                  <a:moveTo>
                    <a:pt x="8026400" y="0"/>
                  </a:moveTo>
                  <a:lnTo>
                    <a:pt x="8026400" y="863600"/>
                  </a:lnTo>
                </a:path>
                <a:path w="8026400" h="4965700">
                  <a:moveTo>
                    <a:pt x="8026400" y="1244600"/>
                  </a:moveTo>
                  <a:lnTo>
                    <a:pt x="8026400" y="2108200"/>
                  </a:lnTo>
                </a:path>
                <a:path w="8026400" h="4965700">
                  <a:moveTo>
                    <a:pt x="8026400" y="2501900"/>
                  </a:moveTo>
                  <a:lnTo>
                    <a:pt x="8026400" y="4572000"/>
                  </a:lnTo>
                </a:path>
                <a:path w="8026400" h="4965700">
                  <a:moveTo>
                    <a:pt x="0" y="12700"/>
                  </a:moveTo>
                  <a:lnTo>
                    <a:pt x="2133600" y="12700"/>
                  </a:lnTo>
                </a:path>
                <a:path w="8026400" h="4965700">
                  <a:moveTo>
                    <a:pt x="2971800" y="12700"/>
                  </a:moveTo>
                  <a:lnTo>
                    <a:pt x="6324600" y="12700"/>
                  </a:lnTo>
                </a:path>
              </a:pathLst>
            </a:custGeom>
            <a:ln w="12700">
              <a:solidFill>
                <a:srgbClr val="002A00"/>
              </a:solidFill>
            </a:ln>
          </p:spPr>
          <p:txBody>
            <a:bodyPr wrap="square" lIns="0" tIns="0" rIns="0" bIns="0" rtlCol="0"/>
            <a:lstStyle/>
            <a:p>
              <a:endParaRPr sz="100"/>
            </a:p>
          </p:txBody>
        </p:sp>
        <p:sp>
          <p:nvSpPr>
            <p:cNvPr id="4" name="object 4"/>
            <p:cNvSpPr/>
            <p:nvPr/>
          </p:nvSpPr>
          <p:spPr>
            <a:xfrm>
              <a:off x="7251700" y="1993900"/>
              <a:ext cx="2349500" cy="6350"/>
            </a:xfrm>
            <a:custGeom>
              <a:avLst/>
              <a:gdLst/>
              <a:ahLst/>
              <a:cxnLst/>
              <a:rect l="l" t="t" r="r" b="b"/>
              <a:pathLst>
                <a:path w="2349500" h="6350">
                  <a:moveTo>
                    <a:pt x="0" y="6350"/>
                  </a:moveTo>
                  <a:lnTo>
                    <a:pt x="2349500" y="6350"/>
                  </a:lnTo>
                  <a:lnTo>
                    <a:pt x="2349500" y="0"/>
                  </a:lnTo>
                  <a:lnTo>
                    <a:pt x="0" y="0"/>
                  </a:lnTo>
                  <a:lnTo>
                    <a:pt x="0" y="6350"/>
                  </a:lnTo>
                  <a:close/>
                </a:path>
              </a:pathLst>
            </a:custGeom>
            <a:solidFill>
              <a:srgbClr val="002A00"/>
            </a:solidFill>
          </p:spPr>
          <p:txBody>
            <a:bodyPr wrap="square" lIns="0" tIns="0" rIns="0" bIns="0" rtlCol="0"/>
            <a:lstStyle/>
            <a:p>
              <a:endParaRPr sz="100"/>
            </a:p>
          </p:txBody>
        </p:sp>
        <p:sp>
          <p:nvSpPr>
            <p:cNvPr id="5" name="object 5"/>
            <p:cNvSpPr/>
            <p:nvPr/>
          </p:nvSpPr>
          <p:spPr>
            <a:xfrm>
              <a:off x="457200" y="3238500"/>
              <a:ext cx="2133600" cy="0"/>
            </a:xfrm>
            <a:custGeom>
              <a:avLst/>
              <a:gdLst/>
              <a:ahLst/>
              <a:cxnLst/>
              <a:rect l="l" t="t" r="r" b="b"/>
              <a:pathLst>
                <a:path w="2133600">
                  <a:moveTo>
                    <a:pt x="0" y="0"/>
                  </a:moveTo>
                  <a:lnTo>
                    <a:pt x="2133600" y="0"/>
                  </a:lnTo>
                </a:path>
              </a:pathLst>
            </a:custGeom>
            <a:ln w="12700">
              <a:solidFill>
                <a:srgbClr val="002A00"/>
              </a:solidFill>
            </a:ln>
          </p:spPr>
          <p:txBody>
            <a:bodyPr wrap="square" lIns="0" tIns="0" rIns="0" bIns="0" rtlCol="0"/>
            <a:lstStyle/>
            <a:p>
              <a:endParaRPr sz="100"/>
            </a:p>
          </p:txBody>
        </p:sp>
        <p:sp>
          <p:nvSpPr>
            <p:cNvPr id="6" name="object 6"/>
            <p:cNvSpPr/>
            <p:nvPr/>
          </p:nvSpPr>
          <p:spPr>
            <a:xfrm>
              <a:off x="7251700" y="3238500"/>
              <a:ext cx="2349500" cy="6350"/>
            </a:xfrm>
            <a:custGeom>
              <a:avLst/>
              <a:gdLst/>
              <a:ahLst/>
              <a:cxnLst/>
              <a:rect l="l" t="t" r="r" b="b"/>
              <a:pathLst>
                <a:path w="2349500" h="6350">
                  <a:moveTo>
                    <a:pt x="0" y="6350"/>
                  </a:moveTo>
                  <a:lnTo>
                    <a:pt x="2349500" y="6350"/>
                  </a:lnTo>
                  <a:lnTo>
                    <a:pt x="2349500" y="0"/>
                  </a:lnTo>
                  <a:lnTo>
                    <a:pt x="0" y="0"/>
                  </a:lnTo>
                  <a:lnTo>
                    <a:pt x="0" y="6350"/>
                  </a:lnTo>
                  <a:close/>
                </a:path>
              </a:pathLst>
            </a:custGeom>
            <a:solidFill>
              <a:srgbClr val="002A00"/>
            </a:solidFill>
          </p:spPr>
          <p:txBody>
            <a:bodyPr wrap="square" lIns="0" tIns="0" rIns="0" bIns="0" rtlCol="0"/>
            <a:lstStyle/>
            <a:p>
              <a:endParaRPr sz="100"/>
            </a:p>
          </p:txBody>
        </p:sp>
        <p:sp>
          <p:nvSpPr>
            <p:cNvPr id="7" name="object 7"/>
            <p:cNvSpPr/>
            <p:nvPr/>
          </p:nvSpPr>
          <p:spPr>
            <a:xfrm>
              <a:off x="457200" y="4089400"/>
              <a:ext cx="2133600" cy="0"/>
            </a:xfrm>
            <a:custGeom>
              <a:avLst/>
              <a:gdLst/>
              <a:ahLst/>
              <a:cxnLst/>
              <a:rect l="l" t="t" r="r" b="b"/>
              <a:pathLst>
                <a:path w="2133600">
                  <a:moveTo>
                    <a:pt x="0" y="0"/>
                  </a:moveTo>
                  <a:lnTo>
                    <a:pt x="2133600" y="0"/>
                  </a:lnTo>
                </a:path>
              </a:pathLst>
            </a:custGeom>
            <a:ln w="12700">
              <a:solidFill>
                <a:srgbClr val="002A00"/>
              </a:solidFill>
            </a:ln>
          </p:spPr>
          <p:txBody>
            <a:bodyPr wrap="square" lIns="0" tIns="0" rIns="0" bIns="0" rtlCol="0"/>
            <a:lstStyle/>
            <a:p>
              <a:endParaRPr sz="100"/>
            </a:p>
          </p:txBody>
        </p:sp>
        <p:sp>
          <p:nvSpPr>
            <p:cNvPr id="8" name="object 8"/>
            <p:cNvSpPr/>
            <p:nvPr/>
          </p:nvSpPr>
          <p:spPr>
            <a:xfrm>
              <a:off x="7251700" y="4483100"/>
              <a:ext cx="2349500" cy="6350"/>
            </a:xfrm>
            <a:custGeom>
              <a:avLst/>
              <a:gdLst/>
              <a:ahLst/>
              <a:cxnLst/>
              <a:rect l="l" t="t" r="r" b="b"/>
              <a:pathLst>
                <a:path w="2349500" h="6350">
                  <a:moveTo>
                    <a:pt x="0" y="6350"/>
                  </a:moveTo>
                  <a:lnTo>
                    <a:pt x="2349500" y="6350"/>
                  </a:lnTo>
                  <a:lnTo>
                    <a:pt x="2349500" y="0"/>
                  </a:lnTo>
                  <a:lnTo>
                    <a:pt x="0" y="0"/>
                  </a:lnTo>
                  <a:lnTo>
                    <a:pt x="0" y="6350"/>
                  </a:lnTo>
                  <a:close/>
                </a:path>
              </a:pathLst>
            </a:custGeom>
            <a:solidFill>
              <a:srgbClr val="002A00"/>
            </a:solidFill>
          </p:spPr>
          <p:txBody>
            <a:bodyPr wrap="square" lIns="0" tIns="0" rIns="0" bIns="0" rtlCol="0"/>
            <a:lstStyle/>
            <a:p>
              <a:endParaRPr sz="100"/>
            </a:p>
          </p:txBody>
        </p:sp>
        <p:sp>
          <p:nvSpPr>
            <p:cNvPr id="9" name="object 9"/>
            <p:cNvSpPr/>
            <p:nvPr/>
          </p:nvSpPr>
          <p:spPr>
            <a:xfrm>
              <a:off x="457200" y="4889500"/>
              <a:ext cx="2133600" cy="1663700"/>
            </a:xfrm>
            <a:custGeom>
              <a:avLst/>
              <a:gdLst/>
              <a:ahLst/>
              <a:cxnLst/>
              <a:rect l="l" t="t" r="r" b="b"/>
              <a:pathLst>
                <a:path w="2133600" h="1663700">
                  <a:moveTo>
                    <a:pt x="0" y="0"/>
                  </a:moveTo>
                  <a:lnTo>
                    <a:pt x="2133600" y="0"/>
                  </a:lnTo>
                </a:path>
                <a:path w="2133600" h="1663700">
                  <a:moveTo>
                    <a:pt x="0" y="812800"/>
                  </a:moveTo>
                  <a:lnTo>
                    <a:pt x="2133600" y="812800"/>
                  </a:lnTo>
                </a:path>
                <a:path w="2133600" h="1663700">
                  <a:moveTo>
                    <a:pt x="0" y="1663700"/>
                  </a:moveTo>
                  <a:lnTo>
                    <a:pt x="2133600" y="1663700"/>
                  </a:lnTo>
                </a:path>
              </a:pathLst>
            </a:custGeom>
            <a:ln w="12700">
              <a:solidFill>
                <a:srgbClr val="002A00"/>
              </a:solidFill>
            </a:ln>
          </p:spPr>
          <p:txBody>
            <a:bodyPr wrap="square" lIns="0" tIns="0" rIns="0" bIns="0" rtlCol="0"/>
            <a:lstStyle/>
            <a:p>
              <a:endParaRPr sz="100"/>
            </a:p>
          </p:txBody>
        </p:sp>
      </p:grpSp>
      <p:sp>
        <p:nvSpPr>
          <p:cNvPr id="10" name="object 10"/>
          <p:cNvSpPr txBox="1"/>
          <p:nvPr/>
        </p:nvSpPr>
        <p:spPr>
          <a:xfrm>
            <a:off x="1030941" y="1423147"/>
            <a:ext cx="888066" cy="282575"/>
          </a:xfrm>
          <a:prstGeom prst="rect">
            <a:avLst/>
          </a:prstGeom>
        </p:spPr>
        <p:txBody>
          <a:bodyPr vert="horz" wrap="square" lIns="0" tIns="11205" rIns="0" bIns="0" rtlCol="0">
            <a:spAutoFit/>
          </a:bodyPr>
          <a:lstStyle/>
          <a:p>
            <a:pPr marL="12700">
              <a:lnSpc>
                <a:spcPct val="100000"/>
              </a:lnSpc>
              <a:spcBef>
                <a:spcPts val="100"/>
              </a:spcBef>
            </a:pPr>
            <a:r>
              <a:rPr sz="1765" spc="-5" dirty="0">
                <a:solidFill>
                  <a:srgbClr val="002A00"/>
                </a:solidFill>
                <a:latin typeface="Arial" panose="020B0604020202020204"/>
                <a:cs typeface="Arial" panose="020B0604020202020204"/>
              </a:rPr>
              <a:t>334,</a:t>
            </a:r>
            <a:r>
              <a:rPr sz="1765" spc="-85" dirty="0">
                <a:solidFill>
                  <a:srgbClr val="002A00"/>
                </a:solidFill>
                <a:latin typeface="Arial" panose="020B0604020202020204"/>
                <a:cs typeface="Arial" panose="020B0604020202020204"/>
              </a:rPr>
              <a:t> </a:t>
            </a:r>
            <a:r>
              <a:rPr sz="1765" spc="-25" dirty="0">
                <a:solidFill>
                  <a:srgbClr val="002A00"/>
                </a:solidFill>
                <a:latin typeface="Arial" panose="020B0604020202020204"/>
                <a:cs typeface="Arial" panose="020B0604020202020204"/>
              </a:rPr>
              <a:t>338</a:t>
            </a:r>
            <a:endParaRPr sz="1765">
              <a:latin typeface="Arial" panose="020B0604020202020204"/>
              <a:cs typeface="Arial" panose="020B0604020202020204"/>
            </a:endParaRPr>
          </a:p>
        </p:txBody>
      </p:sp>
      <p:sp>
        <p:nvSpPr>
          <p:cNvPr id="11" name="object 11"/>
          <p:cNvSpPr txBox="1"/>
          <p:nvPr/>
        </p:nvSpPr>
        <p:spPr>
          <a:xfrm>
            <a:off x="4437529" y="1423147"/>
            <a:ext cx="396688" cy="282575"/>
          </a:xfrm>
          <a:prstGeom prst="rect">
            <a:avLst/>
          </a:prstGeom>
        </p:spPr>
        <p:txBody>
          <a:bodyPr vert="horz" wrap="square" lIns="0" tIns="11205" rIns="0" bIns="0" rtlCol="0">
            <a:spAutoFit/>
          </a:bodyPr>
          <a:lstStyle/>
          <a:p>
            <a:pPr marL="12700">
              <a:lnSpc>
                <a:spcPct val="100000"/>
              </a:lnSpc>
              <a:spcBef>
                <a:spcPts val="100"/>
              </a:spcBef>
            </a:pPr>
            <a:r>
              <a:rPr sz="1765" spc="-5" dirty="0">
                <a:solidFill>
                  <a:srgbClr val="002A00"/>
                </a:solidFill>
                <a:latin typeface="Arial" panose="020B0604020202020204"/>
                <a:cs typeface="Arial" panose="020B0604020202020204"/>
              </a:rPr>
              <a:t>627</a:t>
            </a:r>
            <a:endParaRPr sz="1765">
              <a:latin typeface="Arial" panose="020B0604020202020204"/>
              <a:cs typeface="Arial" panose="020B0604020202020204"/>
            </a:endParaRPr>
          </a:p>
        </p:txBody>
      </p:sp>
      <p:sp>
        <p:nvSpPr>
          <p:cNvPr id="12" name="object 12"/>
          <p:cNvSpPr txBox="1"/>
          <p:nvPr/>
        </p:nvSpPr>
        <p:spPr>
          <a:xfrm>
            <a:off x="7149353" y="1423147"/>
            <a:ext cx="855568" cy="282575"/>
          </a:xfrm>
          <a:prstGeom prst="rect">
            <a:avLst/>
          </a:prstGeom>
        </p:spPr>
        <p:txBody>
          <a:bodyPr vert="horz" wrap="square" lIns="0" tIns="11205" rIns="0" bIns="0" rtlCol="0">
            <a:spAutoFit/>
          </a:bodyPr>
          <a:lstStyle/>
          <a:p>
            <a:pPr marL="12700">
              <a:lnSpc>
                <a:spcPct val="100000"/>
              </a:lnSpc>
              <a:spcBef>
                <a:spcPts val="100"/>
              </a:spcBef>
            </a:pPr>
            <a:r>
              <a:rPr sz="1765" spc="-60" dirty="0">
                <a:solidFill>
                  <a:srgbClr val="002A00"/>
                </a:solidFill>
                <a:latin typeface="Arial" panose="020B0604020202020204"/>
                <a:cs typeface="Arial" panose="020B0604020202020204"/>
              </a:rPr>
              <a:t>111,</a:t>
            </a:r>
            <a:r>
              <a:rPr sz="1765" spc="-200" dirty="0">
                <a:solidFill>
                  <a:srgbClr val="002A00"/>
                </a:solidFill>
                <a:latin typeface="Arial" panose="020B0604020202020204"/>
                <a:cs typeface="Arial" panose="020B0604020202020204"/>
              </a:rPr>
              <a:t> </a:t>
            </a:r>
            <a:r>
              <a:rPr sz="1765" spc="-5" dirty="0">
                <a:solidFill>
                  <a:srgbClr val="002A00"/>
                </a:solidFill>
                <a:latin typeface="Arial" panose="020B0604020202020204"/>
                <a:cs typeface="Arial" panose="020B0604020202020204"/>
              </a:rPr>
              <a:t>152</a:t>
            </a:r>
            <a:endParaRPr sz="1765">
              <a:latin typeface="Arial" panose="020B0604020202020204"/>
              <a:cs typeface="Arial" panose="020B0604020202020204"/>
            </a:endParaRPr>
          </a:p>
        </p:txBody>
      </p:sp>
      <p:sp>
        <p:nvSpPr>
          <p:cNvPr id="13" name="object 13"/>
          <p:cNvSpPr txBox="1"/>
          <p:nvPr/>
        </p:nvSpPr>
        <p:spPr>
          <a:xfrm>
            <a:off x="5087471" y="1770529"/>
            <a:ext cx="2291043" cy="282575"/>
          </a:xfrm>
          <a:prstGeom prst="rect">
            <a:avLst/>
          </a:prstGeom>
        </p:spPr>
        <p:txBody>
          <a:bodyPr vert="horz" wrap="square" lIns="0" tIns="11205" rIns="0" bIns="0" rtlCol="0">
            <a:spAutoFit/>
          </a:bodyPr>
          <a:lstStyle/>
          <a:p>
            <a:pPr marL="12700">
              <a:lnSpc>
                <a:spcPct val="100000"/>
              </a:lnSpc>
              <a:spcBef>
                <a:spcPts val="100"/>
              </a:spcBef>
            </a:pPr>
            <a:r>
              <a:rPr lang="en-US" sz="1765">
                <a:solidFill>
                  <a:srgbClr val="0070C0"/>
                </a:solidFill>
                <a:latin typeface="Arial" panose="020B0604020202020204"/>
                <a:cs typeface="Arial" panose="020B0604020202020204"/>
              </a:rPr>
              <a:t>Gỉam CP SXC</a:t>
            </a:r>
          </a:p>
        </p:txBody>
      </p:sp>
      <p:sp>
        <p:nvSpPr>
          <p:cNvPr id="14" name="object 14"/>
          <p:cNvSpPr txBox="1"/>
          <p:nvPr/>
        </p:nvSpPr>
        <p:spPr>
          <a:xfrm>
            <a:off x="1848971" y="1647265"/>
            <a:ext cx="2558863" cy="805815"/>
          </a:xfrm>
          <a:prstGeom prst="rect">
            <a:avLst/>
          </a:prstGeom>
        </p:spPr>
        <p:txBody>
          <a:bodyPr vert="horz" wrap="square" lIns="0" tIns="11205" rIns="0" bIns="0" rtlCol="0">
            <a:spAutoFit/>
          </a:bodyPr>
          <a:lstStyle/>
          <a:p>
            <a:pPr marL="50800" marR="5080" indent="-38100">
              <a:lnSpc>
                <a:spcPct val="146000"/>
              </a:lnSpc>
              <a:spcBef>
                <a:spcPts val="100"/>
              </a:spcBef>
            </a:pPr>
            <a:r>
              <a:rPr lang="en-US" sz="1765" dirty="0" err="1">
                <a:latin typeface="Arial" panose="020B0604020202020204"/>
                <a:cs typeface="Arial" panose="020B0604020202020204"/>
              </a:rPr>
              <a:t>T</a:t>
            </a:r>
            <a:r>
              <a:rPr lang="en-US" sz="1765" dirty="0" err="1">
                <a:solidFill>
                  <a:srgbClr val="0070C0"/>
                </a:solidFill>
                <a:latin typeface="Arial" panose="020B0604020202020204"/>
                <a:cs typeface="Arial" panose="020B0604020202020204"/>
              </a:rPr>
              <a:t>iền</a:t>
            </a:r>
            <a:r>
              <a:rPr lang="en-US" sz="1765" dirty="0">
                <a:solidFill>
                  <a:srgbClr val="0070C0"/>
                </a:solidFill>
                <a:latin typeface="Arial" panose="020B0604020202020204"/>
                <a:cs typeface="Arial" panose="020B0604020202020204"/>
              </a:rPr>
              <a:t> </a:t>
            </a:r>
            <a:r>
              <a:rPr lang="en-US" sz="1765" dirty="0" err="1">
                <a:solidFill>
                  <a:srgbClr val="0070C0"/>
                </a:solidFill>
                <a:latin typeface="Arial" panose="020B0604020202020204"/>
                <a:cs typeface="Arial" panose="020B0604020202020204"/>
              </a:rPr>
              <a:t>lương</a:t>
            </a:r>
            <a:r>
              <a:rPr lang="en-US" sz="1765" dirty="0">
                <a:solidFill>
                  <a:srgbClr val="0070C0"/>
                </a:solidFill>
                <a:latin typeface="Arial" panose="020B0604020202020204"/>
                <a:cs typeface="Arial" panose="020B0604020202020204"/>
              </a:rPr>
              <a:t>, PC, </a:t>
            </a:r>
            <a:r>
              <a:rPr lang="en-US" sz="1765" dirty="0" err="1">
                <a:solidFill>
                  <a:srgbClr val="0070C0"/>
                </a:solidFill>
                <a:latin typeface="Arial" panose="020B0604020202020204"/>
                <a:cs typeface="Arial" panose="020B0604020202020204"/>
              </a:rPr>
              <a:t>các</a:t>
            </a:r>
            <a:r>
              <a:rPr lang="en-US" sz="1765" dirty="0">
                <a:solidFill>
                  <a:srgbClr val="0070C0"/>
                </a:solidFill>
                <a:latin typeface="Arial" panose="020B0604020202020204"/>
                <a:cs typeface="Arial" panose="020B0604020202020204"/>
              </a:rPr>
              <a:t> </a:t>
            </a:r>
            <a:r>
              <a:rPr lang="en-US" sz="1765" dirty="0" err="1">
                <a:solidFill>
                  <a:srgbClr val="0070C0"/>
                </a:solidFill>
                <a:latin typeface="Arial" panose="020B0604020202020204"/>
                <a:cs typeface="Arial" panose="020B0604020202020204"/>
              </a:rPr>
              <a:t>khoản</a:t>
            </a:r>
            <a:r>
              <a:rPr lang="en-US" sz="1765" dirty="0">
                <a:solidFill>
                  <a:srgbClr val="0070C0"/>
                </a:solidFill>
                <a:latin typeface="Arial" panose="020B0604020202020204"/>
                <a:cs typeface="Arial" panose="020B0604020202020204"/>
              </a:rPr>
              <a:t> </a:t>
            </a:r>
            <a:r>
              <a:rPr lang="en-US" sz="1765" dirty="0" err="1">
                <a:solidFill>
                  <a:srgbClr val="0070C0"/>
                </a:solidFill>
                <a:latin typeface="Arial" panose="020B0604020202020204"/>
                <a:cs typeface="Arial" panose="020B0604020202020204"/>
              </a:rPr>
              <a:t>trích</a:t>
            </a:r>
            <a:r>
              <a:rPr lang="en-US" sz="1765" dirty="0">
                <a:solidFill>
                  <a:srgbClr val="0070C0"/>
                </a:solidFill>
                <a:latin typeface="Arial" panose="020B0604020202020204"/>
                <a:cs typeface="Arial" panose="020B0604020202020204"/>
              </a:rPr>
              <a:t> </a:t>
            </a:r>
            <a:r>
              <a:rPr lang="en-US" sz="1765" dirty="0" err="1">
                <a:solidFill>
                  <a:srgbClr val="0070C0"/>
                </a:solidFill>
                <a:latin typeface="Arial" panose="020B0604020202020204"/>
                <a:cs typeface="Arial" panose="020B0604020202020204"/>
              </a:rPr>
              <a:t>theo</a:t>
            </a:r>
            <a:r>
              <a:rPr lang="en-US" sz="1765" dirty="0">
                <a:solidFill>
                  <a:srgbClr val="0070C0"/>
                </a:solidFill>
                <a:latin typeface="Arial" panose="020B0604020202020204"/>
                <a:cs typeface="Arial" panose="020B0604020202020204"/>
              </a:rPr>
              <a:t> </a:t>
            </a:r>
            <a:r>
              <a:rPr lang="en-US" sz="1765" dirty="0" err="1">
                <a:solidFill>
                  <a:srgbClr val="0070C0"/>
                </a:solidFill>
                <a:latin typeface="Arial" panose="020B0604020202020204"/>
                <a:cs typeface="Arial" panose="020B0604020202020204"/>
              </a:rPr>
              <a:t>lương</a:t>
            </a:r>
            <a:endParaRPr lang="en-US" sz="1765" dirty="0">
              <a:solidFill>
                <a:srgbClr val="0070C0"/>
              </a:solidFill>
              <a:latin typeface="Arial" panose="020B0604020202020204"/>
              <a:cs typeface="Arial" panose="020B0604020202020204"/>
            </a:endParaRPr>
          </a:p>
        </p:txBody>
      </p:sp>
      <p:sp>
        <p:nvSpPr>
          <p:cNvPr id="15" name="object 15"/>
          <p:cNvSpPr txBox="1"/>
          <p:nvPr/>
        </p:nvSpPr>
        <p:spPr>
          <a:xfrm>
            <a:off x="605118" y="2521324"/>
            <a:ext cx="1409140" cy="282575"/>
          </a:xfrm>
          <a:prstGeom prst="rect">
            <a:avLst/>
          </a:prstGeom>
        </p:spPr>
        <p:txBody>
          <a:bodyPr vert="horz" wrap="square" lIns="0" tIns="11205" rIns="0" bIns="0" rtlCol="0">
            <a:spAutoFit/>
          </a:bodyPr>
          <a:lstStyle/>
          <a:p>
            <a:pPr marL="12700">
              <a:lnSpc>
                <a:spcPct val="100000"/>
              </a:lnSpc>
              <a:spcBef>
                <a:spcPts val="100"/>
              </a:spcBef>
            </a:pPr>
            <a:r>
              <a:rPr sz="1765" spc="-5" dirty="0">
                <a:solidFill>
                  <a:srgbClr val="002A00"/>
                </a:solidFill>
                <a:latin typeface="Arial" panose="020B0604020202020204"/>
                <a:cs typeface="Arial" panose="020B0604020202020204"/>
              </a:rPr>
              <a:t>152,153</a:t>
            </a:r>
            <a:r>
              <a:rPr sz="1765" spc="-75" dirty="0">
                <a:solidFill>
                  <a:srgbClr val="002A00"/>
                </a:solidFill>
                <a:latin typeface="Arial" panose="020B0604020202020204"/>
                <a:cs typeface="Arial" panose="020B0604020202020204"/>
              </a:rPr>
              <a:t> </a:t>
            </a:r>
            <a:endParaRPr sz="1765" dirty="0">
              <a:latin typeface="Arial" panose="020B0604020202020204"/>
              <a:cs typeface="Arial" panose="020B0604020202020204"/>
            </a:endParaRPr>
          </a:p>
        </p:txBody>
      </p:sp>
      <p:sp>
        <p:nvSpPr>
          <p:cNvPr id="16" name="object 16"/>
          <p:cNvSpPr txBox="1"/>
          <p:nvPr/>
        </p:nvSpPr>
        <p:spPr>
          <a:xfrm>
            <a:off x="7082118" y="2521324"/>
            <a:ext cx="981635" cy="282575"/>
          </a:xfrm>
          <a:prstGeom prst="rect">
            <a:avLst/>
          </a:prstGeom>
        </p:spPr>
        <p:txBody>
          <a:bodyPr vert="horz" wrap="square" lIns="0" tIns="11205" rIns="0" bIns="0" rtlCol="0">
            <a:spAutoFit/>
          </a:bodyPr>
          <a:lstStyle/>
          <a:p>
            <a:pPr marL="12700">
              <a:lnSpc>
                <a:spcPct val="100000"/>
              </a:lnSpc>
              <a:spcBef>
                <a:spcPts val="100"/>
              </a:spcBef>
            </a:pPr>
            <a:r>
              <a:rPr sz="1765" spc="-5" dirty="0">
                <a:solidFill>
                  <a:srgbClr val="002A00"/>
                </a:solidFill>
                <a:latin typeface="Arial" panose="020B0604020202020204"/>
                <a:cs typeface="Arial" panose="020B0604020202020204"/>
              </a:rPr>
              <a:t>154</a:t>
            </a:r>
            <a:r>
              <a:rPr sz="1765" spc="-85" dirty="0">
                <a:solidFill>
                  <a:srgbClr val="002A00"/>
                </a:solidFill>
                <a:latin typeface="Arial" panose="020B0604020202020204"/>
                <a:cs typeface="Arial" panose="020B0604020202020204"/>
              </a:rPr>
              <a:t> </a:t>
            </a:r>
            <a:endParaRPr sz="1765" dirty="0">
              <a:latin typeface="Arial" panose="020B0604020202020204"/>
              <a:cs typeface="Arial" panose="020B0604020202020204"/>
            </a:endParaRPr>
          </a:p>
        </p:txBody>
      </p:sp>
      <p:sp>
        <p:nvSpPr>
          <p:cNvPr id="17" name="object 17"/>
          <p:cNvSpPr txBox="1"/>
          <p:nvPr/>
        </p:nvSpPr>
        <p:spPr>
          <a:xfrm>
            <a:off x="2173941" y="2924735"/>
            <a:ext cx="1910603" cy="554355"/>
          </a:xfrm>
          <a:prstGeom prst="rect">
            <a:avLst/>
          </a:prstGeom>
        </p:spPr>
        <p:txBody>
          <a:bodyPr vert="horz" wrap="square" lIns="0" tIns="11205" rIns="0" bIns="0" rtlCol="0">
            <a:spAutoFit/>
          </a:bodyPr>
          <a:lstStyle/>
          <a:p>
            <a:pPr marL="12700">
              <a:lnSpc>
                <a:spcPct val="100000"/>
              </a:lnSpc>
              <a:spcBef>
                <a:spcPts val="100"/>
              </a:spcBef>
            </a:pPr>
            <a:r>
              <a:rPr lang="en-US" sz="1765" dirty="0" err="1">
                <a:solidFill>
                  <a:srgbClr val="0070C0"/>
                </a:solidFill>
                <a:latin typeface="Arial" panose="020B0604020202020204"/>
                <a:cs typeface="Arial" panose="020B0604020202020204"/>
              </a:rPr>
              <a:t>Xuất</a:t>
            </a:r>
            <a:r>
              <a:rPr lang="en-US" sz="1765" dirty="0">
                <a:solidFill>
                  <a:srgbClr val="0070C0"/>
                </a:solidFill>
                <a:latin typeface="Arial" panose="020B0604020202020204"/>
                <a:cs typeface="Arial" panose="020B0604020202020204"/>
              </a:rPr>
              <a:t> </a:t>
            </a:r>
            <a:r>
              <a:rPr lang="en-US" sz="1765" dirty="0" err="1">
                <a:solidFill>
                  <a:srgbClr val="0070C0"/>
                </a:solidFill>
                <a:latin typeface="Arial" panose="020B0604020202020204"/>
                <a:cs typeface="Arial" panose="020B0604020202020204"/>
              </a:rPr>
              <a:t>NVL</a:t>
            </a:r>
            <a:r>
              <a:rPr lang="en-US" sz="1765" dirty="0">
                <a:solidFill>
                  <a:srgbClr val="0070C0"/>
                </a:solidFill>
                <a:latin typeface="Arial" panose="020B0604020202020204"/>
                <a:cs typeface="Arial" panose="020B0604020202020204"/>
              </a:rPr>
              <a:t>, </a:t>
            </a:r>
            <a:r>
              <a:rPr lang="en-US" sz="1765" dirty="0" err="1">
                <a:solidFill>
                  <a:srgbClr val="0070C0"/>
                </a:solidFill>
                <a:latin typeface="Arial" panose="020B0604020202020204"/>
                <a:cs typeface="Arial" panose="020B0604020202020204"/>
              </a:rPr>
              <a:t>CCDC</a:t>
            </a:r>
            <a:r>
              <a:rPr lang="en-US" sz="1765" dirty="0">
                <a:solidFill>
                  <a:srgbClr val="0070C0"/>
                </a:solidFill>
                <a:latin typeface="Arial" panose="020B0604020202020204"/>
                <a:cs typeface="Arial" panose="020B0604020202020204"/>
              </a:rPr>
              <a:t> </a:t>
            </a:r>
            <a:r>
              <a:rPr lang="en-US" sz="1765" dirty="0" err="1">
                <a:solidFill>
                  <a:srgbClr val="0070C0"/>
                </a:solidFill>
                <a:latin typeface="Arial" panose="020B0604020202020204"/>
                <a:cs typeface="Arial" panose="020B0604020202020204"/>
              </a:rPr>
              <a:t>sử</a:t>
            </a:r>
            <a:r>
              <a:rPr lang="en-US" sz="1765" dirty="0">
                <a:solidFill>
                  <a:srgbClr val="0070C0"/>
                </a:solidFill>
                <a:latin typeface="Arial" panose="020B0604020202020204"/>
                <a:cs typeface="Arial" panose="020B0604020202020204"/>
              </a:rPr>
              <a:t> </a:t>
            </a:r>
            <a:r>
              <a:rPr lang="en-US" sz="1765" dirty="0" err="1">
                <a:solidFill>
                  <a:srgbClr val="0070C0"/>
                </a:solidFill>
                <a:latin typeface="Arial" panose="020B0604020202020204"/>
                <a:cs typeface="Arial" panose="020B0604020202020204"/>
              </a:rPr>
              <a:t>dụng</a:t>
            </a:r>
            <a:endParaRPr lang="en-US" sz="1765" dirty="0">
              <a:solidFill>
                <a:srgbClr val="0070C0"/>
              </a:solidFill>
              <a:latin typeface="Arial" panose="020B0604020202020204"/>
              <a:cs typeface="Arial" panose="020B0604020202020204"/>
            </a:endParaRPr>
          </a:p>
        </p:txBody>
      </p:sp>
      <p:sp>
        <p:nvSpPr>
          <p:cNvPr id="18" name="object 18"/>
          <p:cNvSpPr txBox="1"/>
          <p:nvPr/>
        </p:nvSpPr>
        <p:spPr>
          <a:xfrm>
            <a:off x="1277471" y="3272118"/>
            <a:ext cx="396688" cy="282575"/>
          </a:xfrm>
          <a:prstGeom prst="rect">
            <a:avLst/>
          </a:prstGeom>
        </p:spPr>
        <p:txBody>
          <a:bodyPr vert="horz" wrap="square" lIns="0" tIns="11205" rIns="0" bIns="0" rtlCol="0">
            <a:spAutoFit/>
          </a:bodyPr>
          <a:lstStyle/>
          <a:p>
            <a:pPr marL="12700">
              <a:lnSpc>
                <a:spcPct val="100000"/>
              </a:lnSpc>
              <a:spcBef>
                <a:spcPts val="100"/>
              </a:spcBef>
            </a:pPr>
            <a:r>
              <a:rPr sz="1765" spc="-5" dirty="0">
                <a:solidFill>
                  <a:srgbClr val="002A00"/>
                </a:solidFill>
                <a:latin typeface="Arial" panose="020B0604020202020204"/>
                <a:cs typeface="Arial" panose="020B0604020202020204"/>
              </a:rPr>
              <a:t>214</a:t>
            </a:r>
            <a:endParaRPr sz="1765">
              <a:latin typeface="Arial" panose="020B0604020202020204"/>
              <a:cs typeface="Arial" panose="020B0604020202020204"/>
            </a:endParaRPr>
          </a:p>
        </p:txBody>
      </p:sp>
      <p:sp>
        <p:nvSpPr>
          <p:cNvPr id="19" name="object 19"/>
          <p:cNvSpPr txBox="1"/>
          <p:nvPr/>
        </p:nvSpPr>
        <p:spPr>
          <a:xfrm>
            <a:off x="5255559" y="2823882"/>
            <a:ext cx="1936376" cy="734060"/>
          </a:xfrm>
          <a:prstGeom prst="rect">
            <a:avLst/>
          </a:prstGeom>
        </p:spPr>
        <p:txBody>
          <a:bodyPr vert="horz" wrap="square" lIns="0" tIns="11205" rIns="0" bIns="0" rtlCol="0">
            <a:spAutoFit/>
          </a:bodyPr>
          <a:lstStyle/>
          <a:p>
            <a:pPr marL="12700" marR="5080" indent="101600">
              <a:lnSpc>
                <a:spcPct val="133000"/>
              </a:lnSpc>
              <a:spcBef>
                <a:spcPts val="100"/>
              </a:spcBef>
            </a:pPr>
            <a:r>
              <a:rPr lang="en-US" sz="1765">
                <a:solidFill>
                  <a:srgbClr val="0070C0"/>
                </a:solidFill>
                <a:latin typeface="Arial" panose="020B0604020202020204"/>
                <a:cs typeface="Arial" panose="020B0604020202020204"/>
              </a:rPr>
              <a:t>KC CP SXC vào tính giá thành</a:t>
            </a:r>
          </a:p>
        </p:txBody>
      </p:sp>
      <p:sp>
        <p:nvSpPr>
          <p:cNvPr id="20" name="object 20"/>
          <p:cNvSpPr txBox="1"/>
          <p:nvPr/>
        </p:nvSpPr>
        <p:spPr>
          <a:xfrm>
            <a:off x="2353235" y="3619500"/>
            <a:ext cx="1556497" cy="282575"/>
          </a:xfrm>
          <a:prstGeom prst="rect">
            <a:avLst/>
          </a:prstGeom>
        </p:spPr>
        <p:txBody>
          <a:bodyPr vert="horz" wrap="square" lIns="0" tIns="11205" rIns="0" bIns="0" rtlCol="0">
            <a:spAutoFit/>
          </a:bodyPr>
          <a:lstStyle/>
          <a:p>
            <a:pPr marL="12700">
              <a:lnSpc>
                <a:spcPct val="100000"/>
              </a:lnSpc>
              <a:spcBef>
                <a:spcPts val="100"/>
              </a:spcBef>
            </a:pPr>
            <a:r>
              <a:rPr sz="1765" spc="-10" dirty="0">
                <a:solidFill>
                  <a:srgbClr val="0000FF"/>
                </a:solidFill>
                <a:latin typeface="Arial" panose="020B0604020202020204"/>
                <a:cs typeface="Arial" panose="020B0604020202020204"/>
              </a:rPr>
              <a:t>Trích </a:t>
            </a:r>
            <a:r>
              <a:rPr sz="1765" dirty="0">
                <a:solidFill>
                  <a:srgbClr val="0000FF"/>
                </a:solidFill>
                <a:latin typeface="Arial" panose="020B0604020202020204"/>
                <a:cs typeface="Arial" panose="020B0604020202020204"/>
              </a:rPr>
              <a:t>KH</a:t>
            </a:r>
            <a:r>
              <a:rPr sz="1765" spc="-175" dirty="0">
                <a:solidFill>
                  <a:srgbClr val="0000FF"/>
                </a:solidFill>
                <a:latin typeface="Arial" panose="020B0604020202020204"/>
                <a:cs typeface="Arial" panose="020B0604020202020204"/>
              </a:rPr>
              <a:t> </a:t>
            </a:r>
            <a:r>
              <a:rPr sz="1765" spc="-20" dirty="0">
                <a:solidFill>
                  <a:srgbClr val="0000FF"/>
                </a:solidFill>
                <a:latin typeface="Arial" panose="020B0604020202020204"/>
                <a:cs typeface="Arial" panose="020B0604020202020204"/>
              </a:rPr>
              <a:t>TSC</a:t>
            </a:r>
            <a:r>
              <a:rPr lang="en-US" sz="1765" spc="-20" dirty="0">
                <a:solidFill>
                  <a:srgbClr val="0000FF"/>
                </a:solidFill>
                <a:latin typeface="Arial" panose="020B0604020202020204"/>
                <a:cs typeface="Arial" panose="020B0604020202020204"/>
              </a:rPr>
              <a:t>D</a:t>
            </a:r>
          </a:p>
        </p:txBody>
      </p:sp>
      <p:sp>
        <p:nvSpPr>
          <p:cNvPr id="21" name="object 21"/>
          <p:cNvSpPr txBox="1"/>
          <p:nvPr/>
        </p:nvSpPr>
        <p:spPr>
          <a:xfrm>
            <a:off x="7384676" y="3619500"/>
            <a:ext cx="396688" cy="282575"/>
          </a:xfrm>
          <a:prstGeom prst="rect">
            <a:avLst/>
          </a:prstGeom>
        </p:spPr>
        <p:txBody>
          <a:bodyPr vert="horz" wrap="square" lIns="0" tIns="11205" rIns="0" bIns="0" rtlCol="0">
            <a:spAutoFit/>
          </a:bodyPr>
          <a:lstStyle/>
          <a:p>
            <a:pPr marL="12700">
              <a:lnSpc>
                <a:spcPct val="100000"/>
              </a:lnSpc>
              <a:spcBef>
                <a:spcPts val="100"/>
              </a:spcBef>
            </a:pPr>
            <a:r>
              <a:rPr sz="1765" spc="-5" dirty="0">
                <a:solidFill>
                  <a:srgbClr val="002A00"/>
                </a:solidFill>
                <a:latin typeface="Arial" panose="020B0604020202020204"/>
                <a:cs typeface="Arial" panose="020B0604020202020204"/>
              </a:rPr>
              <a:t>632</a:t>
            </a:r>
            <a:endParaRPr sz="1765">
              <a:latin typeface="Arial" panose="020B0604020202020204"/>
              <a:cs typeface="Arial" panose="020B0604020202020204"/>
            </a:endParaRPr>
          </a:p>
        </p:txBody>
      </p:sp>
      <p:sp>
        <p:nvSpPr>
          <p:cNvPr id="22" name="object 22"/>
          <p:cNvSpPr txBox="1"/>
          <p:nvPr/>
        </p:nvSpPr>
        <p:spPr>
          <a:xfrm>
            <a:off x="1277471" y="3966882"/>
            <a:ext cx="396688" cy="282575"/>
          </a:xfrm>
          <a:prstGeom prst="rect">
            <a:avLst/>
          </a:prstGeom>
        </p:spPr>
        <p:txBody>
          <a:bodyPr vert="horz" wrap="square" lIns="0" tIns="11205" rIns="0" bIns="0" rtlCol="0">
            <a:spAutoFit/>
          </a:bodyPr>
          <a:lstStyle/>
          <a:p>
            <a:pPr marL="12700">
              <a:lnSpc>
                <a:spcPct val="100000"/>
              </a:lnSpc>
              <a:spcBef>
                <a:spcPts val="100"/>
              </a:spcBef>
            </a:pPr>
            <a:r>
              <a:rPr lang="en-US" sz="1765" spc="-5" dirty="0">
                <a:solidFill>
                  <a:srgbClr val="002A00"/>
                </a:solidFill>
                <a:latin typeface="Arial" panose="020B0604020202020204"/>
                <a:cs typeface="Arial" panose="020B0604020202020204"/>
              </a:rPr>
              <a:t>2</a:t>
            </a:r>
            <a:r>
              <a:rPr sz="1765" spc="-5" dirty="0">
                <a:solidFill>
                  <a:srgbClr val="002A00"/>
                </a:solidFill>
                <a:latin typeface="Arial" panose="020B0604020202020204"/>
                <a:cs typeface="Arial" panose="020B0604020202020204"/>
              </a:rPr>
              <a:t>42</a:t>
            </a:r>
            <a:endParaRPr sz="1765">
              <a:latin typeface="Arial" panose="020B0604020202020204"/>
              <a:cs typeface="Arial" panose="020B0604020202020204"/>
            </a:endParaRPr>
          </a:p>
        </p:txBody>
      </p:sp>
      <p:sp>
        <p:nvSpPr>
          <p:cNvPr id="23" name="object 23"/>
          <p:cNvSpPr txBox="1"/>
          <p:nvPr/>
        </p:nvSpPr>
        <p:spPr>
          <a:xfrm>
            <a:off x="1535206" y="4325471"/>
            <a:ext cx="3172385" cy="282575"/>
          </a:xfrm>
          <a:prstGeom prst="rect">
            <a:avLst/>
          </a:prstGeom>
        </p:spPr>
        <p:txBody>
          <a:bodyPr vert="horz" wrap="square" lIns="0" tIns="11205" rIns="0" bIns="0" rtlCol="0">
            <a:spAutoFit/>
          </a:bodyPr>
          <a:lstStyle/>
          <a:p>
            <a:pPr marL="12700">
              <a:lnSpc>
                <a:spcPct val="100000"/>
              </a:lnSpc>
              <a:spcBef>
                <a:spcPts val="100"/>
              </a:spcBef>
            </a:pPr>
            <a:r>
              <a:rPr lang="en-US" sz="1765" spc="-35" dirty="0" smtClean="0">
                <a:solidFill>
                  <a:srgbClr val="0000FF"/>
                </a:solidFill>
                <a:latin typeface="Arial" panose="020B0604020202020204"/>
                <a:cs typeface="Arial" panose="020B0604020202020204"/>
              </a:rPr>
              <a:t>             </a:t>
            </a:r>
            <a:r>
              <a:rPr lang="en-US" sz="1765" spc="-35" dirty="0" err="1" smtClean="0">
                <a:solidFill>
                  <a:srgbClr val="0000FF"/>
                </a:solidFill>
                <a:latin typeface="Arial" panose="020B0604020202020204"/>
                <a:cs typeface="Arial" panose="020B0604020202020204"/>
              </a:rPr>
              <a:t>Phân</a:t>
            </a:r>
            <a:r>
              <a:rPr lang="en-US" sz="1765" spc="-35" dirty="0" smtClean="0">
                <a:solidFill>
                  <a:srgbClr val="0000FF"/>
                </a:solidFill>
                <a:latin typeface="Arial" panose="020B0604020202020204"/>
                <a:cs typeface="Arial" panose="020B0604020202020204"/>
              </a:rPr>
              <a:t> </a:t>
            </a:r>
            <a:r>
              <a:rPr lang="en-US" sz="1765" spc="-35" dirty="0">
                <a:solidFill>
                  <a:srgbClr val="0000FF"/>
                </a:solidFill>
                <a:latin typeface="Arial" panose="020B0604020202020204"/>
                <a:cs typeface="Arial" panose="020B0604020202020204"/>
              </a:rPr>
              <a:t>bổ CPTT</a:t>
            </a:r>
          </a:p>
        </p:txBody>
      </p:sp>
      <p:sp>
        <p:nvSpPr>
          <p:cNvPr id="24" name="object 24"/>
          <p:cNvSpPr txBox="1"/>
          <p:nvPr/>
        </p:nvSpPr>
        <p:spPr>
          <a:xfrm>
            <a:off x="5244353" y="3877235"/>
            <a:ext cx="1976157" cy="733820"/>
          </a:xfrm>
          <a:prstGeom prst="rect">
            <a:avLst/>
          </a:prstGeom>
        </p:spPr>
        <p:txBody>
          <a:bodyPr vert="horz" wrap="square" lIns="0" tIns="11205" rIns="0" bIns="0" rtlCol="0">
            <a:spAutoFit/>
          </a:bodyPr>
          <a:lstStyle/>
          <a:p>
            <a:pPr marL="12700" marR="5080" indent="76200">
              <a:lnSpc>
                <a:spcPct val="133000"/>
              </a:lnSpc>
              <a:spcBef>
                <a:spcPts val="100"/>
              </a:spcBef>
            </a:pPr>
            <a:r>
              <a:rPr lang="en-US" sz="1765" dirty="0" smtClean="0">
                <a:solidFill>
                  <a:srgbClr val="0000FF"/>
                </a:solidFill>
                <a:latin typeface="Arial" panose="020B0604020202020204"/>
                <a:cs typeface="Arial" panose="020B0604020202020204"/>
              </a:rPr>
              <a:t>CP </a:t>
            </a:r>
            <a:r>
              <a:rPr lang="en-US" sz="1765" dirty="0" err="1" smtClean="0">
                <a:solidFill>
                  <a:srgbClr val="0000FF"/>
                </a:solidFill>
                <a:latin typeface="Arial" panose="020B0604020202020204"/>
                <a:cs typeface="Arial" panose="020B0604020202020204"/>
              </a:rPr>
              <a:t>SXC</a:t>
            </a:r>
            <a:r>
              <a:rPr lang="en-US" sz="1765" dirty="0" smtClean="0">
                <a:solidFill>
                  <a:srgbClr val="0000FF"/>
                </a:solidFill>
                <a:latin typeface="Arial" panose="020B0604020202020204"/>
                <a:cs typeface="Arial" panose="020B0604020202020204"/>
              </a:rPr>
              <a:t> </a:t>
            </a:r>
            <a:r>
              <a:rPr lang="en-US" sz="1765" dirty="0" err="1" smtClean="0">
                <a:solidFill>
                  <a:srgbClr val="0000FF"/>
                </a:solidFill>
                <a:latin typeface="Arial" panose="020B0604020202020204"/>
                <a:cs typeface="Arial" panose="020B0604020202020204"/>
              </a:rPr>
              <a:t>vượt</a:t>
            </a:r>
            <a:r>
              <a:rPr lang="en-US" sz="1765" dirty="0" smtClean="0">
                <a:solidFill>
                  <a:srgbClr val="0000FF"/>
                </a:solidFill>
                <a:latin typeface="Arial" panose="020B0604020202020204"/>
                <a:cs typeface="Arial" panose="020B0604020202020204"/>
              </a:rPr>
              <a:t> </a:t>
            </a:r>
            <a:r>
              <a:rPr lang="en-US" sz="1765" dirty="0" err="1" smtClean="0">
                <a:solidFill>
                  <a:srgbClr val="0000FF"/>
                </a:solidFill>
                <a:latin typeface="Arial" panose="020B0604020202020204"/>
                <a:cs typeface="Arial" panose="020B0604020202020204"/>
              </a:rPr>
              <a:t>định</a:t>
            </a:r>
            <a:r>
              <a:rPr lang="en-US" sz="1765" dirty="0" smtClean="0">
                <a:solidFill>
                  <a:srgbClr val="0000FF"/>
                </a:solidFill>
                <a:latin typeface="Arial" panose="020B0604020202020204"/>
                <a:cs typeface="Arial" panose="020B0604020202020204"/>
              </a:rPr>
              <a:t> </a:t>
            </a:r>
            <a:r>
              <a:rPr lang="en-US" sz="1765" dirty="0" err="1" smtClean="0">
                <a:solidFill>
                  <a:srgbClr val="0000FF"/>
                </a:solidFill>
                <a:latin typeface="Arial" panose="020B0604020202020204"/>
                <a:cs typeface="Arial" panose="020B0604020202020204"/>
              </a:rPr>
              <a:t>mức</a:t>
            </a:r>
            <a:r>
              <a:rPr lang="en-US" sz="1765" dirty="0" smtClean="0">
                <a:solidFill>
                  <a:srgbClr val="0000FF"/>
                </a:solidFill>
                <a:latin typeface="Arial" panose="020B0604020202020204"/>
                <a:cs typeface="Arial" panose="020B0604020202020204"/>
              </a:rPr>
              <a:t> </a:t>
            </a:r>
            <a:r>
              <a:rPr lang="en-US" sz="1765" dirty="0" err="1" smtClean="0">
                <a:solidFill>
                  <a:srgbClr val="0000FF"/>
                </a:solidFill>
                <a:latin typeface="Arial" panose="020B0604020202020204"/>
                <a:cs typeface="Arial" panose="020B0604020202020204"/>
              </a:rPr>
              <a:t>tính</a:t>
            </a:r>
            <a:r>
              <a:rPr lang="en-US" sz="1765" dirty="0" smtClean="0">
                <a:solidFill>
                  <a:srgbClr val="0000FF"/>
                </a:solidFill>
                <a:latin typeface="Arial" panose="020B0604020202020204"/>
                <a:cs typeface="Arial" panose="020B0604020202020204"/>
              </a:rPr>
              <a:t> </a:t>
            </a:r>
            <a:r>
              <a:rPr lang="en-US" sz="1765" dirty="0">
                <a:solidFill>
                  <a:srgbClr val="0000FF"/>
                </a:solidFill>
                <a:latin typeface="Arial" panose="020B0604020202020204"/>
                <a:cs typeface="Arial" panose="020B0604020202020204"/>
              </a:rPr>
              <a:t>giá vốn</a:t>
            </a:r>
          </a:p>
        </p:txBody>
      </p:sp>
      <p:sp>
        <p:nvSpPr>
          <p:cNvPr id="25" name="object 25"/>
          <p:cNvSpPr txBox="1"/>
          <p:nvPr/>
        </p:nvSpPr>
        <p:spPr>
          <a:xfrm>
            <a:off x="750794" y="4572000"/>
            <a:ext cx="3914215" cy="1630045"/>
          </a:xfrm>
          <a:prstGeom prst="rect">
            <a:avLst/>
          </a:prstGeom>
        </p:spPr>
        <p:txBody>
          <a:bodyPr vert="horz" wrap="square" lIns="0" tIns="112058" rIns="0" bIns="0" rtlCol="0">
            <a:spAutoFit/>
          </a:bodyPr>
          <a:lstStyle/>
          <a:p>
            <a:pPr marL="609600">
              <a:lnSpc>
                <a:spcPct val="100000"/>
              </a:lnSpc>
              <a:spcBef>
                <a:spcPts val="1000"/>
              </a:spcBef>
            </a:pPr>
            <a:r>
              <a:rPr sz="1765" spc="-5" dirty="0">
                <a:solidFill>
                  <a:srgbClr val="002A00"/>
                </a:solidFill>
                <a:latin typeface="Arial" panose="020B0604020202020204"/>
                <a:cs typeface="Arial" panose="020B0604020202020204"/>
              </a:rPr>
              <a:t>335</a:t>
            </a:r>
            <a:endParaRPr sz="1765">
              <a:latin typeface="Arial" panose="020B0604020202020204"/>
              <a:cs typeface="Arial" panose="020B0604020202020204"/>
            </a:endParaRPr>
          </a:p>
          <a:p>
            <a:pPr marL="12700" marR="284480" indent="1219200">
              <a:lnSpc>
                <a:spcPts val="3500"/>
              </a:lnSpc>
              <a:spcBef>
                <a:spcPts val="100"/>
              </a:spcBef>
            </a:pPr>
            <a:r>
              <a:rPr sz="1765" spc="-25" dirty="0">
                <a:solidFill>
                  <a:srgbClr val="0000FF"/>
                </a:solidFill>
                <a:latin typeface="Arial" panose="020B0604020202020204"/>
                <a:cs typeface="Arial" panose="020B0604020202020204"/>
              </a:rPr>
              <a:t>T</a:t>
            </a:r>
            <a:r>
              <a:rPr lang="en-US" sz="1765" spc="-25" dirty="0">
                <a:solidFill>
                  <a:srgbClr val="0000FF"/>
                </a:solidFill>
                <a:latin typeface="Arial" panose="020B0604020202020204"/>
                <a:cs typeface="Arial" panose="020B0604020202020204"/>
              </a:rPr>
              <a:t>rích trước CP phải trả</a:t>
            </a:r>
            <a:r>
              <a:rPr sz="1765" spc="15" dirty="0">
                <a:solidFill>
                  <a:srgbClr val="0000FF"/>
                </a:solidFill>
                <a:latin typeface="Arial" panose="020B0604020202020204"/>
                <a:cs typeface="Arial" panose="020B0604020202020204"/>
              </a:rPr>
              <a:t>  </a:t>
            </a:r>
            <a:r>
              <a:rPr sz="1765" spc="-35" dirty="0">
                <a:solidFill>
                  <a:srgbClr val="002A00"/>
                </a:solidFill>
                <a:latin typeface="Arial" panose="020B0604020202020204"/>
                <a:cs typeface="Arial" panose="020B0604020202020204"/>
              </a:rPr>
              <a:t>111,112,331</a:t>
            </a:r>
            <a:r>
              <a:rPr sz="1765" spc="-35" dirty="0">
                <a:solidFill>
                  <a:srgbClr val="FFFF00"/>
                </a:solidFill>
                <a:latin typeface="Arial" panose="020B0604020202020204"/>
                <a:cs typeface="Arial" panose="020B0604020202020204"/>
              </a:rPr>
              <a:t>…</a:t>
            </a:r>
            <a:endParaRPr sz="1765">
              <a:latin typeface="Arial" panose="020B0604020202020204"/>
              <a:cs typeface="Arial" panose="020B0604020202020204"/>
            </a:endParaRPr>
          </a:p>
          <a:p>
            <a:pPr marL="965200">
              <a:lnSpc>
                <a:spcPct val="100000"/>
              </a:lnSpc>
              <a:spcBef>
                <a:spcPts val="500"/>
              </a:spcBef>
            </a:pPr>
            <a:r>
              <a:rPr lang="en-US" sz="1765">
                <a:solidFill>
                  <a:srgbClr val="0070C0"/>
                </a:solidFill>
                <a:latin typeface="Arial" panose="020B0604020202020204"/>
                <a:cs typeface="Arial" panose="020B0604020202020204"/>
              </a:rPr>
              <a:t>Chi phí bằng tiền khác</a:t>
            </a:r>
          </a:p>
        </p:txBody>
      </p:sp>
      <p:sp>
        <p:nvSpPr>
          <p:cNvPr id="26" name="object 26"/>
          <p:cNvSpPr/>
          <p:nvPr/>
        </p:nvSpPr>
        <p:spPr>
          <a:xfrm>
            <a:off x="1680882" y="2050676"/>
            <a:ext cx="5782235" cy="4168588"/>
          </a:xfrm>
          <a:custGeom>
            <a:avLst/>
            <a:gdLst/>
            <a:ahLst/>
            <a:cxnLst/>
            <a:rect l="l" t="t" r="r" b="b"/>
            <a:pathLst>
              <a:path w="6553200" h="4724400">
                <a:moveTo>
                  <a:pt x="3352800" y="1409700"/>
                </a:moveTo>
                <a:lnTo>
                  <a:pt x="3327400" y="1397000"/>
                </a:lnTo>
                <a:lnTo>
                  <a:pt x="3276600" y="1371600"/>
                </a:lnTo>
                <a:lnTo>
                  <a:pt x="3276600" y="1397000"/>
                </a:lnTo>
                <a:lnTo>
                  <a:pt x="0" y="1397000"/>
                </a:lnTo>
                <a:lnTo>
                  <a:pt x="0" y="1422400"/>
                </a:lnTo>
                <a:lnTo>
                  <a:pt x="3276600" y="1422400"/>
                </a:lnTo>
                <a:lnTo>
                  <a:pt x="3276600" y="1447800"/>
                </a:lnTo>
                <a:lnTo>
                  <a:pt x="3327400" y="1422400"/>
                </a:lnTo>
                <a:lnTo>
                  <a:pt x="3352800" y="1409700"/>
                </a:lnTo>
                <a:close/>
              </a:path>
              <a:path w="6553200" h="4724400">
                <a:moveTo>
                  <a:pt x="3352800" y="114300"/>
                </a:moveTo>
                <a:lnTo>
                  <a:pt x="3327400" y="101600"/>
                </a:lnTo>
                <a:lnTo>
                  <a:pt x="3276600" y="76200"/>
                </a:lnTo>
                <a:lnTo>
                  <a:pt x="3276600" y="101600"/>
                </a:lnTo>
                <a:lnTo>
                  <a:pt x="0" y="101600"/>
                </a:lnTo>
                <a:lnTo>
                  <a:pt x="0" y="127000"/>
                </a:lnTo>
                <a:lnTo>
                  <a:pt x="3276600" y="127000"/>
                </a:lnTo>
                <a:lnTo>
                  <a:pt x="3276600" y="152400"/>
                </a:lnTo>
                <a:lnTo>
                  <a:pt x="3327400" y="127000"/>
                </a:lnTo>
                <a:lnTo>
                  <a:pt x="3352800" y="114300"/>
                </a:lnTo>
                <a:close/>
              </a:path>
              <a:path w="6553200" h="4724400">
                <a:moveTo>
                  <a:pt x="3429000" y="4686300"/>
                </a:moveTo>
                <a:lnTo>
                  <a:pt x="3403600" y="4673600"/>
                </a:lnTo>
                <a:lnTo>
                  <a:pt x="3352800" y="4648200"/>
                </a:lnTo>
                <a:lnTo>
                  <a:pt x="3352800" y="4673600"/>
                </a:lnTo>
                <a:lnTo>
                  <a:pt x="76200" y="4673600"/>
                </a:lnTo>
                <a:lnTo>
                  <a:pt x="76200" y="4699000"/>
                </a:lnTo>
                <a:lnTo>
                  <a:pt x="3352800" y="4699000"/>
                </a:lnTo>
                <a:lnTo>
                  <a:pt x="3352800" y="4724400"/>
                </a:lnTo>
                <a:lnTo>
                  <a:pt x="3403600" y="4699000"/>
                </a:lnTo>
                <a:lnTo>
                  <a:pt x="3429000" y="4686300"/>
                </a:lnTo>
                <a:close/>
              </a:path>
              <a:path w="6553200" h="4724400">
                <a:moveTo>
                  <a:pt x="3429000" y="3771900"/>
                </a:moveTo>
                <a:lnTo>
                  <a:pt x="3403600" y="3759200"/>
                </a:lnTo>
                <a:lnTo>
                  <a:pt x="3352800" y="3733800"/>
                </a:lnTo>
                <a:lnTo>
                  <a:pt x="3352800" y="3759200"/>
                </a:lnTo>
                <a:lnTo>
                  <a:pt x="76200" y="3759200"/>
                </a:lnTo>
                <a:lnTo>
                  <a:pt x="76200" y="3784600"/>
                </a:lnTo>
                <a:lnTo>
                  <a:pt x="3352800" y="3784600"/>
                </a:lnTo>
                <a:lnTo>
                  <a:pt x="3352800" y="3810000"/>
                </a:lnTo>
                <a:lnTo>
                  <a:pt x="3403600" y="3784600"/>
                </a:lnTo>
                <a:lnTo>
                  <a:pt x="3429000" y="3771900"/>
                </a:lnTo>
                <a:close/>
              </a:path>
              <a:path w="6553200" h="4724400">
                <a:moveTo>
                  <a:pt x="3429000" y="3009900"/>
                </a:moveTo>
                <a:lnTo>
                  <a:pt x="3403600" y="2997200"/>
                </a:lnTo>
                <a:lnTo>
                  <a:pt x="3352800" y="2971800"/>
                </a:lnTo>
                <a:lnTo>
                  <a:pt x="3352800" y="2997200"/>
                </a:lnTo>
                <a:lnTo>
                  <a:pt x="76200" y="2997200"/>
                </a:lnTo>
                <a:lnTo>
                  <a:pt x="76200" y="3022600"/>
                </a:lnTo>
                <a:lnTo>
                  <a:pt x="3352800" y="3022600"/>
                </a:lnTo>
                <a:lnTo>
                  <a:pt x="3352800" y="3048000"/>
                </a:lnTo>
                <a:lnTo>
                  <a:pt x="3403600" y="3022600"/>
                </a:lnTo>
                <a:lnTo>
                  <a:pt x="3429000" y="3009900"/>
                </a:lnTo>
                <a:close/>
              </a:path>
              <a:path w="6553200" h="4724400">
                <a:moveTo>
                  <a:pt x="3429000" y="2171700"/>
                </a:moveTo>
                <a:lnTo>
                  <a:pt x="3403600" y="2159000"/>
                </a:lnTo>
                <a:lnTo>
                  <a:pt x="3352800" y="2133600"/>
                </a:lnTo>
                <a:lnTo>
                  <a:pt x="3352800" y="2159000"/>
                </a:lnTo>
                <a:lnTo>
                  <a:pt x="76200" y="2159000"/>
                </a:lnTo>
                <a:lnTo>
                  <a:pt x="76200" y="2184400"/>
                </a:lnTo>
                <a:lnTo>
                  <a:pt x="3352800" y="2184400"/>
                </a:lnTo>
                <a:lnTo>
                  <a:pt x="3352800" y="2209800"/>
                </a:lnTo>
                <a:lnTo>
                  <a:pt x="3403600" y="2184400"/>
                </a:lnTo>
                <a:lnTo>
                  <a:pt x="3429000" y="2171700"/>
                </a:lnTo>
                <a:close/>
              </a:path>
              <a:path w="6553200" h="4724400">
                <a:moveTo>
                  <a:pt x="6477000" y="1409700"/>
                </a:moveTo>
                <a:lnTo>
                  <a:pt x="6451600" y="1397000"/>
                </a:lnTo>
                <a:lnTo>
                  <a:pt x="6400800" y="1371600"/>
                </a:lnTo>
                <a:lnTo>
                  <a:pt x="6400800" y="1397000"/>
                </a:lnTo>
                <a:lnTo>
                  <a:pt x="3733800" y="1397000"/>
                </a:lnTo>
                <a:lnTo>
                  <a:pt x="3733800" y="1422400"/>
                </a:lnTo>
                <a:lnTo>
                  <a:pt x="6400800" y="1422400"/>
                </a:lnTo>
                <a:lnTo>
                  <a:pt x="6400800" y="1447800"/>
                </a:lnTo>
                <a:lnTo>
                  <a:pt x="6451600" y="1422400"/>
                </a:lnTo>
                <a:lnTo>
                  <a:pt x="6477000" y="1409700"/>
                </a:lnTo>
                <a:close/>
              </a:path>
              <a:path w="6553200" h="4724400">
                <a:moveTo>
                  <a:pt x="6553200" y="2628900"/>
                </a:moveTo>
                <a:lnTo>
                  <a:pt x="6527800" y="2616200"/>
                </a:lnTo>
                <a:lnTo>
                  <a:pt x="6477000" y="2590800"/>
                </a:lnTo>
                <a:lnTo>
                  <a:pt x="6477000" y="2616200"/>
                </a:lnTo>
                <a:lnTo>
                  <a:pt x="3810000" y="2616200"/>
                </a:lnTo>
                <a:lnTo>
                  <a:pt x="3810000" y="2641600"/>
                </a:lnTo>
                <a:lnTo>
                  <a:pt x="6477000" y="2641600"/>
                </a:lnTo>
                <a:lnTo>
                  <a:pt x="6477000" y="2667000"/>
                </a:lnTo>
                <a:lnTo>
                  <a:pt x="6527800" y="2641600"/>
                </a:lnTo>
                <a:lnTo>
                  <a:pt x="6553200" y="2628900"/>
                </a:lnTo>
                <a:close/>
              </a:path>
              <a:path w="6553200" h="4724400">
                <a:moveTo>
                  <a:pt x="6553200" y="38100"/>
                </a:moveTo>
                <a:lnTo>
                  <a:pt x="6527800" y="25400"/>
                </a:lnTo>
                <a:lnTo>
                  <a:pt x="6477000" y="0"/>
                </a:lnTo>
                <a:lnTo>
                  <a:pt x="6477000" y="25400"/>
                </a:lnTo>
                <a:lnTo>
                  <a:pt x="3810000" y="25400"/>
                </a:lnTo>
                <a:lnTo>
                  <a:pt x="3810000" y="50800"/>
                </a:lnTo>
                <a:lnTo>
                  <a:pt x="6477000" y="50800"/>
                </a:lnTo>
                <a:lnTo>
                  <a:pt x="6477000" y="76200"/>
                </a:lnTo>
                <a:lnTo>
                  <a:pt x="6527800" y="50800"/>
                </a:lnTo>
                <a:lnTo>
                  <a:pt x="6553200" y="38100"/>
                </a:lnTo>
                <a:close/>
              </a:path>
            </a:pathLst>
          </a:custGeom>
          <a:solidFill>
            <a:srgbClr val="002A00"/>
          </a:solidFill>
        </p:spPr>
        <p:txBody>
          <a:bodyPr wrap="square" lIns="0" tIns="0" rIns="0" bIns="0" rtlCol="0"/>
          <a:lstStyle/>
          <a:p>
            <a:endParaRPr sz="10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0" y="332422"/>
            <a:ext cx="8890000" cy="8647616"/>
          </a:xfrm>
          <a:prstGeom prst="rect">
            <a:avLst/>
          </a:prstGeom>
        </p:spPr>
        <p:txBody>
          <a:bodyPr vert="horz" wrap="square" lIns="0" tIns="82923" rIns="0" bIns="0" rtlCol="0">
            <a:spAutoFit/>
          </a:bodyPr>
          <a:lstStyle/>
          <a:p>
            <a:pPr marL="12700">
              <a:lnSpc>
                <a:spcPct val="100000"/>
              </a:lnSpc>
              <a:spcBef>
                <a:spcPts val="740"/>
              </a:spcBef>
            </a:pP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sau</a:t>
            </a:r>
            <a:r>
              <a:rPr lang="en-US" sz="2800" dirty="0">
                <a:latin typeface="Times New Roman" panose="02020603050405020304" pitchFamily="18" charset="0"/>
                <a:cs typeface="Times New Roman" panose="02020603050405020304" pitchFamily="18" charset="0"/>
              </a:rPr>
              <a:t>:</a:t>
            </a:r>
          </a:p>
          <a:p>
            <a:pPr marL="527050" indent="-514350">
              <a:lnSpc>
                <a:spcPct val="100000"/>
              </a:lnSpc>
              <a:spcBef>
                <a:spcPts val="740"/>
              </a:spcBef>
              <a:buAutoNum type="arabicPeriod"/>
            </a:pPr>
            <a:r>
              <a:rPr lang="en-US" sz="2800" dirty="0" err="1" smtClean="0">
                <a:latin typeface="Times New Roman" panose="02020603050405020304" pitchFamily="18" charset="0"/>
                <a:cs typeface="Times New Roman" panose="02020603050405020304" pitchFamily="18" charset="0"/>
              </a:rPr>
              <a:t>Xuất</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a:t>
            </a:r>
            <a:r>
              <a:rPr lang="en-US" sz="2800" dirty="0">
                <a:latin typeface="Times New Roman" panose="02020603050405020304" pitchFamily="18" charset="0"/>
                <a:cs typeface="Times New Roman" panose="02020603050405020304" pitchFamily="18" charset="0"/>
              </a:rPr>
              <a:t> 12.000.000 </a:t>
            </a:r>
            <a:r>
              <a:rPr lang="en-US" sz="2800" dirty="0" err="1">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phẩm</a:t>
            </a:r>
            <a:endParaRPr lang="en-US" sz="2800" dirty="0" smtClean="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smtClean="0">
                <a:latin typeface="Times New Roman" panose="02020603050405020304" pitchFamily="18" charset="0"/>
                <a:cs typeface="Times New Roman" panose="02020603050405020304" pitchFamily="18" charset="0"/>
              </a:rPr>
              <a:t>2.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a:t>
            </a:r>
            <a:r>
              <a:rPr lang="en-US" sz="2800" dirty="0">
                <a:latin typeface="Times New Roman" panose="02020603050405020304" pitchFamily="18" charset="0"/>
                <a:cs typeface="Times New Roman" panose="02020603050405020304" pitchFamily="18" charset="0"/>
              </a:rPr>
              <a:t> 1.000.000 </a:t>
            </a:r>
            <a:r>
              <a:rPr lang="en-US" sz="2800" dirty="0" err="1">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400.000 </a:t>
            </a:r>
            <a:r>
              <a:rPr lang="en-US" sz="2800" dirty="0" err="1">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ở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xưởng</a:t>
            </a:r>
            <a:endParaRPr lang="en-US" sz="2800" dirty="0" smtClean="0">
              <a:latin typeface="Times New Roman" panose="02020603050405020304" pitchFamily="18" charset="0"/>
              <a:cs typeface="Times New Roman" panose="02020603050405020304" pitchFamily="18" charset="0"/>
            </a:endParaRPr>
          </a:p>
          <a:p>
            <a:pPr marL="12700">
              <a:spcBef>
                <a:spcPts val="740"/>
              </a:spcBef>
            </a:pPr>
            <a:r>
              <a:rPr lang="en-US" sz="2800" dirty="0">
                <a:latin typeface="Times New Roman" panose="02020603050405020304" pitchFamily="18" charset="0"/>
                <a:cs typeface="Times New Roman" panose="02020603050405020304" pitchFamily="18" charset="0"/>
              </a:rPr>
              <a:t>3.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thừa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3.000.000 </a:t>
            </a:r>
            <a:r>
              <a:rPr lang="en-US" sz="2800" dirty="0" err="1" smtClean="0">
                <a:latin typeface="Times New Roman" panose="02020603050405020304" pitchFamily="18" charset="0"/>
                <a:cs typeface="Times New Roman" panose="02020603050405020304" pitchFamily="18" charset="0"/>
              </a:rPr>
              <a:t>đồng</a:t>
            </a:r>
            <a:endParaRPr lang="en-US" sz="2800" dirty="0" smtClean="0">
              <a:latin typeface="Times New Roman" panose="02020603050405020304" pitchFamily="18" charset="0"/>
              <a:cs typeface="Times New Roman" panose="02020603050405020304" pitchFamily="18" charset="0"/>
            </a:endParaRPr>
          </a:p>
          <a:p>
            <a:pPr marL="12700">
              <a:spcBef>
                <a:spcPts val="740"/>
              </a:spcBef>
            </a:pPr>
            <a:r>
              <a:rPr lang="en-US" sz="2800" dirty="0">
                <a:latin typeface="Times New Roman" panose="02020603050405020304" pitchFamily="18" charset="0"/>
                <a:cs typeface="Times New Roman" panose="02020603050405020304" pitchFamily="18" charset="0"/>
              </a:rPr>
              <a:t>4.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vượt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1.000.000 </a:t>
            </a:r>
            <a:r>
              <a:rPr lang="en-US" sz="2800" dirty="0" err="1" smtClean="0">
                <a:latin typeface="Times New Roman" panose="02020603050405020304" pitchFamily="18" charset="0"/>
                <a:cs typeface="Times New Roman" panose="02020603050405020304" pitchFamily="18" charset="0"/>
              </a:rPr>
              <a:t>đồng</a:t>
            </a:r>
            <a:endParaRPr lang="en-US" sz="2800" dirty="0" smtClean="0">
              <a:latin typeface="Times New Roman" panose="02020603050405020304" pitchFamily="18" charset="0"/>
              <a:cs typeface="Times New Roman" panose="02020603050405020304" pitchFamily="18" charset="0"/>
            </a:endParaRPr>
          </a:p>
          <a:p>
            <a:pPr marL="12700">
              <a:spcBef>
                <a:spcPts val="740"/>
              </a:spcBef>
            </a:pPr>
            <a:r>
              <a:rPr lang="en-US" sz="2800" dirty="0">
                <a:latin typeface="Times New Roman" panose="02020603050405020304" pitchFamily="18" charset="0"/>
                <a:cs typeface="Times New Roman" panose="02020603050405020304" pitchFamily="18" charset="0"/>
              </a:rPr>
              <a:t>5. </a:t>
            </a:r>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60.000.000 </a:t>
            </a:r>
            <a:r>
              <a:rPr lang="en-US" sz="2800" dirty="0" err="1">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4.000.000 </a:t>
            </a:r>
            <a:r>
              <a:rPr lang="en-US" sz="2800" dirty="0" err="1">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xưởng</a:t>
            </a:r>
            <a:r>
              <a:rPr lang="en-US" sz="2800" dirty="0">
                <a:latin typeface="Times New Roman" panose="02020603050405020304" pitchFamily="18" charset="0"/>
                <a:cs typeface="Times New Roman" panose="02020603050405020304" pitchFamily="18" charset="0"/>
              </a:rPr>
              <a:t> 16.000.000 </a:t>
            </a:r>
            <a:r>
              <a:rPr lang="en-US" sz="2800" dirty="0" err="1">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a:t>
            </a:r>
          </a:p>
          <a:p>
            <a:pPr marL="12700">
              <a:spcBef>
                <a:spcPts val="740"/>
              </a:spcBef>
            </a:pPr>
            <a:endParaRPr lang="en-US" sz="2800" dirty="0">
              <a:latin typeface="Times New Roman" panose="02020603050405020304" pitchFamily="18" charset="0"/>
              <a:cs typeface="Times New Roman" panose="02020603050405020304" pitchFamily="18" charset="0"/>
            </a:endParaRPr>
          </a:p>
          <a:p>
            <a:pPr marL="12700">
              <a:spcBef>
                <a:spcPts val="740"/>
              </a:spcBef>
            </a:pPr>
            <a:endParaRPr lang="en-US" sz="2800" dirty="0">
              <a:latin typeface="Times New Roman" panose="02020603050405020304" pitchFamily="18" charset="0"/>
              <a:cs typeface="Times New Roman" panose="02020603050405020304" pitchFamily="18" charset="0"/>
            </a:endParaRPr>
          </a:p>
          <a:p>
            <a:pPr marL="12700">
              <a:lnSpc>
                <a:spcPct val="100000"/>
              </a:lnSpc>
              <a:spcBef>
                <a:spcPts val="740"/>
              </a:spcBef>
            </a:pPr>
            <a:endParaRPr lang="en-US" sz="2800" dirty="0" smtClean="0">
              <a:latin typeface="Times New Roman" panose="02020603050405020304" pitchFamily="18" charset="0"/>
              <a:cs typeface="Times New Roman" panose="02020603050405020304" pitchFamily="18" charset="0"/>
            </a:endParaRPr>
          </a:p>
          <a:p>
            <a:pPr marL="12700">
              <a:lnSpc>
                <a:spcPct val="100000"/>
              </a:lnSpc>
              <a:spcBef>
                <a:spcPts val="740"/>
              </a:spcBef>
            </a:pPr>
            <a:endParaRPr lang="en-US" sz="2800" dirty="0">
              <a:latin typeface="Times New Roman" panose="02020603050405020304" pitchFamily="18" charset="0"/>
              <a:cs typeface="Times New Roman" panose="02020603050405020304" pitchFamily="18" charset="0"/>
            </a:endParaRPr>
          </a:p>
        </p:txBody>
      </p:sp>
      <p:sp>
        <p:nvSpPr>
          <p:cNvPr id="3" name="Text Box 2"/>
          <p:cNvSpPr txBox="1"/>
          <p:nvPr/>
        </p:nvSpPr>
        <p:spPr>
          <a:xfrm>
            <a:off x="-152276" y="0"/>
            <a:ext cx="1595755" cy="583565"/>
          </a:xfrm>
          <a:prstGeom prst="rect">
            <a:avLst/>
          </a:prstGeom>
          <a:noFill/>
        </p:spPr>
        <p:txBody>
          <a:bodyPr wrap="none" rtlCol="0" anchor="t">
            <a:spAutoFit/>
          </a:bodyPr>
          <a:lstStyle/>
          <a:p>
            <a:pPr marL="12700" algn="l">
              <a:lnSpc>
                <a:spcPct val="100000"/>
              </a:lnSpc>
              <a:spcBef>
                <a:spcPts val="100"/>
              </a:spcBef>
            </a:pPr>
            <a:r>
              <a:rPr lang="en-US" sz="3200" b="1" dirty="0">
                <a:solidFill>
                  <a:srgbClr val="FF9900"/>
                </a:solidFill>
                <a:latin typeface="Times New Roman" panose="02020603050405020304" pitchFamily="18" charset="0"/>
                <a:cs typeface="Times New Roman" panose="02020603050405020304" pitchFamily="18" charset="0"/>
                <a:sym typeface="+mn-ea"/>
              </a:rPr>
              <a:t>Ví dụ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circle(in)">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27000" y="97790"/>
            <a:ext cx="8890000" cy="5882756"/>
          </a:xfrm>
          <a:prstGeom prst="rect">
            <a:avLst/>
          </a:prstGeom>
        </p:spPr>
        <p:txBody>
          <a:bodyPr vert="horz" wrap="square" lIns="0" tIns="82923" rIns="0" bIns="0" rtlCol="0">
            <a:spAutoFit/>
          </a:bodyPr>
          <a:lstStyle/>
          <a:p>
            <a:pPr marL="12700">
              <a:spcBef>
                <a:spcPts val="740"/>
              </a:spcBef>
            </a:pPr>
            <a:endParaRPr lang="en-US" sz="2800" dirty="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smtClean="0">
                <a:latin typeface="Times New Roman" panose="02020603050405020304" pitchFamily="18" charset="0"/>
                <a:cs typeface="Times New Roman" panose="02020603050405020304" pitchFamily="18" charset="0"/>
              </a:rPr>
              <a:t>6. </a:t>
            </a:r>
            <a:r>
              <a:rPr lang="en-US" sz="2800" dirty="0" err="1">
                <a:latin typeface="Times New Roman" panose="02020603050405020304" pitchFamily="18" charset="0"/>
                <a:cs typeface="Times New Roman" panose="02020603050405020304" pitchFamily="18" charset="0"/>
              </a:rPr>
              <a:t>Trích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hiểm</a:t>
            </a:r>
            <a:r>
              <a:rPr lang="en-US" sz="2800" dirty="0">
                <a:latin typeface="Times New Roman" panose="02020603050405020304" pitchFamily="18" charset="0"/>
                <a:cs typeface="Times New Roman" panose="02020603050405020304" pitchFamily="18" charset="0"/>
              </a:rPr>
              <a:t> y </a:t>
            </a:r>
            <a:r>
              <a:rPr lang="en-US" sz="2800" dirty="0" err="1">
                <a:latin typeface="Times New Roman" panose="02020603050405020304" pitchFamily="18" charset="0"/>
                <a:cs typeface="Times New Roman" panose="02020603050405020304" pitchFamily="18" charset="0"/>
              </a:rPr>
              <a:t>tế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đoàn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tỷ</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quy</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định</a:t>
            </a:r>
            <a:endParaRPr lang="en-US" sz="2800" dirty="0" smtClean="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a:latin typeface="Times New Roman" panose="02020603050405020304" pitchFamily="18" charset="0"/>
                <a:cs typeface="Times New Roman" panose="02020603050405020304" pitchFamily="18" charset="0"/>
              </a:rPr>
              <a:t>7. </a:t>
            </a:r>
            <a:r>
              <a:rPr lang="en-US" sz="2800" dirty="0" err="1">
                <a:latin typeface="Times New Roman" panose="02020603050405020304" pitchFamily="18" charset="0"/>
                <a:cs typeface="Times New Roman" panose="02020603050405020304" pitchFamily="18" charset="0"/>
              </a:rPr>
              <a:t>Khấu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máy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móc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thiết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7.200.000 </a:t>
            </a:r>
            <a:r>
              <a:rPr lang="en-US" sz="2800" dirty="0" err="1">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xưởng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2.200.000 </a:t>
            </a:r>
            <a:r>
              <a:rPr lang="en-US" sz="2800" dirty="0" err="1">
                <a:latin typeface="Times New Roman" panose="02020603050405020304" pitchFamily="18" charset="0"/>
                <a:cs typeface="Times New Roman" panose="02020603050405020304" pitchFamily="18" charset="0"/>
              </a:rPr>
              <a:t>đồng</a:t>
            </a:r>
            <a:endParaRPr lang="en-US" sz="2800" dirty="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a:latin typeface="Times New Roman" panose="02020603050405020304" pitchFamily="18" charset="0"/>
                <a:cs typeface="Times New Roman" panose="02020603050405020304" pitchFamily="18" charset="0"/>
              </a:rPr>
              <a:t>8.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chi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xưởng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chưa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người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gồm</a:t>
            </a:r>
            <a:r>
              <a:rPr lang="en-US" sz="2800" dirty="0">
                <a:latin typeface="Times New Roman" panose="02020603050405020304" pitchFamily="18" charset="0"/>
                <a:cs typeface="Times New Roman" panose="02020603050405020304" pitchFamily="18" charset="0"/>
              </a:rPr>
              <a:t>  10%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GTGT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13.200.000 </a:t>
            </a:r>
            <a:r>
              <a:rPr lang="en-US" sz="2800" dirty="0" err="1">
                <a:latin typeface="Times New Roman" panose="02020603050405020304" pitchFamily="18" charset="0"/>
                <a:cs typeface="Times New Roman" panose="02020603050405020304" pitchFamily="18" charset="0"/>
              </a:rPr>
              <a:t>đồng</a:t>
            </a:r>
            <a:endParaRPr lang="en-US" sz="2800" dirty="0">
              <a:latin typeface="Times New Roman" panose="02020603050405020304" pitchFamily="18" charset="0"/>
              <a:cs typeface="Times New Roman" panose="02020603050405020304" pitchFamily="18" charset="0"/>
            </a:endParaRPr>
          </a:p>
          <a:p>
            <a:pPr marL="12700">
              <a:spcBef>
                <a:spcPts val="740"/>
              </a:spcBef>
            </a:pPr>
            <a:r>
              <a:rPr lang="en-US" sz="2800" dirty="0">
                <a:latin typeface="Times New Roman" panose="02020603050405020304" pitchFamily="18" charset="0"/>
                <a:cs typeface="Times New Roman" panose="02020603050405020304" pitchFamily="18" charset="0"/>
              </a:rPr>
              <a:t>9. </a:t>
            </a:r>
            <a:r>
              <a:rPr lang="en-US" sz="2800" dirty="0" err="1">
                <a:latin typeface="Times New Roman" panose="02020603050405020304" pitchFamily="18" charset="0"/>
                <a:cs typeface="Times New Roman" panose="02020603050405020304" pitchFamily="18" charset="0"/>
              </a:rPr>
              <a:t>Trích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CNTTSX</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12.000.000 đ</a:t>
            </a:r>
          </a:p>
          <a:p>
            <a:pPr marL="12700">
              <a:spcBef>
                <a:spcPts val="740"/>
              </a:spcBef>
            </a:pPr>
            <a:r>
              <a:rPr lang="en-US" sz="2800" dirty="0">
                <a:latin typeface="Times New Roman" panose="02020603050405020304" pitchFamily="18" charset="0"/>
                <a:cs typeface="Times New Roman" panose="02020603050405020304" pitchFamily="18" charset="0"/>
              </a:rPr>
              <a:t>10. </a:t>
            </a:r>
            <a:r>
              <a:rPr lang="en-US" sz="2800" dirty="0" err="1">
                <a:latin typeface="Times New Roman" panose="02020603050405020304" pitchFamily="18" charset="0"/>
                <a:cs typeface="Times New Roman" panose="02020603050405020304" pitchFamily="18" charset="0"/>
              </a:rPr>
              <a:t>Kết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chuyển</a:t>
            </a:r>
            <a:r>
              <a:rPr lang="en-US" sz="2800" dirty="0">
                <a:latin typeface="Times New Roman" panose="02020603050405020304" pitchFamily="18" charset="0"/>
                <a:cs typeface="Times New Roman" panose="02020603050405020304" pitchFamily="18" charset="0"/>
              </a:rPr>
              <a:t> chi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SP</a:t>
            </a:r>
            <a:endParaRPr lang="en-US" sz="2800" dirty="0">
              <a:latin typeface="Times New Roman" panose="02020603050405020304" pitchFamily="18" charset="0"/>
              <a:cs typeface="Times New Roman" panose="02020603050405020304" pitchFamily="18" charset="0"/>
            </a:endParaRPr>
          </a:p>
          <a:p>
            <a:pPr marL="12700">
              <a:lnSpc>
                <a:spcPct val="100000"/>
              </a:lnSpc>
              <a:spcBef>
                <a:spcPts val="740"/>
              </a:spcBef>
            </a:pPr>
            <a:endParaRPr lang="en-US" sz="2800" dirty="0" smtClean="0">
              <a:latin typeface="Times New Roman" panose="02020603050405020304" pitchFamily="18" charset="0"/>
              <a:cs typeface="Times New Roman" panose="02020603050405020304" pitchFamily="18" charset="0"/>
            </a:endParaRPr>
          </a:p>
          <a:p>
            <a:pPr marL="12700">
              <a:lnSpc>
                <a:spcPct val="100000"/>
              </a:lnSpc>
              <a:spcBef>
                <a:spcPts val="740"/>
              </a:spcBef>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5488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27000" y="97790"/>
            <a:ext cx="8890000" cy="8109007"/>
          </a:xfrm>
          <a:prstGeom prst="rect">
            <a:avLst/>
          </a:prstGeom>
        </p:spPr>
        <p:txBody>
          <a:bodyPr vert="horz" wrap="square" lIns="0" tIns="82923" rIns="0" bIns="0" rtlCol="0">
            <a:spAutoFit/>
          </a:bodyPr>
          <a:lstStyle/>
          <a:p>
            <a:pPr marL="12700">
              <a:lnSpc>
                <a:spcPct val="100000"/>
              </a:lnSpc>
              <a:spcBef>
                <a:spcPts val="740"/>
              </a:spcBef>
            </a:pPr>
            <a:r>
              <a:rPr lang="en-US" sz="2800" dirty="0" smtClean="0">
                <a:latin typeface="Times New Roman" panose="02020603050405020304" pitchFamily="18" charset="0"/>
                <a:cs typeface="Times New Roman" panose="02020603050405020304" pitchFamily="18" charset="0"/>
              </a:rPr>
              <a:t>6. </a:t>
            </a:r>
            <a:r>
              <a:rPr lang="en-US" sz="2800" dirty="0" err="1">
                <a:latin typeface="Times New Roman" panose="02020603050405020304" pitchFamily="18" charset="0"/>
                <a:cs typeface="Times New Roman" panose="02020603050405020304" pitchFamily="18" charset="0"/>
              </a:rPr>
              <a:t>Trích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hiểm</a:t>
            </a:r>
            <a:r>
              <a:rPr lang="en-US" sz="2800" dirty="0">
                <a:latin typeface="Times New Roman" panose="02020603050405020304" pitchFamily="18" charset="0"/>
                <a:cs typeface="Times New Roman" panose="02020603050405020304" pitchFamily="18" charset="0"/>
              </a:rPr>
              <a:t> y </a:t>
            </a:r>
            <a:r>
              <a:rPr lang="en-US" sz="2800" dirty="0" err="1">
                <a:latin typeface="Times New Roman" panose="02020603050405020304" pitchFamily="18" charset="0"/>
                <a:cs typeface="Times New Roman" panose="02020603050405020304" pitchFamily="18" charset="0"/>
              </a:rPr>
              <a:t>tế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đoàn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tỷ</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quy</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định</a:t>
            </a:r>
            <a:endParaRPr lang="en-US" sz="2800" dirty="0" smtClean="0">
              <a:latin typeface="Times New Roman" panose="02020603050405020304" pitchFamily="18" charset="0"/>
              <a:cs typeface="Times New Roman" panose="02020603050405020304" pitchFamily="18" charset="0"/>
            </a:endParaRPr>
          </a:p>
          <a:p>
            <a:r>
              <a:rPr lang="en-US" sz="2800" dirty="0" err="1">
                <a:solidFill>
                  <a:srgbClr val="FF0000"/>
                </a:solidFill>
                <a:latin typeface="Times New Roman" panose="02020603050405020304" pitchFamily="18" charset="0"/>
                <a:cs typeface="Times New Roman" panose="02020603050405020304" pitchFamily="18" charset="0"/>
              </a:rPr>
              <a:t>Trích</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các</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khoản</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theo</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lương</a:t>
            </a:r>
            <a:r>
              <a:rPr lang="en-US" sz="2800" dirty="0">
                <a:solidFill>
                  <a:srgbClr val="FF0000"/>
                </a:solidFill>
                <a:latin typeface="Times New Roman" panose="02020603050405020304" pitchFamily="18" charset="0"/>
                <a:cs typeface="Times New Roman" panose="02020603050405020304" pitchFamily="18" charset="0"/>
              </a:rPr>
              <a:t>:</a:t>
            </a:r>
          </a:p>
          <a:p>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Doanh</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nghiệp</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chịu</a:t>
            </a:r>
            <a:r>
              <a:rPr lang="en-US" sz="2800" dirty="0">
                <a:solidFill>
                  <a:srgbClr val="FF0000"/>
                </a:solidFill>
                <a:latin typeface="Times New Roman" panose="02020603050405020304" pitchFamily="18" charset="0"/>
                <a:cs typeface="Times New Roman" panose="02020603050405020304" pitchFamily="18" charset="0"/>
              </a:rPr>
              <a:t>:</a:t>
            </a:r>
            <a:br>
              <a:rPr lang="en-US" sz="2800" dirty="0">
                <a:solidFill>
                  <a:srgbClr val="FF0000"/>
                </a:solidFill>
                <a:latin typeface="Times New Roman" panose="02020603050405020304" pitchFamily="18" charset="0"/>
                <a:cs typeface="Times New Roman" panose="02020603050405020304" pitchFamily="18" charset="0"/>
              </a:rPr>
            </a:br>
            <a:r>
              <a:rPr lang="en-US" sz="2800" dirty="0" err="1">
                <a:solidFill>
                  <a:srgbClr val="FF0000"/>
                </a:solidFill>
                <a:latin typeface="Times New Roman" panose="02020603050405020304" pitchFamily="18" charset="0"/>
                <a:cs typeface="Times New Roman" panose="02020603050405020304" pitchFamily="18" charset="0"/>
              </a:rPr>
              <a:t>Nợ</a:t>
            </a:r>
            <a:r>
              <a:rPr lang="en-US" sz="2800" dirty="0">
                <a:solidFill>
                  <a:srgbClr val="FF0000"/>
                </a:solidFill>
                <a:latin typeface="Times New Roman" panose="02020603050405020304" pitchFamily="18" charset="0"/>
                <a:cs typeface="Times New Roman" panose="02020603050405020304" pitchFamily="18" charset="0"/>
              </a:rPr>
              <a:t> TK 622   </a:t>
            </a:r>
            <a:r>
              <a:rPr lang="en-US" sz="2800" dirty="0">
                <a:solidFill>
                  <a:srgbClr val="FFFF00"/>
                </a:solidFill>
                <a:latin typeface="Times New Roman" panose="02020603050405020304" pitchFamily="18" charset="0"/>
                <a:cs typeface="Times New Roman" panose="02020603050405020304" pitchFamily="18" charset="0"/>
              </a:rPr>
              <a:t>  </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60.000.000 </a:t>
            </a:r>
            <a:r>
              <a:rPr lang="en-US" sz="2800" dirty="0">
                <a:solidFill>
                  <a:srgbClr val="FF0000"/>
                </a:solidFill>
                <a:latin typeface="Times New Roman" panose="02020603050405020304" pitchFamily="18" charset="0"/>
                <a:cs typeface="Times New Roman" panose="02020603050405020304" pitchFamily="18" charset="0"/>
              </a:rPr>
              <a:t>x 23,5</a:t>
            </a:r>
            <a:r>
              <a:rPr lang="en-US" sz="2800" dirty="0" smtClean="0">
                <a:solidFill>
                  <a:srgbClr val="FF0000"/>
                </a:solidFill>
                <a:latin typeface="Times New Roman" panose="02020603050405020304" pitchFamily="18" charset="0"/>
                <a:cs typeface="Times New Roman" panose="02020603050405020304" pitchFamily="18" charset="0"/>
              </a:rPr>
              <a:t>%)</a:t>
            </a:r>
          </a:p>
          <a:p>
            <a:r>
              <a:rPr lang="en-US" sz="2800" dirty="0" err="1" smtClean="0">
                <a:solidFill>
                  <a:srgbClr val="FF0000"/>
                </a:solidFill>
                <a:latin typeface="Times New Roman" panose="02020603050405020304" pitchFamily="18" charset="0"/>
                <a:cs typeface="Times New Roman" panose="02020603050405020304" pitchFamily="18" charset="0"/>
              </a:rPr>
              <a:t>Nợ</a:t>
            </a:r>
            <a:r>
              <a:rPr lang="en-US" sz="2800" dirty="0" smtClean="0">
                <a:solidFill>
                  <a:srgbClr val="FF0000"/>
                </a:solidFill>
                <a:latin typeface="Times New Roman" panose="02020603050405020304" pitchFamily="18" charset="0"/>
                <a:cs typeface="Times New Roman" panose="02020603050405020304" pitchFamily="18" charset="0"/>
              </a:rPr>
              <a:t> TK 627          (20.000.000 </a:t>
            </a:r>
            <a:r>
              <a:rPr lang="en-US" sz="2800" dirty="0" err="1">
                <a:solidFill>
                  <a:srgbClr val="FF0000"/>
                </a:solidFill>
                <a:latin typeface="Times New Roman" panose="02020603050405020304" pitchFamily="18" charset="0"/>
                <a:cs typeface="Times New Roman" panose="02020603050405020304" pitchFamily="18" charset="0"/>
              </a:rPr>
              <a:t>x</a:t>
            </a:r>
            <a:r>
              <a:rPr lang="en-US" sz="2800" dirty="0" err="1" smtClean="0">
                <a:solidFill>
                  <a:srgbClr val="FF0000"/>
                </a:solidFill>
                <a:latin typeface="Times New Roman" panose="02020603050405020304" pitchFamily="18" charset="0"/>
                <a:cs typeface="Times New Roman" panose="02020603050405020304" pitchFamily="18" charset="0"/>
              </a:rPr>
              <a:t>23,5</a:t>
            </a:r>
            <a:r>
              <a:rPr lang="en-US" sz="2800" dirty="0" smtClean="0">
                <a:solidFill>
                  <a:srgbClr val="FF0000"/>
                </a:solidFill>
                <a:latin typeface="Times New Roman" panose="02020603050405020304" pitchFamily="18" charset="0"/>
                <a:cs typeface="Times New Roman" panose="02020603050405020304" pitchFamily="18" charset="0"/>
              </a:rPr>
              <a:t>%)</a:t>
            </a:r>
            <a:endParaRPr lang="en-US" sz="2800" dirty="0">
              <a:solidFill>
                <a:srgbClr val="FF0000"/>
              </a:solidFill>
              <a:latin typeface="Times New Roman" panose="02020603050405020304" pitchFamily="18" charset="0"/>
              <a:cs typeface="Times New Roman" panose="02020603050405020304" pitchFamily="18" charset="0"/>
            </a:endParaRPr>
          </a:p>
          <a:p>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Có</a:t>
            </a:r>
            <a:r>
              <a:rPr lang="en-US" sz="2800" dirty="0">
                <a:solidFill>
                  <a:srgbClr val="FF0000"/>
                </a:solidFill>
                <a:latin typeface="Times New Roman" panose="02020603050405020304" pitchFamily="18" charset="0"/>
                <a:cs typeface="Times New Roman" panose="02020603050405020304" pitchFamily="18" charset="0"/>
              </a:rPr>
              <a:t> TK 3382 (</a:t>
            </a:r>
            <a:r>
              <a:rPr lang="en-US" sz="2800" dirty="0" err="1">
                <a:solidFill>
                  <a:srgbClr val="FF0000"/>
                </a:solidFill>
                <a:latin typeface="Times New Roman" panose="02020603050405020304" pitchFamily="18" charset="0"/>
                <a:cs typeface="Times New Roman" panose="02020603050405020304" pitchFamily="18" charset="0"/>
              </a:rPr>
              <a:t>KPCĐ</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(80.000.000 </a:t>
            </a:r>
            <a:r>
              <a:rPr lang="en-US" sz="2800" dirty="0" err="1">
                <a:solidFill>
                  <a:srgbClr val="FF0000"/>
                </a:solidFill>
                <a:latin typeface="Times New Roman" panose="02020603050405020304" pitchFamily="18" charset="0"/>
                <a:cs typeface="Times New Roman" panose="02020603050405020304" pitchFamily="18" charset="0"/>
              </a:rPr>
              <a:t>x2</a:t>
            </a:r>
            <a:r>
              <a:rPr lang="en-US" sz="2800" dirty="0">
                <a:solidFill>
                  <a:srgbClr val="FF0000"/>
                </a:solidFill>
                <a:latin typeface="Times New Roman" panose="02020603050405020304" pitchFamily="18" charset="0"/>
                <a:cs typeface="Times New Roman" panose="02020603050405020304" pitchFamily="18" charset="0"/>
              </a:rPr>
              <a:t>%)</a:t>
            </a:r>
          </a:p>
          <a:p>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Có</a:t>
            </a:r>
            <a:r>
              <a:rPr lang="en-US" sz="2800" dirty="0">
                <a:solidFill>
                  <a:srgbClr val="FF0000"/>
                </a:solidFill>
                <a:latin typeface="Times New Roman" panose="02020603050405020304" pitchFamily="18" charset="0"/>
                <a:cs typeface="Times New Roman" panose="02020603050405020304" pitchFamily="18" charset="0"/>
              </a:rPr>
              <a:t> TK 3383  (</a:t>
            </a:r>
            <a:r>
              <a:rPr lang="en-US" sz="2800" dirty="0" err="1">
                <a:solidFill>
                  <a:srgbClr val="FF0000"/>
                </a:solidFill>
                <a:latin typeface="Times New Roman" panose="02020603050405020304" pitchFamily="18" charset="0"/>
                <a:cs typeface="Times New Roman" panose="02020603050405020304" pitchFamily="18" charset="0"/>
              </a:rPr>
              <a:t>BHXH</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(80.000.000 </a:t>
            </a:r>
            <a:r>
              <a:rPr lang="en-US" sz="2800" dirty="0" err="1">
                <a:solidFill>
                  <a:srgbClr val="FF0000"/>
                </a:solidFill>
                <a:latin typeface="Times New Roman" panose="02020603050405020304" pitchFamily="18" charset="0"/>
                <a:cs typeface="Times New Roman" panose="02020603050405020304" pitchFamily="18" charset="0"/>
              </a:rPr>
              <a:t>x17,5</a:t>
            </a:r>
            <a:r>
              <a:rPr lang="en-US" sz="2800" dirty="0">
                <a:solidFill>
                  <a:srgbClr val="FF0000"/>
                </a:solidFill>
                <a:latin typeface="Times New Roman" panose="02020603050405020304" pitchFamily="18" charset="0"/>
                <a:cs typeface="Times New Roman" panose="02020603050405020304" pitchFamily="18" charset="0"/>
              </a:rPr>
              <a:t>%)</a:t>
            </a:r>
          </a:p>
          <a:p>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Có</a:t>
            </a:r>
            <a:r>
              <a:rPr lang="en-US" sz="2800" dirty="0">
                <a:solidFill>
                  <a:srgbClr val="FF0000"/>
                </a:solidFill>
                <a:latin typeface="Times New Roman" panose="02020603050405020304" pitchFamily="18" charset="0"/>
                <a:cs typeface="Times New Roman" panose="02020603050405020304" pitchFamily="18" charset="0"/>
              </a:rPr>
              <a:t> TK 3384 (</a:t>
            </a:r>
            <a:r>
              <a:rPr lang="en-US" sz="2800" dirty="0" err="1">
                <a:solidFill>
                  <a:srgbClr val="FF0000"/>
                </a:solidFill>
                <a:latin typeface="Times New Roman" panose="02020603050405020304" pitchFamily="18" charset="0"/>
                <a:cs typeface="Times New Roman" panose="02020603050405020304" pitchFamily="18" charset="0"/>
              </a:rPr>
              <a:t>BHYT</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(80.000.000 </a:t>
            </a:r>
            <a:r>
              <a:rPr lang="en-US" sz="2800" dirty="0" err="1">
                <a:solidFill>
                  <a:srgbClr val="FF0000"/>
                </a:solidFill>
                <a:latin typeface="Times New Roman" panose="02020603050405020304" pitchFamily="18" charset="0"/>
                <a:cs typeface="Times New Roman" panose="02020603050405020304" pitchFamily="18" charset="0"/>
              </a:rPr>
              <a:t>x3</a:t>
            </a:r>
            <a:r>
              <a:rPr lang="en-US" sz="2800" dirty="0">
                <a:solidFill>
                  <a:srgbClr val="FF0000"/>
                </a:solidFill>
                <a:latin typeface="Times New Roman" panose="02020603050405020304" pitchFamily="18" charset="0"/>
                <a:cs typeface="Times New Roman" panose="02020603050405020304" pitchFamily="18" charset="0"/>
              </a:rPr>
              <a:t>%)</a:t>
            </a:r>
          </a:p>
          <a:p>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Có</a:t>
            </a:r>
            <a:r>
              <a:rPr lang="en-US" sz="2800" dirty="0">
                <a:solidFill>
                  <a:srgbClr val="FF0000"/>
                </a:solidFill>
                <a:latin typeface="Times New Roman" panose="02020603050405020304" pitchFamily="18" charset="0"/>
                <a:cs typeface="Times New Roman" panose="02020603050405020304" pitchFamily="18" charset="0"/>
              </a:rPr>
              <a:t> TK 3386 (</a:t>
            </a:r>
            <a:r>
              <a:rPr lang="en-US" sz="2800" dirty="0" err="1">
                <a:solidFill>
                  <a:srgbClr val="FF0000"/>
                </a:solidFill>
                <a:latin typeface="Times New Roman" panose="02020603050405020304" pitchFamily="18" charset="0"/>
                <a:cs typeface="Times New Roman" panose="02020603050405020304" pitchFamily="18" charset="0"/>
              </a:rPr>
              <a:t>BHTN</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(80.000.000 </a:t>
            </a:r>
            <a:r>
              <a:rPr lang="en-US" sz="2800" dirty="0" err="1">
                <a:solidFill>
                  <a:srgbClr val="FF0000"/>
                </a:solidFill>
                <a:latin typeface="Times New Roman" panose="02020603050405020304" pitchFamily="18" charset="0"/>
                <a:cs typeface="Times New Roman" panose="02020603050405020304" pitchFamily="18" charset="0"/>
              </a:rPr>
              <a:t>x1</a:t>
            </a:r>
            <a:r>
              <a:rPr lang="en-US" sz="2800" dirty="0">
                <a:solidFill>
                  <a:srgbClr val="FF0000"/>
                </a:solidFill>
                <a:latin typeface="Times New Roman" panose="02020603050405020304" pitchFamily="18" charset="0"/>
                <a:cs typeface="Times New Roman" panose="02020603050405020304" pitchFamily="18" charset="0"/>
              </a:rPr>
              <a:t>%)</a:t>
            </a:r>
          </a:p>
          <a:p>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Người</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lao</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động</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bị</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trừ</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vào</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lương</a:t>
            </a:r>
            <a:r>
              <a:rPr lang="en-US" sz="2800" dirty="0">
                <a:solidFill>
                  <a:srgbClr val="FF0000"/>
                </a:solidFill>
                <a:latin typeface="Times New Roman" panose="02020603050405020304" pitchFamily="18" charset="0"/>
                <a:cs typeface="Times New Roman" panose="02020603050405020304" pitchFamily="18" charset="0"/>
              </a:rPr>
              <a:t>:          </a:t>
            </a:r>
            <a:endParaRPr lang="en-US" sz="2800" dirty="0" smtClean="0">
              <a:solidFill>
                <a:srgbClr val="FF0000"/>
              </a:solidFill>
              <a:latin typeface="Times New Roman" panose="02020603050405020304" pitchFamily="18" charset="0"/>
              <a:cs typeface="Times New Roman" panose="02020603050405020304" pitchFamily="18" charset="0"/>
            </a:endParaRPr>
          </a:p>
          <a:p>
            <a:r>
              <a:rPr lang="en-US" sz="2800" dirty="0" err="1" smtClean="0">
                <a:solidFill>
                  <a:srgbClr val="FF0000"/>
                </a:solidFill>
                <a:latin typeface="Times New Roman" panose="02020603050405020304" pitchFamily="18" charset="0"/>
                <a:cs typeface="Times New Roman" panose="02020603050405020304" pitchFamily="18" charset="0"/>
              </a:rPr>
              <a:t>Nợ</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a:solidFill>
                  <a:srgbClr val="FF0000"/>
                </a:solidFill>
                <a:latin typeface="Times New Roman" panose="02020603050405020304" pitchFamily="18" charset="0"/>
                <a:cs typeface="Times New Roman" panose="02020603050405020304" pitchFamily="18" charset="0"/>
              </a:rPr>
              <a:t>TK 334  </a:t>
            </a:r>
            <a:r>
              <a:rPr lang="en-US" sz="2800" dirty="0" smtClean="0">
                <a:solidFill>
                  <a:srgbClr val="FF0000"/>
                </a:solidFill>
                <a:latin typeface="Times New Roman" panose="02020603050405020304" pitchFamily="18" charset="0"/>
                <a:cs typeface="Times New Roman" panose="02020603050405020304" pitchFamily="18" charset="0"/>
              </a:rPr>
              <a:t>(80.000.000 </a:t>
            </a:r>
            <a:r>
              <a:rPr lang="en-US" sz="2800" dirty="0" err="1">
                <a:solidFill>
                  <a:srgbClr val="FF0000"/>
                </a:solidFill>
                <a:latin typeface="Times New Roman" panose="02020603050405020304" pitchFamily="18" charset="0"/>
                <a:cs typeface="Times New Roman" panose="02020603050405020304" pitchFamily="18" charset="0"/>
              </a:rPr>
              <a:t>x10,5</a:t>
            </a:r>
            <a:r>
              <a:rPr lang="en-US" sz="2800" dirty="0" smtClean="0">
                <a:solidFill>
                  <a:srgbClr val="FF0000"/>
                </a:solidFill>
                <a:latin typeface="Times New Roman" panose="02020603050405020304" pitchFamily="18" charset="0"/>
                <a:cs typeface="Times New Roman" panose="02020603050405020304" pitchFamily="18" charset="0"/>
              </a:rPr>
              <a:t>%)</a:t>
            </a:r>
          </a:p>
          <a:p>
            <a:r>
              <a:rPr lang="en-US" sz="2800" dirty="0">
                <a:solidFill>
                  <a:srgbClr val="FF0000"/>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Có</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a:solidFill>
                  <a:srgbClr val="FF0000"/>
                </a:solidFill>
                <a:latin typeface="Times New Roman" panose="02020603050405020304" pitchFamily="18" charset="0"/>
                <a:cs typeface="Times New Roman" panose="02020603050405020304" pitchFamily="18" charset="0"/>
              </a:rPr>
              <a:t>TK 3383  </a:t>
            </a:r>
            <a:r>
              <a:rPr lang="en-US" sz="2800" dirty="0" smtClean="0">
                <a:solidFill>
                  <a:srgbClr val="FF0000"/>
                </a:solidFill>
                <a:latin typeface="Times New Roman" panose="02020603050405020304" pitchFamily="18" charset="0"/>
                <a:cs typeface="Times New Roman" panose="02020603050405020304" pitchFamily="18" charset="0"/>
              </a:rPr>
              <a:t>(80.000.000 </a:t>
            </a:r>
            <a:r>
              <a:rPr lang="en-US" sz="2800" dirty="0" err="1">
                <a:solidFill>
                  <a:srgbClr val="FF0000"/>
                </a:solidFill>
                <a:latin typeface="Times New Roman" panose="02020603050405020304" pitchFamily="18" charset="0"/>
                <a:cs typeface="Times New Roman" panose="02020603050405020304" pitchFamily="18" charset="0"/>
              </a:rPr>
              <a:t>x8</a:t>
            </a:r>
            <a:r>
              <a:rPr lang="en-US" sz="2800" dirty="0" smtClean="0">
                <a:solidFill>
                  <a:srgbClr val="FF0000"/>
                </a:solidFill>
                <a:latin typeface="Times New Roman" panose="02020603050405020304" pitchFamily="18" charset="0"/>
                <a:cs typeface="Times New Roman" panose="02020603050405020304" pitchFamily="18" charset="0"/>
              </a:rPr>
              <a:t>%)</a:t>
            </a:r>
            <a:endParaRPr lang="en-US" sz="2800" dirty="0">
              <a:solidFill>
                <a:srgbClr val="FF0000"/>
              </a:solidFill>
              <a:latin typeface="Times New Roman" panose="02020603050405020304" pitchFamily="18" charset="0"/>
              <a:cs typeface="Times New Roman" panose="02020603050405020304" pitchFamily="18" charset="0"/>
            </a:endParaRPr>
          </a:p>
          <a:p>
            <a:r>
              <a:rPr lang="en-US" sz="2800" dirty="0">
                <a:solidFill>
                  <a:srgbClr val="FF0000"/>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Có</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a:solidFill>
                  <a:srgbClr val="FF0000"/>
                </a:solidFill>
                <a:latin typeface="Times New Roman" panose="02020603050405020304" pitchFamily="18" charset="0"/>
                <a:cs typeface="Times New Roman" panose="02020603050405020304" pitchFamily="18" charset="0"/>
              </a:rPr>
              <a:t>TK 3384 </a:t>
            </a:r>
            <a:r>
              <a:rPr lang="en-US" sz="2800" dirty="0" smtClean="0">
                <a:solidFill>
                  <a:srgbClr val="FF0000"/>
                </a:solidFill>
                <a:latin typeface="Times New Roman" panose="02020603050405020304" pitchFamily="18" charset="0"/>
                <a:cs typeface="Times New Roman" panose="02020603050405020304" pitchFamily="18" charset="0"/>
              </a:rPr>
              <a:t>(80.000.000 </a:t>
            </a:r>
            <a:r>
              <a:rPr lang="en-US" sz="2800" dirty="0" err="1">
                <a:solidFill>
                  <a:srgbClr val="FF0000"/>
                </a:solidFill>
                <a:latin typeface="Times New Roman" panose="02020603050405020304" pitchFamily="18" charset="0"/>
                <a:cs typeface="Times New Roman" panose="02020603050405020304" pitchFamily="18" charset="0"/>
              </a:rPr>
              <a:t>x1,5</a:t>
            </a:r>
            <a:r>
              <a:rPr lang="en-US" sz="2800" dirty="0">
                <a:solidFill>
                  <a:srgbClr val="FF0000"/>
                </a:solidFill>
                <a:latin typeface="Times New Roman" panose="02020603050405020304" pitchFamily="18" charset="0"/>
                <a:cs typeface="Times New Roman" panose="02020603050405020304" pitchFamily="18" charset="0"/>
              </a:rPr>
              <a:t>%)</a:t>
            </a:r>
          </a:p>
          <a:p>
            <a:r>
              <a:rPr lang="en-US" sz="2800" dirty="0">
                <a:solidFill>
                  <a:srgbClr val="FF0000"/>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Có</a:t>
            </a:r>
            <a:r>
              <a:rPr lang="en-US" sz="2800" dirty="0">
                <a:solidFill>
                  <a:srgbClr val="FF0000"/>
                </a:solidFill>
                <a:latin typeface="Times New Roman" panose="02020603050405020304" pitchFamily="18" charset="0"/>
                <a:cs typeface="Times New Roman" panose="02020603050405020304" pitchFamily="18" charset="0"/>
              </a:rPr>
              <a:t> TK 3386 </a:t>
            </a:r>
            <a:r>
              <a:rPr lang="en-US" sz="2800" dirty="0" smtClean="0">
                <a:solidFill>
                  <a:srgbClr val="FF0000"/>
                </a:solidFill>
                <a:latin typeface="Times New Roman" panose="02020603050405020304" pitchFamily="18" charset="0"/>
                <a:cs typeface="Times New Roman" panose="02020603050405020304" pitchFamily="18" charset="0"/>
              </a:rPr>
              <a:t>(80.000.000 </a:t>
            </a:r>
            <a:r>
              <a:rPr lang="en-US" sz="2800" dirty="0" err="1">
                <a:solidFill>
                  <a:srgbClr val="FF0000"/>
                </a:solidFill>
                <a:latin typeface="Times New Roman" panose="02020603050405020304" pitchFamily="18" charset="0"/>
                <a:cs typeface="Times New Roman" panose="02020603050405020304" pitchFamily="18" charset="0"/>
              </a:rPr>
              <a:t>x1</a:t>
            </a:r>
            <a:r>
              <a:rPr lang="en-US" sz="2800" dirty="0">
                <a:solidFill>
                  <a:srgbClr val="FF0000"/>
                </a:solidFill>
                <a:latin typeface="Times New Roman" panose="02020603050405020304" pitchFamily="18" charset="0"/>
                <a:cs typeface="Times New Roman" panose="02020603050405020304" pitchFamily="18" charset="0"/>
              </a:rPr>
              <a:t>%)</a:t>
            </a:r>
          </a:p>
          <a:p>
            <a:pPr marL="12700">
              <a:lnSpc>
                <a:spcPct val="100000"/>
              </a:lnSpc>
              <a:spcBef>
                <a:spcPts val="740"/>
              </a:spcBef>
            </a:pPr>
            <a:endParaRPr lang="en-US" sz="2800" dirty="0" smtClean="0">
              <a:latin typeface="Times New Roman" panose="02020603050405020304" pitchFamily="18" charset="0"/>
              <a:cs typeface="Times New Roman" panose="02020603050405020304" pitchFamily="18" charset="0"/>
            </a:endParaRPr>
          </a:p>
          <a:p>
            <a:pPr marL="12700">
              <a:lnSpc>
                <a:spcPct val="100000"/>
              </a:lnSpc>
              <a:spcBef>
                <a:spcPts val="740"/>
              </a:spcBef>
            </a:pPr>
            <a:endParaRPr lang="en-US" sz="2800" dirty="0" smtClean="0">
              <a:latin typeface="Times New Roman" panose="02020603050405020304" pitchFamily="18" charset="0"/>
              <a:cs typeface="Times New Roman" panose="02020603050405020304" pitchFamily="18" charset="0"/>
            </a:endParaRPr>
          </a:p>
          <a:p>
            <a:pPr marL="12700">
              <a:lnSpc>
                <a:spcPct val="100000"/>
              </a:lnSpc>
              <a:spcBef>
                <a:spcPts val="740"/>
              </a:spcBef>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6652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27000" y="97790"/>
            <a:ext cx="8890000" cy="3638552"/>
          </a:xfrm>
          <a:prstGeom prst="rect">
            <a:avLst/>
          </a:prstGeom>
        </p:spPr>
        <p:txBody>
          <a:bodyPr vert="horz" wrap="square" lIns="0" tIns="82923" rIns="0" bIns="0" rtlCol="0">
            <a:spAutoFit/>
          </a:bodyPr>
          <a:lstStyle/>
          <a:p>
            <a:pPr marL="12700">
              <a:lnSpc>
                <a:spcPct val="100000"/>
              </a:lnSpc>
              <a:spcBef>
                <a:spcPts val="740"/>
              </a:spcBef>
            </a:pPr>
            <a:r>
              <a:rPr lang="en-US" sz="2800" dirty="0" err="1" smtClean="0">
                <a:solidFill>
                  <a:srgbClr val="FF0000"/>
                </a:solidFill>
                <a:latin typeface="Times New Roman" panose="02020603050405020304" pitchFamily="18" charset="0"/>
                <a:cs typeface="Times New Roman" panose="02020603050405020304" pitchFamily="18" charset="0"/>
              </a:rPr>
              <a:t>Nợ</a:t>
            </a:r>
            <a:r>
              <a:rPr lang="en-US" sz="2800" dirty="0" smtClean="0">
                <a:solidFill>
                  <a:srgbClr val="FF0000"/>
                </a:solidFill>
                <a:latin typeface="Times New Roman" panose="02020603050405020304" pitchFamily="18" charset="0"/>
                <a:cs typeface="Times New Roman" panose="02020603050405020304" pitchFamily="18" charset="0"/>
              </a:rPr>
              <a:t> TK 622  12.000.000</a:t>
            </a:r>
          </a:p>
          <a:p>
            <a:pPr marL="12700">
              <a:lnSpc>
                <a:spcPct val="100000"/>
              </a:lnSpc>
              <a:spcBef>
                <a:spcPts val="740"/>
              </a:spcBef>
            </a:pPr>
            <a:r>
              <a:rPr lang="en-US" sz="2800" dirty="0">
                <a:solidFill>
                  <a:srgbClr val="FF0000"/>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Có</a:t>
            </a:r>
            <a:r>
              <a:rPr lang="en-US" sz="2800" dirty="0" smtClean="0">
                <a:solidFill>
                  <a:srgbClr val="FF0000"/>
                </a:solidFill>
                <a:latin typeface="Times New Roman" panose="02020603050405020304" pitchFamily="18" charset="0"/>
                <a:cs typeface="Times New Roman" panose="02020603050405020304" pitchFamily="18" charset="0"/>
              </a:rPr>
              <a:t> TK 335  12.000.000</a:t>
            </a:r>
            <a:endParaRPr lang="en-US" sz="2800" dirty="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err="1" smtClean="0">
                <a:solidFill>
                  <a:srgbClr val="FF0000"/>
                </a:solidFill>
                <a:latin typeface="Times New Roman" panose="02020603050405020304" pitchFamily="18" charset="0"/>
                <a:cs typeface="Times New Roman" panose="02020603050405020304" pitchFamily="18" charset="0"/>
              </a:rPr>
              <a:t>Nợ</a:t>
            </a:r>
            <a:r>
              <a:rPr lang="en-US" sz="2800" dirty="0" smtClean="0">
                <a:solidFill>
                  <a:srgbClr val="FF0000"/>
                </a:solidFill>
                <a:latin typeface="Times New Roman" panose="02020603050405020304" pitchFamily="18" charset="0"/>
                <a:cs typeface="Times New Roman" panose="02020603050405020304" pitchFamily="18" charset="0"/>
              </a:rPr>
              <a:t> TK 154       141.600.000</a:t>
            </a:r>
          </a:p>
          <a:p>
            <a:pPr marL="12700">
              <a:lnSpc>
                <a:spcPct val="100000"/>
              </a:lnSpc>
              <a:spcBef>
                <a:spcPts val="740"/>
              </a:spcBef>
            </a:pPr>
            <a:r>
              <a:rPr lang="en-US" sz="2800" dirty="0">
                <a:solidFill>
                  <a:srgbClr val="FF0000"/>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Có</a:t>
            </a:r>
            <a:r>
              <a:rPr lang="en-US" sz="2800" dirty="0" smtClean="0">
                <a:solidFill>
                  <a:srgbClr val="FF0000"/>
                </a:solidFill>
                <a:latin typeface="Times New Roman" panose="02020603050405020304" pitchFamily="18" charset="0"/>
                <a:cs typeface="Times New Roman" panose="02020603050405020304" pitchFamily="18" charset="0"/>
              </a:rPr>
              <a:t> TK 621    9.000.000</a:t>
            </a:r>
          </a:p>
          <a:p>
            <a:pPr marL="12700">
              <a:lnSpc>
                <a:spcPct val="100000"/>
              </a:lnSpc>
              <a:spcBef>
                <a:spcPts val="740"/>
              </a:spcBef>
            </a:pPr>
            <a:r>
              <a:rPr lang="en-US" sz="2800" dirty="0">
                <a:solidFill>
                  <a:srgbClr val="FF0000"/>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Có</a:t>
            </a:r>
            <a:r>
              <a:rPr lang="en-US" sz="2800" dirty="0" smtClean="0">
                <a:solidFill>
                  <a:srgbClr val="FF0000"/>
                </a:solidFill>
                <a:latin typeface="Times New Roman" panose="02020603050405020304" pitchFamily="18" charset="0"/>
                <a:cs typeface="Times New Roman" panose="02020603050405020304" pitchFamily="18" charset="0"/>
              </a:rPr>
              <a:t> TK 622     86.100.000</a:t>
            </a:r>
          </a:p>
          <a:p>
            <a:pPr marL="12700">
              <a:lnSpc>
                <a:spcPct val="100000"/>
              </a:lnSpc>
              <a:spcBef>
                <a:spcPts val="740"/>
              </a:spcBef>
            </a:pPr>
            <a:r>
              <a:rPr lang="en-US" sz="2800" dirty="0">
                <a:solidFill>
                  <a:srgbClr val="FF0000"/>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Có</a:t>
            </a:r>
            <a:r>
              <a:rPr lang="en-US" sz="2800" dirty="0" smtClean="0">
                <a:solidFill>
                  <a:srgbClr val="FF0000"/>
                </a:solidFill>
                <a:latin typeface="Times New Roman" panose="02020603050405020304" pitchFamily="18" charset="0"/>
                <a:cs typeface="Times New Roman" panose="02020603050405020304" pitchFamily="18" charset="0"/>
              </a:rPr>
              <a:t> TK 627    46.500.000</a:t>
            </a:r>
            <a:endParaRPr lang="en-US" sz="2800" dirty="0">
              <a:solidFill>
                <a:srgbClr val="FF0000"/>
              </a:solidFill>
              <a:latin typeface="Times New Roman" panose="02020603050405020304" pitchFamily="18" charset="0"/>
              <a:cs typeface="Times New Roman" panose="02020603050405020304" pitchFamily="18" charset="0"/>
            </a:endParaRPr>
          </a:p>
          <a:p>
            <a:pPr marL="12700">
              <a:lnSpc>
                <a:spcPct val="100000"/>
              </a:lnSpc>
              <a:spcBef>
                <a:spcPts val="740"/>
              </a:spcBef>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3652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0" y="332422"/>
            <a:ext cx="8890000" cy="5972524"/>
          </a:xfrm>
          <a:prstGeom prst="rect">
            <a:avLst/>
          </a:prstGeom>
        </p:spPr>
        <p:txBody>
          <a:bodyPr vert="horz" wrap="square" lIns="0" tIns="82923" rIns="0" bIns="0" rtlCol="0">
            <a:spAutoFit/>
          </a:bodyPr>
          <a:lstStyle/>
          <a:p>
            <a:pPr marL="12700">
              <a:lnSpc>
                <a:spcPct val="100000"/>
              </a:lnSpc>
              <a:spcBef>
                <a:spcPts val="740"/>
              </a:spcBef>
            </a:pP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sau</a:t>
            </a:r>
            <a:r>
              <a:rPr lang="en-US" sz="2800" dirty="0">
                <a:latin typeface="Times New Roman" panose="02020603050405020304" pitchFamily="18" charset="0"/>
                <a:cs typeface="Times New Roman" panose="02020603050405020304" pitchFamily="18" charset="0"/>
              </a:rPr>
              <a:t>:</a:t>
            </a:r>
          </a:p>
          <a:p>
            <a:pPr marL="527050" indent="-514350">
              <a:lnSpc>
                <a:spcPct val="100000"/>
              </a:lnSpc>
              <a:spcBef>
                <a:spcPts val="740"/>
              </a:spcBef>
              <a:buAutoNum type="arabicPeriod"/>
            </a:pPr>
            <a:r>
              <a:rPr lang="en-US" sz="2800" dirty="0" err="1" smtClean="0">
                <a:latin typeface="Times New Roman" panose="02020603050405020304" pitchFamily="18" charset="0"/>
                <a:cs typeface="Times New Roman" panose="02020603050405020304" pitchFamily="18" charset="0"/>
              </a:rPr>
              <a:t>Xuất</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a:t>
            </a:r>
            <a:r>
              <a:rPr lang="en-US" sz="2800" dirty="0">
                <a:latin typeface="Times New Roman" panose="02020603050405020304" pitchFamily="18" charset="0"/>
                <a:cs typeface="Times New Roman" panose="02020603050405020304" pitchFamily="18" charset="0"/>
              </a:rPr>
              <a:t> 12.000.000 </a:t>
            </a:r>
            <a:r>
              <a:rPr lang="en-US" sz="2800" dirty="0" err="1">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phẩm</a:t>
            </a:r>
            <a:endParaRPr lang="en-US" sz="2800" dirty="0" smtClean="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Nợ</a:t>
            </a:r>
            <a:r>
              <a:rPr lang="en-US" sz="2800" dirty="0" smtClean="0">
                <a:solidFill>
                  <a:srgbClr val="FF0000"/>
                </a:solidFill>
                <a:latin typeface="Times New Roman" panose="02020603050405020304" pitchFamily="18" charset="0"/>
                <a:cs typeface="Times New Roman" panose="02020603050405020304" pitchFamily="18" charset="0"/>
              </a:rPr>
              <a:t> TK 621     12.000.000</a:t>
            </a:r>
          </a:p>
          <a:p>
            <a:pPr marL="12700">
              <a:lnSpc>
                <a:spcPct val="100000"/>
              </a:lnSpc>
              <a:spcBef>
                <a:spcPts val="740"/>
              </a:spcBef>
            </a:pPr>
            <a:r>
              <a:rPr lang="en-US" sz="2800" dirty="0">
                <a:solidFill>
                  <a:srgbClr val="FF0000"/>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Có</a:t>
            </a:r>
            <a:r>
              <a:rPr lang="en-US" sz="2800" dirty="0" smtClean="0">
                <a:solidFill>
                  <a:srgbClr val="FF0000"/>
                </a:solidFill>
                <a:latin typeface="Times New Roman" panose="02020603050405020304" pitchFamily="18" charset="0"/>
                <a:cs typeface="Times New Roman" panose="02020603050405020304" pitchFamily="18" charset="0"/>
              </a:rPr>
              <a:t> TK 152   12.000.000</a:t>
            </a:r>
          </a:p>
          <a:p>
            <a:pPr marL="12700">
              <a:lnSpc>
                <a:spcPct val="100000"/>
              </a:lnSpc>
              <a:spcBef>
                <a:spcPts val="740"/>
              </a:spcBef>
            </a:pPr>
            <a:r>
              <a:rPr lang="en-US" sz="2800" dirty="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a:t>
            </a:r>
            <a:r>
              <a:rPr lang="en-US" sz="2800" dirty="0">
                <a:latin typeface="Times New Roman" panose="02020603050405020304" pitchFamily="18" charset="0"/>
                <a:cs typeface="Times New Roman" panose="02020603050405020304" pitchFamily="18" charset="0"/>
              </a:rPr>
              <a:t> 1.000.000 </a:t>
            </a:r>
            <a:r>
              <a:rPr lang="en-US" sz="2800" dirty="0" err="1">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400.000 </a:t>
            </a:r>
            <a:r>
              <a:rPr lang="en-US" sz="2800" dirty="0" err="1">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ở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xưởng</a:t>
            </a:r>
            <a:endParaRPr lang="en-US" sz="2800" dirty="0" smtClean="0">
              <a:latin typeface="Times New Roman" panose="02020603050405020304" pitchFamily="18" charset="0"/>
              <a:cs typeface="Times New Roman" panose="02020603050405020304" pitchFamily="18" charset="0"/>
            </a:endParaRPr>
          </a:p>
          <a:p>
            <a:pPr marL="12700">
              <a:lnSpc>
                <a:spcPct val="100000"/>
              </a:lnSpc>
              <a:spcBef>
                <a:spcPts val="740"/>
              </a:spcBef>
            </a:pPr>
            <a:r>
              <a:rPr lang="en-US" sz="2800" dirty="0" err="1" smtClean="0">
                <a:solidFill>
                  <a:srgbClr val="FF0000"/>
                </a:solidFill>
                <a:latin typeface="Times New Roman" panose="02020603050405020304" pitchFamily="18" charset="0"/>
                <a:cs typeface="Times New Roman" panose="02020603050405020304" pitchFamily="18" charset="0"/>
              </a:rPr>
              <a:t>Nợ</a:t>
            </a:r>
            <a:r>
              <a:rPr lang="en-US" sz="2800" dirty="0" smtClean="0">
                <a:solidFill>
                  <a:srgbClr val="FF0000"/>
                </a:solidFill>
                <a:latin typeface="Times New Roman" panose="02020603050405020304" pitchFamily="18" charset="0"/>
                <a:cs typeface="Times New Roman" panose="02020603050405020304" pitchFamily="18" charset="0"/>
              </a:rPr>
              <a:t> TK 621   1.000.000</a:t>
            </a:r>
          </a:p>
          <a:p>
            <a:pPr marL="12700">
              <a:lnSpc>
                <a:spcPct val="100000"/>
              </a:lnSpc>
              <a:spcBef>
                <a:spcPts val="740"/>
              </a:spcBef>
            </a:pPr>
            <a:r>
              <a:rPr lang="en-US" sz="2800" dirty="0" err="1" smtClean="0">
                <a:solidFill>
                  <a:srgbClr val="FF0000"/>
                </a:solidFill>
                <a:latin typeface="Times New Roman" panose="02020603050405020304" pitchFamily="18" charset="0"/>
                <a:cs typeface="Times New Roman" panose="02020603050405020304" pitchFamily="18" charset="0"/>
              </a:rPr>
              <a:t>Nợ</a:t>
            </a:r>
            <a:r>
              <a:rPr lang="en-US" sz="2800" dirty="0" smtClean="0">
                <a:solidFill>
                  <a:srgbClr val="FF0000"/>
                </a:solidFill>
                <a:latin typeface="Times New Roman" panose="02020603050405020304" pitchFamily="18" charset="0"/>
                <a:cs typeface="Times New Roman" panose="02020603050405020304" pitchFamily="18" charset="0"/>
              </a:rPr>
              <a:t> TK 627   400.000</a:t>
            </a:r>
          </a:p>
          <a:p>
            <a:pPr marL="12700">
              <a:lnSpc>
                <a:spcPct val="100000"/>
              </a:lnSpc>
              <a:spcBef>
                <a:spcPts val="740"/>
              </a:spcBef>
            </a:pPr>
            <a:r>
              <a:rPr lang="en-US" sz="2800" dirty="0">
                <a:solidFill>
                  <a:srgbClr val="FF0000"/>
                </a:solidFill>
                <a:latin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Có</a:t>
            </a:r>
            <a:r>
              <a:rPr lang="en-US" sz="2800" dirty="0" smtClean="0">
                <a:solidFill>
                  <a:srgbClr val="FF0000"/>
                </a:solidFill>
                <a:latin typeface="Times New Roman" panose="02020603050405020304" pitchFamily="18" charset="0"/>
                <a:cs typeface="Times New Roman" panose="02020603050405020304" pitchFamily="18" charset="0"/>
              </a:rPr>
              <a:t> TK 152   1.400.000</a:t>
            </a:r>
            <a:endParaRPr lang="en-US" sz="2800" dirty="0">
              <a:solidFill>
                <a:srgbClr val="FF0000"/>
              </a:solidFill>
              <a:latin typeface="Times New Roman" panose="02020603050405020304" pitchFamily="18" charset="0"/>
              <a:cs typeface="Times New Roman" panose="02020603050405020304" pitchFamily="18" charset="0"/>
            </a:endParaRPr>
          </a:p>
          <a:p>
            <a:pPr marL="12700">
              <a:lnSpc>
                <a:spcPct val="100000"/>
              </a:lnSpc>
              <a:spcBef>
                <a:spcPts val="740"/>
              </a:spcBef>
            </a:pPr>
            <a:endParaRPr lang="en-US" sz="2800" dirty="0">
              <a:latin typeface="Times New Roman" panose="02020603050405020304" pitchFamily="18" charset="0"/>
              <a:cs typeface="Times New Roman" panose="02020603050405020304" pitchFamily="18" charset="0"/>
            </a:endParaRPr>
          </a:p>
        </p:txBody>
      </p:sp>
      <p:sp>
        <p:nvSpPr>
          <p:cNvPr id="3" name="Text Box 2"/>
          <p:cNvSpPr txBox="1"/>
          <p:nvPr/>
        </p:nvSpPr>
        <p:spPr>
          <a:xfrm>
            <a:off x="-152276" y="0"/>
            <a:ext cx="1595755" cy="583565"/>
          </a:xfrm>
          <a:prstGeom prst="rect">
            <a:avLst/>
          </a:prstGeom>
          <a:noFill/>
        </p:spPr>
        <p:txBody>
          <a:bodyPr wrap="none" rtlCol="0" anchor="t">
            <a:spAutoFit/>
          </a:bodyPr>
          <a:lstStyle/>
          <a:p>
            <a:pPr marL="12700" algn="l">
              <a:lnSpc>
                <a:spcPct val="100000"/>
              </a:lnSpc>
              <a:spcBef>
                <a:spcPts val="100"/>
              </a:spcBef>
            </a:pPr>
            <a:r>
              <a:rPr lang="en-US" sz="3200" b="1" dirty="0">
                <a:solidFill>
                  <a:srgbClr val="FF9900"/>
                </a:solidFill>
                <a:latin typeface="Times New Roman" panose="02020603050405020304" pitchFamily="18" charset="0"/>
                <a:cs typeface="Times New Roman" panose="02020603050405020304" pitchFamily="18" charset="0"/>
                <a:sym typeface="+mn-ea"/>
              </a:rPr>
              <a:t>Ví dụ 1:</a:t>
            </a:r>
          </a:p>
        </p:txBody>
      </p:sp>
    </p:spTree>
    <p:extLst>
      <p:ext uri="{BB962C8B-B14F-4D97-AF65-F5344CB8AC3E}">
        <p14:creationId xmlns:p14="http://schemas.microsoft.com/office/powerpoint/2010/main" val="984299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circle(in)">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8750" y="571500"/>
            <a:ext cx="8827135" cy="4314190"/>
          </a:xfrm>
          <a:prstGeom prst="rect">
            <a:avLst/>
          </a:prstGeom>
        </p:spPr>
        <p:txBody>
          <a:bodyPr vert="horz" wrap="square" lIns="0" tIns="12326" rIns="0" bIns="0" rtlCol="0">
            <a:spAutoFit/>
          </a:bodyPr>
          <a:lstStyle/>
          <a:p>
            <a:pPr marL="355600" marR="5080" indent="-343535" algn="just">
              <a:lnSpc>
                <a:spcPct val="100000"/>
              </a:lnSpc>
              <a:spcBef>
                <a:spcPts val="110"/>
              </a:spcBef>
            </a:pPr>
            <a:r>
              <a:rPr lang="en-US" sz="2470" dirty="0" err="1">
                <a:latin typeface="Times New Roman" panose="02020603050405020304"/>
                <a:cs typeface="Times New Roman" panose="02020603050405020304"/>
              </a:rPr>
              <a:t>Công</a:t>
            </a:r>
            <a:r>
              <a:rPr lang="en-US" sz="2470" dirty="0">
                <a:latin typeface="Times New Roman" panose="02020603050405020304"/>
                <a:cs typeface="Times New Roman" panose="02020603050405020304"/>
              </a:rPr>
              <a:t> ty Q </a:t>
            </a:r>
            <a:r>
              <a:rPr lang="en-US" sz="2470" dirty="0" err="1">
                <a:latin typeface="Times New Roman" panose="02020603050405020304"/>
                <a:cs typeface="Times New Roman" panose="02020603050405020304"/>
              </a:rPr>
              <a:t>sản</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xuất</a:t>
            </a:r>
            <a:r>
              <a:rPr lang="en-US" sz="2470" dirty="0">
                <a:latin typeface="Times New Roman" panose="02020603050405020304"/>
                <a:cs typeface="Times New Roman" panose="02020603050405020304"/>
              </a:rPr>
              <a:t> 2 </a:t>
            </a:r>
            <a:r>
              <a:rPr lang="en-US" sz="2470" dirty="0" err="1">
                <a:latin typeface="Times New Roman" panose="02020603050405020304"/>
                <a:cs typeface="Times New Roman" panose="02020603050405020304"/>
              </a:rPr>
              <a:t>sp</a:t>
            </a:r>
            <a:r>
              <a:rPr lang="en-US" sz="2470" dirty="0">
                <a:latin typeface="Times New Roman" panose="02020603050405020304"/>
                <a:cs typeface="Times New Roman" panose="02020603050405020304"/>
              </a:rPr>
              <a:t> A, B, </a:t>
            </a:r>
            <a:r>
              <a:rPr lang="en-US" sz="2470" dirty="0" err="1">
                <a:latin typeface="Times New Roman" panose="02020603050405020304"/>
                <a:cs typeface="Times New Roman" panose="02020603050405020304"/>
              </a:rPr>
              <a:t>trong</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kỳ</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có</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số</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liệu</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như</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sau</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đvt</a:t>
            </a:r>
            <a:r>
              <a:rPr lang="en-US" sz="2470" dirty="0">
                <a:latin typeface="Times New Roman" panose="02020603050405020304"/>
                <a:cs typeface="Times New Roman" panose="02020603050405020304"/>
              </a:rPr>
              <a:t>: 1.000 </a:t>
            </a:r>
            <a:r>
              <a:rPr lang="en-US" sz="2470" dirty="0" err="1">
                <a:latin typeface="Times New Roman" panose="02020603050405020304"/>
                <a:cs typeface="Times New Roman" panose="02020603050405020304"/>
              </a:rPr>
              <a:t>đồng</a:t>
            </a:r>
            <a:r>
              <a:rPr lang="en-US" sz="2470" dirty="0">
                <a:latin typeface="Times New Roman" panose="02020603050405020304"/>
                <a:cs typeface="Times New Roman" panose="02020603050405020304"/>
              </a:rPr>
              <a:t>)</a:t>
            </a:r>
          </a:p>
          <a:p>
            <a:pPr marL="355600" marR="5080" indent="-343535" algn="just">
              <a:lnSpc>
                <a:spcPct val="100000"/>
              </a:lnSpc>
              <a:spcBef>
                <a:spcPts val="110"/>
              </a:spcBef>
            </a:pPr>
            <a:r>
              <a:rPr lang="en-US" sz="2470" dirty="0">
                <a:latin typeface="Times New Roman" panose="02020603050405020304"/>
                <a:cs typeface="Times New Roman" panose="02020603050405020304"/>
              </a:rPr>
              <a:t>1. </a:t>
            </a:r>
            <a:r>
              <a:rPr lang="en-US" sz="2470" dirty="0" err="1">
                <a:latin typeface="Times New Roman" panose="02020603050405020304"/>
                <a:cs typeface="Times New Roman" panose="02020603050405020304"/>
              </a:rPr>
              <a:t>Trị</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giá</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nguyên</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vật</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liệu</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xuất</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kho</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để</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sản</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xuất</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sản</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phẩm</a:t>
            </a:r>
            <a:r>
              <a:rPr lang="en-US" sz="2470" dirty="0">
                <a:latin typeface="Times New Roman" panose="02020603050405020304"/>
                <a:cs typeface="Times New Roman" panose="02020603050405020304"/>
              </a:rPr>
              <a:t>:</a:t>
            </a:r>
          </a:p>
          <a:p>
            <a:pPr marL="355600" marR="5080" indent="-343535" algn="just">
              <a:lnSpc>
                <a:spcPct val="100000"/>
              </a:lnSpc>
              <a:spcBef>
                <a:spcPts val="110"/>
              </a:spcBef>
            </a:pP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SX</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SP</a:t>
            </a:r>
            <a:r>
              <a:rPr lang="en-US" sz="2470" dirty="0">
                <a:latin typeface="Times New Roman" panose="02020603050405020304"/>
                <a:cs typeface="Times New Roman" panose="02020603050405020304"/>
              </a:rPr>
              <a:t> A: </a:t>
            </a:r>
            <a:r>
              <a:rPr lang="en-US" sz="2470" dirty="0" smtClean="0">
                <a:latin typeface="Times New Roman" panose="02020603050405020304"/>
                <a:cs typeface="Times New Roman" panose="02020603050405020304"/>
              </a:rPr>
              <a:t>500.000</a:t>
            </a:r>
            <a:endParaRPr lang="en-US" sz="2470" dirty="0">
              <a:latin typeface="Times New Roman" panose="02020603050405020304"/>
              <a:cs typeface="Times New Roman" panose="02020603050405020304"/>
            </a:endParaRPr>
          </a:p>
          <a:p>
            <a:pPr marL="355600" marR="5080" indent="-343535" algn="just">
              <a:lnSpc>
                <a:spcPct val="100000"/>
              </a:lnSpc>
              <a:spcBef>
                <a:spcPts val="110"/>
              </a:spcBef>
            </a:pP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SX</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SP</a:t>
            </a:r>
            <a:r>
              <a:rPr lang="en-US" sz="2470" dirty="0">
                <a:latin typeface="Times New Roman" panose="02020603050405020304"/>
                <a:cs typeface="Times New Roman" panose="02020603050405020304"/>
              </a:rPr>
              <a:t> B: 300.000 </a:t>
            </a:r>
          </a:p>
          <a:p>
            <a:pPr marL="355600" marR="5080" indent="-343535" algn="just">
              <a:lnSpc>
                <a:spcPct val="100000"/>
              </a:lnSpc>
              <a:spcBef>
                <a:spcPts val="110"/>
              </a:spcBef>
            </a:pPr>
            <a:r>
              <a:rPr lang="en-US" sz="2470" dirty="0">
                <a:latin typeface="Times New Roman" panose="02020603050405020304"/>
                <a:cs typeface="Times New Roman" panose="02020603050405020304"/>
              </a:rPr>
              <a:t>2. </a:t>
            </a:r>
            <a:r>
              <a:rPr lang="en-US" sz="2470" dirty="0" err="1">
                <a:latin typeface="Times New Roman" panose="02020603050405020304"/>
                <a:cs typeface="Times New Roman" panose="02020603050405020304"/>
              </a:rPr>
              <a:t>Tiền</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lương</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phải</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trả</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cho</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công</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nhân</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sản</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xuất</a:t>
            </a:r>
            <a:r>
              <a:rPr lang="en-US" sz="2470" dirty="0">
                <a:latin typeface="Times New Roman" panose="02020603050405020304"/>
                <a:cs typeface="Times New Roman" panose="02020603050405020304"/>
              </a:rPr>
              <a:t>:</a:t>
            </a:r>
          </a:p>
          <a:p>
            <a:pPr marL="355600" marR="5080" indent="-343535" algn="just">
              <a:lnSpc>
                <a:spcPct val="100000"/>
              </a:lnSpc>
              <a:spcBef>
                <a:spcPts val="110"/>
              </a:spcBef>
            </a:pP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Công</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nhân</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SX</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SP</a:t>
            </a:r>
            <a:r>
              <a:rPr lang="en-US" sz="2470" dirty="0">
                <a:latin typeface="Times New Roman" panose="02020603050405020304"/>
                <a:cs typeface="Times New Roman" panose="02020603050405020304"/>
              </a:rPr>
              <a:t> A: 500.000</a:t>
            </a:r>
          </a:p>
          <a:p>
            <a:pPr marL="355600" marR="5080" indent="-343535" algn="just">
              <a:lnSpc>
                <a:spcPct val="100000"/>
              </a:lnSpc>
              <a:spcBef>
                <a:spcPts val="110"/>
              </a:spcBef>
            </a:pP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Công</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nhân</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SX</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SP</a:t>
            </a:r>
            <a:r>
              <a:rPr lang="en-US" sz="2470" dirty="0">
                <a:latin typeface="Times New Roman" panose="02020603050405020304"/>
                <a:cs typeface="Times New Roman" panose="02020603050405020304"/>
              </a:rPr>
              <a:t> B: 200.000</a:t>
            </a:r>
          </a:p>
          <a:p>
            <a:pPr marL="355600" marR="5080" indent="-343535" algn="just">
              <a:lnSpc>
                <a:spcPct val="100000"/>
              </a:lnSpc>
              <a:spcBef>
                <a:spcPts val="110"/>
              </a:spcBef>
            </a:pPr>
            <a:r>
              <a:rPr lang="en-US" sz="2470" dirty="0">
                <a:latin typeface="Times New Roman" panose="02020603050405020304"/>
                <a:cs typeface="Times New Roman" panose="02020603050405020304"/>
              </a:rPr>
              <a:t>3. Chi </a:t>
            </a:r>
            <a:r>
              <a:rPr lang="en-US" sz="2470" dirty="0" err="1">
                <a:latin typeface="Times New Roman" panose="02020603050405020304"/>
                <a:cs typeface="Times New Roman" panose="02020603050405020304"/>
              </a:rPr>
              <a:t>phí</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sản</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xuất</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chung</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phát</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sinh</a:t>
            </a:r>
            <a:r>
              <a:rPr lang="en-US" sz="2470" dirty="0">
                <a:latin typeface="Times New Roman" panose="02020603050405020304"/>
                <a:cs typeface="Times New Roman" panose="02020603050405020304"/>
              </a:rPr>
              <a:t> ở </a:t>
            </a:r>
            <a:r>
              <a:rPr lang="en-US" sz="2470" dirty="0" err="1">
                <a:latin typeface="Times New Roman" panose="02020603050405020304"/>
                <a:cs typeface="Times New Roman" panose="02020603050405020304"/>
              </a:rPr>
              <a:t>phân</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xưởng</a:t>
            </a:r>
            <a:r>
              <a:rPr lang="en-US" sz="2470" dirty="0">
                <a:latin typeface="Times New Roman" panose="02020603050405020304"/>
                <a:cs typeface="Times New Roman" panose="02020603050405020304"/>
              </a:rPr>
              <a:t>: 800.000</a:t>
            </a:r>
          </a:p>
          <a:p>
            <a:pPr marL="355600" marR="5080" indent="-343535" algn="just">
              <a:lnSpc>
                <a:spcPct val="100000"/>
              </a:lnSpc>
              <a:spcBef>
                <a:spcPts val="110"/>
              </a:spcBef>
            </a:pPr>
            <a:r>
              <a:rPr lang="en-US" sz="2470" dirty="0" err="1">
                <a:latin typeface="Times New Roman" panose="02020603050405020304"/>
                <a:cs typeface="Times New Roman" panose="02020603050405020304"/>
              </a:rPr>
              <a:t>Yêu</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cầu</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Phân</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bổ</a:t>
            </a:r>
            <a:r>
              <a:rPr lang="en-US" sz="2470" dirty="0">
                <a:latin typeface="Times New Roman" panose="02020603050405020304"/>
                <a:cs typeface="Times New Roman" panose="02020603050405020304"/>
              </a:rPr>
              <a:t> CP </a:t>
            </a:r>
            <a:r>
              <a:rPr lang="en-US" sz="2470" dirty="0" err="1">
                <a:latin typeface="Times New Roman" panose="02020603050405020304"/>
                <a:cs typeface="Times New Roman" panose="02020603050405020304"/>
              </a:rPr>
              <a:t>SXC</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cho</a:t>
            </a:r>
            <a:r>
              <a:rPr lang="en-US" sz="2470" dirty="0">
                <a:latin typeface="Times New Roman" panose="02020603050405020304"/>
                <a:cs typeface="Times New Roman" panose="02020603050405020304"/>
              </a:rPr>
              <a:t> 2 </a:t>
            </a:r>
            <a:r>
              <a:rPr lang="en-US" sz="2470" dirty="0" err="1">
                <a:latin typeface="Times New Roman" panose="02020603050405020304"/>
                <a:cs typeface="Times New Roman" panose="02020603050405020304"/>
              </a:rPr>
              <a:t>sp</a:t>
            </a:r>
            <a:r>
              <a:rPr lang="en-US" sz="2470" dirty="0">
                <a:latin typeface="Times New Roman" panose="02020603050405020304"/>
                <a:cs typeface="Times New Roman" panose="02020603050405020304"/>
              </a:rPr>
              <a:t> A, B </a:t>
            </a:r>
            <a:r>
              <a:rPr lang="en-US" sz="2470" dirty="0" err="1">
                <a:latin typeface="Times New Roman" panose="02020603050405020304"/>
                <a:cs typeface="Times New Roman" panose="02020603050405020304"/>
              </a:rPr>
              <a:t>theo</a:t>
            </a:r>
            <a:r>
              <a:rPr lang="en-US" sz="2470" dirty="0">
                <a:latin typeface="Times New Roman" panose="02020603050405020304"/>
                <a:cs typeface="Times New Roman" panose="02020603050405020304"/>
              </a:rPr>
              <a:t> CP </a:t>
            </a:r>
            <a:r>
              <a:rPr lang="en-US" sz="2470" dirty="0" err="1">
                <a:latin typeface="Times New Roman" panose="02020603050405020304"/>
                <a:cs typeface="Times New Roman" panose="02020603050405020304"/>
              </a:rPr>
              <a:t>nhân</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công</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trực</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tiếp</a:t>
            </a:r>
            <a:endParaRPr lang="en-US" sz="2470" dirty="0">
              <a:latin typeface="Times New Roman" panose="02020603050405020304"/>
              <a:cs typeface="Times New Roman" panose="02020603050405020304"/>
            </a:endParaRPr>
          </a:p>
          <a:p>
            <a:pPr marL="355600" marR="5080" indent="-343535" algn="just">
              <a:lnSpc>
                <a:spcPct val="100000"/>
              </a:lnSpc>
              <a:spcBef>
                <a:spcPts val="110"/>
              </a:spcBef>
            </a:pPr>
            <a:r>
              <a:rPr lang="en-US" sz="2470" dirty="0" err="1">
                <a:latin typeface="Times New Roman" panose="02020603050405020304"/>
                <a:cs typeface="Times New Roman" panose="02020603050405020304"/>
              </a:rPr>
              <a:t>Kết</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chuyển</a:t>
            </a:r>
            <a:r>
              <a:rPr lang="en-US" sz="2470" dirty="0">
                <a:latin typeface="Times New Roman" panose="02020603050405020304"/>
                <a:cs typeface="Times New Roman" panose="02020603050405020304"/>
              </a:rPr>
              <a:t> CP </a:t>
            </a:r>
            <a:r>
              <a:rPr lang="en-US" sz="2470" dirty="0" err="1">
                <a:latin typeface="Times New Roman" panose="02020603050405020304"/>
                <a:cs typeface="Times New Roman" panose="02020603050405020304"/>
              </a:rPr>
              <a:t>NVLTT</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NCTT</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SXC</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theo</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từng</a:t>
            </a:r>
            <a:r>
              <a:rPr lang="en-US" sz="2470" dirty="0">
                <a:latin typeface="Times New Roman" panose="02020603050405020304"/>
                <a:cs typeface="Times New Roman" panose="02020603050405020304"/>
              </a:rPr>
              <a:t> </a:t>
            </a:r>
            <a:r>
              <a:rPr lang="en-US" sz="2470" dirty="0" err="1">
                <a:latin typeface="Times New Roman" panose="02020603050405020304"/>
                <a:cs typeface="Times New Roman" panose="02020603050405020304"/>
              </a:rPr>
              <a:t>SP</a:t>
            </a:r>
            <a:endParaRPr lang="en-US" sz="2470" dirty="0">
              <a:latin typeface="Times New Roman" panose="02020603050405020304"/>
              <a:cs typeface="Times New Roman" panose="02020603050405020304"/>
            </a:endParaRPr>
          </a:p>
        </p:txBody>
      </p:sp>
      <p:sp>
        <p:nvSpPr>
          <p:cNvPr id="4" name="Text Box 3"/>
          <p:cNvSpPr txBox="1"/>
          <p:nvPr/>
        </p:nvSpPr>
        <p:spPr>
          <a:xfrm>
            <a:off x="692785" y="95885"/>
            <a:ext cx="1951990" cy="583565"/>
          </a:xfrm>
          <a:prstGeom prst="rect">
            <a:avLst/>
          </a:prstGeom>
          <a:noFill/>
        </p:spPr>
        <p:txBody>
          <a:bodyPr wrap="square" rtlCol="0" anchor="t">
            <a:spAutoFit/>
          </a:bodyPr>
          <a:lstStyle/>
          <a:p>
            <a:pPr marL="12700" algn="l">
              <a:lnSpc>
                <a:spcPct val="100000"/>
              </a:lnSpc>
              <a:spcBef>
                <a:spcPts val="100"/>
              </a:spcBef>
            </a:pPr>
            <a:r>
              <a:rPr lang="en-US" sz="3200" b="1" dirty="0">
                <a:solidFill>
                  <a:srgbClr val="FF9900"/>
                </a:solidFill>
                <a:latin typeface="Times New Roman" panose="02020603050405020304" pitchFamily="18" charset="0"/>
                <a:cs typeface="Times New Roman" panose="02020603050405020304" pitchFamily="18" charset="0"/>
                <a:sym typeface="+mn-ea"/>
              </a:rPr>
              <a:t>Ví dụ 2:</a:t>
            </a:r>
            <a:r>
              <a:rPr lang="en-US" sz="2500" b="1" dirty="0">
                <a:solidFill>
                  <a:srgbClr val="FF9900"/>
                </a:solidFill>
                <a:latin typeface="Times New Roman" panose="02020603050405020304" pitchFamily="18" charset="0"/>
                <a:cs typeface="Times New Roman" panose="02020603050405020304" pitchFamily="18" charset="0"/>
                <a:sym typeface="+mn-ea"/>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 calcmode="lin" valueType="num">
                                      <p:cBhvr additive="base">
                                        <p:cTn id="19"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0" end="0"/>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additive="base">
                                        <p:cTn id="2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1" end="1"/>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anim calcmode="lin" valueType="num">
                                      <p:cBhvr additive="base">
                                        <p:cTn id="2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pRg st="2" end="2"/>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additive="base">
                                        <p:cTn id="3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3" end="3"/>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 calcmode="lin" valueType="num">
                                      <p:cBhvr additive="base">
                                        <p:cTn id="3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4" end="4"/>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
                                            <p:txEl>
                                              <p:pRg st="5" end="5"/>
                                            </p:txEl>
                                          </p:spTgt>
                                        </p:tgtEl>
                                        <p:attrNameLst>
                                          <p:attrName>style.visibility</p:attrName>
                                        </p:attrNameLst>
                                      </p:cBhvr>
                                      <p:to>
                                        <p:strVal val="visible"/>
                                      </p:to>
                                    </p:set>
                                    <p:anim calcmode="lin" valueType="num">
                                      <p:cBhvr additive="base">
                                        <p:cTn id="39"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
                                            <p:txEl>
                                              <p:pRg st="5" end="5"/>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 calcmode="lin" valueType="num">
                                      <p:cBhvr additive="base">
                                        <p:cTn id="47"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2">
                                            <p:txEl>
                                              <p:pRg st="7" end="7"/>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2">
                                            <p:txEl>
                                              <p:pRg st="8" end="8"/>
                                            </p:txEl>
                                          </p:spTgt>
                                        </p:tgtEl>
                                        <p:attrNameLst>
                                          <p:attrName>style.visibility</p:attrName>
                                        </p:attrNameLst>
                                      </p:cBhvr>
                                      <p:to>
                                        <p:strVal val="visible"/>
                                      </p:to>
                                    </p:set>
                                    <p:anim calcmode="lin" valueType="num">
                                      <p:cBhvr additive="base">
                                        <p:cTn id="51"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2">
                                            <p:txEl>
                                              <p:pRg st="8" end="8"/>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
                                            <p:txEl>
                                              <p:pRg st="9" end="9"/>
                                            </p:txEl>
                                          </p:spTgt>
                                        </p:tgtEl>
                                        <p:attrNameLst>
                                          <p:attrName>style.visibility</p:attrName>
                                        </p:attrNameLst>
                                      </p:cBhvr>
                                      <p:to>
                                        <p:strVal val="visible"/>
                                      </p:to>
                                    </p:set>
                                    <p:anim calcmode="lin" valueType="num">
                                      <p:cBhvr additive="base">
                                        <p:cTn id="55"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8750" y="571500"/>
            <a:ext cx="8827135" cy="6859270"/>
          </a:xfrm>
          <a:prstGeom prst="rect">
            <a:avLst/>
          </a:prstGeom>
        </p:spPr>
        <p:txBody>
          <a:bodyPr vert="horz" wrap="square" lIns="0" tIns="12326" rIns="0" bIns="0" rtlCol="0">
            <a:spAutoFit/>
          </a:bodyPr>
          <a:lstStyle/>
          <a:p>
            <a:pPr marL="355600" marR="5080" indent="-343535" algn="just">
              <a:lnSpc>
                <a:spcPct val="100000"/>
              </a:lnSpc>
              <a:spcBef>
                <a:spcPts val="110"/>
              </a:spcBef>
            </a:pPr>
            <a:r>
              <a:rPr lang="en-US" sz="2800" dirty="0">
                <a:latin typeface="Times New Roman" panose="02020603050405020304" pitchFamily="18" charset="0"/>
                <a:cs typeface="Times New Roman" panose="02020603050405020304" pitchFamily="18" charset="0"/>
              </a:rPr>
              <a:t>Chi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cs typeface="Times New Roman" panose="02020603050405020304" pitchFamily="18" charset="0"/>
              </a:rPr>
              <a:t> A: </a:t>
            </a:r>
          </a:p>
          <a:p>
            <a:pPr eaLnBrk="1" hangingPunct="1">
              <a:lnSpc>
                <a:spcPct val="70000"/>
              </a:lnSpc>
              <a:buFontTx/>
              <a:buChar char="-"/>
            </a:pPr>
            <a:endParaRPr lang="en-US" altLang="zh-CN" sz="2800" dirty="0">
              <a:latin typeface="Times New Roman" panose="02020603050405020304" pitchFamily="18" charset="0"/>
              <a:cs typeface="Times New Roman" panose="02020603050405020304" pitchFamily="18" charset="0"/>
            </a:endParaRPr>
          </a:p>
          <a:p>
            <a:pPr marL="0" indent="0" eaLnBrk="1" hangingPunct="1">
              <a:lnSpc>
                <a:spcPct val="60000"/>
              </a:lnSpc>
              <a:buNone/>
            </a:pPr>
            <a:r>
              <a:rPr lang="en-US" altLang="zh-CN" sz="2800" dirty="0">
                <a:latin typeface="Times New Roman" panose="02020603050405020304" pitchFamily="18" charset="0"/>
                <a:cs typeface="Times New Roman" panose="02020603050405020304" pitchFamily="18" charset="0"/>
                <a:sym typeface="+mn-ea"/>
              </a:rPr>
              <a:t>   </a:t>
            </a:r>
            <a:r>
              <a:rPr lang="en-US" altLang="zh-CN" sz="2800" dirty="0" smtClean="0">
                <a:latin typeface="Times New Roman" panose="02020603050405020304" pitchFamily="18" charset="0"/>
                <a:cs typeface="Times New Roman" panose="02020603050405020304" pitchFamily="18" charset="0"/>
                <a:sym typeface="+mn-ea"/>
              </a:rPr>
              <a:t>         800.000</a:t>
            </a:r>
            <a:endParaRPr lang="en-US" altLang="zh-CN" sz="2800" dirty="0">
              <a:latin typeface="Times New Roman" panose="02020603050405020304" pitchFamily="18" charset="0"/>
              <a:cs typeface="Times New Roman" panose="02020603050405020304" pitchFamily="18" charset="0"/>
            </a:endParaRPr>
          </a:p>
          <a:p>
            <a:pPr marL="0" indent="0" eaLnBrk="1" hangingPunct="1">
              <a:lnSpc>
                <a:spcPct val="60000"/>
              </a:lnSpc>
              <a:buNone/>
            </a:pPr>
            <a:r>
              <a:rPr lang="en-US" altLang="zh-CN" sz="2800" dirty="0" smtClean="0">
                <a:latin typeface="Times New Roman" panose="02020603050405020304" pitchFamily="18" charset="0"/>
                <a:cs typeface="Times New Roman" panose="02020603050405020304" pitchFamily="18" charset="0"/>
                <a:sym typeface="+mn-ea"/>
              </a:rPr>
              <a:t> -----------------------</a:t>
            </a:r>
            <a:r>
              <a:rPr lang="en-US" altLang="zh-CN" sz="2800" dirty="0">
                <a:latin typeface="Times New Roman" panose="02020603050405020304" pitchFamily="18" charset="0"/>
                <a:cs typeface="Times New Roman" panose="02020603050405020304" pitchFamily="18" charset="0"/>
                <a:sym typeface="+mn-ea"/>
              </a:rPr>
              <a:t>        x 500.000 = 571.429</a:t>
            </a:r>
          </a:p>
          <a:p>
            <a:pPr marL="0" indent="0" eaLnBrk="1" hangingPunct="1">
              <a:lnSpc>
                <a:spcPct val="60000"/>
              </a:lnSpc>
              <a:buNone/>
            </a:pPr>
            <a:r>
              <a:rPr lang="en-US" altLang="zh-CN" sz="2800" dirty="0">
                <a:latin typeface="Times New Roman" panose="02020603050405020304" pitchFamily="18" charset="0"/>
                <a:cs typeface="Times New Roman" panose="02020603050405020304" pitchFamily="18" charset="0"/>
                <a:sym typeface="+mn-ea"/>
              </a:rPr>
              <a:t>    500.000 +200.000</a:t>
            </a:r>
          </a:p>
          <a:p>
            <a:pPr marL="355600" marR="5080" indent="-343535" algn="just">
              <a:lnSpc>
                <a:spcPct val="100000"/>
              </a:lnSpc>
              <a:spcBef>
                <a:spcPts val="110"/>
              </a:spcBef>
            </a:pPr>
            <a:r>
              <a:rPr lang="en-US" sz="2800" dirty="0">
                <a:latin typeface="Times New Roman" panose="02020603050405020304" pitchFamily="18" charset="0"/>
                <a:cs typeface="Times New Roman" panose="02020603050405020304" pitchFamily="18" charset="0"/>
                <a:sym typeface="+mn-ea"/>
              </a:rPr>
              <a:t>Chi </a:t>
            </a:r>
            <a:r>
              <a:rPr lang="en-US" sz="2800" dirty="0" err="1">
                <a:latin typeface="Times New Roman" panose="02020603050405020304" pitchFamily="18" charset="0"/>
                <a:cs typeface="Times New Roman" panose="02020603050405020304" pitchFamily="18" charset="0"/>
                <a:sym typeface="+mn-ea"/>
              </a:rPr>
              <a:t>phí</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sản</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xuất</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chung</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phân</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bổ</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cho</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sản</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phẩm</a:t>
            </a:r>
            <a:r>
              <a:rPr lang="en-US" sz="2800" dirty="0">
                <a:latin typeface="Times New Roman" panose="02020603050405020304" pitchFamily="18" charset="0"/>
                <a:cs typeface="Times New Roman" panose="02020603050405020304" pitchFamily="18" charset="0"/>
                <a:sym typeface="+mn-ea"/>
              </a:rPr>
              <a:t> B: </a:t>
            </a:r>
            <a:endParaRPr lang="en-US" sz="2800" dirty="0">
              <a:latin typeface="Times New Roman" panose="02020603050405020304" pitchFamily="18" charset="0"/>
              <a:cs typeface="Times New Roman" panose="02020603050405020304" pitchFamily="18" charset="0"/>
            </a:endParaRPr>
          </a:p>
          <a:p>
            <a:pPr marL="355600" marR="5080" indent="-343535" algn="just">
              <a:lnSpc>
                <a:spcPct val="100000"/>
              </a:lnSpc>
              <a:spcBef>
                <a:spcPts val="110"/>
              </a:spcBef>
            </a:pPr>
            <a:r>
              <a:rPr lang="en-US" sz="2800" dirty="0">
                <a:latin typeface="Times New Roman" panose="02020603050405020304" pitchFamily="18" charset="0"/>
                <a:cs typeface="Times New Roman" panose="02020603050405020304" pitchFamily="18" charset="0"/>
              </a:rPr>
              <a:t>800.000 - 571.429 = 228.571</a:t>
            </a:r>
          </a:p>
          <a:p>
            <a:pPr marL="355600" marR="5080" indent="-343535" algn="just">
              <a:lnSpc>
                <a:spcPct val="100000"/>
              </a:lnSpc>
              <a:spcBef>
                <a:spcPts val="110"/>
              </a:spcBef>
            </a:pPr>
            <a:r>
              <a:rPr lang="en-US" sz="2800" dirty="0" err="1">
                <a:latin typeface="Times New Roman" panose="02020603050405020304" pitchFamily="18" charset="0"/>
                <a:cs typeface="Times New Roman" panose="02020603050405020304" pitchFamily="18" charset="0"/>
              </a:rPr>
              <a:t>Kết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chuyển</a:t>
            </a:r>
            <a:r>
              <a:rPr lang="en-US" sz="2800" dirty="0">
                <a:latin typeface="Times New Roman" panose="02020603050405020304" pitchFamily="18" charset="0"/>
                <a:cs typeface="Times New Roman" panose="02020603050405020304" pitchFamily="18" charset="0"/>
              </a:rPr>
              <a:t> CP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a:t>
            </a:r>
          </a:p>
          <a:p>
            <a:pPr marL="355600" marR="5080" indent="-343535" algn="just">
              <a:lnSpc>
                <a:spcPct val="100000"/>
              </a:lnSpc>
              <a:spcBef>
                <a:spcPts val="110"/>
              </a:spcBef>
            </a:pPr>
            <a:r>
              <a:rPr lang="en-US" sz="2800" dirty="0" err="1">
                <a:latin typeface="Times New Roman" panose="02020603050405020304" pitchFamily="18" charset="0"/>
                <a:cs typeface="Times New Roman" panose="02020603050405020304" pitchFamily="18" charset="0"/>
              </a:rPr>
              <a:t>Nợ</a:t>
            </a:r>
            <a:r>
              <a:rPr lang="en-US" sz="2800" dirty="0">
                <a:latin typeface="Times New Roman" panose="02020603050405020304" pitchFamily="18" charset="0"/>
                <a:cs typeface="Times New Roman" panose="02020603050405020304" pitchFamily="18" charset="0"/>
              </a:rPr>
              <a:t> TK </a:t>
            </a:r>
            <a:r>
              <a:rPr lang="en-US" sz="2800" dirty="0" err="1">
                <a:latin typeface="Times New Roman" panose="02020603050405020304" pitchFamily="18" charset="0"/>
                <a:cs typeface="Times New Roman" panose="02020603050405020304" pitchFamily="18" charset="0"/>
              </a:rPr>
              <a:t>154A</a:t>
            </a:r>
            <a:r>
              <a:rPr lang="en-US" sz="2800" dirty="0">
                <a:latin typeface="Times New Roman" panose="02020603050405020304" pitchFamily="18" charset="0"/>
                <a:cs typeface="Times New Roman" panose="02020603050405020304" pitchFamily="18" charset="0"/>
              </a:rPr>
              <a:t>	1.571.429</a:t>
            </a:r>
          </a:p>
          <a:p>
            <a:pPr marL="355600" marR="5080" indent="-343535" algn="just">
              <a:lnSpc>
                <a:spcPct val="100000"/>
              </a:lnSpc>
              <a:spcBef>
                <a:spcPts val="110"/>
              </a:spcBef>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TK 621	500.000</a:t>
            </a:r>
          </a:p>
          <a:p>
            <a:pPr marL="355600" marR="5080" indent="-343535" algn="just">
              <a:lnSpc>
                <a:spcPct val="100000"/>
              </a:lnSpc>
              <a:spcBef>
                <a:spcPts val="110"/>
              </a:spcBef>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TK 622	500.000</a:t>
            </a:r>
          </a:p>
          <a:p>
            <a:pPr marL="355600" marR="5080" indent="-343535" algn="just">
              <a:lnSpc>
                <a:spcPct val="100000"/>
              </a:lnSpc>
              <a:spcBef>
                <a:spcPts val="110"/>
              </a:spcBef>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TK 627	571.429</a:t>
            </a:r>
          </a:p>
          <a:p>
            <a:pPr marL="355600" marR="5080" indent="-343535" algn="just">
              <a:lnSpc>
                <a:spcPct val="100000"/>
              </a:lnSpc>
              <a:spcBef>
                <a:spcPts val="110"/>
              </a:spcBef>
            </a:pPr>
            <a:r>
              <a:rPr lang="en-US" sz="2800" dirty="0" err="1">
                <a:latin typeface="Times New Roman" panose="02020603050405020304" pitchFamily="18" charset="0"/>
                <a:cs typeface="Times New Roman" panose="02020603050405020304" pitchFamily="18" charset="0"/>
                <a:sym typeface="+mn-ea"/>
              </a:rPr>
              <a:t>Nợ</a:t>
            </a:r>
            <a:r>
              <a:rPr lang="en-US" sz="2800" dirty="0">
                <a:latin typeface="Times New Roman" panose="02020603050405020304" pitchFamily="18" charset="0"/>
                <a:cs typeface="Times New Roman" panose="02020603050405020304" pitchFamily="18" charset="0"/>
                <a:sym typeface="+mn-ea"/>
              </a:rPr>
              <a:t> TK </a:t>
            </a:r>
            <a:r>
              <a:rPr lang="en-US" sz="2800" dirty="0" err="1">
                <a:latin typeface="Times New Roman" panose="02020603050405020304" pitchFamily="18" charset="0"/>
                <a:cs typeface="Times New Roman" panose="02020603050405020304" pitchFamily="18" charset="0"/>
                <a:sym typeface="+mn-ea"/>
              </a:rPr>
              <a:t>154B</a:t>
            </a:r>
            <a:r>
              <a:rPr lang="en-US" sz="2800" dirty="0">
                <a:latin typeface="Times New Roman" panose="02020603050405020304" pitchFamily="18" charset="0"/>
                <a:cs typeface="Times New Roman" panose="02020603050405020304" pitchFamily="18" charset="0"/>
                <a:sym typeface="+mn-ea"/>
              </a:rPr>
              <a:t>	728.571</a:t>
            </a:r>
          </a:p>
          <a:p>
            <a:pPr marL="355600" marR="5080" indent="-343535" algn="just">
              <a:lnSpc>
                <a:spcPct val="100000"/>
              </a:lnSpc>
              <a:spcBef>
                <a:spcPts val="110"/>
              </a:spcBef>
            </a:pP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Có</a:t>
            </a:r>
            <a:r>
              <a:rPr lang="en-US" sz="2800" dirty="0">
                <a:latin typeface="Times New Roman" panose="02020603050405020304" pitchFamily="18" charset="0"/>
                <a:cs typeface="Times New Roman" panose="02020603050405020304" pitchFamily="18" charset="0"/>
                <a:sym typeface="+mn-ea"/>
              </a:rPr>
              <a:t> TK 621	300.000</a:t>
            </a:r>
            <a:endParaRPr lang="en-US" sz="2800" dirty="0">
              <a:latin typeface="Times New Roman" panose="02020603050405020304" pitchFamily="18" charset="0"/>
              <a:cs typeface="Times New Roman" panose="02020603050405020304" pitchFamily="18" charset="0"/>
            </a:endParaRPr>
          </a:p>
          <a:p>
            <a:pPr marL="355600" marR="5080" indent="-343535" algn="just">
              <a:lnSpc>
                <a:spcPct val="100000"/>
              </a:lnSpc>
              <a:spcBef>
                <a:spcPts val="110"/>
              </a:spcBef>
            </a:pP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Có</a:t>
            </a:r>
            <a:r>
              <a:rPr lang="en-US" sz="2800" dirty="0">
                <a:latin typeface="Times New Roman" panose="02020603050405020304" pitchFamily="18" charset="0"/>
                <a:cs typeface="Times New Roman" panose="02020603050405020304" pitchFamily="18" charset="0"/>
                <a:sym typeface="+mn-ea"/>
              </a:rPr>
              <a:t> TK 622	200.000</a:t>
            </a:r>
            <a:endParaRPr lang="en-US" sz="2800" dirty="0">
              <a:latin typeface="Times New Roman" panose="02020603050405020304" pitchFamily="18" charset="0"/>
              <a:cs typeface="Times New Roman" panose="02020603050405020304" pitchFamily="18" charset="0"/>
            </a:endParaRPr>
          </a:p>
          <a:p>
            <a:pPr marL="355600" marR="5080" indent="-343535" algn="just">
              <a:lnSpc>
                <a:spcPct val="100000"/>
              </a:lnSpc>
              <a:spcBef>
                <a:spcPts val="110"/>
              </a:spcBef>
            </a:pP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Có</a:t>
            </a:r>
            <a:r>
              <a:rPr lang="en-US" sz="2800" dirty="0">
                <a:latin typeface="Times New Roman" panose="02020603050405020304" pitchFamily="18" charset="0"/>
                <a:cs typeface="Times New Roman" panose="02020603050405020304" pitchFamily="18" charset="0"/>
                <a:sym typeface="+mn-ea"/>
              </a:rPr>
              <a:t> TK 627	228.571</a:t>
            </a:r>
            <a:endParaRPr lang="en-US" sz="2800" dirty="0">
              <a:latin typeface="Times New Roman" panose="02020603050405020304" pitchFamily="18" charset="0"/>
              <a:cs typeface="Times New Roman" panose="02020603050405020304" pitchFamily="18" charset="0"/>
            </a:endParaRPr>
          </a:p>
          <a:p>
            <a:pPr marL="355600" marR="5080" indent="-343535" algn="just">
              <a:lnSpc>
                <a:spcPct val="100000"/>
              </a:lnSpc>
              <a:spcBef>
                <a:spcPts val="110"/>
              </a:spcBef>
            </a:pPr>
            <a:endParaRPr lang="en-US" sz="2800" dirty="0">
              <a:latin typeface="Times New Roman" panose="02020603050405020304" pitchFamily="18" charset="0"/>
              <a:cs typeface="Times New Roman" panose="02020603050405020304" pitchFamily="18" charset="0"/>
            </a:endParaRPr>
          </a:p>
        </p:txBody>
      </p:sp>
      <p:sp>
        <p:nvSpPr>
          <p:cNvPr id="4" name="Text Box 3"/>
          <p:cNvSpPr txBox="1"/>
          <p:nvPr/>
        </p:nvSpPr>
        <p:spPr>
          <a:xfrm>
            <a:off x="1353820" y="95885"/>
            <a:ext cx="3716020" cy="475615"/>
          </a:xfrm>
          <a:prstGeom prst="rect">
            <a:avLst/>
          </a:prstGeom>
          <a:noFill/>
        </p:spPr>
        <p:txBody>
          <a:bodyPr wrap="none" rtlCol="0" anchor="t">
            <a:spAutoFit/>
          </a:bodyPr>
          <a:lstStyle/>
          <a:p>
            <a:pPr marL="12700" algn="l">
              <a:lnSpc>
                <a:spcPct val="100000"/>
              </a:lnSpc>
              <a:spcBef>
                <a:spcPts val="100"/>
              </a:spcBef>
            </a:pPr>
            <a:r>
              <a:rPr lang="en-US" sz="2500" b="1" dirty="0">
                <a:solidFill>
                  <a:srgbClr val="FF9900"/>
                </a:solidFill>
                <a:latin typeface="Times New Roman" panose="02020603050405020304" pitchFamily="18" charset="0"/>
                <a:cs typeface="Times New Roman" panose="02020603050405020304" pitchFamily="18" charset="0"/>
                <a:sym typeface="+mn-ea"/>
              </a:rPr>
              <a:t>Bài giải: (đvt: 1.000 đồng)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0840" y="-84137"/>
            <a:ext cx="8229600" cy="1143000"/>
          </a:xfrm>
        </p:spPr>
        <p:txBody>
          <a:bodyPr/>
          <a:lstStyle/>
          <a:p>
            <a:pPr algn="l"/>
            <a:r>
              <a:rPr lang="en-US" sz="3000" dirty="0" err="1">
                <a:solidFill>
                  <a:srgbClr val="FF0000"/>
                </a:solidFill>
                <a:latin typeface="Times New Roman" panose="02020603050405020304" pitchFamily="18" charset="0"/>
                <a:cs typeface="Times New Roman" panose="02020603050405020304" pitchFamily="18" charset="0"/>
              </a:rPr>
              <a:t>Ví</a:t>
            </a:r>
            <a:r>
              <a:rPr lang="en-US" sz="3000" dirty="0">
                <a:solidFill>
                  <a:srgbClr val="FF0000"/>
                </a:solidFill>
                <a:latin typeface="Times New Roman" panose="02020603050405020304" pitchFamily="18" charset="0"/>
                <a:cs typeface="Times New Roman" panose="02020603050405020304" pitchFamily="18" charset="0"/>
              </a:rPr>
              <a:t> </a:t>
            </a:r>
            <a:r>
              <a:rPr lang="en-US" sz="3000" dirty="0" err="1">
                <a:solidFill>
                  <a:srgbClr val="FF0000"/>
                </a:solidFill>
                <a:latin typeface="Times New Roman" panose="02020603050405020304" pitchFamily="18" charset="0"/>
                <a:cs typeface="Times New Roman" panose="02020603050405020304" pitchFamily="18" charset="0"/>
              </a:rPr>
              <a:t>dụ</a:t>
            </a:r>
            <a:r>
              <a:rPr lang="en-US" sz="3000" dirty="0">
                <a:solidFill>
                  <a:srgbClr val="FF0000"/>
                </a:solidFill>
                <a:latin typeface="Times New Roman" panose="02020603050405020304" pitchFamily="18" charset="0"/>
                <a:cs typeface="Times New Roman" panose="02020603050405020304" pitchFamily="18" charset="0"/>
              </a:rPr>
              <a:t> 3</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Trong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DN</a:t>
            </a:r>
            <a:r>
              <a:rPr lang="en-US" sz="3000" dirty="0">
                <a:latin typeface="Times New Roman" panose="02020603050405020304" pitchFamily="18" charset="0"/>
                <a:cs typeface="Times New Roman" panose="02020603050405020304" pitchFamily="18" charset="0"/>
              </a:rPr>
              <a:t> X, </a:t>
            </a:r>
            <a:r>
              <a:rPr lang="en-US" sz="3000" dirty="0" err="1">
                <a:latin typeface="Times New Roman" panose="02020603050405020304" pitchFamily="18" charset="0"/>
                <a:cs typeface="Times New Roman" panose="02020603050405020304" pitchFamily="18" charset="0"/>
              </a:rPr>
              <a:t>trong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tháng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có</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các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NVKT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phát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sinh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sau</a:t>
            </a:r>
            <a:r>
              <a:rPr lang="en-US" sz="3000"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rPr>
              <a:t>ĐVT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đồng</a:t>
            </a:r>
            <a:r>
              <a:rPr lang="en-US" sz="3000" dirty="0">
                <a:latin typeface="Times New Roman" panose="02020603050405020304" pitchFamily="18" charset="0"/>
                <a:cs typeface="Times New Roman" panose="02020603050405020304" pitchFamily="18" charset="0"/>
              </a:rPr>
              <a:t>)</a:t>
            </a:r>
          </a:p>
        </p:txBody>
      </p:sp>
      <p:sp>
        <p:nvSpPr>
          <p:cNvPr id="3" name="Content Placeholder 2"/>
          <p:cNvSpPr>
            <a:spLocks noGrp="1"/>
          </p:cNvSpPr>
          <p:nvPr>
            <p:ph idx="1"/>
          </p:nvPr>
        </p:nvSpPr>
        <p:spPr>
          <a:xfrm>
            <a:off x="111760" y="1059180"/>
            <a:ext cx="8920480" cy="5662295"/>
          </a:xfrm>
        </p:spPr>
        <p:txBody>
          <a:bodyPr/>
          <a:lstStyle/>
          <a:p>
            <a:pPr marL="0" indent="0">
              <a:buNone/>
            </a:pPr>
            <a:r>
              <a:rPr lang="en-US" sz="2800" dirty="0">
                <a:latin typeface="Times New Roman" panose="02020603050405020304" pitchFamily="18" charset="0"/>
                <a:cs typeface="Times New Roman" panose="02020603050405020304" pitchFamily="18" charset="0"/>
              </a:rPr>
              <a:t>1. </a:t>
            </a:r>
            <a:r>
              <a:rPr lang="en-US" sz="2800" dirty="0" err="1">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chưa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9.000.000,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GTGT</a:t>
            </a:r>
            <a:r>
              <a:rPr lang="en-US" sz="2800" dirty="0">
                <a:latin typeface="Times New Roman" panose="02020603050405020304" pitchFamily="18" charset="0"/>
                <a:cs typeface="Times New Roman" panose="02020603050405020304" pitchFamily="18" charset="0"/>
              </a:rPr>
              <a:t> 10%, </a:t>
            </a:r>
            <a:r>
              <a:rPr lang="en-US" sz="2800" dirty="0" err="1">
                <a:latin typeface="Times New Roman" panose="02020603050405020304" pitchFamily="18" charset="0"/>
                <a:cs typeface="Times New Roman" panose="02020603050405020304" pitchFamily="18" charset="0"/>
              </a:rPr>
              <a:t>thanh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bằng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xưởng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3 </a:t>
            </a:r>
            <a:r>
              <a:rPr lang="en-US" sz="2800" dirty="0" err="1">
                <a:latin typeface="Times New Roman" panose="02020603050405020304" pitchFamily="18" charset="0"/>
                <a:cs typeface="Times New Roman" panose="02020603050405020304" pitchFamily="18" charset="0"/>
              </a:rPr>
              <a:t>tháng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bắt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từ</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này</a:t>
            </a:r>
            <a:r>
              <a:rPr lang="en-US" sz="2800" dirty="0">
                <a:latin typeface="Times New Roman" panose="02020603050405020304" pitchFamily="18" charset="0"/>
                <a:cs typeface="Times New Roman" panose="02020603050405020304" pitchFamily="18" charset="0"/>
              </a:rPr>
              <a:t>.</a:t>
            </a:r>
          </a:p>
          <a:p>
            <a:pPr marL="0" indent="0">
              <a:buNone/>
            </a:pPr>
            <a:r>
              <a:rPr lang="en-US" sz="2800" dirty="0">
                <a:latin typeface="Times New Roman" panose="02020603050405020304" pitchFamily="18" charset="0"/>
                <a:cs typeface="Times New Roman" panose="02020603050405020304" pitchFamily="18" charset="0"/>
              </a:rPr>
              <a:t>2. </a:t>
            </a:r>
            <a:r>
              <a:rPr lang="en-US" sz="2800" dirty="0" err="1">
                <a:latin typeface="Times New Roman" panose="02020603050405020304" pitchFamily="18" charset="0"/>
                <a:cs typeface="Times New Roman" panose="02020603050405020304" pitchFamily="18" charset="0"/>
              </a:rPr>
              <a:t>Khấu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TSCĐ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xưởng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10.000.000</a:t>
            </a:r>
          </a:p>
          <a:p>
            <a:pPr marL="0" indent="0">
              <a:buNone/>
            </a:pPr>
            <a:r>
              <a:rPr lang="en-US" sz="2800" dirty="0">
                <a:latin typeface="Times New Roman" panose="02020603050405020304" pitchFamily="18" charset="0"/>
                <a:cs typeface="Times New Roman" panose="02020603050405020304" pitchFamily="18" charset="0"/>
              </a:rPr>
              <a:t>3. Chi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xưởng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gồm</a:t>
            </a:r>
            <a:r>
              <a:rPr lang="en-US" sz="2800" dirty="0">
                <a:latin typeface="Times New Roman" panose="02020603050405020304" pitchFamily="18" charset="0"/>
                <a:cs typeface="Times New Roman" panose="02020603050405020304" pitchFamily="18" charset="0"/>
              </a:rPr>
              <a:t> 10% </a:t>
            </a:r>
            <a:r>
              <a:rPr lang="en-US" sz="2800" dirty="0" err="1">
                <a:latin typeface="Times New Roman" panose="02020603050405020304" pitchFamily="18" charset="0"/>
                <a:cs typeface="Times New Roman" panose="02020603050405020304" pitchFamily="18" charset="0"/>
              </a:rPr>
              <a:t>thuế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GTGT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11.000.000</a:t>
            </a:r>
          </a:p>
          <a:p>
            <a:pPr marL="0" indent="0">
              <a:buNone/>
            </a:pPr>
            <a:r>
              <a:rPr lang="en-US" sz="2800" dirty="0">
                <a:latin typeface="Times New Roman" panose="02020603050405020304" pitchFamily="18" charset="0"/>
                <a:cs typeface="Times New Roman" panose="02020603050405020304" pitchFamily="18" charset="0"/>
              </a:rPr>
              <a:t>4. </a:t>
            </a:r>
            <a:r>
              <a:rPr lang="en-US" sz="2800" dirty="0" err="1">
                <a:latin typeface="Times New Roman" panose="02020603050405020304" pitchFamily="18" charset="0"/>
                <a:cs typeface="Times New Roman" panose="02020603050405020304" pitchFamily="18" charset="0"/>
              </a:rPr>
              <a:t>Trích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nghỉ</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phép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50.000.000</a:t>
            </a:r>
          </a:p>
          <a:p>
            <a:pPr marL="0" indent="0">
              <a:buNone/>
            </a:pPr>
            <a:r>
              <a:rPr lang="en-US" sz="2800" dirty="0">
                <a:latin typeface="Times New Roman" panose="02020603050405020304" pitchFamily="18" charset="0"/>
                <a:cs typeface="Times New Roman" panose="02020603050405020304" pitchFamily="18" charset="0"/>
              </a:rPr>
              <a:t>5. </a:t>
            </a:r>
            <a:r>
              <a:rPr lang="en-US" sz="2800" dirty="0" err="1">
                <a:latin typeface="Times New Roman" panose="02020603050405020304" pitchFamily="18" charset="0"/>
                <a:cs typeface="Times New Roman" panose="02020603050405020304" pitchFamily="18" charset="0"/>
              </a:rPr>
              <a:t>Tiền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sau</a:t>
            </a:r>
            <a:r>
              <a:rPr lang="en-US" sz="2800" dirty="0">
                <a:latin typeface="Times New Roman" panose="02020603050405020304" pitchFamily="18" charset="0"/>
                <a:cs typeface="Times New Roman" panose="02020603050405020304" pitchFamily="18" charset="0"/>
              </a:rPr>
              <a:t>:</a:t>
            </a:r>
          </a:p>
        </p:txBody>
      </p:sp>
      <p:sp>
        <p:nvSpPr>
          <p:cNvPr id="4" name="Slide Number Placeholder 3"/>
          <p:cNvSpPr>
            <a:spLocks noGrp="1"/>
          </p:cNvSpPr>
          <p:nvPr>
            <p:ph type="sldNum" sz="quarter" idx="12"/>
          </p:nvPr>
        </p:nvSpPr>
        <p:spPr/>
        <p:txBody>
          <a:bodyPr/>
          <a:lstStyle/>
          <a:p>
            <a:pPr>
              <a:defRPr/>
            </a:pPr>
            <a:fld id="{2EDD76D7-3472-4891-B84B-9213E7DF491F}" type="slidenum">
              <a:rPr lang="en-US" altLang="en-US"/>
              <a:t>38</a:t>
            </a:fld>
            <a:endParaRPr lang="en-US" alt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0805"/>
            <a:ext cx="8229600" cy="6035675"/>
          </a:xfrm>
        </p:spPr>
        <p:txBody>
          <a:bodyPr/>
          <a:lstStyle/>
          <a:p>
            <a:r>
              <a:rPr lang="en-US" sz="2800" dirty="0" err="1">
                <a:latin typeface="Times New Roman" panose="02020603050405020304" pitchFamily="18" charset="0"/>
                <a:cs typeface="Times New Roman" panose="02020603050405020304" pitchFamily="18" charset="0"/>
              </a:rPr>
              <a:t>Nhân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tiếp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xuất</a:t>
            </a:r>
            <a:r>
              <a:rPr lang="en-US" sz="2800" dirty="0">
                <a:latin typeface="Times New Roman" panose="02020603050405020304" pitchFamily="18" charset="0"/>
                <a:cs typeface="Times New Roman" panose="02020603050405020304" pitchFamily="18" charset="0"/>
              </a:rPr>
              <a:t>: 200.000.000</a:t>
            </a:r>
          </a:p>
          <a:p>
            <a:r>
              <a:rPr lang="en-US" sz="2800" dirty="0" err="1">
                <a:latin typeface="Times New Roman" panose="02020603050405020304" pitchFamily="18" charset="0"/>
                <a:cs typeface="Times New Roman" panose="02020603050405020304" pitchFamily="18" charset="0"/>
              </a:rPr>
              <a:t>Nhân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xưởng</a:t>
            </a:r>
            <a:r>
              <a:rPr lang="en-US" sz="2800" dirty="0">
                <a:latin typeface="Times New Roman" panose="02020603050405020304" pitchFamily="18" charset="0"/>
                <a:cs typeface="Times New Roman" panose="02020603050405020304" pitchFamily="18" charset="0"/>
              </a:rPr>
              <a:t>: 20.000.000           </a:t>
            </a:r>
          </a:p>
          <a:p>
            <a:pPr marL="0" indent="0">
              <a:buNone/>
            </a:pPr>
            <a:r>
              <a:rPr lang="en-US" sz="2800" dirty="0" smtClean="0">
                <a:latin typeface="Times New Roman" panose="02020603050405020304" pitchFamily="18" charset="0"/>
                <a:cs typeface="Times New Roman" panose="02020603050405020304" pitchFamily="18" charset="0"/>
              </a:rPr>
              <a:t>6</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theo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tỷ</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endParaRPr lang="en-US" sz="2800" dirty="0">
              <a:latin typeface="Times New Roman" panose="02020603050405020304" pitchFamily="18" charset="0"/>
              <a:cs typeface="Times New Roman" panose="02020603050405020304" pitchFamily="18" charset="0"/>
            </a:endParaRPr>
          </a:p>
          <a:p>
            <a:pPr marL="0" indent="0">
              <a:buNone/>
            </a:pPr>
            <a:r>
              <a:rPr lang="en-US" sz="2800" dirty="0">
                <a:latin typeface="Times New Roman" panose="02020603050405020304" pitchFamily="18" charset="0"/>
                <a:cs typeface="Times New Roman" panose="02020603050405020304" pitchFamily="18" charset="0"/>
              </a:rPr>
              <a:t>7. Chi </a:t>
            </a:r>
            <a:r>
              <a:rPr lang="en-US" sz="2800" dirty="0" err="1">
                <a:latin typeface="Times New Roman" panose="02020603050405020304" pitchFamily="18" charset="0"/>
                <a:cs typeface="Times New Roman" panose="02020603050405020304" pitchFamily="18" charset="0"/>
              </a:rPr>
              <a:t>phí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nghỉ</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phép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30.000.000</a:t>
            </a:r>
          </a:p>
          <a:p>
            <a:pPr marL="0" indent="0">
              <a:buNone/>
            </a:pPr>
            <a:r>
              <a:rPr lang="en-US" sz="2800" dirty="0">
                <a:latin typeface="Times New Roman" panose="02020603050405020304" pitchFamily="18" charset="0"/>
                <a:cs typeface="Times New Roman" panose="02020603050405020304" pitchFamily="18" charset="0"/>
              </a:rPr>
              <a:t>8. </a:t>
            </a:r>
            <a:r>
              <a:rPr lang="en-US" sz="2800" dirty="0" err="1" smtClean="0">
                <a:latin typeface="Times New Roman" panose="02020603050405020304" pitchFamily="18" charset="0"/>
                <a:cs typeface="Times New Roman" panose="02020603050405020304" pitchFamily="18" charset="0"/>
              </a:rPr>
              <a:t>Xuất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a:t>
            </a:r>
            <a:r>
              <a:rPr lang="en-US" sz="2800" dirty="0" smtClean="0">
                <a:latin typeface="Times New Roman" panose="02020603050405020304" pitchFamily="18" charset="0"/>
                <a:cs typeface="Times New Roman" panose="02020603050405020304" pitchFamily="18" charset="0"/>
              </a:rPr>
              <a:t> 500 kg </a:t>
            </a:r>
            <a:r>
              <a:rPr lang="en-US" sz="2800" dirty="0" err="1" smtClean="0">
                <a:latin typeface="Times New Roman" panose="02020603050405020304" pitchFamily="18" charset="0"/>
                <a:cs typeface="Times New Roman" panose="02020603050405020304" pitchFamily="18" charset="0"/>
              </a:rPr>
              <a:t>nguyên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vật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liệu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trực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tiếp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phẩm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đơn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a:t>
            </a:r>
            <a:r>
              <a:rPr lang="en-US" sz="2800" dirty="0" smtClean="0">
                <a:latin typeface="Times New Roman" panose="02020603050405020304" pitchFamily="18" charset="0"/>
                <a:cs typeface="Times New Roman" panose="02020603050405020304" pitchFamily="18" charset="0"/>
              </a:rPr>
              <a:t>: 50.000 đ/kg</a:t>
            </a:r>
          </a:p>
          <a:p>
            <a:pPr marL="0" indent="0">
              <a:buNone/>
            </a:pPr>
            <a:r>
              <a:rPr lang="en-US" sz="2800" dirty="0" smtClean="0">
                <a:latin typeface="Times New Roman" panose="02020603050405020304" pitchFamily="18" charset="0"/>
                <a:cs typeface="Times New Roman" panose="02020603050405020304" pitchFamily="18" charset="0"/>
              </a:rPr>
              <a:t>9</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chuyển</a:t>
            </a:r>
            <a:r>
              <a:rPr lang="en-US" sz="2800" dirty="0">
                <a:latin typeface="Times New Roman" panose="02020603050405020304" pitchFamily="18" charset="0"/>
                <a:cs typeface="Times New Roman" panose="02020603050405020304" pitchFamily="18" charset="0"/>
              </a:rPr>
              <a:t> chi </a:t>
            </a:r>
            <a:r>
              <a:rPr lang="en-US" sz="2800" dirty="0" err="1" smtClean="0">
                <a:latin typeface="Times New Roman" panose="02020603050405020304" pitchFamily="18" charset="0"/>
                <a:cs typeface="Times New Roman" panose="02020603050405020304" pitchFamily="18" charset="0"/>
              </a:rPr>
              <a:t>phí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để</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tính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thành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phẩm</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2EDD76D7-3472-4891-B84B-9213E7DF491F}" type="slidenum">
              <a:rPr lang="en-US" altLang="en-US"/>
              <a:t>39</a:t>
            </a:fld>
            <a:endParaRPr lang="en-US" alt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04825" y="1508125"/>
            <a:ext cx="8266430" cy="3208819"/>
          </a:xfrm>
          <a:prstGeom prst="rect">
            <a:avLst/>
          </a:prstGeom>
        </p:spPr>
        <p:txBody>
          <a:bodyPr vert="horz" wrap="square" lIns="0" tIns="82923" rIns="0" bIns="0" rtlCol="0">
            <a:spAutoFit/>
          </a:bodyPr>
          <a:lstStyle/>
          <a:p>
            <a:pPr marL="12700">
              <a:lnSpc>
                <a:spcPct val="100000"/>
              </a:lnSpc>
              <a:spcBef>
                <a:spcPts val="740"/>
              </a:spcBef>
            </a:pPr>
            <a:r>
              <a:rPr sz="2470" spc="-20" dirty="0">
                <a:solidFill>
                  <a:srgbClr val="A76E23"/>
                </a:solidFill>
                <a:latin typeface="Times New Roman" panose="02020603050405020304" pitchFamily="18" charset="0"/>
                <a:cs typeface="Times New Roman" panose="02020603050405020304" pitchFamily="18" charset="0"/>
              </a:rPr>
              <a:t></a:t>
            </a:r>
            <a:r>
              <a:rPr sz="2470" b="1" spc="-20" dirty="0">
                <a:solidFill>
                  <a:srgbClr val="002A00"/>
                </a:solidFill>
                <a:latin typeface="Times New Roman" panose="02020603050405020304" pitchFamily="18" charset="0"/>
                <a:cs typeface="Times New Roman" panose="02020603050405020304" pitchFamily="18" charset="0"/>
              </a:rPr>
              <a:t>Tổng </a:t>
            </a:r>
            <a:r>
              <a:rPr sz="2470" b="1" spc="-5" dirty="0">
                <a:solidFill>
                  <a:srgbClr val="002A00"/>
                </a:solidFill>
                <a:latin typeface="Times New Roman" panose="02020603050405020304" pitchFamily="18" charset="0"/>
                <a:cs typeface="Times New Roman" panose="02020603050405020304" pitchFamily="18" charset="0"/>
              </a:rPr>
              <a:t>hợp </a:t>
            </a:r>
            <a:r>
              <a:rPr sz="2470" b="1" spc="-30" dirty="0">
                <a:solidFill>
                  <a:srgbClr val="002A00"/>
                </a:solidFill>
                <a:latin typeface="Times New Roman" panose="02020603050405020304" pitchFamily="18" charset="0"/>
                <a:cs typeface="Times New Roman" panose="02020603050405020304" pitchFamily="18" charset="0"/>
              </a:rPr>
              <a:t>chi </a:t>
            </a:r>
            <a:r>
              <a:rPr sz="2470" b="1" spc="-5" dirty="0">
                <a:solidFill>
                  <a:srgbClr val="002A00"/>
                </a:solidFill>
                <a:latin typeface="Times New Roman" panose="02020603050405020304" pitchFamily="18" charset="0"/>
                <a:cs typeface="Times New Roman" panose="02020603050405020304" pitchFamily="18" charset="0"/>
              </a:rPr>
              <a:t>phí </a:t>
            </a:r>
            <a:r>
              <a:rPr sz="2470" b="1" spc="20" dirty="0">
                <a:solidFill>
                  <a:srgbClr val="002A00"/>
                </a:solidFill>
                <a:latin typeface="Times New Roman" panose="02020603050405020304" pitchFamily="18" charset="0"/>
                <a:cs typeface="Times New Roman" panose="02020603050405020304" pitchFamily="18" charset="0"/>
              </a:rPr>
              <a:t>sản </a:t>
            </a:r>
            <a:r>
              <a:rPr sz="2470" b="1" spc="15" dirty="0">
                <a:solidFill>
                  <a:srgbClr val="002A00"/>
                </a:solidFill>
                <a:latin typeface="Times New Roman" panose="02020603050405020304" pitchFamily="18" charset="0"/>
                <a:cs typeface="Times New Roman" panose="02020603050405020304" pitchFamily="18" charset="0"/>
              </a:rPr>
              <a:t>xuất </a:t>
            </a:r>
            <a:r>
              <a:rPr sz="2470" b="1" dirty="0">
                <a:solidFill>
                  <a:srgbClr val="002A00"/>
                </a:solidFill>
                <a:latin typeface="Times New Roman" panose="02020603050405020304" pitchFamily="18" charset="0"/>
                <a:cs typeface="Times New Roman" panose="02020603050405020304" pitchFamily="18" charset="0"/>
              </a:rPr>
              <a:t>thực</a:t>
            </a:r>
            <a:r>
              <a:rPr sz="2470" b="1" spc="10" dirty="0">
                <a:solidFill>
                  <a:srgbClr val="002A00"/>
                </a:solidFill>
                <a:latin typeface="Times New Roman" panose="02020603050405020304" pitchFamily="18" charset="0"/>
                <a:cs typeface="Times New Roman" panose="02020603050405020304" pitchFamily="18" charset="0"/>
              </a:rPr>
              <a:t> </a:t>
            </a:r>
            <a:r>
              <a:rPr sz="2470" b="1" dirty="0">
                <a:solidFill>
                  <a:srgbClr val="002A00"/>
                </a:solidFill>
                <a:latin typeface="Times New Roman" panose="02020603050405020304" pitchFamily="18" charset="0"/>
                <a:cs typeface="Times New Roman" panose="02020603050405020304" pitchFamily="18" charset="0"/>
              </a:rPr>
              <a:t>tế</a:t>
            </a:r>
            <a:endParaRPr sz="2470" dirty="0">
              <a:latin typeface="Times New Roman" panose="02020603050405020304" pitchFamily="18" charset="0"/>
              <a:cs typeface="Times New Roman" panose="02020603050405020304" pitchFamily="18" charset="0"/>
            </a:endParaRPr>
          </a:p>
          <a:p>
            <a:pPr marL="762000" marR="525780" indent="-292735">
              <a:lnSpc>
                <a:spcPts val="3300"/>
              </a:lnSpc>
              <a:spcBef>
                <a:spcPts val="800"/>
              </a:spcBef>
              <a:buClr>
                <a:srgbClr val="6D77BF"/>
              </a:buClr>
              <a:buFont typeface="Komatuna"/>
              <a:buChar char=""/>
              <a:tabLst>
                <a:tab pos="762635" algn="l"/>
              </a:tabLst>
            </a:pPr>
            <a:r>
              <a:rPr sz="2470" spc="-30" dirty="0">
                <a:solidFill>
                  <a:srgbClr val="002A00"/>
                </a:solidFill>
                <a:latin typeface="Times New Roman" panose="02020603050405020304" pitchFamily="18" charset="0"/>
                <a:cs typeface="Times New Roman" panose="02020603050405020304" pitchFamily="18" charset="0"/>
              </a:rPr>
              <a:t>Điều </a:t>
            </a:r>
            <a:r>
              <a:rPr sz="2470" spc="10" dirty="0">
                <a:solidFill>
                  <a:srgbClr val="002A00"/>
                </a:solidFill>
                <a:latin typeface="Times New Roman" panose="02020603050405020304" pitchFamily="18" charset="0"/>
                <a:cs typeface="Times New Roman" panose="02020603050405020304" pitchFamily="18" charset="0"/>
              </a:rPr>
              <a:t>chỉnh </a:t>
            </a:r>
            <a:r>
              <a:rPr sz="2470" dirty="0">
                <a:solidFill>
                  <a:srgbClr val="002A00"/>
                </a:solidFill>
                <a:latin typeface="Times New Roman" panose="02020603050405020304" pitchFamily="18" charset="0"/>
                <a:cs typeface="Times New Roman" panose="02020603050405020304" pitchFamily="18" charset="0"/>
              </a:rPr>
              <a:t>các chi </a:t>
            </a:r>
            <a:r>
              <a:rPr sz="2470" spc="25" dirty="0">
                <a:solidFill>
                  <a:srgbClr val="002A00"/>
                </a:solidFill>
                <a:latin typeface="Times New Roman" panose="02020603050405020304" pitchFamily="18" charset="0"/>
                <a:cs typeface="Times New Roman" panose="02020603050405020304" pitchFamily="18" charset="0"/>
              </a:rPr>
              <a:t>phí </a:t>
            </a:r>
            <a:r>
              <a:rPr sz="2470" spc="-5" dirty="0">
                <a:solidFill>
                  <a:srgbClr val="002A00"/>
                </a:solidFill>
                <a:latin typeface="Times New Roman" panose="02020603050405020304" pitchFamily="18" charset="0"/>
                <a:cs typeface="Times New Roman" panose="02020603050405020304" pitchFamily="18" charset="0"/>
              </a:rPr>
              <a:t>đã </a:t>
            </a:r>
            <a:r>
              <a:rPr sz="2470" dirty="0">
                <a:solidFill>
                  <a:srgbClr val="002A00"/>
                </a:solidFill>
                <a:latin typeface="Times New Roman" panose="02020603050405020304" pitchFamily="18" charset="0"/>
                <a:cs typeface="Times New Roman" panose="02020603050405020304" pitchFamily="18" charset="0"/>
              </a:rPr>
              <a:t>tập </a:t>
            </a:r>
            <a:r>
              <a:rPr sz="2470" spc="20" dirty="0">
                <a:solidFill>
                  <a:srgbClr val="002A00"/>
                </a:solidFill>
                <a:latin typeface="Times New Roman" panose="02020603050405020304" pitchFamily="18" charset="0"/>
                <a:cs typeface="Times New Roman" panose="02020603050405020304" pitchFamily="18" charset="0"/>
              </a:rPr>
              <a:t>hợp </a:t>
            </a:r>
            <a:r>
              <a:rPr sz="2470" dirty="0">
                <a:solidFill>
                  <a:srgbClr val="002A00"/>
                </a:solidFill>
                <a:latin typeface="Times New Roman" panose="02020603050405020304" pitchFamily="18" charset="0"/>
                <a:cs typeface="Times New Roman" panose="02020603050405020304" pitchFamily="18" charset="0"/>
              </a:rPr>
              <a:t>cho</a:t>
            </a:r>
            <a:r>
              <a:rPr sz="2470" spc="-180" dirty="0">
                <a:solidFill>
                  <a:srgbClr val="002A00"/>
                </a:solidFill>
                <a:latin typeface="Times New Roman" panose="02020603050405020304" pitchFamily="18" charset="0"/>
                <a:cs typeface="Times New Roman" panose="02020603050405020304" pitchFamily="18" charset="0"/>
              </a:rPr>
              <a:t> </a:t>
            </a:r>
            <a:r>
              <a:rPr sz="2470" spc="10" dirty="0">
                <a:solidFill>
                  <a:srgbClr val="002A00"/>
                </a:solidFill>
                <a:latin typeface="Times New Roman" panose="02020603050405020304" pitchFamily="18" charset="0"/>
                <a:cs typeface="Times New Roman" panose="02020603050405020304" pitchFamily="18" charset="0"/>
              </a:rPr>
              <a:t>phù  </a:t>
            </a:r>
            <a:r>
              <a:rPr sz="2470" spc="-5" dirty="0">
                <a:solidFill>
                  <a:srgbClr val="002A00"/>
                </a:solidFill>
                <a:latin typeface="Times New Roman" panose="02020603050405020304" pitchFamily="18" charset="0"/>
                <a:cs typeface="Times New Roman" panose="02020603050405020304" pitchFamily="18" charset="0"/>
              </a:rPr>
              <a:t>hợp </a:t>
            </a:r>
            <a:r>
              <a:rPr sz="2470" spc="-45" dirty="0">
                <a:solidFill>
                  <a:srgbClr val="002A00"/>
                </a:solidFill>
                <a:latin typeface="Times New Roman" panose="02020603050405020304" pitchFamily="18" charset="0"/>
                <a:cs typeface="Times New Roman" panose="02020603050405020304" pitchFamily="18" charset="0"/>
              </a:rPr>
              <a:t>với </a:t>
            </a:r>
            <a:r>
              <a:rPr sz="2470" dirty="0">
                <a:solidFill>
                  <a:srgbClr val="002A00"/>
                </a:solidFill>
                <a:latin typeface="Times New Roman" panose="02020603050405020304" pitchFamily="18" charset="0"/>
                <a:cs typeface="Times New Roman" panose="02020603050405020304" pitchFamily="18" charset="0"/>
              </a:rPr>
              <a:t>chi </a:t>
            </a:r>
            <a:r>
              <a:rPr sz="2470" spc="25" dirty="0">
                <a:solidFill>
                  <a:srgbClr val="002A00"/>
                </a:solidFill>
                <a:latin typeface="Times New Roman" panose="02020603050405020304" pitchFamily="18" charset="0"/>
                <a:cs typeface="Times New Roman" panose="02020603050405020304" pitchFamily="18" charset="0"/>
              </a:rPr>
              <a:t>phí </a:t>
            </a:r>
            <a:r>
              <a:rPr sz="2470" spc="-20" dirty="0">
                <a:solidFill>
                  <a:srgbClr val="002A00"/>
                </a:solidFill>
                <a:latin typeface="Times New Roman" panose="02020603050405020304" pitchFamily="18" charset="0"/>
                <a:cs typeface="Times New Roman" panose="02020603050405020304" pitchFamily="18" charset="0"/>
              </a:rPr>
              <a:t>sản </a:t>
            </a:r>
            <a:r>
              <a:rPr sz="2470" spc="-30" dirty="0">
                <a:solidFill>
                  <a:srgbClr val="002A00"/>
                </a:solidFill>
                <a:latin typeface="Times New Roman" panose="02020603050405020304" pitchFamily="18" charset="0"/>
                <a:cs typeface="Times New Roman" panose="02020603050405020304" pitchFamily="18" charset="0"/>
              </a:rPr>
              <a:t>xuất </a:t>
            </a:r>
            <a:r>
              <a:rPr sz="2470" spc="15" dirty="0">
                <a:solidFill>
                  <a:srgbClr val="002A00"/>
                </a:solidFill>
                <a:latin typeface="Times New Roman" panose="02020603050405020304" pitchFamily="18" charset="0"/>
                <a:cs typeface="Times New Roman" panose="02020603050405020304" pitchFamily="18" charset="0"/>
              </a:rPr>
              <a:t>thực</a:t>
            </a:r>
            <a:r>
              <a:rPr sz="2470" spc="215" dirty="0">
                <a:solidFill>
                  <a:srgbClr val="002A00"/>
                </a:solidFill>
                <a:latin typeface="Times New Roman" panose="02020603050405020304" pitchFamily="18" charset="0"/>
                <a:cs typeface="Times New Roman" panose="02020603050405020304" pitchFamily="18" charset="0"/>
              </a:rPr>
              <a:t> </a:t>
            </a:r>
            <a:r>
              <a:rPr sz="2470" dirty="0">
                <a:solidFill>
                  <a:srgbClr val="002A00"/>
                </a:solidFill>
                <a:latin typeface="Times New Roman" panose="02020603050405020304" pitchFamily="18" charset="0"/>
                <a:cs typeface="Times New Roman" panose="02020603050405020304" pitchFamily="18" charset="0"/>
              </a:rPr>
              <a:t>tế.</a:t>
            </a:r>
            <a:endParaRPr sz="2470" dirty="0">
              <a:latin typeface="Times New Roman" panose="02020603050405020304" pitchFamily="18" charset="0"/>
              <a:cs typeface="Times New Roman" panose="02020603050405020304" pitchFamily="18" charset="0"/>
            </a:endParaRPr>
          </a:p>
          <a:p>
            <a:pPr marL="762000" marR="216535" indent="-292735">
              <a:lnSpc>
                <a:spcPct val="101000"/>
              </a:lnSpc>
              <a:spcBef>
                <a:spcPts val="500"/>
              </a:spcBef>
              <a:buClr>
                <a:srgbClr val="6D77BF"/>
              </a:buClr>
              <a:buFont typeface="Komatuna"/>
              <a:buChar char=""/>
              <a:tabLst>
                <a:tab pos="762635" algn="l"/>
              </a:tabLst>
            </a:pPr>
            <a:r>
              <a:rPr sz="2470" spc="-45" dirty="0">
                <a:solidFill>
                  <a:srgbClr val="002A00"/>
                </a:solidFill>
                <a:latin typeface="Times New Roman" panose="02020603050405020304" pitchFamily="18" charset="0"/>
                <a:cs typeface="Times New Roman" panose="02020603050405020304" pitchFamily="18" charset="0"/>
              </a:rPr>
              <a:t>Tổng </a:t>
            </a:r>
            <a:r>
              <a:rPr sz="2470" spc="-5" dirty="0">
                <a:solidFill>
                  <a:srgbClr val="002A00"/>
                </a:solidFill>
                <a:latin typeface="Times New Roman" panose="02020603050405020304" pitchFamily="18" charset="0"/>
                <a:cs typeface="Times New Roman" panose="02020603050405020304" pitchFamily="18" charset="0"/>
              </a:rPr>
              <a:t>hợp </a:t>
            </a:r>
            <a:r>
              <a:rPr sz="2470" dirty="0">
                <a:solidFill>
                  <a:srgbClr val="002A00"/>
                </a:solidFill>
                <a:latin typeface="Times New Roman" panose="02020603050405020304" pitchFamily="18" charset="0"/>
                <a:cs typeface="Times New Roman" panose="02020603050405020304" pitchFamily="18" charset="0"/>
              </a:rPr>
              <a:t>chi </a:t>
            </a:r>
            <a:r>
              <a:rPr sz="2470" spc="15" dirty="0">
                <a:solidFill>
                  <a:srgbClr val="002A00"/>
                </a:solidFill>
                <a:latin typeface="Times New Roman" panose="02020603050405020304" pitchFamily="18" charset="0"/>
                <a:cs typeface="Times New Roman" panose="02020603050405020304" pitchFamily="18" charset="0"/>
              </a:rPr>
              <a:t>phí </a:t>
            </a:r>
            <a:r>
              <a:rPr sz="2470" spc="-20" dirty="0">
                <a:solidFill>
                  <a:srgbClr val="002A00"/>
                </a:solidFill>
                <a:latin typeface="Times New Roman" panose="02020603050405020304" pitchFamily="18" charset="0"/>
                <a:cs typeface="Times New Roman" panose="02020603050405020304" pitchFamily="18" charset="0"/>
              </a:rPr>
              <a:t>sản </a:t>
            </a:r>
            <a:r>
              <a:rPr sz="2470" spc="-30" dirty="0">
                <a:solidFill>
                  <a:srgbClr val="002A00"/>
                </a:solidFill>
                <a:latin typeface="Times New Roman" panose="02020603050405020304" pitchFamily="18" charset="0"/>
                <a:cs typeface="Times New Roman" panose="02020603050405020304" pitchFamily="18" charset="0"/>
              </a:rPr>
              <a:t>xuất </a:t>
            </a:r>
            <a:r>
              <a:rPr sz="2470" spc="25" dirty="0">
                <a:solidFill>
                  <a:srgbClr val="002A00"/>
                </a:solidFill>
                <a:latin typeface="Times New Roman" panose="02020603050405020304" pitchFamily="18" charset="0"/>
                <a:cs typeface="Times New Roman" panose="02020603050405020304" pitchFamily="18" charset="0"/>
              </a:rPr>
              <a:t>thực </a:t>
            </a:r>
            <a:r>
              <a:rPr sz="2470" dirty="0">
                <a:solidFill>
                  <a:srgbClr val="002A00"/>
                </a:solidFill>
                <a:latin typeface="Times New Roman" panose="02020603050405020304" pitchFamily="18" charset="0"/>
                <a:cs typeface="Times New Roman" panose="02020603050405020304" pitchFamily="18" charset="0"/>
              </a:rPr>
              <a:t>tế </a:t>
            </a:r>
            <a:r>
              <a:rPr sz="2470" spc="-5" dirty="0">
                <a:solidFill>
                  <a:srgbClr val="002A00"/>
                </a:solidFill>
                <a:latin typeface="Times New Roman" panose="02020603050405020304" pitchFamily="18" charset="0"/>
                <a:cs typeface="Times New Roman" panose="02020603050405020304" pitchFamily="18" charset="0"/>
              </a:rPr>
              <a:t>theo </a:t>
            </a:r>
            <a:r>
              <a:rPr sz="2470" spc="20" dirty="0">
                <a:solidFill>
                  <a:srgbClr val="002A00"/>
                </a:solidFill>
                <a:latin typeface="Times New Roman" panose="02020603050405020304" pitchFamily="18" charset="0"/>
                <a:cs typeface="Times New Roman" panose="02020603050405020304" pitchFamily="18" charset="0"/>
              </a:rPr>
              <a:t>từng  </a:t>
            </a:r>
            <a:r>
              <a:rPr sz="2470" spc="-5" dirty="0">
                <a:solidFill>
                  <a:srgbClr val="002A00"/>
                </a:solidFill>
                <a:latin typeface="Times New Roman" panose="02020603050405020304" pitchFamily="18" charset="0"/>
                <a:cs typeface="Times New Roman" panose="02020603050405020304" pitchFamily="18" charset="0"/>
              </a:rPr>
              <a:t>đối </a:t>
            </a:r>
            <a:r>
              <a:rPr sz="2470" dirty="0">
                <a:solidFill>
                  <a:srgbClr val="002A00"/>
                </a:solidFill>
                <a:latin typeface="Times New Roman" panose="02020603050405020304" pitchFamily="18" charset="0"/>
                <a:cs typeface="Times New Roman" panose="02020603050405020304" pitchFamily="18" charset="0"/>
              </a:rPr>
              <a:t>tượng </a:t>
            </a:r>
            <a:r>
              <a:rPr sz="2470" spc="20" dirty="0">
                <a:solidFill>
                  <a:srgbClr val="002A00"/>
                </a:solidFill>
                <a:latin typeface="Times New Roman" panose="02020603050405020304" pitchFamily="18" charset="0"/>
                <a:cs typeface="Times New Roman" panose="02020603050405020304" pitchFamily="18" charset="0"/>
              </a:rPr>
              <a:t>tính </a:t>
            </a:r>
            <a:r>
              <a:rPr sz="2470" spc="-5" dirty="0">
                <a:solidFill>
                  <a:srgbClr val="002A00"/>
                </a:solidFill>
                <a:latin typeface="Times New Roman" panose="02020603050405020304" pitchFamily="18" charset="0"/>
                <a:cs typeface="Times New Roman" panose="02020603050405020304" pitchFamily="18" charset="0"/>
              </a:rPr>
              <a:t>giá</a:t>
            </a:r>
            <a:r>
              <a:rPr sz="2470" spc="-35" dirty="0">
                <a:solidFill>
                  <a:srgbClr val="002A00"/>
                </a:solidFill>
                <a:latin typeface="Times New Roman" panose="02020603050405020304" pitchFamily="18" charset="0"/>
                <a:cs typeface="Times New Roman" panose="02020603050405020304" pitchFamily="18" charset="0"/>
              </a:rPr>
              <a:t> </a:t>
            </a:r>
            <a:r>
              <a:rPr sz="2470" spc="20" dirty="0">
                <a:solidFill>
                  <a:srgbClr val="002A00"/>
                </a:solidFill>
                <a:latin typeface="Times New Roman" panose="02020603050405020304" pitchFamily="18" charset="0"/>
                <a:cs typeface="Times New Roman" panose="02020603050405020304" pitchFamily="18" charset="0"/>
              </a:rPr>
              <a:t>thành.</a:t>
            </a:r>
            <a:endParaRPr sz="2470" dirty="0">
              <a:latin typeface="Times New Roman" panose="02020603050405020304" pitchFamily="18" charset="0"/>
              <a:cs typeface="Times New Roman" panose="02020603050405020304" pitchFamily="18" charset="0"/>
            </a:endParaRPr>
          </a:p>
          <a:p>
            <a:pPr marL="12700">
              <a:lnSpc>
                <a:spcPct val="100000"/>
              </a:lnSpc>
              <a:spcBef>
                <a:spcPts val="740"/>
              </a:spcBef>
            </a:pPr>
            <a:r>
              <a:rPr sz="2470" spc="-25" dirty="0">
                <a:solidFill>
                  <a:srgbClr val="A76E23"/>
                </a:solidFill>
                <a:latin typeface="Times New Roman" panose="02020603050405020304" pitchFamily="18" charset="0"/>
                <a:cs typeface="Times New Roman" panose="02020603050405020304" pitchFamily="18" charset="0"/>
              </a:rPr>
              <a:t></a:t>
            </a:r>
            <a:r>
              <a:rPr sz="2470" b="1" spc="-25" dirty="0">
                <a:solidFill>
                  <a:srgbClr val="002A00"/>
                </a:solidFill>
                <a:latin typeface="Times New Roman" panose="02020603050405020304" pitchFamily="18" charset="0"/>
                <a:cs typeface="Times New Roman" panose="02020603050405020304" pitchFamily="18" charset="0"/>
              </a:rPr>
              <a:t>Tài </a:t>
            </a:r>
            <a:r>
              <a:rPr sz="2470" b="1" dirty="0">
                <a:solidFill>
                  <a:srgbClr val="002A00"/>
                </a:solidFill>
                <a:latin typeface="Times New Roman" panose="02020603050405020304" pitchFamily="18" charset="0"/>
                <a:cs typeface="Times New Roman" panose="02020603050405020304" pitchFamily="18" charset="0"/>
              </a:rPr>
              <a:t>khoản </a:t>
            </a:r>
            <a:r>
              <a:rPr sz="2470" b="1" spc="-5" dirty="0">
                <a:solidFill>
                  <a:srgbClr val="002A00"/>
                </a:solidFill>
                <a:latin typeface="Times New Roman" panose="02020603050405020304" pitchFamily="18" charset="0"/>
                <a:cs typeface="Times New Roman" panose="02020603050405020304" pitchFamily="18" charset="0"/>
              </a:rPr>
              <a:t>sử</a:t>
            </a:r>
            <a:r>
              <a:rPr sz="2470" b="1" spc="100" dirty="0">
                <a:solidFill>
                  <a:srgbClr val="002A00"/>
                </a:solidFill>
                <a:latin typeface="Times New Roman" panose="02020603050405020304" pitchFamily="18" charset="0"/>
                <a:cs typeface="Times New Roman" panose="02020603050405020304" pitchFamily="18" charset="0"/>
              </a:rPr>
              <a:t> </a:t>
            </a:r>
            <a:r>
              <a:rPr sz="2470" b="1" spc="10" dirty="0">
                <a:solidFill>
                  <a:srgbClr val="002A00"/>
                </a:solidFill>
                <a:latin typeface="Times New Roman" panose="02020603050405020304" pitchFamily="18" charset="0"/>
                <a:cs typeface="Times New Roman" panose="02020603050405020304" pitchFamily="18" charset="0"/>
              </a:rPr>
              <a:t>dụng</a:t>
            </a:r>
            <a:endParaRPr sz="2470" dirty="0">
              <a:latin typeface="Times New Roman" panose="02020603050405020304" pitchFamily="18" charset="0"/>
              <a:cs typeface="Times New Roman" panose="02020603050405020304" pitchFamily="18" charset="0"/>
            </a:endParaRPr>
          </a:p>
          <a:p>
            <a:pPr marL="762000" marR="5080" indent="-292735">
              <a:lnSpc>
                <a:spcPts val="3300"/>
              </a:lnSpc>
              <a:spcBef>
                <a:spcPts val="800"/>
              </a:spcBef>
              <a:buClr>
                <a:srgbClr val="6D77BF"/>
              </a:buClr>
              <a:buFont typeface="Komatuna"/>
              <a:buChar char=""/>
              <a:tabLst>
                <a:tab pos="762635" algn="l"/>
              </a:tabLst>
            </a:pPr>
            <a:r>
              <a:rPr sz="2470" spc="-60" dirty="0">
                <a:solidFill>
                  <a:srgbClr val="002A00"/>
                </a:solidFill>
                <a:latin typeface="Times New Roman" panose="02020603050405020304" pitchFamily="18" charset="0"/>
                <a:cs typeface="Times New Roman" panose="02020603050405020304" pitchFamily="18" charset="0"/>
              </a:rPr>
              <a:t>TK </a:t>
            </a:r>
            <a:r>
              <a:rPr sz="2470" spc="25" dirty="0">
                <a:solidFill>
                  <a:srgbClr val="002A00"/>
                </a:solidFill>
                <a:latin typeface="Times New Roman" panose="02020603050405020304" pitchFamily="18" charset="0"/>
                <a:cs typeface="Times New Roman" panose="02020603050405020304" pitchFamily="18" charset="0"/>
              </a:rPr>
              <a:t>154 </a:t>
            </a:r>
            <a:r>
              <a:rPr sz="2470" dirty="0">
                <a:solidFill>
                  <a:srgbClr val="002A00"/>
                </a:solidFill>
                <a:latin typeface="Times New Roman" panose="02020603050405020304" pitchFamily="18" charset="0"/>
                <a:cs typeface="Times New Roman" panose="02020603050405020304" pitchFamily="18" charset="0"/>
              </a:rPr>
              <a:t>(Kế toán </a:t>
            </a:r>
            <a:r>
              <a:rPr sz="2470" spc="-50" dirty="0">
                <a:solidFill>
                  <a:srgbClr val="002A00"/>
                </a:solidFill>
                <a:latin typeface="Times New Roman" panose="02020603050405020304" pitchFamily="18" charset="0"/>
                <a:cs typeface="Times New Roman" panose="02020603050405020304" pitchFamily="18" charset="0"/>
              </a:rPr>
              <a:t>HTK </a:t>
            </a:r>
            <a:r>
              <a:rPr sz="2470" dirty="0">
                <a:solidFill>
                  <a:srgbClr val="002A00"/>
                </a:solidFill>
                <a:latin typeface="Times New Roman" panose="02020603050405020304" pitchFamily="18" charset="0"/>
                <a:cs typeface="Times New Roman" panose="02020603050405020304" pitchFamily="18" charset="0"/>
              </a:rPr>
              <a:t>theo </a:t>
            </a:r>
            <a:r>
              <a:rPr sz="2470" spc="30" dirty="0">
                <a:solidFill>
                  <a:srgbClr val="002A00"/>
                </a:solidFill>
                <a:latin typeface="Times New Roman" panose="02020603050405020304" pitchFamily="18" charset="0"/>
                <a:cs typeface="Times New Roman" panose="02020603050405020304" pitchFamily="18" charset="0"/>
              </a:rPr>
              <a:t>pp </a:t>
            </a:r>
            <a:r>
              <a:rPr sz="2470" dirty="0">
                <a:solidFill>
                  <a:srgbClr val="002A00"/>
                </a:solidFill>
                <a:latin typeface="Times New Roman" panose="02020603050405020304" pitchFamily="18" charset="0"/>
                <a:cs typeface="Times New Roman" panose="02020603050405020304" pitchFamily="18" charset="0"/>
              </a:rPr>
              <a:t>kê khai </a:t>
            </a:r>
            <a:r>
              <a:rPr sz="2470" spc="5" dirty="0">
                <a:solidFill>
                  <a:srgbClr val="002A00"/>
                </a:solidFill>
                <a:latin typeface="Times New Roman" panose="02020603050405020304" pitchFamily="18" charset="0"/>
                <a:cs typeface="Times New Roman" panose="02020603050405020304" pitchFamily="18" charset="0"/>
              </a:rPr>
              <a:t>thường  </a:t>
            </a:r>
            <a:r>
              <a:rPr sz="2470" spc="-15" dirty="0" err="1">
                <a:solidFill>
                  <a:srgbClr val="002A00"/>
                </a:solidFill>
                <a:latin typeface="Times New Roman" panose="02020603050405020304" pitchFamily="18" charset="0"/>
                <a:cs typeface="Times New Roman" panose="02020603050405020304" pitchFamily="18" charset="0"/>
              </a:rPr>
              <a:t>xuyên</a:t>
            </a:r>
            <a:r>
              <a:rPr sz="2470" spc="-15" dirty="0" smtClean="0">
                <a:solidFill>
                  <a:srgbClr val="002A00"/>
                </a:solidFill>
                <a:latin typeface="Times New Roman" panose="02020603050405020304" pitchFamily="18" charset="0"/>
                <a:cs typeface="Times New Roman" panose="02020603050405020304" pitchFamily="18" charset="0"/>
              </a:rPr>
              <a:t>)</a:t>
            </a:r>
            <a:endParaRPr sz="2470" dirty="0">
              <a:latin typeface="Times New Roman" panose="02020603050405020304" pitchFamily="18" charset="0"/>
              <a:cs typeface="Times New Roman" panose="02020603050405020304" pitchFamily="18" charset="0"/>
            </a:endParaRPr>
          </a:p>
        </p:txBody>
      </p:sp>
      <p:sp>
        <p:nvSpPr>
          <p:cNvPr id="3" name="object 3"/>
          <p:cNvSpPr txBox="1">
            <a:spLocks noGrp="1"/>
          </p:cNvSpPr>
          <p:nvPr>
            <p:ph type="title"/>
          </p:nvPr>
        </p:nvSpPr>
        <p:spPr>
          <a:xfrm>
            <a:off x="505460" y="142875"/>
            <a:ext cx="8266430" cy="447040"/>
          </a:xfrm>
          <a:prstGeom prst="rect">
            <a:avLst/>
          </a:prstGeom>
        </p:spPr>
        <p:txBody>
          <a:bodyPr vert="horz" wrap="square" lIns="0" tIns="3922" rIns="0" bIns="0" rtlCol="0">
            <a:spAutoFit/>
          </a:bodyPr>
          <a:lstStyle/>
          <a:p>
            <a:pPr marL="12700" marR="5080">
              <a:lnSpc>
                <a:spcPct val="102000"/>
              </a:lnSpc>
              <a:spcBef>
                <a:spcPts val="35"/>
              </a:spcBef>
            </a:pPr>
            <a:r>
              <a:rPr sz="2825" b="1" dirty="0" err="1" smtClean="0">
                <a:solidFill>
                  <a:srgbClr val="FF9900"/>
                </a:solidFill>
                <a:latin typeface="Arial" panose="020B0604020202020204"/>
                <a:cs typeface="Arial" panose="020B0604020202020204"/>
              </a:rPr>
              <a:t>Kế</a:t>
            </a:r>
            <a:r>
              <a:rPr sz="2825" b="1" dirty="0" smtClean="0">
                <a:solidFill>
                  <a:srgbClr val="FF9900"/>
                </a:solidFill>
                <a:latin typeface="Arial" panose="020B0604020202020204"/>
                <a:cs typeface="Arial" panose="020B0604020202020204"/>
              </a:rPr>
              <a:t> </a:t>
            </a:r>
            <a:r>
              <a:rPr sz="2825" b="1" dirty="0">
                <a:solidFill>
                  <a:srgbClr val="FF9900"/>
                </a:solidFill>
                <a:latin typeface="Arial" panose="020B0604020202020204"/>
                <a:cs typeface="Arial" panose="020B0604020202020204"/>
              </a:rPr>
              <a:t>toán tính giá thành sản phẩm</a:t>
            </a:r>
          </a:p>
        </p:txBody>
      </p:sp>
      <p:sp>
        <p:nvSpPr>
          <p:cNvPr id="4" name="object 3"/>
          <p:cNvSpPr txBox="1">
            <a:spLocks noGrp="1"/>
          </p:cNvSpPr>
          <p:nvPr/>
        </p:nvSpPr>
        <p:spPr>
          <a:xfrm>
            <a:off x="201295" y="825183"/>
            <a:ext cx="8712200" cy="447040"/>
          </a:xfrm>
          <a:prstGeom prst="rect">
            <a:avLst/>
          </a:prstGeom>
          <a:noFill/>
          <a:ln>
            <a:noFill/>
          </a:ln>
        </p:spPr>
        <p:txBody>
          <a:bodyPr vert="horz" wrap="square" lIns="0" tIns="3922" rIns="0" bIns="0" numCol="1" rtlCol="0" anchor="ctr" anchorCtr="0" compatLnSpc="1">
            <a:sp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pPr marL="12700" marR="5080">
              <a:lnSpc>
                <a:spcPct val="102000"/>
              </a:lnSpc>
              <a:spcBef>
                <a:spcPts val="35"/>
              </a:spcBef>
            </a:pPr>
            <a:r>
              <a:rPr sz="2825" b="1" dirty="0" err="1" smtClean="0">
                <a:solidFill>
                  <a:srgbClr val="FF9900"/>
                </a:solidFill>
                <a:latin typeface="Arial" panose="020B0604020202020204"/>
                <a:cs typeface="Arial" panose="020B0604020202020204"/>
              </a:rPr>
              <a:t>Kế</a:t>
            </a:r>
            <a:r>
              <a:rPr sz="2825" b="1" dirty="0" smtClean="0">
                <a:solidFill>
                  <a:srgbClr val="FF9900"/>
                </a:solidFill>
                <a:latin typeface="Arial" panose="020B0604020202020204"/>
                <a:cs typeface="Arial" panose="020B0604020202020204"/>
              </a:rPr>
              <a:t> </a:t>
            </a:r>
            <a:r>
              <a:rPr sz="2825" b="1" dirty="0">
                <a:solidFill>
                  <a:srgbClr val="FF9900"/>
                </a:solidFill>
                <a:latin typeface="Arial" panose="020B0604020202020204"/>
                <a:cs typeface="Arial" panose="020B0604020202020204"/>
              </a:rPr>
              <a:t>toán tổng hợp chi phí sản xuất thực tế</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Effect transition="in" filter="circle(in)">
                                      <p:cBhvr>
                                        <p:cTn id="19" dur="2000"/>
                                        <p:tgtEl>
                                          <p:spTgt spid="2">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2">
                                            <p:txEl>
                                              <p:pRg st="1" end="1"/>
                                            </p:txEl>
                                          </p:spTgt>
                                        </p:tgtEl>
                                        <p:attrNameLst>
                                          <p:attrName>style.visibility</p:attrName>
                                        </p:attrNameLst>
                                      </p:cBhvr>
                                      <p:to>
                                        <p:strVal val="visible"/>
                                      </p:to>
                                    </p:set>
                                    <p:animEffect transition="in" filter="circle(in)">
                                      <p:cBhvr>
                                        <p:cTn id="24" dur="2000"/>
                                        <p:tgtEl>
                                          <p:spTgt spid="2">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2">
                                            <p:txEl>
                                              <p:pRg st="2" end="2"/>
                                            </p:txEl>
                                          </p:spTgt>
                                        </p:tgtEl>
                                        <p:attrNameLst>
                                          <p:attrName>style.visibility</p:attrName>
                                        </p:attrNameLst>
                                      </p:cBhvr>
                                      <p:to>
                                        <p:strVal val="visible"/>
                                      </p:to>
                                    </p:set>
                                    <p:animEffect transition="in" filter="circle(in)">
                                      <p:cBhvr>
                                        <p:cTn id="29" dur="2000"/>
                                        <p:tgtEl>
                                          <p:spTgt spid="2">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2">
                                            <p:txEl>
                                              <p:pRg st="3" end="3"/>
                                            </p:txEl>
                                          </p:spTgt>
                                        </p:tgtEl>
                                        <p:attrNameLst>
                                          <p:attrName>style.visibility</p:attrName>
                                        </p:attrNameLst>
                                      </p:cBhvr>
                                      <p:to>
                                        <p:strVal val="visible"/>
                                      </p:to>
                                    </p:set>
                                    <p:anim calcmode="lin" valueType="num">
                                      <p:cBhvr additive="base">
                                        <p:cTn id="34"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2">
                                            <p:txEl>
                                              <p:pRg st="4" end="4"/>
                                            </p:txEl>
                                          </p:spTgt>
                                        </p:tgtEl>
                                        <p:attrNameLst>
                                          <p:attrName>style.visibility</p:attrName>
                                        </p:attrNameLst>
                                      </p:cBhvr>
                                      <p:to>
                                        <p:strVal val="visible"/>
                                      </p:to>
                                    </p:set>
                                    <p:anim calcmode="lin" valueType="num">
                                      <p:cBhvr additive="base">
                                        <p:cTn id="40"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US"/>
          </a:p>
        </p:txBody>
      </p:sp>
      <p:sp>
        <p:nvSpPr>
          <p:cNvPr id="4" name="object 3"/>
          <p:cNvSpPr txBox="1">
            <a:spLocks noGrp="1"/>
          </p:cNvSpPr>
          <p:nvPr/>
        </p:nvSpPr>
        <p:spPr>
          <a:xfrm>
            <a:off x="201295" y="825183"/>
            <a:ext cx="8712200" cy="447040"/>
          </a:xfrm>
          <a:prstGeom prst="rect">
            <a:avLst/>
          </a:prstGeom>
          <a:noFill/>
          <a:ln>
            <a:noFill/>
          </a:ln>
        </p:spPr>
        <p:txBody>
          <a:bodyPr vert="horz" wrap="square" lIns="0" tIns="3922" rIns="0" bIns="0" numCol="1" rtlCol="0" anchor="ctr" anchorCtr="0" compatLnSpc="1">
            <a:sp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pPr marL="12700" marR="5080">
              <a:lnSpc>
                <a:spcPct val="102000"/>
              </a:lnSpc>
              <a:spcBef>
                <a:spcPts val="35"/>
              </a:spcBef>
            </a:pPr>
            <a:endParaRPr sz="2825" b="1" dirty="0">
              <a:solidFill>
                <a:srgbClr val="FF9900"/>
              </a:solidFill>
              <a:latin typeface="Arial" panose="020B0604020202020204"/>
              <a:cs typeface="Arial" panose="020B0604020202020204"/>
            </a:endParaRPr>
          </a:p>
        </p:txBody>
      </p:sp>
      <p:pic>
        <p:nvPicPr>
          <p:cNvPr id="5" name="Content Placeholder 4" descr="luu do 154"/>
          <p:cNvPicPr>
            <a:picLocks noGrp="1" noChangeAspect="1"/>
          </p:cNvPicPr>
          <p:nvPr>
            <p:ph idx="1"/>
          </p:nvPr>
        </p:nvPicPr>
        <p:blipFill>
          <a:blip r:embed="rId2"/>
          <a:stretch>
            <a:fillRect/>
          </a:stretch>
        </p:blipFill>
        <p:spPr>
          <a:xfrm>
            <a:off x="201295" y="274320"/>
            <a:ext cx="8829675" cy="5669915"/>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228403" y="476231"/>
            <a:ext cx="5981140" cy="441325"/>
          </a:xfrm>
          <a:prstGeom prst="rect">
            <a:avLst/>
          </a:prstGeom>
        </p:spPr>
        <p:txBody>
          <a:bodyPr vert="horz" wrap="square" lIns="0" tIns="11205" rIns="0" bIns="0" rtlCol="0">
            <a:spAutoFit/>
          </a:bodyPr>
          <a:lstStyle/>
          <a:p>
            <a:pPr marL="12700">
              <a:lnSpc>
                <a:spcPct val="100000"/>
              </a:lnSpc>
              <a:spcBef>
                <a:spcPts val="100"/>
              </a:spcBef>
            </a:pPr>
            <a:r>
              <a:rPr sz="2800" b="1" dirty="0">
                <a:solidFill>
                  <a:srgbClr val="FF0000"/>
                </a:solidFill>
                <a:latin typeface="Times New Roman" panose="02020603050405020304" pitchFamily="18" charset="0"/>
                <a:cs typeface="Times New Roman" panose="02020603050405020304" pitchFamily="18" charset="0"/>
              </a:rPr>
              <a:t>2.2.2.2. Khoản giảm giá thành</a:t>
            </a:r>
          </a:p>
        </p:txBody>
      </p:sp>
      <p:sp>
        <p:nvSpPr>
          <p:cNvPr id="3" name="object 3"/>
          <p:cNvSpPr txBox="1"/>
          <p:nvPr/>
        </p:nvSpPr>
        <p:spPr>
          <a:xfrm>
            <a:off x="698500" y="1130935"/>
            <a:ext cx="8160385" cy="1882140"/>
          </a:xfrm>
          <a:prstGeom prst="rect">
            <a:avLst/>
          </a:prstGeom>
        </p:spPr>
        <p:txBody>
          <a:bodyPr vert="horz" wrap="square" lIns="0" tIns="69476" rIns="0" bIns="0" rtlCol="0">
            <a:spAutoFit/>
          </a:bodyPr>
          <a:lstStyle/>
          <a:p>
            <a:pPr marL="304165" indent="-292100">
              <a:lnSpc>
                <a:spcPct val="100000"/>
              </a:lnSpc>
              <a:spcBef>
                <a:spcPts val="620"/>
              </a:spcBef>
              <a:buClr>
                <a:srgbClr val="6D77BF"/>
              </a:buClr>
              <a:buFont typeface="Komatuna"/>
              <a:buChar char=""/>
              <a:tabLst>
                <a:tab pos="304800" algn="l"/>
              </a:tabLst>
            </a:pPr>
            <a:r>
              <a:rPr sz="2600" dirty="0">
                <a:solidFill>
                  <a:srgbClr val="002A00"/>
                </a:solidFill>
                <a:latin typeface="Times New Roman" panose="02020603050405020304" pitchFamily="18" charset="0"/>
                <a:cs typeface="Times New Roman" panose="02020603050405020304" pitchFamily="18" charset="0"/>
              </a:rPr>
              <a:t>Chi phí thiệt </a:t>
            </a:r>
            <a:r>
              <a:rPr sz="2600" spc="20" dirty="0">
                <a:solidFill>
                  <a:srgbClr val="002A00"/>
                </a:solidFill>
                <a:latin typeface="Times New Roman" panose="02020603050405020304" pitchFamily="18" charset="0"/>
                <a:cs typeface="Times New Roman" panose="02020603050405020304" pitchFamily="18" charset="0"/>
              </a:rPr>
              <a:t>hại </a:t>
            </a:r>
            <a:r>
              <a:rPr sz="2600" dirty="0">
                <a:solidFill>
                  <a:srgbClr val="002A00"/>
                </a:solidFill>
                <a:latin typeface="Times New Roman" panose="02020603050405020304" pitchFamily="18" charset="0"/>
                <a:cs typeface="Times New Roman" panose="02020603050405020304" pitchFamily="18" charset="0"/>
              </a:rPr>
              <a:t>do </a:t>
            </a:r>
            <a:r>
              <a:rPr sz="2600" spc="-20" dirty="0">
                <a:solidFill>
                  <a:srgbClr val="002A00"/>
                </a:solidFill>
                <a:latin typeface="Times New Roman" panose="02020603050405020304" pitchFamily="18" charset="0"/>
                <a:cs typeface="Times New Roman" panose="02020603050405020304" pitchFamily="18" charset="0"/>
              </a:rPr>
              <a:t>ngừng </a:t>
            </a:r>
            <a:r>
              <a:rPr sz="2600" spc="-5" dirty="0">
                <a:solidFill>
                  <a:srgbClr val="002A00"/>
                </a:solidFill>
                <a:latin typeface="Times New Roman" panose="02020603050405020304" pitchFamily="18" charset="0"/>
                <a:cs typeface="Times New Roman" panose="02020603050405020304" pitchFamily="18" charset="0"/>
              </a:rPr>
              <a:t>sản</a:t>
            </a:r>
            <a:r>
              <a:rPr sz="2600" spc="-85" dirty="0">
                <a:solidFill>
                  <a:srgbClr val="002A00"/>
                </a:solidFill>
                <a:latin typeface="Times New Roman" panose="02020603050405020304" pitchFamily="18" charset="0"/>
                <a:cs typeface="Times New Roman" panose="02020603050405020304" pitchFamily="18" charset="0"/>
              </a:rPr>
              <a:t> </a:t>
            </a:r>
            <a:r>
              <a:rPr sz="2600" dirty="0">
                <a:solidFill>
                  <a:srgbClr val="002A00"/>
                </a:solidFill>
                <a:latin typeface="Times New Roman" panose="02020603050405020304" pitchFamily="18" charset="0"/>
                <a:cs typeface="Times New Roman" panose="02020603050405020304" pitchFamily="18" charset="0"/>
              </a:rPr>
              <a:t>xuất</a:t>
            </a:r>
            <a:endParaRPr sz="2600" dirty="0">
              <a:latin typeface="Times New Roman" panose="02020603050405020304" pitchFamily="18" charset="0"/>
              <a:cs typeface="Times New Roman" panose="02020603050405020304" pitchFamily="18" charset="0"/>
            </a:endParaRPr>
          </a:p>
          <a:p>
            <a:pPr marL="304165" indent="-292100">
              <a:lnSpc>
                <a:spcPct val="100000"/>
              </a:lnSpc>
              <a:spcBef>
                <a:spcPts val="520"/>
              </a:spcBef>
              <a:buClr>
                <a:srgbClr val="6D77BF"/>
              </a:buClr>
              <a:buFont typeface="Komatuna"/>
              <a:buChar char=""/>
              <a:tabLst>
                <a:tab pos="304800" algn="l"/>
              </a:tabLst>
            </a:pPr>
            <a:r>
              <a:rPr sz="2600" dirty="0">
                <a:solidFill>
                  <a:srgbClr val="002A00"/>
                </a:solidFill>
                <a:latin typeface="Times New Roman" panose="02020603050405020304" pitchFamily="18" charset="0"/>
                <a:cs typeface="Times New Roman" panose="02020603050405020304" pitchFamily="18" charset="0"/>
              </a:rPr>
              <a:t>Chi phí thiệt </a:t>
            </a:r>
            <a:r>
              <a:rPr sz="2600" spc="20" dirty="0">
                <a:solidFill>
                  <a:srgbClr val="002A00"/>
                </a:solidFill>
                <a:latin typeface="Times New Roman" panose="02020603050405020304" pitchFamily="18" charset="0"/>
                <a:cs typeface="Times New Roman" panose="02020603050405020304" pitchFamily="18" charset="0"/>
              </a:rPr>
              <a:t>hại </a:t>
            </a:r>
            <a:r>
              <a:rPr sz="2600" dirty="0">
                <a:solidFill>
                  <a:srgbClr val="002A00"/>
                </a:solidFill>
                <a:latin typeface="Times New Roman" panose="02020603050405020304" pitchFamily="18" charset="0"/>
                <a:cs typeface="Times New Roman" panose="02020603050405020304" pitchFamily="18" charset="0"/>
              </a:rPr>
              <a:t>do </a:t>
            </a:r>
            <a:r>
              <a:rPr sz="2600" spc="-5" dirty="0">
                <a:solidFill>
                  <a:srgbClr val="002A00"/>
                </a:solidFill>
                <a:latin typeface="Times New Roman" panose="02020603050405020304" pitchFamily="18" charset="0"/>
                <a:cs typeface="Times New Roman" panose="02020603050405020304" pitchFamily="18" charset="0"/>
              </a:rPr>
              <a:t>sản </a:t>
            </a:r>
            <a:r>
              <a:rPr sz="2600" dirty="0">
                <a:solidFill>
                  <a:srgbClr val="002A00"/>
                </a:solidFill>
                <a:latin typeface="Times New Roman" panose="02020603050405020304" pitchFamily="18" charset="0"/>
                <a:cs typeface="Times New Roman" panose="02020603050405020304" pitchFamily="18" charset="0"/>
              </a:rPr>
              <a:t>phẩm</a:t>
            </a:r>
            <a:r>
              <a:rPr sz="2600" spc="-195" dirty="0">
                <a:solidFill>
                  <a:srgbClr val="002A00"/>
                </a:solidFill>
                <a:latin typeface="Times New Roman" panose="02020603050405020304" pitchFamily="18" charset="0"/>
                <a:cs typeface="Times New Roman" panose="02020603050405020304" pitchFamily="18" charset="0"/>
              </a:rPr>
              <a:t> </a:t>
            </a:r>
            <a:r>
              <a:rPr sz="2600" dirty="0">
                <a:solidFill>
                  <a:srgbClr val="002A00"/>
                </a:solidFill>
                <a:latin typeface="Times New Roman" panose="02020603050405020304" pitchFamily="18" charset="0"/>
                <a:cs typeface="Times New Roman" panose="02020603050405020304" pitchFamily="18" charset="0"/>
              </a:rPr>
              <a:t>hỏng</a:t>
            </a:r>
            <a:endParaRPr sz="2600" dirty="0">
              <a:latin typeface="Times New Roman" panose="02020603050405020304" pitchFamily="18" charset="0"/>
              <a:cs typeface="Times New Roman" panose="02020603050405020304" pitchFamily="18" charset="0"/>
            </a:endParaRPr>
          </a:p>
          <a:p>
            <a:pPr marL="304165" indent="-292100">
              <a:lnSpc>
                <a:spcPct val="100000"/>
              </a:lnSpc>
              <a:spcBef>
                <a:spcPts val="620"/>
              </a:spcBef>
              <a:buClr>
                <a:srgbClr val="6D77BF"/>
              </a:buClr>
              <a:buFont typeface="Komatuna"/>
              <a:buChar char=""/>
              <a:tabLst>
                <a:tab pos="304800" algn="l"/>
              </a:tabLst>
            </a:pPr>
            <a:r>
              <a:rPr sz="2600" spc="20" dirty="0">
                <a:solidFill>
                  <a:srgbClr val="002A00"/>
                </a:solidFill>
                <a:latin typeface="Times New Roman" panose="02020603050405020304" pitchFamily="18" charset="0"/>
                <a:cs typeface="Times New Roman" panose="02020603050405020304" pitchFamily="18" charset="0"/>
              </a:rPr>
              <a:t>Phế </a:t>
            </a:r>
            <a:r>
              <a:rPr sz="2600" spc="-35" dirty="0">
                <a:solidFill>
                  <a:srgbClr val="002A00"/>
                </a:solidFill>
                <a:latin typeface="Times New Roman" panose="02020603050405020304" pitchFamily="18" charset="0"/>
                <a:cs typeface="Times New Roman" panose="02020603050405020304" pitchFamily="18" charset="0"/>
              </a:rPr>
              <a:t>liệu </a:t>
            </a:r>
            <a:r>
              <a:rPr sz="2600" dirty="0">
                <a:solidFill>
                  <a:srgbClr val="002A00"/>
                </a:solidFill>
                <a:latin typeface="Times New Roman" panose="02020603050405020304" pitchFamily="18" charset="0"/>
                <a:cs typeface="Times New Roman" panose="02020603050405020304" pitchFamily="18" charset="0"/>
              </a:rPr>
              <a:t>thu hồi từ quá trình </a:t>
            </a:r>
            <a:r>
              <a:rPr sz="2600" spc="-5" dirty="0">
                <a:solidFill>
                  <a:srgbClr val="002A00"/>
                </a:solidFill>
                <a:latin typeface="Times New Roman" panose="02020603050405020304" pitchFamily="18" charset="0"/>
                <a:cs typeface="Times New Roman" panose="02020603050405020304" pitchFamily="18" charset="0"/>
              </a:rPr>
              <a:t>sản</a:t>
            </a:r>
            <a:r>
              <a:rPr sz="2600" spc="-20" dirty="0">
                <a:solidFill>
                  <a:srgbClr val="002A00"/>
                </a:solidFill>
                <a:latin typeface="Times New Roman" panose="02020603050405020304" pitchFamily="18" charset="0"/>
                <a:cs typeface="Times New Roman" panose="02020603050405020304" pitchFamily="18" charset="0"/>
              </a:rPr>
              <a:t> </a:t>
            </a:r>
            <a:r>
              <a:rPr sz="2600" dirty="0">
                <a:solidFill>
                  <a:srgbClr val="002A00"/>
                </a:solidFill>
                <a:latin typeface="Times New Roman" panose="02020603050405020304" pitchFamily="18" charset="0"/>
                <a:cs typeface="Times New Roman" panose="02020603050405020304" pitchFamily="18" charset="0"/>
              </a:rPr>
              <a:t>xuất</a:t>
            </a:r>
            <a:endParaRPr sz="2600" dirty="0">
              <a:latin typeface="Times New Roman" panose="02020603050405020304" pitchFamily="18" charset="0"/>
              <a:cs typeface="Times New Roman" panose="02020603050405020304" pitchFamily="18" charset="0"/>
            </a:endParaRPr>
          </a:p>
          <a:p>
            <a:pPr marL="12700">
              <a:lnSpc>
                <a:spcPct val="100000"/>
              </a:lnSpc>
              <a:spcBef>
                <a:spcPts val="520"/>
              </a:spcBef>
            </a:pPr>
            <a:r>
              <a:rPr sz="2600" spc="-1305" dirty="0">
                <a:solidFill>
                  <a:srgbClr val="6D77BF"/>
                </a:solidFill>
                <a:latin typeface="Times New Roman" panose="02020603050405020304" pitchFamily="18" charset="0"/>
                <a:cs typeface="Times New Roman" panose="02020603050405020304" pitchFamily="18" charset="0"/>
              </a:rPr>
              <a:t></a:t>
            </a:r>
            <a:r>
              <a:rPr sz="2600" spc="-5" dirty="0">
                <a:solidFill>
                  <a:srgbClr val="6D77BF"/>
                </a:solidFill>
                <a:latin typeface="Times New Roman" panose="02020603050405020304" pitchFamily="18" charset="0"/>
                <a:cs typeface="Times New Roman" panose="02020603050405020304" pitchFamily="18" charset="0"/>
              </a:rPr>
              <a:t> </a:t>
            </a:r>
            <a:r>
              <a:rPr sz="2600" dirty="0">
                <a:solidFill>
                  <a:srgbClr val="002A00"/>
                </a:solidFill>
                <a:latin typeface="Times New Roman" panose="02020603050405020304" pitchFamily="18" charset="0"/>
                <a:cs typeface="Times New Roman" panose="02020603050405020304" pitchFamily="18" charset="0"/>
              </a:rPr>
              <a:t>…………..</a:t>
            </a:r>
            <a:endParaRPr sz="2600" dirty="0">
              <a:latin typeface="Times New Roman" panose="02020603050405020304" pitchFamily="18" charset="0"/>
              <a:cs typeface="Times New Roman" panose="02020603050405020304" pitchFamily="18" charset="0"/>
            </a:endParaRPr>
          </a:p>
        </p:txBody>
      </p:sp>
      <p:sp>
        <p:nvSpPr>
          <p:cNvPr id="4" name="object 4"/>
          <p:cNvSpPr/>
          <p:nvPr/>
        </p:nvSpPr>
        <p:spPr>
          <a:xfrm>
            <a:off x="1613535" y="4462780"/>
            <a:ext cx="6050915" cy="1140460"/>
          </a:xfrm>
          <a:custGeom>
            <a:avLst/>
            <a:gdLst/>
            <a:ahLst/>
            <a:cxnLst/>
            <a:rect l="l" t="t" r="r" b="b"/>
            <a:pathLst>
              <a:path w="6858000" h="1308100">
                <a:moveTo>
                  <a:pt x="1905000" y="0"/>
                </a:moveTo>
                <a:lnTo>
                  <a:pt x="0" y="0"/>
                </a:lnTo>
                <a:lnTo>
                  <a:pt x="0" y="12700"/>
                </a:lnTo>
                <a:lnTo>
                  <a:pt x="914400" y="12700"/>
                </a:lnTo>
                <a:lnTo>
                  <a:pt x="914400" y="1308100"/>
                </a:lnTo>
                <a:lnTo>
                  <a:pt x="927100" y="1308100"/>
                </a:lnTo>
                <a:lnTo>
                  <a:pt x="927100" y="12700"/>
                </a:lnTo>
                <a:lnTo>
                  <a:pt x="1905000" y="12700"/>
                </a:lnTo>
                <a:lnTo>
                  <a:pt x="1905000" y="0"/>
                </a:lnTo>
                <a:close/>
              </a:path>
              <a:path w="6858000" h="1308100">
                <a:moveTo>
                  <a:pt x="5257800" y="596900"/>
                </a:moveTo>
                <a:lnTo>
                  <a:pt x="5232400" y="584200"/>
                </a:lnTo>
                <a:lnTo>
                  <a:pt x="5181600" y="558800"/>
                </a:lnTo>
                <a:lnTo>
                  <a:pt x="5181600" y="584200"/>
                </a:lnTo>
                <a:lnTo>
                  <a:pt x="1143000" y="584200"/>
                </a:lnTo>
                <a:lnTo>
                  <a:pt x="1143000" y="609600"/>
                </a:lnTo>
                <a:lnTo>
                  <a:pt x="5181600" y="609600"/>
                </a:lnTo>
                <a:lnTo>
                  <a:pt x="5181600" y="635000"/>
                </a:lnTo>
                <a:lnTo>
                  <a:pt x="5232400" y="609600"/>
                </a:lnTo>
                <a:lnTo>
                  <a:pt x="5257800" y="596900"/>
                </a:lnTo>
                <a:close/>
              </a:path>
              <a:path w="6858000" h="1308100">
                <a:moveTo>
                  <a:pt x="6858000" y="0"/>
                </a:moveTo>
                <a:lnTo>
                  <a:pt x="4368800" y="0"/>
                </a:lnTo>
                <a:lnTo>
                  <a:pt x="4368800" y="12700"/>
                </a:lnTo>
                <a:lnTo>
                  <a:pt x="5562600" y="12700"/>
                </a:lnTo>
                <a:lnTo>
                  <a:pt x="5562600" y="1308100"/>
                </a:lnTo>
                <a:lnTo>
                  <a:pt x="5575300" y="1308100"/>
                </a:lnTo>
                <a:lnTo>
                  <a:pt x="5575300" y="12700"/>
                </a:lnTo>
                <a:lnTo>
                  <a:pt x="6858000" y="12700"/>
                </a:lnTo>
                <a:lnTo>
                  <a:pt x="6858000" y="0"/>
                </a:lnTo>
                <a:close/>
              </a:path>
            </a:pathLst>
          </a:custGeom>
          <a:solidFill>
            <a:srgbClr val="002A00"/>
          </a:solidFill>
        </p:spPr>
        <p:txBody>
          <a:bodyPr wrap="square" lIns="0" tIns="0" rIns="0" bIns="0" rtlCol="0"/>
          <a:lstStyle/>
          <a:p>
            <a:endParaRPr sz="100"/>
          </a:p>
        </p:txBody>
      </p:sp>
      <p:sp>
        <p:nvSpPr>
          <p:cNvPr id="5" name="object 5"/>
          <p:cNvSpPr txBox="1"/>
          <p:nvPr/>
        </p:nvSpPr>
        <p:spPr>
          <a:xfrm>
            <a:off x="2218765" y="4056529"/>
            <a:ext cx="396688" cy="282575"/>
          </a:xfrm>
          <a:prstGeom prst="rect">
            <a:avLst/>
          </a:prstGeom>
        </p:spPr>
        <p:txBody>
          <a:bodyPr vert="horz" wrap="square" lIns="0" tIns="11205" rIns="0" bIns="0" rtlCol="0">
            <a:spAutoFit/>
          </a:bodyPr>
          <a:lstStyle/>
          <a:p>
            <a:pPr marL="12700">
              <a:lnSpc>
                <a:spcPct val="100000"/>
              </a:lnSpc>
              <a:spcBef>
                <a:spcPts val="100"/>
              </a:spcBef>
            </a:pPr>
            <a:r>
              <a:rPr sz="1765" b="1" spc="-5" dirty="0">
                <a:solidFill>
                  <a:srgbClr val="002A00"/>
                </a:solidFill>
                <a:latin typeface="Arial" panose="020B0604020202020204"/>
                <a:cs typeface="Arial" panose="020B0604020202020204"/>
              </a:rPr>
              <a:t>154</a:t>
            </a:r>
            <a:endParaRPr sz="1765">
              <a:latin typeface="Arial" panose="020B0604020202020204"/>
              <a:cs typeface="Arial" panose="020B0604020202020204"/>
            </a:endParaRPr>
          </a:p>
        </p:txBody>
      </p:sp>
      <p:sp>
        <p:nvSpPr>
          <p:cNvPr id="6" name="object 6"/>
          <p:cNvSpPr txBox="1"/>
          <p:nvPr/>
        </p:nvSpPr>
        <p:spPr>
          <a:xfrm>
            <a:off x="5659120" y="4056380"/>
            <a:ext cx="2913380" cy="282575"/>
          </a:xfrm>
          <a:prstGeom prst="rect">
            <a:avLst/>
          </a:prstGeom>
        </p:spPr>
        <p:txBody>
          <a:bodyPr vert="horz" wrap="square" lIns="0" tIns="11205" rIns="0" bIns="0" rtlCol="0">
            <a:spAutoFit/>
          </a:bodyPr>
          <a:lstStyle/>
          <a:p>
            <a:pPr marL="12700">
              <a:lnSpc>
                <a:spcPct val="100000"/>
              </a:lnSpc>
              <a:spcBef>
                <a:spcPts val="100"/>
              </a:spcBef>
            </a:pPr>
            <a:r>
              <a:rPr sz="1765" b="1" dirty="0">
                <a:solidFill>
                  <a:srgbClr val="002A00"/>
                </a:solidFill>
                <a:latin typeface="Arial" panose="020B0604020202020204"/>
                <a:cs typeface="Arial" panose="020B0604020202020204"/>
              </a:rPr>
              <a:t>TK 152,111,112,138,334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5">
                                            <p:txEl>
                                              <p:pRg st="0" end="0"/>
                                            </p:txEl>
                                          </p:spTgt>
                                        </p:tgtEl>
                                        <p:attrNameLst>
                                          <p:attrName>style.visibility</p:attrName>
                                        </p:attrNameLst>
                                      </p:cBhvr>
                                      <p:to>
                                        <p:strVal val="visible"/>
                                      </p:to>
                                    </p:set>
                                    <p:anim calcmode="lin" valueType="num">
                                      <p:cBhvr additive="base">
                                        <p:cTn id="24"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6">
                                            <p:txEl>
                                              <p:pRg st="0" end="0"/>
                                            </p:txEl>
                                          </p:spTgt>
                                        </p:tgtEl>
                                        <p:attrNameLst>
                                          <p:attrName>style.visibility</p:attrName>
                                        </p:attrNameLst>
                                      </p:cBhvr>
                                      <p:to>
                                        <p:strVal val="visible"/>
                                      </p:to>
                                    </p:set>
                                    <p:anim calcmode="lin" valueType="num">
                                      <p:cBhvr additive="base">
                                        <p:cTn id="30"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41070" y="1324610"/>
            <a:ext cx="6843395" cy="727710"/>
          </a:xfrm>
          <a:prstGeom prst="rect">
            <a:avLst/>
          </a:prstGeom>
        </p:spPr>
        <p:txBody>
          <a:bodyPr vert="horz" wrap="square" lIns="0" tIns="82363" rIns="0" bIns="0" rtlCol="0">
            <a:spAutoFit/>
          </a:bodyPr>
          <a:lstStyle/>
          <a:p>
            <a:pPr marL="12700">
              <a:lnSpc>
                <a:spcPct val="100000"/>
              </a:lnSpc>
              <a:spcBef>
                <a:spcPts val="735"/>
              </a:spcBef>
            </a:pPr>
            <a:r>
              <a:rPr lang="en-US" sz="4200">
                <a:ln w="22225">
                  <a:solidFill>
                    <a:schemeClr val="accent2"/>
                  </a:solidFill>
                  <a:prstDash val="solid"/>
                </a:ln>
                <a:solidFill>
                  <a:schemeClr val="accent2">
                    <a:lumMod val="40000"/>
                    <a:lumOff val="60000"/>
                  </a:schemeClr>
                </a:solidFill>
                <a:effectLst/>
                <a:latin typeface="Times New Roman" panose="02020603050405020304"/>
                <a:cs typeface="Times New Roman" panose="02020603050405020304"/>
              </a:rPr>
              <a:t>Sản phẩm dở dang là gì?</a:t>
            </a:r>
          </a:p>
        </p:txBody>
      </p:sp>
      <p:sp>
        <p:nvSpPr>
          <p:cNvPr id="3" name="object 3"/>
          <p:cNvSpPr txBox="1">
            <a:spLocks noGrp="1"/>
          </p:cNvSpPr>
          <p:nvPr>
            <p:ph type="title"/>
          </p:nvPr>
        </p:nvSpPr>
        <p:spPr>
          <a:xfrm>
            <a:off x="361315" y="207645"/>
            <a:ext cx="8390890" cy="533400"/>
          </a:xfrm>
          <a:prstGeom prst="rect">
            <a:avLst/>
          </a:prstGeom>
        </p:spPr>
        <p:txBody>
          <a:bodyPr vert="horz" wrap="square" lIns="0" tIns="11205" rIns="0" bIns="0" rtlCol="0">
            <a:spAutoFit/>
          </a:bodyPr>
          <a:lstStyle/>
          <a:p>
            <a:pPr marL="12700">
              <a:lnSpc>
                <a:spcPct val="100000"/>
              </a:lnSpc>
              <a:spcBef>
                <a:spcPts val="100"/>
              </a:spcBef>
            </a:pPr>
            <a:r>
              <a:rPr sz="3400" b="1" dirty="0" smtClean="0">
                <a:solidFill>
                  <a:srgbClr val="FF0000"/>
                </a:solidFill>
                <a:latin typeface="Times New Roman" panose="02020603050405020304" pitchFamily="18" charset="0"/>
                <a:cs typeface="Times New Roman" panose="02020603050405020304" pitchFamily="18" charset="0"/>
              </a:rPr>
              <a:t>. </a:t>
            </a:r>
            <a:r>
              <a:rPr sz="3400" b="1" dirty="0" err="1">
                <a:solidFill>
                  <a:srgbClr val="FF0000"/>
                </a:solidFill>
                <a:latin typeface="Times New Roman" panose="02020603050405020304" pitchFamily="18" charset="0"/>
                <a:cs typeface="Times New Roman" panose="02020603050405020304" pitchFamily="18" charset="0"/>
              </a:rPr>
              <a:t>Đánh</a:t>
            </a:r>
            <a:r>
              <a:rPr sz="3400" b="1" dirty="0">
                <a:solidFill>
                  <a:srgbClr val="FF0000"/>
                </a:solidFill>
                <a:latin typeface="Times New Roman" panose="02020603050405020304" pitchFamily="18" charset="0"/>
                <a:cs typeface="Times New Roman" panose="02020603050405020304" pitchFamily="18" charset="0"/>
              </a:rPr>
              <a:t> </a:t>
            </a:r>
            <a:r>
              <a:rPr sz="3400" b="1" dirty="0" err="1">
                <a:solidFill>
                  <a:srgbClr val="FF0000"/>
                </a:solidFill>
                <a:latin typeface="Times New Roman" panose="02020603050405020304" pitchFamily="18" charset="0"/>
                <a:cs typeface="Times New Roman" panose="02020603050405020304" pitchFamily="18" charset="0"/>
              </a:rPr>
              <a:t>giá</a:t>
            </a:r>
            <a:r>
              <a:rPr sz="3400" b="1" dirty="0">
                <a:solidFill>
                  <a:srgbClr val="FF0000"/>
                </a:solidFill>
                <a:latin typeface="Times New Roman" panose="02020603050405020304" pitchFamily="18" charset="0"/>
                <a:cs typeface="Times New Roman" panose="02020603050405020304" pitchFamily="18" charset="0"/>
              </a:rPr>
              <a:t> </a:t>
            </a:r>
            <a:r>
              <a:rPr sz="3400" b="1" dirty="0" err="1">
                <a:solidFill>
                  <a:srgbClr val="FF0000"/>
                </a:solidFill>
                <a:latin typeface="Times New Roman" panose="02020603050405020304" pitchFamily="18" charset="0"/>
                <a:cs typeface="Times New Roman" panose="02020603050405020304" pitchFamily="18" charset="0"/>
              </a:rPr>
              <a:t>sản</a:t>
            </a:r>
            <a:r>
              <a:rPr sz="3400" b="1" dirty="0">
                <a:solidFill>
                  <a:srgbClr val="FF0000"/>
                </a:solidFill>
                <a:latin typeface="Times New Roman" panose="02020603050405020304" pitchFamily="18" charset="0"/>
                <a:cs typeface="Times New Roman" panose="02020603050405020304" pitchFamily="18" charset="0"/>
              </a:rPr>
              <a:t> </a:t>
            </a:r>
            <a:r>
              <a:rPr sz="3400" b="1" dirty="0" err="1">
                <a:solidFill>
                  <a:srgbClr val="FF0000"/>
                </a:solidFill>
                <a:latin typeface="Times New Roman" panose="02020603050405020304" pitchFamily="18" charset="0"/>
                <a:cs typeface="Times New Roman" panose="02020603050405020304" pitchFamily="18" charset="0"/>
              </a:rPr>
              <a:t>phẩm</a:t>
            </a:r>
            <a:r>
              <a:rPr sz="3400" b="1" dirty="0">
                <a:solidFill>
                  <a:srgbClr val="FF0000"/>
                </a:solidFill>
                <a:latin typeface="Times New Roman" panose="02020603050405020304" pitchFamily="18" charset="0"/>
                <a:cs typeface="Times New Roman" panose="02020603050405020304" pitchFamily="18" charset="0"/>
              </a:rPr>
              <a:t> </a:t>
            </a:r>
            <a:r>
              <a:rPr sz="3400" b="1" dirty="0" err="1">
                <a:solidFill>
                  <a:srgbClr val="FF0000"/>
                </a:solidFill>
                <a:latin typeface="Times New Roman" panose="02020603050405020304" pitchFamily="18" charset="0"/>
                <a:cs typeface="Times New Roman" panose="02020603050405020304" pitchFamily="18" charset="0"/>
              </a:rPr>
              <a:t>dở</a:t>
            </a:r>
            <a:r>
              <a:rPr sz="3400" b="1" dirty="0">
                <a:solidFill>
                  <a:srgbClr val="FF0000"/>
                </a:solidFill>
                <a:latin typeface="Times New Roman" panose="02020603050405020304" pitchFamily="18" charset="0"/>
                <a:cs typeface="Times New Roman" panose="02020603050405020304" pitchFamily="18" charset="0"/>
              </a:rPr>
              <a:t> dang </a:t>
            </a:r>
            <a:r>
              <a:rPr sz="3400" b="1" dirty="0" err="1">
                <a:solidFill>
                  <a:srgbClr val="FF0000"/>
                </a:solidFill>
                <a:latin typeface="Times New Roman" panose="02020603050405020304" pitchFamily="18" charset="0"/>
                <a:cs typeface="Times New Roman" panose="02020603050405020304" pitchFamily="18" charset="0"/>
              </a:rPr>
              <a:t>cuối</a:t>
            </a:r>
            <a:r>
              <a:rPr sz="3400" b="1" dirty="0">
                <a:solidFill>
                  <a:srgbClr val="FF0000"/>
                </a:solidFill>
                <a:latin typeface="Times New Roman" panose="02020603050405020304" pitchFamily="18" charset="0"/>
                <a:cs typeface="Times New Roman" panose="02020603050405020304" pitchFamily="18" charset="0"/>
              </a:rPr>
              <a:t> </a:t>
            </a:r>
            <a:r>
              <a:rPr sz="3400" b="1" dirty="0" err="1">
                <a:solidFill>
                  <a:srgbClr val="FF0000"/>
                </a:solidFill>
                <a:latin typeface="Times New Roman" panose="02020603050405020304" pitchFamily="18" charset="0"/>
                <a:cs typeface="Times New Roman" panose="02020603050405020304" pitchFamily="18" charset="0"/>
              </a:rPr>
              <a:t>kỳ</a:t>
            </a:r>
            <a:endParaRPr sz="3400" b="1" dirty="0">
              <a:solidFill>
                <a:srgbClr val="FF0000"/>
              </a:solidFill>
              <a:latin typeface="Times New Roman" panose="02020603050405020304" pitchFamily="18" charset="0"/>
              <a:cs typeface="Times New Roman" panose="02020603050405020304" pitchFamily="18" charset="0"/>
            </a:endParaRPr>
          </a:p>
        </p:txBody>
      </p:sp>
      <p:sp>
        <p:nvSpPr>
          <p:cNvPr id="4" name="Text Box 3"/>
          <p:cNvSpPr txBox="1"/>
          <p:nvPr/>
        </p:nvSpPr>
        <p:spPr>
          <a:xfrm>
            <a:off x="668020" y="2371090"/>
            <a:ext cx="8323580" cy="3322955"/>
          </a:xfrm>
          <a:prstGeom prst="rect">
            <a:avLst/>
          </a:prstGeom>
          <a:noFill/>
        </p:spPr>
        <p:txBody>
          <a:bodyPr wrap="square" rtlCol="0">
            <a:spAutoFit/>
          </a:bodyPr>
          <a:lstStyle/>
          <a:p>
            <a:r>
              <a:rPr lang="en-US" sz="3000" dirty="0" err="1">
                <a:latin typeface="Times New Roman" panose="02020603050405020304" pitchFamily="18" charset="0"/>
                <a:cs typeface="Times New Roman" panose="02020603050405020304" pitchFamily="18" charset="0"/>
              </a:rPr>
              <a:t>Là</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những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sản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phẩm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mà</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tại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thời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điểm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tính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giá</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thành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chưa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hoàn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thành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về</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mặt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kỹ</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thuật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sản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xuất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thủ</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tục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quản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lý</a:t>
            </a:r>
            <a:r>
              <a:rPr lang="en-US" sz="3000" dirty="0">
                <a:latin typeface="Times New Roman" panose="02020603050405020304" pitchFamily="18" charset="0"/>
                <a:cs typeface="Times New Roman" panose="02020603050405020304" pitchFamily="18" charset="0"/>
              </a:rPr>
              <a:t> ở </a:t>
            </a:r>
            <a:r>
              <a:rPr lang="en-US" sz="3000" dirty="0" err="1">
                <a:latin typeface="Times New Roman" panose="02020603050405020304" pitchFamily="18" charset="0"/>
                <a:cs typeface="Times New Roman" panose="02020603050405020304" pitchFamily="18" charset="0"/>
              </a:rPr>
              <a:t>các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giai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đoạn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của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quy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trình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công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nghệ</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chế</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biến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sản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phẩm</a:t>
            </a:r>
            <a:r>
              <a:rPr lang="en-US" sz="3000" dirty="0">
                <a:latin typeface="Times New Roman" panose="02020603050405020304" pitchFamily="18" charset="0"/>
                <a:cs typeface="Times New Roman" panose="02020603050405020304" pitchFamily="18" charset="0"/>
              </a:rPr>
              <a:t>. </a:t>
            </a:r>
          </a:p>
          <a:p>
            <a:r>
              <a:rPr lang="en-US" sz="3000" dirty="0" err="1">
                <a:latin typeface="Times New Roman" panose="02020603050405020304" pitchFamily="18" charset="0"/>
                <a:cs typeface="Times New Roman" panose="02020603050405020304" pitchFamily="18" charset="0"/>
              </a:rPr>
              <a:t>Sản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phẩm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dở</a:t>
            </a:r>
            <a:r>
              <a:rPr lang="en-US" sz="3000" dirty="0">
                <a:latin typeface="Times New Roman" panose="02020603050405020304" pitchFamily="18" charset="0"/>
                <a:cs typeface="Times New Roman" panose="02020603050405020304" pitchFamily="18" charset="0"/>
              </a:rPr>
              <a:t> dang </a:t>
            </a:r>
            <a:r>
              <a:rPr lang="en-US" sz="3000" dirty="0" err="1">
                <a:latin typeface="Times New Roman" panose="02020603050405020304" pitchFamily="18" charset="0"/>
                <a:cs typeface="Times New Roman" panose="02020603050405020304" pitchFamily="18" charset="0"/>
              </a:rPr>
              <a:t>có</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thể</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có</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những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sản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phẩm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đang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còn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trên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quy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trình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công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nghệ</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chế</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biến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hoặc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có</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thể</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hoàn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tất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thủ</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tục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kiểm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tra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chất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lượng</a:t>
            </a:r>
            <a:endParaRPr lang="en-US" sz="30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008394" y="1497419"/>
            <a:ext cx="7125260" cy="2251710"/>
          </a:xfrm>
          <a:prstGeom prst="rect">
            <a:avLst/>
          </a:prstGeom>
        </p:spPr>
        <p:txBody>
          <a:bodyPr vert="horz" wrap="square" lIns="0" tIns="82363" rIns="0" bIns="0" rtlCol="0">
            <a:spAutoFit/>
          </a:bodyPr>
          <a:lstStyle/>
          <a:p>
            <a:pPr marL="12700">
              <a:lnSpc>
                <a:spcPct val="100000"/>
              </a:lnSpc>
              <a:spcBef>
                <a:spcPts val="735"/>
              </a:spcBef>
            </a:pPr>
            <a:r>
              <a:rPr sz="2600" spc="-25" dirty="0">
                <a:solidFill>
                  <a:srgbClr val="A76E23"/>
                </a:solidFill>
                <a:latin typeface="Times New Roman" panose="02020603050405020304" pitchFamily="18" charset="0"/>
                <a:cs typeface="Times New Roman" panose="02020603050405020304" pitchFamily="18" charset="0"/>
              </a:rPr>
              <a:t></a:t>
            </a:r>
            <a:r>
              <a:rPr sz="2600" b="1" spc="-25" dirty="0">
                <a:solidFill>
                  <a:srgbClr val="002A00"/>
                </a:solidFill>
                <a:latin typeface="Times New Roman" panose="02020603050405020304" pitchFamily="18" charset="0"/>
                <a:cs typeface="Times New Roman" panose="02020603050405020304" pitchFamily="18" charset="0"/>
              </a:rPr>
              <a:t>Đánh </a:t>
            </a:r>
            <a:r>
              <a:rPr sz="2600" b="1" dirty="0">
                <a:solidFill>
                  <a:srgbClr val="002A00"/>
                </a:solidFill>
                <a:latin typeface="Times New Roman" panose="02020603050405020304" pitchFamily="18" charset="0"/>
                <a:cs typeface="Times New Roman" panose="02020603050405020304" pitchFamily="18" charset="0"/>
              </a:rPr>
              <a:t>giá </a:t>
            </a:r>
            <a:r>
              <a:rPr sz="2600" b="1" spc="-5" dirty="0">
                <a:solidFill>
                  <a:srgbClr val="002A00"/>
                </a:solidFill>
                <a:latin typeface="Times New Roman" panose="02020603050405020304" pitchFamily="18" charset="0"/>
                <a:cs typeface="Times New Roman" panose="02020603050405020304" pitchFamily="18" charset="0"/>
              </a:rPr>
              <a:t>sản </a:t>
            </a:r>
            <a:r>
              <a:rPr sz="2600" b="1" spc="20" dirty="0">
                <a:solidFill>
                  <a:srgbClr val="002A00"/>
                </a:solidFill>
                <a:latin typeface="Times New Roman" panose="02020603050405020304" pitchFamily="18" charset="0"/>
                <a:cs typeface="Times New Roman" panose="02020603050405020304" pitchFamily="18" charset="0"/>
              </a:rPr>
              <a:t>phẩm </a:t>
            </a:r>
            <a:r>
              <a:rPr sz="2600" b="1" spc="-5" dirty="0">
                <a:solidFill>
                  <a:srgbClr val="002A00"/>
                </a:solidFill>
                <a:latin typeface="Times New Roman" panose="02020603050405020304" pitchFamily="18" charset="0"/>
                <a:cs typeface="Times New Roman" panose="02020603050405020304" pitchFamily="18" charset="0"/>
              </a:rPr>
              <a:t>dở </a:t>
            </a:r>
            <a:r>
              <a:rPr sz="2600" b="1" spc="15" dirty="0">
                <a:solidFill>
                  <a:srgbClr val="002A00"/>
                </a:solidFill>
                <a:latin typeface="Times New Roman" panose="02020603050405020304" pitchFamily="18" charset="0"/>
                <a:cs typeface="Times New Roman" panose="02020603050405020304" pitchFamily="18" charset="0"/>
              </a:rPr>
              <a:t>dang </a:t>
            </a:r>
            <a:r>
              <a:rPr sz="2600" b="1" dirty="0">
                <a:solidFill>
                  <a:srgbClr val="002A00"/>
                </a:solidFill>
                <a:latin typeface="Times New Roman" panose="02020603050405020304" pitchFamily="18" charset="0"/>
                <a:cs typeface="Times New Roman" panose="02020603050405020304" pitchFamily="18" charset="0"/>
              </a:rPr>
              <a:t>cuối</a:t>
            </a:r>
            <a:r>
              <a:rPr sz="2600" b="1" spc="-130" dirty="0">
                <a:solidFill>
                  <a:srgbClr val="002A00"/>
                </a:solidFill>
                <a:latin typeface="Times New Roman" panose="02020603050405020304" pitchFamily="18" charset="0"/>
                <a:cs typeface="Times New Roman" panose="02020603050405020304" pitchFamily="18" charset="0"/>
              </a:rPr>
              <a:t> </a:t>
            </a:r>
            <a:r>
              <a:rPr sz="2600" b="1" spc="-5" dirty="0">
                <a:solidFill>
                  <a:srgbClr val="002A00"/>
                </a:solidFill>
                <a:latin typeface="Times New Roman" panose="02020603050405020304" pitchFamily="18" charset="0"/>
                <a:cs typeface="Times New Roman" panose="02020603050405020304" pitchFamily="18" charset="0"/>
              </a:rPr>
              <a:t>kỳ</a:t>
            </a:r>
            <a:endParaRPr sz="2600" dirty="0">
              <a:latin typeface="Times New Roman" panose="02020603050405020304" pitchFamily="18" charset="0"/>
              <a:cs typeface="Times New Roman" panose="02020603050405020304" pitchFamily="18" charset="0"/>
            </a:endParaRPr>
          </a:p>
          <a:p>
            <a:pPr marL="762000" marR="421005" indent="-292735">
              <a:lnSpc>
                <a:spcPct val="101000"/>
              </a:lnSpc>
              <a:spcBef>
                <a:spcPts val="600"/>
              </a:spcBef>
              <a:buClr>
                <a:srgbClr val="6D77BF"/>
              </a:buClr>
              <a:buFont typeface="Komatuna"/>
              <a:buChar char=""/>
              <a:tabLst>
                <a:tab pos="762635" algn="l"/>
              </a:tabLst>
            </a:pPr>
            <a:r>
              <a:rPr sz="2600" spc="-20" dirty="0">
                <a:solidFill>
                  <a:srgbClr val="002A00"/>
                </a:solidFill>
                <a:latin typeface="Times New Roman" panose="02020603050405020304" pitchFamily="18" charset="0"/>
                <a:cs typeface="Times New Roman" panose="02020603050405020304" pitchFamily="18" charset="0"/>
              </a:rPr>
              <a:t>Đánh </a:t>
            </a:r>
            <a:r>
              <a:rPr sz="2600" spc="-35" dirty="0">
                <a:solidFill>
                  <a:srgbClr val="002A00"/>
                </a:solidFill>
                <a:latin typeface="Times New Roman" panose="02020603050405020304" pitchFamily="18" charset="0"/>
                <a:cs typeface="Times New Roman" panose="02020603050405020304" pitchFamily="18" charset="0"/>
              </a:rPr>
              <a:t>giá </a:t>
            </a:r>
            <a:r>
              <a:rPr sz="2600" spc="-5" dirty="0">
                <a:solidFill>
                  <a:srgbClr val="002A00"/>
                </a:solidFill>
                <a:latin typeface="Times New Roman" panose="02020603050405020304" pitchFamily="18" charset="0"/>
                <a:cs typeface="Times New Roman" panose="02020603050405020304" pitchFamily="18" charset="0"/>
              </a:rPr>
              <a:t>sản </a:t>
            </a:r>
            <a:r>
              <a:rPr sz="2600" spc="-20" dirty="0">
                <a:solidFill>
                  <a:srgbClr val="002A00"/>
                </a:solidFill>
                <a:latin typeface="Times New Roman" panose="02020603050405020304" pitchFamily="18" charset="0"/>
                <a:cs typeface="Times New Roman" panose="02020603050405020304" pitchFamily="18" charset="0"/>
              </a:rPr>
              <a:t>phẩm </a:t>
            </a:r>
            <a:r>
              <a:rPr sz="2600" dirty="0">
                <a:solidFill>
                  <a:srgbClr val="002A00"/>
                </a:solidFill>
                <a:latin typeface="Times New Roman" panose="02020603050405020304" pitchFamily="18" charset="0"/>
                <a:cs typeface="Times New Roman" panose="02020603050405020304" pitchFamily="18" charset="0"/>
              </a:rPr>
              <a:t>dở dang cuối kỳ theo chi phí  </a:t>
            </a:r>
            <a:r>
              <a:rPr sz="2600" spc="-35" dirty="0">
                <a:solidFill>
                  <a:srgbClr val="002A00"/>
                </a:solidFill>
                <a:latin typeface="Times New Roman" panose="02020603050405020304" pitchFamily="18" charset="0"/>
                <a:cs typeface="Times New Roman" panose="02020603050405020304" pitchFamily="18" charset="0"/>
              </a:rPr>
              <a:t>nguyên </a:t>
            </a:r>
            <a:r>
              <a:rPr sz="2600" spc="-70" dirty="0">
                <a:solidFill>
                  <a:srgbClr val="002A00"/>
                </a:solidFill>
                <a:latin typeface="Times New Roman" panose="02020603050405020304" pitchFamily="18" charset="0"/>
                <a:cs typeface="Times New Roman" panose="02020603050405020304" pitchFamily="18" charset="0"/>
              </a:rPr>
              <a:t>vật </a:t>
            </a:r>
            <a:r>
              <a:rPr sz="2600" dirty="0">
                <a:solidFill>
                  <a:srgbClr val="002A00"/>
                </a:solidFill>
                <a:latin typeface="Times New Roman" panose="02020603050405020304" pitchFamily="18" charset="0"/>
                <a:cs typeface="Times New Roman" panose="02020603050405020304" pitchFamily="18" charset="0"/>
              </a:rPr>
              <a:t>liệu trực</a:t>
            </a:r>
            <a:r>
              <a:rPr sz="2600" spc="-180" dirty="0">
                <a:solidFill>
                  <a:srgbClr val="002A00"/>
                </a:solidFill>
                <a:latin typeface="Times New Roman" panose="02020603050405020304" pitchFamily="18" charset="0"/>
                <a:cs typeface="Times New Roman" panose="02020603050405020304" pitchFamily="18" charset="0"/>
              </a:rPr>
              <a:t> </a:t>
            </a:r>
            <a:r>
              <a:rPr sz="2600" dirty="0">
                <a:solidFill>
                  <a:srgbClr val="002A00"/>
                </a:solidFill>
                <a:latin typeface="Times New Roman" panose="02020603050405020304" pitchFamily="18" charset="0"/>
                <a:cs typeface="Times New Roman" panose="02020603050405020304" pitchFamily="18" charset="0"/>
              </a:rPr>
              <a:t>tiếp.</a:t>
            </a:r>
            <a:endParaRPr sz="2600" dirty="0">
              <a:latin typeface="Times New Roman" panose="02020603050405020304" pitchFamily="18" charset="0"/>
              <a:cs typeface="Times New Roman" panose="02020603050405020304" pitchFamily="18" charset="0"/>
            </a:endParaRPr>
          </a:p>
          <a:p>
            <a:pPr marL="762000" marR="5080" indent="-292735">
              <a:lnSpc>
                <a:spcPct val="101000"/>
              </a:lnSpc>
              <a:spcBef>
                <a:spcPts val="600"/>
              </a:spcBef>
              <a:buClr>
                <a:srgbClr val="6D77BF"/>
              </a:buClr>
              <a:buFont typeface="Komatuna"/>
              <a:buChar char=""/>
              <a:tabLst>
                <a:tab pos="762635" algn="l"/>
              </a:tabLst>
            </a:pPr>
            <a:r>
              <a:rPr sz="2600" spc="-20" dirty="0">
                <a:solidFill>
                  <a:srgbClr val="002A00"/>
                </a:solidFill>
                <a:latin typeface="Times New Roman" panose="02020603050405020304" pitchFamily="18" charset="0"/>
                <a:cs typeface="Times New Roman" panose="02020603050405020304" pitchFamily="18" charset="0"/>
              </a:rPr>
              <a:t>Đánh </a:t>
            </a:r>
            <a:r>
              <a:rPr sz="2600" spc="-35" dirty="0">
                <a:solidFill>
                  <a:srgbClr val="002A00"/>
                </a:solidFill>
                <a:latin typeface="Times New Roman" panose="02020603050405020304" pitchFamily="18" charset="0"/>
                <a:cs typeface="Times New Roman" panose="02020603050405020304" pitchFamily="18" charset="0"/>
              </a:rPr>
              <a:t>giá </a:t>
            </a:r>
            <a:r>
              <a:rPr sz="2600" spc="-5" dirty="0">
                <a:solidFill>
                  <a:srgbClr val="002A00"/>
                </a:solidFill>
                <a:latin typeface="Times New Roman" panose="02020603050405020304" pitchFamily="18" charset="0"/>
                <a:cs typeface="Times New Roman" panose="02020603050405020304" pitchFamily="18" charset="0"/>
              </a:rPr>
              <a:t>sản </a:t>
            </a:r>
            <a:r>
              <a:rPr sz="2600" spc="-20" dirty="0">
                <a:solidFill>
                  <a:srgbClr val="002A00"/>
                </a:solidFill>
                <a:latin typeface="Times New Roman" panose="02020603050405020304" pitchFamily="18" charset="0"/>
                <a:cs typeface="Times New Roman" panose="02020603050405020304" pitchFamily="18" charset="0"/>
              </a:rPr>
              <a:t>phẩm </a:t>
            </a:r>
            <a:r>
              <a:rPr sz="2600" dirty="0">
                <a:solidFill>
                  <a:srgbClr val="002A00"/>
                </a:solidFill>
                <a:latin typeface="Times New Roman" panose="02020603050405020304" pitchFamily="18" charset="0"/>
                <a:cs typeface="Times New Roman" panose="02020603050405020304" pitchFamily="18" charset="0"/>
              </a:rPr>
              <a:t>dở dang cuối kỳ theo </a:t>
            </a:r>
            <a:r>
              <a:rPr sz="2600" spc="-5" dirty="0">
                <a:solidFill>
                  <a:srgbClr val="002A00"/>
                </a:solidFill>
                <a:latin typeface="Times New Roman" panose="02020603050405020304" pitchFamily="18" charset="0"/>
                <a:cs typeface="Times New Roman" panose="02020603050405020304" pitchFamily="18" charset="0"/>
              </a:rPr>
              <a:t>sản </a:t>
            </a:r>
            <a:r>
              <a:rPr sz="2600" spc="-10" dirty="0">
                <a:solidFill>
                  <a:srgbClr val="002A00"/>
                </a:solidFill>
                <a:latin typeface="Times New Roman" panose="02020603050405020304" pitchFamily="18" charset="0"/>
                <a:cs typeface="Times New Roman" panose="02020603050405020304" pitchFamily="18" charset="0"/>
              </a:rPr>
              <a:t>lượng  </a:t>
            </a:r>
            <a:r>
              <a:rPr sz="2600" dirty="0">
                <a:solidFill>
                  <a:srgbClr val="002A00"/>
                </a:solidFill>
                <a:latin typeface="Times New Roman" panose="02020603050405020304" pitchFamily="18" charset="0"/>
                <a:cs typeface="Times New Roman" panose="02020603050405020304" pitchFamily="18" charset="0"/>
              </a:rPr>
              <a:t>hoàn </a:t>
            </a:r>
            <a:r>
              <a:rPr sz="2600" spc="-15" dirty="0">
                <a:solidFill>
                  <a:srgbClr val="002A00"/>
                </a:solidFill>
                <a:latin typeface="Times New Roman" panose="02020603050405020304" pitchFamily="18" charset="0"/>
                <a:cs typeface="Times New Roman" panose="02020603050405020304" pitchFamily="18" charset="0"/>
              </a:rPr>
              <a:t>thành </a:t>
            </a:r>
            <a:r>
              <a:rPr sz="2600" dirty="0">
                <a:solidFill>
                  <a:srgbClr val="002A00"/>
                </a:solidFill>
                <a:latin typeface="Times New Roman" panose="02020603050405020304" pitchFamily="18" charset="0"/>
                <a:cs typeface="Times New Roman" panose="02020603050405020304" pitchFamily="18" charset="0"/>
              </a:rPr>
              <a:t>tương</a:t>
            </a:r>
            <a:r>
              <a:rPr sz="2600" spc="10" dirty="0">
                <a:solidFill>
                  <a:srgbClr val="002A00"/>
                </a:solidFill>
                <a:latin typeface="Times New Roman" panose="02020603050405020304" pitchFamily="18" charset="0"/>
                <a:cs typeface="Times New Roman" panose="02020603050405020304" pitchFamily="18" charset="0"/>
              </a:rPr>
              <a:t> </a:t>
            </a:r>
            <a:r>
              <a:rPr sz="2600" spc="-20" dirty="0">
                <a:solidFill>
                  <a:srgbClr val="002A00"/>
                </a:solidFill>
                <a:latin typeface="Times New Roman" panose="02020603050405020304" pitchFamily="18" charset="0"/>
                <a:cs typeface="Times New Roman" panose="02020603050405020304" pitchFamily="18" charset="0"/>
              </a:rPr>
              <a:t>đương.</a:t>
            </a:r>
            <a:endParaRPr sz="2600" dirty="0">
              <a:latin typeface="Times New Roman" panose="02020603050405020304" pitchFamily="18" charset="0"/>
              <a:cs typeface="Times New Roman" panose="02020603050405020304" pitchFamily="18" charset="0"/>
            </a:endParaRPr>
          </a:p>
        </p:txBody>
      </p:sp>
      <p:sp>
        <p:nvSpPr>
          <p:cNvPr id="3" name="object 3"/>
          <p:cNvSpPr txBox="1">
            <a:spLocks noGrp="1"/>
          </p:cNvSpPr>
          <p:nvPr>
            <p:ph type="title"/>
          </p:nvPr>
        </p:nvSpPr>
        <p:spPr>
          <a:xfrm>
            <a:off x="524510" y="308293"/>
            <a:ext cx="8160385" cy="533400"/>
          </a:xfrm>
          <a:prstGeom prst="rect">
            <a:avLst/>
          </a:prstGeom>
        </p:spPr>
        <p:txBody>
          <a:bodyPr vert="horz" wrap="square" lIns="0" tIns="11205" rIns="0" bIns="0" rtlCol="0">
            <a:spAutoFit/>
          </a:bodyPr>
          <a:lstStyle/>
          <a:p>
            <a:pPr marL="12700">
              <a:lnSpc>
                <a:spcPct val="100000"/>
              </a:lnSpc>
              <a:spcBef>
                <a:spcPts val="100"/>
              </a:spcBef>
            </a:pPr>
            <a:r>
              <a:rPr sz="3400" b="1" dirty="0" err="1" smtClean="0">
                <a:solidFill>
                  <a:srgbClr val="FF0000"/>
                </a:solidFill>
                <a:latin typeface="Times New Roman" panose="02020603050405020304" pitchFamily="18" charset="0"/>
                <a:cs typeface="Times New Roman" panose="02020603050405020304" pitchFamily="18" charset="0"/>
              </a:rPr>
              <a:t>Đánh</a:t>
            </a:r>
            <a:r>
              <a:rPr sz="3400" b="1" dirty="0" smtClean="0">
                <a:solidFill>
                  <a:srgbClr val="FF0000"/>
                </a:solidFill>
                <a:latin typeface="Times New Roman" panose="02020603050405020304" pitchFamily="18" charset="0"/>
                <a:cs typeface="Times New Roman" panose="02020603050405020304" pitchFamily="18" charset="0"/>
              </a:rPr>
              <a:t> </a:t>
            </a:r>
            <a:r>
              <a:rPr sz="3400" b="1" dirty="0" err="1">
                <a:solidFill>
                  <a:srgbClr val="FF0000"/>
                </a:solidFill>
                <a:latin typeface="Times New Roman" panose="02020603050405020304" pitchFamily="18" charset="0"/>
                <a:cs typeface="Times New Roman" panose="02020603050405020304" pitchFamily="18" charset="0"/>
              </a:rPr>
              <a:t>giá</a:t>
            </a:r>
            <a:r>
              <a:rPr sz="3400" b="1" dirty="0">
                <a:solidFill>
                  <a:srgbClr val="FF0000"/>
                </a:solidFill>
                <a:latin typeface="Times New Roman" panose="02020603050405020304" pitchFamily="18" charset="0"/>
                <a:cs typeface="Times New Roman" panose="02020603050405020304" pitchFamily="18" charset="0"/>
              </a:rPr>
              <a:t> </a:t>
            </a:r>
            <a:r>
              <a:rPr sz="3400" b="1" dirty="0" err="1">
                <a:solidFill>
                  <a:srgbClr val="FF0000"/>
                </a:solidFill>
                <a:latin typeface="Times New Roman" panose="02020603050405020304" pitchFamily="18" charset="0"/>
                <a:cs typeface="Times New Roman" panose="02020603050405020304" pitchFamily="18" charset="0"/>
              </a:rPr>
              <a:t>sản</a:t>
            </a:r>
            <a:r>
              <a:rPr sz="3400" b="1" dirty="0">
                <a:solidFill>
                  <a:srgbClr val="FF0000"/>
                </a:solidFill>
                <a:latin typeface="Times New Roman" panose="02020603050405020304" pitchFamily="18" charset="0"/>
                <a:cs typeface="Times New Roman" panose="02020603050405020304" pitchFamily="18" charset="0"/>
              </a:rPr>
              <a:t> </a:t>
            </a:r>
            <a:r>
              <a:rPr sz="3400" b="1" dirty="0" err="1">
                <a:solidFill>
                  <a:srgbClr val="FF0000"/>
                </a:solidFill>
                <a:latin typeface="Times New Roman" panose="02020603050405020304" pitchFamily="18" charset="0"/>
                <a:cs typeface="Times New Roman" panose="02020603050405020304" pitchFamily="18" charset="0"/>
              </a:rPr>
              <a:t>phẩm</a:t>
            </a:r>
            <a:r>
              <a:rPr sz="3400" b="1" dirty="0">
                <a:solidFill>
                  <a:srgbClr val="FF0000"/>
                </a:solidFill>
                <a:latin typeface="Times New Roman" panose="02020603050405020304" pitchFamily="18" charset="0"/>
                <a:cs typeface="Times New Roman" panose="02020603050405020304" pitchFamily="18" charset="0"/>
              </a:rPr>
              <a:t> </a:t>
            </a:r>
            <a:r>
              <a:rPr sz="3400" b="1" dirty="0" err="1">
                <a:solidFill>
                  <a:srgbClr val="FF0000"/>
                </a:solidFill>
                <a:latin typeface="Times New Roman" panose="02020603050405020304" pitchFamily="18" charset="0"/>
                <a:cs typeface="Times New Roman" panose="02020603050405020304" pitchFamily="18" charset="0"/>
              </a:rPr>
              <a:t>dở</a:t>
            </a:r>
            <a:r>
              <a:rPr sz="3400" b="1" dirty="0">
                <a:solidFill>
                  <a:srgbClr val="FF0000"/>
                </a:solidFill>
                <a:latin typeface="Times New Roman" panose="02020603050405020304" pitchFamily="18" charset="0"/>
                <a:cs typeface="Times New Roman" panose="02020603050405020304" pitchFamily="18" charset="0"/>
              </a:rPr>
              <a:t> dang </a:t>
            </a:r>
            <a:r>
              <a:rPr sz="3400" b="1" dirty="0" err="1">
                <a:solidFill>
                  <a:srgbClr val="FF0000"/>
                </a:solidFill>
                <a:latin typeface="Times New Roman" panose="02020603050405020304" pitchFamily="18" charset="0"/>
                <a:cs typeface="Times New Roman" panose="02020603050405020304" pitchFamily="18" charset="0"/>
              </a:rPr>
              <a:t>cuối</a:t>
            </a:r>
            <a:r>
              <a:rPr sz="3400" b="1" dirty="0">
                <a:solidFill>
                  <a:srgbClr val="FF0000"/>
                </a:solidFill>
                <a:latin typeface="Times New Roman" panose="02020603050405020304" pitchFamily="18" charset="0"/>
                <a:cs typeface="Times New Roman" panose="02020603050405020304" pitchFamily="18" charset="0"/>
              </a:rPr>
              <a:t> </a:t>
            </a:r>
            <a:r>
              <a:rPr sz="3400" b="1" dirty="0" err="1">
                <a:solidFill>
                  <a:srgbClr val="FF0000"/>
                </a:solidFill>
                <a:latin typeface="Times New Roman" panose="02020603050405020304" pitchFamily="18" charset="0"/>
                <a:cs typeface="Times New Roman" panose="02020603050405020304" pitchFamily="18" charset="0"/>
              </a:rPr>
              <a:t>kỳ</a:t>
            </a:r>
            <a:endParaRPr sz="3400" b="1"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06755" y="360680"/>
            <a:ext cx="7933055" cy="1002665"/>
          </a:xfrm>
          <a:prstGeom prst="rect">
            <a:avLst/>
          </a:prstGeom>
        </p:spPr>
        <p:txBody>
          <a:bodyPr vert="horz" wrap="square" lIns="0" tIns="8964" rIns="0" bIns="0" rtlCol="0">
            <a:spAutoFit/>
          </a:bodyPr>
          <a:lstStyle/>
          <a:p>
            <a:pPr marL="12700" marR="5080">
              <a:lnSpc>
                <a:spcPct val="101000"/>
              </a:lnSpc>
              <a:spcBef>
                <a:spcPts val="80"/>
              </a:spcBef>
            </a:pPr>
            <a:r>
              <a:rPr sz="3200" b="1" spc="-20" dirty="0">
                <a:solidFill>
                  <a:srgbClr val="FF0000"/>
                </a:solidFill>
                <a:latin typeface="Times New Roman" panose="02020603050405020304"/>
                <a:cs typeface="Times New Roman" panose="02020603050405020304"/>
              </a:rPr>
              <a:t>Đánh </a:t>
            </a:r>
            <a:r>
              <a:rPr sz="3200" b="1" dirty="0">
                <a:solidFill>
                  <a:srgbClr val="FF0000"/>
                </a:solidFill>
                <a:latin typeface="Times New Roman" panose="02020603050405020304"/>
                <a:cs typeface="Times New Roman" panose="02020603050405020304"/>
              </a:rPr>
              <a:t>giá </a:t>
            </a:r>
            <a:r>
              <a:rPr sz="3200" b="1" spc="-5" dirty="0">
                <a:solidFill>
                  <a:srgbClr val="FF0000"/>
                </a:solidFill>
                <a:latin typeface="Times New Roman" panose="02020603050405020304"/>
                <a:cs typeface="Times New Roman" panose="02020603050405020304"/>
              </a:rPr>
              <a:t>sản </a:t>
            </a:r>
            <a:r>
              <a:rPr sz="3200" b="1" spc="-20" dirty="0">
                <a:solidFill>
                  <a:srgbClr val="FF0000"/>
                </a:solidFill>
                <a:latin typeface="Times New Roman" panose="02020603050405020304"/>
                <a:cs typeface="Times New Roman" panose="02020603050405020304"/>
              </a:rPr>
              <a:t>phẩm </a:t>
            </a:r>
            <a:r>
              <a:rPr sz="3200" b="1" spc="-5" dirty="0">
                <a:solidFill>
                  <a:srgbClr val="FF0000"/>
                </a:solidFill>
                <a:latin typeface="Times New Roman" panose="02020603050405020304"/>
                <a:cs typeface="Times New Roman" panose="02020603050405020304"/>
              </a:rPr>
              <a:t>dở </a:t>
            </a:r>
            <a:r>
              <a:rPr sz="3200" b="1" spc="-20" dirty="0">
                <a:solidFill>
                  <a:srgbClr val="FF0000"/>
                </a:solidFill>
                <a:latin typeface="Times New Roman" panose="02020603050405020304"/>
                <a:cs typeface="Times New Roman" panose="02020603050405020304"/>
              </a:rPr>
              <a:t>dang </a:t>
            </a:r>
            <a:r>
              <a:rPr sz="3200" b="1" dirty="0">
                <a:solidFill>
                  <a:srgbClr val="FF0000"/>
                </a:solidFill>
                <a:latin typeface="Times New Roman" panose="02020603050405020304"/>
                <a:cs typeface="Times New Roman" panose="02020603050405020304"/>
              </a:rPr>
              <a:t>cuối </a:t>
            </a:r>
            <a:r>
              <a:rPr sz="3200" b="1" spc="-5" dirty="0">
                <a:solidFill>
                  <a:srgbClr val="FF0000"/>
                </a:solidFill>
                <a:latin typeface="Times New Roman" panose="02020603050405020304"/>
                <a:cs typeface="Times New Roman" panose="02020603050405020304"/>
              </a:rPr>
              <a:t>kỳ </a:t>
            </a:r>
            <a:r>
              <a:rPr sz="3200" b="1" dirty="0">
                <a:solidFill>
                  <a:srgbClr val="FF0000"/>
                </a:solidFill>
                <a:latin typeface="Times New Roman" panose="02020603050405020304"/>
                <a:cs typeface="Times New Roman" panose="02020603050405020304"/>
              </a:rPr>
              <a:t>theo chi </a:t>
            </a:r>
            <a:r>
              <a:rPr sz="3200" b="1" spc="-25" dirty="0">
                <a:solidFill>
                  <a:srgbClr val="FF0000"/>
                </a:solidFill>
                <a:latin typeface="Times New Roman" panose="02020603050405020304"/>
                <a:cs typeface="Times New Roman" panose="02020603050405020304"/>
              </a:rPr>
              <a:t>phí </a:t>
            </a:r>
            <a:r>
              <a:rPr sz="3200" b="1" spc="-15" dirty="0">
                <a:solidFill>
                  <a:srgbClr val="FF0000"/>
                </a:solidFill>
                <a:latin typeface="Times New Roman" panose="02020603050405020304"/>
                <a:cs typeface="Times New Roman" panose="02020603050405020304"/>
              </a:rPr>
              <a:t>nguyên </a:t>
            </a:r>
            <a:r>
              <a:rPr sz="3200" b="1" spc="-35" dirty="0">
                <a:solidFill>
                  <a:srgbClr val="FF0000"/>
                </a:solidFill>
                <a:latin typeface="Times New Roman" panose="02020603050405020304"/>
                <a:cs typeface="Times New Roman" panose="02020603050405020304"/>
              </a:rPr>
              <a:t>vật  </a:t>
            </a:r>
            <a:r>
              <a:rPr sz="3200" b="1" spc="15" dirty="0">
                <a:solidFill>
                  <a:srgbClr val="FF0000"/>
                </a:solidFill>
                <a:latin typeface="Times New Roman" panose="02020603050405020304"/>
                <a:cs typeface="Times New Roman" panose="02020603050405020304"/>
              </a:rPr>
              <a:t>liệu </a:t>
            </a:r>
            <a:r>
              <a:rPr sz="3200" b="1" dirty="0">
                <a:solidFill>
                  <a:srgbClr val="FF0000"/>
                </a:solidFill>
                <a:latin typeface="Times New Roman" panose="02020603050405020304"/>
                <a:cs typeface="Times New Roman" panose="02020603050405020304"/>
              </a:rPr>
              <a:t>trực</a:t>
            </a:r>
            <a:r>
              <a:rPr sz="3200" b="1" spc="-120" dirty="0">
                <a:solidFill>
                  <a:srgbClr val="FF0000"/>
                </a:solidFill>
                <a:latin typeface="Times New Roman" panose="02020603050405020304"/>
                <a:cs typeface="Times New Roman" panose="02020603050405020304"/>
              </a:rPr>
              <a:t> </a:t>
            </a:r>
            <a:r>
              <a:rPr sz="3200" b="1" spc="10" dirty="0">
                <a:solidFill>
                  <a:srgbClr val="FF0000"/>
                </a:solidFill>
                <a:latin typeface="Times New Roman" panose="02020603050405020304"/>
                <a:cs typeface="Times New Roman" panose="02020603050405020304"/>
              </a:rPr>
              <a:t>tiếp.</a:t>
            </a:r>
          </a:p>
        </p:txBody>
      </p:sp>
      <p:sp>
        <p:nvSpPr>
          <p:cNvPr id="3" name="object 3"/>
          <p:cNvSpPr txBox="1"/>
          <p:nvPr/>
        </p:nvSpPr>
        <p:spPr>
          <a:xfrm>
            <a:off x="1008619" y="1568824"/>
            <a:ext cx="7138147" cy="443230"/>
          </a:xfrm>
          <a:prstGeom prst="rect">
            <a:avLst/>
          </a:prstGeom>
        </p:spPr>
        <p:txBody>
          <a:bodyPr vert="horz" wrap="square" lIns="0" tIns="8964" rIns="0" bIns="0" rtlCol="0">
            <a:spAutoFit/>
          </a:bodyPr>
          <a:lstStyle/>
          <a:p>
            <a:pPr marL="355600" marR="30480" indent="-342900" algn="just">
              <a:lnSpc>
                <a:spcPct val="101000"/>
              </a:lnSpc>
              <a:spcBef>
                <a:spcPts val="80"/>
              </a:spcBef>
            </a:pPr>
            <a:r>
              <a:rPr lang="en-US" sz="2800" b="1">
                <a:latin typeface="Times New Roman" panose="02020603050405020304"/>
                <a:cs typeface="Times New Roman" panose="02020603050405020304"/>
              </a:rPr>
              <a:t>Điều kiện áp dụng:</a:t>
            </a:r>
          </a:p>
        </p:txBody>
      </p:sp>
      <p:sp>
        <p:nvSpPr>
          <p:cNvPr id="15" name="object 3"/>
          <p:cNvSpPr txBox="1"/>
          <p:nvPr/>
        </p:nvSpPr>
        <p:spPr>
          <a:xfrm>
            <a:off x="558165" y="2155825"/>
            <a:ext cx="7900035" cy="1562735"/>
          </a:xfrm>
          <a:prstGeom prst="rect">
            <a:avLst/>
          </a:prstGeom>
        </p:spPr>
        <p:txBody>
          <a:bodyPr vert="horz" wrap="square" lIns="0" tIns="8964" rIns="0" bIns="0" rtlCol="0">
            <a:spAutoFit/>
          </a:bodyPr>
          <a:lstStyle/>
          <a:p>
            <a:pPr marL="355600" marR="30480" indent="-342900" algn="just">
              <a:lnSpc>
                <a:spcPct val="101000"/>
              </a:lnSpc>
              <a:spcBef>
                <a:spcPts val="80"/>
              </a:spcBef>
            </a:pPr>
            <a:r>
              <a:rPr lang="en-US" sz="2500">
                <a:latin typeface="Times New Roman" panose="02020603050405020304"/>
                <a:cs typeface="Times New Roman" panose="02020603050405020304"/>
              </a:rPr>
              <a:t>- Áp dụng ở những doanh nghiệp có chi phí nguyên vật liệu trực tiếp chiếm tỷ trọng từ 70% trở lên trong tổng chi phí sản xuất và số lượng sản phẩm dở dang trong kỳ ít biến động.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to="" calcmode="lin" valueType="num">
                                      <p:cBhvr>
                                        <p:cTn id="18" dur="1" fill="hold"/>
                                        <p:tgtEl>
                                          <p:spTgt spid="1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2971800" cy="639763"/>
          </a:xfrm>
        </p:spPr>
        <p:txBody>
          <a:bodyPr>
            <a:noAutofit/>
          </a:bodyPr>
          <a:lstStyle/>
          <a:p>
            <a:pPr indent="269875" eaLnBrk="1" hangingPunct="1">
              <a:spcBef>
                <a:spcPts val="600"/>
              </a:spcBef>
              <a:defRPr/>
            </a:pPr>
            <a:r>
              <a:rPr lang="en-US" altLang="zh-CN" b="1" smtClean="0">
                <a:solidFill>
                  <a:srgbClr val="105766"/>
                </a:solidFill>
                <a:effectLst>
                  <a:outerShdw blurRad="38100" dist="38100" dir="2700000" algn="tl">
                    <a:srgbClr val="C0C0C0"/>
                  </a:outerShdw>
                </a:effectLst>
                <a:latin typeface="Times New Roman" panose="02020603050405020304" pitchFamily="18" charset="0"/>
                <a:ea typeface="SimSun" panose="02010600030101010101" pitchFamily="2" charset="-122"/>
                <a:cs typeface="Times New Roman" panose="02020603050405020304" pitchFamily="18" charset="0"/>
              </a:rPr>
              <a:t/>
            </a:r>
            <a:br>
              <a:rPr lang="en-US" altLang="zh-CN" b="1" smtClean="0">
                <a:solidFill>
                  <a:srgbClr val="105766"/>
                </a:solidFill>
                <a:effectLst>
                  <a:outerShdw blurRad="38100" dist="38100" dir="2700000" algn="tl">
                    <a:srgbClr val="C0C0C0"/>
                  </a:outerShdw>
                </a:effectLst>
                <a:latin typeface="Times New Roman" panose="02020603050405020304" pitchFamily="18" charset="0"/>
                <a:ea typeface="SimSun" panose="02010600030101010101" pitchFamily="2" charset="-122"/>
                <a:cs typeface="Times New Roman" panose="02020603050405020304" pitchFamily="18" charset="0"/>
              </a:rPr>
            </a:br>
            <a:r>
              <a:rPr lang="en-US" altLang="zh-CN" b="1" smtClean="0">
                <a:solidFill>
                  <a:srgbClr val="105766"/>
                </a:solidFill>
                <a:effectLst>
                  <a:outerShdw blurRad="38100" dist="38100" dir="2700000" algn="tl">
                    <a:srgbClr val="C0C0C0"/>
                  </a:outerShdw>
                </a:effectLst>
                <a:latin typeface="Times New Roman" panose="02020603050405020304" pitchFamily="18" charset="0"/>
                <a:ea typeface="SimSun" panose="02010600030101010101" pitchFamily="2" charset="-122"/>
                <a:cs typeface="Times New Roman" panose="02020603050405020304" pitchFamily="18" charset="0"/>
              </a:rPr>
              <a:t>           </a:t>
            </a:r>
            <a:r>
              <a:rPr lang="en-US" altLang="zh-CN" b="1" smtClean="0">
                <a:solidFill>
                  <a:srgbClr val="0070C0"/>
                </a:solidFill>
                <a:effectLst>
                  <a:outerShdw blurRad="38100" dist="38100" dir="2700000" algn="tl">
                    <a:srgbClr val="C0C0C0"/>
                  </a:outerShdw>
                </a:effectLst>
                <a:latin typeface="Times New Roman" panose="02020603050405020304" pitchFamily="18" charset="0"/>
                <a:ea typeface="SimSun" panose="02010600030101010101" pitchFamily="2" charset="-122"/>
                <a:cs typeface="Times New Roman" panose="02020603050405020304" pitchFamily="18" charset="0"/>
              </a:rPr>
              <a:t>Ví dụ:</a:t>
            </a:r>
          </a:p>
        </p:txBody>
      </p:sp>
      <p:sp>
        <p:nvSpPr>
          <p:cNvPr id="13315" name="Content Placeholder 2"/>
          <p:cNvSpPr>
            <a:spLocks noGrp="1" noChangeArrowheads="1"/>
          </p:cNvSpPr>
          <p:nvPr>
            <p:ph sz="quarter" idx="1"/>
          </p:nvPr>
        </p:nvSpPr>
        <p:spPr>
          <a:xfrm>
            <a:off x="914400" y="1447800"/>
            <a:ext cx="3749675" cy="4572000"/>
          </a:xfrm>
        </p:spPr>
        <p:txBody>
          <a:bodyPr/>
          <a:lstStyle/>
          <a:p>
            <a:pPr marL="114300" indent="0" algn="just" eaLnBrk="1" hangingPunct="1">
              <a:lnSpc>
                <a:spcPct val="150000"/>
              </a:lnSpc>
              <a:spcBef>
                <a:spcPct val="0"/>
              </a:spcBef>
              <a:buFont typeface="Wingdings 2" panose="05020102010507070707" pitchFamily="18" charset="2"/>
              <a:buNone/>
            </a:pPr>
            <a:endParaRPr lang="en-US" altLang="zh-CN" sz="3200" smtClean="0">
              <a:solidFill>
                <a:srgbClr val="000000"/>
              </a:solidFill>
              <a:latin typeface="Times New Roman" panose="02020603050405020304" pitchFamily="18" charset="0"/>
            </a:endParaRPr>
          </a:p>
          <a:p>
            <a:pPr marL="114300" indent="0" algn="just" eaLnBrk="1" hangingPunct="1">
              <a:lnSpc>
                <a:spcPct val="150000"/>
              </a:lnSpc>
              <a:spcBef>
                <a:spcPct val="0"/>
              </a:spcBef>
              <a:buFont typeface="Wingdings 2" panose="05020102010507070707" pitchFamily="18" charset="2"/>
              <a:buNone/>
            </a:pPr>
            <a:endParaRPr lang="en-US" altLang="zh-CN" sz="3200" smtClean="0">
              <a:latin typeface="Times New Roman" panose="02020603050405020304" pitchFamily="18" charset="0"/>
            </a:endParaRPr>
          </a:p>
          <a:p>
            <a:pPr marL="114300" indent="0" algn="just" eaLnBrk="1" hangingPunct="1">
              <a:lnSpc>
                <a:spcPct val="150000"/>
              </a:lnSpc>
              <a:spcBef>
                <a:spcPct val="0"/>
              </a:spcBef>
              <a:buFont typeface="Wingdings 2" panose="05020102010507070707" pitchFamily="18" charset="2"/>
              <a:buNone/>
            </a:pPr>
            <a:endParaRPr lang="en-US" altLang="zh-CN" sz="3200" smtClean="0">
              <a:latin typeface="Times New Roman" panose="02020603050405020304" pitchFamily="18" charset="0"/>
            </a:endParaRPr>
          </a:p>
        </p:txBody>
      </p:sp>
      <p:sp>
        <p:nvSpPr>
          <p:cNvPr id="13316" name="Slide Number Placeholder 4"/>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147B9591-BCD4-475F-9C56-E24D026FA4B1}" type="slidenum">
              <a:rPr lang="en-US" altLang="zh-CN">
                <a:solidFill>
                  <a:srgbClr val="FFFFFF"/>
                </a:solidFill>
                <a:latin typeface="Franklin Gothic Book" panose="020B0503020102020204" pitchFamily="34" charset="0"/>
              </a:rPr>
              <a:t>46</a:t>
            </a:fld>
            <a:endParaRPr lang="en-US" altLang="zh-CN">
              <a:solidFill>
                <a:srgbClr val="FFFFFF"/>
              </a:solidFill>
              <a:latin typeface="Franklin Gothic Book" panose="020B0503020102020204" pitchFamily="34" charset="0"/>
            </a:endParaRPr>
          </a:p>
        </p:txBody>
      </p:sp>
      <p:sp>
        <p:nvSpPr>
          <p:cNvPr id="13317" name="Text Box 9"/>
          <p:cNvSpPr txBox="1">
            <a:spLocks noChangeArrowheads="1"/>
          </p:cNvSpPr>
          <p:nvPr/>
        </p:nvSpPr>
        <p:spPr bwMode="auto">
          <a:xfrm>
            <a:off x="735013" y="6000750"/>
            <a:ext cx="13223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endParaRPr lang="en-US" altLang="zh-CN"/>
          </a:p>
        </p:txBody>
      </p:sp>
      <p:pic>
        <p:nvPicPr>
          <p:cNvPr id="13318" name="Content Placeholder 3" descr="su-dung-nuoc-da"/>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228600" y="762000"/>
            <a:ext cx="3733800" cy="2743200"/>
          </a:xfrm>
        </p:spPr>
      </p:pic>
      <p:sp>
        <p:nvSpPr>
          <p:cNvPr id="13319" name="Text Box 14"/>
          <p:cNvSpPr txBox="1">
            <a:spLocks noChangeArrowheads="1"/>
          </p:cNvSpPr>
          <p:nvPr/>
        </p:nvSpPr>
        <p:spPr bwMode="auto">
          <a:xfrm>
            <a:off x="609600" y="3657600"/>
            <a:ext cx="32750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r>
              <a:rPr lang="en-US" altLang="zh-CN" sz="2800">
                <a:latin typeface="Times New Roman" panose="02020603050405020304" pitchFamily="18" charset="0"/>
              </a:rPr>
              <a:t>Sản xuất nước đá</a:t>
            </a:r>
          </a:p>
        </p:txBody>
      </p:sp>
      <p:pic>
        <p:nvPicPr>
          <p:cNvPr id="13320" name="Picture 15" descr="Duong-Day-Dien-Cao-Th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3150" y="400050"/>
            <a:ext cx="3194050" cy="310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1" name="Text Box 16"/>
          <p:cNvSpPr txBox="1">
            <a:spLocks noChangeArrowheads="1"/>
          </p:cNvSpPr>
          <p:nvPr/>
        </p:nvSpPr>
        <p:spPr bwMode="auto">
          <a:xfrm>
            <a:off x="4953000" y="3657600"/>
            <a:ext cx="32750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r>
              <a:rPr lang="en-US" altLang="zh-CN" sz="2800">
                <a:latin typeface="Times New Roman" panose="02020603050405020304" pitchFamily="18" charset="0"/>
              </a:rPr>
              <a:t>Sản xuất điện</a:t>
            </a:r>
          </a:p>
        </p:txBody>
      </p:sp>
      <p:pic>
        <p:nvPicPr>
          <p:cNvPr id="13322"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050" y="4370388"/>
            <a:ext cx="2819400" cy="210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3" name="TextBox 6"/>
          <p:cNvSpPr txBox="1">
            <a:spLocks noChangeArrowheads="1"/>
          </p:cNvSpPr>
          <p:nvPr/>
        </p:nvSpPr>
        <p:spPr bwMode="auto">
          <a:xfrm>
            <a:off x="3328988" y="5278438"/>
            <a:ext cx="2209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r>
              <a:rPr lang="en-US" altLang="zh-CN" sz="3200">
                <a:latin typeface="Times New Roman" panose="02020603050405020304" pitchFamily="18" charset="0"/>
              </a:rPr>
              <a:t>Sản xuất gỗ</a:t>
            </a: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60095" y="58420"/>
            <a:ext cx="7069455" cy="1002665"/>
          </a:xfrm>
          <a:prstGeom prst="rect">
            <a:avLst/>
          </a:prstGeom>
        </p:spPr>
        <p:txBody>
          <a:bodyPr vert="horz" wrap="square" lIns="0" tIns="8964" rIns="0" bIns="0" rtlCol="0">
            <a:spAutoFit/>
          </a:bodyPr>
          <a:lstStyle/>
          <a:p>
            <a:pPr marL="12700" marR="5080">
              <a:lnSpc>
                <a:spcPct val="101000"/>
              </a:lnSpc>
              <a:spcBef>
                <a:spcPts val="80"/>
              </a:spcBef>
            </a:pPr>
            <a:r>
              <a:rPr sz="3200" b="1" spc="-20" dirty="0">
                <a:solidFill>
                  <a:srgbClr val="FF0000"/>
                </a:solidFill>
                <a:latin typeface="Times New Roman" panose="02020603050405020304"/>
                <a:cs typeface="Times New Roman" panose="02020603050405020304"/>
              </a:rPr>
              <a:t>Đánh </a:t>
            </a:r>
            <a:r>
              <a:rPr sz="3200" b="1" dirty="0">
                <a:solidFill>
                  <a:srgbClr val="FF0000"/>
                </a:solidFill>
                <a:latin typeface="Times New Roman" panose="02020603050405020304"/>
                <a:cs typeface="Times New Roman" panose="02020603050405020304"/>
              </a:rPr>
              <a:t>giá </a:t>
            </a:r>
            <a:r>
              <a:rPr sz="3200" b="1" spc="-5" dirty="0">
                <a:solidFill>
                  <a:srgbClr val="FF0000"/>
                </a:solidFill>
                <a:latin typeface="Times New Roman" panose="02020603050405020304"/>
                <a:cs typeface="Times New Roman" panose="02020603050405020304"/>
              </a:rPr>
              <a:t>sản </a:t>
            </a:r>
            <a:r>
              <a:rPr sz="3200" b="1" spc="-20" dirty="0">
                <a:solidFill>
                  <a:srgbClr val="FF0000"/>
                </a:solidFill>
                <a:latin typeface="Times New Roman" panose="02020603050405020304"/>
                <a:cs typeface="Times New Roman" panose="02020603050405020304"/>
              </a:rPr>
              <a:t>phẩm </a:t>
            </a:r>
            <a:r>
              <a:rPr sz="3200" b="1" spc="-5" dirty="0">
                <a:solidFill>
                  <a:srgbClr val="FF0000"/>
                </a:solidFill>
                <a:latin typeface="Times New Roman" panose="02020603050405020304"/>
                <a:cs typeface="Times New Roman" panose="02020603050405020304"/>
              </a:rPr>
              <a:t>dở </a:t>
            </a:r>
            <a:r>
              <a:rPr sz="3200" b="1" spc="-20" dirty="0">
                <a:solidFill>
                  <a:srgbClr val="FF0000"/>
                </a:solidFill>
                <a:latin typeface="Times New Roman" panose="02020603050405020304"/>
                <a:cs typeface="Times New Roman" panose="02020603050405020304"/>
              </a:rPr>
              <a:t>dang </a:t>
            </a:r>
            <a:r>
              <a:rPr sz="3200" b="1" dirty="0">
                <a:solidFill>
                  <a:srgbClr val="FF0000"/>
                </a:solidFill>
                <a:latin typeface="Times New Roman" panose="02020603050405020304"/>
                <a:cs typeface="Times New Roman" panose="02020603050405020304"/>
              </a:rPr>
              <a:t>cuối </a:t>
            </a:r>
            <a:r>
              <a:rPr sz="3200" b="1" spc="-5" dirty="0">
                <a:solidFill>
                  <a:srgbClr val="FF0000"/>
                </a:solidFill>
                <a:latin typeface="Times New Roman" panose="02020603050405020304"/>
                <a:cs typeface="Times New Roman" panose="02020603050405020304"/>
              </a:rPr>
              <a:t>kỳ </a:t>
            </a:r>
            <a:r>
              <a:rPr sz="3200" b="1" dirty="0">
                <a:solidFill>
                  <a:srgbClr val="FF0000"/>
                </a:solidFill>
                <a:latin typeface="Times New Roman" panose="02020603050405020304"/>
                <a:cs typeface="Times New Roman" panose="02020603050405020304"/>
              </a:rPr>
              <a:t>theo chi </a:t>
            </a:r>
            <a:r>
              <a:rPr sz="3200" b="1" spc="-25" dirty="0">
                <a:solidFill>
                  <a:srgbClr val="FF0000"/>
                </a:solidFill>
                <a:latin typeface="Times New Roman" panose="02020603050405020304"/>
                <a:cs typeface="Times New Roman" panose="02020603050405020304"/>
              </a:rPr>
              <a:t>phí </a:t>
            </a:r>
            <a:r>
              <a:rPr sz="3200" b="1" spc="-15" dirty="0">
                <a:solidFill>
                  <a:srgbClr val="FF0000"/>
                </a:solidFill>
                <a:latin typeface="Times New Roman" panose="02020603050405020304"/>
                <a:cs typeface="Times New Roman" panose="02020603050405020304"/>
              </a:rPr>
              <a:t>nguyên </a:t>
            </a:r>
            <a:r>
              <a:rPr sz="3200" b="1" spc="-35" dirty="0">
                <a:solidFill>
                  <a:srgbClr val="FF0000"/>
                </a:solidFill>
                <a:latin typeface="Times New Roman" panose="02020603050405020304"/>
                <a:cs typeface="Times New Roman" panose="02020603050405020304"/>
              </a:rPr>
              <a:t>vật  </a:t>
            </a:r>
            <a:r>
              <a:rPr sz="3200" b="1" spc="15" dirty="0">
                <a:solidFill>
                  <a:srgbClr val="FF0000"/>
                </a:solidFill>
                <a:latin typeface="Times New Roman" panose="02020603050405020304"/>
                <a:cs typeface="Times New Roman" panose="02020603050405020304"/>
              </a:rPr>
              <a:t>liệu </a:t>
            </a:r>
            <a:r>
              <a:rPr sz="3200" b="1" dirty="0">
                <a:solidFill>
                  <a:srgbClr val="FF0000"/>
                </a:solidFill>
                <a:latin typeface="Times New Roman" panose="02020603050405020304"/>
                <a:cs typeface="Times New Roman" panose="02020603050405020304"/>
              </a:rPr>
              <a:t>trực</a:t>
            </a:r>
            <a:r>
              <a:rPr sz="3200" b="1" spc="-120" dirty="0">
                <a:solidFill>
                  <a:srgbClr val="FF0000"/>
                </a:solidFill>
                <a:latin typeface="Times New Roman" panose="02020603050405020304"/>
                <a:cs typeface="Times New Roman" panose="02020603050405020304"/>
              </a:rPr>
              <a:t> </a:t>
            </a:r>
            <a:r>
              <a:rPr sz="3200" b="1" spc="10" dirty="0">
                <a:solidFill>
                  <a:srgbClr val="FF0000"/>
                </a:solidFill>
                <a:latin typeface="Times New Roman" panose="02020603050405020304"/>
                <a:cs typeface="Times New Roman" panose="02020603050405020304"/>
              </a:rPr>
              <a:t>tiếp.</a:t>
            </a:r>
          </a:p>
        </p:txBody>
      </p:sp>
      <p:sp>
        <p:nvSpPr>
          <p:cNvPr id="3" name="object 3"/>
          <p:cNvSpPr txBox="1"/>
          <p:nvPr/>
        </p:nvSpPr>
        <p:spPr>
          <a:xfrm>
            <a:off x="670560" y="1272540"/>
            <a:ext cx="8286750" cy="1126490"/>
          </a:xfrm>
          <a:prstGeom prst="rect">
            <a:avLst/>
          </a:prstGeom>
        </p:spPr>
        <p:txBody>
          <a:bodyPr vert="horz" wrap="square" lIns="0" tIns="8964" rIns="0" bIns="0" rtlCol="0">
            <a:spAutoFit/>
          </a:bodyPr>
          <a:lstStyle/>
          <a:p>
            <a:pPr marL="355600" marR="30480" indent="-342900" algn="just">
              <a:lnSpc>
                <a:spcPct val="101000"/>
              </a:lnSpc>
              <a:spcBef>
                <a:spcPts val="80"/>
              </a:spcBef>
            </a:pPr>
            <a:r>
              <a:rPr sz="2400" spc="-265" dirty="0">
                <a:solidFill>
                  <a:srgbClr val="A76E23"/>
                </a:solidFill>
                <a:latin typeface="Komatuna"/>
                <a:cs typeface="Komatuna"/>
              </a:rPr>
              <a:t> </a:t>
            </a:r>
            <a:r>
              <a:rPr sz="2400" b="1" spc="-25" dirty="0">
                <a:solidFill>
                  <a:srgbClr val="002A00"/>
                </a:solidFill>
                <a:latin typeface="Times New Roman" panose="02020603050405020304"/>
                <a:cs typeface="Times New Roman" panose="02020603050405020304"/>
              </a:rPr>
              <a:t>Chỉ </a:t>
            </a:r>
            <a:r>
              <a:rPr sz="2400" b="1" dirty="0">
                <a:solidFill>
                  <a:srgbClr val="002A00"/>
                </a:solidFill>
                <a:latin typeface="Times New Roman" panose="02020603050405020304"/>
                <a:cs typeface="Times New Roman" panose="02020603050405020304"/>
              </a:rPr>
              <a:t>tính </a:t>
            </a:r>
            <a:r>
              <a:rPr sz="2400" b="1" spc="-35" dirty="0">
                <a:solidFill>
                  <a:srgbClr val="002A00"/>
                </a:solidFill>
                <a:latin typeface="Times New Roman" panose="02020603050405020304"/>
                <a:cs typeface="Times New Roman" panose="02020603050405020304"/>
              </a:rPr>
              <a:t>vào </a:t>
            </a:r>
            <a:r>
              <a:rPr sz="2400" b="1" dirty="0">
                <a:solidFill>
                  <a:srgbClr val="002A00"/>
                </a:solidFill>
                <a:latin typeface="Times New Roman" panose="02020603050405020304"/>
                <a:cs typeface="Times New Roman" panose="02020603050405020304"/>
              </a:rPr>
              <a:t>chi </a:t>
            </a:r>
            <a:r>
              <a:rPr sz="2400" b="1" spc="-25" dirty="0">
                <a:solidFill>
                  <a:srgbClr val="002A00"/>
                </a:solidFill>
                <a:latin typeface="Times New Roman" panose="02020603050405020304"/>
                <a:cs typeface="Times New Roman" panose="02020603050405020304"/>
              </a:rPr>
              <a:t>phí </a:t>
            </a:r>
            <a:r>
              <a:rPr sz="2400" b="1" spc="-5" dirty="0">
                <a:solidFill>
                  <a:srgbClr val="002A00"/>
                </a:solidFill>
                <a:latin typeface="Times New Roman" panose="02020603050405020304"/>
                <a:cs typeface="Times New Roman" panose="02020603050405020304"/>
              </a:rPr>
              <a:t>sản </a:t>
            </a:r>
            <a:r>
              <a:rPr sz="2400" b="1" dirty="0">
                <a:solidFill>
                  <a:srgbClr val="002A00"/>
                </a:solidFill>
                <a:latin typeface="Times New Roman" panose="02020603050405020304"/>
                <a:cs typeface="Times New Roman" panose="02020603050405020304"/>
              </a:rPr>
              <a:t>xuất </a:t>
            </a:r>
            <a:r>
              <a:rPr sz="2400" b="1" spc="-5" dirty="0">
                <a:solidFill>
                  <a:srgbClr val="002A00"/>
                </a:solidFill>
                <a:latin typeface="Times New Roman" panose="02020603050405020304"/>
                <a:cs typeface="Times New Roman" panose="02020603050405020304"/>
              </a:rPr>
              <a:t>dở </a:t>
            </a:r>
            <a:r>
              <a:rPr sz="2400" b="1" spc="-20" dirty="0">
                <a:solidFill>
                  <a:srgbClr val="002A00"/>
                </a:solidFill>
                <a:latin typeface="Times New Roman" panose="02020603050405020304"/>
                <a:cs typeface="Times New Roman" panose="02020603050405020304"/>
              </a:rPr>
              <a:t>dang </a:t>
            </a:r>
            <a:r>
              <a:rPr sz="2400" b="1" dirty="0">
                <a:solidFill>
                  <a:srgbClr val="002A00"/>
                </a:solidFill>
                <a:latin typeface="Times New Roman" panose="02020603050405020304"/>
                <a:cs typeface="Times New Roman" panose="02020603050405020304"/>
              </a:rPr>
              <a:t>cuối </a:t>
            </a:r>
            <a:r>
              <a:rPr sz="2400" b="1" spc="-5" dirty="0">
                <a:solidFill>
                  <a:srgbClr val="002A00"/>
                </a:solidFill>
                <a:latin typeface="Times New Roman" panose="02020603050405020304"/>
                <a:cs typeface="Times New Roman" panose="02020603050405020304"/>
              </a:rPr>
              <a:t>kỳ </a:t>
            </a:r>
            <a:r>
              <a:rPr sz="2400" b="1" spc="-20" dirty="0">
                <a:solidFill>
                  <a:srgbClr val="002A00"/>
                </a:solidFill>
                <a:latin typeface="Times New Roman" panose="02020603050405020304"/>
                <a:cs typeface="Times New Roman" panose="02020603050405020304"/>
              </a:rPr>
              <a:t>phần </a:t>
            </a:r>
            <a:r>
              <a:rPr sz="2400" b="1" dirty="0">
                <a:solidFill>
                  <a:srgbClr val="002A00"/>
                </a:solidFill>
                <a:latin typeface="Times New Roman" panose="02020603050405020304"/>
                <a:cs typeface="Times New Roman" panose="02020603050405020304"/>
              </a:rPr>
              <a:t>chi </a:t>
            </a:r>
            <a:r>
              <a:rPr sz="2400" b="1" spc="-25" dirty="0">
                <a:solidFill>
                  <a:srgbClr val="002A00"/>
                </a:solidFill>
                <a:latin typeface="Times New Roman" panose="02020603050405020304"/>
                <a:cs typeface="Times New Roman" panose="02020603050405020304"/>
              </a:rPr>
              <a:t>phí  </a:t>
            </a:r>
            <a:r>
              <a:rPr sz="2400" b="1" spc="-15" dirty="0">
                <a:solidFill>
                  <a:srgbClr val="002A00"/>
                </a:solidFill>
                <a:latin typeface="Times New Roman" panose="02020603050405020304"/>
                <a:cs typeface="Times New Roman" panose="02020603050405020304"/>
              </a:rPr>
              <a:t>nguyên </a:t>
            </a:r>
            <a:r>
              <a:rPr sz="2400" b="1" spc="-35" dirty="0">
                <a:solidFill>
                  <a:srgbClr val="002A00"/>
                </a:solidFill>
                <a:latin typeface="Times New Roman" panose="02020603050405020304"/>
                <a:cs typeface="Times New Roman" panose="02020603050405020304"/>
              </a:rPr>
              <a:t>vật </a:t>
            </a:r>
            <a:r>
              <a:rPr sz="2400" b="1" spc="15" dirty="0">
                <a:solidFill>
                  <a:srgbClr val="002A00"/>
                </a:solidFill>
                <a:latin typeface="Times New Roman" panose="02020603050405020304"/>
                <a:cs typeface="Times New Roman" panose="02020603050405020304"/>
              </a:rPr>
              <a:t>liệu </a:t>
            </a:r>
            <a:r>
              <a:rPr sz="2400" b="1" dirty="0">
                <a:solidFill>
                  <a:srgbClr val="002A00"/>
                </a:solidFill>
                <a:latin typeface="Times New Roman" panose="02020603050405020304"/>
                <a:cs typeface="Times New Roman" panose="02020603050405020304"/>
              </a:rPr>
              <a:t>trực </a:t>
            </a:r>
            <a:r>
              <a:rPr sz="2400" b="1" spc="10" dirty="0">
                <a:solidFill>
                  <a:srgbClr val="002A00"/>
                </a:solidFill>
                <a:latin typeface="Times New Roman" panose="02020603050405020304"/>
                <a:cs typeface="Times New Roman" panose="02020603050405020304"/>
              </a:rPr>
              <a:t>tiếp, </a:t>
            </a:r>
            <a:r>
              <a:rPr sz="2400" b="1" dirty="0">
                <a:solidFill>
                  <a:srgbClr val="002A00"/>
                </a:solidFill>
                <a:latin typeface="Times New Roman" panose="02020603050405020304"/>
                <a:cs typeface="Times New Roman" panose="02020603050405020304"/>
              </a:rPr>
              <a:t>các chi </a:t>
            </a:r>
            <a:r>
              <a:rPr sz="2400" b="1" spc="-25" dirty="0">
                <a:solidFill>
                  <a:srgbClr val="002A00"/>
                </a:solidFill>
                <a:latin typeface="Times New Roman" panose="02020603050405020304"/>
                <a:cs typeface="Times New Roman" panose="02020603050405020304"/>
              </a:rPr>
              <a:t>phí </a:t>
            </a:r>
            <a:r>
              <a:rPr sz="2400" b="1" dirty="0">
                <a:solidFill>
                  <a:srgbClr val="002A00"/>
                </a:solidFill>
                <a:latin typeface="Times New Roman" panose="02020603050405020304"/>
                <a:cs typeface="Times New Roman" panose="02020603050405020304"/>
              </a:rPr>
              <a:t>còn lại </a:t>
            </a:r>
            <a:r>
              <a:rPr sz="2400" b="1" spc="-20" dirty="0">
                <a:solidFill>
                  <a:srgbClr val="002A00"/>
                </a:solidFill>
                <a:latin typeface="Times New Roman" panose="02020603050405020304"/>
                <a:cs typeface="Times New Roman" panose="02020603050405020304"/>
              </a:rPr>
              <a:t>được </a:t>
            </a:r>
            <a:r>
              <a:rPr sz="2400" b="1" dirty="0">
                <a:solidFill>
                  <a:srgbClr val="002A00"/>
                </a:solidFill>
                <a:latin typeface="Times New Roman" panose="02020603050405020304"/>
                <a:cs typeface="Times New Roman" panose="02020603050405020304"/>
              </a:rPr>
              <a:t>tính </a:t>
            </a:r>
            <a:r>
              <a:rPr sz="2400" b="1" spc="-35" dirty="0">
                <a:solidFill>
                  <a:srgbClr val="002A00"/>
                </a:solidFill>
                <a:latin typeface="Times New Roman" panose="02020603050405020304"/>
                <a:cs typeface="Times New Roman" panose="02020603050405020304"/>
              </a:rPr>
              <a:t>vào  </a:t>
            </a:r>
            <a:r>
              <a:rPr sz="2400" b="1" dirty="0">
                <a:solidFill>
                  <a:srgbClr val="002A00"/>
                </a:solidFill>
                <a:latin typeface="Times New Roman" panose="02020603050405020304"/>
                <a:cs typeface="Times New Roman" panose="02020603050405020304"/>
              </a:rPr>
              <a:t>chi </a:t>
            </a:r>
            <a:r>
              <a:rPr sz="2400" b="1" spc="-25" dirty="0">
                <a:solidFill>
                  <a:srgbClr val="002A00"/>
                </a:solidFill>
                <a:latin typeface="Times New Roman" panose="02020603050405020304"/>
                <a:cs typeface="Times New Roman" panose="02020603050405020304"/>
              </a:rPr>
              <a:t>phí </a:t>
            </a:r>
            <a:r>
              <a:rPr sz="2400" b="1" spc="-5" dirty="0">
                <a:solidFill>
                  <a:srgbClr val="002A00"/>
                </a:solidFill>
                <a:latin typeface="Times New Roman" panose="02020603050405020304"/>
                <a:cs typeface="Times New Roman" panose="02020603050405020304"/>
              </a:rPr>
              <a:t>sản </a:t>
            </a:r>
            <a:r>
              <a:rPr sz="2400" b="1" dirty="0">
                <a:solidFill>
                  <a:srgbClr val="002A00"/>
                </a:solidFill>
                <a:latin typeface="Times New Roman" panose="02020603050405020304"/>
                <a:cs typeface="Times New Roman" panose="02020603050405020304"/>
              </a:rPr>
              <a:t>xuất của </a:t>
            </a:r>
            <a:r>
              <a:rPr sz="2400" b="1" spc="-5" dirty="0">
                <a:solidFill>
                  <a:srgbClr val="002A00"/>
                </a:solidFill>
                <a:latin typeface="Times New Roman" panose="02020603050405020304"/>
                <a:cs typeface="Times New Roman" panose="02020603050405020304"/>
              </a:rPr>
              <a:t>sản </a:t>
            </a:r>
            <a:r>
              <a:rPr sz="2400" b="1" spc="-20" dirty="0">
                <a:solidFill>
                  <a:srgbClr val="002A00"/>
                </a:solidFill>
                <a:latin typeface="Times New Roman" panose="02020603050405020304"/>
                <a:cs typeface="Times New Roman" panose="02020603050405020304"/>
              </a:rPr>
              <a:t>phẩm </a:t>
            </a:r>
            <a:r>
              <a:rPr sz="2400" b="1" spc="-5" dirty="0">
                <a:solidFill>
                  <a:srgbClr val="002A00"/>
                </a:solidFill>
                <a:latin typeface="Times New Roman" panose="02020603050405020304"/>
                <a:cs typeface="Times New Roman" panose="02020603050405020304"/>
              </a:rPr>
              <a:t>hoàn</a:t>
            </a:r>
            <a:r>
              <a:rPr sz="2400" b="1" spc="145" dirty="0">
                <a:solidFill>
                  <a:srgbClr val="002A00"/>
                </a:solidFill>
                <a:latin typeface="Times New Roman" panose="02020603050405020304"/>
                <a:cs typeface="Times New Roman" panose="02020603050405020304"/>
              </a:rPr>
              <a:t> </a:t>
            </a:r>
            <a:r>
              <a:rPr sz="2400" b="1" spc="-20" dirty="0">
                <a:solidFill>
                  <a:srgbClr val="002A00"/>
                </a:solidFill>
                <a:latin typeface="Times New Roman" panose="02020603050405020304"/>
                <a:cs typeface="Times New Roman" panose="02020603050405020304"/>
              </a:rPr>
              <a:t>thành.</a:t>
            </a:r>
            <a:endParaRPr sz="2400">
              <a:latin typeface="Times New Roman" panose="02020603050405020304"/>
              <a:cs typeface="Times New Roman" panose="02020603050405020304"/>
            </a:endParaRPr>
          </a:p>
        </p:txBody>
      </p:sp>
      <p:sp>
        <p:nvSpPr>
          <p:cNvPr id="4" name="object 4"/>
          <p:cNvSpPr txBox="1"/>
          <p:nvPr/>
        </p:nvSpPr>
        <p:spPr>
          <a:xfrm>
            <a:off x="2790825" y="4745355"/>
            <a:ext cx="1433830" cy="753745"/>
          </a:xfrm>
          <a:prstGeom prst="rect">
            <a:avLst/>
          </a:prstGeom>
        </p:spPr>
        <p:txBody>
          <a:bodyPr vert="horz" wrap="square" lIns="0" tIns="6163" rIns="0" bIns="0" rtlCol="0">
            <a:spAutoFit/>
          </a:bodyPr>
          <a:lstStyle/>
          <a:p>
            <a:pPr marL="165100" marR="5080" indent="-153035">
              <a:lnSpc>
                <a:spcPct val="102000"/>
              </a:lnSpc>
              <a:spcBef>
                <a:spcPts val="55"/>
              </a:spcBef>
            </a:pPr>
            <a:r>
              <a:rPr sz="1590" spc="-5" dirty="0">
                <a:solidFill>
                  <a:srgbClr val="002A00"/>
                </a:solidFill>
                <a:latin typeface="Times New Roman" panose="02020603050405020304"/>
                <a:cs typeface="Times New Roman" panose="02020603050405020304"/>
              </a:rPr>
              <a:t>Số </a:t>
            </a:r>
            <a:r>
              <a:rPr sz="1590" spc="-10" dirty="0">
                <a:solidFill>
                  <a:srgbClr val="002A00"/>
                </a:solidFill>
                <a:latin typeface="Times New Roman" panose="02020603050405020304"/>
                <a:cs typeface="Times New Roman" panose="02020603050405020304"/>
              </a:rPr>
              <a:t>lượng </a:t>
            </a:r>
            <a:r>
              <a:rPr sz="1590" spc="-5" dirty="0">
                <a:solidFill>
                  <a:srgbClr val="002A00"/>
                </a:solidFill>
                <a:latin typeface="Times New Roman" panose="02020603050405020304"/>
                <a:cs typeface="Times New Roman" panose="02020603050405020304"/>
              </a:rPr>
              <a:t>SP</a:t>
            </a:r>
            <a:r>
              <a:rPr sz="1590" spc="-12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hoàn  thành trong</a:t>
            </a:r>
            <a:r>
              <a:rPr sz="1590" spc="-45"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
        <p:nvSpPr>
          <p:cNvPr id="5" name="object 5"/>
          <p:cNvSpPr txBox="1"/>
          <p:nvPr/>
        </p:nvSpPr>
        <p:spPr>
          <a:xfrm>
            <a:off x="4840963" y="5031441"/>
            <a:ext cx="1283634" cy="504825"/>
          </a:xfrm>
          <a:prstGeom prst="rect">
            <a:avLst/>
          </a:prstGeom>
        </p:spPr>
        <p:txBody>
          <a:bodyPr vert="horz" wrap="square" lIns="0" tIns="6723" rIns="0" bIns="0" rtlCol="0">
            <a:spAutoFit/>
          </a:bodyPr>
          <a:lstStyle/>
          <a:p>
            <a:pPr marL="139065" marR="5080" indent="-127000">
              <a:lnSpc>
                <a:spcPct val="102000"/>
              </a:lnSpc>
              <a:spcBef>
                <a:spcPts val="60"/>
              </a:spcBef>
            </a:pPr>
            <a:r>
              <a:rPr sz="1590" spc="-5" dirty="0">
                <a:solidFill>
                  <a:srgbClr val="002A00"/>
                </a:solidFill>
                <a:latin typeface="Times New Roman" panose="02020603050405020304"/>
                <a:cs typeface="Times New Roman" panose="02020603050405020304"/>
              </a:rPr>
              <a:t>Số </a:t>
            </a:r>
            <a:r>
              <a:rPr sz="1590" spc="-10" dirty="0">
                <a:solidFill>
                  <a:srgbClr val="002A00"/>
                </a:solidFill>
                <a:latin typeface="Times New Roman" panose="02020603050405020304"/>
                <a:cs typeface="Times New Roman" panose="02020603050405020304"/>
              </a:rPr>
              <a:t>lượng </a:t>
            </a:r>
            <a:r>
              <a:rPr sz="1590" spc="-5" dirty="0">
                <a:solidFill>
                  <a:srgbClr val="002A00"/>
                </a:solidFill>
                <a:latin typeface="Times New Roman" panose="02020603050405020304"/>
                <a:cs typeface="Times New Roman" panose="02020603050405020304"/>
              </a:rPr>
              <a:t>SP</a:t>
            </a:r>
            <a:r>
              <a:rPr sz="1590" spc="-12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dở  dang cuối</a:t>
            </a:r>
            <a:r>
              <a:rPr sz="1590" spc="-5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
        <p:nvSpPr>
          <p:cNvPr id="6" name="object 6"/>
          <p:cNvSpPr txBox="1"/>
          <p:nvPr/>
        </p:nvSpPr>
        <p:spPr>
          <a:xfrm>
            <a:off x="1546501" y="4247006"/>
            <a:ext cx="851647" cy="562610"/>
          </a:xfrm>
          <a:prstGeom prst="rect">
            <a:avLst/>
          </a:prstGeom>
        </p:spPr>
        <p:txBody>
          <a:bodyPr vert="horz" wrap="square" lIns="0" tIns="24652" rIns="0" bIns="0" rtlCol="0">
            <a:spAutoFit/>
          </a:bodyPr>
          <a:lstStyle/>
          <a:p>
            <a:pPr marL="316865" marR="5080" indent="-304800">
              <a:lnSpc>
                <a:spcPts val="2100"/>
              </a:lnSpc>
              <a:spcBef>
                <a:spcPts val="220"/>
              </a:spcBef>
            </a:pPr>
            <a:r>
              <a:rPr sz="1590" spc="-5" dirty="0">
                <a:solidFill>
                  <a:srgbClr val="002A00"/>
                </a:solidFill>
                <a:latin typeface="Arial" panose="020B0604020202020204"/>
                <a:cs typeface="Arial" panose="020B0604020202020204"/>
              </a:rPr>
              <a:t>CPS</a:t>
            </a:r>
            <a:r>
              <a:rPr sz="1590" spc="-105" dirty="0">
                <a:solidFill>
                  <a:srgbClr val="002A00"/>
                </a:solidFill>
                <a:latin typeface="Arial" panose="020B0604020202020204"/>
                <a:cs typeface="Arial" panose="020B0604020202020204"/>
              </a:rPr>
              <a:t>X</a:t>
            </a:r>
            <a:r>
              <a:rPr sz="1590" spc="-5" dirty="0">
                <a:solidFill>
                  <a:srgbClr val="002A00"/>
                </a:solidFill>
                <a:latin typeface="Arial" panose="020B0604020202020204"/>
                <a:cs typeface="Arial" panose="020B0604020202020204"/>
              </a:rPr>
              <a:t>DD  CK</a:t>
            </a:r>
            <a:endParaRPr sz="1590">
              <a:latin typeface="Arial" panose="020B0604020202020204"/>
              <a:cs typeface="Arial" panose="020B0604020202020204"/>
            </a:endParaRPr>
          </a:p>
        </p:txBody>
      </p:sp>
      <p:sp>
        <p:nvSpPr>
          <p:cNvPr id="7" name="object 7"/>
          <p:cNvSpPr txBox="1"/>
          <p:nvPr/>
        </p:nvSpPr>
        <p:spPr>
          <a:xfrm>
            <a:off x="2599809" y="4415028"/>
            <a:ext cx="140634" cy="254635"/>
          </a:xfrm>
          <a:prstGeom prst="rect">
            <a:avLst/>
          </a:prstGeom>
        </p:spPr>
        <p:txBody>
          <a:bodyPr vert="horz" wrap="square" lIns="0" tIns="11205" rIns="0" bIns="0" rtlCol="0">
            <a:spAutoFit/>
          </a:bodyPr>
          <a:lstStyle/>
          <a:p>
            <a:pPr marL="12700">
              <a:lnSpc>
                <a:spcPct val="100000"/>
              </a:lnSpc>
              <a:spcBef>
                <a:spcPts val="100"/>
              </a:spcBef>
            </a:pPr>
            <a:r>
              <a:rPr sz="1590"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8" name="object 8"/>
          <p:cNvSpPr/>
          <p:nvPr/>
        </p:nvSpPr>
        <p:spPr>
          <a:xfrm>
            <a:off x="2958353" y="4572000"/>
            <a:ext cx="3249706" cy="11206"/>
          </a:xfrm>
          <a:custGeom>
            <a:avLst/>
            <a:gdLst/>
            <a:ahLst/>
            <a:cxnLst/>
            <a:rect l="l" t="t" r="r" b="b"/>
            <a:pathLst>
              <a:path w="3683000" h="12700">
                <a:moveTo>
                  <a:pt x="3683000" y="0"/>
                </a:moveTo>
                <a:lnTo>
                  <a:pt x="0" y="0"/>
                </a:lnTo>
                <a:lnTo>
                  <a:pt x="0" y="12700"/>
                </a:lnTo>
                <a:lnTo>
                  <a:pt x="3683000" y="12700"/>
                </a:lnTo>
                <a:lnTo>
                  <a:pt x="3683000" y="0"/>
                </a:lnTo>
                <a:close/>
              </a:path>
            </a:pathLst>
          </a:custGeom>
          <a:solidFill>
            <a:srgbClr val="000000"/>
          </a:solidFill>
        </p:spPr>
        <p:txBody>
          <a:bodyPr wrap="square" lIns="0" tIns="0" rIns="0" bIns="0" rtlCol="0"/>
          <a:lstStyle/>
          <a:p>
            <a:endParaRPr sz="100"/>
          </a:p>
        </p:txBody>
      </p:sp>
      <p:sp>
        <p:nvSpPr>
          <p:cNvPr id="9" name="object 9"/>
          <p:cNvSpPr txBox="1"/>
          <p:nvPr/>
        </p:nvSpPr>
        <p:spPr>
          <a:xfrm>
            <a:off x="3048000" y="3798816"/>
            <a:ext cx="930088" cy="562610"/>
          </a:xfrm>
          <a:prstGeom prst="rect">
            <a:avLst/>
          </a:prstGeom>
        </p:spPr>
        <p:txBody>
          <a:bodyPr vert="horz" wrap="square" lIns="0" tIns="24652" rIns="0" bIns="0" rtlCol="0">
            <a:spAutoFit/>
          </a:bodyPr>
          <a:lstStyle/>
          <a:p>
            <a:pPr marL="202565" marR="5080" indent="-190500">
              <a:lnSpc>
                <a:spcPts val="2100"/>
              </a:lnSpc>
              <a:spcBef>
                <a:spcPts val="220"/>
              </a:spcBef>
            </a:pPr>
            <a:r>
              <a:rPr sz="1590" spc="-5" dirty="0">
                <a:solidFill>
                  <a:srgbClr val="002A00"/>
                </a:solidFill>
                <a:latin typeface="Arial" panose="020B0604020202020204"/>
                <a:cs typeface="Arial" panose="020B0604020202020204"/>
              </a:rPr>
              <a:t>CPN</a:t>
            </a:r>
            <a:r>
              <a:rPr sz="1590" spc="-105" dirty="0">
                <a:solidFill>
                  <a:srgbClr val="002A00"/>
                </a:solidFill>
                <a:latin typeface="Arial" panose="020B0604020202020204"/>
                <a:cs typeface="Arial" panose="020B0604020202020204"/>
              </a:rPr>
              <a:t>VL</a:t>
            </a:r>
            <a:r>
              <a:rPr sz="1590" spc="100" dirty="0">
                <a:solidFill>
                  <a:srgbClr val="002A00"/>
                </a:solidFill>
                <a:latin typeface="Arial" panose="020B0604020202020204"/>
                <a:cs typeface="Arial" panose="020B0604020202020204"/>
              </a:rPr>
              <a:t>T</a:t>
            </a:r>
            <a:r>
              <a:rPr sz="1590" dirty="0">
                <a:solidFill>
                  <a:srgbClr val="002A00"/>
                </a:solidFill>
                <a:latin typeface="Arial" panose="020B0604020202020204"/>
                <a:cs typeface="Arial" panose="020B0604020202020204"/>
              </a:rPr>
              <a:t>T  </a:t>
            </a:r>
            <a:r>
              <a:rPr sz="1590" spc="-5" dirty="0">
                <a:solidFill>
                  <a:srgbClr val="002A00"/>
                </a:solidFill>
                <a:latin typeface="Arial" panose="020B0604020202020204"/>
                <a:cs typeface="Arial" panose="020B0604020202020204"/>
              </a:rPr>
              <a:t>DDDK</a:t>
            </a:r>
            <a:endParaRPr sz="1590">
              <a:latin typeface="Arial" panose="020B0604020202020204"/>
              <a:cs typeface="Arial" panose="020B0604020202020204"/>
            </a:endParaRPr>
          </a:p>
        </p:txBody>
      </p:sp>
      <p:sp>
        <p:nvSpPr>
          <p:cNvPr id="10" name="object 10"/>
          <p:cNvSpPr txBox="1"/>
          <p:nvPr/>
        </p:nvSpPr>
        <p:spPr>
          <a:xfrm>
            <a:off x="4224550" y="3877279"/>
            <a:ext cx="140634"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11" name="object 11"/>
          <p:cNvSpPr txBox="1"/>
          <p:nvPr/>
        </p:nvSpPr>
        <p:spPr>
          <a:xfrm>
            <a:off x="4740110" y="3798816"/>
            <a:ext cx="930088" cy="562610"/>
          </a:xfrm>
          <a:prstGeom prst="rect">
            <a:avLst/>
          </a:prstGeom>
        </p:spPr>
        <p:txBody>
          <a:bodyPr vert="horz" wrap="square" lIns="0" tIns="24652" rIns="0" bIns="0" rtlCol="0">
            <a:spAutoFit/>
          </a:bodyPr>
          <a:lstStyle/>
          <a:p>
            <a:pPr marL="227965" marR="5080" indent="-215900">
              <a:lnSpc>
                <a:spcPts val="2100"/>
              </a:lnSpc>
              <a:spcBef>
                <a:spcPts val="220"/>
              </a:spcBef>
            </a:pPr>
            <a:r>
              <a:rPr sz="1590" spc="-5" dirty="0">
                <a:solidFill>
                  <a:srgbClr val="002A00"/>
                </a:solidFill>
                <a:latin typeface="Arial" panose="020B0604020202020204"/>
                <a:cs typeface="Arial" panose="020B0604020202020204"/>
              </a:rPr>
              <a:t>CPN</a:t>
            </a:r>
            <a:r>
              <a:rPr sz="1590" spc="-105" dirty="0">
                <a:solidFill>
                  <a:srgbClr val="002A00"/>
                </a:solidFill>
                <a:latin typeface="Arial" panose="020B0604020202020204"/>
                <a:cs typeface="Arial" panose="020B0604020202020204"/>
              </a:rPr>
              <a:t>VL</a:t>
            </a:r>
            <a:r>
              <a:rPr sz="1590" spc="100" dirty="0">
                <a:solidFill>
                  <a:srgbClr val="002A00"/>
                </a:solidFill>
                <a:latin typeface="Arial" panose="020B0604020202020204"/>
                <a:cs typeface="Arial" panose="020B0604020202020204"/>
              </a:rPr>
              <a:t>T</a:t>
            </a:r>
            <a:r>
              <a:rPr sz="1590" dirty="0">
                <a:solidFill>
                  <a:srgbClr val="002A00"/>
                </a:solidFill>
                <a:latin typeface="Arial" panose="020B0604020202020204"/>
                <a:cs typeface="Arial" panose="020B0604020202020204"/>
              </a:rPr>
              <a:t>T  </a:t>
            </a:r>
            <a:r>
              <a:rPr sz="1590" spc="20" dirty="0">
                <a:solidFill>
                  <a:srgbClr val="002A00"/>
                </a:solidFill>
                <a:latin typeface="Arial" panose="020B0604020202020204"/>
                <a:cs typeface="Arial" panose="020B0604020202020204"/>
              </a:rPr>
              <a:t>PSTK</a:t>
            </a:r>
            <a:endParaRPr sz="1590">
              <a:latin typeface="Arial" panose="020B0604020202020204"/>
              <a:cs typeface="Arial" panose="020B0604020202020204"/>
            </a:endParaRPr>
          </a:p>
        </p:txBody>
      </p:sp>
      <p:sp>
        <p:nvSpPr>
          <p:cNvPr id="12" name="object 12"/>
          <p:cNvSpPr txBox="1"/>
          <p:nvPr/>
        </p:nvSpPr>
        <p:spPr>
          <a:xfrm>
            <a:off x="4359088" y="5244442"/>
            <a:ext cx="140634"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13" name="object 13"/>
          <p:cNvSpPr txBox="1"/>
          <p:nvPr/>
        </p:nvSpPr>
        <p:spPr>
          <a:xfrm>
            <a:off x="6331369" y="4403934"/>
            <a:ext cx="135031"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x</a:t>
            </a:r>
            <a:endParaRPr sz="1590">
              <a:latin typeface="Arial" panose="020B0604020202020204"/>
              <a:cs typeface="Arial" panose="020B0604020202020204"/>
            </a:endParaRPr>
          </a:p>
        </p:txBody>
      </p:sp>
      <p:sp>
        <p:nvSpPr>
          <p:cNvPr id="14" name="object 14"/>
          <p:cNvSpPr txBox="1"/>
          <p:nvPr/>
        </p:nvSpPr>
        <p:spPr>
          <a:xfrm>
            <a:off x="6667410" y="4258301"/>
            <a:ext cx="1283634" cy="504825"/>
          </a:xfrm>
          <a:prstGeom prst="rect">
            <a:avLst/>
          </a:prstGeom>
        </p:spPr>
        <p:txBody>
          <a:bodyPr vert="horz" wrap="square" lIns="0" tIns="6723" rIns="0" bIns="0" rtlCol="0">
            <a:spAutoFit/>
          </a:bodyPr>
          <a:lstStyle/>
          <a:p>
            <a:pPr marL="139700" marR="5080" indent="-127635">
              <a:lnSpc>
                <a:spcPct val="102000"/>
              </a:lnSpc>
              <a:spcBef>
                <a:spcPts val="60"/>
              </a:spcBef>
            </a:pPr>
            <a:r>
              <a:rPr sz="1590" spc="-5" dirty="0">
                <a:solidFill>
                  <a:srgbClr val="002A00"/>
                </a:solidFill>
                <a:latin typeface="Times New Roman" panose="02020603050405020304"/>
                <a:cs typeface="Times New Roman" panose="02020603050405020304"/>
              </a:rPr>
              <a:t>Số lượng SP</a:t>
            </a:r>
            <a:r>
              <a:rPr sz="1590" spc="-145"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dở  dang cuối</a:t>
            </a:r>
            <a:r>
              <a:rPr sz="1590" spc="-5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
        <p:nvSpPr>
          <p:cNvPr id="16" name="Text Box 15"/>
          <p:cNvSpPr txBox="1"/>
          <p:nvPr/>
        </p:nvSpPr>
        <p:spPr>
          <a:xfrm>
            <a:off x="670560" y="2463800"/>
            <a:ext cx="8117840" cy="1568450"/>
          </a:xfrm>
          <a:prstGeom prst="rect">
            <a:avLst/>
          </a:prstGeom>
          <a:noFill/>
        </p:spPr>
        <p:txBody>
          <a:bodyPr wrap="square" rtlCol="0">
            <a:spAutoFit/>
          </a:bodyPr>
          <a:lstStyle/>
          <a:p>
            <a:r>
              <a:rPr sz="3200" spc="-10" dirty="0">
                <a:solidFill>
                  <a:srgbClr val="FF0000"/>
                </a:solidFill>
                <a:latin typeface="Times New Roman" panose="02020603050405020304" pitchFamily="18" charset="0"/>
                <a:cs typeface="Times New Roman" panose="02020603050405020304" pitchFamily="18" charset="0"/>
                <a:sym typeface="+mn-ea"/>
              </a:rPr>
              <a:t> </a:t>
            </a:r>
            <a:r>
              <a:rPr lang="en-US" sz="3200" spc="-10" dirty="0">
                <a:solidFill>
                  <a:srgbClr val="FF0000"/>
                </a:solidFill>
                <a:latin typeface="Times New Roman" panose="02020603050405020304" pitchFamily="18" charset="0"/>
                <a:cs typeface="Times New Roman" panose="02020603050405020304" pitchFamily="18" charset="0"/>
                <a:sym typeface="+mn-ea"/>
              </a:rPr>
              <a:t>* </a:t>
            </a:r>
            <a:r>
              <a:rPr sz="3200" dirty="0">
                <a:solidFill>
                  <a:srgbClr val="FF0000"/>
                </a:solidFill>
                <a:latin typeface="Times New Roman" panose="02020603050405020304" pitchFamily="18" charset="0"/>
                <a:cs typeface="Times New Roman" panose="02020603050405020304" pitchFamily="18" charset="0"/>
                <a:sym typeface="+mn-ea"/>
              </a:rPr>
              <a:t>Chi phí </a:t>
            </a:r>
            <a:r>
              <a:rPr sz="3200" spc="-20" dirty="0">
                <a:solidFill>
                  <a:srgbClr val="FF0000"/>
                </a:solidFill>
                <a:latin typeface="Times New Roman" panose="02020603050405020304" pitchFamily="18" charset="0"/>
                <a:cs typeface="Times New Roman" panose="02020603050405020304" pitchFamily="18" charset="0"/>
                <a:sym typeface="+mn-ea"/>
              </a:rPr>
              <a:t>nguyên </a:t>
            </a:r>
            <a:r>
              <a:rPr sz="3200" dirty="0">
                <a:solidFill>
                  <a:srgbClr val="FF0000"/>
                </a:solidFill>
                <a:latin typeface="Times New Roman" panose="02020603050405020304" pitchFamily="18" charset="0"/>
                <a:cs typeface="Times New Roman" panose="02020603050405020304" pitchFamily="18" charset="0"/>
                <a:sym typeface="+mn-ea"/>
              </a:rPr>
              <a:t>vật </a:t>
            </a:r>
            <a:r>
              <a:rPr sz="3200" spc="-35" dirty="0">
                <a:solidFill>
                  <a:srgbClr val="FF0000"/>
                </a:solidFill>
                <a:latin typeface="Times New Roman" panose="02020603050405020304" pitchFamily="18" charset="0"/>
                <a:cs typeface="Times New Roman" panose="02020603050405020304" pitchFamily="18" charset="0"/>
                <a:sym typeface="+mn-ea"/>
              </a:rPr>
              <a:t>liệu </a:t>
            </a:r>
            <a:r>
              <a:rPr sz="3200" dirty="0">
                <a:solidFill>
                  <a:srgbClr val="FF0000"/>
                </a:solidFill>
                <a:latin typeface="Times New Roman" panose="02020603050405020304" pitchFamily="18" charset="0"/>
                <a:cs typeface="Times New Roman" panose="02020603050405020304" pitchFamily="18" charset="0"/>
                <a:sym typeface="+mn-ea"/>
              </a:rPr>
              <a:t>trực tiếp được </a:t>
            </a:r>
            <a:r>
              <a:rPr sz="3200" spc="-5" dirty="0">
                <a:solidFill>
                  <a:srgbClr val="FF0000"/>
                </a:solidFill>
                <a:latin typeface="Times New Roman" panose="02020603050405020304" pitchFamily="18" charset="0"/>
                <a:cs typeface="Times New Roman" panose="02020603050405020304" pitchFamily="18" charset="0"/>
                <a:sym typeface="+mn-ea"/>
              </a:rPr>
              <a:t>sử </a:t>
            </a:r>
            <a:r>
              <a:rPr sz="3200" dirty="0">
                <a:solidFill>
                  <a:srgbClr val="FF0000"/>
                </a:solidFill>
                <a:latin typeface="Times New Roman" panose="02020603050405020304" pitchFamily="18" charset="0"/>
                <a:cs typeface="Times New Roman" panose="02020603050405020304" pitchFamily="18" charset="0"/>
                <a:sym typeface="+mn-ea"/>
              </a:rPr>
              <a:t>dụng từ </a:t>
            </a:r>
            <a:r>
              <a:rPr sz="3200" spc="-35" dirty="0">
                <a:solidFill>
                  <a:srgbClr val="FF0000"/>
                </a:solidFill>
                <a:latin typeface="Times New Roman" panose="02020603050405020304" pitchFamily="18" charset="0"/>
                <a:cs typeface="Times New Roman" panose="02020603050405020304" pitchFamily="18" charset="0"/>
                <a:sym typeface="+mn-ea"/>
              </a:rPr>
              <a:t>đầu </a:t>
            </a:r>
            <a:r>
              <a:rPr sz="3200" dirty="0">
                <a:solidFill>
                  <a:srgbClr val="FF0000"/>
                </a:solidFill>
                <a:latin typeface="Times New Roman" panose="02020603050405020304" pitchFamily="18" charset="0"/>
                <a:cs typeface="Times New Roman" panose="02020603050405020304" pitchFamily="18" charset="0"/>
                <a:sym typeface="+mn-ea"/>
              </a:rPr>
              <a:t>quy  trình </a:t>
            </a:r>
            <a:r>
              <a:rPr sz="3200" spc="-5" dirty="0">
                <a:solidFill>
                  <a:srgbClr val="FF0000"/>
                </a:solidFill>
                <a:latin typeface="Times New Roman" panose="02020603050405020304" pitchFamily="18" charset="0"/>
                <a:cs typeface="Times New Roman" panose="02020603050405020304" pitchFamily="18" charset="0"/>
                <a:sym typeface="+mn-ea"/>
              </a:rPr>
              <a:t>sản</a:t>
            </a:r>
            <a:r>
              <a:rPr sz="3200" spc="-40" dirty="0">
                <a:solidFill>
                  <a:srgbClr val="FF0000"/>
                </a:solidFill>
                <a:latin typeface="Times New Roman" panose="02020603050405020304" pitchFamily="18" charset="0"/>
                <a:cs typeface="Times New Roman" panose="02020603050405020304" pitchFamily="18" charset="0"/>
                <a:sym typeface="+mn-ea"/>
              </a:rPr>
              <a:t> </a:t>
            </a:r>
            <a:r>
              <a:rPr sz="3200" dirty="0">
                <a:solidFill>
                  <a:srgbClr val="FF0000"/>
                </a:solidFill>
                <a:latin typeface="Times New Roman" panose="02020603050405020304" pitchFamily="18" charset="0"/>
                <a:cs typeface="Times New Roman" panose="02020603050405020304" pitchFamily="18" charset="0"/>
                <a:sym typeface="+mn-ea"/>
              </a:rPr>
              <a:t>xuất</a:t>
            </a:r>
            <a:endParaRPr sz="3200">
              <a:solidFill>
                <a:srgbClr val="FF0000"/>
              </a:solidFill>
              <a:latin typeface="Times New Roman" panose="02020603050405020304" pitchFamily="18" charset="0"/>
              <a:cs typeface="Times New Roman" panose="02020603050405020304" pitchFamily="18" charset="0"/>
            </a:endParaRPr>
          </a:p>
          <a:p>
            <a:endParaRPr lang="en-US" sz="320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ppt_x"/>
                                          </p:val>
                                        </p:tav>
                                        <p:tav tm="100000">
                                          <p:val>
                                            <p:strVal val="#ppt_x"/>
                                          </p:val>
                                        </p:tav>
                                      </p:tavLst>
                                    </p:anim>
                                    <p:anim calcmode="lin" valueType="num">
                                      <p:cBhvr additive="base">
                                        <p:cTn id="4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4"/>
                                        </p:tgtEl>
                                        <p:attrNameLst>
                                          <p:attrName>style.visibility</p:attrName>
                                        </p:attrNameLst>
                                      </p:cBhvr>
                                      <p:to>
                                        <p:strVal val="visible"/>
                                      </p:to>
                                    </p:set>
                                    <p:anim calcmode="lin" valueType="num">
                                      <p:cBhvr additive="base">
                                        <p:cTn id="54" dur="500" fill="hold"/>
                                        <p:tgtEl>
                                          <p:spTgt spid="4"/>
                                        </p:tgtEl>
                                        <p:attrNameLst>
                                          <p:attrName>ppt_x</p:attrName>
                                        </p:attrNameLst>
                                      </p:cBhvr>
                                      <p:tavLst>
                                        <p:tav tm="0">
                                          <p:val>
                                            <p:strVal val="#ppt_x"/>
                                          </p:val>
                                        </p:tav>
                                        <p:tav tm="100000">
                                          <p:val>
                                            <p:strVal val="#ppt_x"/>
                                          </p:val>
                                        </p:tav>
                                      </p:tavLst>
                                    </p:anim>
                                    <p:anim calcmode="lin" valueType="num">
                                      <p:cBhvr additive="base">
                                        <p:cTn id="5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500" fill="hold"/>
                                        <p:tgtEl>
                                          <p:spTgt spid="12"/>
                                        </p:tgtEl>
                                        <p:attrNameLst>
                                          <p:attrName>ppt_x</p:attrName>
                                        </p:attrNameLst>
                                      </p:cBhvr>
                                      <p:tavLst>
                                        <p:tav tm="0">
                                          <p:val>
                                            <p:strVal val="#ppt_x"/>
                                          </p:val>
                                        </p:tav>
                                        <p:tav tm="100000">
                                          <p:val>
                                            <p:strVal val="#ppt_x"/>
                                          </p:val>
                                        </p:tav>
                                      </p:tavLst>
                                    </p:anim>
                                    <p:anim calcmode="lin" valueType="num">
                                      <p:cBhvr additive="base">
                                        <p:cTn id="6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500" fill="hold"/>
                                        <p:tgtEl>
                                          <p:spTgt spid="5"/>
                                        </p:tgtEl>
                                        <p:attrNameLst>
                                          <p:attrName>ppt_x</p:attrName>
                                        </p:attrNameLst>
                                      </p:cBhvr>
                                      <p:tavLst>
                                        <p:tav tm="0">
                                          <p:val>
                                            <p:strVal val="#ppt_x"/>
                                          </p:val>
                                        </p:tav>
                                        <p:tav tm="100000">
                                          <p:val>
                                            <p:strVal val="#ppt_x"/>
                                          </p:val>
                                        </p:tav>
                                      </p:tavLst>
                                    </p:anim>
                                    <p:anim calcmode="lin" valueType="num">
                                      <p:cBhvr additive="base">
                                        <p:cTn id="6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grpId="0" nodeType="click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1000"/>
                                        <p:tgtEl>
                                          <p:spTgt spid="13"/>
                                        </p:tgtEl>
                                      </p:cBhvr>
                                    </p:animEffect>
                                    <p:anim calcmode="lin" valueType="num">
                                      <p:cBhvr>
                                        <p:cTn id="73" dur="1000" fill="hold"/>
                                        <p:tgtEl>
                                          <p:spTgt spid="13"/>
                                        </p:tgtEl>
                                        <p:attrNameLst>
                                          <p:attrName>ppt_x</p:attrName>
                                        </p:attrNameLst>
                                      </p:cBhvr>
                                      <p:tavLst>
                                        <p:tav tm="0">
                                          <p:val>
                                            <p:strVal val="#ppt_x"/>
                                          </p:val>
                                        </p:tav>
                                        <p:tav tm="100000">
                                          <p:val>
                                            <p:strVal val="#ppt_x"/>
                                          </p:val>
                                        </p:tav>
                                      </p:tavLst>
                                    </p:anim>
                                    <p:anim calcmode="lin" valueType="num">
                                      <p:cBhvr>
                                        <p:cTn id="7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500" fill="hold"/>
                                        <p:tgtEl>
                                          <p:spTgt spid="14"/>
                                        </p:tgtEl>
                                        <p:attrNameLst>
                                          <p:attrName>ppt_x</p:attrName>
                                        </p:attrNameLst>
                                      </p:cBhvr>
                                      <p:tavLst>
                                        <p:tav tm="0">
                                          <p:val>
                                            <p:strVal val="#ppt_x"/>
                                          </p:val>
                                        </p:tav>
                                        <p:tav tm="100000">
                                          <p:val>
                                            <p:strVal val="#ppt_x"/>
                                          </p:val>
                                        </p:tav>
                                      </p:tavLst>
                                    </p:anim>
                                    <p:anim calcmode="lin" valueType="num">
                                      <p:cBhvr additive="base">
                                        <p:cTn id="8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animBg="1"/>
      <p:bldP spid="9" grpId="0"/>
      <p:bldP spid="10" grpId="0"/>
      <p:bldP spid="11" grpId="0"/>
      <p:bldP spid="12" grpId="0"/>
      <p:bldP spid="13" grpId="0"/>
      <p:bldP spid="1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12725" y="346075"/>
            <a:ext cx="8732520" cy="1000125"/>
          </a:xfrm>
          <a:prstGeom prst="rect">
            <a:avLst/>
          </a:prstGeom>
        </p:spPr>
        <p:txBody>
          <a:bodyPr vert="horz" wrap="square" lIns="0" tIns="6723" rIns="0" bIns="0" rtlCol="0">
            <a:spAutoFit/>
          </a:bodyPr>
          <a:lstStyle/>
          <a:p>
            <a:pPr marL="762000" marR="5080" indent="-292735" algn="l">
              <a:lnSpc>
                <a:spcPct val="101000"/>
              </a:lnSpc>
              <a:spcBef>
                <a:spcPts val="60"/>
              </a:spcBef>
              <a:tabLst>
                <a:tab pos="1447800" algn="l"/>
                <a:tab pos="2070100" algn="l"/>
                <a:tab pos="3263900" algn="l"/>
                <a:tab pos="3848100" algn="l"/>
                <a:tab pos="4546600" algn="l"/>
                <a:tab pos="5270500" algn="l"/>
                <a:tab pos="5969000" algn="l"/>
                <a:tab pos="6845300" algn="l"/>
                <a:tab pos="7340600" algn="l"/>
              </a:tabLst>
            </a:pPr>
            <a:r>
              <a:rPr lang="en-US" sz="3200" b="1" dirty="0">
                <a:solidFill>
                  <a:srgbClr val="FF0000"/>
                </a:solidFill>
                <a:latin typeface="Times New Roman" panose="02020603050405020304" pitchFamily="18" charset="0"/>
                <a:cs typeface="Times New Roman" panose="02020603050405020304" pitchFamily="18" charset="0"/>
              </a:rPr>
              <a:t>* </a:t>
            </a:r>
            <a:r>
              <a:rPr sz="3200" b="1" dirty="0">
                <a:solidFill>
                  <a:srgbClr val="FF0000"/>
                </a:solidFill>
                <a:latin typeface="Times New Roman" panose="02020603050405020304" pitchFamily="18" charset="0"/>
                <a:cs typeface="Times New Roman" panose="02020603050405020304" pitchFamily="18" charset="0"/>
              </a:rPr>
              <a:t>Chi	phí	n</a:t>
            </a:r>
            <a:r>
              <a:rPr sz="3200" b="1" spc="-100" dirty="0">
                <a:solidFill>
                  <a:srgbClr val="FF0000"/>
                </a:solidFill>
                <a:latin typeface="Times New Roman" panose="02020603050405020304" pitchFamily="18" charset="0"/>
                <a:cs typeface="Times New Roman" panose="02020603050405020304" pitchFamily="18" charset="0"/>
              </a:rPr>
              <a:t>g</a:t>
            </a:r>
            <a:r>
              <a:rPr sz="3200" b="1" dirty="0">
                <a:solidFill>
                  <a:srgbClr val="FF0000"/>
                </a:solidFill>
                <a:latin typeface="Times New Roman" panose="02020603050405020304" pitchFamily="18" charset="0"/>
                <a:cs typeface="Times New Roman" panose="02020603050405020304" pitchFamily="18" charset="0"/>
              </a:rPr>
              <a:t>u</a:t>
            </a:r>
            <a:r>
              <a:rPr sz="3200" b="1" spc="-100" dirty="0">
                <a:solidFill>
                  <a:srgbClr val="FF0000"/>
                </a:solidFill>
                <a:latin typeface="Times New Roman" panose="02020603050405020304" pitchFamily="18" charset="0"/>
                <a:cs typeface="Times New Roman" panose="02020603050405020304" pitchFamily="18" charset="0"/>
              </a:rPr>
              <a:t>y</a:t>
            </a:r>
            <a:r>
              <a:rPr sz="3200" b="1" dirty="0">
                <a:solidFill>
                  <a:srgbClr val="FF0000"/>
                </a:solidFill>
                <a:latin typeface="Times New Roman" panose="02020603050405020304" pitchFamily="18" charset="0"/>
                <a:cs typeface="Times New Roman" panose="02020603050405020304" pitchFamily="18" charset="0"/>
              </a:rPr>
              <a:t>ên </a:t>
            </a:r>
            <a:r>
              <a:rPr sz="3200" b="1" spc="-100" dirty="0">
                <a:solidFill>
                  <a:srgbClr val="FF0000"/>
                </a:solidFill>
                <a:latin typeface="Times New Roman" panose="02020603050405020304" pitchFamily="18" charset="0"/>
                <a:cs typeface="Times New Roman" panose="02020603050405020304" pitchFamily="18" charset="0"/>
              </a:rPr>
              <a:t>v</a:t>
            </a:r>
            <a:r>
              <a:rPr sz="3200" b="1" dirty="0">
                <a:solidFill>
                  <a:srgbClr val="FF0000"/>
                </a:solidFill>
                <a:latin typeface="Times New Roman" panose="02020603050405020304" pitchFamily="18" charset="0"/>
                <a:cs typeface="Times New Roman" panose="02020603050405020304" pitchFamily="18" charset="0"/>
              </a:rPr>
              <a:t>ật liệu trực tiếp đ</a:t>
            </a:r>
            <a:r>
              <a:rPr sz="3200" b="1" spc="-20" dirty="0">
                <a:solidFill>
                  <a:srgbClr val="FF0000"/>
                </a:solidFill>
                <a:latin typeface="Times New Roman" panose="02020603050405020304" pitchFamily="18" charset="0"/>
                <a:cs typeface="Times New Roman" panose="02020603050405020304" pitchFamily="18" charset="0"/>
              </a:rPr>
              <a:t>ư</a:t>
            </a:r>
            <a:r>
              <a:rPr sz="3200" b="1" dirty="0">
                <a:solidFill>
                  <a:srgbClr val="FF0000"/>
                </a:solidFill>
                <a:latin typeface="Times New Roman" panose="02020603050405020304" pitchFamily="18" charset="0"/>
                <a:cs typeface="Times New Roman" panose="02020603050405020304" pitchFamily="18" charset="0"/>
              </a:rPr>
              <a:t>ợc </a:t>
            </a:r>
            <a:r>
              <a:rPr sz="3200" b="1" spc="-5" dirty="0">
                <a:solidFill>
                  <a:srgbClr val="FF0000"/>
                </a:solidFill>
                <a:latin typeface="Times New Roman" panose="02020603050405020304" pitchFamily="18" charset="0"/>
                <a:cs typeface="Times New Roman" panose="02020603050405020304" pitchFamily="18" charset="0"/>
              </a:rPr>
              <a:t>s</a:t>
            </a:r>
            <a:r>
              <a:rPr sz="3200" b="1" dirty="0">
                <a:solidFill>
                  <a:srgbClr val="FF0000"/>
                </a:solidFill>
                <a:latin typeface="Times New Roman" panose="02020603050405020304" pitchFamily="18" charset="0"/>
                <a:cs typeface="Times New Roman" panose="02020603050405020304" pitchFamily="18" charset="0"/>
              </a:rPr>
              <a:t>ử dụ</a:t>
            </a:r>
            <a:r>
              <a:rPr sz="3200" b="1" spc="100" dirty="0">
                <a:solidFill>
                  <a:srgbClr val="FF0000"/>
                </a:solidFill>
                <a:latin typeface="Times New Roman" panose="02020603050405020304" pitchFamily="18" charset="0"/>
                <a:cs typeface="Times New Roman" panose="02020603050405020304" pitchFamily="18" charset="0"/>
              </a:rPr>
              <a:t>n</a:t>
            </a:r>
            <a:r>
              <a:rPr sz="3200" b="1" dirty="0">
                <a:solidFill>
                  <a:srgbClr val="FF0000"/>
                </a:solidFill>
                <a:latin typeface="Times New Roman" panose="02020603050405020304" pitchFamily="18" charset="0"/>
                <a:cs typeface="Times New Roman" panose="02020603050405020304" pitchFamily="18" charset="0"/>
              </a:rPr>
              <a:t>g  theo </a:t>
            </a:r>
            <a:r>
              <a:rPr sz="3200" b="1" spc="-60" dirty="0">
                <a:solidFill>
                  <a:srgbClr val="FF0000"/>
                </a:solidFill>
                <a:latin typeface="Times New Roman" panose="02020603050405020304" pitchFamily="18" charset="0"/>
                <a:cs typeface="Times New Roman" panose="02020603050405020304" pitchFamily="18" charset="0"/>
              </a:rPr>
              <a:t>mức </a:t>
            </a:r>
            <a:r>
              <a:rPr sz="3200" b="1" dirty="0">
                <a:solidFill>
                  <a:srgbClr val="FF0000"/>
                </a:solidFill>
                <a:latin typeface="Times New Roman" panose="02020603050405020304" pitchFamily="18" charset="0"/>
                <a:cs typeface="Times New Roman" panose="02020603050405020304" pitchFamily="18" charset="0"/>
              </a:rPr>
              <a:t>độ hoàn thành </a:t>
            </a:r>
            <a:r>
              <a:rPr sz="3200" b="1" spc="-5" dirty="0">
                <a:solidFill>
                  <a:srgbClr val="FF0000"/>
                </a:solidFill>
                <a:latin typeface="Times New Roman" panose="02020603050405020304" pitchFamily="18" charset="0"/>
                <a:cs typeface="Times New Roman" panose="02020603050405020304" pitchFamily="18" charset="0"/>
              </a:rPr>
              <a:t>sản</a:t>
            </a:r>
            <a:r>
              <a:rPr sz="3200" b="1" spc="150" dirty="0">
                <a:solidFill>
                  <a:srgbClr val="FF0000"/>
                </a:solidFill>
                <a:latin typeface="Times New Roman" panose="02020603050405020304" pitchFamily="18" charset="0"/>
                <a:cs typeface="Times New Roman" panose="02020603050405020304" pitchFamily="18" charset="0"/>
              </a:rPr>
              <a:t> </a:t>
            </a:r>
            <a:r>
              <a:rPr sz="3200" b="1" spc="-45" dirty="0">
                <a:solidFill>
                  <a:srgbClr val="FF0000"/>
                </a:solidFill>
                <a:latin typeface="Times New Roman" panose="02020603050405020304" pitchFamily="18" charset="0"/>
                <a:cs typeface="Times New Roman" panose="02020603050405020304" pitchFamily="18" charset="0"/>
              </a:rPr>
              <a:t>phẩm.</a:t>
            </a:r>
          </a:p>
        </p:txBody>
      </p:sp>
      <p:sp>
        <p:nvSpPr>
          <p:cNvPr id="3" name="object 3"/>
          <p:cNvSpPr txBox="1"/>
          <p:nvPr/>
        </p:nvSpPr>
        <p:spPr>
          <a:xfrm>
            <a:off x="683603" y="3260867"/>
            <a:ext cx="705971" cy="562610"/>
          </a:xfrm>
          <a:prstGeom prst="rect">
            <a:avLst/>
          </a:prstGeom>
        </p:spPr>
        <p:txBody>
          <a:bodyPr vert="horz" wrap="square" lIns="0" tIns="24652" rIns="0" bIns="0" rtlCol="0">
            <a:spAutoFit/>
          </a:bodyPr>
          <a:lstStyle/>
          <a:p>
            <a:pPr marL="127000" marR="5080" indent="-114300">
              <a:lnSpc>
                <a:spcPts val="2100"/>
              </a:lnSpc>
              <a:spcBef>
                <a:spcPts val="220"/>
              </a:spcBef>
            </a:pPr>
            <a:r>
              <a:rPr sz="1590" spc="-5" dirty="0">
                <a:solidFill>
                  <a:srgbClr val="002A00"/>
                </a:solidFill>
                <a:latin typeface="Arial" panose="020B0604020202020204"/>
                <a:cs typeface="Arial" panose="020B0604020202020204"/>
              </a:rPr>
              <a:t>CPS</a:t>
            </a:r>
            <a:r>
              <a:rPr sz="1590" spc="-105" dirty="0">
                <a:solidFill>
                  <a:srgbClr val="002A00"/>
                </a:solidFill>
                <a:latin typeface="Arial" panose="020B0604020202020204"/>
                <a:cs typeface="Arial" panose="020B0604020202020204"/>
              </a:rPr>
              <a:t>X</a:t>
            </a:r>
            <a:r>
              <a:rPr sz="1590" dirty="0">
                <a:solidFill>
                  <a:srgbClr val="002A00"/>
                </a:solidFill>
                <a:latin typeface="Arial" panose="020B0604020202020204"/>
                <a:cs typeface="Arial" panose="020B0604020202020204"/>
              </a:rPr>
              <a:t>D  D</a:t>
            </a:r>
            <a:r>
              <a:rPr sz="1590" spc="-40" dirty="0">
                <a:solidFill>
                  <a:srgbClr val="002A00"/>
                </a:solidFill>
                <a:latin typeface="Arial" panose="020B0604020202020204"/>
                <a:cs typeface="Arial" panose="020B0604020202020204"/>
              </a:rPr>
              <a:t> </a:t>
            </a:r>
            <a:r>
              <a:rPr sz="1590" spc="-5" dirty="0">
                <a:solidFill>
                  <a:srgbClr val="002A00"/>
                </a:solidFill>
                <a:latin typeface="Arial" panose="020B0604020202020204"/>
                <a:cs typeface="Arial" panose="020B0604020202020204"/>
              </a:rPr>
              <a:t>CK</a:t>
            </a:r>
            <a:endParaRPr sz="1590">
              <a:latin typeface="Arial" panose="020B0604020202020204"/>
              <a:cs typeface="Arial" panose="020B0604020202020204"/>
            </a:endParaRPr>
          </a:p>
        </p:txBody>
      </p:sp>
      <p:sp>
        <p:nvSpPr>
          <p:cNvPr id="4" name="object 4"/>
          <p:cNvSpPr txBox="1"/>
          <p:nvPr/>
        </p:nvSpPr>
        <p:spPr>
          <a:xfrm>
            <a:off x="1557595" y="3529942"/>
            <a:ext cx="140634" cy="254635"/>
          </a:xfrm>
          <a:prstGeom prst="rect">
            <a:avLst/>
          </a:prstGeom>
        </p:spPr>
        <p:txBody>
          <a:bodyPr vert="horz" wrap="square" lIns="0" tIns="11205" rIns="0" bIns="0" rtlCol="0">
            <a:spAutoFit/>
          </a:bodyPr>
          <a:lstStyle/>
          <a:p>
            <a:pPr marL="12700">
              <a:lnSpc>
                <a:spcPct val="100000"/>
              </a:lnSpc>
              <a:spcBef>
                <a:spcPts val="100"/>
              </a:spcBef>
            </a:pPr>
            <a:r>
              <a:rPr sz="1590"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5" name="object 5"/>
          <p:cNvSpPr/>
          <p:nvPr/>
        </p:nvSpPr>
        <p:spPr>
          <a:xfrm>
            <a:off x="1849568" y="3651026"/>
            <a:ext cx="3720353" cy="11206"/>
          </a:xfrm>
          <a:custGeom>
            <a:avLst/>
            <a:gdLst/>
            <a:ahLst/>
            <a:cxnLst/>
            <a:rect l="l" t="t" r="r" b="b"/>
            <a:pathLst>
              <a:path w="4216400" h="12700">
                <a:moveTo>
                  <a:pt x="4216400" y="0"/>
                </a:moveTo>
                <a:lnTo>
                  <a:pt x="0" y="0"/>
                </a:lnTo>
                <a:lnTo>
                  <a:pt x="0" y="12700"/>
                </a:lnTo>
                <a:lnTo>
                  <a:pt x="4216400" y="12700"/>
                </a:lnTo>
                <a:lnTo>
                  <a:pt x="4216400" y="0"/>
                </a:lnTo>
                <a:close/>
              </a:path>
            </a:pathLst>
          </a:custGeom>
          <a:solidFill>
            <a:srgbClr val="000000"/>
          </a:solidFill>
        </p:spPr>
        <p:txBody>
          <a:bodyPr wrap="square" lIns="0" tIns="0" rIns="0" bIns="0" rtlCol="0"/>
          <a:lstStyle/>
          <a:p>
            <a:endParaRPr sz="100"/>
          </a:p>
        </p:txBody>
      </p:sp>
      <p:sp>
        <p:nvSpPr>
          <p:cNvPr id="6" name="object 6"/>
          <p:cNvSpPr txBox="1"/>
          <p:nvPr/>
        </p:nvSpPr>
        <p:spPr>
          <a:xfrm>
            <a:off x="1994691" y="2790287"/>
            <a:ext cx="930088" cy="562610"/>
          </a:xfrm>
          <a:prstGeom prst="rect">
            <a:avLst/>
          </a:prstGeom>
        </p:spPr>
        <p:txBody>
          <a:bodyPr vert="horz" wrap="square" lIns="0" tIns="24652" rIns="0" bIns="0" rtlCol="0">
            <a:spAutoFit/>
          </a:bodyPr>
          <a:lstStyle/>
          <a:p>
            <a:pPr marL="202565" marR="5080" indent="-190500">
              <a:lnSpc>
                <a:spcPts val="2100"/>
              </a:lnSpc>
              <a:spcBef>
                <a:spcPts val="220"/>
              </a:spcBef>
            </a:pPr>
            <a:r>
              <a:rPr sz="1590" spc="-5" dirty="0">
                <a:solidFill>
                  <a:srgbClr val="002A00"/>
                </a:solidFill>
                <a:latin typeface="Arial" panose="020B0604020202020204"/>
                <a:cs typeface="Arial" panose="020B0604020202020204"/>
              </a:rPr>
              <a:t>CPN</a:t>
            </a:r>
            <a:r>
              <a:rPr sz="1590" spc="-105" dirty="0">
                <a:solidFill>
                  <a:srgbClr val="002A00"/>
                </a:solidFill>
                <a:latin typeface="Arial" panose="020B0604020202020204"/>
                <a:cs typeface="Arial" panose="020B0604020202020204"/>
              </a:rPr>
              <a:t>VL</a:t>
            </a:r>
            <a:r>
              <a:rPr sz="1590" spc="100" dirty="0">
                <a:solidFill>
                  <a:srgbClr val="002A00"/>
                </a:solidFill>
                <a:latin typeface="Arial" panose="020B0604020202020204"/>
                <a:cs typeface="Arial" panose="020B0604020202020204"/>
              </a:rPr>
              <a:t>T</a:t>
            </a:r>
            <a:r>
              <a:rPr sz="1590" dirty="0">
                <a:solidFill>
                  <a:srgbClr val="002A00"/>
                </a:solidFill>
                <a:latin typeface="Arial" panose="020B0604020202020204"/>
                <a:cs typeface="Arial" panose="020B0604020202020204"/>
              </a:rPr>
              <a:t>T  </a:t>
            </a:r>
            <a:r>
              <a:rPr sz="1590" spc="-5" dirty="0">
                <a:solidFill>
                  <a:srgbClr val="002A00"/>
                </a:solidFill>
                <a:latin typeface="Arial" panose="020B0604020202020204"/>
                <a:cs typeface="Arial" panose="020B0604020202020204"/>
              </a:rPr>
              <a:t>DDDK</a:t>
            </a:r>
            <a:endParaRPr sz="1590">
              <a:latin typeface="Arial" panose="020B0604020202020204"/>
              <a:cs typeface="Arial" panose="020B0604020202020204"/>
            </a:endParaRPr>
          </a:p>
        </p:txBody>
      </p:sp>
      <p:sp>
        <p:nvSpPr>
          <p:cNvPr id="7" name="object 7"/>
          <p:cNvSpPr txBox="1"/>
          <p:nvPr/>
        </p:nvSpPr>
        <p:spPr>
          <a:xfrm>
            <a:off x="3462707" y="2924824"/>
            <a:ext cx="140634"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8" name="object 8"/>
          <p:cNvSpPr txBox="1"/>
          <p:nvPr/>
        </p:nvSpPr>
        <p:spPr>
          <a:xfrm>
            <a:off x="4146086" y="2790287"/>
            <a:ext cx="930088" cy="562610"/>
          </a:xfrm>
          <a:prstGeom prst="rect">
            <a:avLst/>
          </a:prstGeom>
        </p:spPr>
        <p:txBody>
          <a:bodyPr vert="horz" wrap="square" lIns="0" tIns="24652" rIns="0" bIns="0" rtlCol="0">
            <a:spAutoFit/>
          </a:bodyPr>
          <a:lstStyle/>
          <a:p>
            <a:pPr marL="228600" marR="5080" indent="-216535">
              <a:lnSpc>
                <a:spcPts val="2100"/>
              </a:lnSpc>
              <a:spcBef>
                <a:spcPts val="220"/>
              </a:spcBef>
            </a:pPr>
            <a:r>
              <a:rPr sz="1590" spc="-5" dirty="0">
                <a:solidFill>
                  <a:srgbClr val="002A00"/>
                </a:solidFill>
                <a:latin typeface="Arial" panose="020B0604020202020204"/>
                <a:cs typeface="Arial" panose="020B0604020202020204"/>
              </a:rPr>
              <a:t>CPN</a:t>
            </a:r>
            <a:r>
              <a:rPr sz="1590" spc="-105" dirty="0">
                <a:solidFill>
                  <a:srgbClr val="002A00"/>
                </a:solidFill>
                <a:latin typeface="Arial" panose="020B0604020202020204"/>
                <a:cs typeface="Arial" panose="020B0604020202020204"/>
              </a:rPr>
              <a:t>VL</a:t>
            </a:r>
            <a:r>
              <a:rPr sz="1590" spc="100" dirty="0">
                <a:solidFill>
                  <a:srgbClr val="002A00"/>
                </a:solidFill>
                <a:latin typeface="Arial" panose="020B0604020202020204"/>
                <a:cs typeface="Arial" panose="020B0604020202020204"/>
              </a:rPr>
              <a:t>T</a:t>
            </a:r>
            <a:r>
              <a:rPr sz="1590" dirty="0">
                <a:solidFill>
                  <a:srgbClr val="002A00"/>
                </a:solidFill>
                <a:latin typeface="Arial" panose="020B0604020202020204"/>
                <a:cs typeface="Arial" panose="020B0604020202020204"/>
              </a:rPr>
              <a:t>T  </a:t>
            </a:r>
            <a:r>
              <a:rPr sz="1590" spc="20" dirty="0">
                <a:solidFill>
                  <a:srgbClr val="002A00"/>
                </a:solidFill>
                <a:latin typeface="Arial" panose="020B0604020202020204"/>
                <a:cs typeface="Arial" panose="020B0604020202020204"/>
              </a:rPr>
              <a:t>PSTK</a:t>
            </a:r>
            <a:endParaRPr sz="1590">
              <a:latin typeface="Arial" panose="020B0604020202020204"/>
              <a:cs typeface="Arial" panose="020B0604020202020204"/>
            </a:endParaRPr>
          </a:p>
        </p:txBody>
      </p:sp>
      <p:sp>
        <p:nvSpPr>
          <p:cNvPr id="9" name="object 9"/>
          <p:cNvSpPr txBox="1"/>
          <p:nvPr/>
        </p:nvSpPr>
        <p:spPr>
          <a:xfrm>
            <a:off x="1669744" y="3854890"/>
            <a:ext cx="1468531" cy="504825"/>
          </a:xfrm>
          <a:prstGeom prst="rect">
            <a:avLst/>
          </a:prstGeom>
        </p:spPr>
        <p:txBody>
          <a:bodyPr vert="horz" wrap="square" lIns="0" tIns="6723" rIns="0" bIns="0" rtlCol="0">
            <a:spAutoFit/>
          </a:bodyPr>
          <a:lstStyle/>
          <a:p>
            <a:pPr marL="164465" marR="5080" indent="-152400">
              <a:lnSpc>
                <a:spcPct val="102000"/>
              </a:lnSpc>
              <a:spcBef>
                <a:spcPts val="60"/>
              </a:spcBef>
            </a:pPr>
            <a:r>
              <a:rPr sz="1590" spc="-5" dirty="0">
                <a:solidFill>
                  <a:srgbClr val="002A00"/>
                </a:solidFill>
                <a:latin typeface="Times New Roman" panose="02020603050405020304"/>
                <a:cs typeface="Times New Roman" panose="02020603050405020304"/>
              </a:rPr>
              <a:t>Số </a:t>
            </a:r>
            <a:r>
              <a:rPr sz="1590" spc="-10" dirty="0">
                <a:solidFill>
                  <a:srgbClr val="002A00"/>
                </a:solidFill>
                <a:latin typeface="Times New Roman" panose="02020603050405020304"/>
                <a:cs typeface="Times New Roman" panose="02020603050405020304"/>
              </a:rPr>
              <a:t>lượng </a:t>
            </a:r>
            <a:r>
              <a:rPr sz="1590" spc="-5" dirty="0">
                <a:solidFill>
                  <a:srgbClr val="002A00"/>
                </a:solidFill>
                <a:latin typeface="Times New Roman" panose="02020603050405020304"/>
                <a:cs typeface="Times New Roman" panose="02020603050405020304"/>
              </a:rPr>
              <a:t>SP</a:t>
            </a:r>
            <a:r>
              <a:rPr sz="1590" spc="-12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hoàn  thành trong</a:t>
            </a:r>
            <a:r>
              <a:rPr sz="1590" spc="-95"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
        <p:nvSpPr>
          <p:cNvPr id="10" name="object 10"/>
          <p:cNvSpPr txBox="1"/>
          <p:nvPr/>
        </p:nvSpPr>
        <p:spPr>
          <a:xfrm>
            <a:off x="3731581" y="3787521"/>
            <a:ext cx="941854" cy="753745"/>
          </a:xfrm>
          <a:prstGeom prst="rect">
            <a:avLst/>
          </a:prstGeom>
        </p:spPr>
        <p:txBody>
          <a:bodyPr vert="horz" wrap="square" lIns="0" tIns="6163" rIns="0" bIns="0" rtlCol="0">
            <a:spAutoFit/>
          </a:bodyPr>
          <a:lstStyle/>
          <a:p>
            <a:pPr marL="12700" marR="5080" indent="-6350" algn="ctr">
              <a:lnSpc>
                <a:spcPct val="102000"/>
              </a:lnSpc>
              <a:spcBef>
                <a:spcPts val="55"/>
              </a:spcBef>
            </a:pPr>
            <a:r>
              <a:rPr sz="1590" spc="-5" dirty="0">
                <a:solidFill>
                  <a:srgbClr val="002A00"/>
                </a:solidFill>
                <a:latin typeface="Times New Roman" panose="02020603050405020304"/>
                <a:cs typeface="Times New Roman" panose="02020603050405020304"/>
              </a:rPr>
              <a:t>Số </a:t>
            </a:r>
            <a:r>
              <a:rPr sz="1590" spc="-10" dirty="0">
                <a:solidFill>
                  <a:srgbClr val="002A00"/>
                </a:solidFill>
                <a:latin typeface="Times New Roman" panose="02020603050405020304"/>
                <a:cs typeface="Times New Roman" panose="02020603050405020304"/>
              </a:rPr>
              <a:t>lượng  </a:t>
            </a:r>
            <a:r>
              <a:rPr sz="1590" spc="-5" dirty="0">
                <a:solidFill>
                  <a:srgbClr val="002A00"/>
                </a:solidFill>
                <a:latin typeface="Times New Roman" panose="02020603050405020304"/>
                <a:cs typeface="Times New Roman" panose="02020603050405020304"/>
              </a:rPr>
              <a:t>SP</a:t>
            </a:r>
            <a:r>
              <a:rPr sz="1590" spc="-10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dở</a:t>
            </a:r>
            <a:r>
              <a:rPr sz="1590" spc="-5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dang  cuối</a:t>
            </a:r>
            <a:r>
              <a:rPr sz="1590" spc="2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
        <p:nvSpPr>
          <p:cNvPr id="11" name="object 11"/>
          <p:cNvSpPr txBox="1"/>
          <p:nvPr/>
        </p:nvSpPr>
        <p:spPr>
          <a:xfrm>
            <a:off x="3294484" y="4000522"/>
            <a:ext cx="140634"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12" name="object 12"/>
          <p:cNvSpPr txBox="1"/>
          <p:nvPr/>
        </p:nvSpPr>
        <p:spPr>
          <a:xfrm>
            <a:off x="4751204" y="3933354"/>
            <a:ext cx="135031"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x</a:t>
            </a:r>
            <a:endParaRPr sz="1590">
              <a:latin typeface="Arial" panose="020B0604020202020204"/>
              <a:cs typeface="Arial" panose="020B0604020202020204"/>
            </a:endParaRPr>
          </a:p>
        </p:txBody>
      </p:sp>
      <p:sp>
        <p:nvSpPr>
          <p:cNvPr id="13" name="object 13"/>
          <p:cNvSpPr txBox="1"/>
          <p:nvPr/>
        </p:nvSpPr>
        <p:spPr>
          <a:xfrm>
            <a:off x="5098744" y="3854890"/>
            <a:ext cx="471207" cy="754380"/>
          </a:xfrm>
          <a:prstGeom prst="rect">
            <a:avLst/>
          </a:prstGeom>
        </p:spPr>
        <p:txBody>
          <a:bodyPr vert="horz" wrap="square" lIns="0" tIns="6723" rIns="0" bIns="0" rtlCol="0">
            <a:spAutoFit/>
          </a:bodyPr>
          <a:lstStyle/>
          <a:p>
            <a:pPr marL="12700" marR="5080" indent="12065" algn="just">
              <a:lnSpc>
                <a:spcPct val="102000"/>
              </a:lnSpc>
              <a:spcBef>
                <a:spcPts val="60"/>
              </a:spcBef>
            </a:pPr>
            <a:r>
              <a:rPr sz="1590" spc="50" dirty="0">
                <a:solidFill>
                  <a:srgbClr val="002A00"/>
                </a:solidFill>
                <a:latin typeface="Times New Roman" panose="02020603050405020304"/>
                <a:cs typeface="Times New Roman" panose="02020603050405020304"/>
              </a:rPr>
              <a:t>Tỷ </a:t>
            </a:r>
            <a:r>
              <a:rPr sz="1590" spc="-55" dirty="0">
                <a:solidFill>
                  <a:srgbClr val="002A00"/>
                </a:solidFill>
                <a:latin typeface="Times New Roman" panose="02020603050405020304"/>
                <a:cs typeface="Times New Roman" panose="02020603050405020304"/>
              </a:rPr>
              <a:t>lệ  </a:t>
            </a:r>
            <a:r>
              <a:rPr sz="1590" dirty="0">
                <a:solidFill>
                  <a:srgbClr val="002A00"/>
                </a:solidFill>
                <a:latin typeface="Times New Roman" panose="02020603050405020304"/>
                <a:cs typeface="Times New Roman" panose="02020603050405020304"/>
              </a:rPr>
              <a:t>hoàn  thành</a:t>
            </a:r>
            <a:endParaRPr sz="1590">
              <a:latin typeface="Times New Roman" panose="02020603050405020304"/>
              <a:cs typeface="Times New Roman" panose="02020603050405020304"/>
            </a:endParaRPr>
          </a:p>
        </p:txBody>
      </p:sp>
      <p:sp>
        <p:nvSpPr>
          <p:cNvPr id="14" name="object 14"/>
          <p:cNvSpPr txBox="1"/>
          <p:nvPr/>
        </p:nvSpPr>
        <p:spPr>
          <a:xfrm>
            <a:off x="5894271" y="3462573"/>
            <a:ext cx="135031"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x</a:t>
            </a:r>
            <a:endParaRPr sz="1590">
              <a:latin typeface="Arial" panose="020B0604020202020204"/>
              <a:cs typeface="Arial" panose="020B0604020202020204"/>
            </a:endParaRPr>
          </a:p>
        </p:txBody>
      </p:sp>
      <p:sp>
        <p:nvSpPr>
          <p:cNvPr id="15" name="object 15"/>
          <p:cNvSpPr txBox="1"/>
          <p:nvPr/>
        </p:nvSpPr>
        <p:spPr>
          <a:xfrm>
            <a:off x="6286589" y="2980697"/>
            <a:ext cx="941854" cy="753745"/>
          </a:xfrm>
          <a:prstGeom prst="rect">
            <a:avLst/>
          </a:prstGeom>
        </p:spPr>
        <p:txBody>
          <a:bodyPr vert="horz" wrap="square" lIns="0" tIns="6163" rIns="0" bIns="0" rtlCol="0">
            <a:spAutoFit/>
          </a:bodyPr>
          <a:lstStyle/>
          <a:p>
            <a:pPr marL="12700" marR="5080" indent="-6350" algn="ctr">
              <a:lnSpc>
                <a:spcPct val="102000"/>
              </a:lnSpc>
              <a:spcBef>
                <a:spcPts val="55"/>
              </a:spcBef>
            </a:pPr>
            <a:r>
              <a:rPr sz="1590" spc="-5" dirty="0">
                <a:solidFill>
                  <a:srgbClr val="002A00"/>
                </a:solidFill>
                <a:latin typeface="Times New Roman" panose="02020603050405020304"/>
                <a:cs typeface="Times New Roman" panose="02020603050405020304"/>
              </a:rPr>
              <a:t>Số </a:t>
            </a:r>
            <a:r>
              <a:rPr sz="1590" spc="-10" dirty="0">
                <a:solidFill>
                  <a:srgbClr val="002A00"/>
                </a:solidFill>
                <a:latin typeface="Times New Roman" panose="02020603050405020304"/>
                <a:cs typeface="Times New Roman" panose="02020603050405020304"/>
              </a:rPr>
              <a:t>lượng  </a:t>
            </a:r>
            <a:r>
              <a:rPr sz="1590" spc="-5" dirty="0">
                <a:solidFill>
                  <a:srgbClr val="002A00"/>
                </a:solidFill>
                <a:latin typeface="Times New Roman" panose="02020603050405020304"/>
                <a:cs typeface="Times New Roman" panose="02020603050405020304"/>
              </a:rPr>
              <a:t>SP</a:t>
            </a:r>
            <a:r>
              <a:rPr sz="1590" spc="-10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dở</a:t>
            </a:r>
            <a:r>
              <a:rPr sz="1590" spc="-5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dang  cuối</a:t>
            </a:r>
            <a:r>
              <a:rPr sz="1590" spc="2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
        <p:nvSpPr>
          <p:cNvPr id="16" name="object 16"/>
          <p:cNvSpPr txBox="1"/>
          <p:nvPr/>
        </p:nvSpPr>
        <p:spPr>
          <a:xfrm>
            <a:off x="7664846" y="3048067"/>
            <a:ext cx="471207" cy="754380"/>
          </a:xfrm>
          <a:prstGeom prst="rect">
            <a:avLst/>
          </a:prstGeom>
        </p:spPr>
        <p:txBody>
          <a:bodyPr vert="horz" wrap="square" lIns="0" tIns="6723" rIns="0" bIns="0" rtlCol="0">
            <a:spAutoFit/>
          </a:bodyPr>
          <a:lstStyle/>
          <a:p>
            <a:pPr marL="12700" marR="5080" indent="12065" algn="just">
              <a:lnSpc>
                <a:spcPct val="102000"/>
              </a:lnSpc>
              <a:spcBef>
                <a:spcPts val="60"/>
              </a:spcBef>
            </a:pPr>
            <a:r>
              <a:rPr sz="1590" spc="50" dirty="0">
                <a:solidFill>
                  <a:srgbClr val="002A00"/>
                </a:solidFill>
                <a:latin typeface="Times New Roman" panose="02020603050405020304"/>
                <a:cs typeface="Times New Roman" panose="02020603050405020304"/>
              </a:rPr>
              <a:t>Tỷ </a:t>
            </a:r>
            <a:r>
              <a:rPr sz="1590" spc="-55" dirty="0">
                <a:solidFill>
                  <a:srgbClr val="002A00"/>
                </a:solidFill>
                <a:latin typeface="Times New Roman" panose="02020603050405020304"/>
                <a:cs typeface="Times New Roman" panose="02020603050405020304"/>
              </a:rPr>
              <a:t>lệ  </a:t>
            </a:r>
            <a:r>
              <a:rPr sz="1590" dirty="0">
                <a:solidFill>
                  <a:srgbClr val="002A00"/>
                </a:solidFill>
                <a:latin typeface="Times New Roman" panose="02020603050405020304"/>
                <a:cs typeface="Times New Roman" panose="02020603050405020304"/>
              </a:rPr>
              <a:t>hoàn  thành</a:t>
            </a:r>
            <a:endParaRPr sz="1590">
              <a:latin typeface="Times New Roman" panose="02020603050405020304"/>
              <a:cs typeface="Times New Roman" panose="02020603050405020304"/>
            </a:endParaRPr>
          </a:p>
        </p:txBody>
      </p:sp>
      <p:sp>
        <p:nvSpPr>
          <p:cNvPr id="17" name="object 17"/>
          <p:cNvSpPr txBox="1"/>
          <p:nvPr/>
        </p:nvSpPr>
        <p:spPr>
          <a:xfrm>
            <a:off x="7328601" y="3462573"/>
            <a:ext cx="135031"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x</a:t>
            </a:r>
            <a:endParaRPr sz="1590">
              <a:latin typeface="Arial" panose="020B0604020202020204"/>
              <a:cs typeface="Arial" panose="020B0604020202020204"/>
            </a:endParaRPr>
          </a:p>
        </p:txBody>
      </p:sp>
      <p:cxnSp>
        <p:nvCxnSpPr>
          <p:cNvPr id="19" name="Straight Connector 18"/>
          <p:cNvCxnSpPr/>
          <p:nvPr/>
        </p:nvCxnSpPr>
        <p:spPr>
          <a:xfrm>
            <a:off x="2209862" y="3651026"/>
            <a:ext cx="3360059" cy="0"/>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 fill="hold"/>
                                        <p:tgtEl>
                                          <p:spTgt spid="9"/>
                                        </p:tgtEl>
                                        <p:attrNameLst>
                                          <p:attrName>ppt_x</p:attrName>
                                        </p:attrNameLst>
                                      </p:cBhvr>
                                      <p:tavLst>
                                        <p:tav tm="0">
                                          <p:val>
                                            <p:strVal val="#ppt_x"/>
                                          </p:val>
                                        </p:tav>
                                        <p:tav tm="100000">
                                          <p:val>
                                            <p:strVal val="#ppt_x"/>
                                          </p:val>
                                        </p:tav>
                                      </p:tavLst>
                                    </p:anim>
                                    <p:anim calcmode="lin" valueType="num">
                                      <p:cBhvr additive="base">
                                        <p:cTn id="5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500" fill="hold"/>
                                        <p:tgtEl>
                                          <p:spTgt spid="10"/>
                                        </p:tgtEl>
                                        <p:attrNameLst>
                                          <p:attrName>ppt_x</p:attrName>
                                        </p:attrNameLst>
                                      </p:cBhvr>
                                      <p:tavLst>
                                        <p:tav tm="0">
                                          <p:val>
                                            <p:strVal val="#ppt_x"/>
                                          </p:val>
                                        </p:tav>
                                        <p:tav tm="100000">
                                          <p:val>
                                            <p:strVal val="#ppt_x"/>
                                          </p:val>
                                        </p:tav>
                                      </p:tavLst>
                                    </p:anim>
                                    <p:anim calcmode="lin" valueType="num">
                                      <p:cBhvr additive="base">
                                        <p:cTn id="6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ppt_x"/>
                                          </p:val>
                                        </p:tav>
                                        <p:tav tm="100000">
                                          <p:val>
                                            <p:strVal val="#ppt_x"/>
                                          </p:val>
                                        </p:tav>
                                      </p:tavLst>
                                    </p:anim>
                                    <p:anim calcmode="lin" valueType="num">
                                      <p:cBhvr additive="base">
                                        <p:cTn id="6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500" fill="hold"/>
                                        <p:tgtEl>
                                          <p:spTgt spid="13"/>
                                        </p:tgtEl>
                                        <p:attrNameLst>
                                          <p:attrName>ppt_x</p:attrName>
                                        </p:attrNameLst>
                                      </p:cBhvr>
                                      <p:tavLst>
                                        <p:tav tm="0">
                                          <p:val>
                                            <p:strVal val="#ppt_x"/>
                                          </p:val>
                                        </p:tav>
                                        <p:tav tm="100000">
                                          <p:val>
                                            <p:strVal val="#ppt_x"/>
                                          </p:val>
                                        </p:tav>
                                      </p:tavLst>
                                    </p:anim>
                                    <p:anim calcmode="lin" valueType="num">
                                      <p:cBhvr additive="base">
                                        <p:cTn id="7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500" fill="hold"/>
                                        <p:tgtEl>
                                          <p:spTgt spid="14"/>
                                        </p:tgtEl>
                                        <p:attrNameLst>
                                          <p:attrName>ppt_x</p:attrName>
                                        </p:attrNameLst>
                                      </p:cBhvr>
                                      <p:tavLst>
                                        <p:tav tm="0">
                                          <p:val>
                                            <p:strVal val="#ppt_x"/>
                                          </p:val>
                                        </p:tav>
                                        <p:tav tm="100000">
                                          <p:val>
                                            <p:strVal val="#ppt_x"/>
                                          </p:val>
                                        </p:tav>
                                      </p:tavLst>
                                    </p:anim>
                                    <p:anim calcmode="lin" valueType="num">
                                      <p:cBhvr additive="base">
                                        <p:cTn id="8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500" fill="hold"/>
                                        <p:tgtEl>
                                          <p:spTgt spid="15"/>
                                        </p:tgtEl>
                                        <p:attrNameLst>
                                          <p:attrName>ppt_x</p:attrName>
                                        </p:attrNameLst>
                                      </p:cBhvr>
                                      <p:tavLst>
                                        <p:tav tm="0">
                                          <p:val>
                                            <p:strVal val="#ppt_x"/>
                                          </p:val>
                                        </p:tav>
                                        <p:tav tm="100000">
                                          <p:val>
                                            <p:strVal val="#ppt_x"/>
                                          </p:val>
                                        </p:tav>
                                      </p:tavLst>
                                    </p:anim>
                                    <p:anim calcmode="lin" valueType="num">
                                      <p:cBhvr additive="base">
                                        <p:cTn id="8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500" fill="hold"/>
                                        <p:tgtEl>
                                          <p:spTgt spid="17"/>
                                        </p:tgtEl>
                                        <p:attrNameLst>
                                          <p:attrName>ppt_x</p:attrName>
                                        </p:attrNameLst>
                                      </p:cBhvr>
                                      <p:tavLst>
                                        <p:tav tm="0">
                                          <p:val>
                                            <p:strVal val="#ppt_x"/>
                                          </p:val>
                                        </p:tav>
                                        <p:tav tm="100000">
                                          <p:val>
                                            <p:strVal val="#ppt_x"/>
                                          </p:val>
                                        </p:tav>
                                      </p:tavLst>
                                    </p:anim>
                                    <p:anim calcmode="lin" valueType="num">
                                      <p:cBhvr additive="base">
                                        <p:cTn id="9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500" fill="hold"/>
                                        <p:tgtEl>
                                          <p:spTgt spid="16"/>
                                        </p:tgtEl>
                                        <p:attrNameLst>
                                          <p:attrName>ppt_x</p:attrName>
                                        </p:attrNameLst>
                                      </p:cBhvr>
                                      <p:tavLst>
                                        <p:tav tm="0">
                                          <p:val>
                                            <p:strVal val="#ppt_x"/>
                                          </p:val>
                                        </p:tav>
                                        <p:tav tm="100000">
                                          <p:val>
                                            <p:strVal val="#ppt_x"/>
                                          </p:val>
                                        </p:tav>
                                      </p:tavLst>
                                    </p:anim>
                                    <p:anim calcmode="lin" valueType="num">
                                      <p:cBhvr additive="base">
                                        <p:cTn id="9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p:bldP spid="7" grpId="0"/>
      <p:bldP spid="8" grpId="0"/>
      <p:bldP spid="9" grpId="0"/>
      <p:bldP spid="10" grpId="0"/>
      <p:bldP spid="11" grpId="0"/>
      <p:bldP spid="12" grpId="0"/>
      <p:bldP spid="13" grpId="0"/>
      <p:bldP spid="14" grpId="0"/>
      <p:bldP spid="15" grpId="0"/>
      <p:bldP spid="16" grpId="0"/>
      <p:bldP spid="1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670"/>
            <a:ext cx="8229600" cy="727075"/>
          </a:xfrm>
        </p:spPr>
        <p:txBody>
          <a:bodyPr/>
          <a:lstStyle/>
          <a:p>
            <a:r>
              <a:rPr lang="en-US">
                <a:latin typeface="Times New Roman" panose="02020603050405020304" pitchFamily="18" charset="0"/>
                <a:cs typeface="Times New Roman" panose="02020603050405020304" pitchFamily="18" charset="0"/>
              </a:rPr>
              <a:t>Ví dụ:</a:t>
            </a:r>
          </a:p>
        </p:txBody>
      </p:sp>
      <p:sp>
        <p:nvSpPr>
          <p:cNvPr id="3" name="Content Placeholder 2"/>
          <p:cNvSpPr>
            <a:spLocks noGrp="1"/>
          </p:cNvSpPr>
          <p:nvPr>
            <p:ph idx="1"/>
          </p:nvPr>
        </p:nvSpPr>
        <p:spPr>
          <a:xfrm>
            <a:off x="-1270" y="700405"/>
            <a:ext cx="9060815" cy="6116320"/>
          </a:xfrm>
        </p:spPr>
        <p:txBody>
          <a:bodyPr/>
          <a:lstStyle/>
          <a:p>
            <a:pPr marL="0" indent="0">
              <a:buNone/>
            </a:pP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doanh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tháng</a:t>
            </a:r>
            <a:r>
              <a:rPr lang="en-US" sz="2400" dirty="0">
                <a:latin typeface="Times New Roman" panose="02020603050405020304" pitchFamily="18" charset="0"/>
                <a:cs typeface="Times New Roman" panose="02020603050405020304" pitchFamily="18" charset="0"/>
              </a:rPr>
              <a:t> 3/</a:t>
            </a:r>
            <a:r>
              <a:rPr lang="en-US" sz="2400" dirty="0" err="1">
                <a:latin typeface="Times New Roman" panose="02020603050405020304" pitchFamily="18" charset="0"/>
                <a:cs typeface="Times New Roman" panose="02020603050405020304" pitchFamily="18" charset="0"/>
              </a:rPr>
              <a:t>200x</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ĐVT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đồng</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1. Chi </a:t>
            </a:r>
            <a:r>
              <a:rPr lang="en-US" sz="2400" dirty="0" err="1">
                <a:latin typeface="Times New Roman" panose="02020603050405020304" pitchFamily="18" charset="0"/>
                <a:cs typeface="Times New Roman" panose="02020603050405020304" pitchFamily="18" charset="0"/>
              </a:rPr>
              <a:t>phí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dở</a:t>
            </a:r>
            <a:r>
              <a:rPr lang="en-US" sz="2400" dirty="0">
                <a:latin typeface="Times New Roman" panose="02020603050405020304" pitchFamily="18" charset="0"/>
                <a:cs typeface="Times New Roman" panose="02020603050405020304" pitchFamily="18" charset="0"/>
              </a:rPr>
              <a:t> dang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kỳ</a:t>
            </a:r>
            <a:r>
              <a:rPr lang="en-US" sz="2400" dirty="0">
                <a:latin typeface="Times New Roman" panose="02020603050405020304" pitchFamily="18" charset="0"/>
                <a:cs typeface="Times New Roman" panose="02020603050405020304" pitchFamily="18" charset="0"/>
              </a:rPr>
              <a:t>: CP </a:t>
            </a:r>
            <a:r>
              <a:rPr lang="en-US" sz="2400" dirty="0" err="1">
                <a:latin typeface="Times New Roman" panose="02020603050405020304" pitchFamily="18" charset="0"/>
                <a:cs typeface="Times New Roman" panose="02020603050405020304" pitchFamily="18" charset="0"/>
              </a:rPr>
              <a:t>NVL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cs typeface="Times New Roman" panose="02020603050405020304" pitchFamily="18" charset="0"/>
              </a:rPr>
              <a:t>: 12.000.000 đ</a:t>
            </a:r>
          </a:p>
          <a:p>
            <a:pPr marL="0" indent="0">
              <a:buNone/>
            </a:pPr>
            <a:r>
              <a:rPr lang="en-US" sz="2400" dirty="0">
                <a:latin typeface="Times New Roman" panose="02020603050405020304" pitchFamily="18" charset="0"/>
                <a:cs typeface="Times New Roman" panose="02020603050405020304" pitchFamily="18" charset="0"/>
              </a:rPr>
              <a:t>2. Chi </a:t>
            </a:r>
            <a:r>
              <a:rPr lang="en-US" sz="2400" dirty="0" err="1">
                <a:latin typeface="Times New Roman" panose="02020603050405020304" pitchFamily="18" charset="0"/>
                <a:cs typeface="Times New Roman" panose="02020603050405020304" pitchFamily="18" charset="0"/>
              </a:rPr>
              <a:t>phí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kỳ</a:t>
            </a:r>
            <a:r>
              <a:rPr lang="en-US" sz="2400" dirty="0">
                <a:latin typeface="Times New Roman" panose="02020603050405020304" pitchFamily="18" charset="0"/>
                <a:cs typeface="Times New Roman" panose="02020603050405020304" pitchFamily="18" charset="0"/>
              </a:rPr>
              <a:t>:</a:t>
            </a:r>
          </a:p>
          <a:p>
            <a:pPr marL="0" indent="0">
              <a:buNone/>
            </a:pPr>
            <a:r>
              <a:rPr lang="en-US" sz="2400" dirty="0">
                <a:latin typeface="Times New Roman" panose="02020603050405020304" pitchFamily="18" charset="0"/>
                <a:cs typeface="Times New Roman" panose="02020603050405020304" pitchFamily="18" charset="0"/>
              </a:rPr>
              <a:t>Chi </a:t>
            </a:r>
            <a:r>
              <a:rPr lang="en-US" sz="2400" dirty="0" err="1">
                <a:latin typeface="Times New Roman" panose="02020603050405020304" pitchFamily="18" charset="0"/>
                <a:cs typeface="Times New Roman" panose="02020603050405020304" pitchFamily="18" charset="0"/>
              </a:rPr>
              <a:t>phí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NVL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cs typeface="Times New Roman" panose="02020603050405020304" pitchFamily="18" charset="0"/>
              </a:rPr>
              <a:t>: 96.000.000 đ </a:t>
            </a:r>
          </a:p>
          <a:p>
            <a:pPr marL="0" indent="0">
              <a:buNone/>
            </a:pPr>
            <a:r>
              <a:rPr lang="en-US" sz="2400" dirty="0">
                <a:latin typeface="Times New Roman" panose="02020603050405020304" pitchFamily="18" charset="0"/>
                <a:cs typeface="Times New Roman" panose="02020603050405020304" pitchFamily="18" charset="0"/>
              </a:rPr>
              <a:t>Chi </a:t>
            </a:r>
            <a:r>
              <a:rPr lang="en-US" sz="2400" dirty="0" err="1">
                <a:latin typeface="Times New Roman" panose="02020603050405020304" pitchFamily="18" charset="0"/>
                <a:cs typeface="Times New Roman" panose="02020603050405020304" pitchFamily="18" charset="0"/>
              </a:rPr>
              <a:t>phí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cs typeface="Times New Roman" panose="02020603050405020304" pitchFamily="18" charset="0"/>
              </a:rPr>
              <a:t>: 15.000.000 đ</a:t>
            </a:r>
          </a:p>
          <a:p>
            <a:pPr marL="0" indent="0">
              <a:buNone/>
            </a:pPr>
            <a:r>
              <a:rPr lang="en-US" sz="2400" dirty="0">
                <a:latin typeface="Times New Roman" panose="02020603050405020304" pitchFamily="18" charset="0"/>
                <a:cs typeface="Times New Roman" panose="02020603050405020304" pitchFamily="18" charset="0"/>
              </a:rPr>
              <a:t>Chi </a:t>
            </a:r>
            <a:r>
              <a:rPr lang="en-US" sz="2400" dirty="0" err="1">
                <a:latin typeface="Times New Roman" panose="02020603050405020304" pitchFamily="18" charset="0"/>
                <a:cs typeface="Times New Roman" panose="02020603050405020304" pitchFamily="18" charset="0"/>
              </a:rPr>
              <a:t>phí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chung</a:t>
            </a:r>
            <a:r>
              <a:rPr lang="en-US" sz="2400" dirty="0">
                <a:latin typeface="Times New Roman" panose="02020603050405020304" pitchFamily="18" charset="0"/>
                <a:cs typeface="Times New Roman" panose="02020603050405020304" pitchFamily="18" charset="0"/>
              </a:rPr>
              <a:t>: 20.000.000 đ</a:t>
            </a:r>
          </a:p>
          <a:p>
            <a:pPr marL="0" indent="0">
              <a:buNone/>
            </a:pPr>
            <a:r>
              <a:rPr lang="en-US" sz="2400" dirty="0">
                <a:latin typeface="Times New Roman" panose="02020603050405020304" pitchFamily="18" charset="0"/>
                <a:cs typeface="Times New Roman" panose="02020603050405020304" pitchFamily="18" charset="0"/>
              </a:rPr>
              <a:t>3.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200 </a:t>
            </a:r>
            <a:r>
              <a:rPr lang="en-US" sz="2400" dirty="0" err="1">
                <a:latin typeface="Times New Roman" panose="02020603050405020304" pitchFamily="18" charset="0"/>
                <a:cs typeface="Times New Roman" panose="02020603050405020304" pitchFamily="18" charset="0"/>
              </a:rPr>
              <a:t>sp</a:t>
            </a:r>
            <a:r>
              <a:rPr lang="en-US" sz="2400" dirty="0">
                <a:latin typeface="Times New Roman" panose="02020603050405020304" pitchFamily="18" charset="0"/>
                <a:cs typeface="Times New Roman" panose="02020603050405020304" pitchFamily="18" charset="0"/>
              </a:rPr>
              <a:t> A</a:t>
            </a:r>
          </a:p>
          <a:p>
            <a:pPr marL="0" indent="0">
              <a:buNone/>
            </a:pPr>
            <a:r>
              <a:rPr lang="en-US" sz="2400" dirty="0">
                <a:latin typeface="Times New Roman" panose="02020603050405020304" pitchFamily="18" charset="0"/>
                <a:cs typeface="Times New Roman" panose="02020603050405020304" pitchFamily="18" charset="0"/>
              </a:rPr>
              <a:t>4.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SPDD</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20 </a:t>
            </a:r>
            <a:r>
              <a:rPr lang="en-US" sz="2400" dirty="0" err="1">
                <a:latin typeface="Times New Roman" panose="02020603050405020304" pitchFamily="18" charset="0"/>
                <a:cs typeface="Times New Roman" panose="02020603050405020304" pitchFamily="18" charset="0"/>
              </a:rPr>
              <a:t>sp</a:t>
            </a:r>
            <a:r>
              <a:rPr lang="en-US" sz="2400" dirty="0">
                <a:latin typeface="Times New Roman" panose="02020603050405020304" pitchFamily="18" charset="0"/>
                <a:cs typeface="Times New Roman" panose="02020603050405020304" pitchFamily="18" charset="0"/>
              </a:rPr>
              <a:t> A</a:t>
            </a:r>
          </a:p>
          <a:p>
            <a:r>
              <a:rPr lang="en-US" sz="2400" dirty="0" err="1">
                <a:latin typeface="Times New Roman" panose="02020603050405020304" pitchFamily="18" charset="0"/>
                <a:cs typeface="Times New Roman" panose="02020603050405020304" pitchFamily="18" charset="0"/>
              </a:rPr>
              <a:t>SPDD</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chi </a:t>
            </a:r>
            <a:r>
              <a:rPr lang="en-US" sz="2400" dirty="0" err="1">
                <a:latin typeface="Times New Roman" panose="02020603050405020304" pitchFamily="18" charset="0"/>
                <a:cs typeface="Times New Roman" panose="02020603050405020304" pitchFamily="18" charset="0"/>
              </a:rPr>
              <a:t>phí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nguyên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vật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dở</a:t>
            </a:r>
            <a:r>
              <a:rPr lang="en-US" sz="2400" dirty="0">
                <a:latin typeface="Times New Roman" panose="02020603050405020304" pitchFamily="18" charset="0"/>
                <a:cs typeface="Times New Roman" panose="02020603050405020304" pitchFamily="18" charset="0"/>
              </a:rPr>
              <a:t> dang </a:t>
            </a:r>
            <a:r>
              <a:rPr lang="en-US" sz="2400" dirty="0" err="1" smtClean="0">
                <a:latin typeface="Times New Roman" panose="02020603050405020304" pitchFamily="18" charset="0"/>
                <a:cs typeface="Times New Roman" panose="02020603050405020304" pitchFamily="18" charset="0"/>
              </a:rPr>
              <a:t>cuối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kỳ</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biết</a:t>
            </a:r>
            <a:r>
              <a:rPr lang="en-US" sz="2400" dirty="0" smtClean="0">
                <a:latin typeface="Times New Roman" panose="02020603050405020304" pitchFamily="18" charset="0"/>
                <a:cs typeface="Times New Roman" panose="02020603050405020304" pitchFamily="18" charset="0"/>
              </a:rPr>
              <a:t> CP </a:t>
            </a:r>
            <a:r>
              <a:rPr lang="en-US" sz="2400" dirty="0" err="1" smtClean="0">
                <a:latin typeface="Times New Roman" panose="02020603050405020304" pitchFamily="18" charset="0"/>
                <a:cs typeface="Times New Roman" panose="02020603050405020304" pitchFamily="18" charset="0"/>
              </a:rPr>
              <a:t>NVLTT</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đ</a:t>
            </a:r>
            <a:r>
              <a:rPr lang="vi-VN" sz="2400" dirty="0" smtClean="0">
                <a:latin typeface="Times New Roman" panose="02020603050405020304" pitchFamily="18" charset="0"/>
                <a:cs typeface="Times New Roman" panose="02020603050405020304" pitchFamily="18" charset="0"/>
              </a:rPr>
              <a:t>ược</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bỏ</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đầu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quy</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SX</a:t>
            </a:r>
            <a:endParaRPr lang="en-US" sz="24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2EDD76D7-3472-4891-B84B-9213E7DF491F}" type="slidenum">
              <a:rPr lang="en-US" altLang="en-US"/>
              <a:t>49</a:t>
            </a:fld>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0"/>
                                        <p:tgtEl>
                                          <p:spTgt spid="3">
                                            <p:txEl>
                                              <p:pRg st="3" end="3"/>
                                            </p:txEl>
                                          </p:spTgt>
                                        </p:tgtEl>
                                      </p:cBhvr>
                                    </p:animEffect>
                                    <p:anim calcmode="lin" valueType="num">
                                      <p:cBhvr>
                                        <p:cTn id="3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Effect transition="in" filter="fade">
                                      <p:cBhvr>
                                        <p:cTn id="41" dur="1000"/>
                                        <p:tgtEl>
                                          <p:spTgt spid="3">
                                            <p:txEl>
                                              <p:pRg st="4" end="4"/>
                                            </p:txEl>
                                          </p:spTgt>
                                        </p:tgtEl>
                                      </p:cBhvr>
                                    </p:animEffect>
                                    <p:anim calcmode="lin" valueType="num">
                                      <p:cBhvr>
                                        <p:cTn id="4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3">
                                            <p:txEl>
                                              <p:pRg st="5" end="5"/>
                                            </p:txEl>
                                          </p:spTgt>
                                        </p:tgtEl>
                                        <p:attrNameLst>
                                          <p:attrName>style.visibility</p:attrName>
                                        </p:attrNameLst>
                                      </p:cBhvr>
                                      <p:to>
                                        <p:strVal val="visible"/>
                                      </p:to>
                                    </p:set>
                                    <p:animEffect transition="in" filter="fade">
                                      <p:cBhvr>
                                        <p:cTn id="48" dur="1000"/>
                                        <p:tgtEl>
                                          <p:spTgt spid="3">
                                            <p:txEl>
                                              <p:pRg st="5" end="5"/>
                                            </p:txEl>
                                          </p:spTgt>
                                        </p:tgtEl>
                                      </p:cBhvr>
                                    </p:animEffect>
                                    <p:anim calcmode="lin" valueType="num">
                                      <p:cBhvr>
                                        <p:cTn id="4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Effect transition="in" filter="fade">
                                      <p:cBhvr>
                                        <p:cTn id="55" dur="1000"/>
                                        <p:tgtEl>
                                          <p:spTgt spid="3">
                                            <p:txEl>
                                              <p:pRg st="6" end="6"/>
                                            </p:txEl>
                                          </p:spTgt>
                                        </p:tgtEl>
                                      </p:cBhvr>
                                    </p:animEffect>
                                    <p:anim calcmode="lin" valueType="num">
                                      <p:cBhvr>
                                        <p:cTn id="5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3">
                                            <p:txEl>
                                              <p:pRg st="7" end="7"/>
                                            </p:txEl>
                                          </p:spTgt>
                                        </p:tgtEl>
                                        <p:attrNameLst>
                                          <p:attrName>style.visibility</p:attrName>
                                        </p:attrNameLst>
                                      </p:cBhvr>
                                      <p:to>
                                        <p:strVal val="visible"/>
                                      </p:to>
                                    </p:set>
                                    <p:animEffect transition="in" filter="fade">
                                      <p:cBhvr>
                                        <p:cTn id="62" dur="1000"/>
                                        <p:tgtEl>
                                          <p:spTgt spid="3">
                                            <p:txEl>
                                              <p:pRg st="7" end="7"/>
                                            </p:txEl>
                                          </p:spTgt>
                                        </p:tgtEl>
                                      </p:cBhvr>
                                    </p:animEffect>
                                    <p:anim calcmode="lin" valueType="num">
                                      <p:cBhvr>
                                        <p:cTn id="6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3">
                                            <p:txEl>
                                              <p:pRg st="8" end="8"/>
                                            </p:txEl>
                                          </p:spTgt>
                                        </p:tgtEl>
                                        <p:attrNameLst>
                                          <p:attrName>style.visibility</p:attrName>
                                        </p:attrNameLst>
                                      </p:cBhvr>
                                      <p:to>
                                        <p:strVal val="visible"/>
                                      </p:to>
                                    </p:set>
                                    <p:animEffect transition="in" filter="fade">
                                      <p:cBhvr>
                                        <p:cTn id="69" dur="1000"/>
                                        <p:tgtEl>
                                          <p:spTgt spid="3">
                                            <p:txEl>
                                              <p:pRg st="8" end="8"/>
                                            </p:txEl>
                                          </p:spTgt>
                                        </p:tgtEl>
                                      </p:cBhvr>
                                    </p:animEffect>
                                    <p:anim calcmode="lin" valueType="num">
                                      <p:cBhvr>
                                        <p:cTn id="7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71"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3">
                                            <p:txEl>
                                              <p:pRg st="9" end="9"/>
                                            </p:txEl>
                                          </p:spTgt>
                                        </p:tgtEl>
                                        <p:attrNameLst>
                                          <p:attrName>style.visibility</p:attrName>
                                        </p:attrNameLst>
                                      </p:cBhvr>
                                      <p:to>
                                        <p:strVal val="visible"/>
                                      </p:to>
                                    </p:set>
                                    <p:animEffect transition="in" filter="fade">
                                      <p:cBhvr>
                                        <p:cTn id="76" dur="1000"/>
                                        <p:tgtEl>
                                          <p:spTgt spid="3">
                                            <p:txEl>
                                              <p:pRg st="9" end="9"/>
                                            </p:txEl>
                                          </p:spTgt>
                                        </p:tgtEl>
                                      </p:cBhvr>
                                    </p:animEffect>
                                    <p:anim calcmode="lin" valueType="num">
                                      <p:cBhvr>
                                        <p:cTn id="7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8"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20675"/>
            <a:ext cx="8229600" cy="5805805"/>
          </a:xfrm>
        </p:spPr>
        <p:txBody>
          <a:bodyPr/>
          <a:lstStyle/>
          <a:p>
            <a:pPr marL="0" indent="0">
              <a:buNone/>
            </a:pPr>
            <a:r>
              <a:rPr lang="en-US">
                <a:latin typeface="Times New Roman" panose="02020603050405020304" pitchFamily="18" charset="0"/>
                <a:cs typeface="Times New Roman" panose="02020603050405020304" pitchFamily="18" charset="0"/>
              </a:rPr>
              <a:t>Bài giải: (đvt: đồng)</a:t>
            </a:r>
          </a:p>
          <a:p>
            <a:pPr marL="0" indent="0">
              <a:buNone/>
            </a:pPr>
            <a:r>
              <a:rPr lang="en-US">
                <a:latin typeface="Times New Roman" panose="02020603050405020304" pitchFamily="18" charset="0"/>
                <a:cs typeface="Times New Roman" panose="02020603050405020304" pitchFamily="18" charset="0"/>
              </a:rPr>
              <a:t>Chi phí sản xuất dở dang cuối kỳ: </a:t>
            </a:r>
          </a:p>
          <a:p>
            <a:pPr marL="0" indent="0">
              <a:buNone/>
            </a:pPr>
            <a:endParaRPr lang="en-US">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2EDD76D7-3472-4891-B84B-9213E7DF491F}" type="slidenum">
              <a:rPr lang="en-US" altLang="en-US"/>
              <a:t>50</a:t>
            </a:fld>
            <a:endParaRPr lang="en-US" altLang="en-US"/>
          </a:p>
        </p:txBody>
      </p:sp>
      <p:graphicFrame>
        <p:nvGraphicFramePr>
          <p:cNvPr id="5" name="Table 4"/>
          <p:cNvGraphicFramePr/>
          <p:nvPr/>
        </p:nvGraphicFramePr>
        <p:xfrm>
          <a:off x="457200" y="1953260"/>
          <a:ext cx="8663940" cy="1141095"/>
        </p:xfrm>
        <a:graphic>
          <a:graphicData uri="http://schemas.openxmlformats.org/drawingml/2006/table">
            <a:tbl>
              <a:tblPr firstRow="1" bandRow="1">
                <a:tableStyleId>{5C22544A-7EE6-4342-B048-85BDC9FD1C3A}</a:tableStyleId>
              </a:tblPr>
              <a:tblGrid>
                <a:gridCol w="237998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2038985">
                  <a:extLst>
                    <a:ext uri="{9D8B030D-6E8A-4147-A177-3AD203B41FA5}">
                      <a16:colId xmlns:a16="http://schemas.microsoft.com/office/drawing/2014/main" val="20002"/>
                    </a:ext>
                  </a:extLst>
                </a:gridCol>
                <a:gridCol w="959485">
                  <a:extLst>
                    <a:ext uri="{9D8B030D-6E8A-4147-A177-3AD203B41FA5}">
                      <a16:colId xmlns:a16="http://schemas.microsoft.com/office/drawing/2014/main" val="20003"/>
                    </a:ext>
                  </a:extLst>
                </a:gridCol>
                <a:gridCol w="2561590">
                  <a:extLst>
                    <a:ext uri="{9D8B030D-6E8A-4147-A177-3AD203B41FA5}">
                      <a16:colId xmlns:a16="http://schemas.microsoft.com/office/drawing/2014/main" val="20004"/>
                    </a:ext>
                  </a:extLst>
                </a:gridCol>
              </a:tblGrid>
              <a:tr h="592455">
                <a:tc>
                  <a:txBody>
                    <a:bodyPr/>
                    <a:lstStyle/>
                    <a:p>
                      <a:pPr>
                        <a:buNone/>
                      </a:pPr>
                      <a:r>
                        <a:rPr lang="en-US" sz="3000" b="0">
                          <a:solidFill>
                            <a:srgbClr val="FF0000"/>
                          </a:solidFill>
                          <a:latin typeface="Times New Roman" panose="02020603050405020304" pitchFamily="18" charset="0"/>
                          <a:cs typeface="Times New Roman" panose="02020603050405020304" pitchFamily="18" charset="0"/>
                        </a:rPr>
                        <a:t>12.000.000</a:t>
                      </a:r>
                    </a:p>
                  </a:txBody>
                  <a:tcPr>
                    <a:noFill/>
                  </a:tcPr>
                </a:tc>
                <a:tc>
                  <a:txBody>
                    <a:bodyPr/>
                    <a:lstStyle/>
                    <a:p>
                      <a:pPr>
                        <a:buNone/>
                      </a:pPr>
                      <a:r>
                        <a:rPr lang="en-US" sz="3000" b="0">
                          <a:solidFill>
                            <a:srgbClr val="FF0000"/>
                          </a:solidFill>
                          <a:latin typeface="Times New Roman" panose="02020603050405020304" pitchFamily="18" charset="0"/>
                          <a:cs typeface="Times New Roman" panose="02020603050405020304" pitchFamily="18" charset="0"/>
                        </a:rPr>
                        <a:t>+</a:t>
                      </a:r>
                    </a:p>
                  </a:txBody>
                  <a:tcPr>
                    <a:noFill/>
                  </a:tcPr>
                </a:tc>
                <a:tc>
                  <a:txBody>
                    <a:bodyPr/>
                    <a:lstStyle/>
                    <a:p>
                      <a:pPr>
                        <a:buNone/>
                      </a:pPr>
                      <a:r>
                        <a:rPr lang="en-US" sz="3000" b="0">
                          <a:solidFill>
                            <a:srgbClr val="FF0000"/>
                          </a:solidFill>
                          <a:latin typeface="Times New Roman" panose="02020603050405020304" pitchFamily="18" charset="0"/>
                          <a:cs typeface="Times New Roman" panose="02020603050405020304" pitchFamily="18" charset="0"/>
                        </a:rPr>
                        <a:t>96.000.000</a:t>
                      </a:r>
                    </a:p>
                  </a:txBody>
                  <a:tcPr>
                    <a:noFill/>
                  </a:tcPr>
                </a:tc>
                <a:tc>
                  <a:txBody>
                    <a:bodyPr/>
                    <a:lstStyle/>
                    <a:p>
                      <a:pPr>
                        <a:buNone/>
                      </a:pPr>
                      <a:r>
                        <a:rPr lang="en-US" sz="3000" b="0">
                          <a:solidFill>
                            <a:srgbClr val="FF0000"/>
                          </a:solidFill>
                          <a:latin typeface="Times New Roman" panose="02020603050405020304" pitchFamily="18" charset="0"/>
                          <a:cs typeface="Times New Roman" panose="02020603050405020304" pitchFamily="18" charset="0"/>
                        </a:rPr>
                        <a:t>=</a:t>
                      </a:r>
                    </a:p>
                  </a:txBody>
                  <a:tcPr>
                    <a:noFill/>
                  </a:tcPr>
                </a:tc>
                <a:tc rowSpan="2">
                  <a:txBody>
                    <a:bodyPr/>
                    <a:lstStyle/>
                    <a:p>
                      <a:pPr>
                        <a:buNone/>
                      </a:pPr>
                      <a:r>
                        <a:rPr lang="en-US" sz="3000" b="0">
                          <a:solidFill>
                            <a:srgbClr val="FF0000"/>
                          </a:solidFill>
                          <a:latin typeface="Times New Roman" panose="02020603050405020304" pitchFamily="18" charset="0"/>
                          <a:cs typeface="Times New Roman" panose="02020603050405020304" pitchFamily="18" charset="0"/>
                        </a:rPr>
                        <a:t>490.909 </a:t>
                      </a:r>
                      <a:r>
                        <a:rPr lang="en-US" sz="3000" b="0">
                          <a:solidFill>
                            <a:srgbClr val="FF0000"/>
                          </a:solidFill>
                          <a:latin typeface="Times New Roman" panose="02020603050405020304" pitchFamily="18" charset="0"/>
                          <a:cs typeface="Times New Roman" panose="02020603050405020304" pitchFamily="18" charset="0"/>
                          <a:sym typeface="+mn-ea"/>
                        </a:rPr>
                        <a:t>đồng</a:t>
                      </a:r>
                      <a:endParaRPr lang="en-US" sz="3000" b="0">
                        <a:solidFill>
                          <a:srgbClr val="FF0000"/>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0000"/>
                  </a:ext>
                </a:extLst>
              </a:tr>
              <a:tr h="381000">
                <a:tc>
                  <a:txBody>
                    <a:bodyPr/>
                    <a:lstStyle/>
                    <a:p>
                      <a:pPr>
                        <a:buNone/>
                      </a:pPr>
                      <a:r>
                        <a:rPr lang="en-US" sz="3000" b="0">
                          <a:solidFill>
                            <a:srgbClr val="FF0000"/>
                          </a:solidFill>
                          <a:latin typeface="Times New Roman" panose="02020603050405020304" pitchFamily="18" charset="0"/>
                          <a:cs typeface="Times New Roman" panose="02020603050405020304" pitchFamily="18" charset="0"/>
                        </a:rPr>
                        <a:t>          200</a:t>
                      </a:r>
                    </a:p>
                  </a:txBody>
                  <a:tcPr>
                    <a:noFill/>
                  </a:tcPr>
                </a:tc>
                <a:tc>
                  <a:txBody>
                    <a:bodyPr/>
                    <a:lstStyle/>
                    <a:p>
                      <a:pPr>
                        <a:buNone/>
                      </a:pPr>
                      <a:r>
                        <a:rPr lang="en-US" sz="3000" b="0">
                          <a:solidFill>
                            <a:srgbClr val="FF0000"/>
                          </a:solidFill>
                          <a:latin typeface="Times New Roman" panose="02020603050405020304" pitchFamily="18" charset="0"/>
                          <a:cs typeface="Times New Roman" panose="02020603050405020304" pitchFamily="18" charset="0"/>
                        </a:rPr>
                        <a:t>+</a:t>
                      </a:r>
                    </a:p>
                  </a:txBody>
                  <a:tcPr>
                    <a:noFill/>
                  </a:tcPr>
                </a:tc>
                <a:tc>
                  <a:txBody>
                    <a:bodyPr/>
                    <a:lstStyle/>
                    <a:p>
                      <a:pPr>
                        <a:buNone/>
                      </a:pPr>
                      <a:r>
                        <a:rPr lang="en-US" sz="3000" b="0">
                          <a:solidFill>
                            <a:srgbClr val="FF0000"/>
                          </a:solidFill>
                          <a:latin typeface="Times New Roman" panose="02020603050405020304" pitchFamily="18" charset="0"/>
                          <a:cs typeface="Times New Roman" panose="02020603050405020304" pitchFamily="18" charset="0"/>
                        </a:rPr>
                        <a:t>20</a:t>
                      </a:r>
                    </a:p>
                  </a:txBody>
                  <a:tcPr>
                    <a:noFill/>
                  </a:tcPr>
                </a:tc>
                <a:tc>
                  <a:txBody>
                    <a:bodyPr/>
                    <a:lstStyle/>
                    <a:p>
                      <a:pPr>
                        <a:buNone/>
                      </a:pPr>
                      <a:endParaRPr lang="en-US" sz="3000" b="0">
                        <a:solidFill>
                          <a:srgbClr val="FF0000"/>
                        </a:solidFill>
                        <a:latin typeface="Times New Roman" panose="02020603050405020304" pitchFamily="18" charset="0"/>
                        <a:cs typeface="Times New Roman" panose="02020603050405020304" pitchFamily="18" charset="0"/>
                      </a:endParaRPr>
                    </a:p>
                  </a:txBody>
                  <a:tcPr>
                    <a:noFill/>
                  </a:tcPr>
                </a:tc>
                <a:tc vMerge="1">
                  <a:txBody>
                    <a:bodyPr/>
                    <a:lstStyle/>
                    <a:p>
                      <a:endParaRPr lang="en-US"/>
                    </a:p>
                  </a:txBody>
                  <a:tcPr>
                    <a:noFill/>
                  </a:tcPr>
                </a:tc>
                <a:extLst>
                  <a:ext uri="{0D108BD9-81ED-4DB2-BD59-A6C34878D82A}">
                    <a16:rowId xmlns:a16="http://schemas.microsoft.com/office/drawing/2014/main" val="10001"/>
                  </a:ext>
                </a:extLst>
              </a:tr>
            </a:tbl>
          </a:graphicData>
        </a:graphic>
      </p:graphicFrame>
      <p:cxnSp>
        <p:nvCxnSpPr>
          <p:cNvPr id="6" name="Straight Connector 5"/>
          <p:cNvCxnSpPr/>
          <p:nvPr/>
        </p:nvCxnSpPr>
        <p:spPr>
          <a:xfrm>
            <a:off x="725805" y="2524125"/>
            <a:ext cx="4040505" cy="0"/>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670"/>
            <a:ext cx="6807200" cy="526415"/>
          </a:xfrm>
        </p:spPr>
        <p:txBody>
          <a:bodyPr/>
          <a:lstStyle/>
          <a:p>
            <a:r>
              <a:rPr lang="en-US">
                <a:solidFill>
                  <a:srgbClr val="FF0000"/>
                </a:solidFill>
                <a:latin typeface="Times New Roman" panose="02020603050405020304" pitchFamily="18" charset="0"/>
                <a:cs typeface="Times New Roman" panose="02020603050405020304" pitchFamily="18" charset="0"/>
              </a:rPr>
              <a:t>Ví dụ</a:t>
            </a:r>
            <a:r>
              <a:rPr lang="en-US">
                <a:latin typeface="Times New Roman" panose="02020603050405020304" pitchFamily="18" charset="0"/>
                <a:cs typeface="Times New Roman" panose="02020603050405020304" pitchFamily="18" charset="0"/>
              </a:rPr>
              <a:t>: (đvt: triệu đồng)</a:t>
            </a:r>
          </a:p>
        </p:txBody>
      </p:sp>
      <p:sp>
        <p:nvSpPr>
          <p:cNvPr id="3" name="Content Placeholder 2"/>
          <p:cNvSpPr>
            <a:spLocks noGrp="1"/>
          </p:cNvSpPr>
          <p:nvPr>
            <p:ph idx="1"/>
          </p:nvPr>
        </p:nvSpPr>
        <p:spPr>
          <a:xfrm>
            <a:off x="41275" y="499745"/>
            <a:ext cx="9060815" cy="6900545"/>
          </a:xfrm>
        </p:spPr>
        <p:txBody>
          <a:bodyPr/>
          <a:lstStyle/>
          <a:p>
            <a:pPr marL="0" indent="0">
              <a:buNone/>
            </a:pPr>
            <a:r>
              <a:rPr lang="en-US" sz="2400">
                <a:latin typeface="Times New Roman" panose="02020603050405020304" pitchFamily="18" charset="0"/>
                <a:cs typeface="Times New Roman" panose="02020603050405020304" pitchFamily="18" charset="0"/>
              </a:rPr>
              <a:t>Một doanh nghiệp có quy trình công nghệ sản xuất giản đơn, cùng quy trình thu hai sản phẩm chính là SP A và SP B. Theo tài liệu trong tháng 3/200x như sau:</a:t>
            </a:r>
          </a:p>
          <a:p>
            <a:pPr marL="0" indent="0">
              <a:buNone/>
            </a:pPr>
            <a:r>
              <a:rPr lang="en-US" sz="2400">
                <a:latin typeface="Times New Roman" panose="02020603050405020304" pitchFamily="18" charset="0"/>
                <a:cs typeface="Times New Roman" panose="02020603050405020304" pitchFamily="18" charset="0"/>
              </a:rPr>
              <a:t>1. Chi phí sản xuất dở dang đầu kỳ: 12 tr đ, trong đó nguyên vật liệu chính: 10 tr, vật liệu phụ: 2 tr</a:t>
            </a:r>
          </a:p>
          <a:p>
            <a:pPr marL="0" indent="0">
              <a:buNone/>
            </a:pPr>
            <a:r>
              <a:rPr lang="en-US" sz="2400">
                <a:latin typeface="Times New Roman" panose="02020603050405020304" pitchFamily="18" charset="0"/>
                <a:cs typeface="Times New Roman" panose="02020603050405020304" pitchFamily="18" charset="0"/>
              </a:rPr>
              <a:t>2. Chi phí phát sinh trong kỳ:</a:t>
            </a:r>
          </a:p>
          <a:p>
            <a:pPr marL="0" indent="0">
              <a:buNone/>
            </a:pPr>
            <a:r>
              <a:rPr lang="en-US" sz="2400">
                <a:latin typeface="Times New Roman" panose="02020603050405020304" pitchFamily="18" charset="0"/>
                <a:cs typeface="Times New Roman" panose="02020603050405020304" pitchFamily="18" charset="0"/>
              </a:rPr>
              <a:t>Chi phí NVL trực tiếp: 96 tr ( trong đó NVL chính: 86 tr đ, NVL phụ: 10 tr đ)</a:t>
            </a:r>
          </a:p>
          <a:p>
            <a:pPr marL="0" indent="0">
              <a:buNone/>
            </a:pPr>
            <a:r>
              <a:rPr lang="en-US" sz="2400">
                <a:latin typeface="Times New Roman" panose="02020603050405020304" pitchFamily="18" charset="0"/>
                <a:cs typeface="Times New Roman" panose="02020603050405020304" pitchFamily="18" charset="0"/>
              </a:rPr>
              <a:t>Chi phí nhân công trực tiếp: 15 tr đ</a:t>
            </a:r>
          </a:p>
          <a:p>
            <a:pPr marL="0" indent="0">
              <a:buNone/>
            </a:pPr>
            <a:r>
              <a:rPr lang="en-US" sz="2400">
                <a:latin typeface="Times New Roman" panose="02020603050405020304" pitchFamily="18" charset="0"/>
                <a:cs typeface="Times New Roman" panose="02020603050405020304" pitchFamily="18" charset="0"/>
              </a:rPr>
              <a:t>Chi phí sản xuất chung: 20 tr đ</a:t>
            </a:r>
          </a:p>
          <a:p>
            <a:pPr marL="0" indent="0">
              <a:buNone/>
            </a:pPr>
            <a:r>
              <a:rPr lang="en-US" sz="2400">
                <a:latin typeface="Times New Roman" panose="02020603050405020304" pitchFamily="18" charset="0"/>
                <a:cs typeface="Times New Roman" panose="02020603050405020304" pitchFamily="18" charset="0"/>
              </a:rPr>
              <a:t>3. Số lượng thành phẩm nhập kho trong kỳ là 200 sp A và 120 sp B</a:t>
            </a:r>
          </a:p>
          <a:p>
            <a:pPr marL="0" indent="0">
              <a:buNone/>
            </a:pPr>
            <a:r>
              <a:rPr lang="en-US" sz="2400">
                <a:latin typeface="Times New Roman" panose="02020603050405020304" pitchFamily="18" charset="0"/>
                <a:cs typeface="Times New Roman" panose="02020603050405020304" pitchFamily="18" charset="0"/>
              </a:rPr>
              <a:t>4. Số lượng SPDD cuối kỳ là 20 sp A, 50 sp B, tỷ lệ hoàn thành 40%</a:t>
            </a:r>
          </a:p>
          <a:p>
            <a:r>
              <a:rPr lang="en-US" sz="2400">
                <a:latin typeface="Times New Roman" panose="02020603050405020304" pitchFamily="18" charset="0"/>
                <a:cs typeface="Times New Roman" panose="02020603050405020304" pitchFamily="18" charset="0"/>
              </a:rPr>
              <a:t>SPDD được đánh giá theo chi phí nguyên vật liệu trực tiếp.</a:t>
            </a:r>
          </a:p>
          <a:p>
            <a:r>
              <a:rPr lang="en-US" sz="2400">
                <a:latin typeface="Times New Roman" panose="02020603050405020304" pitchFamily="18" charset="0"/>
                <a:cs typeface="Times New Roman" panose="02020603050405020304" pitchFamily="18" charset="0"/>
              </a:rPr>
              <a:t> Yêu cầu: Đánh giá SPDD theo chi phí NVLTT. Biết NVL chính sử dụng từ đầu quy trình SX, NVL phụ sử dụng theo mức độ sản xuất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additive="base">
                                        <p:cTn id="5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8" end="8"/>
                                            </p:txEl>
                                          </p:spTgt>
                                        </p:tgtEl>
                                        <p:attrNameLst>
                                          <p:attrName>style.visibility</p:attrName>
                                        </p:attrNameLst>
                                      </p:cBhvr>
                                      <p:to>
                                        <p:strVal val="visible"/>
                                      </p:to>
                                    </p:set>
                                    <p:anim calcmode="lin" valueType="num">
                                      <p:cBhvr additive="base">
                                        <p:cTn id="6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9" end="9"/>
                                            </p:txEl>
                                          </p:spTgt>
                                        </p:tgtEl>
                                        <p:attrNameLst>
                                          <p:attrName>style.visibility</p:attrName>
                                        </p:attrNameLst>
                                      </p:cBhvr>
                                      <p:to>
                                        <p:strVal val="visible"/>
                                      </p:to>
                                    </p:set>
                                    <p:anim calcmode="lin" valueType="num">
                                      <p:cBhvr additive="base">
                                        <p:cTn id="6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2860" y="676910"/>
            <a:ext cx="9097645" cy="4526280"/>
          </a:xfrm>
        </p:spPr>
        <p:txBody>
          <a:bodyPr/>
          <a:lstStyle/>
          <a:p>
            <a:pPr marL="0" indent="0">
              <a:buNone/>
            </a:pPr>
            <a:r>
              <a:rPr lang="en-US">
                <a:latin typeface="Times New Roman" panose="02020603050405020304" pitchFamily="18" charset="0"/>
                <a:cs typeface="Times New Roman" panose="02020603050405020304" pitchFamily="18" charset="0"/>
              </a:rPr>
              <a:t>Chi phí NVL chính trong CPSX dở dang cuối kỳ:</a:t>
            </a:r>
          </a:p>
          <a:p>
            <a:pPr marL="0" indent="0" eaLnBrk="1" hangingPunct="1">
              <a:lnSpc>
                <a:spcPct val="60000"/>
              </a:lnSpc>
              <a:buNone/>
            </a:pPr>
            <a:r>
              <a:rPr lang="en-US">
                <a:latin typeface="Times New Roman" panose="02020603050405020304" pitchFamily="18" charset="0"/>
                <a:cs typeface="Times New Roman" panose="02020603050405020304" pitchFamily="18" charset="0"/>
              </a:rPr>
              <a:t> 10</a:t>
            </a:r>
            <a:r>
              <a:rPr lang="en-US" altLang="zh-CN" dirty="0">
                <a:latin typeface="Times New Roman" panose="02020603050405020304" pitchFamily="18" charset="0"/>
                <a:sym typeface="+mn-ea"/>
              </a:rPr>
              <a:t> + 86</a:t>
            </a:r>
            <a:endParaRPr lang="en-US" altLang="zh-CN" dirty="0">
              <a:latin typeface="Times New Roman" panose="02020603050405020304" pitchFamily="18" charset="0"/>
            </a:endParaRPr>
          </a:p>
          <a:p>
            <a:pPr marL="0" indent="0" eaLnBrk="1" hangingPunct="1">
              <a:lnSpc>
                <a:spcPct val="60000"/>
              </a:lnSpc>
              <a:buNone/>
            </a:pPr>
            <a:r>
              <a:rPr lang="en-US" altLang="zh-CN" dirty="0" smtClean="0">
                <a:latin typeface="Times New Roman" panose="02020603050405020304" pitchFamily="18" charset="0"/>
                <a:sym typeface="+mn-ea"/>
              </a:rPr>
              <a:t> -----------------</a:t>
            </a:r>
            <a:r>
              <a:rPr lang="en-US" altLang="zh-CN" dirty="0">
                <a:latin typeface="Times New Roman" panose="02020603050405020304" pitchFamily="18" charset="0"/>
                <a:sym typeface="+mn-ea"/>
              </a:rPr>
              <a:t>  x 70 = 17,231</a:t>
            </a:r>
            <a:endParaRPr lang="en-US" altLang="zh-CN" dirty="0">
              <a:latin typeface="Times New Roman" panose="02020603050405020304" pitchFamily="18" charset="0"/>
            </a:endParaRPr>
          </a:p>
          <a:p>
            <a:pPr marL="0" indent="0" eaLnBrk="1" hangingPunct="1">
              <a:lnSpc>
                <a:spcPct val="60000"/>
              </a:lnSpc>
              <a:buNone/>
            </a:pPr>
            <a:r>
              <a:rPr lang="en-US" altLang="zh-CN" dirty="0">
                <a:latin typeface="Times New Roman" panose="02020603050405020304" pitchFamily="18" charset="0"/>
                <a:sym typeface="+mn-ea"/>
              </a:rPr>
              <a:t>    320+70</a:t>
            </a:r>
          </a:p>
          <a:p>
            <a:pPr marL="0" indent="0">
              <a:buNone/>
            </a:pPr>
            <a:r>
              <a:rPr lang="en-US">
                <a:latin typeface="Times New Roman" panose="02020603050405020304" pitchFamily="18" charset="0"/>
                <a:cs typeface="Times New Roman" panose="02020603050405020304" pitchFamily="18" charset="0"/>
                <a:sym typeface="+mn-ea"/>
              </a:rPr>
              <a:t>Chi phí NVL phụ trong CPSX dở dang cuối kỳ:</a:t>
            </a:r>
            <a:endParaRPr lang="en-US">
              <a:latin typeface="Times New Roman" panose="02020603050405020304" pitchFamily="18" charset="0"/>
              <a:cs typeface="Times New Roman" panose="02020603050405020304" pitchFamily="18" charset="0"/>
            </a:endParaRPr>
          </a:p>
          <a:p>
            <a:pPr marL="0" indent="0" eaLnBrk="1" hangingPunct="1">
              <a:lnSpc>
                <a:spcPct val="60000"/>
              </a:lnSpc>
              <a:buNone/>
            </a:pPr>
            <a:r>
              <a:rPr lang="en-US">
                <a:latin typeface="Times New Roman" panose="02020603050405020304" pitchFamily="18" charset="0"/>
                <a:cs typeface="Times New Roman" panose="02020603050405020304" pitchFamily="18" charset="0"/>
                <a:sym typeface="+mn-ea"/>
              </a:rPr>
              <a:t>     2</a:t>
            </a:r>
            <a:r>
              <a:rPr lang="en-US" altLang="zh-CN" dirty="0">
                <a:latin typeface="Times New Roman" panose="02020603050405020304" pitchFamily="18" charset="0"/>
                <a:sym typeface="+mn-ea"/>
              </a:rPr>
              <a:t> + 10</a:t>
            </a:r>
            <a:endParaRPr lang="en-US" altLang="zh-CN" dirty="0">
              <a:latin typeface="Times New Roman" panose="02020603050405020304" pitchFamily="18" charset="0"/>
            </a:endParaRPr>
          </a:p>
          <a:p>
            <a:pPr marL="0" indent="0" eaLnBrk="1" hangingPunct="1">
              <a:lnSpc>
                <a:spcPct val="60000"/>
              </a:lnSpc>
              <a:buNone/>
            </a:pPr>
            <a:r>
              <a:rPr lang="en-US" altLang="zh-CN" dirty="0" smtClean="0">
                <a:latin typeface="Times New Roman" panose="02020603050405020304" pitchFamily="18" charset="0"/>
                <a:sym typeface="+mn-ea"/>
              </a:rPr>
              <a:t> -----------------</a:t>
            </a:r>
            <a:r>
              <a:rPr lang="en-US" altLang="zh-CN" dirty="0">
                <a:latin typeface="Times New Roman" panose="02020603050405020304" pitchFamily="18" charset="0"/>
                <a:sym typeface="+mn-ea"/>
              </a:rPr>
              <a:t>  x 70x40% = 0,965</a:t>
            </a:r>
            <a:endParaRPr lang="en-US" altLang="zh-CN" dirty="0">
              <a:latin typeface="Times New Roman" panose="02020603050405020304" pitchFamily="18" charset="0"/>
            </a:endParaRPr>
          </a:p>
          <a:p>
            <a:pPr marL="0" indent="0" eaLnBrk="1" hangingPunct="1">
              <a:lnSpc>
                <a:spcPct val="60000"/>
              </a:lnSpc>
              <a:buNone/>
            </a:pPr>
            <a:r>
              <a:rPr lang="en-US" altLang="zh-CN" dirty="0">
                <a:latin typeface="Times New Roman" panose="02020603050405020304" pitchFamily="18" charset="0"/>
                <a:sym typeface="+mn-ea"/>
              </a:rPr>
              <a:t>    320+70x40%</a:t>
            </a:r>
          </a:p>
          <a:p>
            <a:pPr marL="0" indent="0">
              <a:buNone/>
            </a:pPr>
            <a:r>
              <a:rPr lang="en-US">
                <a:latin typeface="Times New Roman" panose="02020603050405020304" pitchFamily="18" charset="0"/>
                <a:cs typeface="Times New Roman" panose="02020603050405020304" pitchFamily="18" charset="0"/>
              </a:rPr>
              <a:t>Tổng chi phí sản xuất dở dang cuối kỳ: 18,196</a:t>
            </a:r>
            <a:endParaRPr lang="en-US"/>
          </a:p>
          <a:p>
            <a:pPr marL="0" indent="0">
              <a:buNone/>
            </a:pPr>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a:p>
            <a:pPr marL="0" indent="0">
              <a:buNone/>
            </a:pPr>
            <a:endParaRPr lang="en-US">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2EDD76D7-3472-4891-B84B-9213E7DF491F}" type="slidenum">
              <a:rPr lang="en-US" altLang="en-US"/>
              <a:t>52</a:t>
            </a:fld>
            <a:endParaRPr lang="en-US" altLang="en-US"/>
          </a:p>
        </p:txBody>
      </p:sp>
      <p:sp>
        <p:nvSpPr>
          <p:cNvPr id="7" name="Text Box 6"/>
          <p:cNvSpPr txBox="1"/>
          <p:nvPr/>
        </p:nvSpPr>
        <p:spPr>
          <a:xfrm>
            <a:off x="552450" y="57150"/>
            <a:ext cx="4757420" cy="521970"/>
          </a:xfrm>
          <a:prstGeom prst="rect">
            <a:avLst/>
          </a:prstGeom>
          <a:noFill/>
        </p:spPr>
        <p:txBody>
          <a:bodyPr wrap="square" rtlCol="0">
            <a:spAutoFit/>
          </a:bodyPr>
          <a:lstStyle/>
          <a:p>
            <a:r>
              <a:rPr lang="en-US" sz="2800">
                <a:solidFill>
                  <a:srgbClr val="FF0000"/>
                </a:solidFill>
                <a:latin typeface="Times New Roman" panose="02020603050405020304" pitchFamily="18" charset="0"/>
                <a:cs typeface="Times New Roman" panose="02020603050405020304" pitchFamily="18" charset="0"/>
                <a:sym typeface="+mn-ea"/>
              </a:rPr>
              <a:t>Bài giải: (ĐVT triệu đồng)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08380" y="360680"/>
            <a:ext cx="7947660" cy="1002665"/>
          </a:xfrm>
          <a:prstGeom prst="rect">
            <a:avLst/>
          </a:prstGeom>
        </p:spPr>
        <p:txBody>
          <a:bodyPr vert="horz" wrap="square" lIns="0" tIns="8964" rIns="0" bIns="0" rtlCol="0">
            <a:spAutoFit/>
          </a:bodyPr>
          <a:lstStyle/>
          <a:p>
            <a:pPr marL="12700" marR="5080">
              <a:lnSpc>
                <a:spcPct val="101000"/>
              </a:lnSpc>
              <a:spcBef>
                <a:spcPts val="80"/>
              </a:spcBef>
            </a:pPr>
            <a:r>
              <a:rPr sz="3200" b="1" dirty="0">
                <a:solidFill>
                  <a:srgbClr val="FF0000"/>
                </a:solidFill>
                <a:latin typeface="Times New Roman" panose="02020603050405020304"/>
                <a:cs typeface="Times New Roman" panose="02020603050405020304"/>
              </a:rPr>
              <a:t>Đánh giá sản phẩm dở dang cuối kỳ theo sản lượng hoàn thành tương đương</a:t>
            </a:r>
            <a:endParaRPr lang="en-US" sz="3200" b="1" dirty="0">
              <a:solidFill>
                <a:srgbClr val="FF0000"/>
              </a:solidFill>
              <a:latin typeface="Times New Roman" panose="02020603050405020304"/>
              <a:cs typeface="Times New Roman" panose="02020603050405020304"/>
            </a:endParaRPr>
          </a:p>
        </p:txBody>
      </p:sp>
      <p:sp>
        <p:nvSpPr>
          <p:cNvPr id="3" name="object 3"/>
          <p:cNvSpPr txBox="1"/>
          <p:nvPr/>
        </p:nvSpPr>
        <p:spPr>
          <a:xfrm>
            <a:off x="1008619" y="1568824"/>
            <a:ext cx="7138147" cy="443230"/>
          </a:xfrm>
          <a:prstGeom prst="rect">
            <a:avLst/>
          </a:prstGeom>
        </p:spPr>
        <p:txBody>
          <a:bodyPr vert="horz" wrap="square" lIns="0" tIns="8964" rIns="0" bIns="0" rtlCol="0">
            <a:spAutoFit/>
          </a:bodyPr>
          <a:lstStyle/>
          <a:p>
            <a:pPr marL="355600" marR="30480" indent="-342900" algn="just">
              <a:lnSpc>
                <a:spcPct val="101000"/>
              </a:lnSpc>
              <a:spcBef>
                <a:spcPts val="80"/>
              </a:spcBef>
            </a:pPr>
            <a:r>
              <a:rPr lang="en-US" sz="2800" b="1">
                <a:latin typeface="Times New Roman" panose="02020603050405020304"/>
                <a:cs typeface="Times New Roman" panose="02020603050405020304"/>
              </a:rPr>
              <a:t>Điều kiện áp dụng:</a:t>
            </a:r>
          </a:p>
        </p:txBody>
      </p:sp>
      <p:sp>
        <p:nvSpPr>
          <p:cNvPr id="15" name="object 3"/>
          <p:cNvSpPr txBox="1"/>
          <p:nvPr/>
        </p:nvSpPr>
        <p:spPr>
          <a:xfrm>
            <a:off x="558165" y="2155825"/>
            <a:ext cx="7900035" cy="1174115"/>
          </a:xfrm>
          <a:prstGeom prst="rect">
            <a:avLst/>
          </a:prstGeom>
        </p:spPr>
        <p:txBody>
          <a:bodyPr vert="horz" wrap="square" lIns="0" tIns="8964" rIns="0" bIns="0" rtlCol="0">
            <a:spAutoFit/>
          </a:bodyPr>
          <a:lstStyle/>
          <a:p>
            <a:pPr marL="355600" marR="30480" indent="-342900" algn="just">
              <a:lnSpc>
                <a:spcPct val="101000"/>
              </a:lnSpc>
              <a:spcBef>
                <a:spcPts val="80"/>
              </a:spcBef>
            </a:pPr>
            <a:r>
              <a:rPr lang="en-US" sz="2500">
                <a:latin typeface="Times New Roman" panose="02020603050405020304"/>
                <a:cs typeface="Times New Roman" panose="02020603050405020304"/>
              </a:rPr>
              <a:t>- Áp dụng trong doanh nghiệp đòi hỏi tính chính xác cao trong việc đánh giá sản phẩm dở dang, các chi phí tham gia vào quá trình sản xuất thường không chênh lệch lớn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500" fill="hold"/>
                                        <p:tgtEl>
                                          <p:spTgt spid="15"/>
                                        </p:tgtEl>
                                        <p:attrNameLst>
                                          <p:attrName>ppt_x</p:attrName>
                                        </p:attrNameLst>
                                      </p:cBhvr>
                                      <p:tavLst>
                                        <p:tav tm="0">
                                          <p:val>
                                            <p:strVal val="#ppt_x"/>
                                          </p:val>
                                        </p:tav>
                                        <p:tav tm="100000">
                                          <p:val>
                                            <p:strVal val="#ppt_x"/>
                                          </p:val>
                                        </p:tav>
                                      </p:tavLst>
                                    </p:anim>
                                    <p:anim calcmode="lin" valueType="num">
                                      <p:cBhvr additive="base">
                                        <p:cTn id="2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90525" y="526415"/>
            <a:ext cx="8452485" cy="4191635"/>
          </a:xfrm>
          <a:prstGeom prst="rect">
            <a:avLst/>
          </a:prstGeom>
        </p:spPr>
        <p:txBody>
          <a:bodyPr vert="horz" wrap="square" lIns="0" tIns="8964" rIns="0" bIns="0" rtlCol="0">
            <a:spAutoFit/>
          </a:bodyPr>
          <a:lstStyle/>
          <a:p>
            <a:pPr>
              <a:lnSpc>
                <a:spcPct val="100000"/>
              </a:lnSpc>
              <a:spcBef>
                <a:spcPts val="50"/>
              </a:spcBef>
            </a:pPr>
            <a:endParaRPr sz="3200">
              <a:latin typeface="Times New Roman" panose="02020603050405020304" pitchFamily="18" charset="0"/>
              <a:cs typeface="Times New Roman" panose="02020603050405020304" pitchFamily="18" charset="0"/>
            </a:endParaRPr>
          </a:p>
          <a:p>
            <a:pPr marL="355600" marR="5080" indent="-342900">
              <a:lnSpc>
                <a:spcPct val="101000"/>
              </a:lnSpc>
              <a:buClr>
                <a:srgbClr val="A76E23"/>
              </a:buClr>
              <a:buFont typeface="Komatuna"/>
              <a:buChar char=""/>
              <a:tabLst>
                <a:tab pos="431800" algn="l"/>
                <a:tab pos="1053465" algn="l"/>
                <a:tab pos="1624965" algn="l"/>
                <a:tab pos="2209165" algn="l"/>
                <a:tab pos="2933065" algn="l"/>
                <a:tab pos="3415665" algn="l"/>
                <a:tab pos="4203065" algn="l"/>
                <a:tab pos="4901565" algn="l"/>
                <a:tab pos="5371465" algn="l"/>
                <a:tab pos="5993765" algn="l"/>
                <a:tab pos="6692265" algn="l"/>
                <a:tab pos="7200265" algn="l"/>
                <a:tab pos="7644765" algn="l"/>
              </a:tabLst>
            </a:pPr>
            <a:r>
              <a:rPr sz="3200" dirty="0">
                <a:latin typeface="Times New Roman" panose="02020603050405020304" pitchFamily="18" charset="0"/>
                <a:cs typeface="Times New Roman" panose="02020603050405020304" pitchFamily="18" charset="0"/>
              </a:rPr>
              <a:t>	</a:t>
            </a:r>
            <a:r>
              <a:rPr sz="3200" b="1" spc="-25" dirty="0">
                <a:solidFill>
                  <a:srgbClr val="002A00"/>
                </a:solidFill>
                <a:latin typeface="Times New Roman" panose="02020603050405020304" pitchFamily="18" charset="0"/>
                <a:cs typeface="Times New Roman" panose="02020603050405020304" pitchFamily="18" charset="0"/>
              </a:rPr>
              <a:t>Chi	phí 	</a:t>
            </a:r>
            <a:r>
              <a:rPr sz="3200" b="1" spc="-5" dirty="0">
                <a:solidFill>
                  <a:srgbClr val="002A00"/>
                </a:solidFill>
                <a:latin typeface="Times New Roman" panose="02020603050405020304" pitchFamily="18" charset="0"/>
                <a:cs typeface="Times New Roman" panose="02020603050405020304" pitchFamily="18" charset="0"/>
              </a:rPr>
              <a:t>sản	</a:t>
            </a:r>
            <a:r>
              <a:rPr sz="3200" b="1" dirty="0">
                <a:solidFill>
                  <a:srgbClr val="002A00"/>
                </a:solidFill>
                <a:latin typeface="Times New Roman" panose="02020603050405020304" pitchFamily="18" charset="0"/>
                <a:cs typeface="Times New Roman" panose="02020603050405020304" pitchFamily="18" charset="0"/>
              </a:rPr>
              <a:t>xuất	</a:t>
            </a:r>
            <a:r>
              <a:rPr sz="3200" b="1" spc="-5" dirty="0">
                <a:solidFill>
                  <a:srgbClr val="002A00"/>
                </a:solidFill>
                <a:latin typeface="Times New Roman" panose="02020603050405020304" pitchFamily="18" charset="0"/>
                <a:cs typeface="Times New Roman" panose="02020603050405020304" pitchFamily="18" charset="0"/>
              </a:rPr>
              <a:t>dở	</a:t>
            </a:r>
            <a:r>
              <a:rPr sz="3200" b="1" spc="-20" dirty="0">
                <a:solidFill>
                  <a:srgbClr val="002A00"/>
                </a:solidFill>
                <a:latin typeface="Times New Roman" panose="02020603050405020304" pitchFamily="18" charset="0"/>
                <a:cs typeface="Times New Roman" panose="02020603050405020304" pitchFamily="18" charset="0"/>
              </a:rPr>
              <a:t>dang	</a:t>
            </a:r>
            <a:r>
              <a:rPr sz="3200" b="1" dirty="0">
                <a:solidFill>
                  <a:srgbClr val="002A00"/>
                </a:solidFill>
                <a:latin typeface="Times New Roman" panose="02020603050405020304" pitchFamily="18" charset="0"/>
                <a:cs typeface="Times New Roman" panose="02020603050405020304" pitchFamily="18" charset="0"/>
              </a:rPr>
              <a:t>cuối	</a:t>
            </a:r>
            <a:r>
              <a:rPr sz="3200" b="1" spc="-5" dirty="0">
                <a:solidFill>
                  <a:srgbClr val="002A00"/>
                </a:solidFill>
                <a:latin typeface="Times New Roman" panose="02020603050405020304" pitchFamily="18" charset="0"/>
                <a:cs typeface="Times New Roman" panose="02020603050405020304" pitchFamily="18" charset="0"/>
              </a:rPr>
              <a:t>kỳ	bao	</a:t>
            </a:r>
            <a:r>
              <a:rPr sz="3200" b="1" dirty="0">
                <a:solidFill>
                  <a:srgbClr val="002A00"/>
                </a:solidFill>
                <a:latin typeface="Times New Roman" panose="02020603050405020304" pitchFamily="18" charset="0"/>
                <a:cs typeface="Times New Roman" panose="02020603050405020304" pitchFamily="18" charset="0"/>
              </a:rPr>
              <a:t>gồm	tất	cả	các </a:t>
            </a:r>
            <a:r>
              <a:rPr sz="3200" b="1" spc="-15" dirty="0">
                <a:solidFill>
                  <a:srgbClr val="002A00"/>
                </a:solidFill>
                <a:latin typeface="Times New Roman" panose="02020603050405020304" pitchFamily="18" charset="0"/>
                <a:cs typeface="Times New Roman" panose="02020603050405020304" pitchFamily="18" charset="0"/>
              </a:rPr>
              <a:t>khoản </a:t>
            </a:r>
            <a:r>
              <a:rPr sz="3200" b="1" spc="-35" dirty="0">
                <a:solidFill>
                  <a:srgbClr val="002A00"/>
                </a:solidFill>
                <a:latin typeface="Times New Roman" panose="02020603050405020304" pitchFamily="18" charset="0"/>
                <a:cs typeface="Times New Roman" panose="02020603050405020304" pitchFamily="18" charset="0"/>
              </a:rPr>
              <a:t>mục </a:t>
            </a:r>
            <a:r>
              <a:rPr sz="3200" b="1" dirty="0">
                <a:solidFill>
                  <a:srgbClr val="002A00"/>
                </a:solidFill>
                <a:latin typeface="Times New Roman" panose="02020603050405020304" pitchFamily="18" charset="0"/>
                <a:cs typeface="Times New Roman" panose="02020603050405020304" pitchFamily="18" charset="0"/>
              </a:rPr>
              <a:t>chi</a:t>
            </a:r>
            <a:r>
              <a:rPr sz="3200" b="1" spc="229" dirty="0">
                <a:solidFill>
                  <a:srgbClr val="002A00"/>
                </a:solidFill>
                <a:latin typeface="Times New Roman" panose="02020603050405020304" pitchFamily="18" charset="0"/>
                <a:cs typeface="Times New Roman" panose="02020603050405020304" pitchFamily="18" charset="0"/>
              </a:rPr>
              <a:t> </a:t>
            </a:r>
            <a:r>
              <a:rPr sz="3200" b="1" spc="-15" dirty="0">
                <a:solidFill>
                  <a:srgbClr val="002A00"/>
                </a:solidFill>
                <a:latin typeface="Times New Roman" panose="02020603050405020304" pitchFamily="18" charset="0"/>
                <a:cs typeface="Times New Roman" panose="02020603050405020304" pitchFamily="18" charset="0"/>
              </a:rPr>
              <a:t>phí:</a:t>
            </a:r>
          </a:p>
          <a:p>
            <a:pPr marL="355600" marR="5080" indent="-342900">
              <a:lnSpc>
                <a:spcPct val="101000"/>
              </a:lnSpc>
              <a:buClr>
                <a:srgbClr val="A76E23"/>
              </a:buClr>
              <a:buFont typeface="Komatuna"/>
              <a:buChar char=""/>
              <a:tabLst>
                <a:tab pos="431800" algn="l"/>
                <a:tab pos="1053465" algn="l"/>
                <a:tab pos="1624965" algn="l"/>
                <a:tab pos="2209165" algn="l"/>
                <a:tab pos="2933065" algn="l"/>
                <a:tab pos="3415665" algn="l"/>
                <a:tab pos="4203065" algn="l"/>
                <a:tab pos="4901565" algn="l"/>
                <a:tab pos="5371465" algn="l"/>
                <a:tab pos="5993765" algn="l"/>
                <a:tab pos="6692265" algn="l"/>
                <a:tab pos="7200265" algn="l"/>
                <a:tab pos="7644765" algn="l"/>
              </a:tabLst>
            </a:pPr>
            <a:endParaRPr sz="3200">
              <a:latin typeface="Times New Roman" panose="02020603050405020304" pitchFamily="18" charset="0"/>
              <a:cs typeface="Times New Roman" panose="02020603050405020304" pitchFamily="18" charset="0"/>
            </a:endParaRPr>
          </a:p>
          <a:p>
            <a:pPr marL="761365" lvl="1" indent="-292100">
              <a:lnSpc>
                <a:spcPct val="100000"/>
              </a:lnSpc>
              <a:spcBef>
                <a:spcPts val="620"/>
              </a:spcBef>
              <a:buClr>
                <a:srgbClr val="6D77BF"/>
              </a:buClr>
              <a:buFont typeface="Komatuna"/>
              <a:buChar char=""/>
              <a:tabLst>
                <a:tab pos="762000" algn="l"/>
              </a:tabLst>
            </a:pPr>
            <a:r>
              <a:rPr sz="3200" dirty="0">
                <a:solidFill>
                  <a:srgbClr val="002A00"/>
                </a:solidFill>
                <a:latin typeface="Times New Roman" panose="02020603050405020304" pitchFamily="18" charset="0"/>
                <a:cs typeface="Times New Roman" panose="02020603050405020304" pitchFamily="18" charset="0"/>
              </a:rPr>
              <a:t>CP </a:t>
            </a:r>
            <a:r>
              <a:rPr sz="3200" spc="-20" dirty="0">
                <a:solidFill>
                  <a:srgbClr val="002A00"/>
                </a:solidFill>
                <a:latin typeface="Times New Roman" panose="02020603050405020304" pitchFamily="18" charset="0"/>
                <a:cs typeface="Times New Roman" panose="02020603050405020304" pitchFamily="18" charset="0"/>
              </a:rPr>
              <a:t>nguyên </a:t>
            </a:r>
            <a:r>
              <a:rPr sz="3200" dirty="0">
                <a:solidFill>
                  <a:srgbClr val="002A00"/>
                </a:solidFill>
                <a:latin typeface="Times New Roman" panose="02020603050405020304" pitchFamily="18" charset="0"/>
                <a:cs typeface="Times New Roman" panose="02020603050405020304" pitchFamily="18" charset="0"/>
              </a:rPr>
              <a:t>vật </a:t>
            </a:r>
            <a:r>
              <a:rPr sz="3200" spc="-35" dirty="0">
                <a:solidFill>
                  <a:srgbClr val="002A00"/>
                </a:solidFill>
                <a:latin typeface="Times New Roman" panose="02020603050405020304" pitchFamily="18" charset="0"/>
                <a:cs typeface="Times New Roman" panose="02020603050405020304" pitchFamily="18" charset="0"/>
              </a:rPr>
              <a:t>liệu </a:t>
            </a:r>
            <a:r>
              <a:rPr sz="3200" dirty="0">
                <a:solidFill>
                  <a:srgbClr val="002A00"/>
                </a:solidFill>
                <a:latin typeface="Times New Roman" panose="02020603050405020304" pitchFamily="18" charset="0"/>
                <a:cs typeface="Times New Roman" panose="02020603050405020304" pitchFamily="18" charset="0"/>
              </a:rPr>
              <a:t>trực</a:t>
            </a:r>
            <a:r>
              <a:rPr sz="3200" spc="200" dirty="0">
                <a:solidFill>
                  <a:srgbClr val="002A00"/>
                </a:solidFill>
                <a:latin typeface="Times New Roman" panose="02020603050405020304" pitchFamily="18" charset="0"/>
                <a:cs typeface="Times New Roman" panose="02020603050405020304" pitchFamily="18" charset="0"/>
              </a:rPr>
              <a:t> </a:t>
            </a:r>
            <a:r>
              <a:rPr sz="3200" dirty="0">
                <a:solidFill>
                  <a:srgbClr val="002A00"/>
                </a:solidFill>
                <a:latin typeface="Times New Roman" panose="02020603050405020304" pitchFamily="18" charset="0"/>
                <a:cs typeface="Times New Roman" panose="02020603050405020304" pitchFamily="18" charset="0"/>
              </a:rPr>
              <a:t>tiếp</a:t>
            </a:r>
            <a:endParaRPr sz="3200">
              <a:latin typeface="Times New Roman" panose="02020603050405020304" pitchFamily="18" charset="0"/>
              <a:cs typeface="Times New Roman" panose="02020603050405020304" pitchFamily="18" charset="0"/>
            </a:endParaRPr>
          </a:p>
          <a:p>
            <a:pPr marL="761365" lvl="1" indent="-292100">
              <a:lnSpc>
                <a:spcPct val="100000"/>
              </a:lnSpc>
              <a:spcBef>
                <a:spcPts val="520"/>
              </a:spcBef>
              <a:buClr>
                <a:srgbClr val="6D77BF"/>
              </a:buClr>
              <a:buFont typeface="Komatuna"/>
              <a:buChar char=""/>
              <a:tabLst>
                <a:tab pos="762000" algn="l"/>
              </a:tabLst>
            </a:pPr>
            <a:r>
              <a:rPr sz="3200" dirty="0">
                <a:solidFill>
                  <a:srgbClr val="002A00"/>
                </a:solidFill>
                <a:latin typeface="Times New Roman" panose="02020603050405020304" pitchFamily="18" charset="0"/>
                <a:cs typeface="Times New Roman" panose="02020603050405020304" pitchFamily="18" charset="0"/>
              </a:rPr>
              <a:t>CP nhân </a:t>
            </a:r>
            <a:r>
              <a:rPr sz="3200" spc="15" dirty="0">
                <a:solidFill>
                  <a:srgbClr val="002A00"/>
                </a:solidFill>
                <a:latin typeface="Times New Roman" panose="02020603050405020304" pitchFamily="18" charset="0"/>
                <a:cs typeface="Times New Roman" panose="02020603050405020304" pitchFamily="18" charset="0"/>
              </a:rPr>
              <a:t>công </a:t>
            </a:r>
            <a:r>
              <a:rPr sz="3200" dirty="0">
                <a:solidFill>
                  <a:srgbClr val="002A00"/>
                </a:solidFill>
                <a:latin typeface="Times New Roman" panose="02020603050405020304" pitchFamily="18" charset="0"/>
                <a:cs typeface="Times New Roman" panose="02020603050405020304" pitchFamily="18" charset="0"/>
              </a:rPr>
              <a:t>trực</a:t>
            </a:r>
            <a:r>
              <a:rPr sz="3200" spc="-100" dirty="0">
                <a:solidFill>
                  <a:srgbClr val="002A00"/>
                </a:solidFill>
                <a:latin typeface="Times New Roman" panose="02020603050405020304" pitchFamily="18" charset="0"/>
                <a:cs typeface="Times New Roman" panose="02020603050405020304" pitchFamily="18" charset="0"/>
              </a:rPr>
              <a:t> </a:t>
            </a:r>
            <a:r>
              <a:rPr sz="3200" dirty="0">
                <a:solidFill>
                  <a:srgbClr val="002A00"/>
                </a:solidFill>
                <a:latin typeface="Times New Roman" panose="02020603050405020304" pitchFamily="18" charset="0"/>
                <a:cs typeface="Times New Roman" panose="02020603050405020304" pitchFamily="18" charset="0"/>
              </a:rPr>
              <a:t>tiếp</a:t>
            </a:r>
            <a:endParaRPr sz="3200">
              <a:latin typeface="Times New Roman" panose="02020603050405020304" pitchFamily="18" charset="0"/>
              <a:cs typeface="Times New Roman" panose="02020603050405020304" pitchFamily="18" charset="0"/>
            </a:endParaRPr>
          </a:p>
          <a:p>
            <a:pPr marL="761365" lvl="1" indent="-292100">
              <a:lnSpc>
                <a:spcPct val="100000"/>
              </a:lnSpc>
              <a:spcBef>
                <a:spcPts val="620"/>
              </a:spcBef>
              <a:buClr>
                <a:srgbClr val="6D77BF"/>
              </a:buClr>
              <a:buFont typeface="Komatuna"/>
              <a:buChar char=""/>
              <a:tabLst>
                <a:tab pos="762000" algn="l"/>
              </a:tabLst>
            </a:pPr>
            <a:r>
              <a:rPr sz="3200" dirty="0">
                <a:solidFill>
                  <a:srgbClr val="002A00"/>
                </a:solidFill>
                <a:latin typeface="Times New Roman" panose="02020603050405020304" pitchFamily="18" charset="0"/>
                <a:cs typeface="Times New Roman" panose="02020603050405020304" pitchFamily="18" charset="0"/>
              </a:rPr>
              <a:t>CP </a:t>
            </a:r>
            <a:r>
              <a:rPr sz="3200" spc="-5" dirty="0">
                <a:solidFill>
                  <a:srgbClr val="002A00"/>
                </a:solidFill>
                <a:latin typeface="Times New Roman" panose="02020603050405020304" pitchFamily="18" charset="0"/>
                <a:cs typeface="Times New Roman" panose="02020603050405020304" pitchFamily="18" charset="0"/>
              </a:rPr>
              <a:t>sản </a:t>
            </a:r>
            <a:r>
              <a:rPr sz="3200" dirty="0">
                <a:solidFill>
                  <a:srgbClr val="002A00"/>
                </a:solidFill>
                <a:latin typeface="Times New Roman" panose="02020603050405020304" pitchFamily="18" charset="0"/>
                <a:cs typeface="Times New Roman" panose="02020603050405020304" pitchFamily="18" charset="0"/>
              </a:rPr>
              <a:t>xuất</a:t>
            </a:r>
            <a:r>
              <a:rPr sz="3200" spc="20" dirty="0">
                <a:solidFill>
                  <a:srgbClr val="002A00"/>
                </a:solidFill>
                <a:latin typeface="Times New Roman" panose="02020603050405020304" pitchFamily="18" charset="0"/>
                <a:cs typeface="Times New Roman" panose="02020603050405020304" pitchFamily="18" charset="0"/>
              </a:rPr>
              <a:t> </a:t>
            </a:r>
            <a:r>
              <a:rPr sz="3200" dirty="0">
                <a:solidFill>
                  <a:srgbClr val="002A00"/>
                </a:solidFill>
                <a:latin typeface="Times New Roman" panose="02020603050405020304" pitchFamily="18" charset="0"/>
                <a:cs typeface="Times New Roman" panose="02020603050405020304" pitchFamily="18" charset="0"/>
              </a:rPr>
              <a:t>chung</a:t>
            </a:r>
            <a:endParaRPr sz="320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08619" y="422629"/>
            <a:ext cx="6869206" cy="878205"/>
          </a:xfrm>
          <a:prstGeom prst="rect">
            <a:avLst/>
          </a:prstGeom>
        </p:spPr>
        <p:txBody>
          <a:bodyPr vert="horz" wrap="square" lIns="0" tIns="8964" rIns="0" bIns="0" rtlCol="0">
            <a:spAutoFit/>
          </a:bodyPr>
          <a:lstStyle/>
          <a:p>
            <a:pPr marL="12700" marR="5080">
              <a:lnSpc>
                <a:spcPct val="101000"/>
              </a:lnSpc>
              <a:spcBef>
                <a:spcPts val="80"/>
              </a:spcBef>
            </a:pPr>
            <a:r>
              <a:rPr sz="2800" b="1" spc="-20" dirty="0">
                <a:solidFill>
                  <a:srgbClr val="FF0000"/>
                </a:solidFill>
                <a:latin typeface="Times New Roman" panose="02020603050405020304"/>
                <a:cs typeface="Times New Roman" panose="02020603050405020304"/>
              </a:rPr>
              <a:t>Đánh </a:t>
            </a:r>
            <a:r>
              <a:rPr sz="2800" b="1" dirty="0">
                <a:solidFill>
                  <a:srgbClr val="FF0000"/>
                </a:solidFill>
                <a:latin typeface="Times New Roman" panose="02020603050405020304"/>
                <a:cs typeface="Times New Roman" panose="02020603050405020304"/>
              </a:rPr>
              <a:t>giá </a:t>
            </a:r>
            <a:r>
              <a:rPr sz="2800" b="1" spc="-5" dirty="0">
                <a:solidFill>
                  <a:srgbClr val="FF0000"/>
                </a:solidFill>
                <a:latin typeface="Times New Roman" panose="02020603050405020304"/>
                <a:cs typeface="Times New Roman" panose="02020603050405020304"/>
              </a:rPr>
              <a:t>sản </a:t>
            </a:r>
            <a:r>
              <a:rPr sz="2800" b="1" spc="-20" dirty="0">
                <a:solidFill>
                  <a:srgbClr val="FF0000"/>
                </a:solidFill>
                <a:latin typeface="Times New Roman" panose="02020603050405020304"/>
                <a:cs typeface="Times New Roman" panose="02020603050405020304"/>
              </a:rPr>
              <a:t>phẩm </a:t>
            </a:r>
            <a:r>
              <a:rPr sz="2800" b="1" spc="-5" dirty="0">
                <a:solidFill>
                  <a:srgbClr val="FF0000"/>
                </a:solidFill>
                <a:latin typeface="Times New Roman" panose="02020603050405020304"/>
                <a:cs typeface="Times New Roman" panose="02020603050405020304"/>
              </a:rPr>
              <a:t>dở </a:t>
            </a:r>
            <a:r>
              <a:rPr sz="2800" b="1" spc="-20" dirty="0">
                <a:solidFill>
                  <a:srgbClr val="FF0000"/>
                </a:solidFill>
                <a:latin typeface="Times New Roman" panose="02020603050405020304"/>
                <a:cs typeface="Times New Roman" panose="02020603050405020304"/>
              </a:rPr>
              <a:t>dang </a:t>
            </a:r>
            <a:r>
              <a:rPr sz="2800" b="1" dirty="0">
                <a:solidFill>
                  <a:srgbClr val="FF0000"/>
                </a:solidFill>
                <a:latin typeface="Times New Roman" panose="02020603050405020304"/>
                <a:cs typeface="Times New Roman" panose="02020603050405020304"/>
              </a:rPr>
              <a:t>cuối </a:t>
            </a:r>
            <a:r>
              <a:rPr sz="2800" b="1" spc="-5" dirty="0">
                <a:solidFill>
                  <a:srgbClr val="FF0000"/>
                </a:solidFill>
                <a:latin typeface="Times New Roman" panose="02020603050405020304"/>
                <a:cs typeface="Times New Roman" panose="02020603050405020304"/>
              </a:rPr>
              <a:t>kỳ </a:t>
            </a:r>
            <a:r>
              <a:rPr sz="2800" b="1" dirty="0">
                <a:solidFill>
                  <a:srgbClr val="FF0000"/>
                </a:solidFill>
                <a:latin typeface="Times New Roman" panose="02020603050405020304"/>
                <a:cs typeface="Times New Roman" panose="02020603050405020304"/>
              </a:rPr>
              <a:t>theo chi </a:t>
            </a:r>
            <a:r>
              <a:rPr sz="2800" b="1" spc="-25" dirty="0">
                <a:solidFill>
                  <a:srgbClr val="FF0000"/>
                </a:solidFill>
                <a:latin typeface="Times New Roman" panose="02020603050405020304"/>
                <a:cs typeface="Times New Roman" panose="02020603050405020304"/>
              </a:rPr>
              <a:t>phí </a:t>
            </a:r>
            <a:r>
              <a:rPr sz="2800" b="1" spc="-15" dirty="0">
                <a:solidFill>
                  <a:srgbClr val="FF0000"/>
                </a:solidFill>
                <a:latin typeface="Times New Roman" panose="02020603050405020304"/>
                <a:cs typeface="Times New Roman" panose="02020603050405020304"/>
              </a:rPr>
              <a:t>nguyên </a:t>
            </a:r>
            <a:r>
              <a:rPr sz="2800" b="1" spc="-35" dirty="0">
                <a:solidFill>
                  <a:srgbClr val="FF0000"/>
                </a:solidFill>
                <a:latin typeface="Times New Roman" panose="02020603050405020304"/>
                <a:cs typeface="Times New Roman" panose="02020603050405020304"/>
              </a:rPr>
              <a:t>vật  </a:t>
            </a:r>
            <a:r>
              <a:rPr sz="2800" b="1" spc="15" dirty="0">
                <a:solidFill>
                  <a:srgbClr val="FF0000"/>
                </a:solidFill>
                <a:latin typeface="Times New Roman" panose="02020603050405020304"/>
                <a:cs typeface="Times New Roman" panose="02020603050405020304"/>
              </a:rPr>
              <a:t>liệu </a:t>
            </a:r>
            <a:r>
              <a:rPr sz="2800" b="1" dirty="0">
                <a:solidFill>
                  <a:srgbClr val="FF0000"/>
                </a:solidFill>
                <a:latin typeface="Times New Roman" panose="02020603050405020304"/>
                <a:cs typeface="Times New Roman" panose="02020603050405020304"/>
              </a:rPr>
              <a:t>trực</a:t>
            </a:r>
            <a:r>
              <a:rPr sz="2800" b="1" spc="-120" dirty="0">
                <a:solidFill>
                  <a:srgbClr val="FF0000"/>
                </a:solidFill>
                <a:latin typeface="Times New Roman" panose="02020603050405020304"/>
                <a:cs typeface="Times New Roman" panose="02020603050405020304"/>
              </a:rPr>
              <a:t> </a:t>
            </a:r>
            <a:r>
              <a:rPr sz="2800" b="1" spc="10" dirty="0">
                <a:solidFill>
                  <a:srgbClr val="FF0000"/>
                </a:solidFill>
                <a:latin typeface="Times New Roman" panose="02020603050405020304"/>
                <a:cs typeface="Times New Roman" panose="02020603050405020304"/>
              </a:rPr>
              <a:t>tiếp.</a:t>
            </a:r>
          </a:p>
        </p:txBody>
      </p:sp>
      <p:sp>
        <p:nvSpPr>
          <p:cNvPr id="3" name="object 3"/>
          <p:cNvSpPr txBox="1"/>
          <p:nvPr/>
        </p:nvSpPr>
        <p:spPr>
          <a:xfrm>
            <a:off x="1008619" y="1568824"/>
            <a:ext cx="7138147" cy="319649"/>
          </a:xfrm>
          <a:prstGeom prst="rect">
            <a:avLst/>
          </a:prstGeom>
        </p:spPr>
        <p:txBody>
          <a:bodyPr vert="horz" wrap="square" lIns="0" tIns="8964" rIns="0" bIns="0" rtlCol="0">
            <a:spAutoFit/>
          </a:bodyPr>
          <a:lstStyle/>
          <a:p>
            <a:pPr marL="355600" marR="30480" indent="-342900" algn="just">
              <a:lnSpc>
                <a:spcPct val="101000"/>
              </a:lnSpc>
              <a:spcBef>
                <a:spcPts val="80"/>
              </a:spcBef>
            </a:pPr>
            <a:r>
              <a:rPr sz="2120" spc="-265" dirty="0">
                <a:solidFill>
                  <a:srgbClr val="A76E23"/>
                </a:solidFill>
                <a:latin typeface="Komatuna"/>
                <a:cs typeface="Komatuna"/>
              </a:rPr>
              <a:t> </a:t>
            </a:r>
            <a:r>
              <a:rPr lang="en-US" sz="2120" b="1" dirty="0" err="1" smtClean="0">
                <a:solidFill>
                  <a:srgbClr val="002A00"/>
                </a:solidFill>
                <a:latin typeface="Times New Roman" panose="02020603050405020304"/>
                <a:cs typeface="Times New Roman" panose="02020603050405020304"/>
              </a:rPr>
              <a:t>Nếu</a:t>
            </a:r>
            <a:r>
              <a:rPr lang="en-US" sz="2120" b="1" dirty="0" smtClean="0">
                <a:solidFill>
                  <a:srgbClr val="002A00"/>
                </a:solidFill>
                <a:latin typeface="Times New Roman" panose="02020603050405020304"/>
                <a:cs typeface="Times New Roman" panose="02020603050405020304"/>
              </a:rPr>
              <a:t> CP </a:t>
            </a:r>
            <a:r>
              <a:rPr lang="en-US" sz="2120" b="1" dirty="0" err="1" smtClean="0">
                <a:solidFill>
                  <a:srgbClr val="002A00"/>
                </a:solidFill>
                <a:latin typeface="Times New Roman" panose="02020603050405020304"/>
                <a:cs typeface="Times New Roman" panose="02020603050405020304"/>
              </a:rPr>
              <a:t>NVL</a:t>
            </a:r>
            <a:r>
              <a:rPr lang="en-US" sz="2120" b="1" dirty="0" smtClean="0">
                <a:solidFill>
                  <a:srgbClr val="002A00"/>
                </a:solidFill>
                <a:latin typeface="Times New Roman" panose="02020603050405020304"/>
                <a:cs typeface="Times New Roman" panose="02020603050405020304"/>
              </a:rPr>
              <a:t> </a:t>
            </a:r>
            <a:r>
              <a:rPr lang="en-US" sz="2120" b="1" dirty="0">
                <a:solidFill>
                  <a:srgbClr val="002A00"/>
                </a:solidFill>
                <a:latin typeface="Times New Roman" panose="02020603050405020304"/>
                <a:cs typeface="Times New Roman" panose="02020603050405020304"/>
              </a:rPr>
              <a:t>TT </a:t>
            </a:r>
            <a:r>
              <a:rPr lang="en-US" sz="2120" b="1" dirty="0" err="1" smtClean="0">
                <a:solidFill>
                  <a:srgbClr val="002A00"/>
                </a:solidFill>
                <a:latin typeface="Times New Roman" panose="02020603050405020304"/>
                <a:cs typeface="Times New Roman" panose="02020603050405020304"/>
              </a:rPr>
              <a:t>bỏ</a:t>
            </a:r>
            <a:r>
              <a:rPr lang="en-US" sz="2120" b="1" dirty="0">
                <a:solidFill>
                  <a:srgbClr val="002A00"/>
                </a:solidFill>
                <a:latin typeface="Times New Roman" panose="02020603050405020304"/>
                <a:cs typeface="Times New Roman" panose="02020603050405020304"/>
              </a:rPr>
              <a:t> </a:t>
            </a:r>
            <a:r>
              <a:rPr lang="en-US" sz="2120" b="1" dirty="0" err="1" smtClean="0">
                <a:solidFill>
                  <a:srgbClr val="002A00"/>
                </a:solidFill>
                <a:latin typeface="Times New Roman" panose="02020603050405020304"/>
                <a:cs typeface="Times New Roman" panose="02020603050405020304"/>
              </a:rPr>
              <a:t>vào</a:t>
            </a:r>
            <a:r>
              <a:rPr lang="en-US" sz="2120" b="1" dirty="0">
                <a:solidFill>
                  <a:srgbClr val="002A00"/>
                </a:solidFill>
                <a:latin typeface="Times New Roman" panose="02020603050405020304"/>
                <a:cs typeface="Times New Roman" panose="02020603050405020304"/>
              </a:rPr>
              <a:t> </a:t>
            </a:r>
            <a:r>
              <a:rPr lang="en-US" sz="2120" b="1" dirty="0" err="1" smtClean="0">
                <a:solidFill>
                  <a:srgbClr val="002A00"/>
                </a:solidFill>
                <a:latin typeface="Times New Roman" panose="02020603050405020304"/>
                <a:cs typeface="Times New Roman" panose="02020603050405020304"/>
              </a:rPr>
              <a:t>đầu</a:t>
            </a:r>
            <a:r>
              <a:rPr lang="en-US" sz="2120" b="1" dirty="0" smtClean="0">
                <a:solidFill>
                  <a:srgbClr val="002A00"/>
                </a:solidFill>
                <a:latin typeface="Times New Roman" panose="02020603050405020304"/>
                <a:cs typeface="Times New Roman" panose="02020603050405020304"/>
              </a:rPr>
              <a:t> </a:t>
            </a:r>
            <a:r>
              <a:rPr lang="en-US" sz="2120" b="1" dirty="0" err="1" smtClean="0">
                <a:solidFill>
                  <a:srgbClr val="002A00"/>
                </a:solidFill>
                <a:latin typeface="Times New Roman" panose="02020603050405020304"/>
                <a:cs typeface="Times New Roman" panose="02020603050405020304"/>
              </a:rPr>
              <a:t>quy</a:t>
            </a:r>
            <a:r>
              <a:rPr lang="en-US" sz="2120" b="1" dirty="0">
                <a:solidFill>
                  <a:srgbClr val="002A00"/>
                </a:solidFill>
                <a:latin typeface="Times New Roman" panose="02020603050405020304"/>
                <a:cs typeface="Times New Roman" panose="02020603050405020304"/>
              </a:rPr>
              <a:t> </a:t>
            </a:r>
            <a:r>
              <a:rPr lang="en-US" sz="2120" b="1" dirty="0" err="1" smtClean="0">
                <a:solidFill>
                  <a:srgbClr val="002A00"/>
                </a:solidFill>
                <a:latin typeface="Times New Roman" panose="02020603050405020304"/>
                <a:cs typeface="Times New Roman" panose="02020603050405020304"/>
              </a:rPr>
              <a:t>trình</a:t>
            </a:r>
            <a:r>
              <a:rPr lang="en-US" sz="2120" b="1" dirty="0" smtClean="0">
                <a:solidFill>
                  <a:srgbClr val="002A00"/>
                </a:solidFill>
                <a:latin typeface="Times New Roman" panose="02020603050405020304"/>
                <a:cs typeface="Times New Roman" panose="02020603050405020304"/>
              </a:rPr>
              <a:t> </a:t>
            </a:r>
            <a:r>
              <a:rPr lang="en-US" sz="2120" b="1" dirty="0" err="1" smtClean="0">
                <a:solidFill>
                  <a:srgbClr val="002A00"/>
                </a:solidFill>
                <a:latin typeface="Times New Roman" panose="02020603050405020304"/>
                <a:cs typeface="Times New Roman" panose="02020603050405020304"/>
              </a:rPr>
              <a:t>SX</a:t>
            </a:r>
            <a:endParaRPr sz="2120" b="1" dirty="0">
              <a:solidFill>
                <a:srgbClr val="002A00"/>
              </a:solidFill>
              <a:latin typeface="Times New Roman" panose="02020603050405020304"/>
              <a:cs typeface="Times New Roman" panose="02020603050405020304"/>
            </a:endParaRPr>
          </a:p>
        </p:txBody>
      </p:sp>
      <p:sp>
        <p:nvSpPr>
          <p:cNvPr id="4" name="object 4"/>
          <p:cNvSpPr txBox="1"/>
          <p:nvPr/>
        </p:nvSpPr>
        <p:spPr>
          <a:xfrm>
            <a:off x="2790825" y="4745355"/>
            <a:ext cx="1433830" cy="753745"/>
          </a:xfrm>
          <a:prstGeom prst="rect">
            <a:avLst/>
          </a:prstGeom>
        </p:spPr>
        <p:txBody>
          <a:bodyPr vert="horz" wrap="square" lIns="0" tIns="6163" rIns="0" bIns="0" rtlCol="0">
            <a:spAutoFit/>
          </a:bodyPr>
          <a:lstStyle/>
          <a:p>
            <a:pPr marL="165100" marR="5080" indent="-153035">
              <a:lnSpc>
                <a:spcPct val="102000"/>
              </a:lnSpc>
              <a:spcBef>
                <a:spcPts val="55"/>
              </a:spcBef>
            </a:pPr>
            <a:r>
              <a:rPr sz="1590" spc="-5" dirty="0">
                <a:solidFill>
                  <a:srgbClr val="002A00"/>
                </a:solidFill>
                <a:latin typeface="Times New Roman" panose="02020603050405020304"/>
                <a:cs typeface="Times New Roman" panose="02020603050405020304"/>
              </a:rPr>
              <a:t>Số </a:t>
            </a:r>
            <a:r>
              <a:rPr sz="1590" spc="-10" dirty="0">
                <a:solidFill>
                  <a:srgbClr val="002A00"/>
                </a:solidFill>
                <a:latin typeface="Times New Roman" panose="02020603050405020304"/>
                <a:cs typeface="Times New Roman" panose="02020603050405020304"/>
              </a:rPr>
              <a:t>lượng </a:t>
            </a:r>
            <a:r>
              <a:rPr sz="1590" spc="-5" dirty="0">
                <a:solidFill>
                  <a:srgbClr val="002A00"/>
                </a:solidFill>
                <a:latin typeface="Times New Roman" panose="02020603050405020304"/>
                <a:cs typeface="Times New Roman" panose="02020603050405020304"/>
              </a:rPr>
              <a:t>SP</a:t>
            </a:r>
            <a:r>
              <a:rPr sz="1590" spc="-12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hoàn  thành trong</a:t>
            </a:r>
            <a:r>
              <a:rPr sz="1590" spc="-45"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
        <p:nvSpPr>
          <p:cNvPr id="5" name="object 5"/>
          <p:cNvSpPr txBox="1"/>
          <p:nvPr/>
        </p:nvSpPr>
        <p:spPr>
          <a:xfrm>
            <a:off x="4840963" y="5031441"/>
            <a:ext cx="1283634" cy="504825"/>
          </a:xfrm>
          <a:prstGeom prst="rect">
            <a:avLst/>
          </a:prstGeom>
        </p:spPr>
        <p:txBody>
          <a:bodyPr vert="horz" wrap="square" lIns="0" tIns="6723" rIns="0" bIns="0" rtlCol="0">
            <a:spAutoFit/>
          </a:bodyPr>
          <a:lstStyle/>
          <a:p>
            <a:pPr marL="139065" marR="5080" indent="-127000">
              <a:lnSpc>
                <a:spcPct val="102000"/>
              </a:lnSpc>
              <a:spcBef>
                <a:spcPts val="60"/>
              </a:spcBef>
            </a:pPr>
            <a:r>
              <a:rPr sz="1590" spc="-5" dirty="0">
                <a:solidFill>
                  <a:srgbClr val="002A00"/>
                </a:solidFill>
                <a:latin typeface="Times New Roman" panose="02020603050405020304"/>
                <a:cs typeface="Times New Roman" panose="02020603050405020304"/>
              </a:rPr>
              <a:t>Số </a:t>
            </a:r>
            <a:r>
              <a:rPr sz="1590" spc="-10" dirty="0">
                <a:solidFill>
                  <a:srgbClr val="002A00"/>
                </a:solidFill>
                <a:latin typeface="Times New Roman" panose="02020603050405020304"/>
                <a:cs typeface="Times New Roman" panose="02020603050405020304"/>
              </a:rPr>
              <a:t>lượng </a:t>
            </a:r>
            <a:r>
              <a:rPr sz="1590" spc="-5" dirty="0">
                <a:solidFill>
                  <a:srgbClr val="002A00"/>
                </a:solidFill>
                <a:latin typeface="Times New Roman" panose="02020603050405020304"/>
                <a:cs typeface="Times New Roman" panose="02020603050405020304"/>
              </a:rPr>
              <a:t>SP</a:t>
            </a:r>
            <a:r>
              <a:rPr sz="1590" spc="-12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dở  dang cuối</a:t>
            </a:r>
            <a:r>
              <a:rPr sz="1590" spc="-5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
        <p:nvSpPr>
          <p:cNvPr id="6" name="object 6"/>
          <p:cNvSpPr txBox="1"/>
          <p:nvPr/>
        </p:nvSpPr>
        <p:spPr>
          <a:xfrm>
            <a:off x="874731" y="4189690"/>
            <a:ext cx="1389529" cy="563502"/>
          </a:xfrm>
          <a:prstGeom prst="rect">
            <a:avLst/>
          </a:prstGeom>
        </p:spPr>
        <p:txBody>
          <a:bodyPr vert="horz" wrap="square" lIns="0" tIns="24652" rIns="0" bIns="0" rtlCol="0">
            <a:spAutoFit/>
          </a:bodyPr>
          <a:lstStyle/>
          <a:p>
            <a:pPr marL="316865" marR="5080" indent="-304800">
              <a:lnSpc>
                <a:spcPts val="2100"/>
              </a:lnSpc>
              <a:spcBef>
                <a:spcPts val="220"/>
              </a:spcBef>
            </a:pPr>
            <a:r>
              <a:rPr sz="1590" spc="-5" dirty="0" smtClean="0">
                <a:solidFill>
                  <a:srgbClr val="002A00"/>
                </a:solidFill>
                <a:latin typeface="Arial" panose="020B0604020202020204"/>
                <a:cs typeface="Arial" panose="020B0604020202020204"/>
              </a:rPr>
              <a:t>CP</a:t>
            </a:r>
            <a:r>
              <a:rPr lang="en-US" sz="1590" spc="-5" dirty="0" smtClean="0">
                <a:solidFill>
                  <a:srgbClr val="002A00"/>
                </a:solidFill>
                <a:latin typeface="Arial" panose="020B0604020202020204"/>
                <a:cs typeface="Arial" panose="020B0604020202020204"/>
              </a:rPr>
              <a:t> </a:t>
            </a:r>
            <a:r>
              <a:rPr lang="en-US" sz="1590" spc="-5" dirty="0" err="1" smtClean="0">
                <a:solidFill>
                  <a:srgbClr val="002A00"/>
                </a:solidFill>
                <a:latin typeface="Arial" panose="020B0604020202020204"/>
                <a:cs typeface="Arial" panose="020B0604020202020204"/>
              </a:rPr>
              <a:t>NVLTT</a:t>
            </a:r>
            <a:r>
              <a:rPr lang="en-US" sz="1590" spc="-5" dirty="0" smtClean="0">
                <a:solidFill>
                  <a:srgbClr val="002A00"/>
                </a:solidFill>
                <a:latin typeface="Arial" panose="020B0604020202020204"/>
                <a:cs typeface="Arial" panose="020B0604020202020204"/>
              </a:rPr>
              <a:t> DD</a:t>
            </a:r>
            <a:r>
              <a:rPr sz="1590" spc="-5" dirty="0" smtClean="0">
                <a:solidFill>
                  <a:srgbClr val="002A00"/>
                </a:solidFill>
                <a:latin typeface="Arial" panose="020B0604020202020204"/>
                <a:cs typeface="Arial" panose="020B0604020202020204"/>
              </a:rPr>
              <a:t>  </a:t>
            </a:r>
            <a:r>
              <a:rPr sz="1590" spc="-5" dirty="0">
                <a:solidFill>
                  <a:srgbClr val="002A00"/>
                </a:solidFill>
                <a:latin typeface="Arial" panose="020B0604020202020204"/>
                <a:cs typeface="Arial" panose="020B0604020202020204"/>
              </a:rPr>
              <a:t>CK</a:t>
            </a:r>
            <a:endParaRPr sz="1590" dirty="0">
              <a:latin typeface="Arial" panose="020B0604020202020204"/>
              <a:cs typeface="Arial" panose="020B0604020202020204"/>
            </a:endParaRPr>
          </a:p>
        </p:txBody>
      </p:sp>
      <p:sp>
        <p:nvSpPr>
          <p:cNvPr id="7" name="object 7"/>
          <p:cNvSpPr txBox="1"/>
          <p:nvPr/>
        </p:nvSpPr>
        <p:spPr>
          <a:xfrm>
            <a:off x="2599809" y="4415028"/>
            <a:ext cx="140634" cy="254635"/>
          </a:xfrm>
          <a:prstGeom prst="rect">
            <a:avLst/>
          </a:prstGeom>
        </p:spPr>
        <p:txBody>
          <a:bodyPr vert="horz" wrap="square" lIns="0" tIns="11205" rIns="0" bIns="0" rtlCol="0">
            <a:spAutoFit/>
          </a:bodyPr>
          <a:lstStyle/>
          <a:p>
            <a:pPr marL="12700">
              <a:lnSpc>
                <a:spcPct val="100000"/>
              </a:lnSpc>
              <a:spcBef>
                <a:spcPts val="100"/>
              </a:spcBef>
            </a:pPr>
            <a:r>
              <a:rPr sz="1590"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8" name="object 8"/>
          <p:cNvSpPr/>
          <p:nvPr/>
        </p:nvSpPr>
        <p:spPr>
          <a:xfrm>
            <a:off x="2958353" y="4572000"/>
            <a:ext cx="3249706" cy="11206"/>
          </a:xfrm>
          <a:custGeom>
            <a:avLst/>
            <a:gdLst/>
            <a:ahLst/>
            <a:cxnLst/>
            <a:rect l="l" t="t" r="r" b="b"/>
            <a:pathLst>
              <a:path w="3683000" h="12700">
                <a:moveTo>
                  <a:pt x="3683000" y="0"/>
                </a:moveTo>
                <a:lnTo>
                  <a:pt x="0" y="0"/>
                </a:lnTo>
                <a:lnTo>
                  <a:pt x="0" y="12700"/>
                </a:lnTo>
                <a:lnTo>
                  <a:pt x="3683000" y="12700"/>
                </a:lnTo>
                <a:lnTo>
                  <a:pt x="3683000" y="0"/>
                </a:lnTo>
                <a:close/>
              </a:path>
            </a:pathLst>
          </a:custGeom>
          <a:solidFill>
            <a:srgbClr val="000000"/>
          </a:solidFill>
        </p:spPr>
        <p:txBody>
          <a:bodyPr wrap="square" lIns="0" tIns="0" rIns="0" bIns="0" rtlCol="0"/>
          <a:lstStyle/>
          <a:p>
            <a:endParaRPr sz="100"/>
          </a:p>
        </p:txBody>
      </p:sp>
      <p:sp>
        <p:nvSpPr>
          <p:cNvPr id="9" name="object 9"/>
          <p:cNvSpPr txBox="1"/>
          <p:nvPr/>
        </p:nvSpPr>
        <p:spPr>
          <a:xfrm>
            <a:off x="3048000" y="3798816"/>
            <a:ext cx="930088" cy="563502"/>
          </a:xfrm>
          <a:prstGeom prst="rect">
            <a:avLst/>
          </a:prstGeom>
        </p:spPr>
        <p:txBody>
          <a:bodyPr vert="horz" wrap="square" lIns="0" tIns="24652" rIns="0" bIns="0" rtlCol="0">
            <a:spAutoFit/>
          </a:bodyPr>
          <a:lstStyle/>
          <a:p>
            <a:pPr marL="202565" marR="5080" indent="-190500">
              <a:lnSpc>
                <a:spcPts val="2100"/>
              </a:lnSpc>
              <a:spcBef>
                <a:spcPts val="220"/>
              </a:spcBef>
            </a:pPr>
            <a:r>
              <a:rPr sz="1590" spc="-5" dirty="0" err="1" smtClean="0">
                <a:solidFill>
                  <a:srgbClr val="002A00"/>
                </a:solidFill>
                <a:latin typeface="Arial" panose="020B0604020202020204"/>
                <a:cs typeface="Arial" panose="020B0604020202020204"/>
              </a:rPr>
              <a:t>CP</a:t>
            </a:r>
            <a:r>
              <a:rPr lang="en-US" sz="1590" spc="-5" dirty="0" err="1" smtClean="0">
                <a:solidFill>
                  <a:srgbClr val="002A00"/>
                </a:solidFill>
                <a:latin typeface="Arial" panose="020B0604020202020204"/>
                <a:cs typeface="Arial" panose="020B0604020202020204"/>
              </a:rPr>
              <a:t>NVLTT</a:t>
            </a:r>
            <a:r>
              <a:rPr sz="1590" dirty="0" smtClean="0">
                <a:solidFill>
                  <a:srgbClr val="002A00"/>
                </a:solidFill>
                <a:latin typeface="Arial" panose="020B0604020202020204"/>
                <a:cs typeface="Arial" panose="020B0604020202020204"/>
              </a:rPr>
              <a:t> </a:t>
            </a:r>
            <a:r>
              <a:rPr sz="1590" spc="-5" dirty="0">
                <a:solidFill>
                  <a:srgbClr val="002A00"/>
                </a:solidFill>
                <a:latin typeface="Arial" panose="020B0604020202020204"/>
                <a:cs typeface="Arial" panose="020B0604020202020204"/>
              </a:rPr>
              <a:t>DDDK</a:t>
            </a:r>
            <a:endParaRPr sz="1590" dirty="0">
              <a:latin typeface="Arial" panose="020B0604020202020204"/>
              <a:cs typeface="Arial" panose="020B0604020202020204"/>
            </a:endParaRPr>
          </a:p>
        </p:txBody>
      </p:sp>
      <p:sp>
        <p:nvSpPr>
          <p:cNvPr id="10" name="object 10"/>
          <p:cNvSpPr txBox="1"/>
          <p:nvPr/>
        </p:nvSpPr>
        <p:spPr>
          <a:xfrm>
            <a:off x="4224550" y="3877279"/>
            <a:ext cx="140634"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11" name="object 11"/>
          <p:cNvSpPr txBox="1"/>
          <p:nvPr/>
        </p:nvSpPr>
        <p:spPr>
          <a:xfrm>
            <a:off x="4740109" y="3798816"/>
            <a:ext cx="1726291" cy="294197"/>
          </a:xfrm>
          <a:prstGeom prst="rect">
            <a:avLst/>
          </a:prstGeom>
        </p:spPr>
        <p:txBody>
          <a:bodyPr vert="horz" wrap="square" lIns="0" tIns="24652" rIns="0" bIns="0" rtlCol="0">
            <a:spAutoFit/>
          </a:bodyPr>
          <a:lstStyle/>
          <a:p>
            <a:pPr marL="227965" marR="5080" indent="-215900">
              <a:lnSpc>
                <a:spcPts val="2100"/>
              </a:lnSpc>
              <a:spcBef>
                <a:spcPts val="220"/>
              </a:spcBef>
            </a:pPr>
            <a:r>
              <a:rPr sz="1590" spc="-5" dirty="0" smtClean="0">
                <a:solidFill>
                  <a:srgbClr val="002A00"/>
                </a:solidFill>
                <a:latin typeface="Arial" panose="020B0604020202020204"/>
                <a:cs typeface="Arial" panose="020B0604020202020204"/>
              </a:rPr>
              <a:t>CP</a:t>
            </a:r>
            <a:r>
              <a:rPr lang="en-US" sz="1590" spc="-5" dirty="0" smtClean="0">
                <a:solidFill>
                  <a:srgbClr val="002A00"/>
                </a:solidFill>
                <a:latin typeface="Arial" panose="020B0604020202020204"/>
                <a:cs typeface="Arial" panose="020B0604020202020204"/>
              </a:rPr>
              <a:t> </a:t>
            </a:r>
            <a:r>
              <a:rPr lang="en-US" sz="1590" spc="-5" dirty="0" err="1" smtClean="0">
                <a:solidFill>
                  <a:srgbClr val="002A00"/>
                </a:solidFill>
                <a:latin typeface="Arial" panose="020B0604020202020204"/>
                <a:cs typeface="Arial" panose="020B0604020202020204"/>
              </a:rPr>
              <a:t>NVLTT</a:t>
            </a:r>
            <a:r>
              <a:rPr lang="en-US" sz="1590" spc="-5" dirty="0" smtClean="0">
                <a:solidFill>
                  <a:srgbClr val="002A00"/>
                </a:solidFill>
                <a:latin typeface="Arial" panose="020B0604020202020204"/>
                <a:cs typeface="Arial" panose="020B0604020202020204"/>
              </a:rPr>
              <a:t> PS TK</a:t>
            </a:r>
            <a:endParaRPr sz="1590" dirty="0">
              <a:latin typeface="Arial" panose="020B0604020202020204"/>
              <a:cs typeface="Arial" panose="020B0604020202020204"/>
            </a:endParaRPr>
          </a:p>
        </p:txBody>
      </p:sp>
      <p:sp>
        <p:nvSpPr>
          <p:cNvPr id="12" name="object 12"/>
          <p:cNvSpPr txBox="1"/>
          <p:nvPr/>
        </p:nvSpPr>
        <p:spPr>
          <a:xfrm>
            <a:off x="4359088" y="5244442"/>
            <a:ext cx="140634"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13" name="object 13"/>
          <p:cNvSpPr txBox="1"/>
          <p:nvPr/>
        </p:nvSpPr>
        <p:spPr>
          <a:xfrm>
            <a:off x="6331369" y="4403934"/>
            <a:ext cx="135031"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x</a:t>
            </a:r>
            <a:endParaRPr sz="1590">
              <a:latin typeface="Arial" panose="020B0604020202020204"/>
              <a:cs typeface="Arial" panose="020B0604020202020204"/>
            </a:endParaRPr>
          </a:p>
        </p:txBody>
      </p:sp>
      <p:sp>
        <p:nvSpPr>
          <p:cNvPr id="14" name="object 14"/>
          <p:cNvSpPr txBox="1"/>
          <p:nvPr/>
        </p:nvSpPr>
        <p:spPr>
          <a:xfrm>
            <a:off x="6667410" y="4258301"/>
            <a:ext cx="1283634" cy="504825"/>
          </a:xfrm>
          <a:prstGeom prst="rect">
            <a:avLst/>
          </a:prstGeom>
        </p:spPr>
        <p:txBody>
          <a:bodyPr vert="horz" wrap="square" lIns="0" tIns="6723" rIns="0" bIns="0" rtlCol="0">
            <a:spAutoFit/>
          </a:bodyPr>
          <a:lstStyle/>
          <a:p>
            <a:pPr marL="139700" marR="5080" indent="-127635">
              <a:lnSpc>
                <a:spcPct val="102000"/>
              </a:lnSpc>
              <a:spcBef>
                <a:spcPts val="60"/>
              </a:spcBef>
            </a:pPr>
            <a:r>
              <a:rPr sz="1590" spc="-5" dirty="0">
                <a:solidFill>
                  <a:srgbClr val="002A00"/>
                </a:solidFill>
                <a:latin typeface="Times New Roman" panose="02020603050405020304"/>
                <a:cs typeface="Times New Roman" panose="02020603050405020304"/>
              </a:rPr>
              <a:t>Số lượng SP</a:t>
            </a:r>
            <a:r>
              <a:rPr sz="1590" spc="-145"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dở  dang cuối</a:t>
            </a:r>
            <a:r>
              <a:rPr sz="1590" spc="-5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500" fill="hold"/>
                                        <p:tgtEl>
                                          <p:spTgt spid="8"/>
                                        </p:tgtEl>
                                        <p:attrNameLst>
                                          <p:attrName>ppt_x</p:attrName>
                                        </p:attrNameLst>
                                      </p:cBhvr>
                                      <p:tavLst>
                                        <p:tav tm="0">
                                          <p:val>
                                            <p:strVal val="#ppt_x"/>
                                          </p:val>
                                        </p:tav>
                                        <p:tav tm="100000">
                                          <p:val>
                                            <p:strVal val="#ppt_x"/>
                                          </p:val>
                                        </p:tav>
                                      </p:tavLst>
                                    </p:anim>
                                    <p:anim calcmode="lin" valueType="num">
                                      <p:cBhvr additive="base">
                                        <p:cTn id="5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
                                            <p:txEl>
                                              <p:pRg st="0" end="0"/>
                                            </p:txEl>
                                          </p:spTgt>
                                        </p:tgtEl>
                                        <p:attrNameLst>
                                          <p:attrName>style.visibility</p:attrName>
                                        </p:attrNameLst>
                                      </p:cBhvr>
                                      <p:to>
                                        <p:strVal val="visible"/>
                                      </p:to>
                                    </p:set>
                                    <p:anim calcmode="lin" valueType="num">
                                      <p:cBhvr additive="base">
                                        <p:cTn id="55"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ppt_x"/>
                                          </p:val>
                                        </p:tav>
                                        <p:tav tm="100000">
                                          <p:val>
                                            <p:strVal val="#ppt_x"/>
                                          </p:val>
                                        </p:tav>
                                      </p:tavLst>
                                    </p:anim>
                                    <p:anim calcmode="lin" valueType="num">
                                      <p:cBhvr additive="base">
                                        <p:cTn id="6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grpId="0" nodeType="click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fade">
                                      <p:cBhvr>
                                        <p:cTn id="67" dur="1000"/>
                                        <p:tgtEl>
                                          <p:spTgt spid="5"/>
                                        </p:tgtEl>
                                      </p:cBhvr>
                                    </p:animEffect>
                                    <p:anim calcmode="lin" valueType="num">
                                      <p:cBhvr>
                                        <p:cTn id="68" dur="1000" fill="hold"/>
                                        <p:tgtEl>
                                          <p:spTgt spid="5"/>
                                        </p:tgtEl>
                                        <p:attrNameLst>
                                          <p:attrName>ppt_x</p:attrName>
                                        </p:attrNameLst>
                                      </p:cBhvr>
                                      <p:tavLst>
                                        <p:tav tm="0">
                                          <p:val>
                                            <p:strVal val="#ppt_x"/>
                                          </p:val>
                                        </p:tav>
                                        <p:tav tm="100000">
                                          <p:val>
                                            <p:strVal val="#ppt_x"/>
                                          </p:val>
                                        </p:tav>
                                      </p:tavLst>
                                    </p:anim>
                                    <p:anim calcmode="lin" valueType="num">
                                      <p:cBhvr>
                                        <p:cTn id="6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1000"/>
                                        <p:tgtEl>
                                          <p:spTgt spid="13"/>
                                        </p:tgtEl>
                                      </p:cBhvr>
                                    </p:animEffect>
                                    <p:anim calcmode="lin" valueType="num">
                                      <p:cBhvr>
                                        <p:cTn id="75" dur="1000" fill="hold"/>
                                        <p:tgtEl>
                                          <p:spTgt spid="13"/>
                                        </p:tgtEl>
                                        <p:attrNameLst>
                                          <p:attrName>ppt_x</p:attrName>
                                        </p:attrNameLst>
                                      </p:cBhvr>
                                      <p:tavLst>
                                        <p:tav tm="0">
                                          <p:val>
                                            <p:strVal val="#ppt_x"/>
                                          </p:val>
                                        </p:tav>
                                        <p:tav tm="100000">
                                          <p:val>
                                            <p:strVal val="#ppt_x"/>
                                          </p:val>
                                        </p:tav>
                                      </p:tavLst>
                                    </p:anim>
                                    <p:anim calcmode="lin" valueType="num">
                                      <p:cBhvr>
                                        <p:cTn id="7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grpId="0" nodeType="click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500" fill="hold"/>
                                        <p:tgtEl>
                                          <p:spTgt spid="14"/>
                                        </p:tgtEl>
                                        <p:attrNameLst>
                                          <p:attrName>ppt_x</p:attrName>
                                        </p:attrNameLst>
                                      </p:cBhvr>
                                      <p:tavLst>
                                        <p:tav tm="0">
                                          <p:val>
                                            <p:strVal val="#ppt_x"/>
                                          </p:val>
                                        </p:tav>
                                        <p:tav tm="100000">
                                          <p:val>
                                            <p:strVal val="#ppt_x"/>
                                          </p:val>
                                        </p:tav>
                                      </p:tavLst>
                                    </p:anim>
                                    <p:anim calcmode="lin" valueType="num">
                                      <p:cBhvr additive="base">
                                        <p:cTn id="8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animBg="1"/>
      <p:bldP spid="9" grpId="0"/>
      <p:bldP spid="10" grpId="0"/>
      <p:bldP spid="11" grpId="0"/>
      <p:bldP spid="12" grpId="0"/>
      <p:bldP spid="13" grpId="0"/>
      <p:bldP spid="1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0515" y="346075"/>
            <a:ext cx="8634730" cy="1000125"/>
          </a:xfrm>
          <a:prstGeom prst="rect">
            <a:avLst/>
          </a:prstGeom>
        </p:spPr>
        <p:txBody>
          <a:bodyPr vert="horz" wrap="square" lIns="0" tIns="6723" rIns="0" bIns="0" rtlCol="0">
            <a:spAutoFit/>
          </a:bodyPr>
          <a:lstStyle/>
          <a:p>
            <a:pPr marL="762000" marR="5080" indent="-292735" algn="just">
              <a:lnSpc>
                <a:spcPct val="101000"/>
              </a:lnSpc>
              <a:spcBef>
                <a:spcPts val="60"/>
              </a:spcBef>
              <a:tabLst>
                <a:tab pos="1447800" algn="l"/>
                <a:tab pos="2070100" algn="l"/>
                <a:tab pos="3263900" algn="l"/>
                <a:tab pos="3848100" algn="l"/>
                <a:tab pos="4546600" algn="l"/>
                <a:tab pos="5270500" algn="l"/>
                <a:tab pos="5969000" algn="l"/>
                <a:tab pos="6845300" algn="l"/>
                <a:tab pos="7340600" algn="l"/>
              </a:tabLst>
            </a:pPr>
            <a:r>
              <a:rPr sz="3200" b="1" dirty="0">
                <a:solidFill>
                  <a:srgbClr val="FF0000"/>
                </a:solidFill>
                <a:latin typeface="Times New Roman" panose="02020603050405020304" pitchFamily="18" charset="0"/>
                <a:cs typeface="Times New Roman" panose="02020603050405020304" pitchFamily="18" charset="0"/>
              </a:rPr>
              <a:t>Chi	phí	n</a:t>
            </a:r>
            <a:r>
              <a:rPr sz="3200" b="1" spc="-100" dirty="0">
                <a:solidFill>
                  <a:srgbClr val="FF0000"/>
                </a:solidFill>
                <a:latin typeface="Times New Roman" panose="02020603050405020304" pitchFamily="18" charset="0"/>
                <a:cs typeface="Times New Roman" panose="02020603050405020304" pitchFamily="18" charset="0"/>
              </a:rPr>
              <a:t>g</a:t>
            </a:r>
            <a:r>
              <a:rPr sz="3200" b="1" dirty="0">
                <a:solidFill>
                  <a:srgbClr val="FF0000"/>
                </a:solidFill>
                <a:latin typeface="Times New Roman" panose="02020603050405020304" pitchFamily="18" charset="0"/>
                <a:cs typeface="Times New Roman" panose="02020603050405020304" pitchFamily="18" charset="0"/>
              </a:rPr>
              <a:t>u</a:t>
            </a:r>
            <a:r>
              <a:rPr sz="3200" b="1" spc="-100" dirty="0">
                <a:solidFill>
                  <a:srgbClr val="FF0000"/>
                </a:solidFill>
                <a:latin typeface="Times New Roman" panose="02020603050405020304" pitchFamily="18" charset="0"/>
                <a:cs typeface="Times New Roman" panose="02020603050405020304" pitchFamily="18" charset="0"/>
              </a:rPr>
              <a:t>y</a:t>
            </a:r>
            <a:r>
              <a:rPr sz="3200" b="1" dirty="0">
                <a:solidFill>
                  <a:srgbClr val="FF0000"/>
                </a:solidFill>
                <a:latin typeface="Times New Roman" panose="02020603050405020304" pitchFamily="18" charset="0"/>
                <a:cs typeface="Times New Roman" panose="02020603050405020304" pitchFamily="18" charset="0"/>
              </a:rPr>
              <a:t>ên </a:t>
            </a:r>
            <a:r>
              <a:rPr sz="3200" b="1" spc="-100" dirty="0">
                <a:solidFill>
                  <a:srgbClr val="FF0000"/>
                </a:solidFill>
                <a:latin typeface="Times New Roman" panose="02020603050405020304" pitchFamily="18" charset="0"/>
                <a:cs typeface="Times New Roman" panose="02020603050405020304" pitchFamily="18" charset="0"/>
              </a:rPr>
              <a:t>v</a:t>
            </a:r>
            <a:r>
              <a:rPr sz="3200" b="1" dirty="0">
                <a:solidFill>
                  <a:srgbClr val="FF0000"/>
                </a:solidFill>
                <a:latin typeface="Times New Roman" panose="02020603050405020304" pitchFamily="18" charset="0"/>
                <a:cs typeface="Times New Roman" panose="02020603050405020304" pitchFamily="18" charset="0"/>
              </a:rPr>
              <a:t>ật </a:t>
            </a:r>
            <a:r>
              <a:rPr sz="3200" b="1" dirty="0" err="1">
                <a:solidFill>
                  <a:srgbClr val="FF0000"/>
                </a:solidFill>
                <a:latin typeface="Times New Roman" panose="02020603050405020304" pitchFamily="18" charset="0"/>
                <a:cs typeface="Times New Roman" panose="02020603050405020304" pitchFamily="18" charset="0"/>
              </a:rPr>
              <a:t>liệu</a:t>
            </a:r>
            <a:r>
              <a:rPr sz="3200" b="1" dirty="0">
                <a:solidFill>
                  <a:srgbClr val="FF0000"/>
                </a:solidFill>
                <a:latin typeface="Times New Roman" panose="02020603050405020304" pitchFamily="18" charset="0"/>
                <a:cs typeface="Times New Roman" panose="02020603050405020304" pitchFamily="18" charset="0"/>
              </a:rPr>
              <a:t> </a:t>
            </a:r>
            <a:r>
              <a:rPr sz="3200" b="1" dirty="0" err="1" smtClean="0">
                <a:solidFill>
                  <a:srgbClr val="FF0000"/>
                </a:solidFill>
                <a:latin typeface="Times New Roman" panose="02020603050405020304" pitchFamily="18" charset="0"/>
                <a:cs typeface="Times New Roman" panose="02020603050405020304" pitchFamily="18" charset="0"/>
              </a:rPr>
              <a:t>trực</a:t>
            </a:r>
            <a:r>
              <a:rPr lang="en-US" sz="3200" b="1" dirty="0" smtClean="0">
                <a:solidFill>
                  <a:srgbClr val="FF0000"/>
                </a:solidFill>
                <a:latin typeface="Times New Roman" panose="02020603050405020304" pitchFamily="18" charset="0"/>
                <a:cs typeface="Times New Roman" panose="02020603050405020304" pitchFamily="18" charset="0"/>
              </a:rPr>
              <a:t> </a:t>
            </a:r>
            <a:r>
              <a:rPr sz="3200" b="1" dirty="0" err="1" smtClean="0">
                <a:solidFill>
                  <a:srgbClr val="FF0000"/>
                </a:solidFill>
                <a:latin typeface="Times New Roman" panose="02020603050405020304" pitchFamily="18" charset="0"/>
                <a:cs typeface="Times New Roman" panose="02020603050405020304" pitchFamily="18" charset="0"/>
              </a:rPr>
              <a:t>tiếp</a:t>
            </a:r>
            <a:r>
              <a:rPr sz="3200" b="1" dirty="0" smtClean="0">
                <a:solidFill>
                  <a:srgbClr val="FF0000"/>
                </a:solidFill>
                <a:latin typeface="Times New Roman" panose="02020603050405020304" pitchFamily="18" charset="0"/>
                <a:cs typeface="Times New Roman" panose="02020603050405020304" pitchFamily="18" charset="0"/>
              </a:rPr>
              <a:t> </a:t>
            </a:r>
            <a:r>
              <a:rPr sz="3200" b="1" dirty="0">
                <a:solidFill>
                  <a:srgbClr val="FF0000"/>
                </a:solidFill>
                <a:latin typeface="Times New Roman" panose="02020603050405020304" pitchFamily="18" charset="0"/>
                <a:cs typeface="Times New Roman" panose="02020603050405020304" pitchFamily="18" charset="0"/>
              </a:rPr>
              <a:t>đ</a:t>
            </a:r>
            <a:r>
              <a:rPr sz="3200" b="1" spc="-20" dirty="0">
                <a:solidFill>
                  <a:srgbClr val="FF0000"/>
                </a:solidFill>
                <a:latin typeface="Times New Roman" panose="02020603050405020304" pitchFamily="18" charset="0"/>
                <a:cs typeface="Times New Roman" panose="02020603050405020304" pitchFamily="18" charset="0"/>
              </a:rPr>
              <a:t>ư</a:t>
            </a:r>
            <a:r>
              <a:rPr sz="3200" b="1" dirty="0">
                <a:solidFill>
                  <a:srgbClr val="FF0000"/>
                </a:solidFill>
                <a:latin typeface="Times New Roman" panose="02020603050405020304" pitchFamily="18" charset="0"/>
                <a:cs typeface="Times New Roman" panose="02020603050405020304" pitchFamily="18" charset="0"/>
              </a:rPr>
              <a:t>ợc </a:t>
            </a:r>
            <a:r>
              <a:rPr sz="3200" b="1" spc="-5" dirty="0">
                <a:solidFill>
                  <a:srgbClr val="FF0000"/>
                </a:solidFill>
                <a:latin typeface="Times New Roman" panose="02020603050405020304" pitchFamily="18" charset="0"/>
                <a:cs typeface="Times New Roman" panose="02020603050405020304" pitchFamily="18" charset="0"/>
              </a:rPr>
              <a:t>s</a:t>
            </a:r>
            <a:r>
              <a:rPr sz="3200" b="1" dirty="0">
                <a:solidFill>
                  <a:srgbClr val="FF0000"/>
                </a:solidFill>
                <a:latin typeface="Times New Roman" panose="02020603050405020304" pitchFamily="18" charset="0"/>
                <a:cs typeface="Times New Roman" panose="02020603050405020304" pitchFamily="18" charset="0"/>
              </a:rPr>
              <a:t>ử dụ</a:t>
            </a:r>
            <a:r>
              <a:rPr sz="3200" b="1" spc="100" dirty="0">
                <a:solidFill>
                  <a:srgbClr val="FF0000"/>
                </a:solidFill>
                <a:latin typeface="Times New Roman" panose="02020603050405020304" pitchFamily="18" charset="0"/>
                <a:cs typeface="Times New Roman" panose="02020603050405020304" pitchFamily="18" charset="0"/>
              </a:rPr>
              <a:t>n</a:t>
            </a:r>
            <a:r>
              <a:rPr sz="3200" b="1" dirty="0">
                <a:solidFill>
                  <a:srgbClr val="FF0000"/>
                </a:solidFill>
                <a:latin typeface="Times New Roman" panose="02020603050405020304" pitchFamily="18" charset="0"/>
                <a:cs typeface="Times New Roman" panose="02020603050405020304" pitchFamily="18" charset="0"/>
              </a:rPr>
              <a:t>g  theo </a:t>
            </a:r>
            <a:r>
              <a:rPr sz="3200" b="1" spc="-60" dirty="0">
                <a:solidFill>
                  <a:srgbClr val="FF0000"/>
                </a:solidFill>
                <a:latin typeface="Times New Roman" panose="02020603050405020304" pitchFamily="18" charset="0"/>
                <a:cs typeface="Times New Roman" panose="02020603050405020304" pitchFamily="18" charset="0"/>
              </a:rPr>
              <a:t>mức </a:t>
            </a:r>
            <a:r>
              <a:rPr sz="3200" b="1" dirty="0">
                <a:solidFill>
                  <a:srgbClr val="FF0000"/>
                </a:solidFill>
                <a:latin typeface="Times New Roman" panose="02020603050405020304" pitchFamily="18" charset="0"/>
                <a:cs typeface="Times New Roman" panose="02020603050405020304" pitchFamily="18" charset="0"/>
              </a:rPr>
              <a:t>độ hoàn thành </a:t>
            </a:r>
            <a:r>
              <a:rPr sz="3200" b="1" spc="-5" dirty="0">
                <a:solidFill>
                  <a:srgbClr val="FF0000"/>
                </a:solidFill>
                <a:latin typeface="Times New Roman" panose="02020603050405020304" pitchFamily="18" charset="0"/>
                <a:cs typeface="Times New Roman" panose="02020603050405020304" pitchFamily="18" charset="0"/>
              </a:rPr>
              <a:t>sản</a:t>
            </a:r>
            <a:r>
              <a:rPr sz="3200" b="1" spc="150" dirty="0">
                <a:solidFill>
                  <a:srgbClr val="FF0000"/>
                </a:solidFill>
                <a:latin typeface="Times New Roman" panose="02020603050405020304" pitchFamily="18" charset="0"/>
                <a:cs typeface="Times New Roman" panose="02020603050405020304" pitchFamily="18" charset="0"/>
              </a:rPr>
              <a:t> </a:t>
            </a:r>
            <a:r>
              <a:rPr sz="3200" b="1" spc="-45" dirty="0">
                <a:solidFill>
                  <a:srgbClr val="FF0000"/>
                </a:solidFill>
                <a:latin typeface="Times New Roman" panose="02020603050405020304" pitchFamily="18" charset="0"/>
                <a:cs typeface="Times New Roman" panose="02020603050405020304" pitchFamily="18" charset="0"/>
              </a:rPr>
              <a:t>phẩm.</a:t>
            </a:r>
          </a:p>
        </p:txBody>
      </p:sp>
      <p:sp>
        <p:nvSpPr>
          <p:cNvPr id="3" name="object 3"/>
          <p:cNvSpPr txBox="1"/>
          <p:nvPr/>
        </p:nvSpPr>
        <p:spPr>
          <a:xfrm>
            <a:off x="303073" y="3260867"/>
            <a:ext cx="1086501" cy="563502"/>
          </a:xfrm>
          <a:prstGeom prst="rect">
            <a:avLst/>
          </a:prstGeom>
        </p:spPr>
        <p:txBody>
          <a:bodyPr vert="horz" wrap="square" lIns="0" tIns="24652" rIns="0" bIns="0" rtlCol="0">
            <a:spAutoFit/>
          </a:bodyPr>
          <a:lstStyle/>
          <a:p>
            <a:pPr marL="127000" marR="5080" indent="-114300">
              <a:lnSpc>
                <a:spcPts val="2100"/>
              </a:lnSpc>
              <a:spcBef>
                <a:spcPts val="220"/>
              </a:spcBef>
            </a:pPr>
            <a:r>
              <a:rPr sz="1590" spc="-5" dirty="0" smtClean="0">
                <a:solidFill>
                  <a:srgbClr val="002A00"/>
                </a:solidFill>
                <a:latin typeface="Arial" panose="020B0604020202020204"/>
                <a:cs typeface="Arial" panose="020B0604020202020204"/>
              </a:rPr>
              <a:t>CP</a:t>
            </a:r>
            <a:r>
              <a:rPr lang="en-US" sz="1590" spc="-5" dirty="0" smtClean="0">
                <a:solidFill>
                  <a:srgbClr val="002A00"/>
                </a:solidFill>
                <a:latin typeface="Arial" panose="020B0604020202020204"/>
                <a:cs typeface="Arial" panose="020B0604020202020204"/>
              </a:rPr>
              <a:t> </a:t>
            </a:r>
            <a:r>
              <a:rPr lang="en-US" sz="1590" spc="-5" dirty="0" err="1" smtClean="0">
                <a:solidFill>
                  <a:srgbClr val="002A00"/>
                </a:solidFill>
                <a:latin typeface="Arial" panose="020B0604020202020204"/>
                <a:cs typeface="Arial" panose="020B0604020202020204"/>
              </a:rPr>
              <a:t>NVLTT</a:t>
            </a:r>
            <a:r>
              <a:rPr lang="en-US" sz="1590" spc="-5" dirty="0" smtClean="0">
                <a:solidFill>
                  <a:srgbClr val="002A00"/>
                </a:solidFill>
                <a:latin typeface="Arial" panose="020B0604020202020204"/>
                <a:cs typeface="Arial" panose="020B0604020202020204"/>
              </a:rPr>
              <a:t> </a:t>
            </a:r>
            <a:r>
              <a:rPr sz="1590" dirty="0" err="1" smtClean="0">
                <a:solidFill>
                  <a:srgbClr val="002A00"/>
                </a:solidFill>
                <a:latin typeface="Arial" panose="020B0604020202020204"/>
                <a:cs typeface="Arial" panose="020B0604020202020204"/>
              </a:rPr>
              <a:t>DD</a:t>
            </a:r>
            <a:r>
              <a:rPr sz="1590" spc="-5" dirty="0" err="1" smtClean="0">
                <a:solidFill>
                  <a:srgbClr val="002A00"/>
                </a:solidFill>
                <a:latin typeface="Arial" panose="020B0604020202020204"/>
                <a:cs typeface="Arial" panose="020B0604020202020204"/>
              </a:rPr>
              <a:t>CK</a:t>
            </a:r>
            <a:endParaRPr sz="1590" dirty="0">
              <a:latin typeface="Arial" panose="020B0604020202020204"/>
              <a:cs typeface="Arial" panose="020B0604020202020204"/>
            </a:endParaRPr>
          </a:p>
        </p:txBody>
      </p:sp>
      <p:sp>
        <p:nvSpPr>
          <p:cNvPr id="4" name="object 4"/>
          <p:cNvSpPr txBox="1"/>
          <p:nvPr/>
        </p:nvSpPr>
        <p:spPr>
          <a:xfrm>
            <a:off x="1557595" y="3529942"/>
            <a:ext cx="140634" cy="254635"/>
          </a:xfrm>
          <a:prstGeom prst="rect">
            <a:avLst/>
          </a:prstGeom>
        </p:spPr>
        <p:txBody>
          <a:bodyPr vert="horz" wrap="square" lIns="0" tIns="11205" rIns="0" bIns="0" rtlCol="0">
            <a:spAutoFit/>
          </a:bodyPr>
          <a:lstStyle/>
          <a:p>
            <a:pPr marL="12700">
              <a:lnSpc>
                <a:spcPct val="100000"/>
              </a:lnSpc>
              <a:spcBef>
                <a:spcPts val="100"/>
              </a:spcBef>
            </a:pPr>
            <a:r>
              <a:rPr sz="1590"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5" name="object 5"/>
          <p:cNvSpPr/>
          <p:nvPr/>
        </p:nvSpPr>
        <p:spPr>
          <a:xfrm>
            <a:off x="1882588" y="3630706"/>
            <a:ext cx="3720353" cy="11206"/>
          </a:xfrm>
          <a:custGeom>
            <a:avLst/>
            <a:gdLst/>
            <a:ahLst/>
            <a:cxnLst/>
            <a:rect l="l" t="t" r="r" b="b"/>
            <a:pathLst>
              <a:path w="4216400" h="12700">
                <a:moveTo>
                  <a:pt x="4216400" y="0"/>
                </a:moveTo>
                <a:lnTo>
                  <a:pt x="0" y="0"/>
                </a:lnTo>
                <a:lnTo>
                  <a:pt x="0" y="12700"/>
                </a:lnTo>
                <a:lnTo>
                  <a:pt x="4216400" y="12700"/>
                </a:lnTo>
                <a:lnTo>
                  <a:pt x="4216400" y="0"/>
                </a:lnTo>
                <a:close/>
              </a:path>
            </a:pathLst>
          </a:custGeom>
          <a:solidFill>
            <a:srgbClr val="000000"/>
          </a:solidFill>
        </p:spPr>
        <p:txBody>
          <a:bodyPr wrap="square" lIns="0" tIns="0" rIns="0" bIns="0" rtlCol="0"/>
          <a:lstStyle/>
          <a:p>
            <a:endParaRPr sz="100"/>
          </a:p>
        </p:txBody>
      </p:sp>
      <p:sp>
        <p:nvSpPr>
          <p:cNvPr id="6" name="object 6"/>
          <p:cNvSpPr txBox="1"/>
          <p:nvPr/>
        </p:nvSpPr>
        <p:spPr>
          <a:xfrm>
            <a:off x="1994691" y="2790287"/>
            <a:ext cx="930088" cy="562610"/>
          </a:xfrm>
          <a:prstGeom prst="rect">
            <a:avLst/>
          </a:prstGeom>
        </p:spPr>
        <p:txBody>
          <a:bodyPr vert="horz" wrap="square" lIns="0" tIns="24652" rIns="0" bIns="0" rtlCol="0">
            <a:spAutoFit/>
          </a:bodyPr>
          <a:lstStyle/>
          <a:p>
            <a:pPr marL="202565" marR="5080" indent="-190500">
              <a:lnSpc>
                <a:spcPts val="2100"/>
              </a:lnSpc>
              <a:spcBef>
                <a:spcPts val="220"/>
              </a:spcBef>
            </a:pPr>
            <a:r>
              <a:rPr sz="1590" spc="-5" dirty="0">
                <a:solidFill>
                  <a:srgbClr val="002A00"/>
                </a:solidFill>
                <a:latin typeface="Arial" panose="020B0604020202020204"/>
                <a:cs typeface="Arial" panose="020B0604020202020204"/>
              </a:rPr>
              <a:t>CP</a:t>
            </a:r>
            <a:r>
              <a:rPr lang="en-US" sz="1590" spc="-5" dirty="0">
                <a:solidFill>
                  <a:srgbClr val="002A00"/>
                </a:solidFill>
                <a:latin typeface="Arial" panose="020B0604020202020204"/>
                <a:cs typeface="Arial" panose="020B0604020202020204"/>
              </a:rPr>
              <a:t>NVLTT</a:t>
            </a:r>
            <a:r>
              <a:rPr sz="1590" dirty="0">
                <a:solidFill>
                  <a:srgbClr val="002A00"/>
                </a:solidFill>
                <a:latin typeface="Arial" panose="020B0604020202020204"/>
                <a:cs typeface="Arial" panose="020B0604020202020204"/>
              </a:rPr>
              <a:t>  </a:t>
            </a:r>
            <a:r>
              <a:rPr sz="1590" spc="-5" dirty="0">
                <a:solidFill>
                  <a:srgbClr val="002A00"/>
                </a:solidFill>
                <a:latin typeface="Arial" panose="020B0604020202020204"/>
                <a:cs typeface="Arial" panose="020B0604020202020204"/>
              </a:rPr>
              <a:t>DDDK</a:t>
            </a:r>
            <a:endParaRPr sz="1590">
              <a:latin typeface="Arial" panose="020B0604020202020204"/>
              <a:cs typeface="Arial" panose="020B0604020202020204"/>
            </a:endParaRPr>
          </a:p>
        </p:txBody>
      </p:sp>
      <p:sp>
        <p:nvSpPr>
          <p:cNvPr id="7" name="object 7"/>
          <p:cNvSpPr txBox="1"/>
          <p:nvPr/>
        </p:nvSpPr>
        <p:spPr>
          <a:xfrm>
            <a:off x="3462707" y="2924824"/>
            <a:ext cx="140634"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8" name="object 8"/>
          <p:cNvSpPr txBox="1"/>
          <p:nvPr/>
        </p:nvSpPr>
        <p:spPr>
          <a:xfrm>
            <a:off x="4146086" y="2790287"/>
            <a:ext cx="930088" cy="562610"/>
          </a:xfrm>
          <a:prstGeom prst="rect">
            <a:avLst/>
          </a:prstGeom>
        </p:spPr>
        <p:txBody>
          <a:bodyPr vert="horz" wrap="square" lIns="0" tIns="24652" rIns="0" bIns="0" rtlCol="0">
            <a:spAutoFit/>
          </a:bodyPr>
          <a:lstStyle/>
          <a:p>
            <a:pPr marL="228600" marR="5080" indent="-216535">
              <a:lnSpc>
                <a:spcPts val="2100"/>
              </a:lnSpc>
              <a:spcBef>
                <a:spcPts val="220"/>
              </a:spcBef>
            </a:pPr>
            <a:r>
              <a:rPr sz="1590" spc="-5" dirty="0">
                <a:solidFill>
                  <a:srgbClr val="002A00"/>
                </a:solidFill>
                <a:latin typeface="Arial" panose="020B0604020202020204"/>
                <a:cs typeface="Arial" panose="020B0604020202020204"/>
              </a:rPr>
              <a:t>CP</a:t>
            </a:r>
            <a:r>
              <a:rPr lang="en-US" sz="1590" spc="-5" dirty="0">
                <a:solidFill>
                  <a:srgbClr val="002A00"/>
                </a:solidFill>
                <a:latin typeface="Arial" panose="020B0604020202020204"/>
                <a:cs typeface="Arial" panose="020B0604020202020204"/>
              </a:rPr>
              <a:t>NVLTT</a:t>
            </a:r>
            <a:r>
              <a:rPr sz="1590" dirty="0">
                <a:solidFill>
                  <a:srgbClr val="002A00"/>
                </a:solidFill>
                <a:latin typeface="Arial" panose="020B0604020202020204"/>
                <a:cs typeface="Arial" panose="020B0604020202020204"/>
              </a:rPr>
              <a:t>  </a:t>
            </a:r>
            <a:r>
              <a:rPr sz="1590" spc="20" dirty="0">
                <a:solidFill>
                  <a:srgbClr val="002A00"/>
                </a:solidFill>
                <a:latin typeface="Arial" panose="020B0604020202020204"/>
                <a:cs typeface="Arial" panose="020B0604020202020204"/>
              </a:rPr>
              <a:t>PSTK</a:t>
            </a:r>
            <a:endParaRPr sz="1590">
              <a:latin typeface="Arial" panose="020B0604020202020204"/>
              <a:cs typeface="Arial" panose="020B0604020202020204"/>
            </a:endParaRPr>
          </a:p>
        </p:txBody>
      </p:sp>
      <p:sp>
        <p:nvSpPr>
          <p:cNvPr id="9" name="object 9"/>
          <p:cNvSpPr txBox="1"/>
          <p:nvPr/>
        </p:nvSpPr>
        <p:spPr>
          <a:xfrm>
            <a:off x="1669744" y="3854890"/>
            <a:ext cx="1468531" cy="504825"/>
          </a:xfrm>
          <a:prstGeom prst="rect">
            <a:avLst/>
          </a:prstGeom>
        </p:spPr>
        <p:txBody>
          <a:bodyPr vert="horz" wrap="square" lIns="0" tIns="6723" rIns="0" bIns="0" rtlCol="0">
            <a:spAutoFit/>
          </a:bodyPr>
          <a:lstStyle/>
          <a:p>
            <a:pPr marL="164465" marR="5080" indent="-152400">
              <a:lnSpc>
                <a:spcPct val="102000"/>
              </a:lnSpc>
              <a:spcBef>
                <a:spcPts val="60"/>
              </a:spcBef>
            </a:pPr>
            <a:r>
              <a:rPr sz="1590" spc="-5" dirty="0">
                <a:solidFill>
                  <a:srgbClr val="002A00"/>
                </a:solidFill>
                <a:latin typeface="Times New Roman" panose="02020603050405020304"/>
                <a:cs typeface="Times New Roman" panose="02020603050405020304"/>
              </a:rPr>
              <a:t>Số </a:t>
            </a:r>
            <a:r>
              <a:rPr sz="1590" spc="-10" dirty="0">
                <a:solidFill>
                  <a:srgbClr val="002A00"/>
                </a:solidFill>
                <a:latin typeface="Times New Roman" panose="02020603050405020304"/>
                <a:cs typeface="Times New Roman" panose="02020603050405020304"/>
              </a:rPr>
              <a:t>lượng </a:t>
            </a:r>
            <a:r>
              <a:rPr sz="1590" spc="-5" dirty="0">
                <a:solidFill>
                  <a:srgbClr val="002A00"/>
                </a:solidFill>
                <a:latin typeface="Times New Roman" panose="02020603050405020304"/>
                <a:cs typeface="Times New Roman" panose="02020603050405020304"/>
              </a:rPr>
              <a:t>SP</a:t>
            </a:r>
            <a:r>
              <a:rPr sz="1590" spc="-12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hoàn  thành trong</a:t>
            </a:r>
            <a:r>
              <a:rPr sz="1590" spc="-95"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
        <p:nvSpPr>
          <p:cNvPr id="10" name="object 10"/>
          <p:cNvSpPr txBox="1"/>
          <p:nvPr/>
        </p:nvSpPr>
        <p:spPr>
          <a:xfrm>
            <a:off x="3731581" y="3787521"/>
            <a:ext cx="941854" cy="753745"/>
          </a:xfrm>
          <a:prstGeom prst="rect">
            <a:avLst/>
          </a:prstGeom>
        </p:spPr>
        <p:txBody>
          <a:bodyPr vert="horz" wrap="square" lIns="0" tIns="6163" rIns="0" bIns="0" rtlCol="0">
            <a:spAutoFit/>
          </a:bodyPr>
          <a:lstStyle/>
          <a:p>
            <a:pPr marL="12700" marR="5080" indent="-6350" algn="ctr">
              <a:lnSpc>
                <a:spcPct val="102000"/>
              </a:lnSpc>
              <a:spcBef>
                <a:spcPts val="55"/>
              </a:spcBef>
            </a:pPr>
            <a:r>
              <a:rPr sz="1590" spc="-5" dirty="0">
                <a:solidFill>
                  <a:srgbClr val="002A00"/>
                </a:solidFill>
                <a:latin typeface="Times New Roman" panose="02020603050405020304"/>
                <a:cs typeface="Times New Roman" panose="02020603050405020304"/>
              </a:rPr>
              <a:t>Số </a:t>
            </a:r>
            <a:r>
              <a:rPr sz="1590" spc="-10" dirty="0">
                <a:solidFill>
                  <a:srgbClr val="002A00"/>
                </a:solidFill>
                <a:latin typeface="Times New Roman" panose="02020603050405020304"/>
                <a:cs typeface="Times New Roman" panose="02020603050405020304"/>
              </a:rPr>
              <a:t>lượng  </a:t>
            </a:r>
            <a:r>
              <a:rPr sz="1590" spc="-5" dirty="0">
                <a:solidFill>
                  <a:srgbClr val="002A00"/>
                </a:solidFill>
                <a:latin typeface="Times New Roman" panose="02020603050405020304"/>
                <a:cs typeface="Times New Roman" panose="02020603050405020304"/>
              </a:rPr>
              <a:t>SP</a:t>
            </a:r>
            <a:r>
              <a:rPr sz="1590" spc="-10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dở</a:t>
            </a:r>
            <a:r>
              <a:rPr sz="1590" spc="-5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dang  cuối</a:t>
            </a:r>
            <a:r>
              <a:rPr sz="1590" spc="2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
        <p:nvSpPr>
          <p:cNvPr id="11" name="object 11"/>
          <p:cNvSpPr txBox="1"/>
          <p:nvPr/>
        </p:nvSpPr>
        <p:spPr>
          <a:xfrm>
            <a:off x="3294484" y="4000522"/>
            <a:ext cx="140634"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12" name="object 12"/>
          <p:cNvSpPr txBox="1"/>
          <p:nvPr/>
        </p:nvSpPr>
        <p:spPr>
          <a:xfrm>
            <a:off x="4751204" y="3933354"/>
            <a:ext cx="135031"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x</a:t>
            </a:r>
            <a:endParaRPr sz="1590">
              <a:latin typeface="Arial" panose="020B0604020202020204"/>
              <a:cs typeface="Arial" panose="020B0604020202020204"/>
            </a:endParaRPr>
          </a:p>
        </p:txBody>
      </p:sp>
      <p:sp>
        <p:nvSpPr>
          <p:cNvPr id="13" name="object 13"/>
          <p:cNvSpPr txBox="1"/>
          <p:nvPr/>
        </p:nvSpPr>
        <p:spPr>
          <a:xfrm>
            <a:off x="5098744" y="3854890"/>
            <a:ext cx="471207" cy="754380"/>
          </a:xfrm>
          <a:prstGeom prst="rect">
            <a:avLst/>
          </a:prstGeom>
        </p:spPr>
        <p:txBody>
          <a:bodyPr vert="horz" wrap="square" lIns="0" tIns="6723" rIns="0" bIns="0" rtlCol="0">
            <a:spAutoFit/>
          </a:bodyPr>
          <a:lstStyle/>
          <a:p>
            <a:pPr marL="12700" marR="5080" indent="12065" algn="just">
              <a:lnSpc>
                <a:spcPct val="102000"/>
              </a:lnSpc>
              <a:spcBef>
                <a:spcPts val="60"/>
              </a:spcBef>
            </a:pPr>
            <a:r>
              <a:rPr sz="1590" spc="50" dirty="0">
                <a:solidFill>
                  <a:srgbClr val="002A00"/>
                </a:solidFill>
                <a:latin typeface="Times New Roman" panose="02020603050405020304"/>
                <a:cs typeface="Times New Roman" panose="02020603050405020304"/>
              </a:rPr>
              <a:t>Tỷ </a:t>
            </a:r>
            <a:r>
              <a:rPr sz="1590" spc="-55" dirty="0">
                <a:solidFill>
                  <a:srgbClr val="002A00"/>
                </a:solidFill>
                <a:latin typeface="Times New Roman" panose="02020603050405020304"/>
                <a:cs typeface="Times New Roman" panose="02020603050405020304"/>
              </a:rPr>
              <a:t>lệ  </a:t>
            </a:r>
            <a:r>
              <a:rPr sz="1590" dirty="0">
                <a:solidFill>
                  <a:srgbClr val="002A00"/>
                </a:solidFill>
                <a:latin typeface="Times New Roman" panose="02020603050405020304"/>
                <a:cs typeface="Times New Roman" panose="02020603050405020304"/>
              </a:rPr>
              <a:t>hoàn  thành</a:t>
            </a:r>
            <a:endParaRPr sz="1590">
              <a:latin typeface="Times New Roman" panose="02020603050405020304"/>
              <a:cs typeface="Times New Roman" panose="02020603050405020304"/>
            </a:endParaRPr>
          </a:p>
        </p:txBody>
      </p:sp>
      <p:sp>
        <p:nvSpPr>
          <p:cNvPr id="14" name="object 14"/>
          <p:cNvSpPr txBox="1"/>
          <p:nvPr/>
        </p:nvSpPr>
        <p:spPr>
          <a:xfrm>
            <a:off x="5894271" y="3462573"/>
            <a:ext cx="135031"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x</a:t>
            </a:r>
            <a:endParaRPr sz="1590">
              <a:latin typeface="Arial" panose="020B0604020202020204"/>
              <a:cs typeface="Arial" panose="020B0604020202020204"/>
            </a:endParaRPr>
          </a:p>
        </p:txBody>
      </p:sp>
      <p:sp>
        <p:nvSpPr>
          <p:cNvPr id="15" name="object 15"/>
          <p:cNvSpPr txBox="1"/>
          <p:nvPr/>
        </p:nvSpPr>
        <p:spPr>
          <a:xfrm>
            <a:off x="6286589" y="2980697"/>
            <a:ext cx="941854" cy="753745"/>
          </a:xfrm>
          <a:prstGeom prst="rect">
            <a:avLst/>
          </a:prstGeom>
        </p:spPr>
        <p:txBody>
          <a:bodyPr vert="horz" wrap="square" lIns="0" tIns="6163" rIns="0" bIns="0" rtlCol="0">
            <a:spAutoFit/>
          </a:bodyPr>
          <a:lstStyle/>
          <a:p>
            <a:pPr marL="12700" marR="5080" indent="-6350" algn="ctr">
              <a:lnSpc>
                <a:spcPct val="102000"/>
              </a:lnSpc>
              <a:spcBef>
                <a:spcPts val="55"/>
              </a:spcBef>
            </a:pPr>
            <a:r>
              <a:rPr sz="1590" spc="-5" dirty="0">
                <a:solidFill>
                  <a:srgbClr val="002A00"/>
                </a:solidFill>
                <a:latin typeface="Times New Roman" panose="02020603050405020304"/>
                <a:cs typeface="Times New Roman" panose="02020603050405020304"/>
              </a:rPr>
              <a:t>Số </a:t>
            </a:r>
            <a:r>
              <a:rPr sz="1590" spc="-10" dirty="0">
                <a:solidFill>
                  <a:srgbClr val="002A00"/>
                </a:solidFill>
                <a:latin typeface="Times New Roman" panose="02020603050405020304"/>
                <a:cs typeface="Times New Roman" panose="02020603050405020304"/>
              </a:rPr>
              <a:t>lượng  </a:t>
            </a:r>
            <a:r>
              <a:rPr sz="1590" spc="-5" dirty="0">
                <a:solidFill>
                  <a:srgbClr val="002A00"/>
                </a:solidFill>
                <a:latin typeface="Times New Roman" panose="02020603050405020304"/>
                <a:cs typeface="Times New Roman" panose="02020603050405020304"/>
              </a:rPr>
              <a:t>SP</a:t>
            </a:r>
            <a:r>
              <a:rPr sz="1590" spc="-10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dở</a:t>
            </a:r>
            <a:r>
              <a:rPr sz="1590" spc="-5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dang  cuối</a:t>
            </a:r>
            <a:r>
              <a:rPr sz="1590" spc="2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
        <p:nvSpPr>
          <p:cNvPr id="16" name="object 16"/>
          <p:cNvSpPr txBox="1"/>
          <p:nvPr/>
        </p:nvSpPr>
        <p:spPr>
          <a:xfrm>
            <a:off x="7664846" y="3048067"/>
            <a:ext cx="471207" cy="754380"/>
          </a:xfrm>
          <a:prstGeom prst="rect">
            <a:avLst/>
          </a:prstGeom>
        </p:spPr>
        <p:txBody>
          <a:bodyPr vert="horz" wrap="square" lIns="0" tIns="6723" rIns="0" bIns="0" rtlCol="0">
            <a:spAutoFit/>
          </a:bodyPr>
          <a:lstStyle/>
          <a:p>
            <a:pPr marL="12700" marR="5080" indent="12065" algn="just">
              <a:lnSpc>
                <a:spcPct val="102000"/>
              </a:lnSpc>
              <a:spcBef>
                <a:spcPts val="60"/>
              </a:spcBef>
            </a:pPr>
            <a:r>
              <a:rPr sz="1590" spc="50" dirty="0">
                <a:solidFill>
                  <a:srgbClr val="002A00"/>
                </a:solidFill>
                <a:latin typeface="Times New Roman" panose="02020603050405020304"/>
                <a:cs typeface="Times New Roman" panose="02020603050405020304"/>
              </a:rPr>
              <a:t>Tỷ </a:t>
            </a:r>
            <a:r>
              <a:rPr sz="1590" spc="-55" dirty="0">
                <a:solidFill>
                  <a:srgbClr val="002A00"/>
                </a:solidFill>
                <a:latin typeface="Times New Roman" panose="02020603050405020304"/>
                <a:cs typeface="Times New Roman" panose="02020603050405020304"/>
              </a:rPr>
              <a:t>lệ  </a:t>
            </a:r>
            <a:r>
              <a:rPr sz="1590" dirty="0">
                <a:solidFill>
                  <a:srgbClr val="002A00"/>
                </a:solidFill>
                <a:latin typeface="Times New Roman" panose="02020603050405020304"/>
                <a:cs typeface="Times New Roman" panose="02020603050405020304"/>
              </a:rPr>
              <a:t>hoàn  thành</a:t>
            </a:r>
            <a:endParaRPr sz="1590">
              <a:latin typeface="Times New Roman" panose="02020603050405020304"/>
              <a:cs typeface="Times New Roman" panose="02020603050405020304"/>
            </a:endParaRPr>
          </a:p>
        </p:txBody>
      </p:sp>
      <p:sp>
        <p:nvSpPr>
          <p:cNvPr id="17" name="object 17"/>
          <p:cNvSpPr txBox="1"/>
          <p:nvPr/>
        </p:nvSpPr>
        <p:spPr>
          <a:xfrm>
            <a:off x="7328601" y="3462573"/>
            <a:ext cx="135031"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x</a:t>
            </a:r>
            <a:endParaRPr sz="1590">
              <a:latin typeface="Arial" panose="020B0604020202020204"/>
              <a:cs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 fill="hold"/>
                                        <p:tgtEl>
                                          <p:spTgt spid="9"/>
                                        </p:tgtEl>
                                        <p:attrNameLst>
                                          <p:attrName>ppt_x</p:attrName>
                                        </p:attrNameLst>
                                      </p:cBhvr>
                                      <p:tavLst>
                                        <p:tav tm="0">
                                          <p:val>
                                            <p:strVal val="#ppt_x"/>
                                          </p:val>
                                        </p:tav>
                                        <p:tav tm="100000">
                                          <p:val>
                                            <p:strVal val="#ppt_x"/>
                                          </p:val>
                                        </p:tav>
                                      </p:tavLst>
                                    </p:anim>
                                    <p:anim calcmode="lin" valueType="num">
                                      <p:cBhvr additive="base">
                                        <p:cTn id="5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6" presetClass="entr" presetSubtype="16"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circle(in)">
                                      <p:cBhvr>
                                        <p:cTn id="55" dur="2000"/>
                                        <p:tgtEl>
                                          <p:spTgt spid="11"/>
                                        </p:tgtEl>
                                      </p:cBhvr>
                                    </p:animEffect>
                                  </p:childTnLst>
                                </p:cTn>
                              </p:par>
                            </p:childTnLst>
                          </p:cTn>
                        </p:par>
                      </p:childTnLst>
                    </p:cTn>
                  </p:par>
                  <p:par>
                    <p:cTn id="56" fill="hold">
                      <p:stCondLst>
                        <p:cond delay="indefinite"/>
                      </p:stCondLst>
                      <p:childTnLst>
                        <p:par>
                          <p:cTn id="57" fill="hold">
                            <p:stCondLst>
                              <p:cond delay="0"/>
                            </p:stCondLst>
                            <p:childTnLst>
                              <p:par>
                                <p:cTn id="58" presetID="6" presetClass="entr" presetSubtype="16" fill="hold" grpId="0" nodeType="click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circle(in)">
                                      <p:cBhvr>
                                        <p:cTn id="60" dur="2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6" presetClass="entr" presetSubtype="16" fill="hold" grpId="0" nodeType="click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circle(in)">
                                      <p:cBhvr>
                                        <p:cTn id="65" dur="2000"/>
                                        <p:tgtEl>
                                          <p:spTgt spid="12"/>
                                        </p:tgtEl>
                                      </p:cBhvr>
                                    </p:animEffect>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grpId="0" nodeType="click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500" fill="hold"/>
                                        <p:tgtEl>
                                          <p:spTgt spid="13"/>
                                        </p:tgtEl>
                                        <p:attrNameLst>
                                          <p:attrName>ppt_x</p:attrName>
                                        </p:attrNameLst>
                                      </p:cBhvr>
                                      <p:tavLst>
                                        <p:tav tm="0">
                                          <p:val>
                                            <p:strVal val="#ppt_x"/>
                                          </p:val>
                                        </p:tav>
                                        <p:tav tm="100000">
                                          <p:val>
                                            <p:strVal val="#ppt_x"/>
                                          </p:val>
                                        </p:tav>
                                      </p:tavLst>
                                    </p:anim>
                                    <p:anim calcmode="lin" valueType="num">
                                      <p:cBhvr additive="base">
                                        <p:cTn id="7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6" presetClass="entr" presetSubtype="16" fill="hold" grpId="0" nodeType="click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circle(in)">
                                      <p:cBhvr>
                                        <p:cTn id="76" dur="2000"/>
                                        <p:tgtEl>
                                          <p:spTgt spid="14"/>
                                        </p:tgtEl>
                                      </p:cBhvr>
                                    </p:animEffect>
                                  </p:childTnLst>
                                </p:cTn>
                              </p:par>
                            </p:childTnLst>
                          </p:cTn>
                        </p:par>
                      </p:childTnLst>
                    </p:cTn>
                  </p:par>
                  <p:par>
                    <p:cTn id="77" fill="hold">
                      <p:stCondLst>
                        <p:cond delay="indefinite"/>
                      </p:stCondLst>
                      <p:childTnLst>
                        <p:par>
                          <p:cTn id="78" fill="hold">
                            <p:stCondLst>
                              <p:cond delay="0"/>
                            </p:stCondLst>
                            <p:childTnLst>
                              <p:par>
                                <p:cTn id="79" presetID="6" presetClass="entr" presetSubtype="16" fill="hold" grpId="0" nodeType="click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circle(in)">
                                      <p:cBhvr>
                                        <p:cTn id="81" dur="2000"/>
                                        <p:tgtEl>
                                          <p:spTgt spid="15"/>
                                        </p:tgtEl>
                                      </p:cBhvr>
                                    </p:animEffect>
                                  </p:childTnLst>
                                </p:cTn>
                              </p:par>
                            </p:childTnLst>
                          </p:cTn>
                        </p:par>
                      </p:childTnLst>
                    </p:cTn>
                  </p:par>
                  <p:par>
                    <p:cTn id="82" fill="hold">
                      <p:stCondLst>
                        <p:cond delay="indefinite"/>
                      </p:stCondLst>
                      <p:childTnLst>
                        <p:par>
                          <p:cTn id="83" fill="hold">
                            <p:stCondLst>
                              <p:cond delay="0"/>
                            </p:stCondLst>
                            <p:childTnLst>
                              <p:par>
                                <p:cTn id="84" presetID="6" presetClass="entr" presetSubtype="16" fill="hold" grpId="0" nodeType="clickEffect">
                                  <p:stCondLst>
                                    <p:cond delay="0"/>
                                  </p:stCondLst>
                                  <p:childTnLst>
                                    <p:set>
                                      <p:cBhvr>
                                        <p:cTn id="85" dur="1" fill="hold">
                                          <p:stCondLst>
                                            <p:cond delay="0"/>
                                          </p:stCondLst>
                                        </p:cTn>
                                        <p:tgtEl>
                                          <p:spTgt spid="17"/>
                                        </p:tgtEl>
                                        <p:attrNameLst>
                                          <p:attrName>style.visibility</p:attrName>
                                        </p:attrNameLst>
                                      </p:cBhvr>
                                      <p:to>
                                        <p:strVal val="visible"/>
                                      </p:to>
                                    </p:set>
                                    <p:animEffect transition="in" filter="circle(in)">
                                      <p:cBhvr>
                                        <p:cTn id="86" dur="2000"/>
                                        <p:tgtEl>
                                          <p:spTgt spid="17"/>
                                        </p:tgtEl>
                                      </p:cBhvr>
                                    </p:animEffect>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additive="base">
                                        <p:cTn id="91" dur="500" fill="hold"/>
                                        <p:tgtEl>
                                          <p:spTgt spid="16"/>
                                        </p:tgtEl>
                                        <p:attrNameLst>
                                          <p:attrName>ppt_x</p:attrName>
                                        </p:attrNameLst>
                                      </p:cBhvr>
                                      <p:tavLst>
                                        <p:tav tm="0">
                                          <p:val>
                                            <p:strVal val="#ppt_x"/>
                                          </p:val>
                                        </p:tav>
                                        <p:tav tm="100000">
                                          <p:val>
                                            <p:strVal val="#ppt_x"/>
                                          </p:val>
                                        </p:tav>
                                      </p:tavLst>
                                    </p:anim>
                                    <p:anim calcmode="lin" valueType="num">
                                      <p:cBhvr additive="base">
                                        <p:cTn id="9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p:bldP spid="7" grpId="0"/>
      <p:bldP spid="8" grpId="0"/>
      <p:bldP spid="9" grpId="0"/>
      <p:bldP spid="10" grpId="0"/>
      <p:bldP spid="11" grpId="0"/>
      <p:bldP spid="12" grpId="0"/>
      <p:bldP spid="13" grpId="0"/>
      <p:bldP spid="14" grpId="0"/>
      <p:bldP spid="15" grpId="0"/>
      <p:bldP spid="16" grpId="0"/>
      <p:bldP spid="1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12725" y="346075"/>
            <a:ext cx="8732520" cy="1000125"/>
          </a:xfrm>
          <a:prstGeom prst="rect">
            <a:avLst/>
          </a:prstGeom>
        </p:spPr>
        <p:txBody>
          <a:bodyPr vert="horz" wrap="square" lIns="0" tIns="6723" rIns="0" bIns="0" rtlCol="0">
            <a:spAutoFit/>
          </a:bodyPr>
          <a:lstStyle/>
          <a:p>
            <a:pPr marL="762000" marR="5080" indent="-292735" algn="ctr">
              <a:lnSpc>
                <a:spcPct val="101000"/>
              </a:lnSpc>
              <a:spcBef>
                <a:spcPts val="60"/>
              </a:spcBef>
              <a:tabLst>
                <a:tab pos="1447800" algn="l"/>
                <a:tab pos="2070100" algn="l"/>
                <a:tab pos="3263900" algn="l"/>
                <a:tab pos="3848100" algn="l"/>
                <a:tab pos="4546600" algn="l"/>
                <a:tab pos="5270500" algn="l"/>
                <a:tab pos="5969000" algn="l"/>
                <a:tab pos="6845300" algn="l"/>
                <a:tab pos="7340600" algn="l"/>
              </a:tabLst>
            </a:pPr>
            <a:r>
              <a:rPr sz="3200" spc="-380" dirty="0">
                <a:solidFill>
                  <a:srgbClr val="6D77BF"/>
                </a:solidFill>
                <a:latin typeface="Times New Roman" panose="02020603050405020304" pitchFamily="18" charset="0"/>
                <a:cs typeface="Times New Roman" panose="02020603050405020304" pitchFamily="18" charset="0"/>
              </a:rPr>
              <a:t> </a:t>
            </a:r>
            <a:r>
              <a:rPr sz="3200" b="1" spc="-55" dirty="0">
                <a:solidFill>
                  <a:srgbClr val="FF0000"/>
                </a:solidFill>
                <a:latin typeface="Times New Roman" panose="02020603050405020304"/>
                <a:cs typeface="Times New Roman" panose="02020603050405020304"/>
                <a:sym typeface="+mn-ea"/>
              </a:rPr>
              <a:t>Chi </a:t>
            </a:r>
            <a:r>
              <a:rPr sz="3200" b="1" spc="-80" dirty="0">
                <a:solidFill>
                  <a:srgbClr val="FF0000"/>
                </a:solidFill>
                <a:latin typeface="Times New Roman" panose="02020603050405020304"/>
                <a:cs typeface="Times New Roman" panose="02020603050405020304"/>
                <a:sym typeface="+mn-ea"/>
              </a:rPr>
              <a:t>phí </a:t>
            </a:r>
            <a:r>
              <a:rPr sz="3200" b="1" spc="-5" dirty="0">
                <a:solidFill>
                  <a:srgbClr val="FF0000"/>
                </a:solidFill>
                <a:latin typeface="Times New Roman" panose="02020603050405020304"/>
                <a:cs typeface="Times New Roman" panose="02020603050405020304"/>
                <a:sym typeface="+mn-ea"/>
              </a:rPr>
              <a:t>sản </a:t>
            </a:r>
            <a:r>
              <a:rPr sz="3200" b="1" spc="-30" dirty="0">
                <a:solidFill>
                  <a:srgbClr val="FF0000"/>
                </a:solidFill>
                <a:latin typeface="Times New Roman" panose="02020603050405020304"/>
                <a:cs typeface="Times New Roman" panose="02020603050405020304"/>
                <a:sym typeface="+mn-ea"/>
              </a:rPr>
              <a:t>xuất </a:t>
            </a:r>
            <a:r>
              <a:rPr sz="3200" b="1" spc="-60" dirty="0">
                <a:solidFill>
                  <a:srgbClr val="FF0000"/>
                </a:solidFill>
                <a:latin typeface="Times New Roman" panose="02020603050405020304"/>
                <a:cs typeface="Times New Roman" panose="02020603050405020304"/>
                <a:sym typeface="+mn-ea"/>
              </a:rPr>
              <a:t>dở dang </a:t>
            </a:r>
            <a:r>
              <a:rPr sz="3200" b="1" spc="-25" dirty="0">
                <a:solidFill>
                  <a:srgbClr val="FF0000"/>
                </a:solidFill>
                <a:latin typeface="Times New Roman" panose="02020603050405020304"/>
                <a:cs typeface="Times New Roman" panose="02020603050405020304"/>
                <a:sym typeface="+mn-ea"/>
              </a:rPr>
              <a:t>cuối </a:t>
            </a:r>
            <a:r>
              <a:rPr sz="3200" b="1" spc="-5" dirty="0">
                <a:solidFill>
                  <a:srgbClr val="FF0000"/>
                </a:solidFill>
                <a:latin typeface="Times New Roman" panose="02020603050405020304"/>
                <a:cs typeface="Times New Roman" panose="02020603050405020304"/>
                <a:sym typeface="+mn-ea"/>
              </a:rPr>
              <a:t>kỳ </a:t>
            </a:r>
            <a:r>
              <a:rPr sz="3200" b="1" spc="-30" dirty="0">
                <a:solidFill>
                  <a:srgbClr val="FF0000"/>
                </a:solidFill>
                <a:latin typeface="Times New Roman" panose="02020603050405020304"/>
                <a:cs typeface="Times New Roman" panose="02020603050405020304"/>
                <a:sym typeface="+mn-ea"/>
              </a:rPr>
              <a:t>được </a:t>
            </a:r>
            <a:r>
              <a:rPr sz="3200" b="1" spc="-10" dirty="0">
                <a:solidFill>
                  <a:srgbClr val="FF0000"/>
                </a:solidFill>
                <a:latin typeface="Times New Roman" panose="02020603050405020304"/>
                <a:cs typeface="Times New Roman" panose="02020603050405020304"/>
                <a:sym typeface="+mn-ea"/>
              </a:rPr>
              <a:t>tính </a:t>
            </a:r>
            <a:r>
              <a:rPr sz="3200" b="1" spc="5" dirty="0">
                <a:solidFill>
                  <a:srgbClr val="FF0000"/>
                </a:solidFill>
                <a:latin typeface="Times New Roman" panose="02020603050405020304"/>
                <a:cs typeface="Times New Roman" panose="02020603050405020304"/>
                <a:sym typeface="+mn-ea"/>
              </a:rPr>
              <a:t>theo </a:t>
            </a:r>
            <a:r>
              <a:rPr sz="3200" b="1" spc="-20" dirty="0">
                <a:solidFill>
                  <a:srgbClr val="FF0000"/>
                </a:solidFill>
                <a:latin typeface="Times New Roman" panose="02020603050405020304"/>
                <a:cs typeface="Times New Roman" panose="02020603050405020304"/>
                <a:sym typeface="+mn-ea"/>
              </a:rPr>
              <a:t>từng </a:t>
            </a:r>
            <a:r>
              <a:rPr sz="3200" b="1" spc="-30" dirty="0">
                <a:solidFill>
                  <a:srgbClr val="FF0000"/>
                </a:solidFill>
                <a:latin typeface="Times New Roman" panose="02020603050405020304"/>
                <a:cs typeface="Times New Roman" panose="02020603050405020304"/>
                <a:sym typeface="+mn-ea"/>
              </a:rPr>
              <a:t>khoản </a:t>
            </a:r>
            <a:r>
              <a:rPr sz="3200" b="1" spc="-95" dirty="0">
                <a:solidFill>
                  <a:srgbClr val="FF0000"/>
                </a:solidFill>
                <a:latin typeface="Times New Roman" panose="02020603050405020304"/>
                <a:cs typeface="Times New Roman" panose="02020603050405020304"/>
                <a:sym typeface="+mn-ea"/>
              </a:rPr>
              <a:t>mục </a:t>
            </a:r>
            <a:r>
              <a:rPr sz="3200" b="1" spc="-35" dirty="0">
                <a:solidFill>
                  <a:srgbClr val="FF0000"/>
                </a:solidFill>
                <a:latin typeface="Times New Roman" panose="02020603050405020304"/>
                <a:cs typeface="Times New Roman" panose="02020603050405020304"/>
                <a:sym typeface="+mn-ea"/>
              </a:rPr>
              <a:t>chi</a:t>
            </a:r>
            <a:r>
              <a:rPr sz="3200" b="1" spc="-160" dirty="0">
                <a:solidFill>
                  <a:srgbClr val="FF0000"/>
                </a:solidFill>
                <a:latin typeface="Times New Roman" panose="02020603050405020304"/>
                <a:cs typeface="Times New Roman" panose="02020603050405020304"/>
                <a:sym typeface="+mn-ea"/>
              </a:rPr>
              <a:t> </a:t>
            </a:r>
            <a:r>
              <a:rPr sz="3200" b="1" spc="-50" dirty="0">
                <a:solidFill>
                  <a:srgbClr val="FF0000"/>
                </a:solidFill>
                <a:latin typeface="Times New Roman" panose="02020603050405020304"/>
                <a:cs typeface="Times New Roman" panose="02020603050405020304"/>
                <a:sym typeface="+mn-ea"/>
              </a:rPr>
              <a:t>phí:</a:t>
            </a:r>
            <a:endParaRPr sz="3200" b="1" spc="-45" dirty="0">
              <a:solidFill>
                <a:srgbClr val="FF0000"/>
              </a:solidFill>
              <a:latin typeface="Times New Roman" panose="02020603050405020304" pitchFamily="18" charset="0"/>
              <a:cs typeface="Times New Roman" panose="02020603050405020304" pitchFamily="18" charset="0"/>
            </a:endParaRPr>
          </a:p>
        </p:txBody>
      </p:sp>
      <p:sp>
        <p:nvSpPr>
          <p:cNvPr id="3" name="object 3"/>
          <p:cNvSpPr txBox="1"/>
          <p:nvPr/>
        </p:nvSpPr>
        <p:spPr>
          <a:xfrm>
            <a:off x="683603" y="3260867"/>
            <a:ext cx="705971" cy="562610"/>
          </a:xfrm>
          <a:prstGeom prst="rect">
            <a:avLst/>
          </a:prstGeom>
        </p:spPr>
        <p:txBody>
          <a:bodyPr vert="horz" wrap="square" lIns="0" tIns="24652" rIns="0" bIns="0" rtlCol="0">
            <a:spAutoFit/>
          </a:bodyPr>
          <a:lstStyle/>
          <a:p>
            <a:pPr marL="127000" marR="5080" indent="-114300">
              <a:lnSpc>
                <a:spcPts val="2100"/>
              </a:lnSpc>
              <a:spcBef>
                <a:spcPts val="220"/>
              </a:spcBef>
            </a:pPr>
            <a:r>
              <a:rPr sz="1590" spc="-5" dirty="0">
                <a:solidFill>
                  <a:srgbClr val="002A00"/>
                </a:solidFill>
                <a:latin typeface="Arial" panose="020B0604020202020204"/>
                <a:cs typeface="Arial" panose="020B0604020202020204"/>
              </a:rPr>
              <a:t>CPS</a:t>
            </a:r>
            <a:r>
              <a:rPr sz="1590" spc="-105" dirty="0">
                <a:solidFill>
                  <a:srgbClr val="002A00"/>
                </a:solidFill>
                <a:latin typeface="Arial" panose="020B0604020202020204"/>
                <a:cs typeface="Arial" panose="020B0604020202020204"/>
              </a:rPr>
              <a:t>X</a:t>
            </a:r>
            <a:r>
              <a:rPr sz="1590" dirty="0">
                <a:solidFill>
                  <a:srgbClr val="002A00"/>
                </a:solidFill>
                <a:latin typeface="Arial" panose="020B0604020202020204"/>
                <a:cs typeface="Arial" panose="020B0604020202020204"/>
              </a:rPr>
              <a:t>D  D</a:t>
            </a:r>
            <a:r>
              <a:rPr sz="1590" spc="-40" dirty="0">
                <a:solidFill>
                  <a:srgbClr val="002A00"/>
                </a:solidFill>
                <a:latin typeface="Arial" panose="020B0604020202020204"/>
                <a:cs typeface="Arial" panose="020B0604020202020204"/>
              </a:rPr>
              <a:t> </a:t>
            </a:r>
            <a:r>
              <a:rPr sz="1590" spc="-5" dirty="0">
                <a:solidFill>
                  <a:srgbClr val="002A00"/>
                </a:solidFill>
                <a:latin typeface="Arial" panose="020B0604020202020204"/>
                <a:cs typeface="Arial" panose="020B0604020202020204"/>
              </a:rPr>
              <a:t>CK</a:t>
            </a:r>
            <a:endParaRPr sz="1590">
              <a:latin typeface="Arial" panose="020B0604020202020204"/>
              <a:cs typeface="Arial" panose="020B0604020202020204"/>
            </a:endParaRPr>
          </a:p>
        </p:txBody>
      </p:sp>
      <p:sp>
        <p:nvSpPr>
          <p:cNvPr id="4" name="object 4"/>
          <p:cNvSpPr txBox="1"/>
          <p:nvPr/>
        </p:nvSpPr>
        <p:spPr>
          <a:xfrm>
            <a:off x="1557595" y="3529942"/>
            <a:ext cx="140634" cy="254635"/>
          </a:xfrm>
          <a:prstGeom prst="rect">
            <a:avLst/>
          </a:prstGeom>
        </p:spPr>
        <p:txBody>
          <a:bodyPr vert="horz" wrap="square" lIns="0" tIns="11205" rIns="0" bIns="0" rtlCol="0">
            <a:spAutoFit/>
          </a:bodyPr>
          <a:lstStyle/>
          <a:p>
            <a:pPr marL="12700">
              <a:lnSpc>
                <a:spcPct val="100000"/>
              </a:lnSpc>
              <a:spcBef>
                <a:spcPts val="100"/>
              </a:spcBef>
            </a:pPr>
            <a:r>
              <a:rPr sz="1590"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5" name="object 5"/>
          <p:cNvSpPr/>
          <p:nvPr/>
        </p:nvSpPr>
        <p:spPr>
          <a:xfrm>
            <a:off x="1882588" y="3630706"/>
            <a:ext cx="3720353" cy="11206"/>
          </a:xfrm>
          <a:custGeom>
            <a:avLst/>
            <a:gdLst/>
            <a:ahLst/>
            <a:cxnLst/>
            <a:rect l="l" t="t" r="r" b="b"/>
            <a:pathLst>
              <a:path w="4216400" h="12700">
                <a:moveTo>
                  <a:pt x="4216400" y="0"/>
                </a:moveTo>
                <a:lnTo>
                  <a:pt x="0" y="0"/>
                </a:lnTo>
                <a:lnTo>
                  <a:pt x="0" y="12700"/>
                </a:lnTo>
                <a:lnTo>
                  <a:pt x="4216400" y="12700"/>
                </a:lnTo>
                <a:lnTo>
                  <a:pt x="4216400" y="0"/>
                </a:lnTo>
                <a:close/>
              </a:path>
            </a:pathLst>
          </a:custGeom>
          <a:solidFill>
            <a:srgbClr val="000000"/>
          </a:solidFill>
        </p:spPr>
        <p:txBody>
          <a:bodyPr wrap="square" lIns="0" tIns="0" rIns="0" bIns="0" rtlCol="0"/>
          <a:lstStyle/>
          <a:p>
            <a:endParaRPr sz="100"/>
          </a:p>
        </p:txBody>
      </p:sp>
      <p:sp>
        <p:nvSpPr>
          <p:cNvPr id="6" name="object 6"/>
          <p:cNvSpPr txBox="1"/>
          <p:nvPr/>
        </p:nvSpPr>
        <p:spPr>
          <a:xfrm>
            <a:off x="1994691" y="2790287"/>
            <a:ext cx="930088" cy="562610"/>
          </a:xfrm>
          <a:prstGeom prst="rect">
            <a:avLst/>
          </a:prstGeom>
        </p:spPr>
        <p:txBody>
          <a:bodyPr vert="horz" wrap="square" lIns="0" tIns="24652" rIns="0" bIns="0" rtlCol="0">
            <a:spAutoFit/>
          </a:bodyPr>
          <a:lstStyle/>
          <a:p>
            <a:pPr marL="202565" marR="5080" indent="-190500">
              <a:lnSpc>
                <a:spcPts val="2100"/>
              </a:lnSpc>
              <a:spcBef>
                <a:spcPts val="220"/>
              </a:spcBef>
            </a:pPr>
            <a:r>
              <a:rPr sz="1590" spc="-5" dirty="0">
                <a:solidFill>
                  <a:srgbClr val="002A00"/>
                </a:solidFill>
                <a:latin typeface="Arial" panose="020B0604020202020204"/>
                <a:cs typeface="Arial" panose="020B0604020202020204"/>
              </a:rPr>
              <a:t>CP</a:t>
            </a:r>
            <a:r>
              <a:rPr lang="en-US" sz="1590" spc="-5" dirty="0">
                <a:solidFill>
                  <a:srgbClr val="002A00"/>
                </a:solidFill>
                <a:latin typeface="Arial" panose="020B0604020202020204"/>
                <a:cs typeface="Arial" panose="020B0604020202020204"/>
              </a:rPr>
              <a:t>SX</a:t>
            </a:r>
            <a:r>
              <a:rPr sz="1590" dirty="0">
                <a:solidFill>
                  <a:srgbClr val="002A00"/>
                </a:solidFill>
                <a:latin typeface="Arial" panose="020B0604020202020204"/>
                <a:cs typeface="Arial" panose="020B0604020202020204"/>
              </a:rPr>
              <a:t>  </a:t>
            </a:r>
            <a:r>
              <a:rPr sz="1590" spc="-5" dirty="0">
                <a:solidFill>
                  <a:srgbClr val="002A00"/>
                </a:solidFill>
                <a:latin typeface="Arial" panose="020B0604020202020204"/>
                <a:cs typeface="Arial" panose="020B0604020202020204"/>
              </a:rPr>
              <a:t>DDDK</a:t>
            </a:r>
            <a:endParaRPr sz="1590">
              <a:latin typeface="Arial" panose="020B0604020202020204"/>
              <a:cs typeface="Arial" panose="020B0604020202020204"/>
            </a:endParaRPr>
          </a:p>
        </p:txBody>
      </p:sp>
      <p:sp>
        <p:nvSpPr>
          <p:cNvPr id="7" name="object 7"/>
          <p:cNvSpPr txBox="1"/>
          <p:nvPr/>
        </p:nvSpPr>
        <p:spPr>
          <a:xfrm>
            <a:off x="3462707" y="2924824"/>
            <a:ext cx="140634"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8" name="object 8"/>
          <p:cNvSpPr txBox="1"/>
          <p:nvPr/>
        </p:nvSpPr>
        <p:spPr>
          <a:xfrm>
            <a:off x="4146086" y="2790287"/>
            <a:ext cx="930088" cy="562610"/>
          </a:xfrm>
          <a:prstGeom prst="rect">
            <a:avLst/>
          </a:prstGeom>
        </p:spPr>
        <p:txBody>
          <a:bodyPr vert="horz" wrap="square" lIns="0" tIns="24652" rIns="0" bIns="0" rtlCol="0">
            <a:spAutoFit/>
          </a:bodyPr>
          <a:lstStyle/>
          <a:p>
            <a:pPr marL="228600" marR="5080" indent="-216535">
              <a:lnSpc>
                <a:spcPts val="2100"/>
              </a:lnSpc>
              <a:spcBef>
                <a:spcPts val="220"/>
              </a:spcBef>
            </a:pPr>
            <a:r>
              <a:rPr sz="1590" spc="-5" dirty="0">
                <a:solidFill>
                  <a:srgbClr val="002A00"/>
                </a:solidFill>
                <a:latin typeface="Arial" panose="020B0604020202020204"/>
                <a:cs typeface="Arial" panose="020B0604020202020204"/>
              </a:rPr>
              <a:t>CP</a:t>
            </a:r>
            <a:r>
              <a:rPr lang="en-US" sz="1590" spc="-5" dirty="0">
                <a:solidFill>
                  <a:srgbClr val="002A00"/>
                </a:solidFill>
                <a:latin typeface="Arial" panose="020B0604020202020204"/>
                <a:cs typeface="Arial" panose="020B0604020202020204"/>
              </a:rPr>
              <a:t>SX</a:t>
            </a:r>
            <a:r>
              <a:rPr sz="1590" dirty="0">
                <a:solidFill>
                  <a:srgbClr val="002A00"/>
                </a:solidFill>
                <a:latin typeface="Arial" panose="020B0604020202020204"/>
                <a:cs typeface="Arial" panose="020B0604020202020204"/>
              </a:rPr>
              <a:t>  </a:t>
            </a:r>
            <a:r>
              <a:rPr sz="1590" spc="20" dirty="0">
                <a:solidFill>
                  <a:srgbClr val="002A00"/>
                </a:solidFill>
                <a:latin typeface="Arial" panose="020B0604020202020204"/>
                <a:cs typeface="Arial" panose="020B0604020202020204"/>
              </a:rPr>
              <a:t>PSTK</a:t>
            </a:r>
            <a:endParaRPr sz="1590">
              <a:latin typeface="Arial" panose="020B0604020202020204"/>
              <a:cs typeface="Arial" panose="020B0604020202020204"/>
            </a:endParaRPr>
          </a:p>
        </p:txBody>
      </p:sp>
      <p:sp>
        <p:nvSpPr>
          <p:cNvPr id="9" name="object 9"/>
          <p:cNvSpPr txBox="1"/>
          <p:nvPr/>
        </p:nvSpPr>
        <p:spPr>
          <a:xfrm>
            <a:off x="1669744" y="3854890"/>
            <a:ext cx="1468531" cy="504825"/>
          </a:xfrm>
          <a:prstGeom prst="rect">
            <a:avLst/>
          </a:prstGeom>
        </p:spPr>
        <p:txBody>
          <a:bodyPr vert="horz" wrap="square" lIns="0" tIns="6723" rIns="0" bIns="0" rtlCol="0">
            <a:spAutoFit/>
          </a:bodyPr>
          <a:lstStyle/>
          <a:p>
            <a:pPr marL="164465" marR="5080" indent="-152400">
              <a:lnSpc>
                <a:spcPct val="102000"/>
              </a:lnSpc>
              <a:spcBef>
                <a:spcPts val="60"/>
              </a:spcBef>
            </a:pPr>
            <a:r>
              <a:rPr sz="1590" spc="-5" dirty="0">
                <a:solidFill>
                  <a:srgbClr val="002A00"/>
                </a:solidFill>
                <a:latin typeface="Times New Roman" panose="02020603050405020304"/>
                <a:cs typeface="Times New Roman" panose="02020603050405020304"/>
              </a:rPr>
              <a:t>Số </a:t>
            </a:r>
            <a:r>
              <a:rPr sz="1590" spc="-10" dirty="0">
                <a:solidFill>
                  <a:srgbClr val="002A00"/>
                </a:solidFill>
                <a:latin typeface="Times New Roman" panose="02020603050405020304"/>
                <a:cs typeface="Times New Roman" panose="02020603050405020304"/>
              </a:rPr>
              <a:t>lượng </a:t>
            </a:r>
            <a:r>
              <a:rPr sz="1590" spc="-5" dirty="0">
                <a:solidFill>
                  <a:srgbClr val="002A00"/>
                </a:solidFill>
                <a:latin typeface="Times New Roman" panose="02020603050405020304"/>
                <a:cs typeface="Times New Roman" panose="02020603050405020304"/>
              </a:rPr>
              <a:t>SP</a:t>
            </a:r>
            <a:r>
              <a:rPr sz="1590" spc="-12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hoàn  thành trong</a:t>
            </a:r>
            <a:r>
              <a:rPr sz="1590" spc="-95"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
        <p:nvSpPr>
          <p:cNvPr id="10" name="object 10"/>
          <p:cNvSpPr txBox="1"/>
          <p:nvPr/>
        </p:nvSpPr>
        <p:spPr>
          <a:xfrm>
            <a:off x="3731581" y="3787521"/>
            <a:ext cx="941854" cy="753745"/>
          </a:xfrm>
          <a:prstGeom prst="rect">
            <a:avLst/>
          </a:prstGeom>
        </p:spPr>
        <p:txBody>
          <a:bodyPr vert="horz" wrap="square" lIns="0" tIns="6163" rIns="0" bIns="0" rtlCol="0">
            <a:spAutoFit/>
          </a:bodyPr>
          <a:lstStyle/>
          <a:p>
            <a:pPr marL="12700" marR="5080" indent="-6350" algn="ctr">
              <a:lnSpc>
                <a:spcPct val="102000"/>
              </a:lnSpc>
              <a:spcBef>
                <a:spcPts val="55"/>
              </a:spcBef>
            </a:pPr>
            <a:r>
              <a:rPr sz="1590" spc="-5" dirty="0">
                <a:solidFill>
                  <a:srgbClr val="002A00"/>
                </a:solidFill>
                <a:latin typeface="Times New Roman" panose="02020603050405020304"/>
                <a:cs typeface="Times New Roman" panose="02020603050405020304"/>
              </a:rPr>
              <a:t>Số </a:t>
            </a:r>
            <a:r>
              <a:rPr sz="1590" spc="-10" dirty="0">
                <a:solidFill>
                  <a:srgbClr val="002A00"/>
                </a:solidFill>
                <a:latin typeface="Times New Roman" panose="02020603050405020304"/>
                <a:cs typeface="Times New Roman" panose="02020603050405020304"/>
              </a:rPr>
              <a:t>lượng  </a:t>
            </a:r>
            <a:r>
              <a:rPr sz="1590" spc="-5" dirty="0">
                <a:solidFill>
                  <a:srgbClr val="002A00"/>
                </a:solidFill>
                <a:latin typeface="Times New Roman" panose="02020603050405020304"/>
                <a:cs typeface="Times New Roman" panose="02020603050405020304"/>
              </a:rPr>
              <a:t>SP</a:t>
            </a:r>
            <a:r>
              <a:rPr sz="1590" spc="-10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dở</a:t>
            </a:r>
            <a:r>
              <a:rPr sz="1590" spc="-5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dang  cuối</a:t>
            </a:r>
            <a:r>
              <a:rPr sz="1590" spc="2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
        <p:nvSpPr>
          <p:cNvPr id="11" name="object 11"/>
          <p:cNvSpPr txBox="1"/>
          <p:nvPr/>
        </p:nvSpPr>
        <p:spPr>
          <a:xfrm>
            <a:off x="3294484" y="4000522"/>
            <a:ext cx="140634"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a:t>
            </a:r>
            <a:endParaRPr sz="1590">
              <a:latin typeface="Arial" panose="020B0604020202020204"/>
              <a:cs typeface="Arial" panose="020B0604020202020204"/>
            </a:endParaRPr>
          </a:p>
        </p:txBody>
      </p:sp>
      <p:sp>
        <p:nvSpPr>
          <p:cNvPr id="12" name="object 12"/>
          <p:cNvSpPr txBox="1"/>
          <p:nvPr/>
        </p:nvSpPr>
        <p:spPr>
          <a:xfrm>
            <a:off x="4751204" y="3933354"/>
            <a:ext cx="135031"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x</a:t>
            </a:r>
            <a:endParaRPr sz="1590">
              <a:latin typeface="Arial" panose="020B0604020202020204"/>
              <a:cs typeface="Arial" panose="020B0604020202020204"/>
            </a:endParaRPr>
          </a:p>
        </p:txBody>
      </p:sp>
      <p:sp>
        <p:nvSpPr>
          <p:cNvPr id="13" name="object 13"/>
          <p:cNvSpPr txBox="1"/>
          <p:nvPr/>
        </p:nvSpPr>
        <p:spPr>
          <a:xfrm>
            <a:off x="5098744" y="3854890"/>
            <a:ext cx="471207" cy="754380"/>
          </a:xfrm>
          <a:prstGeom prst="rect">
            <a:avLst/>
          </a:prstGeom>
        </p:spPr>
        <p:txBody>
          <a:bodyPr vert="horz" wrap="square" lIns="0" tIns="6723" rIns="0" bIns="0" rtlCol="0">
            <a:spAutoFit/>
          </a:bodyPr>
          <a:lstStyle/>
          <a:p>
            <a:pPr marL="12700" marR="5080" indent="12065" algn="just">
              <a:lnSpc>
                <a:spcPct val="102000"/>
              </a:lnSpc>
              <a:spcBef>
                <a:spcPts val="60"/>
              </a:spcBef>
            </a:pPr>
            <a:r>
              <a:rPr sz="1590" spc="50" dirty="0">
                <a:solidFill>
                  <a:srgbClr val="002A00"/>
                </a:solidFill>
                <a:latin typeface="Times New Roman" panose="02020603050405020304"/>
                <a:cs typeface="Times New Roman" panose="02020603050405020304"/>
              </a:rPr>
              <a:t>Tỷ </a:t>
            </a:r>
            <a:r>
              <a:rPr sz="1590" spc="-55" dirty="0">
                <a:solidFill>
                  <a:srgbClr val="002A00"/>
                </a:solidFill>
                <a:latin typeface="Times New Roman" panose="02020603050405020304"/>
                <a:cs typeface="Times New Roman" panose="02020603050405020304"/>
              </a:rPr>
              <a:t>lệ  </a:t>
            </a:r>
            <a:r>
              <a:rPr sz="1590" dirty="0">
                <a:solidFill>
                  <a:srgbClr val="002A00"/>
                </a:solidFill>
                <a:latin typeface="Times New Roman" panose="02020603050405020304"/>
                <a:cs typeface="Times New Roman" panose="02020603050405020304"/>
              </a:rPr>
              <a:t>hoàn  thành</a:t>
            </a:r>
            <a:endParaRPr sz="1590">
              <a:latin typeface="Times New Roman" panose="02020603050405020304"/>
              <a:cs typeface="Times New Roman" panose="02020603050405020304"/>
            </a:endParaRPr>
          </a:p>
        </p:txBody>
      </p:sp>
      <p:sp>
        <p:nvSpPr>
          <p:cNvPr id="14" name="object 14"/>
          <p:cNvSpPr txBox="1"/>
          <p:nvPr/>
        </p:nvSpPr>
        <p:spPr>
          <a:xfrm>
            <a:off x="5894271" y="3462573"/>
            <a:ext cx="135031"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x</a:t>
            </a:r>
            <a:endParaRPr sz="1590">
              <a:latin typeface="Arial" panose="020B0604020202020204"/>
              <a:cs typeface="Arial" panose="020B0604020202020204"/>
            </a:endParaRPr>
          </a:p>
        </p:txBody>
      </p:sp>
      <p:sp>
        <p:nvSpPr>
          <p:cNvPr id="15" name="object 15"/>
          <p:cNvSpPr txBox="1"/>
          <p:nvPr/>
        </p:nvSpPr>
        <p:spPr>
          <a:xfrm>
            <a:off x="6286589" y="2980697"/>
            <a:ext cx="941854" cy="753745"/>
          </a:xfrm>
          <a:prstGeom prst="rect">
            <a:avLst/>
          </a:prstGeom>
        </p:spPr>
        <p:txBody>
          <a:bodyPr vert="horz" wrap="square" lIns="0" tIns="6163" rIns="0" bIns="0" rtlCol="0">
            <a:spAutoFit/>
          </a:bodyPr>
          <a:lstStyle/>
          <a:p>
            <a:pPr marL="12700" marR="5080" indent="-6350" algn="ctr">
              <a:lnSpc>
                <a:spcPct val="102000"/>
              </a:lnSpc>
              <a:spcBef>
                <a:spcPts val="55"/>
              </a:spcBef>
            </a:pPr>
            <a:r>
              <a:rPr sz="1590" spc="-5" dirty="0">
                <a:solidFill>
                  <a:srgbClr val="002A00"/>
                </a:solidFill>
                <a:latin typeface="Times New Roman" panose="02020603050405020304"/>
                <a:cs typeface="Times New Roman" panose="02020603050405020304"/>
              </a:rPr>
              <a:t>Số </a:t>
            </a:r>
            <a:r>
              <a:rPr sz="1590" spc="-10" dirty="0">
                <a:solidFill>
                  <a:srgbClr val="002A00"/>
                </a:solidFill>
                <a:latin typeface="Times New Roman" panose="02020603050405020304"/>
                <a:cs typeface="Times New Roman" panose="02020603050405020304"/>
              </a:rPr>
              <a:t>lượng  </a:t>
            </a:r>
            <a:r>
              <a:rPr sz="1590" spc="-5" dirty="0">
                <a:solidFill>
                  <a:srgbClr val="002A00"/>
                </a:solidFill>
                <a:latin typeface="Times New Roman" panose="02020603050405020304"/>
                <a:cs typeface="Times New Roman" panose="02020603050405020304"/>
              </a:rPr>
              <a:t>SP</a:t>
            </a:r>
            <a:r>
              <a:rPr sz="1590" spc="-10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dở</a:t>
            </a:r>
            <a:r>
              <a:rPr sz="1590" spc="-5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dang  cuối</a:t>
            </a:r>
            <a:r>
              <a:rPr sz="1590" spc="20" dirty="0">
                <a:solidFill>
                  <a:srgbClr val="002A00"/>
                </a:solidFill>
                <a:latin typeface="Times New Roman" panose="02020603050405020304"/>
                <a:cs typeface="Times New Roman" panose="02020603050405020304"/>
              </a:rPr>
              <a:t> </a:t>
            </a:r>
            <a:r>
              <a:rPr sz="1590" dirty="0">
                <a:solidFill>
                  <a:srgbClr val="002A00"/>
                </a:solidFill>
                <a:latin typeface="Times New Roman" panose="02020603050405020304"/>
                <a:cs typeface="Times New Roman" panose="02020603050405020304"/>
              </a:rPr>
              <a:t>kỳ</a:t>
            </a:r>
            <a:endParaRPr sz="1590">
              <a:latin typeface="Times New Roman" panose="02020603050405020304"/>
              <a:cs typeface="Times New Roman" panose="02020603050405020304"/>
            </a:endParaRPr>
          </a:p>
        </p:txBody>
      </p:sp>
      <p:sp>
        <p:nvSpPr>
          <p:cNvPr id="16" name="object 16"/>
          <p:cNvSpPr txBox="1"/>
          <p:nvPr/>
        </p:nvSpPr>
        <p:spPr>
          <a:xfrm>
            <a:off x="7664846" y="3048067"/>
            <a:ext cx="471207" cy="754380"/>
          </a:xfrm>
          <a:prstGeom prst="rect">
            <a:avLst/>
          </a:prstGeom>
        </p:spPr>
        <p:txBody>
          <a:bodyPr vert="horz" wrap="square" lIns="0" tIns="6723" rIns="0" bIns="0" rtlCol="0">
            <a:spAutoFit/>
          </a:bodyPr>
          <a:lstStyle/>
          <a:p>
            <a:pPr marL="12700" marR="5080" indent="12065" algn="just">
              <a:lnSpc>
                <a:spcPct val="102000"/>
              </a:lnSpc>
              <a:spcBef>
                <a:spcPts val="60"/>
              </a:spcBef>
            </a:pPr>
            <a:r>
              <a:rPr sz="1590" spc="50" dirty="0">
                <a:solidFill>
                  <a:srgbClr val="002A00"/>
                </a:solidFill>
                <a:latin typeface="Times New Roman" panose="02020603050405020304"/>
                <a:cs typeface="Times New Roman" panose="02020603050405020304"/>
              </a:rPr>
              <a:t>Tỷ </a:t>
            </a:r>
            <a:r>
              <a:rPr sz="1590" spc="-55" dirty="0">
                <a:solidFill>
                  <a:srgbClr val="002A00"/>
                </a:solidFill>
                <a:latin typeface="Times New Roman" panose="02020603050405020304"/>
                <a:cs typeface="Times New Roman" panose="02020603050405020304"/>
              </a:rPr>
              <a:t>lệ  </a:t>
            </a:r>
            <a:r>
              <a:rPr sz="1590" dirty="0">
                <a:solidFill>
                  <a:srgbClr val="002A00"/>
                </a:solidFill>
                <a:latin typeface="Times New Roman" panose="02020603050405020304"/>
                <a:cs typeface="Times New Roman" panose="02020603050405020304"/>
              </a:rPr>
              <a:t>hoàn  thành</a:t>
            </a:r>
            <a:endParaRPr sz="1590">
              <a:latin typeface="Times New Roman" panose="02020603050405020304"/>
              <a:cs typeface="Times New Roman" panose="02020603050405020304"/>
            </a:endParaRPr>
          </a:p>
        </p:txBody>
      </p:sp>
      <p:sp>
        <p:nvSpPr>
          <p:cNvPr id="17" name="object 17"/>
          <p:cNvSpPr txBox="1"/>
          <p:nvPr/>
        </p:nvSpPr>
        <p:spPr>
          <a:xfrm>
            <a:off x="7328601" y="3462573"/>
            <a:ext cx="135031" cy="254635"/>
          </a:xfrm>
          <a:prstGeom prst="rect">
            <a:avLst/>
          </a:prstGeom>
        </p:spPr>
        <p:txBody>
          <a:bodyPr vert="horz" wrap="square" lIns="0" tIns="11205" rIns="0" bIns="0" rtlCol="0">
            <a:spAutoFit/>
          </a:bodyPr>
          <a:lstStyle/>
          <a:p>
            <a:pPr marL="12700">
              <a:lnSpc>
                <a:spcPct val="100000"/>
              </a:lnSpc>
              <a:spcBef>
                <a:spcPts val="100"/>
              </a:spcBef>
            </a:pPr>
            <a:r>
              <a:rPr sz="1590" b="1" dirty="0">
                <a:solidFill>
                  <a:srgbClr val="002A00"/>
                </a:solidFill>
                <a:latin typeface="Arial" panose="020B0604020202020204"/>
                <a:cs typeface="Arial" panose="020B0604020202020204"/>
              </a:rPr>
              <a:t>x</a:t>
            </a:r>
            <a:endParaRPr sz="1590">
              <a:latin typeface="Arial" panose="020B0604020202020204"/>
              <a:cs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circle(in)">
                                      <p:cBhvr>
                                        <p:cTn id="37" dur="20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checkerboard(across)">
                                      <p:cBhvr>
                                        <p:cTn id="42" dur="500"/>
                                        <p:tgtEl>
                                          <p:spTgt spid="5"/>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500" fill="hold"/>
                                        <p:tgtEl>
                                          <p:spTgt spid="11"/>
                                        </p:tgtEl>
                                        <p:attrNameLst>
                                          <p:attrName>ppt_x</p:attrName>
                                        </p:attrNameLst>
                                      </p:cBhvr>
                                      <p:tavLst>
                                        <p:tav tm="0">
                                          <p:val>
                                            <p:strVal val="#ppt_x"/>
                                          </p:val>
                                        </p:tav>
                                        <p:tav tm="100000">
                                          <p:val>
                                            <p:strVal val="#ppt_x"/>
                                          </p:val>
                                        </p:tav>
                                      </p:tavLst>
                                    </p:anim>
                                    <p:anim calcmode="lin" valueType="num">
                                      <p:cBhvr additive="base">
                                        <p:cTn id="5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500" fill="hold"/>
                                        <p:tgtEl>
                                          <p:spTgt spid="10"/>
                                        </p:tgtEl>
                                        <p:attrNameLst>
                                          <p:attrName>ppt_x</p:attrName>
                                        </p:attrNameLst>
                                      </p:cBhvr>
                                      <p:tavLst>
                                        <p:tav tm="0">
                                          <p:val>
                                            <p:strVal val="#ppt_x"/>
                                          </p:val>
                                        </p:tav>
                                        <p:tav tm="100000">
                                          <p:val>
                                            <p:strVal val="#ppt_x"/>
                                          </p:val>
                                        </p:tav>
                                      </p:tavLst>
                                    </p:anim>
                                    <p:anim calcmode="lin" valueType="num">
                                      <p:cBhvr additive="base">
                                        <p:cTn id="6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500" fill="hold"/>
                                        <p:tgtEl>
                                          <p:spTgt spid="12"/>
                                        </p:tgtEl>
                                        <p:attrNameLst>
                                          <p:attrName>ppt_x</p:attrName>
                                        </p:attrNameLst>
                                      </p:cBhvr>
                                      <p:tavLst>
                                        <p:tav tm="0">
                                          <p:val>
                                            <p:strVal val="#ppt_x"/>
                                          </p:val>
                                        </p:tav>
                                        <p:tav tm="100000">
                                          <p:val>
                                            <p:strVal val="#ppt_x"/>
                                          </p:val>
                                        </p:tav>
                                      </p:tavLst>
                                    </p:anim>
                                    <p:anim calcmode="lin" valueType="num">
                                      <p:cBhvr additive="base">
                                        <p:cTn id="6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additive="base">
                                        <p:cTn id="71" dur="500" fill="hold"/>
                                        <p:tgtEl>
                                          <p:spTgt spid="13"/>
                                        </p:tgtEl>
                                        <p:attrNameLst>
                                          <p:attrName>ppt_x</p:attrName>
                                        </p:attrNameLst>
                                      </p:cBhvr>
                                      <p:tavLst>
                                        <p:tav tm="0">
                                          <p:val>
                                            <p:strVal val="#ppt_x"/>
                                          </p:val>
                                        </p:tav>
                                        <p:tav tm="100000">
                                          <p:val>
                                            <p:strVal val="#ppt_x"/>
                                          </p:val>
                                        </p:tav>
                                      </p:tavLst>
                                    </p:anim>
                                    <p:anim calcmode="lin" valueType="num">
                                      <p:cBhvr additive="base">
                                        <p:cTn id="7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500" fill="hold"/>
                                        <p:tgtEl>
                                          <p:spTgt spid="14"/>
                                        </p:tgtEl>
                                        <p:attrNameLst>
                                          <p:attrName>ppt_x</p:attrName>
                                        </p:attrNameLst>
                                      </p:cBhvr>
                                      <p:tavLst>
                                        <p:tav tm="0">
                                          <p:val>
                                            <p:strVal val="#ppt_x"/>
                                          </p:val>
                                        </p:tav>
                                        <p:tav tm="100000">
                                          <p:val>
                                            <p:strVal val="#ppt_x"/>
                                          </p:val>
                                        </p:tav>
                                      </p:tavLst>
                                    </p:anim>
                                    <p:anim calcmode="lin" valueType="num">
                                      <p:cBhvr additive="base">
                                        <p:cTn id="7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500" fill="hold"/>
                                        <p:tgtEl>
                                          <p:spTgt spid="15"/>
                                        </p:tgtEl>
                                        <p:attrNameLst>
                                          <p:attrName>ppt_x</p:attrName>
                                        </p:attrNameLst>
                                      </p:cBhvr>
                                      <p:tavLst>
                                        <p:tav tm="0">
                                          <p:val>
                                            <p:strVal val="#ppt_x"/>
                                          </p:val>
                                        </p:tav>
                                        <p:tav tm="100000">
                                          <p:val>
                                            <p:strVal val="#ppt_x"/>
                                          </p:val>
                                        </p:tav>
                                      </p:tavLst>
                                    </p:anim>
                                    <p:anim calcmode="lin" valueType="num">
                                      <p:cBhvr additive="base">
                                        <p:cTn id="8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500" fill="hold"/>
                                        <p:tgtEl>
                                          <p:spTgt spid="17"/>
                                        </p:tgtEl>
                                        <p:attrNameLst>
                                          <p:attrName>ppt_x</p:attrName>
                                        </p:attrNameLst>
                                      </p:cBhvr>
                                      <p:tavLst>
                                        <p:tav tm="0">
                                          <p:val>
                                            <p:strVal val="#ppt_x"/>
                                          </p:val>
                                        </p:tav>
                                        <p:tav tm="100000">
                                          <p:val>
                                            <p:strVal val="#ppt_x"/>
                                          </p:val>
                                        </p:tav>
                                      </p:tavLst>
                                    </p:anim>
                                    <p:anim calcmode="lin" valueType="num">
                                      <p:cBhvr additive="base">
                                        <p:cTn id="9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additive="base">
                                        <p:cTn id="95" dur="500" fill="hold"/>
                                        <p:tgtEl>
                                          <p:spTgt spid="16"/>
                                        </p:tgtEl>
                                        <p:attrNameLst>
                                          <p:attrName>ppt_x</p:attrName>
                                        </p:attrNameLst>
                                      </p:cBhvr>
                                      <p:tavLst>
                                        <p:tav tm="0">
                                          <p:val>
                                            <p:strVal val="#ppt_x"/>
                                          </p:val>
                                        </p:tav>
                                        <p:tav tm="100000">
                                          <p:val>
                                            <p:strVal val="#ppt_x"/>
                                          </p:val>
                                        </p:tav>
                                      </p:tavLst>
                                    </p:anim>
                                    <p:anim calcmode="lin" valueType="num">
                                      <p:cBhvr additive="base">
                                        <p:cTn id="9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P spid="6" grpId="0"/>
      <p:bldP spid="7" grpId="0"/>
      <p:bldP spid="8" grpId="0"/>
      <p:bldP spid="9" grpId="0"/>
      <p:bldP spid="10" grpId="0"/>
      <p:bldP spid="11" grpId="0"/>
      <p:bldP spid="12" grpId="0"/>
      <p:bldP spid="13" grpId="0"/>
      <p:bldP spid="14" grpId="0"/>
      <p:bldP spid="15" grpId="0"/>
      <p:bldP spid="16" grpId="0"/>
      <p:bldP spid="1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085"/>
            <a:ext cx="8229600" cy="783590"/>
          </a:xfrm>
        </p:spPr>
        <p:txBody>
          <a:bodyPr/>
          <a:lstStyle/>
          <a:p>
            <a:r>
              <a:rPr lang="en-US">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Ví dụ:</a:t>
            </a:r>
          </a:p>
        </p:txBody>
      </p:sp>
      <p:sp>
        <p:nvSpPr>
          <p:cNvPr id="3" name="Content Placeholder 2"/>
          <p:cNvSpPr>
            <a:spLocks noGrp="1"/>
          </p:cNvSpPr>
          <p:nvPr>
            <p:ph idx="1"/>
          </p:nvPr>
        </p:nvSpPr>
        <p:spPr>
          <a:xfrm>
            <a:off x="141605" y="982345"/>
            <a:ext cx="8874760" cy="5589905"/>
          </a:xfrm>
        </p:spPr>
        <p:txBody>
          <a:bodyPr/>
          <a:lstStyle/>
          <a:p>
            <a:r>
              <a:rPr lang="en-US" sz="2000">
                <a:latin typeface="Times New Roman" panose="02020603050405020304" pitchFamily="18" charset="0"/>
                <a:cs typeface="Times New Roman" panose="02020603050405020304" pitchFamily="18" charset="0"/>
              </a:rPr>
              <a:t>Doanh nghiệp X trong tháng 5/N sản xuất sản phẩm A có số liệu như sau: (ĐVT: triệu đồng)</a:t>
            </a:r>
          </a:p>
          <a:p>
            <a:r>
              <a:rPr lang="en-US" sz="2000">
                <a:latin typeface="Times New Roman" panose="02020603050405020304" pitchFamily="18" charset="0"/>
                <a:cs typeface="Times New Roman" panose="02020603050405020304" pitchFamily="18" charset="0"/>
              </a:rPr>
              <a:t>– Tổng chi phí dở dang đầu tháng là 50 tr đồng, trong đó:</a:t>
            </a:r>
          </a:p>
          <a:p>
            <a:r>
              <a:rPr lang="en-US" sz="2000">
                <a:latin typeface="Times New Roman" panose="02020603050405020304" pitchFamily="18" charset="0"/>
                <a:cs typeface="Times New Roman" panose="02020603050405020304" pitchFamily="18" charset="0"/>
              </a:rPr>
              <a:t>+ Chi phí nguyên vật liệu trực tiếp: 35 tr đồng</a:t>
            </a:r>
          </a:p>
          <a:p>
            <a:r>
              <a:rPr lang="en-US" sz="2000">
                <a:latin typeface="Times New Roman" panose="02020603050405020304" pitchFamily="18" charset="0"/>
                <a:cs typeface="Times New Roman" panose="02020603050405020304" pitchFamily="18" charset="0"/>
              </a:rPr>
              <a:t>+ Chi phí nhân công trực tiếp: 5 tr đồng</a:t>
            </a:r>
          </a:p>
          <a:p>
            <a:r>
              <a:rPr lang="en-US" sz="2000">
                <a:latin typeface="Times New Roman" panose="02020603050405020304" pitchFamily="18" charset="0"/>
                <a:cs typeface="Times New Roman" panose="02020603050405020304" pitchFamily="18" charset="0"/>
              </a:rPr>
              <a:t>+ Chi phí sản xuất chung:10 tr đồng</a:t>
            </a:r>
          </a:p>
          <a:p>
            <a:r>
              <a:rPr lang="en-US" sz="2000">
                <a:latin typeface="Times New Roman" panose="02020603050405020304" pitchFamily="18" charset="0"/>
                <a:cs typeface="Times New Roman" panose="02020603050405020304" pitchFamily="18" charset="0"/>
              </a:rPr>
              <a:t>– Tổng chi phí sản xuất phát sinh tập hợp được trong tháng là 280 tr đồng, trong đó:</a:t>
            </a:r>
          </a:p>
          <a:p>
            <a:r>
              <a:rPr lang="en-US" sz="2000">
                <a:latin typeface="Times New Roman" panose="02020603050405020304" pitchFamily="18" charset="0"/>
                <a:cs typeface="Times New Roman" panose="02020603050405020304" pitchFamily="18" charset="0"/>
              </a:rPr>
              <a:t>+ Chi phí NVLTT: 150 tr đồng</a:t>
            </a:r>
          </a:p>
          <a:p>
            <a:r>
              <a:rPr lang="en-US" sz="2000">
                <a:latin typeface="Times New Roman" panose="02020603050405020304" pitchFamily="18" charset="0"/>
                <a:cs typeface="Times New Roman" panose="02020603050405020304" pitchFamily="18" charset="0"/>
              </a:rPr>
              <a:t>+ Chi phí NCTT: 60 tr đồng</a:t>
            </a:r>
          </a:p>
          <a:p>
            <a:r>
              <a:rPr lang="en-US" sz="2000">
                <a:latin typeface="Times New Roman" panose="02020603050405020304" pitchFamily="18" charset="0"/>
                <a:cs typeface="Times New Roman" panose="02020603050405020304" pitchFamily="18" charset="0"/>
              </a:rPr>
              <a:t>+ Chi phí SXC: 70 tr đồng</a:t>
            </a:r>
          </a:p>
          <a:p>
            <a:r>
              <a:rPr lang="en-US" sz="2000">
                <a:latin typeface="Times New Roman" panose="02020603050405020304" pitchFamily="18" charset="0"/>
                <a:cs typeface="Times New Roman" panose="02020603050405020304" pitchFamily="18" charset="0"/>
              </a:rPr>
              <a:t>Trong tháng sản xuất hoàn thành 1.500 sản phẩm, còn lại 400 sản phẩm với mức độ hoàn thành đánh giá được là 50%. Biết chi phí nguyên vật liệu trực tiếp bỏ vào 1 lần trong tháng để sản xuất sản phẩm A.</a:t>
            </a:r>
          </a:p>
          <a:p>
            <a:r>
              <a:rPr lang="en-US" sz="2000">
                <a:latin typeface="Times New Roman" panose="02020603050405020304" pitchFamily="18" charset="0"/>
                <a:cs typeface="Times New Roman" panose="02020603050405020304" pitchFamily="18" charset="0"/>
              </a:rPr>
              <a:t>Yêu cầu: Đánh giá sản phẩm dở dang theo khối lượng sản phẩm hoàn thành tương đương.</a:t>
            </a:r>
          </a:p>
        </p:txBody>
      </p:sp>
      <p:sp>
        <p:nvSpPr>
          <p:cNvPr id="4" name="Slide Number Placeholder 3"/>
          <p:cNvSpPr>
            <a:spLocks noGrp="1"/>
          </p:cNvSpPr>
          <p:nvPr>
            <p:ph type="sldNum" sz="quarter" idx="12"/>
          </p:nvPr>
        </p:nvSpPr>
        <p:spPr/>
        <p:txBody>
          <a:bodyPr/>
          <a:lstStyle/>
          <a:p>
            <a:pPr>
              <a:defRPr/>
            </a:pPr>
            <a:fld id="{2EDD76D7-3472-4891-B84B-9213E7DF491F}" type="slidenum">
              <a:rPr lang="en-US" altLang="en-US"/>
              <a:t>58</a:t>
            </a:fld>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additive="base">
                                        <p:cTn id="5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8" end="8"/>
                                            </p:txEl>
                                          </p:spTgt>
                                        </p:tgtEl>
                                        <p:attrNameLst>
                                          <p:attrName>style.visibility</p:attrName>
                                        </p:attrNameLst>
                                      </p:cBhvr>
                                      <p:to>
                                        <p:strVal val="visible"/>
                                      </p:to>
                                    </p:set>
                                    <p:anim calcmode="lin" valueType="num">
                                      <p:cBhvr additive="base">
                                        <p:cTn id="6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9" end="9"/>
                                            </p:txEl>
                                          </p:spTgt>
                                        </p:tgtEl>
                                        <p:attrNameLst>
                                          <p:attrName>style.visibility</p:attrName>
                                        </p:attrNameLst>
                                      </p:cBhvr>
                                      <p:to>
                                        <p:strVal val="visible"/>
                                      </p:to>
                                    </p:set>
                                    <p:anim calcmode="lin" valueType="num">
                                      <p:cBhvr additive="base">
                                        <p:cTn id="6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txEl>
                                              <p:pRg st="10" end="10"/>
                                            </p:txEl>
                                          </p:spTgt>
                                        </p:tgtEl>
                                        <p:attrNameLst>
                                          <p:attrName>style.visibility</p:attrName>
                                        </p:attrNameLst>
                                      </p:cBhvr>
                                      <p:to>
                                        <p:strVal val="visible"/>
                                      </p:to>
                                    </p:set>
                                    <p:anim calcmode="lin" valueType="num">
                                      <p:cBhvr additive="base">
                                        <p:cTn id="7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085"/>
            <a:ext cx="8229600" cy="783590"/>
          </a:xfrm>
        </p:spPr>
        <p:txBody>
          <a:bodyPr/>
          <a:lstStyle/>
          <a:p>
            <a:r>
              <a:rPr lang="en-US">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Bài giải: (</a:t>
            </a:r>
            <a:r>
              <a:rPr lang="en-US" sz="3100">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ĐVT: triệu đồng)</a:t>
            </a:r>
          </a:p>
        </p:txBody>
      </p:sp>
      <p:sp>
        <p:nvSpPr>
          <p:cNvPr id="4" name="Slide Number Placeholder 3"/>
          <p:cNvSpPr>
            <a:spLocks noGrp="1"/>
          </p:cNvSpPr>
          <p:nvPr>
            <p:ph type="sldNum" sz="quarter" idx="12"/>
          </p:nvPr>
        </p:nvSpPr>
        <p:spPr/>
        <p:txBody>
          <a:bodyPr/>
          <a:lstStyle/>
          <a:p>
            <a:pPr>
              <a:defRPr/>
            </a:pPr>
            <a:fld id="{2EDD76D7-3472-4891-B84B-9213E7DF491F}" type="slidenum">
              <a:rPr lang="en-US" altLang="en-US"/>
              <a:t>59</a:t>
            </a:fld>
            <a:endParaRPr lang="en-US" altLang="en-US"/>
          </a:p>
        </p:txBody>
      </p:sp>
      <p:sp>
        <p:nvSpPr>
          <p:cNvPr id="12" name="Text Box 11"/>
          <p:cNvSpPr txBox="1"/>
          <p:nvPr/>
        </p:nvSpPr>
        <p:spPr>
          <a:xfrm>
            <a:off x="596265" y="1120775"/>
            <a:ext cx="7938135" cy="5603875"/>
          </a:xfrm>
          <a:prstGeom prst="rect">
            <a:avLst/>
          </a:prstGeom>
          <a:noFill/>
        </p:spPr>
        <p:txBody>
          <a:bodyPr wrap="square" rtlCol="0">
            <a:spAutoFit/>
          </a:bodyPr>
          <a:lstStyle/>
          <a:p>
            <a:pPr indent="0" eaLnBrk="1" hangingPunct="1">
              <a:lnSpc>
                <a:spcPct val="70000"/>
              </a:lnSpc>
              <a:buFontTx/>
              <a:buNone/>
            </a:pPr>
            <a:r>
              <a:rPr lang="en-US" altLang="zh-CN" sz="2800" dirty="0" smtClean="0">
                <a:latin typeface="Times New Roman" panose="02020603050405020304" pitchFamily="18" charset="0"/>
                <a:sym typeface="+mn-ea"/>
              </a:rPr>
              <a:t>Đánh giá chi phí sản xuất dở dang cuối kỳ:</a:t>
            </a:r>
          </a:p>
          <a:p>
            <a:pPr indent="0" eaLnBrk="1" hangingPunct="1">
              <a:lnSpc>
                <a:spcPct val="70000"/>
              </a:lnSpc>
              <a:buFontTx/>
              <a:buNone/>
            </a:pPr>
            <a:endParaRPr lang="en-US" altLang="zh-CN" sz="2800" dirty="0" smtClean="0">
              <a:latin typeface="Times New Roman" panose="02020603050405020304" pitchFamily="18" charset="0"/>
              <a:sym typeface="+mn-ea"/>
            </a:endParaRPr>
          </a:p>
          <a:p>
            <a:pPr indent="0" eaLnBrk="1" hangingPunct="1">
              <a:lnSpc>
                <a:spcPct val="70000"/>
              </a:lnSpc>
              <a:buFontTx/>
              <a:buNone/>
            </a:pPr>
            <a:r>
              <a:rPr lang="en-US" altLang="zh-CN" sz="2800" dirty="0" smtClean="0">
                <a:latin typeface="Times New Roman" panose="02020603050405020304" pitchFamily="18" charset="0"/>
                <a:sym typeface="+mn-ea"/>
              </a:rPr>
              <a:t>+ Chi phí NVLTT:</a:t>
            </a:r>
          </a:p>
          <a:p>
            <a:pPr eaLnBrk="1" hangingPunct="1">
              <a:lnSpc>
                <a:spcPct val="70000"/>
              </a:lnSpc>
              <a:buFontTx/>
              <a:buChar char="-"/>
            </a:pPr>
            <a:endParaRPr lang="en-US" altLang="zh-CN" sz="2800" dirty="0">
              <a:latin typeface="Times New Roman" panose="02020603050405020304" pitchFamily="18" charset="0"/>
            </a:endParaRPr>
          </a:p>
          <a:p>
            <a:pPr marL="0" indent="0" eaLnBrk="1" hangingPunct="1">
              <a:lnSpc>
                <a:spcPct val="60000"/>
              </a:lnSpc>
              <a:buNone/>
            </a:pPr>
            <a:r>
              <a:rPr lang="en-US" altLang="zh-CN" sz="2800" dirty="0">
                <a:latin typeface="Times New Roman" panose="02020603050405020304" pitchFamily="18" charset="0"/>
                <a:sym typeface="+mn-ea"/>
              </a:rPr>
              <a:t>    35 + 150</a:t>
            </a:r>
            <a:endParaRPr lang="en-US" altLang="zh-CN" sz="2800" dirty="0">
              <a:latin typeface="Times New Roman" panose="02020603050405020304" pitchFamily="18" charset="0"/>
            </a:endParaRPr>
          </a:p>
          <a:p>
            <a:pPr marL="0" indent="0" eaLnBrk="1" hangingPunct="1">
              <a:lnSpc>
                <a:spcPct val="60000"/>
              </a:lnSpc>
              <a:buNone/>
            </a:pPr>
            <a:r>
              <a:rPr lang="en-US" altLang="zh-CN" sz="2800" dirty="0" smtClean="0">
                <a:latin typeface="Times New Roman" panose="02020603050405020304" pitchFamily="18" charset="0"/>
                <a:sym typeface="+mn-ea"/>
              </a:rPr>
              <a:t> -----------------</a:t>
            </a:r>
            <a:r>
              <a:rPr lang="en-US" altLang="zh-CN" sz="2800" dirty="0">
                <a:latin typeface="Times New Roman" panose="02020603050405020304" pitchFamily="18" charset="0"/>
                <a:sym typeface="+mn-ea"/>
              </a:rPr>
              <a:t>  x 400 = 38,947</a:t>
            </a:r>
          </a:p>
          <a:p>
            <a:pPr marL="0" indent="0" eaLnBrk="1" hangingPunct="1">
              <a:lnSpc>
                <a:spcPct val="60000"/>
              </a:lnSpc>
              <a:buNone/>
            </a:pPr>
            <a:r>
              <a:rPr lang="en-US" altLang="zh-CN" sz="2800" dirty="0">
                <a:latin typeface="Times New Roman" panose="02020603050405020304" pitchFamily="18" charset="0"/>
                <a:sym typeface="+mn-ea"/>
              </a:rPr>
              <a:t>    1.500+400</a:t>
            </a:r>
          </a:p>
          <a:p>
            <a:pPr indent="0" eaLnBrk="1" hangingPunct="1">
              <a:lnSpc>
                <a:spcPct val="70000"/>
              </a:lnSpc>
              <a:buFontTx/>
              <a:buNone/>
            </a:pPr>
            <a:endParaRPr lang="en-US" altLang="zh-CN" sz="2800" dirty="0" smtClean="0">
              <a:latin typeface="Times New Roman" panose="02020603050405020304" pitchFamily="18" charset="0"/>
              <a:sym typeface="+mn-ea"/>
            </a:endParaRPr>
          </a:p>
          <a:p>
            <a:pPr indent="0" eaLnBrk="1" hangingPunct="1">
              <a:lnSpc>
                <a:spcPct val="70000"/>
              </a:lnSpc>
              <a:buFontTx/>
              <a:buNone/>
            </a:pPr>
            <a:r>
              <a:rPr lang="en-US" altLang="zh-CN" sz="2800" dirty="0" smtClean="0">
                <a:latin typeface="Times New Roman" panose="02020603050405020304" pitchFamily="18" charset="0"/>
                <a:sym typeface="+mn-ea"/>
              </a:rPr>
              <a:t>+ Chi phí NCTT:</a:t>
            </a:r>
          </a:p>
          <a:p>
            <a:pPr indent="0" eaLnBrk="1" hangingPunct="1">
              <a:lnSpc>
                <a:spcPct val="70000"/>
              </a:lnSpc>
              <a:buFontTx/>
              <a:buNone/>
            </a:pPr>
            <a:r>
              <a:rPr lang="en-US" altLang="zh-CN" sz="2800" dirty="0">
                <a:latin typeface="Times New Roman" panose="02020603050405020304" pitchFamily="18" charset="0"/>
              </a:rPr>
              <a:t>          5+60</a:t>
            </a:r>
          </a:p>
          <a:p>
            <a:pPr marL="0" indent="0" eaLnBrk="1" hangingPunct="1">
              <a:lnSpc>
                <a:spcPct val="60000"/>
              </a:lnSpc>
              <a:buNone/>
            </a:pPr>
            <a:r>
              <a:rPr lang="en-US" altLang="zh-CN" sz="2800" dirty="0" smtClean="0">
                <a:latin typeface="Times New Roman" panose="02020603050405020304" pitchFamily="18" charset="0"/>
                <a:sym typeface="+mn-ea"/>
              </a:rPr>
              <a:t>   -----------------</a:t>
            </a:r>
            <a:r>
              <a:rPr lang="en-US" altLang="zh-CN" sz="2800" dirty="0">
                <a:latin typeface="Times New Roman" panose="02020603050405020304" pitchFamily="18" charset="0"/>
                <a:sym typeface="+mn-ea"/>
              </a:rPr>
              <a:t>            x 400x50% = 7,647</a:t>
            </a:r>
          </a:p>
          <a:p>
            <a:pPr marL="0" indent="0" eaLnBrk="1" hangingPunct="1">
              <a:lnSpc>
                <a:spcPct val="60000"/>
              </a:lnSpc>
              <a:buNone/>
            </a:pPr>
            <a:r>
              <a:rPr lang="en-US" altLang="zh-CN" sz="2800" dirty="0">
                <a:latin typeface="Times New Roman" panose="02020603050405020304" pitchFamily="18" charset="0"/>
                <a:sym typeface="+mn-ea"/>
              </a:rPr>
              <a:t>    1.500+400x50%</a:t>
            </a:r>
          </a:p>
          <a:p>
            <a:r>
              <a:rPr lang="en-US" sz="2800"/>
              <a:t>+ Chi phí SXC:</a:t>
            </a:r>
          </a:p>
          <a:p>
            <a:pPr indent="0" eaLnBrk="1" hangingPunct="1">
              <a:lnSpc>
                <a:spcPct val="70000"/>
              </a:lnSpc>
              <a:buFontTx/>
              <a:buNone/>
            </a:pPr>
            <a:r>
              <a:rPr lang="en-US" altLang="zh-CN" sz="2800" dirty="0">
                <a:latin typeface="Times New Roman" panose="02020603050405020304" pitchFamily="18" charset="0"/>
                <a:sym typeface="+mn-ea"/>
              </a:rPr>
              <a:t>        10+70</a:t>
            </a:r>
            <a:endParaRPr lang="en-US" altLang="zh-CN" sz="2800" dirty="0">
              <a:latin typeface="Times New Roman" panose="02020603050405020304" pitchFamily="18" charset="0"/>
            </a:endParaRPr>
          </a:p>
          <a:p>
            <a:pPr marL="0" indent="0" eaLnBrk="1" hangingPunct="1">
              <a:lnSpc>
                <a:spcPct val="60000"/>
              </a:lnSpc>
              <a:buNone/>
            </a:pPr>
            <a:r>
              <a:rPr lang="en-US" altLang="zh-CN" sz="2800" dirty="0" smtClean="0">
                <a:latin typeface="Times New Roman" panose="02020603050405020304" pitchFamily="18" charset="0"/>
                <a:sym typeface="+mn-ea"/>
              </a:rPr>
              <a:t>   -----------------</a:t>
            </a:r>
            <a:r>
              <a:rPr lang="en-US" altLang="zh-CN" sz="2800" dirty="0">
                <a:latin typeface="Times New Roman" panose="02020603050405020304" pitchFamily="18" charset="0"/>
                <a:sym typeface="+mn-ea"/>
              </a:rPr>
              <a:t>            x 400x50% = 9,412</a:t>
            </a:r>
          </a:p>
          <a:p>
            <a:pPr marL="0" indent="0" eaLnBrk="1" hangingPunct="1">
              <a:lnSpc>
                <a:spcPct val="60000"/>
              </a:lnSpc>
              <a:buNone/>
            </a:pPr>
            <a:r>
              <a:rPr lang="en-US" altLang="zh-CN" sz="2800" dirty="0">
                <a:latin typeface="Times New Roman" panose="02020603050405020304" pitchFamily="18" charset="0"/>
                <a:sym typeface="+mn-ea"/>
              </a:rPr>
              <a:t>    1.500+400x50%</a:t>
            </a:r>
          </a:p>
          <a:p>
            <a:r>
              <a:rPr lang="en-US" sz="2800">
                <a:latin typeface="Times New Roman" panose="02020603050405020304" pitchFamily="18" charset="0"/>
                <a:cs typeface="Times New Roman" panose="02020603050405020304" pitchFamily="18" charset="0"/>
              </a:rPr>
              <a:t>Tổng chi phí dở dang cuối kỳ: 38,94+7,647+9,412 = 56.006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18440" y="728345"/>
            <a:ext cx="8739505" cy="3513455"/>
          </a:xfrm>
          <a:prstGeom prst="rect">
            <a:avLst/>
          </a:prstGeom>
        </p:spPr>
        <p:txBody>
          <a:bodyPr vert="horz" wrap="square" lIns="0" tIns="11205" rIns="0" bIns="0" rtlCol="0">
            <a:spAutoFit/>
          </a:bodyPr>
          <a:lstStyle/>
          <a:p>
            <a:pPr marL="12700">
              <a:lnSpc>
                <a:spcPct val="100000"/>
              </a:lnSpc>
              <a:spcBef>
                <a:spcPts val="100"/>
              </a:spcBef>
            </a:pPr>
            <a:r>
              <a:rPr sz="3200" b="1" spc="30" dirty="0">
                <a:solidFill>
                  <a:srgbClr val="FF0000"/>
                </a:solidFill>
                <a:latin typeface="Times New Roman" panose="02020603050405020304"/>
                <a:cs typeface="Times New Roman" panose="02020603050405020304"/>
              </a:rPr>
              <a:t>2.2.2.4. Phương pháp tính giá thành sản phẩm</a:t>
            </a:r>
            <a:endParaRPr sz="2470" b="1" spc="30" dirty="0">
              <a:solidFill>
                <a:srgbClr val="FF0000"/>
              </a:solidFill>
              <a:latin typeface="Times New Roman" panose="02020603050405020304"/>
              <a:cs typeface="Times New Roman" panose="02020603050405020304"/>
            </a:endParaRPr>
          </a:p>
          <a:p>
            <a:pPr marL="12700">
              <a:lnSpc>
                <a:spcPct val="100000"/>
              </a:lnSpc>
              <a:spcBef>
                <a:spcPts val="100"/>
              </a:spcBef>
            </a:pPr>
            <a:endParaRPr sz="2470" b="1" spc="30" dirty="0">
              <a:solidFill>
                <a:srgbClr val="FF0000"/>
              </a:solidFill>
              <a:latin typeface="Times New Roman" panose="02020603050405020304"/>
              <a:cs typeface="Times New Roman" panose="02020603050405020304"/>
            </a:endParaRPr>
          </a:p>
          <a:p>
            <a:pPr marL="12700">
              <a:lnSpc>
                <a:spcPct val="100000"/>
              </a:lnSpc>
              <a:spcBef>
                <a:spcPts val="100"/>
              </a:spcBef>
            </a:pPr>
            <a:endParaRPr sz="3175">
              <a:solidFill>
                <a:srgbClr val="FF0000"/>
              </a:solidFill>
              <a:latin typeface="Times New Roman" panose="02020603050405020304"/>
              <a:cs typeface="Times New Roman" panose="02020603050405020304"/>
            </a:endParaRPr>
          </a:p>
          <a:p>
            <a:pPr marL="444500" indent="-432435">
              <a:lnSpc>
                <a:spcPct val="100000"/>
              </a:lnSpc>
              <a:buClr>
                <a:srgbClr val="A76E23"/>
              </a:buClr>
              <a:buFont typeface="Komatuna"/>
              <a:buChar char=""/>
              <a:tabLst>
                <a:tab pos="444500" algn="l"/>
              </a:tabLst>
            </a:pPr>
            <a:r>
              <a:rPr sz="3200" b="1" spc="30" dirty="0">
                <a:solidFill>
                  <a:srgbClr val="FF0000"/>
                </a:solidFill>
                <a:latin typeface="Times New Roman" panose="02020603050405020304"/>
                <a:cs typeface="Times New Roman" panose="02020603050405020304"/>
              </a:rPr>
              <a:t>Phương </a:t>
            </a:r>
            <a:r>
              <a:rPr sz="3200" b="1" spc="20" dirty="0">
                <a:solidFill>
                  <a:srgbClr val="FF0000"/>
                </a:solidFill>
                <a:latin typeface="Times New Roman" panose="02020603050405020304"/>
                <a:cs typeface="Times New Roman" panose="02020603050405020304"/>
              </a:rPr>
              <a:t>pháp </a:t>
            </a:r>
            <a:r>
              <a:rPr sz="3200" b="1" dirty="0">
                <a:solidFill>
                  <a:srgbClr val="FF0000"/>
                </a:solidFill>
                <a:latin typeface="Times New Roman" panose="02020603050405020304"/>
                <a:cs typeface="Times New Roman" panose="02020603050405020304"/>
              </a:rPr>
              <a:t>giản</a:t>
            </a:r>
            <a:r>
              <a:rPr sz="3200" b="1" spc="-315" dirty="0">
                <a:solidFill>
                  <a:srgbClr val="FF0000"/>
                </a:solidFill>
                <a:latin typeface="Times New Roman" panose="02020603050405020304"/>
                <a:cs typeface="Times New Roman" panose="02020603050405020304"/>
              </a:rPr>
              <a:t> </a:t>
            </a:r>
            <a:r>
              <a:rPr sz="3200" b="1" spc="25" dirty="0">
                <a:solidFill>
                  <a:srgbClr val="FF0000"/>
                </a:solidFill>
                <a:latin typeface="Times New Roman" panose="02020603050405020304"/>
                <a:cs typeface="Times New Roman" panose="02020603050405020304"/>
              </a:rPr>
              <a:t>đơn</a:t>
            </a:r>
            <a:endParaRPr sz="3200">
              <a:solidFill>
                <a:srgbClr val="FF0000"/>
              </a:solidFill>
              <a:latin typeface="Times New Roman" panose="02020603050405020304"/>
              <a:cs typeface="Times New Roman" panose="02020603050405020304"/>
            </a:endParaRPr>
          </a:p>
          <a:p>
            <a:pPr marL="444500" indent="-432435">
              <a:lnSpc>
                <a:spcPct val="100000"/>
              </a:lnSpc>
              <a:spcBef>
                <a:spcPts val="640"/>
              </a:spcBef>
              <a:buClr>
                <a:srgbClr val="A76E23"/>
              </a:buClr>
              <a:buFont typeface="Komatuna"/>
              <a:buChar char=""/>
              <a:tabLst>
                <a:tab pos="444500" algn="l"/>
              </a:tabLst>
            </a:pPr>
            <a:r>
              <a:rPr sz="3200" b="1" spc="30" dirty="0">
                <a:solidFill>
                  <a:srgbClr val="FF0000"/>
                </a:solidFill>
                <a:latin typeface="Times New Roman" panose="02020603050405020304"/>
                <a:cs typeface="Times New Roman" panose="02020603050405020304"/>
              </a:rPr>
              <a:t>Phương </a:t>
            </a:r>
            <a:r>
              <a:rPr sz="3200" b="1" spc="20" dirty="0">
                <a:solidFill>
                  <a:srgbClr val="FF0000"/>
                </a:solidFill>
                <a:latin typeface="Times New Roman" panose="02020603050405020304"/>
                <a:cs typeface="Times New Roman" panose="02020603050405020304"/>
              </a:rPr>
              <a:t>pháp </a:t>
            </a:r>
            <a:r>
              <a:rPr sz="3200" b="1" spc="-5" dirty="0">
                <a:solidFill>
                  <a:srgbClr val="FF0000"/>
                </a:solidFill>
                <a:latin typeface="Times New Roman" panose="02020603050405020304"/>
                <a:cs typeface="Times New Roman" panose="02020603050405020304"/>
              </a:rPr>
              <a:t>hệ</a:t>
            </a:r>
            <a:r>
              <a:rPr sz="3200" b="1" spc="-285" dirty="0">
                <a:solidFill>
                  <a:srgbClr val="FF0000"/>
                </a:solidFill>
                <a:latin typeface="Times New Roman" panose="02020603050405020304"/>
                <a:cs typeface="Times New Roman" panose="02020603050405020304"/>
              </a:rPr>
              <a:t> </a:t>
            </a:r>
            <a:r>
              <a:rPr sz="3200" b="1" spc="-5" dirty="0">
                <a:solidFill>
                  <a:srgbClr val="FF0000"/>
                </a:solidFill>
                <a:latin typeface="Times New Roman" panose="02020603050405020304"/>
                <a:cs typeface="Times New Roman" panose="02020603050405020304"/>
              </a:rPr>
              <a:t>số</a:t>
            </a:r>
            <a:endParaRPr sz="3200">
              <a:solidFill>
                <a:srgbClr val="FF0000"/>
              </a:solidFill>
              <a:latin typeface="Times New Roman" panose="02020603050405020304"/>
              <a:cs typeface="Times New Roman" panose="02020603050405020304"/>
            </a:endParaRPr>
          </a:p>
          <a:p>
            <a:pPr marL="444500" indent="-432435">
              <a:lnSpc>
                <a:spcPct val="100000"/>
              </a:lnSpc>
              <a:spcBef>
                <a:spcPts val="740"/>
              </a:spcBef>
              <a:buClr>
                <a:srgbClr val="A76E23"/>
              </a:buClr>
              <a:buFont typeface="Komatuna"/>
              <a:buChar char=""/>
              <a:tabLst>
                <a:tab pos="444500" algn="l"/>
              </a:tabLst>
            </a:pPr>
            <a:r>
              <a:rPr sz="3200" b="1" spc="30" dirty="0">
                <a:solidFill>
                  <a:srgbClr val="FF0000"/>
                </a:solidFill>
                <a:latin typeface="Times New Roman" panose="02020603050405020304"/>
                <a:cs typeface="Times New Roman" panose="02020603050405020304"/>
              </a:rPr>
              <a:t>Phương </a:t>
            </a:r>
            <a:r>
              <a:rPr sz="3200" b="1" spc="20" dirty="0">
                <a:solidFill>
                  <a:srgbClr val="FF0000"/>
                </a:solidFill>
                <a:latin typeface="Times New Roman" panose="02020603050405020304"/>
                <a:cs typeface="Times New Roman" panose="02020603050405020304"/>
              </a:rPr>
              <a:t>pháp </a:t>
            </a:r>
            <a:r>
              <a:rPr sz="3200" b="1" dirty="0">
                <a:solidFill>
                  <a:srgbClr val="FF0000"/>
                </a:solidFill>
                <a:latin typeface="Times New Roman" panose="02020603050405020304"/>
                <a:cs typeface="Times New Roman" panose="02020603050405020304"/>
              </a:rPr>
              <a:t>tỷ</a:t>
            </a:r>
            <a:r>
              <a:rPr sz="3200" b="1" spc="-280" dirty="0">
                <a:solidFill>
                  <a:srgbClr val="FF0000"/>
                </a:solidFill>
                <a:latin typeface="Times New Roman" panose="02020603050405020304"/>
                <a:cs typeface="Times New Roman" panose="02020603050405020304"/>
              </a:rPr>
              <a:t> </a:t>
            </a:r>
            <a:r>
              <a:rPr sz="3200" b="1" dirty="0">
                <a:solidFill>
                  <a:srgbClr val="FF0000"/>
                </a:solidFill>
                <a:latin typeface="Times New Roman" panose="02020603050405020304"/>
                <a:cs typeface="Times New Roman" panose="02020603050405020304"/>
              </a:rPr>
              <a:t>lệ</a:t>
            </a:r>
            <a:endParaRPr sz="2470">
              <a:solidFill>
                <a:srgbClr val="FF0000"/>
              </a:solidFill>
              <a:latin typeface="Times New Roman" panose="02020603050405020304"/>
              <a:cs typeface="Times New Roman" panose="02020603050405020304"/>
            </a:endParaRPr>
          </a:p>
          <a:p>
            <a:pPr marL="12065" indent="0">
              <a:lnSpc>
                <a:spcPct val="100000"/>
              </a:lnSpc>
              <a:spcBef>
                <a:spcPts val="640"/>
              </a:spcBef>
              <a:buClr>
                <a:srgbClr val="A76E23"/>
              </a:buClr>
              <a:buFont typeface="Komatuna"/>
              <a:buNone/>
              <a:tabLst>
                <a:tab pos="444500" algn="l"/>
              </a:tabLst>
            </a:pPr>
            <a:endParaRPr sz="2470">
              <a:solidFill>
                <a:srgbClr val="FF0000"/>
              </a:solidFill>
              <a:latin typeface="Times New Roman" panose="02020603050405020304"/>
              <a:cs typeface="Times New Roman" panose="020206030504050203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 calcmode="lin" valueType="num">
                                      <p:cBhvr additive="base">
                                        <p:cTn id="1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 calcmode="lin" valueType="num">
                                      <p:cBhvr additive="base">
                                        <p:cTn id="2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p:cNvSpPr>
            <a:spLocks noGrp="1"/>
          </p:cNvSpPr>
          <p:nvPr>
            <p:ph type="pic" idx="1"/>
          </p:nvPr>
        </p:nvSpPr>
        <p:spPr>
          <a:xfrm>
            <a:off x="68263" y="66675"/>
            <a:ext cx="9001125" cy="4581525"/>
          </a:xfrm>
        </p:spPr>
      </p:sp>
      <p:sp>
        <p:nvSpPr>
          <p:cNvPr id="3" name="Content Placeholder 2"/>
          <p:cNvSpPr>
            <a:spLocks noGrp="1"/>
          </p:cNvSpPr>
          <p:nvPr>
            <p:ph type="body" sz="half" idx="2"/>
          </p:nvPr>
        </p:nvSpPr>
        <p:spPr>
          <a:xfrm>
            <a:off x="304800" y="457200"/>
            <a:ext cx="8534400" cy="3886200"/>
          </a:xfrm>
        </p:spPr>
        <p:txBody>
          <a:bodyPr>
            <a:noAutofit/>
          </a:bodyPr>
          <a:lstStyle/>
          <a:p>
            <a:pPr algn="ctr" eaLnBrk="1" fontAlgn="auto" hangingPunct="1">
              <a:defRPr/>
            </a:pPr>
            <a:endParaRPr lang="en-US" sz="4000" b="1" i="1" noProof="1" smtClean="0">
              <a:ln w="12700">
                <a:solidFill>
                  <a:schemeClr val="tx2">
                    <a:satMod val="155000"/>
                  </a:schemeClr>
                </a:solidFill>
                <a:prstDash val="solid"/>
              </a:ln>
              <a:solidFill>
                <a:schemeClr val="bg2">
                  <a:lumMod val="75000"/>
                </a:schemeClr>
              </a:solidFill>
              <a:effectLst>
                <a:outerShdw blurRad="41275" dist="20320" dir="1800000" algn="tl" rotWithShape="0">
                  <a:srgbClr val="000000">
                    <a:alpha val="40000"/>
                  </a:srgbClr>
                </a:outerShdw>
              </a:effectLst>
              <a:latin typeface="Times New Roman" panose="02020603050405020304" pitchFamily="18" charset="0"/>
              <a:cs typeface="Times New Roman" panose="02020603050405020304" pitchFamily="18" charset="0"/>
            </a:endParaRPr>
          </a:p>
          <a:p>
            <a:pPr eaLnBrk="1" fontAlgn="auto" hangingPunct="1">
              <a:defRPr/>
            </a:pPr>
            <a:r>
              <a:rPr lang="en-US" sz="4000" b="1" cap="all" noProof="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anose="02020603050405020304" pitchFamily="18" charset="0"/>
                <a:cs typeface="Times New Roman" panose="02020603050405020304" pitchFamily="18" charset="0"/>
              </a:rPr>
              <a:t> Phương pháp GIẢN </a:t>
            </a:r>
            <a:r>
              <a:rPr lang="en-US" sz="4000" b="1" cap="all" noProof="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anose="02020603050405020304" pitchFamily="18" charset="0"/>
                <a:cs typeface="Times New Roman" panose="02020603050405020304" pitchFamily="18" charset="0"/>
              </a:rPr>
              <a:t>ĐƠN</a:t>
            </a:r>
          </a:p>
          <a:p>
            <a:pPr algn="ctr" eaLnBrk="1" fontAlgn="auto" hangingPunct="1">
              <a:defRPr/>
            </a:pPr>
            <a:r>
              <a:rPr lang="en-US" sz="4000" b="1" cap="all" noProof="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anose="02020603050405020304" pitchFamily="18" charset="0"/>
                <a:cs typeface="Times New Roman" panose="02020603050405020304" pitchFamily="18" charset="0"/>
              </a:rPr>
              <a:t>(PHƯƠNG PHÁP TRỰC TIẾP)</a:t>
            </a:r>
            <a:endParaRPr lang="en-US" sz="4000" b="1" cap="all" noProof="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anose="02020603050405020304" pitchFamily="18" charset="0"/>
              <a:cs typeface="Times New Roman" panose="02020603050405020304" pitchFamily="18" charset="0"/>
            </a:endParaRPr>
          </a:p>
        </p:txBody>
      </p:sp>
      <p:sp>
        <p:nvSpPr>
          <p:cNvPr id="11268" name="Slide Number Placeholder 1"/>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96DF61E4-3539-4ED2-9702-8294AD451540}" type="slidenum">
              <a:rPr lang="en-US" altLang="zh-CN">
                <a:solidFill>
                  <a:srgbClr val="FFFFFF"/>
                </a:solidFill>
                <a:latin typeface="Franklin Gothic Book" panose="020B0503020102020204" pitchFamily="34" charset="0"/>
              </a:rPr>
              <a:t>61</a:t>
            </a:fld>
            <a:endParaRPr lang="en-US" altLang="zh-CN">
              <a:solidFill>
                <a:srgbClr val="FFFFFF"/>
              </a:solidFill>
              <a:latin typeface="Franklin Gothic Book" panose="020B0503020102020204" pitchFamily="34" charset="0"/>
            </a:endParaRPr>
          </a:p>
        </p:txBody>
      </p:sp>
    </p:spTree>
  </p:cSld>
  <p:clrMapOvr>
    <a:masterClrMapping/>
  </p:clrMapOvr>
  <p:transition>
    <p:wedg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382000" cy="639762"/>
          </a:xfrm>
        </p:spPr>
        <p:txBody>
          <a:bodyPr>
            <a:noAutofit/>
          </a:bodyPr>
          <a:lstStyle/>
          <a:p>
            <a:pPr indent="269875" eaLnBrk="1" hangingPunct="1">
              <a:spcBef>
                <a:spcPts val="600"/>
              </a:spcBef>
              <a:defRPr/>
            </a:pPr>
            <a:r>
              <a:rPr lang="en-US" altLang="zh-CN" b="1" smtClean="0">
                <a:solidFill>
                  <a:srgbClr val="105766"/>
                </a:solidFill>
                <a:effectLst>
                  <a:outerShdw blurRad="38100" dist="38100" dir="2700000" algn="tl">
                    <a:srgbClr val="C0C0C0"/>
                  </a:outerShdw>
                </a:effectLst>
                <a:latin typeface="Times New Roman" panose="02020603050405020304" pitchFamily="18" charset="0"/>
                <a:ea typeface="SimSun" panose="02010600030101010101" pitchFamily="2" charset="-122"/>
                <a:cs typeface="Times New Roman" panose="02020603050405020304" pitchFamily="18" charset="0"/>
              </a:rPr>
              <a:t/>
            </a:r>
            <a:br>
              <a:rPr lang="en-US" altLang="zh-CN" b="1" smtClean="0">
                <a:solidFill>
                  <a:srgbClr val="105766"/>
                </a:solidFill>
                <a:effectLst>
                  <a:outerShdw blurRad="38100" dist="38100" dir="2700000" algn="tl">
                    <a:srgbClr val="C0C0C0"/>
                  </a:outerShdw>
                </a:effectLst>
                <a:latin typeface="Times New Roman" panose="02020603050405020304" pitchFamily="18" charset="0"/>
                <a:ea typeface="SimSun" panose="02010600030101010101" pitchFamily="2" charset="-122"/>
                <a:cs typeface="Times New Roman" panose="02020603050405020304" pitchFamily="18" charset="0"/>
              </a:rPr>
            </a:br>
            <a:r>
              <a:rPr lang="en-US" altLang="zh-CN" b="1" smtClean="0">
                <a:solidFill>
                  <a:srgbClr val="0070C0"/>
                </a:solidFill>
                <a:effectLst>
                  <a:outerShdw blurRad="38100" dist="38100" dir="2700000" algn="tl">
                    <a:srgbClr val="C0C0C0"/>
                  </a:outerShdw>
                </a:effectLst>
                <a:latin typeface="Times New Roman" panose="02020603050405020304" pitchFamily="18" charset="0"/>
                <a:ea typeface="SimSun" panose="02010600030101010101" pitchFamily="2" charset="-122"/>
                <a:cs typeface="Times New Roman" panose="02020603050405020304" pitchFamily="18" charset="0"/>
              </a:rPr>
              <a:t>Điều kiện áp dụng:</a:t>
            </a:r>
          </a:p>
        </p:txBody>
      </p:sp>
      <p:sp>
        <p:nvSpPr>
          <p:cNvPr id="3" name="Content Placeholder 2"/>
          <p:cNvSpPr>
            <a:spLocks noGrp="1"/>
          </p:cNvSpPr>
          <p:nvPr>
            <p:ph sz="quarter" idx="1"/>
          </p:nvPr>
        </p:nvSpPr>
        <p:spPr>
          <a:xfrm>
            <a:off x="304800" y="990600"/>
            <a:ext cx="8610600" cy="5715000"/>
          </a:xfrm>
        </p:spPr>
        <p:txBody>
          <a:bodyPr/>
          <a:lstStyle/>
          <a:p>
            <a:pPr marL="469900" indent="-457200" eaLnBrk="1" hangingPunct="1">
              <a:lnSpc>
                <a:spcPct val="101000"/>
              </a:lnSpc>
              <a:spcBef>
                <a:spcPts val="65"/>
              </a:spcBef>
              <a:buClr>
                <a:srgbClr val="A76E23"/>
              </a:buClr>
              <a:buFont typeface="Wingdings" panose="05000000000000000000" pitchFamily="2" charset="2"/>
              <a:buChar char="ü"/>
              <a:tabLst>
                <a:tab pos="444500" algn="l"/>
                <a:tab pos="2514600" algn="l"/>
                <a:tab pos="3632200" algn="l"/>
                <a:tab pos="5092700" algn="l"/>
                <a:tab pos="5676900" algn="l"/>
              </a:tabLst>
            </a:pPr>
            <a:r>
              <a:rPr lang="en-US" altLang="en-US" sz="3200" smtClean="0">
                <a:solidFill>
                  <a:srgbClr val="002A00"/>
                </a:solidFill>
                <a:latin typeface="Times New Roman" panose="02020603050405020304" pitchFamily="18" charset="0"/>
              </a:rPr>
              <a:t>Phương pháp này áp dụng đối với những quy trình  công nghệ giản đơn</a:t>
            </a:r>
            <a:r>
              <a:rPr lang="en-US" altLang="zh-CN" sz="3200" smtClean="0">
                <a:solidFill>
                  <a:srgbClr val="002A00"/>
                </a:solidFill>
                <a:latin typeface="Times New Roman" panose="02020603050405020304" pitchFamily="18" charset="0"/>
              </a:rPr>
              <a:t>, số lượng mặt hàng ít.</a:t>
            </a:r>
          </a:p>
          <a:p>
            <a:pPr marL="469900" indent="-457200" eaLnBrk="1" hangingPunct="1">
              <a:lnSpc>
                <a:spcPct val="101000"/>
              </a:lnSpc>
              <a:spcBef>
                <a:spcPts val="600"/>
              </a:spcBef>
              <a:buClr>
                <a:srgbClr val="A76E23"/>
              </a:buClr>
              <a:buFont typeface="Wingdings" panose="05000000000000000000" pitchFamily="2" charset="2"/>
              <a:buChar char="ü"/>
              <a:tabLst>
                <a:tab pos="444500" algn="l"/>
                <a:tab pos="2514600" algn="l"/>
                <a:tab pos="3632200" algn="l"/>
                <a:tab pos="5092700" algn="l"/>
                <a:tab pos="5676900" algn="l"/>
              </a:tabLst>
            </a:pPr>
            <a:r>
              <a:rPr lang="en-US" altLang="en-US" sz="3200" smtClean="0">
                <a:solidFill>
                  <a:srgbClr val="002A00"/>
                </a:solidFill>
                <a:latin typeface="Times New Roman" panose="02020603050405020304" pitchFamily="18" charset="0"/>
              </a:rPr>
              <a:t>Đối tượng tập hợp chi phí sản xuất cũng chính là đối  tượng tính giá thành.</a:t>
            </a:r>
            <a:endParaRPr lang="en-US" altLang="en-US" sz="3200" smtClean="0">
              <a:latin typeface="Times New Roman" panose="02020603050405020304" pitchFamily="18" charset="0"/>
            </a:endParaRPr>
          </a:p>
          <a:p>
            <a:pPr marL="469900" indent="-457200" algn="just" eaLnBrk="1" hangingPunct="1">
              <a:lnSpc>
                <a:spcPct val="150000"/>
              </a:lnSpc>
              <a:spcBef>
                <a:spcPct val="0"/>
              </a:spcBef>
              <a:buFont typeface="Wingdings 2" panose="05020102010507070707" pitchFamily="18" charset="2"/>
              <a:buNone/>
              <a:tabLst>
                <a:tab pos="444500" algn="l"/>
                <a:tab pos="2514600" algn="l"/>
                <a:tab pos="3632200" algn="l"/>
                <a:tab pos="5092700" algn="l"/>
                <a:tab pos="5676900" algn="l"/>
              </a:tabLst>
            </a:pPr>
            <a:endParaRPr lang="en-US" altLang="vi-VN" sz="3200" smtClean="0">
              <a:latin typeface="Times New Roman" panose="02020603050405020304" pitchFamily="18" charset="0"/>
            </a:endParaRPr>
          </a:p>
          <a:p>
            <a:pPr marL="469900" indent="-457200" algn="just" eaLnBrk="1" hangingPunct="1">
              <a:lnSpc>
                <a:spcPct val="150000"/>
              </a:lnSpc>
              <a:spcBef>
                <a:spcPct val="0"/>
              </a:spcBef>
              <a:buFont typeface="Wingdings 2" panose="05020102010507070707" pitchFamily="18" charset="2"/>
              <a:buNone/>
              <a:tabLst>
                <a:tab pos="444500" algn="l"/>
                <a:tab pos="2514600" algn="l"/>
                <a:tab pos="3632200" algn="l"/>
                <a:tab pos="5092700" algn="l"/>
                <a:tab pos="5676900" algn="l"/>
              </a:tabLst>
            </a:pPr>
            <a:endParaRPr lang="en-US" altLang="zh-CN" sz="3200" smtClean="0">
              <a:solidFill>
                <a:srgbClr val="000000"/>
              </a:solidFill>
              <a:latin typeface="VNI-Times" pitchFamily="2" charset="0"/>
            </a:endParaRPr>
          </a:p>
          <a:p>
            <a:pPr marL="469900" indent="-457200" algn="just" eaLnBrk="1" hangingPunct="1">
              <a:lnSpc>
                <a:spcPct val="150000"/>
              </a:lnSpc>
              <a:spcBef>
                <a:spcPct val="0"/>
              </a:spcBef>
              <a:buFont typeface="Wingdings 2" panose="05020102010507070707" pitchFamily="18" charset="2"/>
              <a:buNone/>
              <a:tabLst>
                <a:tab pos="444500" algn="l"/>
                <a:tab pos="2514600" algn="l"/>
                <a:tab pos="3632200" algn="l"/>
                <a:tab pos="5092700" algn="l"/>
                <a:tab pos="5676900" algn="l"/>
              </a:tabLst>
            </a:pPr>
            <a:endParaRPr lang="en-US" altLang="zh-CN" sz="3200" smtClean="0">
              <a:latin typeface="Times New Roman" panose="02020603050405020304" pitchFamily="18" charset="0"/>
            </a:endParaRPr>
          </a:p>
        </p:txBody>
      </p:sp>
      <p:sp>
        <p:nvSpPr>
          <p:cNvPr id="12292" name="Slide Number Placeholder 4"/>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8ACBDF9F-6D37-4559-8997-708F2883CB8D}" type="slidenum">
              <a:rPr lang="en-US" altLang="zh-CN">
                <a:solidFill>
                  <a:srgbClr val="FFFFFF"/>
                </a:solidFill>
                <a:latin typeface="Franklin Gothic Book" panose="020B0503020102020204" pitchFamily="34" charset="0"/>
              </a:rPr>
              <a:t>62</a:t>
            </a:fld>
            <a:endParaRPr lang="en-US" altLang="zh-CN">
              <a:solidFill>
                <a:srgbClr val="FFFFFF"/>
              </a:solidFill>
              <a:latin typeface="Franklin Gothic Book" panose="020B0503020102020204" pitchFamily="34" charset="0"/>
            </a:endParaRPr>
          </a:p>
        </p:txBody>
      </p:sp>
      <p:pic>
        <p:nvPicPr>
          <p:cNvPr id="12293" name="Picture 3" descr="Animate"/>
          <p:cNvPicPr>
            <a:picLocks noChangeAspect="1" noChangeArrowheads="1" noCrop="1"/>
          </p:cNvPicPr>
          <p:nvPr/>
        </p:nvPicPr>
        <p:blipFill>
          <a:blip r:embed="rId2"/>
          <a:srcRect/>
          <a:stretch>
            <a:fillRect/>
          </a:stretch>
        </p:blipFill>
        <p:spPr bwMode="auto">
          <a:xfrm>
            <a:off x="0" y="847725"/>
            <a:ext cx="9144000" cy="15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ppt_x</p:attrName>
                                        </p:attrNameLst>
                                      </p:cBhvr>
                                      <p:tavLst>
                                        <p:tav tm="0">
                                          <p:val>
                                            <p:strVal val="#ppt_x"/>
                                          </p:val>
                                        </p:tav>
                                        <p:tav tm="100000">
                                          <p:val>
                                            <p:strVal val="#ppt_x"/>
                                          </p:val>
                                        </p:tav>
                                      </p:tavLst>
                                    </p:anim>
                                    <p:anim calcmode="lin" valueType="num">
                                      <p:cBhvr>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2971800" cy="639763"/>
          </a:xfrm>
        </p:spPr>
        <p:txBody>
          <a:bodyPr>
            <a:noAutofit/>
          </a:bodyPr>
          <a:lstStyle/>
          <a:p>
            <a:pPr indent="269875" eaLnBrk="1" hangingPunct="1">
              <a:spcBef>
                <a:spcPts val="600"/>
              </a:spcBef>
              <a:defRPr/>
            </a:pPr>
            <a:r>
              <a:rPr lang="en-US" altLang="zh-CN" b="1" smtClean="0">
                <a:solidFill>
                  <a:srgbClr val="105766"/>
                </a:solidFill>
                <a:effectLst>
                  <a:outerShdw blurRad="38100" dist="38100" dir="2700000" algn="tl">
                    <a:srgbClr val="C0C0C0"/>
                  </a:outerShdw>
                </a:effectLst>
                <a:latin typeface="Times New Roman" panose="02020603050405020304" pitchFamily="18" charset="0"/>
                <a:ea typeface="SimSun" panose="02010600030101010101" pitchFamily="2" charset="-122"/>
                <a:cs typeface="Times New Roman" panose="02020603050405020304" pitchFamily="18" charset="0"/>
              </a:rPr>
              <a:t/>
            </a:r>
            <a:br>
              <a:rPr lang="en-US" altLang="zh-CN" b="1" smtClean="0">
                <a:solidFill>
                  <a:srgbClr val="105766"/>
                </a:solidFill>
                <a:effectLst>
                  <a:outerShdw blurRad="38100" dist="38100" dir="2700000" algn="tl">
                    <a:srgbClr val="C0C0C0"/>
                  </a:outerShdw>
                </a:effectLst>
                <a:latin typeface="Times New Roman" panose="02020603050405020304" pitchFamily="18" charset="0"/>
                <a:ea typeface="SimSun" panose="02010600030101010101" pitchFamily="2" charset="-122"/>
                <a:cs typeface="Times New Roman" panose="02020603050405020304" pitchFamily="18" charset="0"/>
              </a:rPr>
            </a:br>
            <a:r>
              <a:rPr lang="en-US" altLang="zh-CN" b="1" smtClean="0">
                <a:solidFill>
                  <a:srgbClr val="105766"/>
                </a:solidFill>
                <a:effectLst>
                  <a:outerShdw blurRad="38100" dist="38100" dir="2700000" algn="tl">
                    <a:srgbClr val="C0C0C0"/>
                  </a:outerShdw>
                </a:effectLst>
                <a:latin typeface="Times New Roman" panose="02020603050405020304" pitchFamily="18" charset="0"/>
                <a:ea typeface="SimSun" panose="02010600030101010101" pitchFamily="2" charset="-122"/>
                <a:cs typeface="Times New Roman" panose="02020603050405020304" pitchFamily="18" charset="0"/>
              </a:rPr>
              <a:t>           </a:t>
            </a:r>
            <a:r>
              <a:rPr lang="en-US" altLang="zh-CN" b="1" smtClean="0">
                <a:solidFill>
                  <a:srgbClr val="0070C0"/>
                </a:solidFill>
                <a:effectLst>
                  <a:outerShdw blurRad="38100" dist="38100" dir="2700000" algn="tl">
                    <a:srgbClr val="C0C0C0"/>
                  </a:outerShdw>
                </a:effectLst>
                <a:latin typeface="Times New Roman" panose="02020603050405020304" pitchFamily="18" charset="0"/>
                <a:ea typeface="SimSun" panose="02010600030101010101" pitchFamily="2" charset="-122"/>
                <a:cs typeface="Times New Roman" panose="02020603050405020304" pitchFamily="18" charset="0"/>
              </a:rPr>
              <a:t>Ví dụ:</a:t>
            </a:r>
          </a:p>
        </p:txBody>
      </p:sp>
      <p:sp>
        <p:nvSpPr>
          <p:cNvPr id="13315" name="Content Placeholder 2"/>
          <p:cNvSpPr>
            <a:spLocks noGrp="1" noChangeArrowheads="1"/>
          </p:cNvSpPr>
          <p:nvPr>
            <p:ph sz="quarter" idx="1"/>
          </p:nvPr>
        </p:nvSpPr>
        <p:spPr>
          <a:xfrm>
            <a:off x="914400" y="1447800"/>
            <a:ext cx="3749675" cy="4572000"/>
          </a:xfrm>
        </p:spPr>
        <p:txBody>
          <a:bodyPr/>
          <a:lstStyle/>
          <a:p>
            <a:pPr marL="114300" indent="0" algn="just" eaLnBrk="1" hangingPunct="1">
              <a:lnSpc>
                <a:spcPct val="150000"/>
              </a:lnSpc>
              <a:spcBef>
                <a:spcPct val="0"/>
              </a:spcBef>
              <a:buFont typeface="Wingdings 2" panose="05020102010507070707" pitchFamily="18" charset="2"/>
              <a:buNone/>
            </a:pPr>
            <a:endParaRPr lang="en-US" altLang="zh-CN" sz="3200" smtClean="0">
              <a:solidFill>
                <a:srgbClr val="000000"/>
              </a:solidFill>
              <a:latin typeface="Times New Roman" panose="02020603050405020304" pitchFamily="18" charset="0"/>
            </a:endParaRPr>
          </a:p>
          <a:p>
            <a:pPr marL="114300" indent="0" algn="just" eaLnBrk="1" hangingPunct="1">
              <a:lnSpc>
                <a:spcPct val="150000"/>
              </a:lnSpc>
              <a:spcBef>
                <a:spcPct val="0"/>
              </a:spcBef>
              <a:buFont typeface="Wingdings 2" panose="05020102010507070707" pitchFamily="18" charset="2"/>
              <a:buNone/>
            </a:pPr>
            <a:endParaRPr lang="en-US" altLang="zh-CN" sz="3200" smtClean="0">
              <a:latin typeface="Times New Roman" panose="02020603050405020304" pitchFamily="18" charset="0"/>
            </a:endParaRPr>
          </a:p>
          <a:p>
            <a:pPr marL="114300" indent="0" algn="just" eaLnBrk="1" hangingPunct="1">
              <a:lnSpc>
                <a:spcPct val="150000"/>
              </a:lnSpc>
              <a:spcBef>
                <a:spcPct val="0"/>
              </a:spcBef>
              <a:buFont typeface="Wingdings 2" panose="05020102010507070707" pitchFamily="18" charset="2"/>
              <a:buNone/>
            </a:pPr>
            <a:endParaRPr lang="en-US" altLang="zh-CN" sz="3200" smtClean="0">
              <a:latin typeface="Times New Roman" panose="02020603050405020304" pitchFamily="18" charset="0"/>
            </a:endParaRPr>
          </a:p>
        </p:txBody>
      </p:sp>
      <p:sp>
        <p:nvSpPr>
          <p:cNvPr id="13316" name="Slide Number Placeholder 4"/>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147B9591-BCD4-475F-9C56-E24D026FA4B1}" type="slidenum">
              <a:rPr lang="en-US" altLang="zh-CN">
                <a:solidFill>
                  <a:srgbClr val="FFFFFF"/>
                </a:solidFill>
                <a:latin typeface="Franklin Gothic Book" panose="020B0503020102020204" pitchFamily="34" charset="0"/>
              </a:rPr>
              <a:t>63</a:t>
            </a:fld>
            <a:endParaRPr lang="en-US" altLang="zh-CN">
              <a:solidFill>
                <a:srgbClr val="FFFFFF"/>
              </a:solidFill>
              <a:latin typeface="Franklin Gothic Book" panose="020B0503020102020204" pitchFamily="34" charset="0"/>
            </a:endParaRPr>
          </a:p>
        </p:txBody>
      </p:sp>
      <p:sp>
        <p:nvSpPr>
          <p:cNvPr id="13317" name="Text Box 9"/>
          <p:cNvSpPr txBox="1">
            <a:spLocks noChangeArrowheads="1"/>
          </p:cNvSpPr>
          <p:nvPr/>
        </p:nvSpPr>
        <p:spPr bwMode="auto">
          <a:xfrm>
            <a:off x="735013" y="6000750"/>
            <a:ext cx="13223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endParaRPr lang="en-US" altLang="zh-CN"/>
          </a:p>
        </p:txBody>
      </p:sp>
      <p:pic>
        <p:nvPicPr>
          <p:cNvPr id="13318" name="Content Placeholder 3" descr="su-dung-nuoc-da"/>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228600" y="762000"/>
            <a:ext cx="3733800" cy="2743200"/>
          </a:xfrm>
        </p:spPr>
      </p:pic>
      <p:sp>
        <p:nvSpPr>
          <p:cNvPr id="13319" name="Text Box 14"/>
          <p:cNvSpPr txBox="1">
            <a:spLocks noChangeArrowheads="1"/>
          </p:cNvSpPr>
          <p:nvPr/>
        </p:nvSpPr>
        <p:spPr bwMode="auto">
          <a:xfrm>
            <a:off x="609600" y="3657600"/>
            <a:ext cx="32750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r>
              <a:rPr lang="en-US" altLang="zh-CN" sz="2800">
                <a:latin typeface="Times New Roman" panose="02020603050405020304" pitchFamily="18" charset="0"/>
              </a:rPr>
              <a:t>Sản xuất nước đá</a:t>
            </a:r>
          </a:p>
        </p:txBody>
      </p:sp>
      <p:pic>
        <p:nvPicPr>
          <p:cNvPr id="13320" name="Picture 15" descr="Duong-Day-Dien-Cao-Th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3150" y="400050"/>
            <a:ext cx="3194050" cy="310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1" name="Text Box 16"/>
          <p:cNvSpPr txBox="1">
            <a:spLocks noChangeArrowheads="1"/>
          </p:cNvSpPr>
          <p:nvPr/>
        </p:nvSpPr>
        <p:spPr bwMode="auto">
          <a:xfrm>
            <a:off x="4953000" y="3657600"/>
            <a:ext cx="32750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r>
              <a:rPr lang="en-US" altLang="zh-CN" sz="2800">
                <a:latin typeface="Times New Roman" panose="02020603050405020304" pitchFamily="18" charset="0"/>
              </a:rPr>
              <a:t>Sản xuất điện</a:t>
            </a:r>
          </a:p>
        </p:txBody>
      </p:sp>
      <p:pic>
        <p:nvPicPr>
          <p:cNvPr id="13322"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050" y="4370388"/>
            <a:ext cx="2819400" cy="210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3" name="TextBox 6"/>
          <p:cNvSpPr txBox="1">
            <a:spLocks noChangeArrowheads="1"/>
          </p:cNvSpPr>
          <p:nvPr/>
        </p:nvSpPr>
        <p:spPr bwMode="auto">
          <a:xfrm>
            <a:off x="3328988" y="5278438"/>
            <a:ext cx="2209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r>
              <a:rPr lang="en-US" altLang="zh-CN" sz="3200">
                <a:latin typeface="Times New Roman" panose="02020603050405020304" pitchFamily="18" charset="0"/>
              </a:rPr>
              <a:t>Sản xuất gỗ</a:t>
            </a: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40130" y="878840"/>
            <a:ext cx="7857490" cy="502920"/>
          </a:xfrm>
        </p:spPr>
        <p:txBody>
          <a:bodyPr lIns="0" tIns="11205" rIns="0" bIns="0" rtlCol="0">
            <a:spAutoFit/>
          </a:bodyPr>
          <a:lstStyle/>
          <a:p>
            <a:pPr marL="12700" eaLnBrk="1" fontAlgn="auto" hangingPunct="1">
              <a:spcBef>
                <a:spcPts val="100"/>
              </a:spcBef>
              <a:defRPr/>
            </a:pPr>
            <a:r>
              <a:rPr lang="en-US" sz="3200" spc="-25" noProof="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Phương pháp tính:</a:t>
            </a:r>
          </a:p>
        </p:txBody>
      </p:sp>
      <p:sp>
        <p:nvSpPr>
          <p:cNvPr id="3" name="object 3"/>
          <p:cNvSpPr txBox="1"/>
          <p:nvPr/>
        </p:nvSpPr>
        <p:spPr>
          <a:xfrm>
            <a:off x="438150" y="2443163"/>
            <a:ext cx="1458913" cy="2192020"/>
          </a:xfrm>
          <a:prstGeom prst="rect">
            <a:avLst/>
          </a:prstGeom>
        </p:spPr>
        <p:txBody>
          <a:bodyPr lIns="0" tIns="8964" rIns="0" bIns="0">
            <a:spAutoFit/>
          </a:bodyPr>
          <a:lstStyle>
            <a:lvl1pPr marL="12700" indent="-8255"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algn="ctr" eaLnBrk="1" hangingPunct="1">
              <a:lnSpc>
                <a:spcPct val="101000"/>
              </a:lnSpc>
              <a:spcBef>
                <a:spcPts val="75"/>
              </a:spcBef>
            </a:pPr>
            <a:r>
              <a:rPr lang="en-US" altLang="en-US" sz="2800" noProof="1">
                <a:solidFill>
                  <a:srgbClr val="002A00"/>
                </a:solidFill>
                <a:latin typeface="Times New Roman" panose="02020603050405020304" pitchFamily="18" charset="0"/>
                <a:cs typeface="Times New Roman" panose="02020603050405020304" pitchFamily="18" charset="0"/>
              </a:rPr>
              <a:t>Tổng giá  thành  thực tế  sản phẩm</a:t>
            </a:r>
          </a:p>
          <a:p>
            <a:pPr algn="ctr" eaLnBrk="1" hangingPunct="1">
              <a:lnSpc>
                <a:spcPct val="101000"/>
              </a:lnSpc>
              <a:spcBef>
                <a:spcPts val="75"/>
              </a:spcBef>
            </a:pPr>
            <a:r>
              <a:rPr lang="en-US" altLang="en-US" sz="2800" noProof="1">
                <a:latin typeface="Times New Roman" panose="02020603050405020304" pitchFamily="18" charset="0"/>
                <a:cs typeface="Times New Roman" panose="02020603050405020304" pitchFamily="18" charset="0"/>
              </a:rPr>
              <a:t>(1)</a:t>
            </a:r>
          </a:p>
        </p:txBody>
      </p:sp>
      <p:sp>
        <p:nvSpPr>
          <p:cNvPr id="4" name="object 4"/>
          <p:cNvSpPr txBox="1">
            <a:spLocks noChangeArrowheads="1"/>
          </p:cNvSpPr>
          <p:nvPr/>
        </p:nvSpPr>
        <p:spPr bwMode="auto">
          <a:xfrm>
            <a:off x="2073275" y="3025775"/>
            <a:ext cx="174625"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1205" rIns="0" bIns="0">
            <a:spAutoFit/>
          </a:bodyPr>
          <a:lstStyle>
            <a:lvl1pPr marL="12700"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spcBef>
                <a:spcPts val="100"/>
              </a:spcBef>
            </a:pPr>
            <a:r>
              <a:rPr lang="en-US" altLang="en-US" sz="2800">
                <a:solidFill>
                  <a:srgbClr val="002A00"/>
                </a:solidFill>
                <a:latin typeface="Times New Roman" panose="02020603050405020304" pitchFamily="18" charset="0"/>
              </a:rPr>
              <a:t>=</a:t>
            </a:r>
            <a:endParaRPr lang="en-US" altLang="en-US" sz="2800">
              <a:latin typeface="Times New Roman" panose="02020603050405020304" pitchFamily="18" charset="0"/>
            </a:endParaRPr>
          </a:p>
        </p:txBody>
      </p:sp>
      <p:sp>
        <p:nvSpPr>
          <p:cNvPr id="5" name="object 5"/>
          <p:cNvSpPr txBox="1"/>
          <p:nvPr/>
        </p:nvSpPr>
        <p:spPr>
          <a:xfrm>
            <a:off x="2362200" y="2530475"/>
            <a:ext cx="1149350" cy="1747838"/>
          </a:xfrm>
          <a:prstGeom prst="rect">
            <a:avLst/>
          </a:prstGeom>
        </p:spPr>
        <p:txBody>
          <a:bodyPr lIns="0" tIns="8964" rIns="0" bIns="0">
            <a:spAutoFit/>
          </a:bodyPr>
          <a:lstStyle>
            <a:lvl1pPr marL="38100" indent="62230"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lnSpc>
                <a:spcPct val="101000"/>
              </a:lnSpc>
              <a:spcBef>
                <a:spcPts val="75"/>
              </a:spcBef>
            </a:pPr>
            <a:r>
              <a:rPr lang="en-US" altLang="en-US" sz="2800" noProof="1">
                <a:solidFill>
                  <a:srgbClr val="002A00"/>
                </a:solidFill>
                <a:latin typeface="Times New Roman" panose="02020603050405020304" pitchFamily="18" charset="0"/>
                <a:cs typeface="Times New Roman" panose="02020603050405020304" pitchFamily="18" charset="0"/>
              </a:rPr>
              <a:t>CPSX  dở dang </a:t>
            </a:r>
            <a:r>
              <a:rPr lang="vi-VN" altLang="en-US" sz="2800" noProof="1">
                <a:solidFill>
                  <a:srgbClr val="002A00"/>
                </a:solidFill>
                <a:latin typeface="Times New Roman" panose="02020603050405020304" pitchFamily="18" charset="0"/>
                <a:cs typeface="Times New Roman" panose="02020603050405020304" pitchFamily="18" charset="0"/>
              </a:rPr>
              <a:t>đầu kỳ</a:t>
            </a:r>
            <a:endParaRPr lang="vi-VN" altLang="en-US" sz="2800" noProof="1">
              <a:latin typeface="Times New Roman" panose="02020603050405020304" pitchFamily="18" charset="0"/>
              <a:cs typeface="Times New Roman" panose="02020603050405020304" pitchFamily="18" charset="0"/>
            </a:endParaRPr>
          </a:p>
        </p:txBody>
      </p:sp>
      <p:sp>
        <p:nvSpPr>
          <p:cNvPr id="6" name="object 6"/>
          <p:cNvSpPr txBox="1"/>
          <p:nvPr/>
        </p:nvSpPr>
        <p:spPr>
          <a:xfrm>
            <a:off x="3657600" y="2589213"/>
            <a:ext cx="1284288" cy="1314450"/>
          </a:xfrm>
          <a:prstGeom prst="rect">
            <a:avLst/>
          </a:prstGeom>
        </p:spPr>
        <p:txBody>
          <a:bodyPr lIns="0" tIns="8964" rIns="0" bIns="0">
            <a:spAutoFit/>
          </a:bodyPr>
          <a:lstStyle>
            <a:lvl1pPr marL="12700" indent="100330"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lnSpc>
                <a:spcPct val="101000"/>
              </a:lnSpc>
              <a:spcBef>
                <a:spcPts val="75"/>
              </a:spcBef>
            </a:pPr>
            <a:r>
              <a:rPr lang="en-US" altLang="en-US" sz="2800" noProof="1">
                <a:solidFill>
                  <a:srgbClr val="002A00"/>
                </a:solidFill>
                <a:latin typeface="Times New Roman" panose="02020603050405020304" pitchFamily="18" charset="0"/>
                <a:cs typeface="Times New Roman" panose="02020603050405020304" pitchFamily="18" charset="0"/>
              </a:rPr>
              <a:t>CP  SX  phát sinh  trong kỳ</a:t>
            </a:r>
            <a:endParaRPr lang="en-US" altLang="en-US" sz="2800" noProof="1">
              <a:latin typeface="Times New Roman" panose="02020603050405020304" pitchFamily="18" charset="0"/>
              <a:cs typeface="Times New Roman" panose="02020603050405020304" pitchFamily="18" charset="0"/>
            </a:endParaRPr>
          </a:p>
        </p:txBody>
      </p:sp>
      <p:sp>
        <p:nvSpPr>
          <p:cNvPr id="7" name="object 7"/>
          <p:cNvSpPr txBox="1"/>
          <p:nvPr/>
        </p:nvSpPr>
        <p:spPr>
          <a:xfrm>
            <a:off x="5154613" y="3025775"/>
            <a:ext cx="112712" cy="336550"/>
          </a:xfrm>
          <a:prstGeom prst="rect">
            <a:avLst/>
          </a:prstGeom>
        </p:spPr>
        <p:txBody>
          <a:bodyPr lIns="0" tIns="11205" rIns="0" bIns="0">
            <a:spAutoFit/>
          </a:bodyPr>
          <a:lstStyle/>
          <a:p>
            <a:pPr marL="12700" fontAlgn="auto">
              <a:spcBef>
                <a:spcPts val="100"/>
              </a:spcBef>
              <a:defRPr/>
            </a:pPr>
            <a:r>
              <a:rPr sz="2120" noProof="1">
                <a:solidFill>
                  <a:srgbClr val="002A00"/>
                </a:solidFill>
                <a:latin typeface="Times New Roman" panose="02020603050405020304"/>
                <a:cs typeface="Times New Roman" panose="02020603050405020304"/>
              </a:rPr>
              <a:t>-</a:t>
            </a:r>
            <a:endParaRPr sz="2120" noProof="1">
              <a:latin typeface="Times New Roman" panose="02020603050405020304"/>
              <a:cs typeface="Times New Roman" panose="02020603050405020304"/>
            </a:endParaRPr>
          </a:p>
        </p:txBody>
      </p:sp>
      <p:sp>
        <p:nvSpPr>
          <p:cNvPr id="8" name="object 8"/>
          <p:cNvSpPr txBox="1"/>
          <p:nvPr/>
        </p:nvSpPr>
        <p:spPr>
          <a:xfrm>
            <a:off x="5435600" y="2443163"/>
            <a:ext cx="1163638" cy="1312545"/>
          </a:xfrm>
          <a:prstGeom prst="rect">
            <a:avLst/>
          </a:prstGeom>
        </p:spPr>
        <p:txBody>
          <a:bodyPr lIns="0" tIns="8964" rIns="0" bIns="0">
            <a:spAutoFit/>
          </a:bodyPr>
          <a:lstStyle>
            <a:lvl1pPr marL="12700" indent="62230"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lnSpc>
                <a:spcPct val="101000"/>
              </a:lnSpc>
              <a:spcBef>
                <a:spcPts val="75"/>
              </a:spcBef>
            </a:pPr>
            <a:r>
              <a:rPr lang="en-US" altLang="en-US" sz="2800" noProof="1">
                <a:solidFill>
                  <a:srgbClr val="002A00"/>
                </a:solidFill>
                <a:latin typeface="Times New Roman" panose="02020603050405020304" pitchFamily="18" charset="0"/>
                <a:cs typeface="Times New Roman" panose="02020603050405020304" pitchFamily="18" charset="0"/>
              </a:rPr>
              <a:t>CPSX  dở dang     cuối kỳ</a:t>
            </a:r>
            <a:endParaRPr lang="en-US" altLang="en-US" sz="2800" noProof="1">
              <a:latin typeface="Times New Roman" panose="02020603050405020304" pitchFamily="18" charset="0"/>
              <a:cs typeface="Times New Roman" panose="02020603050405020304" pitchFamily="18" charset="0"/>
            </a:endParaRPr>
          </a:p>
        </p:txBody>
      </p:sp>
      <p:sp>
        <p:nvSpPr>
          <p:cNvPr id="9" name="object 9"/>
          <p:cNvSpPr txBox="1"/>
          <p:nvPr/>
        </p:nvSpPr>
        <p:spPr>
          <a:xfrm>
            <a:off x="6772910" y="3026410"/>
            <a:ext cx="253365" cy="335915"/>
          </a:xfrm>
          <a:prstGeom prst="rect">
            <a:avLst/>
          </a:prstGeom>
        </p:spPr>
        <p:txBody>
          <a:bodyPr wrap="square" lIns="0" tIns="11205" rIns="0" bIns="0">
            <a:spAutoFit/>
          </a:bodyPr>
          <a:lstStyle/>
          <a:p>
            <a:pPr marL="12700" fontAlgn="auto">
              <a:spcBef>
                <a:spcPts val="100"/>
              </a:spcBef>
              <a:defRPr/>
            </a:pPr>
            <a:r>
              <a:rPr sz="2120" noProof="1">
                <a:solidFill>
                  <a:srgbClr val="002A00"/>
                </a:solidFill>
                <a:latin typeface="Times New Roman" panose="02020603050405020304"/>
                <a:cs typeface="Times New Roman" panose="02020603050405020304"/>
              </a:rPr>
              <a:t>-</a:t>
            </a:r>
            <a:endParaRPr sz="2120" noProof="1">
              <a:latin typeface="Times New Roman" panose="02020603050405020304"/>
              <a:cs typeface="Times New Roman" panose="02020603050405020304"/>
            </a:endParaRPr>
          </a:p>
        </p:txBody>
      </p:sp>
      <p:sp>
        <p:nvSpPr>
          <p:cNvPr id="10" name="object 10"/>
          <p:cNvSpPr txBox="1"/>
          <p:nvPr/>
        </p:nvSpPr>
        <p:spPr>
          <a:xfrm>
            <a:off x="7026275" y="2443163"/>
            <a:ext cx="1776413" cy="1747837"/>
          </a:xfrm>
          <a:prstGeom prst="rect">
            <a:avLst/>
          </a:prstGeom>
        </p:spPr>
        <p:txBody>
          <a:bodyPr lIns="0" tIns="8964" rIns="0" bIns="0">
            <a:spAutoFit/>
          </a:bodyPr>
          <a:lstStyle>
            <a:lvl1pPr marL="11430"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algn="ctr" eaLnBrk="1" hangingPunct="1">
              <a:lnSpc>
                <a:spcPct val="101000"/>
              </a:lnSpc>
              <a:spcBef>
                <a:spcPts val="75"/>
              </a:spcBef>
            </a:pPr>
            <a:r>
              <a:rPr lang="en-US" altLang="en-US" sz="2800" noProof="1">
                <a:solidFill>
                  <a:srgbClr val="002A00"/>
                </a:solidFill>
                <a:latin typeface="Times New Roman" panose="02020603050405020304" pitchFamily="18" charset="0"/>
                <a:cs typeface="Times New Roman" panose="02020603050405020304" pitchFamily="18" charset="0"/>
              </a:rPr>
              <a:t>Các khoản  </a:t>
            </a:r>
            <a:r>
              <a:rPr lang="vi-VN" altLang="en-US" sz="2800" noProof="1">
                <a:solidFill>
                  <a:srgbClr val="002A00"/>
                </a:solidFill>
                <a:latin typeface="Times New Roman" panose="02020603050405020304" pitchFamily="18" charset="0"/>
                <a:cs typeface="Times New Roman" panose="02020603050405020304" pitchFamily="18" charset="0"/>
              </a:rPr>
              <a:t>điều chỉnh  giảm giá  thành</a:t>
            </a:r>
            <a:endParaRPr lang="vi-VN" altLang="en-US" sz="2800" noProof="1">
              <a:latin typeface="Times New Roman" panose="02020603050405020304" pitchFamily="18" charset="0"/>
              <a:cs typeface="Times New Roman" panose="02020603050405020304" pitchFamily="18" charset="0"/>
            </a:endParaRPr>
          </a:p>
        </p:txBody>
      </p:sp>
      <p:sp>
        <p:nvSpPr>
          <p:cNvPr id="12" name="Text Box 11"/>
          <p:cNvSpPr txBox="1">
            <a:spLocks noChangeArrowheads="1"/>
          </p:cNvSpPr>
          <p:nvPr/>
        </p:nvSpPr>
        <p:spPr bwMode="auto">
          <a:xfrm>
            <a:off x="3275013" y="3175000"/>
            <a:ext cx="5032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r>
              <a:rPr lang="en-US" altLang="zh-CN" sz="2000"/>
              <a:t>+</a:t>
            </a:r>
          </a:p>
        </p:txBody>
      </p:sp>
      <p:sp>
        <p:nvSpPr>
          <p:cNvPr id="14348" name="Slide Number Placeholder 10"/>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6A6FF325-DFB6-4AF7-A9D6-A495F6E88D9D}" type="slidenum">
              <a:rPr lang="en-US" altLang="zh-CN">
                <a:solidFill>
                  <a:srgbClr val="FFFFFF"/>
                </a:solidFill>
                <a:latin typeface="Franklin Gothic Book" panose="020B0503020102020204" pitchFamily="34" charset="0"/>
              </a:rPr>
              <a:t>64</a:t>
            </a:fld>
            <a:endParaRPr lang="en-US" altLang="zh-CN">
              <a:solidFill>
                <a:srgbClr val="FFFFFF"/>
              </a:solidFill>
              <a:latin typeface="Franklin Gothic Book" panose="020B0503020102020204" pitchFamily="34" charset="0"/>
            </a:endParaRPr>
          </a:p>
        </p:txBody>
      </p:sp>
      <p:pic>
        <p:nvPicPr>
          <p:cNvPr id="14349" name="Picture 3" descr="xag00197"/>
          <p:cNvPicPr>
            <a:picLocks noChangeAspect="1" noChangeArrowheads="1" noCrop="1"/>
          </p:cNvPicPr>
          <p:nvPr/>
        </p:nvPicPr>
        <p:blipFill>
          <a:blip r:embed="rId2"/>
          <a:srcRect/>
          <a:stretch>
            <a:fillRect/>
          </a:stretch>
        </p:blipFill>
        <p:spPr bwMode="auto">
          <a:xfrm>
            <a:off x="8299450" y="271463"/>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0" name="Picture 3" descr="xag00197"/>
          <p:cNvPicPr>
            <a:picLocks noChangeAspect="1" noChangeArrowheads="1" noCrop="1"/>
          </p:cNvPicPr>
          <p:nvPr/>
        </p:nvPicPr>
        <p:blipFill>
          <a:blip r:embed="rId2"/>
          <a:srcRect/>
          <a:stretch>
            <a:fillRect/>
          </a:stretch>
        </p:blipFill>
        <p:spPr bwMode="auto">
          <a:xfrm>
            <a:off x="862013" y="160338"/>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
                                          </p:val>
                                        </p:tav>
                                        <p:tav tm="100000">
                                          <p:val>
                                            <p:strVal val="#ppt_x"/>
                                          </p:val>
                                        </p:tav>
                                      </p:tavLst>
                                    </p:anim>
                                    <p:anim calcmode="lin" valueType="num">
                                      <p:cBhvr>
                                        <p:cTn id="4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8"/>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2"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a:spLocks noGrp="1"/>
          </p:cNvSpPr>
          <p:nvPr>
            <p:ph type="title"/>
          </p:nvPr>
        </p:nvSpPr>
        <p:spPr>
          <a:xfrm>
            <a:off x="642938" y="879475"/>
            <a:ext cx="7858125" cy="2473325"/>
          </a:xfrm>
        </p:spPr>
        <p:txBody>
          <a:bodyPr lIns="0" tIns="11205" rIns="0" bIns="0">
            <a:spAutoFit/>
          </a:bodyPr>
          <a:lstStyle/>
          <a:p>
            <a:pPr marL="12700" eaLnBrk="1" hangingPunct="1">
              <a:spcBef>
                <a:spcPts val="100"/>
              </a:spcBef>
            </a:pPr>
            <a:r>
              <a:rPr lang="en-US" altLang="zh-CN" sz="3200" smtClean="0">
                <a:solidFill>
                  <a:srgbClr val="FF0000"/>
                </a:solidFill>
                <a:latin typeface="Times New Roman" panose="02020603050405020304" pitchFamily="18" charset="0"/>
                <a:ea typeface="SimSun" panose="02010600030101010101" pitchFamily="2" charset="-122"/>
              </a:rPr>
              <a:t>Các khoản điều chỉnh giảm giá thành bao gồm:</a:t>
            </a:r>
            <a:r>
              <a:rPr lang="en-US" altLang="en-US" sz="3200" smtClean="0">
                <a:solidFill>
                  <a:srgbClr val="FF0000"/>
                </a:solidFill>
                <a:latin typeface="Times New Roman" panose="02020603050405020304" pitchFamily="18" charset="0"/>
              </a:rPr>
              <a:t/>
            </a:r>
            <a:br>
              <a:rPr lang="en-US" altLang="en-US" sz="3200" smtClean="0">
                <a:solidFill>
                  <a:srgbClr val="FF0000"/>
                </a:solidFill>
                <a:latin typeface="Times New Roman" panose="02020603050405020304" pitchFamily="18" charset="0"/>
              </a:rPr>
            </a:br>
            <a:r>
              <a:rPr lang="en-US" altLang="en-US" sz="3200" smtClean="0">
                <a:latin typeface="Times New Roman" panose="02020603050405020304" pitchFamily="18" charset="0"/>
              </a:rPr>
              <a:t>- Phế liệu thu hồi từ quá trình sản xuất</a:t>
            </a:r>
            <a:br>
              <a:rPr lang="en-US" altLang="en-US" sz="3200" smtClean="0">
                <a:latin typeface="Times New Roman" panose="02020603050405020304" pitchFamily="18" charset="0"/>
              </a:rPr>
            </a:br>
            <a:r>
              <a:rPr lang="en-US" altLang="en-US" sz="3200" smtClean="0">
                <a:latin typeface="Times New Roman" panose="02020603050405020304" pitchFamily="18" charset="0"/>
              </a:rPr>
              <a:t>- Khoản thu bồi thường thiệt hại từ sản xuất</a:t>
            </a:r>
            <a:br>
              <a:rPr lang="en-US" altLang="en-US" sz="3200" smtClean="0">
                <a:latin typeface="Times New Roman" panose="02020603050405020304" pitchFamily="18" charset="0"/>
              </a:rPr>
            </a:br>
            <a:r>
              <a:rPr lang="en-US" altLang="en-US" sz="3200" smtClean="0">
                <a:latin typeface="Times New Roman" panose="02020603050405020304" pitchFamily="18" charset="0"/>
              </a:rPr>
              <a:t>- Giá trị sản phẩm phụ thu từ sản xuất.</a:t>
            </a:r>
            <a:br>
              <a:rPr lang="en-US" altLang="en-US" sz="3200" smtClean="0">
                <a:latin typeface="Times New Roman" panose="02020603050405020304" pitchFamily="18" charset="0"/>
              </a:rPr>
            </a:br>
            <a:r>
              <a:rPr lang="en-US" altLang="en-US" sz="3200" smtClean="0">
                <a:latin typeface="Times New Roman" panose="02020603050405020304" pitchFamily="18" charset="0"/>
              </a:rPr>
              <a:t>- Chi phí thiệt hại do sản phẩm hỏng</a:t>
            </a:r>
          </a:p>
        </p:txBody>
      </p:sp>
      <p:sp>
        <p:nvSpPr>
          <p:cNvPr id="15363" name="Slide Number Placeholder 2"/>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72DB115F-603F-43BA-A350-F3A07E0178B3}" type="slidenum">
              <a:rPr lang="en-US" altLang="zh-CN">
                <a:solidFill>
                  <a:srgbClr val="FFFFFF"/>
                </a:solidFill>
                <a:latin typeface="Franklin Gothic Book" panose="020B0503020102020204" pitchFamily="34" charset="0"/>
              </a:rPr>
              <a:t>65</a:t>
            </a:fld>
            <a:endParaRPr lang="en-US" altLang="zh-CN">
              <a:solidFill>
                <a:srgbClr val="FFFFFF"/>
              </a:solidFill>
              <a:latin typeface="Franklin Gothic Book" panose="020B0503020102020204" pitchFamily="34" charset="0"/>
            </a:endParaRPr>
          </a:p>
        </p:txBody>
      </p:sp>
      <p:pic>
        <p:nvPicPr>
          <p:cNvPr id="15364" name="Picture 3" descr="xag00197"/>
          <p:cNvPicPr>
            <a:picLocks noChangeAspect="1" noChangeArrowheads="1" noCrop="1"/>
          </p:cNvPicPr>
          <p:nvPr/>
        </p:nvPicPr>
        <p:blipFill>
          <a:blip r:embed="rId2"/>
          <a:srcRect/>
          <a:stretch>
            <a:fillRect/>
          </a:stretch>
        </p:blipFill>
        <p:spPr bwMode="auto">
          <a:xfrm>
            <a:off x="8299450" y="271463"/>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82650" y="527050"/>
            <a:ext cx="7865745" cy="502920"/>
          </a:xfrm>
        </p:spPr>
        <p:txBody>
          <a:bodyPr lIns="0" tIns="11205" rIns="0" bIns="0" rtlCol="0">
            <a:spAutoFit/>
          </a:bodyPr>
          <a:lstStyle/>
          <a:p>
            <a:pPr marL="12700" eaLnBrk="1" fontAlgn="auto" hangingPunct="1">
              <a:spcBef>
                <a:spcPts val="100"/>
              </a:spcBef>
              <a:defRPr/>
            </a:pPr>
            <a:r>
              <a:rPr sz="3200" spc="-5" noProof="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Xác </a:t>
            </a:r>
            <a:r>
              <a:rPr sz="3200" spc="-25" noProof="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định </a:t>
            </a:r>
            <a:r>
              <a:rPr sz="3200" spc="-35" noProof="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giá </a:t>
            </a:r>
            <a:r>
              <a:rPr sz="3200" spc="-45" noProof="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thành </a:t>
            </a:r>
            <a:r>
              <a:rPr sz="3200" spc="-25" noProof="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thực </a:t>
            </a:r>
            <a:r>
              <a:rPr sz="3200" noProof="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tế đơn </a:t>
            </a:r>
            <a:r>
              <a:rPr sz="3200" spc="-50" noProof="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vị sản</a:t>
            </a:r>
            <a:r>
              <a:rPr sz="3200" spc="130" noProof="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 </a:t>
            </a:r>
            <a:r>
              <a:rPr sz="3200" spc="-25" noProof="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phẩm</a:t>
            </a:r>
          </a:p>
        </p:txBody>
      </p:sp>
      <p:sp>
        <p:nvSpPr>
          <p:cNvPr id="3" name="object 3"/>
          <p:cNvSpPr txBox="1"/>
          <p:nvPr/>
        </p:nvSpPr>
        <p:spPr>
          <a:xfrm>
            <a:off x="690563" y="2632075"/>
            <a:ext cx="1797050" cy="1312863"/>
          </a:xfrm>
          <a:prstGeom prst="rect">
            <a:avLst/>
          </a:prstGeom>
        </p:spPr>
        <p:txBody>
          <a:bodyPr lIns="0" tIns="8964" rIns="0" bIns="0">
            <a:spAutoFit/>
          </a:bodyPr>
          <a:lstStyle>
            <a:lvl1pPr marL="12700" indent="127000"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lnSpc>
                <a:spcPct val="101000"/>
              </a:lnSpc>
              <a:spcBef>
                <a:spcPts val="75"/>
              </a:spcBef>
            </a:pPr>
            <a:r>
              <a:rPr lang="en-US" altLang="en-US" sz="2800" noProof="1">
                <a:solidFill>
                  <a:srgbClr val="002A00"/>
                </a:solidFill>
                <a:latin typeface="Times New Roman" panose="02020603050405020304" pitchFamily="18" charset="0"/>
                <a:cs typeface="Times New Roman" panose="02020603050405020304" pitchFamily="18" charset="0"/>
              </a:rPr>
              <a:t>Giá thành  thực tế </a:t>
            </a:r>
            <a:r>
              <a:rPr lang="vi-VN" altLang="en-US" sz="2800" noProof="1">
                <a:solidFill>
                  <a:srgbClr val="002A00"/>
                </a:solidFill>
                <a:latin typeface="Times New Roman" panose="02020603050405020304" pitchFamily="18" charset="0"/>
                <a:cs typeface="Times New Roman" panose="02020603050405020304" pitchFamily="18" charset="0"/>
              </a:rPr>
              <a:t>đơn  vị sản phẩm</a:t>
            </a:r>
            <a:endParaRPr lang="vi-VN" altLang="en-US" sz="2800" noProof="1">
              <a:latin typeface="Times New Roman" panose="02020603050405020304" pitchFamily="18" charset="0"/>
              <a:cs typeface="Times New Roman" panose="02020603050405020304" pitchFamily="18" charset="0"/>
            </a:endParaRPr>
          </a:p>
        </p:txBody>
      </p:sp>
      <p:sp>
        <p:nvSpPr>
          <p:cNvPr id="4" name="object 4"/>
          <p:cNvSpPr txBox="1"/>
          <p:nvPr/>
        </p:nvSpPr>
        <p:spPr>
          <a:xfrm>
            <a:off x="2487613" y="3182938"/>
            <a:ext cx="250825" cy="500062"/>
          </a:xfrm>
          <a:prstGeom prst="rect">
            <a:avLst/>
          </a:prstGeom>
        </p:spPr>
        <p:txBody>
          <a:bodyPr lIns="0" tIns="11205" rIns="0" bIns="0">
            <a:spAutoFit/>
          </a:bodyPr>
          <a:lstStyle/>
          <a:p>
            <a:pPr marL="12700" fontAlgn="auto">
              <a:spcBef>
                <a:spcPts val="100"/>
              </a:spcBef>
              <a:defRPr/>
            </a:pPr>
            <a:r>
              <a:rPr sz="3175" noProof="1">
                <a:solidFill>
                  <a:srgbClr val="002A00"/>
                </a:solidFill>
                <a:latin typeface="Times New Roman" panose="02020603050405020304"/>
                <a:cs typeface="Times New Roman" panose="02020603050405020304"/>
              </a:rPr>
              <a:t>=</a:t>
            </a:r>
            <a:endParaRPr sz="3175" noProof="1">
              <a:latin typeface="Times New Roman" panose="02020603050405020304"/>
              <a:cs typeface="Times New Roman" panose="02020603050405020304"/>
            </a:endParaRPr>
          </a:p>
        </p:txBody>
      </p:sp>
      <p:sp>
        <p:nvSpPr>
          <p:cNvPr id="5" name="object 5"/>
          <p:cNvSpPr txBox="1"/>
          <p:nvPr/>
        </p:nvSpPr>
        <p:spPr>
          <a:xfrm>
            <a:off x="3025140" y="2846705"/>
            <a:ext cx="5579110" cy="441325"/>
          </a:xfrm>
          <a:prstGeom prst="rect">
            <a:avLst/>
          </a:prstGeom>
        </p:spPr>
        <p:txBody>
          <a:bodyPr wrap="square" lIns="0" tIns="11205" rIns="0" bIns="0">
            <a:spAutoFit/>
          </a:bodyPr>
          <a:lstStyle/>
          <a:p>
            <a:pPr marL="12700" fontAlgn="auto">
              <a:spcBef>
                <a:spcPts val="100"/>
              </a:spcBef>
              <a:defRPr/>
            </a:pPr>
            <a:r>
              <a:rPr sz="2800" spc="-20" noProof="1">
                <a:solidFill>
                  <a:srgbClr val="002A00"/>
                </a:solidFill>
                <a:latin typeface="Times New Roman" panose="02020603050405020304"/>
                <a:cs typeface="Times New Roman" panose="02020603050405020304"/>
              </a:rPr>
              <a:t>Tổng </a:t>
            </a:r>
            <a:r>
              <a:rPr sz="2800" spc="-60" noProof="1">
                <a:solidFill>
                  <a:srgbClr val="002A00"/>
                </a:solidFill>
                <a:latin typeface="Times New Roman" panose="02020603050405020304"/>
                <a:cs typeface="Times New Roman" panose="02020603050405020304"/>
              </a:rPr>
              <a:t>giá </a:t>
            </a:r>
            <a:r>
              <a:rPr sz="2800" spc="10" noProof="1">
                <a:solidFill>
                  <a:srgbClr val="002A00"/>
                </a:solidFill>
                <a:latin typeface="Times New Roman" panose="02020603050405020304"/>
                <a:cs typeface="Times New Roman" panose="02020603050405020304"/>
              </a:rPr>
              <a:t>thành </a:t>
            </a:r>
            <a:r>
              <a:rPr sz="2800" noProof="1">
                <a:solidFill>
                  <a:srgbClr val="002A00"/>
                </a:solidFill>
                <a:latin typeface="Times New Roman" panose="02020603050405020304"/>
                <a:cs typeface="Times New Roman" panose="02020603050405020304"/>
              </a:rPr>
              <a:t>thực tế </a:t>
            </a:r>
            <a:r>
              <a:rPr sz="2800" spc="-5" noProof="1">
                <a:solidFill>
                  <a:srgbClr val="002A00"/>
                </a:solidFill>
                <a:latin typeface="Times New Roman" panose="02020603050405020304"/>
                <a:cs typeface="Times New Roman" panose="02020603050405020304"/>
              </a:rPr>
              <a:t>sản</a:t>
            </a:r>
            <a:r>
              <a:rPr sz="2800" spc="170" noProof="1">
                <a:solidFill>
                  <a:srgbClr val="002A00"/>
                </a:solidFill>
                <a:latin typeface="Times New Roman" panose="02020603050405020304"/>
                <a:cs typeface="Times New Roman" panose="02020603050405020304"/>
              </a:rPr>
              <a:t> </a:t>
            </a:r>
            <a:r>
              <a:rPr sz="2800" noProof="1">
                <a:solidFill>
                  <a:srgbClr val="002A00"/>
                </a:solidFill>
                <a:latin typeface="Times New Roman" panose="02020603050405020304"/>
                <a:cs typeface="Times New Roman" panose="02020603050405020304"/>
              </a:rPr>
              <a:t>phẩm </a:t>
            </a:r>
            <a:r>
              <a:rPr lang="en-US" sz="2800" noProof="1">
                <a:solidFill>
                  <a:srgbClr val="002A00"/>
                </a:solidFill>
                <a:latin typeface="Times New Roman" panose="02020603050405020304"/>
                <a:cs typeface="Times New Roman" panose="02020603050405020304"/>
              </a:rPr>
              <a:t>(1)</a:t>
            </a:r>
          </a:p>
        </p:txBody>
      </p:sp>
      <p:sp>
        <p:nvSpPr>
          <p:cNvPr id="6" name="object 6"/>
          <p:cNvSpPr/>
          <p:nvPr/>
        </p:nvSpPr>
        <p:spPr>
          <a:xfrm>
            <a:off x="3025775" y="3563938"/>
            <a:ext cx="4919663" cy="11112"/>
          </a:xfrm>
          <a:custGeom>
            <a:avLst/>
            <a:gdLst/>
            <a:ahLst/>
            <a:cxnLst/>
            <a:rect l="l" t="t" r="r" b="b"/>
            <a:pathLst>
              <a:path w="5575300" h="12700">
                <a:moveTo>
                  <a:pt x="5575300" y="0"/>
                </a:moveTo>
                <a:lnTo>
                  <a:pt x="0" y="0"/>
                </a:lnTo>
                <a:lnTo>
                  <a:pt x="0" y="12700"/>
                </a:lnTo>
                <a:lnTo>
                  <a:pt x="5575300" y="12700"/>
                </a:lnTo>
                <a:lnTo>
                  <a:pt x="5575300" y="0"/>
                </a:lnTo>
                <a:close/>
              </a:path>
            </a:pathLst>
          </a:custGeom>
          <a:solidFill>
            <a:srgbClr val="000000"/>
          </a:solidFill>
        </p:spPr>
        <p:txBody>
          <a:bodyPr lIns="0" tIns="0" rIns="0" bIns="0"/>
          <a:lstStyle/>
          <a:p>
            <a:pPr fontAlgn="auto">
              <a:defRPr/>
            </a:pPr>
            <a:endParaRPr sz="1590" noProof="1"/>
          </a:p>
        </p:txBody>
      </p:sp>
      <p:sp>
        <p:nvSpPr>
          <p:cNvPr id="7" name="object 7"/>
          <p:cNvSpPr txBox="1"/>
          <p:nvPr/>
        </p:nvSpPr>
        <p:spPr>
          <a:xfrm>
            <a:off x="3025775" y="3854450"/>
            <a:ext cx="5229225" cy="441325"/>
          </a:xfrm>
          <a:prstGeom prst="rect">
            <a:avLst/>
          </a:prstGeom>
        </p:spPr>
        <p:txBody>
          <a:bodyPr lIns="0" tIns="11205" rIns="0" bIns="0">
            <a:spAutoFit/>
          </a:bodyPr>
          <a:lstStyle/>
          <a:p>
            <a:pPr marL="12700" fontAlgn="auto">
              <a:spcBef>
                <a:spcPts val="100"/>
              </a:spcBef>
              <a:defRPr/>
            </a:pPr>
            <a:r>
              <a:rPr sz="2800" spc="-20" noProof="1">
                <a:solidFill>
                  <a:srgbClr val="002A00"/>
                </a:solidFill>
                <a:latin typeface="Times New Roman" panose="02020603050405020304"/>
                <a:cs typeface="Times New Roman" panose="02020603050405020304"/>
              </a:rPr>
              <a:t>Tổng </a:t>
            </a:r>
            <a:r>
              <a:rPr sz="2800" spc="-5" noProof="1">
                <a:solidFill>
                  <a:srgbClr val="002A00"/>
                </a:solidFill>
                <a:latin typeface="Times New Roman" panose="02020603050405020304"/>
                <a:cs typeface="Times New Roman" panose="02020603050405020304"/>
              </a:rPr>
              <a:t>số </a:t>
            </a:r>
            <a:r>
              <a:rPr sz="2800" spc="-25" noProof="1">
                <a:solidFill>
                  <a:srgbClr val="002A00"/>
                </a:solidFill>
                <a:latin typeface="Times New Roman" panose="02020603050405020304"/>
                <a:cs typeface="Times New Roman" panose="02020603050405020304"/>
              </a:rPr>
              <a:t>lượng </a:t>
            </a:r>
            <a:r>
              <a:rPr sz="2800" spc="-5" noProof="1">
                <a:solidFill>
                  <a:srgbClr val="002A00"/>
                </a:solidFill>
                <a:latin typeface="Times New Roman" panose="02020603050405020304"/>
                <a:cs typeface="Times New Roman" panose="02020603050405020304"/>
              </a:rPr>
              <a:t>sản </a:t>
            </a:r>
            <a:r>
              <a:rPr sz="2800" noProof="1">
                <a:solidFill>
                  <a:srgbClr val="002A00"/>
                </a:solidFill>
                <a:latin typeface="Times New Roman" panose="02020603050405020304"/>
                <a:cs typeface="Times New Roman" panose="02020603050405020304"/>
              </a:rPr>
              <a:t>phẩm hoàn</a:t>
            </a:r>
            <a:r>
              <a:rPr sz="2800" spc="125" noProof="1">
                <a:solidFill>
                  <a:srgbClr val="002A00"/>
                </a:solidFill>
                <a:latin typeface="Times New Roman" panose="02020603050405020304"/>
                <a:cs typeface="Times New Roman" panose="02020603050405020304"/>
              </a:rPr>
              <a:t> </a:t>
            </a:r>
            <a:r>
              <a:rPr sz="2800" spc="10" noProof="1">
                <a:solidFill>
                  <a:srgbClr val="002A00"/>
                </a:solidFill>
                <a:latin typeface="Times New Roman" panose="02020603050405020304"/>
                <a:cs typeface="Times New Roman" panose="02020603050405020304"/>
              </a:rPr>
              <a:t>thành</a:t>
            </a:r>
            <a:endParaRPr sz="2800" noProof="1">
              <a:latin typeface="Times New Roman" panose="02020603050405020304"/>
              <a:cs typeface="Times New Roman" panose="02020603050405020304"/>
            </a:endParaRPr>
          </a:p>
        </p:txBody>
      </p:sp>
      <p:sp>
        <p:nvSpPr>
          <p:cNvPr id="16392" name="Slide Number Placeholder 7"/>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AB9E3F4D-9CF9-4522-94EF-7BF1351202C8}" type="slidenum">
              <a:rPr lang="en-US" altLang="zh-CN">
                <a:solidFill>
                  <a:srgbClr val="FFFFFF"/>
                </a:solidFill>
                <a:latin typeface="Franklin Gothic Book" panose="020B0503020102020204" pitchFamily="34" charset="0"/>
              </a:rPr>
              <a:t>66</a:t>
            </a:fld>
            <a:endParaRPr lang="en-US" altLang="zh-CN">
              <a:solidFill>
                <a:srgbClr val="FFFFFF"/>
              </a:solidFill>
              <a:latin typeface="Franklin Gothic Book" panose="020B0503020102020204" pitchFamily="34" charset="0"/>
            </a:endParaRPr>
          </a:p>
        </p:txBody>
      </p:sp>
      <p:pic>
        <p:nvPicPr>
          <p:cNvPr id="16393" name="Picture 3" descr="Animate"/>
          <p:cNvPicPr>
            <a:picLocks noChangeAspect="1" noChangeArrowheads="1" noCrop="1"/>
          </p:cNvPicPr>
          <p:nvPr/>
        </p:nvPicPr>
        <p:blipFill>
          <a:blip r:embed="rId2"/>
          <a:srcRect/>
          <a:stretch>
            <a:fillRect/>
          </a:stretch>
        </p:blipFill>
        <p:spPr bwMode="auto">
          <a:xfrm>
            <a:off x="0" y="1143000"/>
            <a:ext cx="9144000" cy="15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3" descr="xag00197"/>
          <p:cNvPicPr>
            <a:picLocks noChangeAspect="1" noChangeArrowheads="1" noCrop="1"/>
          </p:cNvPicPr>
          <p:nvPr/>
        </p:nvPicPr>
        <p:blipFill>
          <a:blip r:embed="rId3"/>
          <a:srcRect/>
          <a:stretch>
            <a:fillRect/>
          </a:stretch>
        </p:blipFill>
        <p:spPr bwMode="auto">
          <a:xfrm>
            <a:off x="8299450" y="271463"/>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65455" y="69215"/>
            <a:ext cx="7972425" cy="1248410"/>
          </a:xfrm>
        </p:spPr>
        <p:txBody>
          <a:bodyPr lIns="0" tIns="6723" rIns="0" bIns="0" rtlCol="0">
            <a:spAutoFit/>
          </a:bodyPr>
          <a:lstStyle/>
          <a:p>
            <a:pPr marL="12700" marR="5080" eaLnBrk="1" fontAlgn="auto" hangingPunct="1">
              <a:lnSpc>
                <a:spcPct val="101000"/>
              </a:lnSpc>
              <a:spcBef>
                <a:spcPts val="60"/>
              </a:spcBef>
              <a:defRPr/>
            </a:pPr>
            <a:r>
              <a:rPr lang="en-US" b="1" spc="-30" noProof="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Các bước tính giá thành sản phẩm theo phương pháp </a:t>
            </a:r>
            <a:r>
              <a:rPr lang="en-US" b="1" spc="-30" noProof="1" smtClean="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giản đơn</a:t>
            </a:r>
            <a:endParaRPr lang="en-US" b="1" spc="-30" noProof="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endParaRPr>
          </a:p>
        </p:txBody>
      </p:sp>
      <p:sp>
        <p:nvSpPr>
          <p:cNvPr id="4" name="object 4"/>
          <p:cNvSpPr/>
          <p:nvPr/>
        </p:nvSpPr>
        <p:spPr>
          <a:xfrm>
            <a:off x="3905250" y="1803400"/>
            <a:ext cx="1165225" cy="974725"/>
          </a:xfrm>
          <a:prstGeom prst="rect">
            <a:avLst/>
          </a:prstGeom>
          <a:blipFill>
            <a:blip r:embed="rId2" cstate="print"/>
            <a:stretch>
              <a:fillRect/>
            </a:stretch>
          </a:blipFill>
        </p:spPr>
        <p:txBody>
          <a:bodyPr lIns="0" tIns="0" rIns="0" bIns="0"/>
          <a:lstStyle/>
          <a:p>
            <a:pPr fontAlgn="auto">
              <a:defRPr/>
            </a:pPr>
            <a:endParaRPr sz="1590" noProof="1"/>
          </a:p>
        </p:txBody>
      </p:sp>
      <p:sp>
        <p:nvSpPr>
          <p:cNvPr id="5" name="object 5"/>
          <p:cNvSpPr/>
          <p:nvPr/>
        </p:nvSpPr>
        <p:spPr>
          <a:xfrm>
            <a:off x="2627313" y="2981325"/>
            <a:ext cx="1825625" cy="3563938"/>
          </a:xfrm>
          <a:custGeom>
            <a:avLst/>
            <a:gdLst/>
            <a:ahLst/>
            <a:cxnLst/>
            <a:rect l="l" t="t" r="r" b="b"/>
            <a:pathLst>
              <a:path w="2070100" h="3035300">
                <a:moveTo>
                  <a:pt x="1981200" y="3022600"/>
                </a:moveTo>
                <a:lnTo>
                  <a:pt x="76200" y="3022600"/>
                </a:lnTo>
                <a:lnTo>
                  <a:pt x="114300" y="3035300"/>
                </a:lnTo>
                <a:lnTo>
                  <a:pt x="1943100" y="3035300"/>
                </a:lnTo>
                <a:lnTo>
                  <a:pt x="1981200" y="3022600"/>
                </a:lnTo>
                <a:close/>
              </a:path>
              <a:path w="2070100" h="3035300">
                <a:moveTo>
                  <a:pt x="2019300" y="2997200"/>
                </a:moveTo>
                <a:lnTo>
                  <a:pt x="38100" y="2997200"/>
                </a:lnTo>
                <a:lnTo>
                  <a:pt x="63500" y="3022600"/>
                </a:lnTo>
                <a:lnTo>
                  <a:pt x="1993900" y="3022600"/>
                </a:lnTo>
                <a:lnTo>
                  <a:pt x="2019300" y="2997200"/>
                </a:lnTo>
                <a:close/>
              </a:path>
              <a:path w="2070100" h="3035300">
                <a:moveTo>
                  <a:pt x="2032000" y="38100"/>
                </a:moveTo>
                <a:lnTo>
                  <a:pt x="25400" y="38100"/>
                </a:lnTo>
                <a:lnTo>
                  <a:pt x="0" y="76200"/>
                </a:lnTo>
                <a:lnTo>
                  <a:pt x="0" y="2959100"/>
                </a:lnTo>
                <a:lnTo>
                  <a:pt x="25400" y="2997200"/>
                </a:lnTo>
                <a:lnTo>
                  <a:pt x="2032000" y="2997200"/>
                </a:lnTo>
                <a:lnTo>
                  <a:pt x="2048933" y="2971800"/>
                </a:lnTo>
                <a:lnTo>
                  <a:pt x="101600" y="2971800"/>
                </a:lnTo>
                <a:lnTo>
                  <a:pt x="63500" y="2959100"/>
                </a:lnTo>
                <a:lnTo>
                  <a:pt x="76200" y="2959100"/>
                </a:lnTo>
                <a:lnTo>
                  <a:pt x="50800" y="2933700"/>
                </a:lnTo>
                <a:lnTo>
                  <a:pt x="59266" y="2933700"/>
                </a:lnTo>
                <a:lnTo>
                  <a:pt x="50800" y="2908300"/>
                </a:lnTo>
                <a:lnTo>
                  <a:pt x="50800" y="127000"/>
                </a:lnTo>
                <a:lnTo>
                  <a:pt x="59266" y="101600"/>
                </a:lnTo>
                <a:lnTo>
                  <a:pt x="50800" y="101600"/>
                </a:lnTo>
                <a:lnTo>
                  <a:pt x="76200" y="76200"/>
                </a:lnTo>
                <a:lnTo>
                  <a:pt x="63500" y="76200"/>
                </a:lnTo>
                <a:lnTo>
                  <a:pt x="101600" y="63500"/>
                </a:lnTo>
                <a:lnTo>
                  <a:pt x="2048933" y="63500"/>
                </a:lnTo>
                <a:lnTo>
                  <a:pt x="2032000" y="38100"/>
                </a:lnTo>
                <a:close/>
              </a:path>
              <a:path w="2070100" h="3035300">
                <a:moveTo>
                  <a:pt x="2006600" y="2933700"/>
                </a:moveTo>
                <a:lnTo>
                  <a:pt x="1981200" y="2959100"/>
                </a:lnTo>
                <a:lnTo>
                  <a:pt x="1993900" y="2959100"/>
                </a:lnTo>
                <a:lnTo>
                  <a:pt x="1955800" y="2971800"/>
                </a:lnTo>
                <a:lnTo>
                  <a:pt x="2048933" y="2971800"/>
                </a:lnTo>
                <a:lnTo>
                  <a:pt x="2057400" y="2959100"/>
                </a:lnTo>
                <a:lnTo>
                  <a:pt x="2057400" y="2946400"/>
                </a:lnTo>
                <a:lnTo>
                  <a:pt x="2006600" y="2946400"/>
                </a:lnTo>
                <a:lnTo>
                  <a:pt x="2006600" y="2933700"/>
                </a:lnTo>
                <a:close/>
              </a:path>
              <a:path w="2070100" h="3035300">
                <a:moveTo>
                  <a:pt x="59266" y="2933700"/>
                </a:moveTo>
                <a:lnTo>
                  <a:pt x="50800" y="2933700"/>
                </a:lnTo>
                <a:lnTo>
                  <a:pt x="63500" y="2946400"/>
                </a:lnTo>
                <a:lnTo>
                  <a:pt x="59266" y="2933700"/>
                </a:lnTo>
                <a:close/>
              </a:path>
              <a:path w="2070100" h="3035300">
                <a:moveTo>
                  <a:pt x="2057400" y="88900"/>
                </a:moveTo>
                <a:lnTo>
                  <a:pt x="2006600" y="88900"/>
                </a:lnTo>
                <a:lnTo>
                  <a:pt x="2006600" y="2946400"/>
                </a:lnTo>
                <a:lnTo>
                  <a:pt x="2057400" y="2946400"/>
                </a:lnTo>
                <a:lnTo>
                  <a:pt x="2057400" y="2921000"/>
                </a:lnTo>
                <a:lnTo>
                  <a:pt x="2070100" y="2908300"/>
                </a:lnTo>
                <a:lnTo>
                  <a:pt x="2070100" y="127000"/>
                </a:lnTo>
                <a:lnTo>
                  <a:pt x="2057400" y="114300"/>
                </a:lnTo>
                <a:lnTo>
                  <a:pt x="2057400" y="88900"/>
                </a:lnTo>
                <a:close/>
              </a:path>
              <a:path w="2070100" h="3035300">
                <a:moveTo>
                  <a:pt x="63500" y="88900"/>
                </a:moveTo>
                <a:lnTo>
                  <a:pt x="50800" y="101600"/>
                </a:lnTo>
                <a:lnTo>
                  <a:pt x="59266" y="101600"/>
                </a:lnTo>
                <a:lnTo>
                  <a:pt x="63500" y="88900"/>
                </a:lnTo>
                <a:close/>
              </a:path>
              <a:path w="2070100" h="3035300">
                <a:moveTo>
                  <a:pt x="2048933" y="63500"/>
                </a:moveTo>
                <a:lnTo>
                  <a:pt x="1955800" y="63500"/>
                </a:lnTo>
                <a:lnTo>
                  <a:pt x="1993900" y="76200"/>
                </a:lnTo>
                <a:lnTo>
                  <a:pt x="1981200" y="76200"/>
                </a:lnTo>
                <a:lnTo>
                  <a:pt x="2006600" y="101600"/>
                </a:lnTo>
                <a:lnTo>
                  <a:pt x="2006600" y="88900"/>
                </a:lnTo>
                <a:lnTo>
                  <a:pt x="2057400" y="88900"/>
                </a:lnTo>
                <a:lnTo>
                  <a:pt x="2057400" y="76200"/>
                </a:lnTo>
                <a:lnTo>
                  <a:pt x="2048933" y="63500"/>
                </a:lnTo>
                <a:close/>
              </a:path>
              <a:path w="2070100" h="3035300">
                <a:moveTo>
                  <a:pt x="1993900" y="12700"/>
                </a:moveTo>
                <a:lnTo>
                  <a:pt x="63500" y="12700"/>
                </a:lnTo>
                <a:lnTo>
                  <a:pt x="38100" y="38100"/>
                </a:lnTo>
                <a:lnTo>
                  <a:pt x="2019300" y="38100"/>
                </a:lnTo>
                <a:lnTo>
                  <a:pt x="1993900" y="12700"/>
                </a:lnTo>
                <a:close/>
              </a:path>
              <a:path w="2070100" h="3035300">
                <a:moveTo>
                  <a:pt x="1943100" y="0"/>
                </a:moveTo>
                <a:lnTo>
                  <a:pt x="114300" y="0"/>
                </a:lnTo>
                <a:lnTo>
                  <a:pt x="76200" y="12700"/>
                </a:lnTo>
                <a:lnTo>
                  <a:pt x="1981200" y="12700"/>
                </a:lnTo>
                <a:lnTo>
                  <a:pt x="1943100" y="0"/>
                </a:lnTo>
                <a:close/>
              </a:path>
            </a:pathLst>
          </a:custGeom>
          <a:solidFill>
            <a:srgbClr val="669900"/>
          </a:solidFill>
        </p:spPr>
        <p:txBody>
          <a:bodyPr lIns="0" tIns="0" rIns="0" bIns="0"/>
          <a:lstStyle/>
          <a:p>
            <a:pPr fontAlgn="auto">
              <a:defRPr/>
            </a:pPr>
            <a:endParaRPr sz="1590" noProof="1"/>
          </a:p>
        </p:txBody>
      </p:sp>
      <p:sp>
        <p:nvSpPr>
          <p:cNvPr id="6" name="object 6"/>
          <p:cNvSpPr/>
          <p:nvPr/>
        </p:nvSpPr>
        <p:spPr>
          <a:xfrm>
            <a:off x="2828925" y="2890838"/>
            <a:ext cx="1444625" cy="236537"/>
          </a:xfrm>
          <a:prstGeom prst="rect">
            <a:avLst/>
          </a:prstGeom>
          <a:blipFill>
            <a:blip r:embed="rId3" cstate="print"/>
            <a:stretch>
              <a:fillRect/>
            </a:stretch>
          </a:blipFill>
        </p:spPr>
        <p:txBody>
          <a:bodyPr lIns="0" tIns="0" rIns="0" bIns="0"/>
          <a:lstStyle/>
          <a:p>
            <a:pPr fontAlgn="auto">
              <a:defRPr/>
            </a:pPr>
            <a:endParaRPr sz="1590" noProof="1"/>
          </a:p>
        </p:txBody>
      </p:sp>
      <p:sp>
        <p:nvSpPr>
          <p:cNvPr id="7" name="object 7"/>
          <p:cNvSpPr/>
          <p:nvPr/>
        </p:nvSpPr>
        <p:spPr>
          <a:xfrm>
            <a:off x="2895600" y="2946400"/>
            <a:ext cx="1289050" cy="134938"/>
          </a:xfrm>
          <a:custGeom>
            <a:avLst/>
            <a:gdLst/>
            <a:ahLst/>
            <a:cxnLst/>
            <a:rect l="l" t="t" r="r" b="b"/>
            <a:pathLst>
              <a:path w="1460500" h="152400">
                <a:moveTo>
                  <a:pt x="63500" y="25400"/>
                </a:moveTo>
                <a:lnTo>
                  <a:pt x="38100" y="0"/>
                </a:lnTo>
                <a:lnTo>
                  <a:pt x="12700" y="0"/>
                </a:lnTo>
                <a:lnTo>
                  <a:pt x="0" y="25400"/>
                </a:lnTo>
                <a:lnTo>
                  <a:pt x="0" y="114300"/>
                </a:lnTo>
                <a:lnTo>
                  <a:pt x="12700" y="139700"/>
                </a:lnTo>
                <a:lnTo>
                  <a:pt x="38100" y="139700"/>
                </a:lnTo>
                <a:lnTo>
                  <a:pt x="63500" y="114300"/>
                </a:lnTo>
                <a:lnTo>
                  <a:pt x="63500" y="25400"/>
                </a:lnTo>
                <a:close/>
              </a:path>
              <a:path w="1460500" h="152400">
                <a:moveTo>
                  <a:pt x="1460500" y="25400"/>
                </a:moveTo>
                <a:lnTo>
                  <a:pt x="1435100" y="12700"/>
                </a:lnTo>
                <a:lnTo>
                  <a:pt x="1409700" y="12700"/>
                </a:lnTo>
                <a:lnTo>
                  <a:pt x="1397000" y="25400"/>
                </a:lnTo>
                <a:lnTo>
                  <a:pt x="1397000" y="127000"/>
                </a:lnTo>
                <a:lnTo>
                  <a:pt x="1409700" y="152400"/>
                </a:lnTo>
                <a:lnTo>
                  <a:pt x="1435100" y="152400"/>
                </a:lnTo>
                <a:lnTo>
                  <a:pt x="1460500" y="127000"/>
                </a:lnTo>
                <a:lnTo>
                  <a:pt x="1460500" y="25400"/>
                </a:lnTo>
                <a:close/>
              </a:path>
            </a:pathLst>
          </a:custGeom>
          <a:solidFill>
            <a:srgbClr val="FFFFFF"/>
          </a:solidFill>
        </p:spPr>
        <p:txBody>
          <a:bodyPr lIns="0" tIns="0" rIns="0" bIns="0"/>
          <a:lstStyle/>
          <a:p>
            <a:pPr fontAlgn="auto">
              <a:defRPr/>
            </a:pPr>
            <a:endParaRPr sz="1590" noProof="1"/>
          </a:p>
        </p:txBody>
      </p:sp>
      <p:sp>
        <p:nvSpPr>
          <p:cNvPr id="8" name="object 8"/>
          <p:cNvSpPr/>
          <p:nvPr/>
        </p:nvSpPr>
        <p:spPr>
          <a:xfrm>
            <a:off x="4565650" y="2565400"/>
            <a:ext cx="1825625" cy="3979863"/>
          </a:xfrm>
          <a:custGeom>
            <a:avLst/>
            <a:gdLst/>
            <a:ahLst/>
            <a:cxnLst/>
            <a:rect l="l" t="t" r="r" b="b"/>
            <a:pathLst>
              <a:path w="2070100" h="3035300">
                <a:moveTo>
                  <a:pt x="1981200" y="3022600"/>
                </a:moveTo>
                <a:lnTo>
                  <a:pt x="76200" y="3022600"/>
                </a:lnTo>
                <a:lnTo>
                  <a:pt x="114300" y="3035300"/>
                </a:lnTo>
                <a:lnTo>
                  <a:pt x="1955800" y="3035300"/>
                </a:lnTo>
                <a:lnTo>
                  <a:pt x="1981200" y="3022600"/>
                </a:lnTo>
                <a:close/>
              </a:path>
              <a:path w="2070100" h="3035300">
                <a:moveTo>
                  <a:pt x="1993900" y="12700"/>
                </a:moveTo>
                <a:lnTo>
                  <a:pt x="63500" y="12700"/>
                </a:lnTo>
                <a:lnTo>
                  <a:pt x="38100" y="38100"/>
                </a:lnTo>
                <a:lnTo>
                  <a:pt x="25400" y="38100"/>
                </a:lnTo>
                <a:lnTo>
                  <a:pt x="12700" y="76200"/>
                </a:lnTo>
                <a:lnTo>
                  <a:pt x="0" y="76200"/>
                </a:lnTo>
                <a:lnTo>
                  <a:pt x="0" y="2946400"/>
                </a:lnTo>
                <a:lnTo>
                  <a:pt x="12700" y="2959100"/>
                </a:lnTo>
                <a:lnTo>
                  <a:pt x="25400" y="2984500"/>
                </a:lnTo>
                <a:lnTo>
                  <a:pt x="63500" y="3022600"/>
                </a:lnTo>
                <a:lnTo>
                  <a:pt x="1993900" y="3022600"/>
                </a:lnTo>
                <a:lnTo>
                  <a:pt x="2032000" y="2997200"/>
                </a:lnTo>
                <a:lnTo>
                  <a:pt x="2032000" y="2984500"/>
                </a:lnTo>
                <a:lnTo>
                  <a:pt x="2044700" y="2971800"/>
                </a:lnTo>
                <a:lnTo>
                  <a:pt x="101600" y="2971800"/>
                </a:lnTo>
                <a:lnTo>
                  <a:pt x="88900" y="2959100"/>
                </a:lnTo>
                <a:lnTo>
                  <a:pt x="76200" y="2959100"/>
                </a:lnTo>
                <a:lnTo>
                  <a:pt x="63500" y="2933700"/>
                </a:lnTo>
                <a:lnTo>
                  <a:pt x="55033" y="2908300"/>
                </a:lnTo>
                <a:lnTo>
                  <a:pt x="50800" y="2908300"/>
                </a:lnTo>
                <a:lnTo>
                  <a:pt x="50800" y="127000"/>
                </a:lnTo>
                <a:lnTo>
                  <a:pt x="63500" y="88900"/>
                </a:lnTo>
                <a:lnTo>
                  <a:pt x="69850" y="88900"/>
                </a:lnTo>
                <a:lnTo>
                  <a:pt x="76200" y="76200"/>
                </a:lnTo>
                <a:lnTo>
                  <a:pt x="101600" y="63500"/>
                </a:lnTo>
                <a:lnTo>
                  <a:pt x="88900" y="63500"/>
                </a:lnTo>
                <a:lnTo>
                  <a:pt x="127000" y="50800"/>
                </a:lnTo>
                <a:lnTo>
                  <a:pt x="2040466" y="50800"/>
                </a:lnTo>
                <a:lnTo>
                  <a:pt x="2032000" y="38100"/>
                </a:lnTo>
                <a:lnTo>
                  <a:pt x="1993900" y="12700"/>
                </a:lnTo>
                <a:close/>
              </a:path>
              <a:path w="2070100" h="3035300">
                <a:moveTo>
                  <a:pt x="1993900" y="2946400"/>
                </a:moveTo>
                <a:lnTo>
                  <a:pt x="1968500" y="2971800"/>
                </a:lnTo>
                <a:lnTo>
                  <a:pt x="2044700" y="2971800"/>
                </a:lnTo>
                <a:lnTo>
                  <a:pt x="2057400" y="2959100"/>
                </a:lnTo>
                <a:lnTo>
                  <a:pt x="1993900" y="2959100"/>
                </a:lnTo>
                <a:lnTo>
                  <a:pt x="1993900" y="2946400"/>
                </a:lnTo>
                <a:close/>
              </a:path>
              <a:path w="2070100" h="3035300">
                <a:moveTo>
                  <a:pt x="76200" y="2946400"/>
                </a:moveTo>
                <a:lnTo>
                  <a:pt x="76200" y="2959100"/>
                </a:lnTo>
                <a:lnTo>
                  <a:pt x="88900" y="2959100"/>
                </a:lnTo>
                <a:lnTo>
                  <a:pt x="76200" y="2946400"/>
                </a:lnTo>
                <a:close/>
              </a:path>
              <a:path w="2070100" h="3035300">
                <a:moveTo>
                  <a:pt x="2061633" y="88900"/>
                </a:moveTo>
                <a:lnTo>
                  <a:pt x="2006600" y="88900"/>
                </a:lnTo>
                <a:lnTo>
                  <a:pt x="2006600" y="2933700"/>
                </a:lnTo>
                <a:lnTo>
                  <a:pt x="1993900" y="2959100"/>
                </a:lnTo>
                <a:lnTo>
                  <a:pt x="2057400" y="2959100"/>
                </a:lnTo>
                <a:lnTo>
                  <a:pt x="2057400" y="2946400"/>
                </a:lnTo>
                <a:lnTo>
                  <a:pt x="2070100" y="2908300"/>
                </a:lnTo>
                <a:lnTo>
                  <a:pt x="2070100" y="114300"/>
                </a:lnTo>
                <a:lnTo>
                  <a:pt x="2061633" y="88900"/>
                </a:lnTo>
                <a:close/>
              </a:path>
              <a:path w="2070100" h="3035300">
                <a:moveTo>
                  <a:pt x="50800" y="2895600"/>
                </a:moveTo>
                <a:lnTo>
                  <a:pt x="50800" y="2908300"/>
                </a:lnTo>
                <a:lnTo>
                  <a:pt x="55033" y="2908300"/>
                </a:lnTo>
                <a:lnTo>
                  <a:pt x="50800" y="2895600"/>
                </a:lnTo>
                <a:close/>
              </a:path>
              <a:path w="2070100" h="3035300">
                <a:moveTo>
                  <a:pt x="69850" y="88900"/>
                </a:moveTo>
                <a:lnTo>
                  <a:pt x="63500" y="88900"/>
                </a:lnTo>
                <a:lnTo>
                  <a:pt x="63500" y="101600"/>
                </a:lnTo>
                <a:lnTo>
                  <a:pt x="69850" y="88900"/>
                </a:lnTo>
                <a:close/>
              </a:path>
              <a:path w="2070100" h="3035300">
                <a:moveTo>
                  <a:pt x="2040466" y="50800"/>
                </a:moveTo>
                <a:lnTo>
                  <a:pt x="1943100" y="50800"/>
                </a:lnTo>
                <a:lnTo>
                  <a:pt x="1981200" y="63500"/>
                </a:lnTo>
                <a:lnTo>
                  <a:pt x="1968500" y="63500"/>
                </a:lnTo>
                <a:lnTo>
                  <a:pt x="1993900" y="76200"/>
                </a:lnTo>
                <a:lnTo>
                  <a:pt x="2006600" y="101600"/>
                </a:lnTo>
                <a:lnTo>
                  <a:pt x="2006600" y="88900"/>
                </a:lnTo>
                <a:lnTo>
                  <a:pt x="2061633" y="88900"/>
                </a:lnTo>
                <a:lnTo>
                  <a:pt x="2057400" y="76200"/>
                </a:lnTo>
                <a:lnTo>
                  <a:pt x="2040466" y="50800"/>
                </a:lnTo>
                <a:close/>
              </a:path>
              <a:path w="2070100" h="3035300">
                <a:moveTo>
                  <a:pt x="1955800" y="0"/>
                </a:moveTo>
                <a:lnTo>
                  <a:pt x="114300" y="0"/>
                </a:lnTo>
                <a:lnTo>
                  <a:pt x="76200" y="12700"/>
                </a:lnTo>
                <a:lnTo>
                  <a:pt x="1981200" y="12700"/>
                </a:lnTo>
                <a:lnTo>
                  <a:pt x="1955800" y="0"/>
                </a:lnTo>
                <a:close/>
              </a:path>
            </a:pathLst>
          </a:custGeom>
          <a:solidFill>
            <a:srgbClr val="A76E23"/>
          </a:solidFill>
        </p:spPr>
        <p:txBody>
          <a:bodyPr lIns="0" tIns="0" rIns="0" bIns="0"/>
          <a:lstStyle/>
          <a:p>
            <a:pPr fontAlgn="auto">
              <a:defRPr/>
            </a:pPr>
            <a:endParaRPr sz="1590" noProof="1"/>
          </a:p>
        </p:txBody>
      </p:sp>
      <p:sp>
        <p:nvSpPr>
          <p:cNvPr id="9" name="object 9"/>
          <p:cNvSpPr/>
          <p:nvPr/>
        </p:nvSpPr>
        <p:spPr>
          <a:xfrm>
            <a:off x="4756150" y="2476500"/>
            <a:ext cx="1444625" cy="234950"/>
          </a:xfrm>
          <a:prstGeom prst="rect">
            <a:avLst/>
          </a:prstGeom>
          <a:blipFill>
            <a:blip r:embed="rId4" cstate="print"/>
            <a:stretch>
              <a:fillRect/>
            </a:stretch>
          </a:blipFill>
        </p:spPr>
        <p:txBody>
          <a:bodyPr lIns="0" tIns="0" rIns="0" bIns="0"/>
          <a:lstStyle/>
          <a:p>
            <a:pPr fontAlgn="auto">
              <a:defRPr/>
            </a:pPr>
            <a:endParaRPr sz="1590" noProof="1"/>
          </a:p>
        </p:txBody>
      </p:sp>
      <p:sp>
        <p:nvSpPr>
          <p:cNvPr id="10" name="object 10"/>
          <p:cNvSpPr/>
          <p:nvPr/>
        </p:nvSpPr>
        <p:spPr>
          <a:xfrm>
            <a:off x="4833938" y="2532063"/>
            <a:ext cx="1277937" cy="112712"/>
          </a:xfrm>
          <a:custGeom>
            <a:avLst/>
            <a:gdLst/>
            <a:ahLst/>
            <a:cxnLst/>
            <a:rect l="l" t="t" r="r" b="b"/>
            <a:pathLst>
              <a:path w="1447800" h="127000">
                <a:moveTo>
                  <a:pt x="63500" y="12700"/>
                </a:moveTo>
                <a:lnTo>
                  <a:pt x="50800" y="0"/>
                </a:lnTo>
                <a:lnTo>
                  <a:pt x="25400" y="0"/>
                </a:lnTo>
                <a:lnTo>
                  <a:pt x="0" y="12700"/>
                </a:lnTo>
                <a:lnTo>
                  <a:pt x="0" y="114300"/>
                </a:lnTo>
                <a:lnTo>
                  <a:pt x="25400" y="127000"/>
                </a:lnTo>
                <a:lnTo>
                  <a:pt x="50800" y="127000"/>
                </a:lnTo>
                <a:lnTo>
                  <a:pt x="63500" y="114300"/>
                </a:lnTo>
                <a:lnTo>
                  <a:pt x="63500" y="12700"/>
                </a:lnTo>
                <a:close/>
              </a:path>
              <a:path w="1447800" h="127000">
                <a:moveTo>
                  <a:pt x="1447800" y="12700"/>
                </a:moveTo>
                <a:lnTo>
                  <a:pt x="1435100" y="0"/>
                </a:lnTo>
                <a:lnTo>
                  <a:pt x="1409700" y="0"/>
                </a:lnTo>
                <a:lnTo>
                  <a:pt x="1384300" y="12700"/>
                </a:lnTo>
                <a:lnTo>
                  <a:pt x="1384300" y="114300"/>
                </a:lnTo>
                <a:lnTo>
                  <a:pt x="1409700" y="127000"/>
                </a:lnTo>
                <a:lnTo>
                  <a:pt x="1435100" y="127000"/>
                </a:lnTo>
                <a:lnTo>
                  <a:pt x="1447800" y="114300"/>
                </a:lnTo>
                <a:lnTo>
                  <a:pt x="1447800" y="12700"/>
                </a:lnTo>
                <a:close/>
              </a:path>
            </a:pathLst>
          </a:custGeom>
          <a:solidFill>
            <a:srgbClr val="FFFFFF"/>
          </a:solidFill>
        </p:spPr>
        <p:txBody>
          <a:bodyPr lIns="0" tIns="0" rIns="0" bIns="0"/>
          <a:lstStyle/>
          <a:p>
            <a:pPr fontAlgn="auto">
              <a:defRPr/>
            </a:pPr>
            <a:endParaRPr sz="1590" noProof="1"/>
          </a:p>
        </p:txBody>
      </p:sp>
      <p:sp>
        <p:nvSpPr>
          <p:cNvPr id="11" name="object 11"/>
          <p:cNvSpPr/>
          <p:nvPr/>
        </p:nvSpPr>
        <p:spPr>
          <a:xfrm>
            <a:off x="1909763" y="2219325"/>
            <a:ext cx="1154112" cy="985838"/>
          </a:xfrm>
          <a:prstGeom prst="rect">
            <a:avLst/>
          </a:prstGeom>
          <a:blipFill>
            <a:blip r:embed="rId5" cstate="print"/>
            <a:stretch>
              <a:fillRect/>
            </a:stretch>
          </a:blipFill>
        </p:spPr>
        <p:txBody>
          <a:bodyPr lIns="0" tIns="0" rIns="0" bIns="0"/>
          <a:lstStyle/>
          <a:p>
            <a:pPr fontAlgn="auto">
              <a:defRPr/>
            </a:pPr>
            <a:endParaRPr sz="1590" noProof="1"/>
          </a:p>
        </p:txBody>
      </p:sp>
      <p:sp>
        <p:nvSpPr>
          <p:cNvPr id="12" name="object 12"/>
          <p:cNvSpPr/>
          <p:nvPr/>
        </p:nvSpPr>
        <p:spPr>
          <a:xfrm>
            <a:off x="676275" y="3340100"/>
            <a:ext cx="1827213" cy="3205163"/>
          </a:xfrm>
          <a:custGeom>
            <a:avLst/>
            <a:gdLst/>
            <a:ahLst/>
            <a:cxnLst/>
            <a:rect l="l" t="t" r="r" b="b"/>
            <a:pathLst>
              <a:path w="2070100" h="3035300">
                <a:moveTo>
                  <a:pt x="1993900" y="3022600"/>
                </a:moveTo>
                <a:lnTo>
                  <a:pt x="88900" y="3022600"/>
                </a:lnTo>
                <a:lnTo>
                  <a:pt x="114300" y="3035300"/>
                </a:lnTo>
                <a:lnTo>
                  <a:pt x="1955800" y="3035300"/>
                </a:lnTo>
                <a:lnTo>
                  <a:pt x="1993900" y="3022600"/>
                </a:lnTo>
                <a:close/>
              </a:path>
              <a:path w="2070100" h="3035300">
                <a:moveTo>
                  <a:pt x="2006600" y="12700"/>
                </a:moveTo>
                <a:lnTo>
                  <a:pt x="76200" y="12700"/>
                </a:lnTo>
                <a:lnTo>
                  <a:pt x="38100" y="38100"/>
                </a:lnTo>
                <a:lnTo>
                  <a:pt x="12700" y="76200"/>
                </a:lnTo>
                <a:lnTo>
                  <a:pt x="0" y="114300"/>
                </a:lnTo>
                <a:lnTo>
                  <a:pt x="0" y="2921000"/>
                </a:lnTo>
                <a:lnTo>
                  <a:pt x="12700" y="2946400"/>
                </a:lnTo>
                <a:lnTo>
                  <a:pt x="12700" y="2959100"/>
                </a:lnTo>
                <a:lnTo>
                  <a:pt x="38100" y="2997200"/>
                </a:lnTo>
                <a:lnTo>
                  <a:pt x="76200" y="3022600"/>
                </a:lnTo>
                <a:lnTo>
                  <a:pt x="2006600" y="3022600"/>
                </a:lnTo>
                <a:lnTo>
                  <a:pt x="2032000" y="2997200"/>
                </a:lnTo>
                <a:lnTo>
                  <a:pt x="2044700" y="2997200"/>
                </a:lnTo>
                <a:lnTo>
                  <a:pt x="2053166" y="2971800"/>
                </a:lnTo>
                <a:lnTo>
                  <a:pt x="101600" y="2971800"/>
                </a:lnTo>
                <a:lnTo>
                  <a:pt x="88900" y="2959100"/>
                </a:lnTo>
                <a:lnTo>
                  <a:pt x="76200" y="2959100"/>
                </a:lnTo>
                <a:lnTo>
                  <a:pt x="69850" y="2946400"/>
                </a:lnTo>
                <a:lnTo>
                  <a:pt x="63500" y="2946400"/>
                </a:lnTo>
                <a:lnTo>
                  <a:pt x="63500" y="88900"/>
                </a:lnTo>
                <a:lnTo>
                  <a:pt x="76200" y="88900"/>
                </a:lnTo>
                <a:lnTo>
                  <a:pt x="88900" y="76200"/>
                </a:lnTo>
                <a:lnTo>
                  <a:pt x="76200" y="76200"/>
                </a:lnTo>
                <a:lnTo>
                  <a:pt x="101600" y="63500"/>
                </a:lnTo>
                <a:lnTo>
                  <a:pt x="2053166" y="63500"/>
                </a:lnTo>
                <a:lnTo>
                  <a:pt x="2044700" y="38100"/>
                </a:lnTo>
                <a:lnTo>
                  <a:pt x="2032000" y="38100"/>
                </a:lnTo>
                <a:lnTo>
                  <a:pt x="2006600" y="12700"/>
                </a:lnTo>
                <a:close/>
              </a:path>
              <a:path w="2070100" h="3035300">
                <a:moveTo>
                  <a:pt x="2006600" y="2946400"/>
                </a:moveTo>
                <a:lnTo>
                  <a:pt x="1968500" y="2971800"/>
                </a:lnTo>
                <a:lnTo>
                  <a:pt x="2053166" y="2971800"/>
                </a:lnTo>
                <a:lnTo>
                  <a:pt x="2057400" y="2959100"/>
                </a:lnTo>
                <a:lnTo>
                  <a:pt x="1993900" y="2959100"/>
                </a:lnTo>
                <a:lnTo>
                  <a:pt x="2006600" y="2946400"/>
                </a:lnTo>
                <a:close/>
              </a:path>
              <a:path w="2070100" h="3035300">
                <a:moveTo>
                  <a:pt x="76200" y="2946400"/>
                </a:moveTo>
                <a:lnTo>
                  <a:pt x="76200" y="2959100"/>
                </a:lnTo>
                <a:lnTo>
                  <a:pt x="88900" y="2959100"/>
                </a:lnTo>
                <a:lnTo>
                  <a:pt x="76200" y="2946400"/>
                </a:lnTo>
                <a:close/>
              </a:path>
              <a:path w="2070100" h="3035300">
                <a:moveTo>
                  <a:pt x="2070100" y="2933699"/>
                </a:moveTo>
                <a:lnTo>
                  <a:pt x="2019300" y="2933700"/>
                </a:lnTo>
                <a:lnTo>
                  <a:pt x="1993900" y="2959100"/>
                </a:lnTo>
                <a:lnTo>
                  <a:pt x="2070100" y="2959100"/>
                </a:lnTo>
                <a:lnTo>
                  <a:pt x="2070100" y="2933699"/>
                </a:lnTo>
                <a:close/>
              </a:path>
              <a:path w="2070100" h="3035300">
                <a:moveTo>
                  <a:pt x="63500" y="2933700"/>
                </a:moveTo>
                <a:lnTo>
                  <a:pt x="63500" y="2946400"/>
                </a:lnTo>
                <a:lnTo>
                  <a:pt x="69850" y="2946400"/>
                </a:lnTo>
                <a:lnTo>
                  <a:pt x="63500" y="2933700"/>
                </a:lnTo>
                <a:close/>
              </a:path>
              <a:path w="2070100" h="3035300">
                <a:moveTo>
                  <a:pt x="2006600" y="88900"/>
                </a:moveTo>
                <a:lnTo>
                  <a:pt x="2019300" y="127000"/>
                </a:lnTo>
                <a:lnTo>
                  <a:pt x="2019300" y="2908300"/>
                </a:lnTo>
                <a:lnTo>
                  <a:pt x="2006600" y="2946400"/>
                </a:lnTo>
                <a:lnTo>
                  <a:pt x="2019300" y="2933700"/>
                </a:lnTo>
                <a:lnTo>
                  <a:pt x="2070100" y="2933699"/>
                </a:lnTo>
                <a:lnTo>
                  <a:pt x="2070100" y="101600"/>
                </a:lnTo>
                <a:lnTo>
                  <a:pt x="2019300" y="101600"/>
                </a:lnTo>
                <a:lnTo>
                  <a:pt x="2006600" y="88900"/>
                </a:lnTo>
                <a:close/>
              </a:path>
              <a:path w="2070100" h="3035300">
                <a:moveTo>
                  <a:pt x="76200" y="88900"/>
                </a:moveTo>
                <a:lnTo>
                  <a:pt x="63500" y="88900"/>
                </a:lnTo>
                <a:lnTo>
                  <a:pt x="63500" y="101600"/>
                </a:lnTo>
                <a:lnTo>
                  <a:pt x="76200" y="88900"/>
                </a:lnTo>
                <a:close/>
              </a:path>
              <a:path w="2070100" h="3035300">
                <a:moveTo>
                  <a:pt x="2070100" y="76200"/>
                </a:moveTo>
                <a:lnTo>
                  <a:pt x="1993900" y="76200"/>
                </a:lnTo>
                <a:lnTo>
                  <a:pt x="2019300" y="101600"/>
                </a:lnTo>
                <a:lnTo>
                  <a:pt x="2070100" y="101600"/>
                </a:lnTo>
                <a:lnTo>
                  <a:pt x="2070100" y="76200"/>
                </a:lnTo>
                <a:close/>
              </a:path>
              <a:path w="2070100" h="3035300">
                <a:moveTo>
                  <a:pt x="2053166" y="63500"/>
                </a:moveTo>
                <a:lnTo>
                  <a:pt x="1968500" y="63500"/>
                </a:lnTo>
                <a:lnTo>
                  <a:pt x="2006600" y="76200"/>
                </a:lnTo>
                <a:lnTo>
                  <a:pt x="2057400" y="76200"/>
                </a:lnTo>
                <a:lnTo>
                  <a:pt x="2053166" y="63500"/>
                </a:lnTo>
                <a:close/>
              </a:path>
              <a:path w="2070100" h="3035300">
                <a:moveTo>
                  <a:pt x="1955800" y="0"/>
                </a:moveTo>
                <a:lnTo>
                  <a:pt x="114300" y="0"/>
                </a:lnTo>
                <a:lnTo>
                  <a:pt x="88900" y="12700"/>
                </a:lnTo>
                <a:lnTo>
                  <a:pt x="1993900" y="12700"/>
                </a:lnTo>
                <a:lnTo>
                  <a:pt x="1955800" y="0"/>
                </a:lnTo>
                <a:close/>
              </a:path>
            </a:pathLst>
          </a:custGeom>
          <a:solidFill>
            <a:srgbClr val="145232"/>
          </a:solidFill>
        </p:spPr>
        <p:txBody>
          <a:bodyPr lIns="0" tIns="0" rIns="0" bIns="0"/>
          <a:lstStyle/>
          <a:p>
            <a:pPr fontAlgn="auto">
              <a:defRPr/>
            </a:pPr>
            <a:endParaRPr sz="1590" noProof="1"/>
          </a:p>
        </p:txBody>
      </p:sp>
      <p:sp>
        <p:nvSpPr>
          <p:cNvPr id="13" name="object 13"/>
          <p:cNvSpPr/>
          <p:nvPr/>
        </p:nvSpPr>
        <p:spPr>
          <a:xfrm>
            <a:off x="866775" y="3249613"/>
            <a:ext cx="1446213" cy="236537"/>
          </a:xfrm>
          <a:prstGeom prst="rect">
            <a:avLst/>
          </a:prstGeom>
          <a:blipFill>
            <a:blip r:embed="rId6" cstate="print"/>
            <a:stretch>
              <a:fillRect/>
            </a:stretch>
          </a:blipFill>
        </p:spPr>
        <p:txBody>
          <a:bodyPr lIns="0" tIns="0" rIns="0" bIns="0"/>
          <a:lstStyle/>
          <a:p>
            <a:pPr fontAlgn="auto">
              <a:defRPr/>
            </a:pPr>
            <a:endParaRPr sz="1590" noProof="1"/>
          </a:p>
        </p:txBody>
      </p:sp>
      <p:sp>
        <p:nvSpPr>
          <p:cNvPr id="14" name="object 14"/>
          <p:cNvSpPr/>
          <p:nvPr/>
        </p:nvSpPr>
        <p:spPr>
          <a:xfrm>
            <a:off x="946150" y="3305175"/>
            <a:ext cx="1289050" cy="123825"/>
          </a:xfrm>
          <a:custGeom>
            <a:avLst/>
            <a:gdLst/>
            <a:ahLst/>
            <a:cxnLst/>
            <a:rect l="l" t="t" r="r" b="b"/>
            <a:pathLst>
              <a:path w="1460500" h="139700">
                <a:moveTo>
                  <a:pt x="63500" y="12700"/>
                </a:moveTo>
                <a:lnTo>
                  <a:pt x="50800" y="0"/>
                </a:lnTo>
                <a:lnTo>
                  <a:pt x="25400" y="0"/>
                </a:lnTo>
                <a:lnTo>
                  <a:pt x="0" y="12700"/>
                </a:lnTo>
                <a:lnTo>
                  <a:pt x="0" y="114300"/>
                </a:lnTo>
                <a:lnTo>
                  <a:pt x="25400" y="139700"/>
                </a:lnTo>
                <a:lnTo>
                  <a:pt x="50800" y="139700"/>
                </a:lnTo>
                <a:lnTo>
                  <a:pt x="63500" y="114300"/>
                </a:lnTo>
                <a:lnTo>
                  <a:pt x="63500" y="12700"/>
                </a:lnTo>
                <a:close/>
              </a:path>
              <a:path w="1460500" h="139700">
                <a:moveTo>
                  <a:pt x="1460500" y="12700"/>
                </a:moveTo>
                <a:lnTo>
                  <a:pt x="1435100" y="0"/>
                </a:lnTo>
                <a:lnTo>
                  <a:pt x="1409700" y="0"/>
                </a:lnTo>
                <a:lnTo>
                  <a:pt x="1397000" y="12700"/>
                </a:lnTo>
                <a:lnTo>
                  <a:pt x="1397000" y="114300"/>
                </a:lnTo>
                <a:lnTo>
                  <a:pt x="1409700" y="139700"/>
                </a:lnTo>
                <a:lnTo>
                  <a:pt x="1435100" y="139700"/>
                </a:lnTo>
                <a:lnTo>
                  <a:pt x="1460500" y="114300"/>
                </a:lnTo>
                <a:lnTo>
                  <a:pt x="1460500" y="12700"/>
                </a:lnTo>
                <a:close/>
              </a:path>
            </a:pathLst>
          </a:custGeom>
          <a:solidFill>
            <a:srgbClr val="FFFFFF"/>
          </a:solidFill>
        </p:spPr>
        <p:txBody>
          <a:bodyPr lIns="0" tIns="0" rIns="0" bIns="0"/>
          <a:lstStyle/>
          <a:p>
            <a:pPr fontAlgn="auto">
              <a:defRPr/>
            </a:pPr>
            <a:endParaRPr sz="1590" noProof="1"/>
          </a:p>
        </p:txBody>
      </p:sp>
      <p:sp>
        <p:nvSpPr>
          <p:cNvPr id="17422" name="object 15"/>
          <p:cNvSpPr txBox="1">
            <a:spLocks noChangeArrowheads="1"/>
          </p:cNvSpPr>
          <p:nvPr/>
        </p:nvSpPr>
        <p:spPr bwMode="auto">
          <a:xfrm>
            <a:off x="863600" y="2978150"/>
            <a:ext cx="1639888" cy="217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59123" rIns="0" bIns="0">
            <a:spAutoFit/>
          </a:bodyPr>
          <a:lstStyle>
            <a:lvl1pPr marL="317500"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spcBef>
                <a:spcPts val="1425"/>
              </a:spcBef>
            </a:pPr>
            <a:r>
              <a:rPr lang="en-US" altLang="en-US" sz="2400" b="1">
                <a:solidFill>
                  <a:srgbClr val="FF9900"/>
                </a:solidFill>
                <a:latin typeface="Times New Roman" panose="02020603050405020304" pitchFamily="18" charset="0"/>
              </a:rPr>
              <a:t>Bước 1</a:t>
            </a:r>
            <a:endParaRPr lang="en-US" altLang="en-US" sz="2400">
              <a:latin typeface="Times New Roman" panose="02020603050405020304" pitchFamily="18" charset="0"/>
            </a:endParaRPr>
          </a:p>
          <a:p>
            <a:pPr eaLnBrk="1" hangingPunct="1">
              <a:spcBef>
                <a:spcPts val="1315"/>
              </a:spcBef>
            </a:pPr>
            <a:r>
              <a:rPr lang="en-US" altLang="en-US" sz="2400" b="1">
                <a:latin typeface="Times New Roman" panose="02020603050405020304" pitchFamily="18" charset="0"/>
              </a:rPr>
              <a:t>Định </a:t>
            </a:r>
            <a:r>
              <a:rPr lang="en-US" altLang="zh-CN" sz="2400" b="1">
                <a:latin typeface="Times New Roman" panose="02020603050405020304" pitchFamily="18" charset="0"/>
              </a:rPr>
              <a:t>khoản,  tập hợp chi phí sản xuất</a:t>
            </a:r>
          </a:p>
        </p:txBody>
      </p:sp>
      <p:sp>
        <p:nvSpPr>
          <p:cNvPr id="17423" name="object 16"/>
          <p:cNvSpPr txBox="1">
            <a:spLocks noChangeArrowheads="1"/>
          </p:cNvSpPr>
          <p:nvPr/>
        </p:nvSpPr>
        <p:spPr bwMode="auto">
          <a:xfrm>
            <a:off x="2813050" y="2641600"/>
            <a:ext cx="1397000" cy="288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36711" rIns="0" bIns="0">
            <a:spAutoFit/>
          </a:bodyPr>
          <a:lstStyle>
            <a:lvl1pPr marL="317500"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spcBef>
                <a:spcPts val="1225"/>
              </a:spcBef>
            </a:pPr>
            <a:r>
              <a:rPr lang="en-US" altLang="en-US" sz="2400" b="1">
                <a:solidFill>
                  <a:srgbClr val="FF00FF"/>
                </a:solidFill>
                <a:latin typeface="Times New Roman" panose="02020603050405020304" pitchFamily="18" charset="0"/>
              </a:rPr>
              <a:t>Bước 2</a:t>
            </a:r>
            <a:endParaRPr lang="en-US" altLang="en-US" sz="2400" b="1">
              <a:latin typeface="Times New Roman" panose="02020603050405020304" pitchFamily="18" charset="0"/>
            </a:endParaRPr>
          </a:p>
          <a:p>
            <a:pPr eaLnBrk="1" hangingPunct="1">
              <a:lnSpc>
                <a:spcPct val="101000"/>
              </a:lnSpc>
              <a:spcBef>
                <a:spcPts val="1100"/>
              </a:spcBef>
            </a:pPr>
            <a:r>
              <a:rPr lang="en-US" altLang="zh-CN" sz="2400" b="1">
                <a:latin typeface="Times New Roman" panose="02020603050405020304" pitchFamily="18" charset="0"/>
              </a:rPr>
              <a:t>Đánh giá dở dang theo phương pháp thích hợp</a:t>
            </a:r>
          </a:p>
        </p:txBody>
      </p:sp>
      <p:sp>
        <p:nvSpPr>
          <p:cNvPr id="17424" name="object 17"/>
          <p:cNvSpPr txBox="1">
            <a:spLocks noChangeArrowheads="1"/>
          </p:cNvSpPr>
          <p:nvPr/>
        </p:nvSpPr>
        <p:spPr bwMode="auto">
          <a:xfrm>
            <a:off x="4762500" y="2284413"/>
            <a:ext cx="1304925" cy="2398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888" rIns="0" bIns="0">
            <a:spAutoFit/>
          </a:bodyPr>
          <a:lstStyle>
            <a:lvl1pPr marL="12700" indent="292100"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spcBef>
                <a:spcPts val="825"/>
              </a:spcBef>
            </a:pPr>
            <a:r>
              <a:rPr lang="en-US" altLang="en-US" sz="2400" b="1">
                <a:solidFill>
                  <a:srgbClr val="0000FF"/>
                </a:solidFill>
                <a:latin typeface="Times New Roman" panose="02020603050405020304" pitchFamily="18" charset="0"/>
              </a:rPr>
              <a:t>Bước 3</a:t>
            </a:r>
            <a:endParaRPr lang="en-US" altLang="en-US" sz="2400" b="1">
              <a:latin typeface="Times New Roman" panose="02020603050405020304" pitchFamily="18" charset="0"/>
            </a:endParaRPr>
          </a:p>
          <a:p>
            <a:pPr eaLnBrk="1" hangingPunct="1">
              <a:spcBef>
                <a:spcPts val="715"/>
              </a:spcBef>
            </a:pPr>
            <a:r>
              <a:rPr lang="en-US" altLang="zh-CN" sz="2400" b="1">
                <a:latin typeface="Times New Roman" panose="02020603050405020304" pitchFamily="18" charset="0"/>
              </a:rPr>
              <a:t>Tính tổng giá thành, giá thành đơn vị sản phẩm</a:t>
            </a:r>
          </a:p>
        </p:txBody>
      </p:sp>
      <p:grpSp>
        <p:nvGrpSpPr>
          <p:cNvPr id="17425" name="object 18"/>
          <p:cNvGrpSpPr/>
          <p:nvPr/>
        </p:nvGrpSpPr>
        <p:grpSpPr bwMode="auto">
          <a:xfrm>
            <a:off x="6611938" y="2084388"/>
            <a:ext cx="1825625" cy="4459287"/>
            <a:chOff x="7340600" y="2362200"/>
            <a:chExt cx="2070100" cy="3136900"/>
          </a:xfrm>
        </p:grpSpPr>
        <p:sp>
          <p:nvSpPr>
            <p:cNvPr id="19" name="object 19"/>
            <p:cNvSpPr/>
            <p:nvPr/>
          </p:nvSpPr>
          <p:spPr>
            <a:xfrm>
              <a:off x="7340600" y="2463822"/>
              <a:ext cx="2070100" cy="3035278"/>
            </a:xfrm>
            <a:custGeom>
              <a:avLst/>
              <a:gdLst/>
              <a:ahLst/>
              <a:cxnLst/>
              <a:rect l="l" t="t" r="r" b="b"/>
              <a:pathLst>
                <a:path w="2070100" h="3035300">
                  <a:moveTo>
                    <a:pt x="1981200" y="3022600"/>
                  </a:moveTo>
                  <a:lnTo>
                    <a:pt x="76200" y="3022600"/>
                  </a:lnTo>
                  <a:lnTo>
                    <a:pt x="114300" y="3035300"/>
                  </a:lnTo>
                  <a:lnTo>
                    <a:pt x="1955800" y="3035300"/>
                  </a:lnTo>
                  <a:lnTo>
                    <a:pt x="1981200" y="3022600"/>
                  </a:lnTo>
                  <a:close/>
                </a:path>
                <a:path w="2070100" h="3035300">
                  <a:moveTo>
                    <a:pt x="63500" y="2959100"/>
                  </a:moveTo>
                  <a:lnTo>
                    <a:pt x="12700" y="2959100"/>
                  </a:lnTo>
                  <a:lnTo>
                    <a:pt x="25400" y="2997200"/>
                  </a:lnTo>
                  <a:lnTo>
                    <a:pt x="38100" y="2997200"/>
                  </a:lnTo>
                  <a:lnTo>
                    <a:pt x="63500" y="3022600"/>
                  </a:lnTo>
                  <a:lnTo>
                    <a:pt x="1993900" y="3022600"/>
                  </a:lnTo>
                  <a:lnTo>
                    <a:pt x="2032000" y="2997200"/>
                  </a:lnTo>
                  <a:lnTo>
                    <a:pt x="2048933" y="2971800"/>
                  </a:lnTo>
                  <a:lnTo>
                    <a:pt x="101600" y="2971800"/>
                  </a:lnTo>
                  <a:lnTo>
                    <a:pt x="63500" y="2959100"/>
                  </a:lnTo>
                  <a:close/>
                </a:path>
                <a:path w="2070100" h="3035300">
                  <a:moveTo>
                    <a:pt x="2006600" y="2933700"/>
                  </a:moveTo>
                  <a:lnTo>
                    <a:pt x="1981200" y="2959100"/>
                  </a:lnTo>
                  <a:lnTo>
                    <a:pt x="1993900" y="2959100"/>
                  </a:lnTo>
                  <a:lnTo>
                    <a:pt x="1968500" y="2971800"/>
                  </a:lnTo>
                  <a:lnTo>
                    <a:pt x="2048933" y="2971800"/>
                  </a:lnTo>
                  <a:lnTo>
                    <a:pt x="2057400" y="2959100"/>
                  </a:lnTo>
                  <a:lnTo>
                    <a:pt x="2057400" y="2946400"/>
                  </a:lnTo>
                  <a:lnTo>
                    <a:pt x="2006600" y="2946400"/>
                  </a:lnTo>
                  <a:lnTo>
                    <a:pt x="2006600" y="2933700"/>
                  </a:lnTo>
                  <a:close/>
                </a:path>
                <a:path w="2070100" h="3035300">
                  <a:moveTo>
                    <a:pt x="76200" y="76200"/>
                  </a:moveTo>
                  <a:lnTo>
                    <a:pt x="0" y="76200"/>
                  </a:lnTo>
                  <a:lnTo>
                    <a:pt x="0" y="2959100"/>
                  </a:lnTo>
                  <a:lnTo>
                    <a:pt x="76200" y="2959100"/>
                  </a:lnTo>
                  <a:lnTo>
                    <a:pt x="50800" y="2933700"/>
                  </a:lnTo>
                  <a:lnTo>
                    <a:pt x="59266" y="2933700"/>
                  </a:lnTo>
                  <a:lnTo>
                    <a:pt x="50800" y="2908300"/>
                  </a:lnTo>
                  <a:lnTo>
                    <a:pt x="50800" y="127000"/>
                  </a:lnTo>
                  <a:lnTo>
                    <a:pt x="59266" y="101600"/>
                  </a:lnTo>
                  <a:lnTo>
                    <a:pt x="50800" y="101600"/>
                  </a:lnTo>
                  <a:lnTo>
                    <a:pt x="76200" y="76200"/>
                  </a:lnTo>
                  <a:close/>
                </a:path>
                <a:path w="2070100" h="3035300">
                  <a:moveTo>
                    <a:pt x="59266" y="2933700"/>
                  </a:moveTo>
                  <a:lnTo>
                    <a:pt x="50800" y="2933700"/>
                  </a:lnTo>
                  <a:lnTo>
                    <a:pt x="63500" y="2946400"/>
                  </a:lnTo>
                  <a:lnTo>
                    <a:pt x="59266" y="2933700"/>
                  </a:lnTo>
                  <a:close/>
                </a:path>
                <a:path w="2070100" h="3035300">
                  <a:moveTo>
                    <a:pt x="2057400" y="88900"/>
                  </a:moveTo>
                  <a:lnTo>
                    <a:pt x="2006600" y="88900"/>
                  </a:lnTo>
                  <a:lnTo>
                    <a:pt x="2006600" y="2946400"/>
                  </a:lnTo>
                  <a:lnTo>
                    <a:pt x="2057400" y="2946400"/>
                  </a:lnTo>
                  <a:lnTo>
                    <a:pt x="2070100" y="2921000"/>
                  </a:lnTo>
                  <a:lnTo>
                    <a:pt x="2070100" y="114300"/>
                  </a:lnTo>
                  <a:lnTo>
                    <a:pt x="2057400" y="88900"/>
                  </a:lnTo>
                  <a:close/>
                </a:path>
                <a:path w="2070100" h="3035300">
                  <a:moveTo>
                    <a:pt x="63500" y="88900"/>
                  </a:moveTo>
                  <a:lnTo>
                    <a:pt x="50800" y="101600"/>
                  </a:lnTo>
                  <a:lnTo>
                    <a:pt x="59266" y="101600"/>
                  </a:lnTo>
                  <a:lnTo>
                    <a:pt x="63500" y="88900"/>
                  </a:lnTo>
                  <a:close/>
                </a:path>
                <a:path w="2070100" h="3035300">
                  <a:moveTo>
                    <a:pt x="2048933" y="63500"/>
                  </a:moveTo>
                  <a:lnTo>
                    <a:pt x="1968500" y="63500"/>
                  </a:lnTo>
                  <a:lnTo>
                    <a:pt x="1993900" y="76200"/>
                  </a:lnTo>
                  <a:lnTo>
                    <a:pt x="1981200" y="76200"/>
                  </a:lnTo>
                  <a:lnTo>
                    <a:pt x="2006600" y="101600"/>
                  </a:lnTo>
                  <a:lnTo>
                    <a:pt x="2006600" y="88900"/>
                  </a:lnTo>
                  <a:lnTo>
                    <a:pt x="2057400" y="88900"/>
                  </a:lnTo>
                  <a:lnTo>
                    <a:pt x="2057400" y="76200"/>
                  </a:lnTo>
                  <a:lnTo>
                    <a:pt x="2048933" y="63500"/>
                  </a:lnTo>
                  <a:close/>
                </a:path>
                <a:path w="2070100" h="3035300">
                  <a:moveTo>
                    <a:pt x="1993900" y="12700"/>
                  </a:moveTo>
                  <a:lnTo>
                    <a:pt x="63500" y="12700"/>
                  </a:lnTo>
                  <a:lnTo>
                    <a:pt x="38100" y="38100"/>
                  </a:lnTo>
                  <a:lnTo>
                    <a:pt x="25400" y="38100"/>
                  </a:lnTo>
                  <a:lnTo>
                    <a:pt x="12700" y="76200"/>
                  </a:lnTo>
                  <a:lnTo>
                    <a:pt x="76200" y="76200"/>
                  </a:lnTo>
                  <a:lnTo>
                    <a:pt x="63500" y="88900"/>
                  </a:lnTo>
                  <a:lnTo>
                    <a:pt x="101600" y="63500"/>
                  </a:lnTo>
                  <a:lnTo>
                    <a:pt x="2048933" y="63500"/>
                  </a:lnTo>
                  <a:lnTo>
                    <a:pt x="2032000" y="38100"/>
                  </a:lnTo>
                  <a:lnTo>
                    <a:pt x="1993900" y="12700"/>
                  </a:lnTo>
                  <a:close/>
                </a:path>
                <a:path w="2070100" h="3035300">
                  <a:moveTo>
                    <a:pt x="1955800" y="0"/>
                  </a:moveTo>
                  <a:lnTo>
                    <a:pt x="114300" y="0"/>
                  </a:lnTo>
                  <a:lnTo>
                    <a:pt x="76200" y="12700"/>
                  </a:lnTo>
                  <a:lnTo>
                    <a:pt x="1981200" y="12700"/>
                  </a:lnTo>
                  <a:lnTo>
                    <a:pt x="1955800" y="0"/>
                  </a:lnTo>
                  <a:close/>
                </a:path>
              </a:pathLst>
            </a:custGeom>
            <a:solidFill>
              <a:srgbClr val="145232"/>
            </a:solidFill>
          </p:spPr>
          <p:txBody>
            <a:bodyPr lIns="0" tIns="0" rIns="0" bIns="0"/>
            <a:lstStyle/>
            <a:p>
              <a:pPr fontAlgn="auto">
                <a:defRPr/>
              </a:pPr>
              <a:endParaRPr sz="1590" noProof="1"/>
            </a:p>
          </p:txBody>
        </p:sp>
        <p:sp>
          <p:nvSpPr>
            <p:cNvPr id="20" name="object 20"/>
            <p:cNvSpPr/>
            <p:nvPr/>
          </p:nvSpPr>
          <p:spPr>
            <a:xfrm>
              <a:off x="7556610" y="2362200"/>
              <a:ext cx="1638079" cy="266899"/>
            </a:xfrm>
            <a:prstGeom prst="rect">
              <a:avLst/>
            </a:prstGeom>
            <a:blipFill>
              <a:blip r:embed="rId7" cstate="print"/>
              <a:stretch>
                <a:fillRect/>
              </a:stretch>
            </a:blipFill>
          </p:spPr>
          <p:txBody>
            <a:bodyPr lIns="0" tIns="0" rIns="0" bIns="0"/>
            <a:lstStyle/>
            <a:p>
              <a:pPr fontAlgn="auto">
                <a:defRPr/>
              </a:pPr>
              <a:endParaRPr sz="1590" noProof="1"/>
            </a:p>
          </p:txBody>
        </p:sp>
        <p:sp>
          <p:nvSpPr>
            <p:cNvPr id="21" name="object 21"/>
            <p:cNvSpPr/>
            <p:nvPr/>
          </p:nvSpPr>
          <p:spPr>
            <a:xfrm>
              <a:off x="7644814" y="2425853"/>
              <a:ext cx="1449071" cy="139592"/>
            </a:xfrm>
            <a:custGeom>
              <a:avLst/>
              <a:gdLst/>
              <a:ahLst/>
              <a:cxnLst/>
              <a:rect l="l" t="t" r="r" b="b"/>
              <a:pathLst>
                <a:path w="1447800" h="139700">
                  <a:moveTo>
                    <a:pt x="63500" y="25400"/>
                  </a:moveTo>
                  <a:lnTo>
                    <a:pt x="38100" y="0"/>
                  </a:lnTo>
                  <a:lnTo>
                    <a:pt x="12700" y="0"/>
                  </a:lnTo>
                  <a:lnTo>
                    <a:pt x="0" y="25400"/>
                  </a:lnTo>
                  <a:lnTo>
                    <a:pt x="0" y="114300"/>
                  </a:lnTo>
                  <a:lnTo>
                    <a:pt x="12700" y="139700"/>
                  </a:lnTo>
                  <a:lnTo>
                    <a:pt x="38100" y="139700"/>
                  </a:lnTo>
                  <a:lnTo>
                    <a:pt x="63500" y="114300"/>
                  </a:lnTo>
                  <a:lnTo>
                    <a:pt x="63500" y="25400"/>
                  </a:lnTo>
                  <a:close/>
                </a:path>
                <a:path w="1447800" h="139700">
                  <a:moveTo>
                    <a:pt x="1447800" y="25400"/>
                  </a:moveTo>
                  <a:lnTo>
                    <a:pt x="1435100" y="0"/>
                  </a:lnTo>
                  <a:lnTo>
                    <a:pt x="1409700" y="0"/>
                  </a:lnTo>
                  <a:lnTo>
                    <a:pt x="1384300" y="25400"/>
                  </a:lnTo>
                  <a:lnTo>
                    <a:pt x="1384300" y="114300"/>
                  </a:lnTo>
                  <a:lnTo>
                    <a:pt x="1409700" y="139700"/>
                  </a:lnTo>
                  <a:lnTo>
                    <a:pt x="1435100" y="139700"/>
                  </a:lnTo>
                  <a:lnTo>
                    <a:pt x="1447800" y="114300"/>
                  </a:lnTo>
                  <a:lnTo>
                    <a:pt x="1447800" y="25400"/>
                  </a:lnTo>
                  <a:close/>
                </a:path>
              </a:pathLst>
            </a:custGeom>
            <a:solidFill>
              <a:srgbClr val="FFFFFF"/>
            </a:solidFill>
          </p:spPr>
          <p:txBody>
            <a:bodyPr lIns="0" tIns="0" rIns="0" bIns="0"/>
            <a:lstStyle/>
            <a:p>
              <a:pPr fontAlgn="auto">
                <a:defRPr/>
              </a:pPr>
              <a:endParaRPr sz="1590" noProof="1"/>
            </a:p>
          </p:txBody>
        </p:sp>
      </p:grpSp>
      <p:sp>
        <p:nvSpPr>
          <p:cNvPr id="17426" name="object 22"/>
          <p:cNvSpPr txBox="1">
            <a:spLocks noChangeArrowheads="1"/>
          </p:cNvSpPr>
          <p:nvPr/>
        </p:nvSpPr>
        <p:spPr bwMode="auto">
          <a:xfrm>
            <a:off x="6757988" y="1812925"/>
            <a:ext cx="1377950"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59123" rIns="0" bIns="0">
            <a:spAutoFit/>
          </a:bodyPr>
          <a:lstStyle>
            <a:lvl1pPr marL="12700" indent="292100"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spcBef>
                <a:spcPts val="1425"/>
              </a:spcBef>
            </a:pPr>
            <a:r>
              <a:rPr lang="en-US" altLang="en-US" sz="2400" b="1">
                <a:solidFill>
                  <a:srgbClr val="FF9900"/>
                </a:solidFill>
                <a:latin typeface="Times New Roman" panose="02020603050405020304" pitchFamily="18" charset="0"/>
              </a:rPr>
              <a:t>Bước 4</a:t>
            </a:r>
            <a:endParaRPr lang="en-US" altLang="en-US" sz="2400">
              <a:latin typeface="Times New Roman" panose="02020603050405020304" pitchFamily="18" charset="0"/>
            </a:endParaRPr>
          </a:p>
          <a:p>
            <a:pPr eaLnBrk="1" hangingPunct="1">
              <a:lnSpc>
                <a:spcPct val="101000"/>
              </a:lnSpc>
              <a:spcBef>
                <a:spcPts val="1300"/>
              </a:spcBef>
            </a:pPr>
            <a:r>
              <a:rPr lang="en-US" altLang="zh-CN" sz="2400" b="1">
                <a:latin typeface="Times New Roman" panose="02020603050405020304" pitchFamily="18" charset="0"/>
              </a:rPr>
              <a:t>Lập bảng tính giá thành</a:t>
            </a:r>
          </a:p>
        </p:txBody>
      </p:sp>
      <p:sp>
        <p:nvSpPr>
          <p:cNvPr id="23" name="object 23"/>
          <p:cNvSpPr/>
          <p:nvPr/>
        </p:nvSpPr>
        <p:spPr>
          <a:xfrm>
            <a:off x="6096000" y="1411288"/>
            <a:ext cx="1131888" cy="963612"/>
          </a:xfrm>
          <a:custGeom>
            <a:avLst/>
            <a:gdLst/>
            <a:ahLst/>
            <a:cxnLst/>
            <a:rect l="l" t="t" r="r" b="b"/>
            <a:pathLst>
              <a:path w="1282700" h="1092200">
                <a:moveTo>
                  <a:pt x="952500" y="165100"/>
                </a:moveTo>
                <a:lnTo>
                  <a:pt x="774700" y="165100"/>
                </a:lnTo>
                <a:lnTo>
                  <a:pt x="711200" y="177800"/>
                </a:lnTo>
                <a:lnTo>
                  <a:pt x="635000" y="215900"/>
                </a:lnTo>
                <a:lnTo>
                  <a:pt x="546100" y="254000"/>
                </a:lnTo>
                <a:lnTo>
                  <a:pt x="469900" y="304800"/>
                </a:lnTo>
                <a:lnTo>
                  <a:pt x="381000" y="368300"/>
                </a:lnTo>
                <a:lnTo>
                  <a:pt x="228600" y="520700"/>
                </a:lnTo>
                <a:lnTo>
                  <a:pt x="177800" y="596900"/>
                </a:lnTo>
                <a:lnTo>
                  <a:pt x="127000" y="685800"/>
                </a:lnTo>
                <a:lnTo>
                  <a:pt x="88900" y="762000"/>
                </a:lnTo>
                <a:lnTo>
                  <a:pt x="63500" y="838200"/>
                </a:lnTo>
                <a:lnTo>
                  <a:pt x="38100" y="901700"/>
                </a:lnTo>
                <a:lnTo>
                  <a:pt x="25400" y="965200"/>
                </a:lnTo>
                <a:lnTo>
                  <a:pt x="0" y="1066800"/>
                </a:lnTo>
                <a:lnTo>
                  <a:pt x="0" y="1092200"/>
                </a:lnTo>
                <a:lnTo>
                  <a:pt x="12700" y="1066800"/>
                </a:lnTo>
                <a:lnTo>
                  <a:pt x="38100" y="990600"/>
                </a:lnTo>
                <a:lnTo>
                  <a:pt x="63500" y="939800"/>
                </a:lnTo>
                <a:lnTo>
                  <a:pt x="139700" y="812800"/>
                </a:lnTo>
                <a:lnTo>
                  <a:pt x="241300" y="685800"/>
                </a:lnTo>
                <a:lnTo>
                  <a:pt x="304800" y="622300"/>
                </a:lnTo>
                <a:lnTo>
                  <a:pt x="381000" y="571500"/>
                </a:lnTo>
                <a:lnTo>
                  <a:pt x="469900" y="508000"/>
                </a:lnTo>
                <a:lnTo>
                  <a:pt x="558800" y="469900"/>
                </a:lnTo>
                <a:lnTo>
                  <a:pt x="635000" y="444500"/>
                </a:lnTo>
                <a:lnTo>
                  <a:pt x="711200" y="431800"/>
                </a:lnTo>
                <a:lnTo>
                  <a:pt x="1267521" y="431800"/>
                </a:lnTo>
                <a:lnTo>
                  <a:pt x="1230660" y="215900"/>
                </a:lnTo>
                <a:lnTo>
                  <a:pt x="1117600" y="215900"/>
                </a:lnTo>
                <a:lnTo>
                  <a:pt x="1092200" y="203200"/>
                </a:lnTo>
                <a:lnTo>
                  <a:pt x="1079500" y="190500"/>
                </a:lnTo>
                <a:lnTo>
                  <a:pt x="1041400" y="177800"/>
                </a:lnTo>
                <a:lnTo>
                  <a:pt x="1003300" y="177800"/>
                </a:lnTo>
                <a:lnTo>
                  <a:pt x="952500" y="165100"/>
                </a:lnTo>
                <a:close/>
              </a:path>
              <a:path w="1282700" h="1092200">
                <a:moveTo>
                  <a:pt x="1267521" y="431800"/>
                </a:moveTo>
                <a:lnTo>
                  <a:pt x="889000" y="431800"/>
                </a:lnTo>
                <a:lnTo>
                  <a:pt x="965200" y="457200"/>
                </a:lnTo>
                <a:lnTo>
                  <a:pt x="990600" y="469900"/>
                </a:lnTo>
                <a:lnTo>
                  <a:pt x="1003300" y="469900"/>
                </a:lnTo>
                <a:lnTo>
                  <a:pt x="889000" y="673100"/>
                </a:lnTo>
                <a:lnTo>
                  <a:pt x="1282700" y="520700"/>
                </a:lnTo>
                <a:lnTo>
                  <a:pt x="1267521" y="431800"/>
                </a:lnTo>
                <a:close/>
              </a:path>
              <a:path w="1282700" h="1092200">
                <a:moveTo>
                  <a:pt x="1193800" y="0"/>
                </a:moveTo>
                <a:lnTo>
                  <a:pt x="1117600" y="215900"/>
                </a:lnTo>
                <a:lnTo>
                  <a:pt x="1230660" y="215900"/>
                </a:lnTo>
                <a:lnTo>
                  <a:pt x="1193800" y="0"/>
                </a:lnTo>
                <a:close/>
              </a:path>
            </a:pathLst>
          </a:custGeom>
          <a:solidFill>
            <a:srgbClr val="00FF00"/>
          </a:solidFill>
        </p:spPr>
        <p:txBody>
          <a:bodyPr lIns="0" tIns="0" rIns="0" bIns="0"/>
          <a:lstStyle/>
          <a:p>
            <a:pPr fontAlgn="auto">
              <a:defRPr/>
            </a:pPr>
            <a:endParaRPr sz="1590" noProof="1"/>
          </a:p>
        </p:txBody>
      </p:sp>
      <p:sp>
        <p:nvSpPr>
          <p:cNvPr id="17428" name="Slide Number Placeholder 2"/>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42BA8817-D707-4D21-A44E-29D36C9A8F82}" type="slidenum">
              <a:rPr lang="en-US" altLang="zh-CN">
                <a:solidFill>
                  <a:srgbClr val="FFFFFF"/>
                </a:solidFill>
                <a:latin typeface="Franklin Gothic Book" panose="020B0503020102020204" pitchFamily="34" charset="0"/>
              </a:rPr>
              <a:t>67</a:t>
            </a:fld>
            <a:endParaRPr lang="en-US" altLang="zh-CN">
              <a:solidFill>
                <a:srgbClr val="FFFFFF"/>
              </a:solidFill>
              <a:latin typeface="Franklin Gothic Book" panose="020B0503020102020204" pitchFamily="34" charset="0"/>
            </a:endParaRPr>
          </a:p>
        </p:txBody>
      </p:sp>
      <p:pic>
        <p:nvPicPr>
          <p:cNvPr id="17429" name="Picture 3" descr="xag00197"/>
          <p:cNvPicPr>
            <a:picLocks noChangeAspect="1" noChangeArrowheads="1" noCrop="1"/>
          </p:cNvPicPr>
          <p:nvPr/>
        </p:nvPicPr>
        <p:blipFill>
          <a:blip r:embed="rId8"/>
          <a:srcRect/>
          <a:stretch>
            <a:fillRect/>
          </a:stretch>
        </p:blipFill>
        <p:spPr bwMode="auto">
          <a:xfrm>
            <a:off x="8299450" y="271463"/>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object 2"/>
          <p:cNvSpPr>
            <a:spLocks noGrp="1" noChangeArrowheads="1"/>
          </p:cNvSpPr>
          <p:nvPr>
            <p:ph type="title"/>
          </p:nvPr>
        </p:nvSpPr>
        <p:spPr>
          <a:xfrm>
            <a:off x="914400" y="84138"/>
            <a:ext cx="7772400" cy="1427162"/>
          </a:xfrm>
        </p:spPr>
        <p:txBody>
          <a:bodyPr lIns="0" tIns="11205" rIns="0" bIns="0">
            <a:spAutoFit/>
          </a:bodyPr>
          <a:lstStyle/>
          <a:p>
            <a:pPr marL="12700" algn="ctr" eaLnBrk="1" hangingPunct="1">
              <a:spcBef>
                <a:spcPts val="100"/>
              </a:spcBef>
            </a:pPr>
            <a:r>
              <a:rPr lang="en-US" altLang="zh-CN" sz="2300" u="sng" smtClean="0">
                <a:solidFill>
                  <a:srgbClr val="FF0000"/>
                </a:solidFill>
                <a:latin typeface="Times New Roman" panose="02020603050405020304" pitchFamily="18" charset="0"/>
                <a:ea typeface="SimSun" panose="02010600030101010101" pitchFamily="2" charset="-122"/>
              </a:rPr>
              <a:t>PHIẾU TÍNH GIÁ THÀNH SẢN PHẨM</a:t>
            </a:r>
            <a:br>
              <a:rPr lang="en-US" altLang="zh-CN" sz="2300" u="sng" smtClean="0">
                <a:solidFill>
                  <a:srgbClr val="FF0000"/>
                </a:solidFill>
                <a:latin typeface="Times New Roman" panose="02020603050405020304" pitchFamily="18" charset="0"/>
                <a:ea typeface="SimSun" panose="02010600030101010101" pitchFamily="2" charset="-122"/>
              </a:rPr>
            </a:br>
            <a:r>
              <a:rPr lang="en-US" altLang="zh-CN" sz="2300" u="sng" smtClean="0">
                <a:solidFill>
                  <a:srgbClr val="FF0000"/>
                </a:solidFill>
                <a:latin typeface="Times New Roman" panose="02020603050405020304" pitchFamily="18" charset="0"/>
                <a:ea typeface="SimSun" panose="02010600030101010101" pitchFamily="2" charset="-122"/>
              </a:rPr>
              <a:t>TÊN SẢN PHẨM: X</a:t>
            </a:r>
            <a:br>
              <a:rPr lang="en-US" altLang="zh-CN" sz="2300" u="sng" smtClean="0">
                <a:solidFill>
                  <a:srgbClr val="FF0000"/>
                </a:solidFill>
                <a:latin typeface="Times New Roman" panose="02020603050405020304" pitchFamily="18" charset="0"/>
                <a:ea typeface="SimSun" panose="02010600030101010101" pitchFamily="2" charset="-122"/>
              </a:rPr>
            </a:br>
            <a:r>
              <a:rPr lang="en-US" altLang="zh-CN" sz="2300" u="sng" smtClean="0">
                <a:solidFill>
                  <a:srgbClr val="FF0000"/>
                </a:solidFill>
                <a:latin typeface="Times New Roman" panose="02020603050405020304" pitchFamily="18" charset="0"/>
                <a:ea typeface="SimSun" panose="02010600030101010101" pitchFamily="2" charset="-122"/>
              </a:rPr>
              <a:t>SỐ LƯỢNG: xxx SP</a:t>
            </a:r>
            <a:br>
              <a:rPr lang="en-US" altLang="zh-CN" sz="2300" u="sng" smtClean="0">
                <a:solidFill>
                  <a:srgbClr val="FF0000"/>
                </a:solidFill>
                <a:latin typeface="Times New Roman" panose="02020603050405020304" pitchFamily="18" charset="0"/>
                <a:ea typeface="SimSun" panose="02010600030101010101" pitchFamily="2" charset="-122"/>
              </a:rPr>
            </a:br>
            <a:r>
              <a:rPr lang="en-US" altLang="zh-CN" sz="2300" u="sng" smtClean="0">
                <a:solidFill>
                  <a:srgbClr val="FF0000"/>
                </a:solidFill>
                <a:latin typeface="Times New Roman" panose="02020603050405020304" pitchFamily="18" charset="0"/>
                <a:ea typeface="SimSun" panose="02010600030101010101" pitchFamily="2" charset="-122"/>
              </a:rPr>
              <a:t>THÁNG: 09/200X</a:t>
            </a:r>
          </a:p>
        </p:txBody>
      </p:sp>
      <p:graphicFrame>
        <p:nvGraphicFramePr>
          <p:cNvPr id="3" name="Content Placeholder 2"/>
          <p:cNvGraphicFramePr>
            <a:graphicFrameLocks noGrp="1"/>
          </p:cNvGraphicFramePr>
          <p:nvPr>
            <p:ph sz="quarter" idx="1"/>
            <p:extLst>
              <p:ext uri="{D42A27DB-BD31-4B8C-83A1-F6EECF244321}">
                <p14:modId xmlns:p14="http://schemas.microsoft.com/office/powerpoint/2010/main" val="539192353"/>
              </p:ext>
            </p:extLst>
          </p:nvPr>
        </p:nvGraphicFramePr>
        <p:xfrm>
          <a:off x="152516" y="1568450"/>
          <a:ext cx="8762769" cy="4608514"/>
        </p:xfrm>
        <a:graphic>
          <a:graphicData uri="http://schemas.openxmlformats.org/drawingml/2006/table">
            <a:tbl>
              <a:tblPr/>
              <a:tblGrid>
                <a:gridCol w="1406210">
                  <a:extLst>
                    <a:ext uri="{9D8B030D-6E8A-4147-A177-3AD203B41FA5}">
                      <a16:colId xmlns:a16="http://schemas.microsoft.com/office/drawing/2014/main" val="20000"/>
                    </a:ext>
                  </a:extLst>
                </a:gridCol>
                <a:gridCol w="1035464">
                  <a:extLst>
                    <a:ext uri="{9D8B030D-6E8A-4147-A177-3AD203B41FA5}">
                      <a16:colId xmlns:a16="http://schemas.microsoft.com/office/drawing/2014/main" val="20001"/>
                    </a:ext>
                  </a:extLst>
                </a:gridCol>
                <a:gridCol w="1158539">
                  <a:extLst>
                    <a:ext uri="{9D8B030D-6E8A-4147-A177-3AD203B41FA5}">
                      <a16:colId xmlns:a16="http://schemas.microsoft.com/office/drawing/2014/main" val="20002"/>
                    </a:ext>
                  </a:extLst>
                </a:gridCol>
                <a:gridCol w="1156899">
                  <a:extLst>
                    <a:ext uri="{9D8B030D-6E8A-4147-A177-3AD203B41FA5}">
                      <a16:colId xmlns:a16="http://schemas.microsoft.com/office/drawing/2014/main" val="20003"/>
                    </a:ext>
                  </a:extLst>
                </a:gridCol>
                <a:gridCol w="1178231">
                  <a:extLst>
                    <a:ext uri="{9D8B030D-6E8A-4147-A177-3AD203B41FA5}">
                      <a16:colId xmlns:a16="http://schemas.microsoft.com/office/drawing/2014/main" val="20004"/>
                    </a:ext>
                  </a:extLst>
                </a:gridCol>
                <a:gridCol w="1355458">
                  <a:extLst>
                    <a:ext uri="{9D8B030D-6E8A-4147-A177-3AD203B41FA5}">
                      <a16:colId xmlns:a16="http://schemas.microsoft.com/office/drawing/2014/main" val="20005"/>
                    </a:ext>
                  </a:extLst>
                </a:gridCol>
                <a:gridCol w="1471968">
                  <a:extLst>
                    <a:ext uri="{9D8B030D-6E8A-4147-A177-3AD203B41FA5}">
                      <a16:colId xmlns:a16="http://schemas.microsoft.com/office/drawing/2014/main" val="20006"/>
                    </a:ext>
                  </a:extLst>
                </a:gridCol>
              </a:tblGrid>
              <a:tr h="1971675">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Khoản mục chi phí</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CPSX DDĐK</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CPSX PSTK</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CPSX DDCK</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Khoản điểu chỉnh giảm giá thành</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Tổng giá thành thực tế</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Giá thành thực tế đơn vị</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0"/>
                  </a:ext>
                </a:extLst>
              </a:tr>
              <a:tr h="731838">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 NVLTT</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1"/>
                  </a:ext>
                </a:extLst>
              </a:tr>
              <a:tr h="731838">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 NCTT</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441325">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 SXC</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731838">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en-US" sz="24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Tổng cộng</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mn-ea"/>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bl>
          </a:graphicData>
        </a:graphic>
      </p:graphicFrame>
      <p:sp>
        <p:nvSpPr>
          <p:cNvPr id="18485" name="Text Box 3"/>
          <p:cNvSpPr txBox="1">
            <a:spLocks noChangeArrowheads="1"/>
          </p:cNvSpPr>
          <p:nvPr/>
        </p:nvSpPr>
        <p:spPr bwMode="auto">
          <a:xfrm>
            <a:off x="327025" y="6343650"/>
            <a:ext cx="84359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r>
              <a:rPr lang="en-US" altLang="zh-CN" b="1" dirty="0" err="1">
                <a:latin typeface="Times New Roman" panose="02020603050405020304" pitchFamily="18" charset="0"/>
              </a:rPr>
              <a:t>Người</a:t>
            </a:r>
            <a:r>
              <a:rPr lang="en-US" altLang="zh-CN" b="1" dirty="0">
                <a:latin typeface="Times New Roman" panose="02020603050405020304" pitchFamily="18" charset="0"/>
              </a:rPr>
              <a:t> </a:t>
            </a:r>
            <a:r>
              <a:rPr lang="en-US" altLang="zh-CN" b="1" dirty="0" err="1">
                <a:latin typeface="Times New Roman" panose="02020603050405020304" pitchFamily="18" charset="0"/>
              </a:rPr>
              <a:t>lập</a:t>
            </a:r>
            <a:r>
              <a:rPr lang="en-US" altLang="zh-CN" b="1" dirty="0">
                <a:latin typeface="Times New Roman" panose="02020603050405020304" pitchFamily="18" charset="0"/>
              </a:rPr>
              <a:t>                                </a:t>
            </a:r>
            <a:r>
              <a:rPr lang="en-US" altLang="zh-CN" b="1" dirty="0" err="1">
                <a:latin typeface="Times New Roman" panose="02020603050405020304" pitchFamily="18" charset="0"/>
              </a:rPr>
              <a:t>Kế</a:t>
            </a:r>
            <a:r>
              <a:rPr lang="en-US" altLang="zh-CN" b="1" dirty="0">
                <a:latin typeface="Times New Roman" panose="02020603050405020304" pitchFamily="18" charset="0"/>
              </a:rPr>
              <a:t> </a:t>
            </a:r>
            <a:r>
              <a:rPr lang="en-US" altLang="zh-CN" b="1" dirty="0" err="1">
                <a:latin typeface="Times New Roman" panose="02020603050405020304" pitchFamily="18" charset="0"/>
              </a:rPr>
              <a:t>toán</a:t>
            </a:r>
            <a:r>
              <a:rPr lang="en-US" altLang="zh-CN" b="1" dirty="0">
                <a:latin typeface="Times New Roman" panose="02020603050405020304" pitchFamily="18" charset="0"/>
              </a:rPr>
              <a:t> </a:t>
            </a:r>
            <a:r>
              <a:rPr lang="en-US" altLang="zh-CN" b="1" dirty="0" err="1">
                <a:latin typeface="Times New Roman" panose="02020603050405020304" pitchFamily="18" charset="0"/>
              </a:rPr>
              <a:t>trưởng</a:t>
            </a:r>
            <a:r>
              <a:rPr lang="en-US" altLang="zh-CN" b="1" dirty="0">
                <a:latin typeface="Times New Roman" panose="02020603050405020304" pitchFamily="18" charset="0"/>
              </a:rPr>
              <a:t>                                     </a:t>
            </a:r>
            <a:r>
              <a:rPr lang="en-US" altLang="zh-CN" b="1" dirty="0" err="1">
                <a:latin typeface="Times New Roman" panose="02020603050405020304" pitchFamily="18" charset="0"/>
              </a:rPr>
              <a:t>Giám</a:t>
            </a:r>
            <a:r>
              <a:rPr lang="en-US" altLang="zh-CN" b="1" dirty="0">
                <a:latin typeface="Times New Roman" panose="02020603050405020304" pitchFamily="18" charset="0"/>
              </a:rPr>
              <a:t> </a:t>
            </a:r>
            <a:r>
              <a:rPr lang="en-US" altLang="zh-CN" b="1" dirty="0" err="1">
                <a:latin typeface="Times New Roman" panose="02020603050405020304" pitchFamily="18" charset="0"/>
              </a:rPr>
              <a:t>đốc</a:t>
            </a:r>
            <a:r>
              <a:rPr lang="en-US" altLang="zh-CN" b="1" dirty="0">
                <a:latin typeface="Times New Roman" panose="02020603050405020304" pitchFamily="18" charset="0"/>
              </a:rPr>
              <a:t> </a:t>
            </a:r>
            <a:r>
              <a:rPr lang="en-US" altLang="zh-CN" b="1" dirty="0" err="1">
                <a:latin typeface="Times New Roman" panose="02020603050405020304" pitchFamily="18" charset="0"/>
              </a:rPr>
              <a:t>bộ</a:t>
            </a:r>
            <a:r>
              <a:rPr lang="en-US" altLang="zh-CN" b="1" dirty="0">
                <a:latin typeface="Times New Roman" panose="02020603050405020304" pitchFamily="18" charset="0"/>
              </a:rPr>
              <a:t> </a:t>
            </a:r>
            <a:r>
              <a:rPr lang="en-US" altLang="zh-CN" b="1" dirty="0" err="1">
                <a:latin typeface="Times New Roman" panose="02020603050405020304" pitchFamily="18" charset="0"/>
              </a:rPr>
              <a:t>phận</a:t>
            </a:r>
            <a:endParaRPr lang="en-US" altLang="zh-CN" b="1" dirty="0">
              <a:latin typeface="Times New Roman" panose="02020603050405020304" pitchFamily="18" charset="0"/>
            </a:endParaRPr>
          </a:p>
        </p:txBody>
      </p:sp>
      <p:sp>
        <p:nvSpPr>
          <p:cNvPr id="18486" name="Slide Number Placeholder 4"/>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8C2514D5-59E5-4FBD-B804-B7C438F5BCAC}" type="slidenum">
              <a:rPr lang="en-US" altLang="zh-CN">
                <a:solidFill>
                  <a:srgbClr val="FFFFFF"/>
                </a:solidFill>
                <a:latin typeface="Franklin Gothic Book" panose="020B0503020102020204" pitchFamily="34" charset="0"/>
              </a:rPr>
              <a:t>68</a:t>
            </a:fld>
            <a:endParaRPr lang="en-US" altLang="zh-CN">
              <a:solidFill>
                <a:srgbClr val="FFFFFF"/>
              </a:solidFill>
              <a:latin typeface="Franklin Gothic Book" panose="020B0503020102020204" pitchFamily="34" charset="0"/>
            </a:endParaRPr>
          </a:p>
        </p:txBody>
      </p:sp>
    </p:spTree>
  </p:cSld>
  <p:clrMapOvr>
    <a:masterClrMapping/>
  </p:clrMapOvr>
  <p:transition>
    <p:split orient="vert"/>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79905" y="1905"/>
            <a:ext cx="1355090" cy="502920"/>
          </a:xfrm>
        </p:spPr>
        <p:txBody>
          <a:bodyPr lIns="0" tIns="11205" rIns="0" bIns="0" rtlCol="0">
            <a:spAutoFit/>
          </a:bodyPr>
          <a:lstStyle/>
          <a:p>
            <a:pPr marL="12700" eaLnBrk="1" fontAlgn="auto" hangingPunct="1">
              <a:spcBef>
                <a:spcPts val="100"/>
              </a:spcBef>
              <a:defRPr/>
            </a:pPr>
            <a:r>
              <a:rPr sz="3200" b="1" spc="-5" noProof="1">
                <a:ln w="22225">
                  <a:solidFill>
                    <a:schemeClr val="accent2"/>
                  </a:solidFill>
                  <a:prstDash val="solid"/>
                </a:ln>
                <a:solidFill>
                  <a:schemeClr val="accent2">
                    <a:lumMod val="40000"/>
                    <a:lumOff val="60000"/>
                  </a:schemeClr>
                </a:solidFill>
                <a:latin typeface="Times New Roman" panose="02020603050405020304"/>
                <a:cs typeface="Times New Roman" panose="02020603050405020304"/>
              </a:rPr>
              <a:t>Ví</a:t>
            </a:r>
            <a:r>
              <a:rPr sz="3200" b="1" spc="-90" noProof="1">
                <a:ln w="22225">
                  <a:solidFill>
                    <a:schemeClr val="accent2"/>
                  </a:solidFill>
                  <a:prstDash val="solid"/>
                </a:ln>
                <a:solidFill>
                  <a:schemeClr val="accent2">
                    <a:lumMod val="40000"/>
                    <a:lumOff val="60000"/>
                  </a:schemeClr>
                </a:solidFill>
                <a:latin typeface="Times New Roman" panose="02020603050405020304"/>
                <a:cs typeface="Times New Roman" panose="02020603050405020304"/>
              </a:rPr>
              <a:t> </a:t>
            </a:r>
            <a:r>
              <a:rPr sz="3200" b="1" spc="-5" noProof="1">
                <a:ln w="22225">
                  <a:solidFill>
                    <a:schemeClr val="accent2"/>
                  </a:solidFill>
                  <a:prstDash val="solid"/>
                </a:ln>
                <a:solidFill>
                  <a:schemeClr val="accent2">
                    <a:lumMod val="40000"/>
                    <a:lumOff val="60000"/>
                  </a:schemeClr>
                </a:solidFill>
                <a:latin typeface="Times New Roman" panose="02020603050405020304"/>
                <a:cs typeface="Times New Roman" panose="02020603050405020304"/>
              </a:rPr>
              <a:t>dụ</a:t>
            </a:r>
          </a:p>
        </p:txBody>
      </p:sp>
      <p:sp>
        <p:nvSpPr>
          <p:cNvPr id="3" name="object 3"/>
          <p:cNvSpPr txBox="1">
            <a:spLocks noChangeArrowheads="1"/>
          </p:cNvSpPr>
          <p:nvPr/>
        </p:nvSpPr>
        <p:spPr bwMode="auto">
          <a:xfrm>
            <a:off x="190500" y="504825"/>
            <a:ext cx="881538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8964" rIns="0" bIns="0">
            <a:spAutoFit/>
          </a:bodyPr>
          <a:lstStyle>
            <a:lvl1pPr marL="355600" indent="-342900"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lnSpc>
                <a:spcPct val="101000"/>
              </a:lnSpc>
              <a:spcBef>
                <a:spcPts val="75"/>
              </a:spcBef>
            </a:pPr>
            <a:r>
              <a:rPr lang="en-US" altLang="en-US" sz="2800" dirty="0" err="1">
                <a:solidFill>
                  <a:srgbClr val="002A00"/>
                </a:solidFill>
                <a:latin typeface="Times New Roman" panose="02020603050405020304" pitchFamily="18" charset="0"/>
              </a:rPr>
              <a:t>Công</a:t>
            </a:r>
            <a:r>
              <a:rPr lang="en-US" altLang="en-US" sz="2800" dirty="0">
                <a:solidFill>
                  <a:srgbClr val="002A00"/>
                </a:solidFill>
                <a:latin typeface="Times New Roman" panose="02020603050405020304" pitchFamily="18" charset="0"/>
              </a:rPr>
              <a:t> ty X </a:t>
            </a:r>
            <a:r>
              <a:rPr lang="en-US" altLang="en-US" sz="2800" dirty="0" err="1">
                <a:solidFill>
                  <a:srgbClr val="002A00"/>
                </a:solidFill>
                <a:latin typeface="Times New Roman" panose="02020603050405020304" pitchFamily="18" charset="0"/>
              </a:rPr>
              <a:t>có</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quy</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trình</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sản</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xuất</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giản</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đơn</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sản</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phẩm</a:t>
            </a:r>
            <a:r>
              <a:rPr lang="en-US" altLang="en-US" sz="2800" dirty="0">
                <a:solidFill>
                  <a:srgbClr val="002A00"/>
                </a:solidFill>
                <a:latin typeface="Times New Roman" panose="02020603050405020304" pitchFamily="18" charset="0"/>
              </a:rPr>
              <a:t> X </a:t>
            </a:r>
            <a:r>
              <a:rPr lang="en-US" altLang="en-US" sz="2800" dirty="0" err="1">
                <a:solidFill>
                  <a:srgbClr val="002A00"/>
                </a:solidFill>
                <a:latin typeface="Times New Roman" panose="02020603050405020304" pitchFamily="18" charset="0"/>
              </a:rPr>
              <a:t>tại</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một</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phân</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xưởng</a:t>
            </a:r>
            <a:r>
              <a:rPr lang="en-US" altLang="en-US" sz="2800" dirty="0">
                <a:solidFill>
                  <a:srgbClr val="002A00"/>
                </a:solidFill>
                <a:latin typeface="Times New Roman" panose="02020603050405020304" pitchFamily="18" charset="0"/>
              </a:rPr>
              <a:t>: </a:t>
            </a:r>
            <a:r>
              <a:rPr lang="en-US" altLang="zh-CN" sz="2800" dirty="0">
                <a:solidFill>
                  <a:srgbClr val="002A00"/>
                </a:solidFill>
                <a:latin typeface="Times New Roman" panose="02020603050405020304" pitchFamily="18" charset="0"/>
              </a:rPr>
              <a:t>Chi </a:t>
            </a:r>
            <a:r>
              <a:rPr lang="en-US" altLang="zh-CN" sz="2800" dirty="0" err="1">
                <a:solidFill>
                  <a:srgbClr val="002A00"/>
                </a:solidFill>
                <a:latin typeface="Times New Roman" panose="02020603050405020304" pitchFamily="18" charset="0"/>
              </a:rPr>
              <a:t>phí</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phát</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sinh</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trong</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kỳ</a:t>
            </a:r>
            <a:r>
              <a:rPr lang="en-US" altLang="zh-CN" sz="2800" dirty="0">
                <a:solidFill>
                  <a:srgbClr val="002A00"/>
                </a:solidFill>
                <a:latin typeface="Times New Roman" panose="02020603050405020304" pitchFamily="18" charset="0"/>
              </a:rPr>
              <a:t>:</a:t>
            </a:r>
            <a:r>
              <a:rPr lang="en-US" altLang="en-US" sz="2800" dirty="0">
                <a:solidFill>
                  <a:srgbClr val="002A00"/>
                </a:solidFill>
                <a:latin typeface="Times New Roman" panose="02020603050405020304" pitchFamily="18" charset="0"/>
              </a:rPr>
              <a:t>  </a:t>
            </a:r>
          </a:p>
          <a:p>
            <a:pPr eaLnBrk="1" hangingPunct="1">
              <a:lnSpc>
                <a:spcPct val="101000"/>
              </a:lnSpc>
              <a:spcBef>
                <a:spcPts val="75"/>
              </a:spcBef>
            </a:pPr>
            <a:r>
              <a:rPr lang="en-US" altLang="en-US" sz="2800" dirty="0" err="1">
                <a:solidFill>
                  <a:srgbClr val="002A00"/>
                </a:solidFill>
                <a:latin typeface="Times New Roman" panose="02020603050405020304" pitchFamily="18" charset="0"/>
              </a:rPr>
              <a:t>Đ</a:t>
            </a:r>
            <a:r>
              <a:rPr lang="en-US" altLang="zh-CN" sz="2800" dirty="0" err="1">
                <a:solidFill>
                  <a:srgbClr val="002A00"/>
                </a:solidFill>
                <a:latin typeface="Times New Roman" panose="02020603050405020304" pitchFamily="18" charset="0"/>
              </a:rPr>
              <a:t>VT</a:t>
            </a:r>
            <a:r>
              <a:rPr lang="en-US" altLang="zh-CN" sz="2800" dirty="0">
                <a:solidFill>
                  <a:srgbClr val="002A00"/>
                </a:solidFill>
                <a:latin typeface="Times New Roman" panose="02020603050405020304" pitchFamily="18" charset="0"/>
              </a:rPr>
              <a:t>: 1.000 đ</a:t>
            </a:r>
          </a:p>
        </p:txBody>
      </p:sp>
      <p:graphicFrame>
        <p:nvGraphicFramePr>
          <p:cNvPr id="4" name="object 4"/>
          <p:cNvGraphicFramePr>
            <a:graphicFrameLocks noGrp="1"/>
          </p:cNvGraphicFramePr>
          <p:nvPr/>
        </p:nvGraphicFramePr>
        <p:xfrm>
          <a:off x="731838" y="1781175"/>
          <a:ext cx="7626350" cy="2108201"/>
        </p:xfrm>
        <a:graphic>
          <a:graphicData uri="http://schemas.openxmlformats.org/drawingml/2006/table">
            <a:tbl>
              <a:tblPr/>
              <a:tblGrid>
                <a:gridCol w="2676525">
                  <a:extLst>
                    <a:ext uri="{9D8B030D-6E8A-4147-A177-3AD203B41FA5}">
                      <a16:colId xmlns:a16="http://schemas.microsoft.com/office/drawing/2014/main" val="20000"/>
                    </a:ext>
                  </a:extLst>
                </a:gridCol>
                <a:gridCol w="1803400">
                  <a:extLst>
                    <a:ext uri="{9D8B030D-6E8A-4147-A177-3AD203B41FA5}">
                      <a16:colId xmlns:a16="http://schemas.microsoft.com/office/drawing/2014/main" val="20001"/>
                    </a:ext>
                  </a:extLst>
                </a:gridCol>
                <a:gridCol w="1682750">
                  <a:extLst>
                    <a:ext uri="{9D8B030D-6E8A-4147-A177-3AD203B41FA5}">
                      <a16:colId xmlns:a16="http://schemas.microsoft.com/office/drawing/2014/main" val="20002"/>
                    </a:ext>
                  </a:extLst>
                </a:gridCol>
                <a:gridCol w="1463675">
                  <a:extLst>
                    <a:ext uri="{9D8B030D-6E8A-4147-A177-3AD203B41FA5}">
                      <a16:colId xmlns:a16="http://schemas.microsoft.com/office/drawing/2014/main" val="20003"/>
                    </a:ext>
                  </a:extLst>
                </a:gridCol>
              </a:tblGrid>
              <a:tr h="600075">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152400"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152400" marR="0" lvl="0" indent="0" algn="l" defTabSz="914400" rtl="0" eaLnBrk="1" fontAlgn="base" latinLnBrk="0" hangingPunct="1">
                        <a:lnSpc>
                          <a:spcPct val="100000"/>
                        </a:lnSpc>
                        <a:spcBef>
                          <a:spcPts val="300"/>
                        </a:spcBef>
                        <a:spcAft>
                          <a:spcPct val="0"/>
                        </a:spcAft>
                        <a:buClrTx/>
                        <a:buSzTx/>
                        <a:buFontTx/>
                        <a:buNone/>
                      </a:pPr>
                      <a:r>
                        <a:rPr kumimoji="0" lang="en-US" altLang="en-US" sz="2400" b="1" i="0" u="none" strike="noStrike" cap="none" normalizeH="0" baseline="0" smtClean="0">
                          <a:ln>
                            <a:noFill/>
                          </a:ln>
                          <a:solidFill>
                            <a:srgbClr val="FF0000"/>
                          </a:solidFill>
                          <a:effectLst/>
                          <a:latin typeface="Times New Roman" panose="02020603050405020304" pitchFamily="18" charset="0"/>
                          <a:cs typeface="Times New Roman" panose="02020603050405020304" pitchFamily="18" charset="0"/>
                        </a:rPr>
                        <a:t>CP NVL </a:t>
                      </a:r>
                    </a:p>
                  </a:txBody>
                  <a:tcPr marL="0" marR="0" marT="33621"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190500"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190500" marR="0" lvl="0" indent="0" algn="l" defTabSz="914400" rtl="0" eaLnBrk="1" fontAlgn="base" latinLnBrk="0" hangingPunct="1">
                        <a:lnSpc>
                          <a:spcPct val="100000"/>
                        </a:lnSpc>
                        <a:spcBef>
                          <a:spcPts val="300"/>
                        </a:spcBef>
                        <a:spcAft>
                          <a:spcPct val="0"/>
                        </a:spcAft>
                        <a:buClrTx/>
                        <a:buSzTx/>
                        <a:buFontTx/>
                        <a:buNone/>
                      </a:pPr>
                      <a:r>
                        <a:rPr kumimoji="0" lang="en-US" altLang="en-US" sz="2400" b="1" i="0" u="none" strike="noStrike" cap="none" normalizeH="0" baseline="0" smtClean="0">
                          <a:ln>
                            <a:noFill/>
                          </a:ln>
                          <a:solidFill>
                            <a:srgbClr val="FF0000"/>
                          </a:solidFill>
                          <a:effectLst/>
                          <a:latin typeface="Times New Roman" panose="02020603050405020304" pitchFamily="18" charset="0"/>
                          <a:cs typeface="Times New Roman" panose="02020603050405020304" pitchFamily="18" charset="0"/>
                        </a:rPr>
                        <a:t>CP NCTT</a:t>
                      </a:r>
                    </a:p>
                  </a:txBody>
                  <a:tcPr marL="0" marR="0" marT="33621"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190500"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190500" marR="0" lvl="0" indent="0" algn="l" defTabSz="914400" rtl="0" eaLnBrk="1" fontAlgn="base" latinLnBrk="0" hangingPunct="1">
                        <a:lnSpc>
                          <a:spcPct val="100000"/>
                        </a:lnSpc>
                        <a:spcBef>
                          <a:spcPts val="300"/>
                        </a:spcBef>
                        <a:spcAft>
                          <a:spcPct val="0"/>
                        </a:spcAft>
                        <a:buClrTx/>
                        <a:buSzTx/>
                        <a:buFontTx/>
                        <a:buNone/>
                      </a:pPr>
                      <a:r>
                        <a:rPr kumimoji="0" lang="en-US" altLang="en-US" sz="2400" b="1" i="0" u="none" strike="noStrike" cap="none" normalizeH="0" baseline="0" smtClean="0">
                          <a:ln>
                            <a:noFill/>
                          </a:ln>
                          <a:solidFill>
                            <a:srgbClr val="FF0000"/>
                          </a:solidFill>
                          <a:effectLst/>
                          <a:latin typeface="Times New Roman" panose="02020603050405020304" pitchFamily="18" charset="0"/>
                          <a:cs typeface="Times New Roman" panose="02020603050405020304" pitchFamily="18" charset="0"/>
                        </a:rPr>
                        <a:t>CP SXC</a:t>
                      </a:r>
                    </a:p>
                  </a:txBody>
                  <a:tcPr marL="0" marR="0" marT="33621"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54063">
                <a:tc>
                  <a:txBody>
                    <a:bodyPr/>
                    <a:lstStyle>
                      <a:lvl1pPr marL="533400" indent="-177800"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533400" marR="0" lvl="0" indent="-177800" algn="l" defTabSz="914400" rtl="0" eaLnBrk="1" fontAlgn="base" latinLnBrk="0" hangingPunct="1">
                        <a:lnSpc>
                          <a:spcPct val="100000"/>
                        </a:lnSpc>
                        <a:spcBef>
                          <a:spcPts val="200"/>
                        </a:spcBef>
                        <a:spcAft>
                          <a:spcPct val="0"/>
                        </a:spcAft>
                        <a:buClrTx/>
                        <a:buSzTx/>
                        <a:buFontTx/>
                        <a:buNone/>
                      </a:pPr>
                      <a:r>
                        <a:rPr kumimoji="0" lang="en-US" altLang="en-US" sz="2400" b="1" i="0" u="none" strike="noStrike" cap="none" normalizeH="0" baseline="0" smtClean="0">
                          <a:ln>
                            <a:noFill/>
                          </a:ln>
                          <a:solidFill>
                            <a:srgbClr val="002A00"/>
                          </a:solidFill>
                          <a:effectLst/>
                          <a:latin typeface="Times New Roman" panose="02020603050405020304" pitchFamily="18" charset="0"/>
                          <a:cs typeface="Times New Roman" panose="02020603050405020304" pitchFamily="18" charset="0"/>
                        </a:rPr>
                        <a:t>Chi phí dở dang đầu kỳ</a:t>
                      </a:r>
                    </a:p>
                  </a:txBody>
                  <a:tcPr marL="0" marR="0" marT="22414"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r" defTabSz="914400" rtl="0" eaLnBrk="1" fontAlgn="base" latinLnBrk="0" hangingPunct="1">
                        <a:lnSpc>
                          <a:spcPct val="100000"/>
                        </a:lnSpc>
                        <a:spcBef>
                          <a:spcPts val="200"/>
                        </a:spcBef>
                        <a:spcAft>
                          <a:spcPct val="0"/>
                        </a:spcAft>
                        <a:buClrTx/>
                        <a:buSzTx/>
                        <a:buFontTx/>
                        <a:buNone/>
                      </a:pPr>
                      <a:r>
                        <a:rPr kumimoji="0" lang="en-US" altLang="en-US" sz="2400" b="1" i="0" u="none" strike="noStrike" cap="none" normalizeH="0" baseline="0" smtClean="0">
                          <a:ln>
                            <a:noFill/>
                          </a:ln>
                          <a:solidFill>
                            <a:srgbClr val="002A00"/>
                          </a:solidFill>
                          <a:effectLst/>
                          <a:latin typeface="Times New Roman" panose="02020603050405020304" pitchFamily="18" charset="0"/>
                          <a:cs typeface="Times New Roman" panose="02020603050405020304" pitchFamily="18" charset="0"/>
                        </a:rPr>
                        <a:t>20.000</a:t>
                      </a:r>
                    </a:p>
                  </a:txBody>
                  <a:tcPr marL="0" marR="0" marT="22414"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r" defTabSz="914400" rtl="0" eaLnBrk="1" fontAlgn="base" latinLnBrk="0" hangingPunct="1">
                        <a:lnSpc>
                          <a:spcPct val="100000"/>
                        </a:lnSpc>
                        <a:spcBef>
                          <a:spcPts val="200"/>
                        </a:spcBef>
                        <a:spcAft>
                          <a:spcPct val="0"/>
                        </a:spcAft>
                        <a:buClrTx/>
                        <a:buSzTx/>
                        <a:buFontTx/>
                        <a:buNone/>
                      </a:pPr>
                      <a:endParaRPr kumimoji="0" lang="en-US" altLang="en-US" sz="2400" b="1" i="0" u="none" strike="noStrike" cap="none" normalizeH="0" baseline="0" smtClean="0">
                        <a:ln>
                          <a:noFill/>
                        </a:ln>
                        <a:solidFill>
                          <a:srgbClr val="002A00"/>
                        </a:solidFill>
                        <a:effectLst/>
                        <a:latin typeface="Times New Roman" panose="02020603050405020304" pitchFamily="18" charset="0"/>
                        <a:cs typeface="Times New Roman" panose="02020603050405020304" pitchFamily="18" charset="0"/>
                      </a:endParaRPr>
                    </a:p>
                  </a:txBody>
                  <a:tcPr marL="0" marR="0" marT="22414"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r" defTabSz="914400" rtl="0" eaLnBrk="1" fontAlgn="base" latinLnBrk="0" hangingPunct="1">
                        <a:lnSpc>
                          <a:spcPct val="100000"/>
                        </a:lnSpc>
                        <a:spcBef>
                          <a:spcPts val="200"/>
                        </a:spcBef>
                        <a:spcAft>
                          <a:spcPct val="0"/>
                        </a:spcAft>
                        <a:buClrTx/>
                        <a:buSzTx/>
                        <a:buFontTx/>
                        <a:buNone/>
                      </a:pPr>
                      <a:endParaRPr kumimoji="0" lang="en-US" altLang="en-US" sz="2400" b="1" i="0" u="none" strike="noStrike" cap="none" normalizeH="0" baseline="0" smtClean="0">
                        <a:ln>
                          <a:noFill/>
                        </a:ln>
                        <a:solidFill>
                          <a:srgbClr val="002A00"/>
                        </a:solidFill>
                        <a:effectLst/>
                        <a:latin typeface="Times New Roman" panose="02020603050405020304" pitchFamily="18" charset="0"/>
                        <a:cs typeface="Times New Roman" panose="02020603050405020304" pitchFamily="18" charset="0"/>
                      </a:endParaRPr>
                    </a:p>
                  </a:txBody>
                  <a:tcPr marL="0" marR="0" marT="22414"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54063">
                <a:tc>
                  <a:txBody>
                    <a:bodyPr/>
                    <a:lstStyle>
                      <a:lvl1pPr marL="546100" indent="-279400"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546100" marR="0" lvl="0" indent="-279400" algn="l" defTabSz="914400" rtl="0" eaLnBrk="1" fontAlgn="base" latinLnBrk="0" hangingPunct="1">
                        <a:lnSpc>
                          <a:spcPct val="100000"/>
                        </a:lnSpc>
                        <a:spcBef>
                          <a:spcPts val="200"/>
                        </a:spcBef>
                        <a:spcAft>
                          <a:spcPct val="0"/>
                        </a:spcAft>
                        <a:buClrTx/>
                        <a:buSzTx/>
                        <a:buFontTx/>
                        <a:buNone/>
                      </a:pPr>
                      <a:r>
                        <a:rPr kumimoji="0" lang="en-US" altLang="en-US" sz="2400" b="1" i="0" u="none" strike="noStrike" cap="none" normalizeH="0" baseline="0" smtClean="0">
                          <a:ln>
                            <a:noFill/>
                          </a:ln>
                          <a:solidFill>
                            <a:srgbClr val="002A00"/>
                          </a:solidFill>
                          <a:effectLst/>
                          <a:latin typeface="Times New Roman" panose="02020603050405020304" pitchFamily="18" charset="0"/>
                          <a:cs typeface="Times New Roman" panose="02020603050405020304" pitchFamily="18" charset="0"/>
                        </a:rPr>
                        <a:t>Chi phí phát sinh trong kỳ</a:t>
                      </a:r>
                    </a:p>
                  </a:txBody>
                  <a:tcPr marL="0" marR="0" marT="22414"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r" defTabSz="914400" rtl="0" eaLnBrk="1" fontAlgn="base" latinLnBrk="0" hangingPunct="1">
                        <a:lnSpc>
                          <a:spcPct val="100000"/>
                        </a:lnSpc>
                        <a:spcBef>
                          <a:spcPts val="200"/>
                        </a:spcBef>
                        <a:spcAft>
                          <a:spcPct val="0"/>
                        </a:spcAft>
                        <a:buClrTx/>
                        <a:buSzTx/>
                        <a:buFontTx/>
                        <a:buNone/>
                      </a:pPr>
                      <a:r>
                        <a:rPr kumimoji="0" lang="en-US" altLang="en-US" sz="2400" b="1" i="0" u="none" strike="noStrike" cap="none" normalizeH="0" baseline="0" smtClean="0">
                          <a:ln>
                            <a:noFill/>
                          </a:ln>
                          <a:solidFill>
                            <a:srgbClr val="002A00"/>
                          </a:solidFill>
                          <a:effectLst/>
                          <a:latin typeface="Times New Roman" panose="02020603050405020304" pitchFamily="18" charset="0"/>
                          <a:cs typeface="Times New Roman" panose="02020603050405020304" pitchFamily="18" charset="0"/>
                        </a:rPr>
                        <a:t>180.000</a:t>
                      </a:r>
                    </a:p>
                  </a:txBody>
                  <a:tcPr marL="0" marR="0" marT="22414"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r" defTabSz="914400" rtl="0" eaLnBrk="1" fontAlgn="base" latinLnBrk="0" hangingPunct="1">
                        <a:lnSpc>
                          <a:spcPct val="100000"/>
                        </a:lnSpc>
                        <a:spcBef>
                          <a:spcPts val="200"/>
                        </a:spcBef>
                        <a:spcAft>
                          <a:spcPct val="0"/>
                        </a:spcAft>
                        <a:buClrTx/>
                        <a:buSzTx/>
                        <a:buFontTx/>
                        <a:buNone/>
                      </a:pPr>
                      <a:r>
                        <a:rPr kumimoji="0" lang="en-US" altLang="en-US" sz="2400" b="1" i="0" u="none" strike="noStrike" cap="none" normalizeH="0" baseline="0" smtClean="0">
                          <a:ln>
                            <a:noFill/>
                          </a:ln>
                          <a:solidFill>
                            <a:srgbClr val="002A00"/>
                          </a:solidFill>
                          <a:effectLst/>
                          <a:latin typeface="Times New Roman" panose="02020603050405020304" pitchFamily="18" charset="0"/>
                          <a:cs typeface="Times New Roman" panose="02020603050405020304" pitchFamily="18" charset="0"/>
                        </a:rPr>
                        <a:t>28.800</a:t>
                      </a:r>
                    </a:p>
                  </a:txBody>
                  <a:tcPr marL="0" marR="0" marT="22414"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r" defTabSz="914400" rtl="0" eaLnBrk="1" fontAlgn="base" latinLnBrk="0" hangingPunct="1">
                        <a:lnSpc>
                          <a:spcPct val="100000"/>
                        </a:lnSpc>
                        <a:spcBef>
                          <a:spcPts val="200"/>
                        </a:spcBef>
                        <a:spcAft>
                          <a:spcPct val="0"/>
                        </a:spcAft>
                        <a:buClrTx/>
                        <a:buSzTx/>
                        <a:buFontTx/>
                        <a:buNone/>
                      </a:pPr>
                      <a:r>
                        <a:rPr kumimoji="0" lang="en-US" altLang="en-US" sz="2400" b="1" i="0" u="none" strike="noStrike" cap="none" normalizeH="0" baseline="0" smtClean="0">
                          <a:ln>
                            <a:noFill/>
                          </a:ln>
                          <a:solidFill>
                            <a:srgbClr val="002A00"/>
                          </a:solidFill>
                          <a:effectLst/>
                          <a:latin typeface="Times New Roman" panose="02020603050405020304" pitchFamily="18" charset="0"/>
                          <a:cs typeface="Times New Roman" panose="02020603050405020304" pitchFamily="18" charset="0"/>
                        </a:rPr>
                        <a:t>21.600</a:t>
                      </a:r>
                    </a:p>
                  </a:txBody>
                  <a:tcPr marL="0" marR="0" marT="22414"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5" name="object 5"/>
          <p:cNvSpPr txBox="1">
            <a:spLocks noChangeArrowheads="1"/>
          </p:cNvSpPr>
          <p:nvPr/>
        </p:nvSpPr>
        <p:spPr bwMode="auto">
          <a:xfrm>
            <a:off x="384175" y="4113213"/>
            <a:ext cx="8480425" cy="290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1205" rIns="0" bIns="0">
            <a:spAutoFit/>
          </a:bodyPr>
          <a:lstStyle>
            <a:lvl1pPr marL="12700"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spcBef>
                <a:spcPts val="100"/>
              </a:spcBef>
            </a:pPr>
            <a:r>
              <a:rPr lang="en-US" altLang="en-US" sz="2800" dirty="0" err="1">
                <a:solidFill>
                  <a:srgbClr val="002A00"/>
                </a:solidFill>
                <a:latin typeface="Times New Roman" panose="02020603050405020304" pitchFamily="18" charset="0"/>
              </a:rPr>
              <a:t>Số</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lượng</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thành</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phẩm</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nhập</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kho</a:t>
            </a:r>
            <a:r>
              <a:rPr lang="en-US" altLang="en-US" sz="2800" dirty="0">
                <a:solidFill>
                  <a:srgbClr val="002A00"/>
                </a:solidFill>
                <a:latin typeface="Times New Roman" panose="02020603050405020304" pitchFamily="18" charset="0"/>
              </a:rPr>
              <a:t>: </a:t>
            </a:r>
            <a:r>
              <a:rPr lang="en-US" altLang="zh-CN" sz="2800" dirty="0">
                <a:solidFill>
                  <a:srgbClr val="002A00"/>
                </a:solidFill>
                <a:latin typeface="Times New Roman" panose="02020603050405020304" pitchFamily="18" charset="0"/>
              </a:rPr>
              <a:t>160</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sản</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phẩm</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dở</a:t>
            </a:r>
            <a:r>
              <a:rPr lang="en-US" altLang="en-US" sz="2800" dirty="0">
                <a:solidFill>
                  <a:srgbClr val="002A00"/>
                </a:solidFill>
                <a:latin typeface="Times New Roman" panose="02020603050405020304" pitchFamily="18" charset="0"/>
              </a:rPr>
              <a:t> dang </a:t>
            </a:r>
            <a:r>
              <a:rPr lang="en-US" altLang="en-US" sz="2800" dirty="0" err="1">
                <a:solidFill>
                  <a:srgbClr val="002A00"/>
                </a:solidFill>
                <a:latin typeface="Times New Roman" panose="02020603050405020304" pitchFamily="18" charset="0"/>
              </a:rPr>
              <a:t>cuối</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kỳ</a:t>
            </a:r>
            <a:r>
              <a:rPr lang="en-US" altLang="en-US" sz="2800" dirty="0">
                <a:solidFill>
                  <a:srgbClr val="002A00"/>
                </a:solidFill>
                <a:latin typeface="Times New Roman" panose="02020603050405020304" pitchFamily="18" charset="0"/>
              </a:rPr>
              <a:t>: 40. </a:t>
            </a:r>
            <a:r>
              <a:rPr lang="en-US" altLang="en-US" sz="2800" dirty="0" err="1">
                <a:solidFill>
                  <a:srgbClr val="002A00"/>
                </a:solidFill>
                <a:latin typeface="Times New Roman" panose="02020603050405020304" pitchFamily="18" charset="0"/>
              </a:rPr>
              <a:t>H</a:t>
            </a:r>
            <a:r>
              <a:rPr lang="en-US" altLang="zh-CN" sz="2800" dirty="0" err="1">
                <a:solidFill>
                  <a:srgbClr val="002A00"/>
                </a:solidFill>
                <a:latin typeface="Times New Roman" panose="02020603050405020304" pitchFamily="18" charset="0"/>
              </a:rPr>
              <a:t>ạch</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toán</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hàng</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tồn</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kho</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theo</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phương</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pháp</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kê</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khai</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thường</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xuyên</a:t>
            </a:r>
            <a:r>
              <a:rPr lang="en-US" altLang="zh-CN" sz="2800" dirty="0">
                <a:solidFill>
                  <a:srgbClr val="002A00"/>
                </a:solidFill>
                <a:latin typeface="Times New Roman" panose="02020603050405020304" pitchFamily="18" charset="0"/>
              </a:rPr>
              <a:t>,</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đánh</a:t>
            </a:r>
            <a:r>
              <a:rPr lang="en-US" altLang="en-US"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giá</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dở</a:t>
            </a:r>
            <a:r>
              <a:rPr lang="en-US" altLang="zh-CN" sz="2800" dirty="0">
                <a:solidFill>
                  <a:srgbClr val="002A00"/>
                </a:solidFill>
                <a:latin typeface="Times New Roman" panose="02020603050405020304" pitchFamily="18" charset="0"/>
              </a:rPr>
              <a:t> dang </a:t>
            </a:r>
            <a:r>
              <a:rPr lang="en-US" altLang="zh-CN" sz="2800" dirty="0" err="1">
                <a:solidFill>
                  <a:srgbClr val="002A00"/>
                </a:solidFill>
                <a:latin typeface="Times New Roman" panose="02020603050405020304" pitchFamily="18" charset="0"/>
              </a:rPr>
              <a:t>theo</a:t>
            </a:r>
            <a:r>
              <a:rPr lang="en-US" altLang="zh-CN" sz="2800" dirty="0">
                <a:solidFill>
                  <a:srgbClr val="002A00"/>
                </a:solidFill>
                <a:latin typeface="Times New Roman" panose="02020603050405020304" pitchFamily="18" charset="0"/>
              </a:rPr>
              <a:t> chi </a:t>
            </a:r>
            <a:r>
              <a:rPr lang="en-US" altLang="zh-CN" sz="2800" dirty="0" err="1">
                <a:solidFill>
                  <a:srgbClr val="002A00"/>
                </a:solidFill>
                <a:latin typeface="Times New Roman" panose="02020603050405020304" pitchFamily="18" charset="0"/>
              </a:rPr>
              <a:t>phí</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nguyên</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vật</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liệu</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trực</a:t>
            </a:r>
            <a:r>
              <a:rPr lang="en-US" altLang="zh-CN" sz="2800" dirty="0">
                <a:solidFill>
                  <a:srgbClr val="002A00"/>
                </a:solidFill>
                <a:latin typeface="Times New Roman" panose="02020603050405020304" pitchFamily="18" charset="0"/>
              </a:rPr>
              <a:t> </a:t>
            </a:r>
            <a:r>
              <a:rPr lang="en-US" altLang="zh-CN" sz="2800" dirty="0" err="1">
                <a:solidFill>
                  <a:srgbClr val="002A00"/>
                </a:solidFill>
                <a:latin typeface="Times New Roman" panose="02020603050405020304" pitchFamily="18" charset="0"/>
              </a:rPr>
              <a:t>tiếp</a:t>
            </a:r>
            <a:endParaRPr lang="en-US" altLang="zh-CN" sz="2800" dirty="0">
              <a:solidFill>
                <a:srgbClr val="002A00"/>
              </a:solidFill>
              <a:latin typeface="Times New Roman" panose="02020603050405020304" pitchFamily="18" charset="0"/>
            </a:endParaRPr>
          </a:p>
          <a:p>
            <a:pPr eaLnBrk="1" hangingPunct="1">
              <a:spcBef>
                <a:spcPts val="1200"/>
              </a:spcBef>
            </a:pPr>
            <a:r>
              <a:rPr lang="en-US" altLang="en-US" sz="2800" dirty="0" err="1">
                <a:solidFill>
                  <a:srgbClr val="002A00"/>
                </a:solidFill>
                <a:latin typeface="Times New Roman" panose="02020603050405020304" pitchFamily="18" charset="0"/>
              </a:rPr>
              <a:t>Phế</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liệu</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thu</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hồi</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nhập</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kho</a:t>
            </a:r>
            <a:r>
              <a:rPr lang="en-US" altLang="en-US" sz="2800" dirty="0">
                <a:solidFill>
                  <a:srgbClr val="002A00"/>
                </a:solidFill>
                <a:latin typeface="Times New Roman" panose="02020603050405020304" pitchFamily="18" charset="0"/>
              </a:rPr>
              <a:t> </a:t>
            </a:r>
            <a:r>
              <a:rPr lang="en-US" altLang="en-US" sz="2800" dirty="0" err="1">
                <a:solidFill>
                  <a:srgbClr val="002A00"/>
                </a:solidFill>
                <a:latin typeface="Times New Roman" panose="02020603050405020304" pitchFamily="18" charset="0"/>
              </a:rPr>
              <a:t>từ</a:t>
            </a:r>
            <a:r>
              <a:rPr lang="en-US" altLang="en-US" sz="2800" dirty="0">
                <a:solidFill>
                  <a:srgbClr val="002A00"/>
                </a:solidFill>
                <a:latin typeface="Times New Roman" panose="02020603050405020304" pitchFamily="18" charset="0"/>
              </a:rPr>
              <a:t> </a:t>
            </a:r>
            <a:r>
              <a:rPr lang="en-US" altLang="en-US" sz="2800" dirty="0" err="1" smtClean="0">
                <a:solidFill>
                  <a:srgbClr val="002A00"/>
                </a:solidFill>
                <a:latin typeface="Times New Roman" panose="02020603050405020304" pitchFamily="18" charset="0"/>
              </a:rPr>
              <a:t>SX</a:t>
            </a:r>
            <a:r>
              <a:rPr lang="en-US" altLang="en-US" sz="2800" dirty="0" smtClean="0">
                <a:solidFill>
                  <a:srgbClr val="002A00"/>
                </a:solidFill>
                <a:latin typeface="Times New Roman" panose="02020603050405020304" pitchFamily="18" charset="0"/>
              </a:rPr>
              <a:t>: </a:t>
            </a:r>
            <a:r>
              <a:rPr lang="en-US" altLang="en-US" sz="2800" dirty="0">
                <a:solidFill>
                  <a:srgbClr val="002A00"/>
                </a:solidFill>
                <a:latin typeface="Times New Roman" panose="02020603050405020304" pitchFamily="18" charset="0"/>
              </a:rPr>
              <a:t>400</a:t>
            </a:r>
          </a:p>
          <a:p>
            <a:pPr eaLnBrk="1" hangingPunct="1">
              <a:spcBef>
                <a:spcPts val="1200"/>
              </a:spcBef>
            </a:pPr>
            <a:endParaRPr lang="en-US" altLang="zh-CN" sz="2800" b="1" dirty="0">
              <a:solidFill>
                <a:schemeClr val="accent2"/>
              </a:solidFill>
              <a:latin typeface="Times New Roman" panose="02020603050405020304" pitchFamily="18" charset="0"/>
            </a:endParaRPr>
          </a:p>
        </p:txBody>
      </p:sp>
      <p:sp>
        <p:nvSpPr>
          <p:cNvPr id="19483" name="Slide Number Placeholder 5"/>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D1EF037C-50F4-49D0-848E-ECCC110B3E68}" type="slidenum">
              <a:rPr lang="en-US" altLang="zh-CN">
                <a:solidFill>
                  <a:srgbClr val="FFFFFF"/>
                </a:solidFill>
                <a:latin typeface="Franklin Gothic Book" panose="020B0503020102020204" pitchFamily="34" charset="0"/>
              </a:rPr>
              <a:t>69</a:t>
            </a:fld>
            <a:endParaRPr lang="en-US" altLang="zh-CN">
              <a:solidFill>
                <a:srgbClr val="FFFFFF"/>
              </a:solidFill>
              <a:latin typeface="Franklin Gothic Book" panose="020B0503020102020204" pitchFamily="34" charset="0"/>
            </a:endParaRPr>
          </a:p>
        </p:txBody>
      </p:sp>
      <p:pic>
        <p:nvPicPr>
          <p:cNvPr id="19484" name="Picture 3" descr="xag00197"/>
          <p:cNvPicPr>
            <a:picLocks noChangeAspect="1" noChangeArrowheads="1" noCrop="1"/>
          </p:cNvPicPr>
          <p:nvPr/>
        </p:nvPicPr>
        <p:blipFill>
          <a:blip r:embed="rId2"/>
          <a:srcRect/>
          <a:stretch>
            <a:fillRect/>
          </a:stretch>
        </p:blipFill>
        <p:spPr bwMode="auto">
          <a:xfrm>
            <a:off x="8299450" y="123825"/>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p:cTn id="25"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6" dur="500" fill="hold"/>
                                        <p:tgtEl>
                                          <p:spTgt spid="5">
                                            <p:txEl>
                                              <p:pRg st="0" end="0"/>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5">
                                            <p:txEl>
                                              <p:pRg st="1" end="1"/>
                                            </p:txEl>
                                          </p:spTgt>
                                        </p:tgtEl>
                                        <p:attrNameLst>
                                          <p:attrName>style.visibility</p:attrName>
                                        </p:attrNameLst>
                                      </p:cBhvr>
                                      <p:to>
                                        <p:strVal val="visible"/>
                                      </p:to>
                                    </p:set>
                                    <p:anim calcmode="lin" valueType="num">
                                      <p:cBhvr>
                                        <p:cTn id="29"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30"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79905" y="101600"/>
            <a:ext cx="2768600" cy="502920"/>
          </a:xfrm>
        </p:spPr>
        <p:txBody>
          <a:bodyPr lIns="0" tIns="11205" rIns="0" bIns="0" rtlCol="0">
            <a:spAutoFit/>
          </a:bodyPr>
          <a:lstStyle/>
          <a:p>
            <a:pPr marL="12700" eaLnBrk="1" fontAlgn="auto" hangingPunct="1">
              <a:spcBef>
                <a:spcPts val="100"/>
              </a:spcBef>
              <a:defRPr/>
            </a:pPr>
            <a:r>
              <a:rPr lang="en-US" sz="3200" b="1" u="sng" spc="-5" noProof="1">
                <a:ln w="22225">
                  <a:solidFill>
                    <a:schemeClr val="accent2"/>
                  </a:solidFill>
                  <a:prstDash val="solid"/>
                </a:ln>
                <a:solidFill>
                  <a:schemeClr val="accent2">
                    <a:lumMod val="40000"/>
                    <a:lumOff val="60000"/>
                  </a:schemeClr>
                </a:solidFill>
                <a:latin typeface="Times New Roman" panose="02020603050405020304"/>
                <a:cs typeface="Times New Roman" panose="02020603050405020304"/>
              </a:rPr>
              <a:t>Yêu cầu:</a:t>
            </a:r>
          </a:p>
        </p:txBody>
      </p:sp>
      <p:sp>
        <p:nvSpPr>
          <p:cNvPr id="20483" name="Text Box 5"/>
          <p:cNvSpPr txBox="1">
            <a:spLocks noChangeArrowheads="1"/>
          </p:cNvSpPr>
          <p:nvPr/>
        </p:nvSpPr>
        <p:spPr bwMode="auto">
          <a:xfrm>
            <a:off x="692150" y="1385888"/>
            <a:ext cx="7542213"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r>
              <a:rPr lang="en-US" altLang="zh-CN" sz="3200">
                <a:latin typeface="Times New Roman" panose="02020603050405020304" pitchFamily="18" charset="0"/>
              </a:rPr>
              <a:t>1. Tính giá thành đơn vị sản phẩm X</a:t>
            </a:r>
          </a:p>
          <a:p>
            <a:pPr eaLnBrk="1" hangingPunct="1"/>
            <a:r>
              <a:rPr lang="en-US" altLang="zh-CN" sz="3200">
                <a:latin typeface="Times New Roman" panose="02020603050405020304" pitchFamily="18" charset="0"/>
              </a:rPr>
              <a:t>2. Lập phiếu tính giá thành</a:t>
            </a:r>
          </a:p>
        </p:txBody>
      </p:sp>
      <p:sp>
        <p:nvSpPr>
          <p:cNvPr id="20484" name="Slide Number Placeholder 2"/>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BF8CC181-EF6A-44EA-B477-F2193083CC04}" type="slidenum">
              <a:rPr lang="en-US" altLang="zh-CN">
                <a:solidFill>
                  <a:srgbClr val="FFFFFF"/>
                </a:solidFill>
                <a:latin typeface="Franklin Gothic Book" panose="020B0503020102020204" pitchFamily="34" charset="0"/>
              </a:rPr>
              <a:t>70</a:t>
            </a:fld>
            <a:endParaRPr lang="en-US" altLang="zh-CN">
              <a:solidFill>
                <a:srgbClr val="FFFFFF"/>
              </a:solidFill>
              <a:latin typeface="Franklin Gothic Book" panose="020B0503020102020204" pitchFamily="34" charset="0"/>
            </a:endParaRPr>
          </a:p>
        </p:txBody>
      </p:sp>
    </p:spTree>
  </p:cSld>
  <p:clrMapOvr>
    <a:masterClrMapping/>
  </p:clrMapOvr>
  <p:transition>
    <p:split orient="vert"/>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79905" y="101600"/>
            <a:ext cx="2768600" cy="502920"/>
          </a:xfrm>
        </p:spPr>
        <p:txBody>
          <a:bodyPr lIns="0" tIns="11205" rIns="0" bIns="0" rtlCol="0">
            <a:spAutoFit/>
          </a:bodyPr>
          <a:lstStyle/>
          <a:p>
            <a:pPr marL="12700" eaLnBrk="1" fontAlgn="auto" hangingPunct="1">
              <a:spcBef>
                <a:spcPts val="100"/>
              </a:spcBef>
              <a:defRPr/>
            </a:pPr>
            <a:r>
              <a:rPr lang="en-US" sz="3200" b="1" u="sng" spc="-5" noProof="1">
                <a:ln w="22225">
                  <a:solidFill>
                    <a:schemeClr val="accent2"/>
                  </a:solidFill>
                  <a:prstDash val="solid"/>
                </a:ln>
                <a:solidFill>
                  <a:schemeClr val="accent2">
                    <a:lumMod val="40000"/>
                    <a:lumOff val="60000"/>
                  </a:schemeClr>
                </a:solidFill>
                <a:latin typeface="Times New Roman" panose="02020603050405020304"/>
                <a:cs typeface="Times New Roman" panose="02020603050405020304"/>
              </a:rPr>
              <a:t>Bài giải:</a:t>
            </a:r>
          </a:p>
        </p:txBody>
      </p:sp>
      <p:sp>
        <p:nvSpPr>
          <p:cNvPr id="6" name="Text Box 5"/>
          <p:cNvSpPr txBox="1">
            <a:spLocks noChangeArrowheads="1"/>
          </p:cNvSpPr>
          <p:nvPr/>
        </p:nvSpPr>
        <p:spPr bwMode="auto">
          <a:xfrm>
            <a:off x="692150" y="1385888"/>
            <a:ext cx="7542213" cy="255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r>
              <a:rPr lang="en-US" altLang="zh-CN" sz="3200" dirty="0">
                <a:solidFill>
                  <a:srgbClr val="FF0000"/>
                </a:solidFill>
                <a:latin typeface="Times New Roman" panose="02020603050405020304" pitchFamily="18" charset="0"/>
              </a:rPr>
              <a:t>- </a:t>
            </a:r>
            <a:r>
              <a:rPr lang="en-US" altLang="zh-CN" sz="3200" dirty="0" err="1">
                <a:solidFill>
                  <a:srgbClr val="FF0000"/>
                </a:solidFill>
                <a:latin typeface="Times New Roman" panose="02020603050405020304" pitchFamily="18" charset="0"/>
              </a:rPr>
              <a:t>Tập</a:t>
            </a:r>
            <a:r>
              <a:rPr lang="en-US" altLang="zh-CN" sz="3200" dirty="0">
                <a:solidFill>
                  <a:srgbClr val="FF0000"/>
                </a:solidFill>
                <a:latin typeface="Times New Roman" panose="02020603050405020304" pitchFamily="18" charset="0"/>
              </a:rPr>
              <a:t> </a:t>
            </a:r>
            <a:r>
              <a:rPr lang="en-US" altLang="zh-CN" sz="3200" dirty="0" err="1">
                <a:solidFill>
                  <a:srgbClr val="FF0000"/>
                </a:solidFill>
                <a:latin typeface="Times New Roman" panose="02020603050405020304" pitchFamily="18" charset="0"/>
              </a:rPr>
              <a:t>hợp</a:t>
            </a:r>
            <a:r>
              <a:rPr lang="en-US" altLang="zh-CN" sz="3200" dirty="0">
                <a:solidFill>
                  <a:srgbClr val="FF0000"/>
                </a:solidFill>
                <a:latin typeface="Times New Roman" panose="02020603050405020304" pitchFamily="18" charset="0"/>
              </a:rPr>
              <a:t> chi </a:t>
            </a:r>
            <a:r>
              <a:rPr lang="en-US" altLang="zh-CN" sz="3200" dirty="0" err="1">
                <a:solidFill>
                  <a:srgbClr val="FF0000"/>
                </a:solidFill>
                <a:latin typeface="Times New Roman" panose="02020603050405020304" pitchFamily="18" charset="0"/>
              </a:rPr>
              <a:t>phí</a:t>
            </a:r>
            <a:r>
              <a:rPr lang="en-US" altLang="zh-CN" sz="3200" dirty="0">
                <a:solidFill>
                  <a:srgbClr val="FF0000"/>
                </a:solidFill>
                <a:latin typeface="Times New Roman" panose="02020603050405020304" pitchFamily="18" charset="0"/>
              </a:rPr>
              <a:t> </a:t>
            </a:r>
            <a:r>
              <a:rPr lang="en-US" altLang="zh-CN" sz="3200" dirty="0" err="1">
                <a:solidFill>
                  <a:srgbClr val="FF0000"/>
                </a:solidFill>
                <a:latin typeface="Times New Roman" panose="02020603050405020304" pitchFamily="18" charset="0"/>
              </a:rPr>
              <a:t>sản</a:t>
            </a:r>
            <a:r>
              <a:rPr lang="en-US" altLang="zh-CN" sz="3200" dirty="0">
                <a:solidFill>
                  <a:srgbClr val="FF0000"/>
                </a:solidFill>
                <a:latin typeface="Times New Roman" panose="02020603050405020304" pitchFamily="18" charset="0"/>
              </a:rPr>
              <a:t> </a:t>
            </a:r>
            <a:r>
              <a:rPr lang="en-US" altLang="zh-CN" sz="3200" dirty="0" err="1">
                <a:solidFill>
                  <a:srgbClr val="FF0000"/>
                </a:solidFill>
                <a:latin typeface="Times New Roman" panose="02020603050405020304" pitchFamily="18" charset="0"/>
              </a:rPr>
              <a:t>xuất</a:t>
            </a:r>
            <a:endParaRPr lang="en-US" altLang="zh-CN" sz="3200" dirty="0">
              <a:solidFill>
                <a:srgbClr val="FF0000"/>
              </a:solidFill>
              <a:latin typeface="Times New Roman" panose="02020603050405020304" pitchFamily="18" charset="0"/>
            </a:endParaRPr>
          </a:p>
          <a:p>
            <a:pPr eaLnBrk="1" hangingPunct="1"/>
            <a:r>
              <a:rPr lang="en-US" altLang="zh-CN" sz="3200" dirty="0" err="1">
                <a:latin typeface="Times New Roman" panose="02020603050405020304" pitchFamily="18" charset="0"/>
              </a:rPr>
              <a:t>Nợ</a:t>
            </a:r>
            <a:r>
              <a:rPr lang="en-US" altLang="zh-CN" sz="3200" dirty="0">
                <a:latin typeface="Times New Roman" panose="02020603050405020304" pitchFamily="18" charset="0"/>
              </a:rPr>
              <a:t> TK 154       </a:t>
            </a:r>
            <a:r>
              <a:rPr lang="en-US" altLang="zh-CN" sz="3200" dirty="0">
                <a:solidFill>
                  <a:srgbClr val="FF0000"/>
                </a:solidFill>
                <a:latin typeface="Times New Roman" panose="02020603050405020304" pitchFamily="18" charset="0"/>
              </a:rPr>
              <a:t>230.400</a:t>
            </a:r>
            <a:r>
              <a:rPr lang="en-US" altLang="zh-CN" sz="3200" dirty="0">
                <a:latin typeface="Times New Roman" panose="02020603050405020304" pitchFamily="18" charset="0"/>
              </a:rPr>
              <a:t> </a:t>
            </a:r>
          </a:p>
          <a:p>
            <a:pPr eaLnBrk="1" hangingPunct="1"/>
            <a:r>
              <a:rPr lang="en-US" altLang="zh-CN" sz="3200" dirty="0">
                <a:latin typeface="Times New Roman" panose="02020603050405020304" pitchFamily="18" charset="0"/>
              </a:rPr>
              <a:t>   </a:t>
            </a:r>
            <a:r>
              <a:rPr lang="en-US" altLang="zh-CN" sz="3200" dirty="0" smtClean="0">
                <a:latin typeface="Times New Roman" panose="02020603050405020304" pitchFamily="18" charset="0"/>
              </a:rPr>
              <a:t> </a:t>
            </a:r>
            <a:r>
              <a:rPr lang="en-US" altLang="zh-CN" sz="3200" dirty="0" err="1" smtClean="0">
                <a:latin typeface="Times New Roman" panose="02020603050405020304" pitchFamily="18" charset="0"/>
              </a:rPr>
              <a:t>Có</a:t>
            </a:r>
            <a:r>
              <a:rPr lang="en-US" altLang="zh-CN" sz="3200" dirty="0" smtClean="0">
                <a:latin typeface="Times New Roman" panose="02020603050405020304" pitchFamily="18" charset="0"/>
              </a:rPr>
              <a:t> </a:t>
            </a:r>
            <a:r>
              <a:rPr lang="en-US" altLang="zh-CN" sz="3200" dirty="0">
                <a:latin typeface="Times New Roman" panose="02020603050405020304" pitchFamily="18" charset="0"/>
              </a:rPr>
              <a:t>TK 621	180.000</a:t>
            </a:r>
          </a:p>
          <a:p>
            <a:pPr eaLnBrk="1" hangingPunct="1"/>
            <a:r>
              <a:rPr lang="en-US" altLang="zh-CN" sz="3200" dirty="0">
                <a:latin typeface="Times New Roman" panose="02020603050405020304" pitchFamily="18" charset="0"/>
              </a:rPr>
              <a:t>    </a:t>
            </a:r>
            <a:r>
              <a:rPr lang="en-US" altLang="zh-CN" sz="3200" dirty="0" err="1">
                <a:latin typeface="Times New Roman" panose="02020603050405020304" pitchFamily="18" charset="0"/>
              </a:rPr>
              <a:t>Có</a:t>
            </a:r>
            <a:r>
              <a:rPr lang="en-US" altLang="zh-CN" sz="3200" dirty="0">
                <a:latin typeface="Times New Roman" panose="02020603050405020304" pitchFamily="18" charset="0"/>
              </a:rPr>
              <a:t> TK 622      28.800	</a:t>
            </a:r>
          </a:p>
          <a:p>
            <a:pPr eaLnBrk="1" hangingPunct="1"/>
            <a:r>
              <a:rPr lang="en-US" altLang="zh-CN" sz="3200" dirty="0">
                <a:latin typeface="Times New Roman" panose="02020603050405020304" pitchFamily="18" charset="0"/>
              </a:rPr>
              <a:t>    </a:t>
            </a:r>
            <a:r>
              <a:rPr lang="en-US" altLang="zh-CN" sz="3200" dirty="0" err="1">
                <a:latin typeface="Times New Roman" panose="02020603050405020304" pitchFamily="18" charset="0"/>
              </a:rPr>
              <a:t>Có</a:t>
            </a:r>
            <a:r>
              <a:rPr lang="en-US" altLang="zh-CN" sz="3200" dirty="0">
                <a:latin typeface="Times New Roman" panose="02020603050405020304" pitchFamily="18" charset="0"/>
              </a:rPr>
              <a:t> TK 627      21.600</a:t>
            </a:r>
          </a:p>
        </p:txBody>
      </p:sp>
      <p:sp>
        <p:nvSpPr>
          <p:cNvPr id="21508" name="Slide Number Placeholder 2"/>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6DD81EFD-9ADD-4B67-8B9C-F60E0BF349EA}" type="slidenum">
              <a:rPr lang="en-US" altLang="zh-CN">
                <a:solidFill>
                  <a:srgbClr val="FFFFFF"/>
                </a:solidFill>
                <a:latin typeface="Franklin Gothic Book" panose="020B0503020102020204" pitchFamily="34" charset="0"/>
              </a:rPr>
              <a:t>71</a:t>
            </a:fld>
            <a:endParaRPr lang="en-US" altLang="zh-CN">
              <a:solidFill>
                <a:srgbClr val="FFFFFF"/>
              </a:solidFill>
              <a:latin typeface="Franklin Gothic Book" panose="020B0503020102020204" pitchFamily="34" charset="0"/>
            </a:endParaRPr>
          </a:p>
        </p:txBody>
      </p:sp>
      <p:sp>
        <p:nvSpPr>
          <p:cNvPr id="4" name="TextBox 3"/>
          <p:cNvSpPr txBox="1">
            <a:spLocks noChangeArrowheads="1"/>
          </p:cNvSpPr>
          <p:nvPr/>
        </p:nvSpPr>
        <p:spPr bwMode="auto">
          <a:xfrm>
            <a:off x="838200" y="4343400"/>
            <a:ext cx="739616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buFontTx/>
              <a:buChar char="-"/>
            </a:pPr>
            <a:r>
              <a:rPr lang="en-US" altLang="zh-CN" sz="3200" dirty="0" err="1">
                <a:solidFill>
                  <a:srgbClr val="FF0000"/>
                </a:solidFill>
                <a:latin typeface="Times New Roman" panose="02020603050405020304" pitchFamily="18" charset="0"/>
              </a:rPr>
              <a:t>Phế</a:t>
            </a:r>
            <a:r>
              <a:rPr lang="en-US" altLang="zh-CN" sz="3200" dirty="0">
                <a:solidFill>
                  <a:srgbClr val="FF0000"/>
                </a:solidFill>
                <a:latin typeface="Times New Roman" panose="02020603050405020304" pitchFamily="18" charset="0"/>
              </a:rPr>
              <a:t> </a:t>
            </a:r>
            <a:r>
              <a:rPr lang="en-US" altLang="zh-CN" sz="3200" dirty="0" err="1">
                <a:solidFill>
                  <a:srgbClr val="FF0000"/>
                </a:solidFill>
                <a:latin typeface="Times New Roman" panose="02020603050405020304" pitchFamily="18" charset="0"/>
              </a:rPr>
              <a:t>liệu</a:t>
            </a:r>
            <a:r>
              <a:rPr lang="en-US" altLang="zh-CN" sz="3200" dirty="0">
                <a:solidFill>
                  <a:srgbClr val="FF0000"/>
                </a:solidFill>
                <a:latin typeface="Times New Roman" panose="02020603050405020304" pitchFamily="18" charset="0"/>
              </a:rPr>
              <a:t> </a:t>
            </a:r>
            <a:r>
              <a:rPr lang="en-US" altLang="zh-CN" sz="3200" dirty="0" err="1">
                <a:solidFill>
                  <a:srgbClr val="FF0000"/>
                </a:solidFill>
                <a:latin typeface="Times New Roman" panose="02020603050405020304" pitchFamily="18" charset="0"/>
              </a:rPr>
              <a:t>thu</a:t>
            </a:r>
            <a:r>
              <a:rPr lang="en-US" altLang="zh-CN" sz="3200" dirty="0">
                <a:solidFill>
                  <a:srgbClr val="FF0000"/>
                </a:solidFill>
                <a:latin typeface="Times New Roman" panose="02020603050405020304" pitchFamily="18" charset="0"/>
              </a:rPr>
              <a:t> </a:t>
            </a:r>
            <a:r>
              <a:rPr lang="en-US" altLang="zh-CN" sz="3200" dirty="0" err="1">
                <a:solidFill>
                  <a:srgbClr val="FF0000"/>
                </a:solidFill>
                <a:latin typeface="Times New Roman" panose="02020603050405020304" pitchFamily="18" charset="0"/>
              </a:rPr>
              <a:t>hồi</a:t>
            </a:r>
            <a:r>
              <a:rPr lang="en-US" altLang="zh-CN" sz="3200" dirty="0">
                <a:solidFill>
                  <a:srgbClr val="FF0000"/>
                </a:solidFill>
                <a:latin typeface="Times New Roman" panose="02020603050405020304" pitchFamily="18" charset="0"/>
              </a:rPr>
              <a:t> </a:t>
            </a:r>
            <a:r>
              <a:rPr lang="en-US" altLang="zh-CN" sz="3200" dirty="0" err="1">
                <a:solidFill>
                  <a:srgbClr val="FF0000"/>
                </a:solidFill>
                <a:latin typeface="Times New Roman" panose="02020603050405020304" pitchFamily="18" charset="0"/>
              </a:rPr>
              <a:t>nhập</a:t>
            </a:r>
            <a:r>
              <a:rPr lang="en-US" altLang="zh-CN" sz="3200" dirty="0">
                <a:solidFill>
                  <a:srgbClr val="FF0000"/>
                </a:solidFill>
                <a:latin typeface="Times New Roman" panose="02020603050405020304" pitchFamily="18" charset="0"/>
              </a:rPr>
              <a:t> </a:t>
            </a:r>
            <a:r>
              <a:rPr lang="en-US" altLang="zh-CN" sz="3200" dirty="0" err="1">
                <a:solidFill>
                  <a:srgbClr val="FF0000"/>
                </a:solidFill>
                <a:latin typeface="Times New Roman" panose="02020603050405020304" pitchFamily="18" charset="0"/>
              </a:rPr>
              <a:t>kho</a:t>
            </a:r>
            <a:endParaRPr lang="en-US" altLang="zh-CN" sz="3200" dirty="0">
              <a:solidFill>
                <a:srgbClr val="FF0000"/>
              </a:solidFill>
              <a:latin typeface="Times New Roman" panose="02020603050405020304" pitchFamily="18" charset="0"/>
            </a:endParaRPr>
          </a:p>
          <a:p>
            <a:pPr eaLnBrk="1" hangingPunct="1"/>
            <a:r>
              <a:rPr lang="en-US" altLang="zh-CN" sz="3200" dirty="0" err="1">
                <a:latin typeface="Times New Roman" panose="02020603050405020304" pitchFamily="18" charset="0"/>
              </a:rPr>
              <a:t>Nợ</a:t>
            </a:r>
            <a:r>
              <a:rPr lang="en-US" altLang="zh-CN" sz="3200" dirty="0">
                <a:latin typeface="Times New Roman" panose="02020603050405020304" pitchFamily="18" charset="0"/>
              </a:rPr>
              <a:t> TK 152        400</a:t>
            </a:r>
          </a:p>
          <a:p>
            <a:pPr eaLnBrk="1" hangingPunct="1"/>
            <a:r>
              <a:rPr lang="en-US" altLang="zh-CN" sz="3200" dirty="0">
                <a:latin typeface="Times New Roman" panose="02020603050405020304" pitchFamily="18" charset="0"/>
              </a:rPr>
              <a:t>     </a:t>
            </a:r>
            <a:r>
              <a:rPr lang="en-US" altLang="zh-CN" sz="3200" dirty="0" err="1">
                <a:latin typeface="Times New Roman" panose="02020603050405020304" pitchFamily="18" charset="0"/>
              </a:rPr>
              <a:t>Có</a:t>
            </a:r>
            <a:r>
              <a:rPr lang="en-US" altLang="zh-CN" sz="3200" dirty="0">
                <a:latin typeface="Times New Roman" panose="02020603050405020304" pitchFamily="18" charset="0"/>
              </a:rPr>
              <a:t> TK 154      400</a:t>
            </a:r>
          </a:p>
        </p:txBody>
      </p:sp>
      <p:pic>
        <p:nvPicPr>
          <p:cNvPr id="21510" name="Picture 3" descr="xag00197"/>
          <p:cNvPicPr>
            <a:picLocks noChangeAspect="1" noChangeArrowheads="1" noCrop="1"/>
          </p:cNvPicPr>
          <p:nvPr/>
        </p:nvPicPr>
        <p:blipFill>
          <a:blip r:embed="rId2"/>
          <a:srcRect/>
          <a:stretch>
            <a:fillRect/>
          </a:stretch>
        </p:blipFill>
        <p:spPr bwMode="auto">
          <a:xfrm>
            <a:off x="8299450" y="271463"/>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p:cTn id="1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8" dur="500" fill="hold"/>
                                        <p:tgtEl>
                                          <p:spTgt spid="6">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2" dur="500" fill="hold"/>
                                        <p:tgtEl>
                                          <p:spTgt spid="6">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6" dur="500" fill="hold"/>
                                        <p:tgtEl>
                                          <p:spTgt spid="6">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6">
                                            <p:txEl>
                                              <p:pRg st="4" end="4"/>
                                            </p:txEl>
                                          </p:spTgt>
                                        </p:tgtEl>
                                        <p:attrNameLst>
                                          <p:attrName>style.visibility</p:attrName>
                                        </p:attrNameLst>
                                      </p:cBhvr>
                                      <p:to>
                                        <p:strVal val="visible"/>
                                      </p:to>
                                    </p:set>
                                    <p:anim calcmode="lin" valueType="num">
                                      <p:cBhvr>
                                        <p:cTn id="2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ppt_x</p:attrName>
                                        </p:attrNameLst>
                                      </p:cBhvr>
                                      <p:tavLst>
                                        <p:tav tm="0">
                                          <p:val>
                                            <p:strVal val="#ppt_x"/>
                                          </p:val>
                                        </p:tav>
                                        <p:tav tm="100000">
                                          <p:val>
                                            <p:strVal val="#ppt_x"/>
                                          </p:val>
                                        </p:tav>
                                      </p:tavLst>
                                    </p:anim>
                                    <p:anim calcmode="lin" valueType="num">
                                      <p:cBhvr>
                                        <p:cTn id="3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79905" y="101600"/>
            <a:ext cx="2768600" cy="502920"/>
          </a:xfrm>
        </p:spPr>
        <p:txBody>
          <a:bodyPr lIns="0" tIns="11205" rIns="0" bIns="0" rtlCol="0">
            <a:spAutoFit/>
          </a:bodyPr>
          <a:lstStyle/>
          <a:p>
            <a:pPr marL="12700" eaLnBrk="1" fontAlgn="auto" hangingPunct="1">
              <a:spcBef>
                <a:spcPts val="100"/>
              </a:spcBef>
              <a:defRPr/>
            </a:pPr>
            <a:r>
              <a:rPr lang="en-US" sz="3200" b="1" u="sng" spc="-5" noProof="1">
                <a:ln w="22225">
                  <a:solidFill>
                    <a:schemeClr val="accent2"/>
                  </a:solidFill>
                  <a:prstDash val="solid"/>
                </a:ln>
                <a:solidFill>
                  <a:schemeClr val="accent2">
                    <a:lumMod val="40000"/>
                    <a:lumOff val="60000"/>
                  </a:schemeClr>
                </a:solidFill>
                <a:latin typeface="Times New Roman" panose="02020603050405020304"/>
                <a:cs typeface="Times New Roman" panose="02020603050405020304"/>
              </a:rPr>
              <a:t>Bài giải:</a:t>
            </a:r>
          </a:p>
        </p:txBody>
      </p:sp>
      <p:sp>
        <p:nvSpPr>
          <p:cNvPr id="6" name="Text Box 5"/>
          <p:cNvSpPr txBox="1">
            <a:spLocks noChangeArrowheads="1"/>
          </p:cNvSpPr>
          <p:nvPr/>
        </p:nvSpPr>
        <p:spPr bwMode="auto">
          <a:xfrm>
            <a:off x="350838" y="785813"/>
            <a:ext cx="8612187" cy="353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r>
              <a:rPr lang="en-US" altLang="zh-CN" sz="3200" dirty="0">
                <a:latin typeface="Times New Roman" panose="02020603050405020304" pitchFamily="18" charset="0"/>
              </a:rPr>
              <a:t>- </a:t>
            </a:r>
            <a:r>
              <a:rPr lang="en-US" altLang="zh-CN" sz="3200" dirty="0" err="1">
                <a:latin typeface="Times New Roman" panose="02020603050405020304" pitchFamily="18" charset="0"/>
              </a:rPr>
              <a:t>Đánh</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giá</a:t>
            </a:r>
            <a:r>
              <a:rPr lang="en-US" altLang="zh-CN" sz="3200" dirty="0">
                <a:latin typeface="Times New Roman" panose="02020603050405020304" pitchFamily="18" charset="0"/>
              </a:rPr>
              <a:t> chi </a:t>
            </a:r>
            <a:r>
              <a:rPr lang="en-US" altLang="zh-CN" sz="3200" dirty="0" err="1">
                <a:latin typeface="Times New Roman" panose="02020603050405020304" pitchFamily="18" charset="0"/>
              </a:rPr>
              <a:t>phí</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dở</a:t>
            </a:r>
            <a:r>
              <a:rPr lang="en-US" altLang="zh-CN" sz="3200" dirty="0">
                <a:latin typeface="Times New Roman" panose="02020603050405020304" pitchFamily="18" charset="0"/>
              </a:rPr>
              <a:t> dang </a:t>
            </a:r>
            <a:r>
              <a:rPr lang="en-US" altLang="zh-CN" sz="3200" dirty="0" err="1">
                <a:latin typeface="Times New Roman" panose="02020603050405020304" pitchFamily="18" charset="0"/>
              </a:rPr>
              <a:t>cuối</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kỳ</a:t>
            </a:r>
            <a:r>
              <a:rPr lang="en-US" altLang="zh-CN" sz="3200" dirty="0">
                <a:latin typeface="Times New Roman" panose="02020603050405020304" pitchFamily="18" charset="0"/>
              </a:rPr>
              <a:t>:</a:t>
            </a:r>
          </a:p>
          <a:p>
            <a:pPr eaLnBrk="1" hangingPunct="1"/>
            <a:r>
              <a:rPr lang="en-US" altLang="zh-CN" sz="3200" dirty="0">
                <a:latin typeface="Times New Roman" panose="02020603050405020304" pitchFamily="18" charset="0"/>
              </a:rPr>
              <a:t>              </a:t>
            </a:r>
          </a:p>
          <a:p>
            <a:pPr eaLnBrk="1" hangingPunct="1"/>
            <a:r>
              <a:rPr lang="en-US" altLang="zh-CN" sz="3200" dirty="0">
                <a:latin typeface="Times New Roman" panose="02020603050405020304" pitchFamily="18" charset="0"/>
              </a:rPr>
              <a:t>Chi </a:t>
            </a:r>
            <a:r>
              <a:rPr lang="en-US" altLang="zh-CN" sz="3200" dirty="0" err="1">
                <a:latin typeface="Times New Roman" panose="02020603050405020304" pitchFamily="18" charset="0"/>
              </a:rPr>
              <a:t>phí</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sản</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xuất</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DDCK</a:t>
            </a:r>
            <a:r>
              <a:rPr lang="en-US" altLang="zh-CN" sz="3200" dirty="0">
                <a:latin typeface="Times New Roman" panose="02020603050405020304" pitchFamily="18" charset="0"/>
              </a:rPr>
              <a:t>: </a:t>
            </a:r>
          </a:p>
          <a:p>
            <a:pPr eaLnBrk="1" hangingPunct="1"/>
            <a:r>
              <a:rPr lang="en-US" altLang="zh-CN" sz="3200" dirty="0">
                <a:latin typeface="Times New Roman" panose="02020603050405020304" pitchFamily="18" charset="0"/>
              </a:rPr>
              <a:t>  20.000+ 180.000</a:t>
            </a:r>
          </a:p>
          <a:p>
            <a:pPr eaLnBrk="1" hangingPunct="1"/>
            <a:r>
              <a:rPr lang="en-US" altLang="zh-CN" sz="3200" dirty="0" smtClean="0">
                <a:latin typeface="Times New Roman" panose="02020603050405020304" pitchFamily="18" charset="0"/>
              </a:rPr>
              <a:t>----------------------- </a:t>
            </a:r>
            <a:r>
              <a:rPr lang="en-US" altLang="zh-CN" sz="3200" dirty="0">
                <a:latin typeface="Times New Roman" panose="02020603050405020304" pitchFamily="18" charset="0"/>
              </a:rPr>
              <a:t>  x 40 = 40.000</a:t>
            </a:r>
          </a:p>
          <a:p>
            <a:pPr eaLnBrk="1" hangingPunct="1"/>
            <a:r>
              <a:rPr lang="en-US" altLang="zh-CN" sz="3200" dirty="0">
                <a:latin typeface="Times New Roman" panose="02020603050405020304" pitchFamily="18" charset="0"/>
              </a:rPr>
              <a:t>     160+40</a:t>
            </a:r>
          </a:p>
          <a:p>
            <a:pPr eaLnBrk="1" hangingPunct="1"/>
            <a:endParaRPr lang="en-US" altLang="zh-CN" sz="3200" dirty="0">
              <a:latin typeface="Times New Roman" panose="02020603050405020304" pitchFamily="18" charset="0"/>
            </a:endParaRPr>
          </a:p>
        </p:txBody>
      </p:sp>
      <p:sp>
        <p:nvSpPr>
          <p:cNvPr id="22532" name="Slide Number Placeholder 2"/>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5667BC99-8B39-481C-ABFF-3D1BE5BADB70}" type="slidenum">
              <a:rPr lang="en-US" altLang="zh-CN">
                <a:solidFill>
                  <a:srgbClr val="FFFFFF"/>
                </a:solidFill>
                <a:latin typeface="Franklin Gothic Book" panose="020B0503020102020204" pitchFamily="34" charset="0"/>
              </a:rPr>
              <a:t>72</a:t>
            </a:fld>
            <a:endParaRPr lang="en-US" altLang="zh-CN">
              <a:solidFill>
                <a:srgbClr val="FFFFFF"/>
              </a:solidFill>
              <a:latin typeface="Franklin Gothic Book" panose="020B0503020102020204" pitchFamily="34" charset="0"/>
            </a:endParaRPr>
          </a:p>
        </p:txBody>
      </p:sp>
      <p:pic>
        <p:nvPicPr>
          <p:cNvPr id="22533" name="Picture 3" descr="xag00197"/>
          <p:cNvPicPr>
            <a:picLocks noChangeAspect="1" noChangeArrowheads="1" noCrop="1"/>
          </p:cNvPicPr>
          <p:nvPr/>
        </p:nvPicPr>
        <p:blipFill>
          <a:blip r:embed="rId2"/>
          <a:srcRect/>
          <a:stretch>
            <a:fillRect/>
          </a:stretch>
        </p:blipFill>
        <p:spPr bwMode="auto">
          <a:xfrm>
            <a:off x="8299450" y="271463"/>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p:cTn id="1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0" dur="500" fill="hold"/>
                                        <p:tgtEl>
                                          <p:spTgt spid="6">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 calcmode="lin" valueType="num">
                                      <p:cBhvr>
                                        <p:cTn id="23"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4" dur="500" fill="hold"/>
                                        <p:tgtEl>
                                          <p:spTgt spid="6">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 calcmode="lin" valueType="num">
                                      <p:cBhvr>
                                        <p:cTn id="2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2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38200" y="14844"/>
            <a:ext cx="7772400" cy="670956"/>
          </a:xfrm>
        </p:spPr>
        <p:txBody>
          <a:bodyPr>
            <a:normAutofit fontScale="90000"/>
          </a:bodyPr>
          <a:lstStyle/>
          <a:p>
            <a:pPr eaLnBrk="1" fontAlgn="auto" hangingPunct="1">
              <a:defRPr/>
            </a:pPr>
            <a:r>
              <a:rPr lang="en-US" b="1" u="sng" spc="-5" noProof="1">
                <a:ln w="22225">
                  <a:solidFill>
                    <a:schemeClr val="accent2"/>
                  </a:solidFill>
                  <a:prstDash val="solid"/>
                </a:ln>
                <a:solidFill>
                  <a:schemeClr val="accent2">
                    <a:lumMod val="40000"/>
                    <a:lumOff val="60000"/>
                  </a:schemeClr>
                </a:solidFill>
                <a:latin typeface="Times New Roman" panose="02020603050405020304"/>
                <a:cs typeface="Times New Roman" panose="02020603050405020304"/>
              </a:rPr>
              <a:t>Bài giải:</a:t>
            </a:r>
            <a:endParaRPr lang="en-US" noProof="1"/>
          </a:p>
        </p:txBody>
      </p:sp>
      <p:sp>
        <p:nvSpPr>
          <p:cNvPr id="23555" name="Slide Number Placeholder 2"/>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FB2BBF00-F77B-4C04-A337-A46228694867}" type="slidenum">
              <a:rPr lang="en-US" altLang="zh-CN">
                <a:solidFill>
                  <a:srgbClr val="FFFFFF"/>
                </a:solidFill>
                <a:latin typeface="Franklin Gothic Book" panose="020B0503020102020204" pitchFamily="34" charset="0"/>
              </a:rPr>
              <a:t>73</a:t>
            </a:fld>
            <a:endParaRPr lang="en-US" altLang="zh-CN">
              <a:solidFill>
                <a:srgbClr val="FFFFFF"/>
              </a:solidFill>
              <a:latin typeface="Franklin Gothic Book" panose="020B0503020102020204" pitchFamily="34" charset="0"/>
            </a:endParaRPr>
          </a:p>
        </p:txBody>
      </p:sp>
      <p:sp>
        <p:nvSpPr>
          <p:cNvPr id="23556" name="Text Box 5"/>
          <p:cNvSpPr txBox="1">
            <a:spLocks noChangeArrowheads="1"/>
          </p:cNvSpPr>
          <p:nvPr/>
        </p:nvSpPr>
        <p:spPr bwMode="auto">
          <a:xfrm>
            <a:off x="350838" y="990600"/>
            <a:ext cx="8612187"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r>
              <a:rPr lang="en-US" altLang="zh-CN" sz="3200" dirty="0" err="1">
                <a:latin typeface="Times New Roman" panose="02020603050405020304" pitchFamily="18" charset="0"/>
              </a:rPr>
              <a:t>Giá</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thành</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sản</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phẩm</a:t>
            </a:r>
            <a:r>
              <a:rPr lang="en-US" altLang="zh-CN" sz="3200" dirty="0">
                <a:latin typeface="Times New Roman" panose="02020603050405020304" pitchFamily="18" charset="0"/>
              </a:rPr>
              <a:t>: </a:t>
            </a:r>
          </a:p>
          <a:p>
            <a:pPr eaLnBrk="1" hangingPunct="1"/>
            <a:r>
              <a:rPr lang="en-US" altLang="zh-CN" sz="3200" dirty="0">
                <a:latin typeface="Times New Roman" panose="02020603050405020304" pitchFamily="18" charset="0"/>
              </a:rPr>
              <a:t>20.000+230.400-40.000-400 =210.000</a:t>
            </a:r>
          </a:p>
          <a:p>
            <a:pPr eaLnBrk="1" hangingPunct="1"/>
            <a:r>
              <a:rPr lang="en-US" altLang="zh-CN" sz="3200" dirty="0" err="1">
                <a:latin typeface="Times New Roman" panose="02020603050405020304" pitchFamily="18" charset="0"/>
              </a:rPr>
              <a:t>Giá</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thành</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đơn</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vị</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sản</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phẩm</a:t>
            </a:r>
            <a:r>
              <a:rPr lang="en-US" altLang="zh-CN" sz="3200" dirty="0">
                <a:latin typeface="Times New Roman" panose="02020603050405020304" pitchFamily="18" charset="0"/>
              </a:rPr>
              <a:t>: 210.000/160 = 1.312,5</a:t>
            </a:r>
          </a:p>
          <a:p>
            <a:pPr eaLnBrk="1" hangingPunct="1"/>
            <a:r>
              <a:rPr lang="en-US" altLang="zh-CN" sz="3200" dirty="0">
                <a:latin typeface="Times New Roman" panose="02020603050405020304" pitchFamily="18" charset="0"/>
              </a:rPr>
              <a:t> </a:t>
            </a:r>
            <a:r>
              <a:rPr lang="en-US" altLang="zh-CN" sz="3200" dirty="0" err="1">
                <a:latin typeface="Times New Roman" panose="02020603050405020304" pitchFamily="18" charset="0"/>
              </a:rPr>
              <a:t>Định</a:t>
            </a:r>
            <a:r>
              <a:rPr lang="en-US" altLang="zh-CN" sz="3200" dirty="0">
                <a:latin typeface="Times New Roman" panose="02020603050405020304" pitchFamily="18" charset="0"/>
              </a:rPr>
              <a:t> </a:t>
            </a:r>
            <a:r>
              <a:rPr lang="en-US" altLang="zh-CN" sz="3200" dirty="0" err="1">
                <a:latin typeface="Times New Roman" panose="02020603050405020304" pitchFamily="18" charset="0"/>
              </a:rPr>
              <a:t>khoản</a:t>
            </a:r>
            <a:r>
              <a:rPr lang="en-US" altLang="zh-CN" sz="3200" dirty="0">
                <a:latin typeface="Times New Roman" panose="02020603050405020304" pitchFamily="18" charset="0"/>
              </a:rPr>
              <a:t>:</a:t>
            </a:r>
          </a:p>
          <a:p>
            <a:pPr eaLnBrk="1" hangingPunct="1"/>
            <a:r>
              <a:rPr lang="en-US" altLang="zh-CN" sz="3200" dirty="0" err="1">
                <a:latin typeface="Times New Roman" panose="02020603050405020304" pitchFamily="18" charset="0"/>
              </a:rPr>
              <a:t>Nợ</a:t>
            </a:r>
            <a:r>
              <a:rPr lang="en-US" altLang="zh-CN" sz="3200" dirty="0">
                <a:latin typeface="Times New Roman" panose="02020603050405020304" pitchFamily="18" charset="0"/>
              </a:rPr>
              <a:t> TK 155     210.000</a:t>
            </a:r>
          </a:p>
          <a:p>
            <a:pPr eaLnBrk="1" hangingPunct="1"/>
            <a:r>
              <a:rPr lang="en-US" altLang="zh-CN" sz="3200" dirty="0">
                <a:latin typeface="Times New Roman" panose="02020603050405020304" pitchFamily="18" charset="0"/>
              </a:rPr>
              <a:t>   </a:t>
            </a:r>
            <a:r>
              <a:rPr lang="en-US" altLang="zh-CN" sz="3200" dirty="0" err="1">
                <a:latin typeface="Times New Roman" panose="02020603050405020304" pitchFamily="18" charset="0"/>
              </a:rPr>
              <a:t>Có</a:t>
            </a:r>
            <a:r>
              <a:rPr lang="en-US" altLang="zh-CN" sz="3200" dirty="0">
                <a:latin typeface="Times New Roman" panose="02020603050405020304" pitchFamily="18" charset="0"/>
              </a:rPr>
              <a:t> TK 154    210.000</a:t>
            </a:r>
          </a:p>
          <a:p>
            <a:pPr eaLnBrk="1" hangingPunct="1"/>
            <a:endParaRPr lang="en-US" altLang="zh-CN" sz="3200" dirty="0">
              <a:latin typeface="Times New Roman" panose="02020603050405020304" pitchFamily="18" charset="0"/>
            </a:endParaRPr>
          </a:p>
        </p:txBody>
      </p:sp>
      <p:pic>
        <p:nvPicPr>
          <p:cNvPr id="23557" name="Picture 3" descr="xag00197"/>
          <p:cNvPicPr>
            <a:picLocks noChangeAspect="1" noChangeArrowheads="1" noCrop="1"/>
          </p:cNvPicPr>
          <p:nvPr/>
        </p:nvPicPr>
        <p:blipFill>
          <a:blip r:embed="rId2"/>
          <a:srcRect/>
          <a:stretch>
            <a:fillRect/>
          </a:stretch>
        </p:blipFill>
        <p:spPr bwMode="auto">
          <a:xfrm>
            <a:off x="8299450" y="271463"/>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object 2"/>
          <p:cNvSpPr>
            <a:spLocks noGrp="1" noChangeArrowheads="1"/>
          </p:cNvSpPr>
          <p:nvPr>
            <p:ph type="title"/>
          </p:nvPr>
        </p:nvSpPr>
        <p:spPr>
          <a:xfrm>
            <a:off x="914400" y="22225"/>
            <a:ext cx="7772400" cy="1489075"/>
          </a:xfrm>
        </p:spPr>
        <p:txBody>
          <a:bodyPr lIns="0" tIns="11205" rIns="0" bIns="0">
            <a:spAutoFit/>
          </a:bodyPr>
          <a:lstStyle/>
          <a:p>
            <a:pPr marL="12700" algn="ctr" eaLnBrk="1" hangingPunct="1">
              <a:spcBef>
                <a:spcPts val="100"/>
              </a:spcBef>
            </a:pPr>
            <a:r>
              <a:rPr lang="en-US" altLang="zh-CN" sz="2400" u="sng" smtClean="0">
                <a:solidFill>
                  <a:srgbClr val="FF0000"/>
                </a:solidFill>
                <a:latin typeface="Times New Roman" panose="02020603050405020304" pitchFamily="18" charset="0"/>
                <a:ea typeface="SimSun" panose="02010600030101010101" pitchFamily="2" charset="-122"/>
              </a:rPr>
              <a:t>PHIẾU TÍNH GIÁ THÀNH SẢN PHẨM</a:t>
            </a:r>
            <a:br>
              <a:rPr lang="en-US" altLang="zh-CN" sz="2400" u="sng" smtClean="0">
                <a:solidFill>
                  <a:srgbClr val="FF0000"/>
                </a:solidFill>
                <a:latin typeface="Times New Roman" panose="02020603050405020304" pitchFamily="18" charset="0"/>
                <a:ea typeface="SimSun" panose="02010600030101010101" pitchFamily="2" charset="-122"/>
              </a:rPr>
            </a:br>
            <a:r>
              <a:rPr lang="en-US" altLang="zh-CN" sz="2400" u="sng" smtClean="0">
                <a:solidFill>
                  <a:srgbClr val="FF0000"/>
                </a:solidFill>
                <a:latin typeface="Times New Roman" panose="02020603050405020304" pitchFamily="18" charset="0"/>
                <a:ea typeface="SimSun" panose="02010600030101010101" pitchFamily="2" charset="-122"/>
              </a:rPr>
              <a:t>TÊN SẢN PHẨM: X</a:t>
            </a:r>
            <a:br>
              <a:rPr lang="en-US" altLang="zh-CN" sz="2400" u="sng" smtClean="0">
                <a:solidFill>
                  <a:srgbClr val="FF0000"/>
                </a:solidFill>
                <a:latin typeface="Times New Roman" panose="02020603050405020304" pitchFamily="18" charset="0"/>
                <a:ea typeface="SimSun" panose="02010600030101010101" pitchFamily="2" charset="-122"/>
              </a:rPr>
            </a:br>
            <a:r>
              <a:rPr lang="en-US" altLang="zh-CN" sz="2400" u="sng" smtClean="0">
                <a:solidFill>
                  <a:srgbClr val="FF0000"/>
                </a:solidFill>
                <a:latin typeface="Times New Roman" panose="02020603050405020304" pitchFamily="18" charset="0"/>
                <a:ea typeface="SimSun" panose="02010600030101010101" pitchFamily="2" charset="-122"/>
              </a:rPr>
              <a:t>SỐ LƯỢNG: 160 SP</a:t>
            </a:r>
            <a:br>
              <a:rPr lang="en-US" altLang="zh-CN" sz="2400" u="sng" smtClean="0">
                <a:solidFill>
                  <a:srgbClr val="FF0000"/>
                </a:solidFill>
                <a:latin typeface="Times New Roman" panose="02020603050405020304" pitchFamily="18" charset="0"/>
                <a:ea typeface="SimSun" panose="02010600030101010101" pitchFamily="2" charset="-122"/>
              </a:rPr>
            </a:br>
            <a:r>
              <a:rPr lang="en-US" altLang="zh-CN" sz="2400" u="sng" smtClean="0">
                <a:solidFill>
                  <a:srgbClr val="FF0000"/>
                </a:solidFill>
                <a:latin typeface="Times New Roman" panose="02020603050405020304" pitchFamily="18" charset="0"/>
                <a:ea typeface="SimSun" panose="02010600030101010101" pitchFamily="2" charset="-122"/>
              </a:rPr>
              <a:t>THÁNG: 09/200X</a:t>
            </a:r>
          </a:p>
        </p:txBody>
      </p:sp>
      <p:graphicFrame>
        <p:nvGraphicFramePr>
          <p:cNvPr id="3" name="Content Placeholder 2"/>
          <p:cNvGraphicFramePr>
            <a:graphicFrameLocks noGrp="1"/>
          </p:cNvGraphicFramePr>
          <p:nvPr>
            <p:ph sz="quarter" idx="1"/>
            <p:extLst>
              <p:ext uri="{D42A27DB-BD31-4B8C-83A1-F6EECF244321}">
                <p14:modId xmlns:p14="http://schemas.microsoft.com/office/powerpoint/2010/main" val="3760421817"/>
              </p:ext>
            </p:extLst>
          </p:nvPr>
        </p:nvGraphicFramePr>
        <p:xfrm>
          <a:off x="146051" y="1711325"/>
          <a:ext cx="8483601" cy="4465956"/>
        </p:xfrm>
        <a:graphic>
          <a:graphicData uri="http://schemas.openxmlformats.org/drawingml/2006/table">
            <a:tbl>
              <a:tblPr/>
              <a:tblGrid>
                <a:gridCol w="1078905">
                  <a:extLst>
                    <a:ext uri="{9D8B030D-6E8A-4147-A177-3AD203B41FA5}">
                      <a16:colId xmlns:a16="http://schemas.microsoft.com/office/drawing/2014/main" val="20000"/>
                    </a:ext>
                  </a:extLst>
                </a:gridCol>
                <a:gridCol w="1155158">
                  <a:extLst>
                    <a:ext uri="{9D8B030D-6E8A-4147-A177-3AD203B41FA5}">
                      <a16:colId xmlns:a16="http://schemas.microsoft.com/office/drawing/2014/main" val="20001"/>
                    </a:ext>
                  </a:extLst>
                </a:gridCol>
                <a:gridCol w="1145424">
                  <a:extLst>
                    <a:ext uri="{9D8B030D-6E8A-4147-A177-3AD203B41FA5}">
                      <a16:colId xmlns:a16="http://schemas.microsoft.com/office/drawing/2014/main" val="20002"/>
                    </a:ext>
                  </a:extLst>
                </a:gridCol>
                <a:gridCol w="1143802">
                  <a:extLst>
                    <a:ext uri="{9D8B030D-6E8A-4147-A177-3AD203B41FA5}">
                      <a16:colId xmlns:a16="http://schemas.microsoft.com/office/drawing/2014/main" val="20003"/>
                    </a:ext>
                  </a:extLst>
                </a:gridCol>
                <a:gridCol w="1164893">
                  <a:extLst>
                    <a:ext uri="{9D8B030D-6E8A-4147-A177-3AD203B41FA5}">
                      <a16:colId xmlns:a16="http://schemas.microsoft.com/office/drawing/2014/main" val="20004"/>
                    </a:ext>
                  </a:extLst>
                </a:gridCol>
                <a:gridCol w="1176103">
                  <a:extLst>
                    <a:ext uri="{9D8B030D-6E8A-4147-A177-3AD203B41FA5}">
                      <a16:colId xmlns:a16="http://schemas.microsoft.com/office/drawing/2014/main" val="20005"/>
                    </a:ext>
                  </a:extLst>
                </a:gridCol>
                <a:gridCol w="1619316">
                  <a:extLst>
                    <a:ext uri="{9D8B030D-6E8A-4147-A177-3AD203B41FA5}">
                      <a16:colId xmlns:a16="http://schemas.microsoft.com/office/drawing/2014/main" val="20006"/>
                    </a:ext>
                  </a:extLst>
                </a:gridCol>
              </a:tblGrid>
              <a:tr h="1828800">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Khoản mục chi phí</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CPSX DDĐK</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CPSX PSTK</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CPSX DDCK</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Khoản điểu chỉnh giảm giá thành</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Tổng giá thành thực tế</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Giá thành thực tế đơn vị</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0"/>
                  </a:ext>
                </a:extLst>
              </a:tr>
              <a:tr h="731838">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 NVLTT</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20.000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180.000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40.000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159.600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997.5</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1"/>
                  </a:ext>
                </a:extLst>
              </a:tr>
              <a:tr h="731838">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 NCTT</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28.800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28.800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180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441325">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 SXC</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21.600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21.600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135</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732155">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en-US" sz="24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Tổng cộng</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20.000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mn-ea"/>
                        </a:rPr>
                        <a:t>230.400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40.000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210.000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1.312,5</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bl>
          </a:graphicData>
        </a:graphic>
      </p:graphicFrame>
      <p:sp>
        <p:nvSpPr>
          <p:cNvPr id="24629" name="Slide Number Placeholder 3"/>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EA255EC7-B1AF-48A1-86CD-1F236EFEE911}" type="slidenum">
              <a:rPr lang="en-US" altLang="zh-CN">
                <a:solidFill>
                  <a:srgbClr val="FFFFFF"/>
                </a:solidFill>
                <a:latin typeface="Franklin Gothic Book" panose="020B0503020102020204" pitchFamily="34" charset="0"/>
              </a:rPr>
              <a:t>74</a:t>
            </a:fld>
            <a:endParaRPr lang="en-US" altLang="zh-CN">
              <a:solidFill>
                <a:srgbClr val="FFFFFF"/>
              </a:solidFill>
              <a:latin typeface="Franklin Gothic Book" panose="020B0503020102020204" pitchFamily="34" charset="0"/>
            </a:endParaRPr>
          </a:p>
        </p:txBody>
      </p:sp>
    </p:spTree>
  </p:cSld>
  <p:clrMapOvr>
    <a:masterClrMapping/>
  </p:clrMapOvr>
  <p:transition>
    <p:split orient="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685800" y="17463"/>
            <a:ext cx="7772400" cy="715962"/>
          </a:xfrm>
        </p:spPr>
        <p:txBody>
          <a:bodyPr/>
          <a:lstStyle/>
          <a:p>
            <a:pPr eaLnBrk="1" hangingPunct="1"/>
            <a:r>
              <a:rPr lang="en-US" altLang="zh-CN" sz="3600" dirty="0" err="1" smtClean="0">
                <a:solidFill>
                  <a:srgbClr val="FF0000"/>
                </a:solidFill>
                <a:latin typeface="Times New Roman" panose="02020603050405020304" pitchFamily="18" charset="0"/>
                <a:ea typeface="SimSun" panose="02010600030101010101" pitchFamily="2" charset="-122"/>
              </a:rPr>
              <a:t>Ví</a:t>
            </a:r>
            <a:r>
              <a:rPr lang="en-US" altLang="zh-CN" sz="3600" dirty="0" smtClean="0">
                <a:solidFill>
                  <a:srgbClr val="FF0000"/>
                </a:solidFill>
                <a:latin typeface="Times New Roman" panose="02020603050405020304" pitchFamily="18" charset="0"/>
                <a:ea typeface="SimSun" panose="02010600030101010101" pitchFamily="2" charset="-122"/>
              </a:rPr>
              <a:t> </a:t>
            </a:r>
            <a:r>
              <a:rPr lang="en-US" altLang="zh-CN" sz="3600" dirty="0" err="1" smtClean="0">
                <a:solidFill>
                  <a:srgbClr val="FF0000"/>
                </a:solidFill>
                <a:latin typeface="Times New Roman" panose="02020603050405020304" pitchFamily="18" charset="0"/>
                <a:ea typeface="SimSun" panose="02010600030101010101" pitchFamily="2" charset="-122"/>
              </a:rPr>
              <a:t>dụ</a:t>
            </a:r>
            <a:r>
              <a:rPr lang="en-US" altLang="zh-CN" sz="3600" dirty="0" smtClean="0">
                <a:solidFill>
                  <a:srgbClr val="FF0000"/>
                </a:solidFill>
                <a:latin typeface="Times New Roman" panose="02020603050405020304" pitchFamily="18" charset="0"/>
                <a:ea typeface="SimSun" panose="02010600030101010101" pitchFamily="2" charset="-122"/>
              </a:rPr>
              <a:t> </a:t>
            </a:r>
            <a:r>
              <a:rPr lang="en-US" altLang="zh-CN" sz="3600" dirty="0" err="1" smtClean="0">
                <a:solidFill>
                  <a:srgbClr val="FF0000"/>
                </a:solidFill>
                <a:latin typeface="Times New Roman" panose="02020603050405020304" pitchFamily="18" charset="0"/>
                <a:ea typeface="SimSun" panose="02010600030101010101" pitchFamily="2" charset="-122"/>
              </a:rPr>
              <a:t>tổng</a:t>
            </a:r>
            <a:r>
              <a:rPr lang="en-US" altLang="zh-CN" sz="3600" dirty="0" smtClean="0">
                <a:solidFill>
                  <a:srgbClr val="FF0000"/>
                </a:solidFill>
                <a:latin typeface="Times New Roman" panose="02020603050405020304" pitchFamily="18" charset="0"/>
                <a:ea typeface="SimSun" panose="02010600030101010101" pitchFamily="2" charset="-122"/>
              </a:rPr>
              <a:t> </a:t>
            </a:r>
            <a:r>
              <a:rPr lang="en-US" altLang="zh-CN" sz="3600" dirty="0" err="1" smtClean="0">
                <a:solidFill>
                  <a:srgbClr val="FF0000"/>
                </a:solidFill>
                <a:latin typeface="Times New Roman" panose="02020603050405020304" pitchFamily="18" charset="0"/>
                <a:ea typeface="SimSun" panose="02010600030101010101" pitchFamily="2" charset="-122"/>
              </a:rPr>
              <a:t>hợp</a:t>
            </a:r>
            <a:r>
              <a:rPr lang="en-US" altLang="zh-CN" sz="3600" dirty="0" smtClean="0">
                <a:solidFill>
                  <a:srgbClr val="FF0000"/>
                </a:solidFill>
                <a:latin typeface="Times New Roman" panose="02020603050405020304" pitchFamily="18" charset="0"/>
                <a:ea typeface="SimSun" panose="02010600030101010101" pitchFamily="2" charset="-122"/>
              </a:rPr>
              <a:t>:             </a:t>
            </a:r>
            <a:r>
              <a:rPr lang="en-US" altLang="zh-CN" sz="3600" dirty="0" err="1" smtClean="0">
                <a:solidFill>
                  <a:srgbClr val="FF0000"/>
                </a:solidFill>
                <a:latin typeface="Times New Roman" panose="02020603050405020304" pitchFamily="18" charset="0"/>
                <a:ea typeface="SimSun" panose="02010600030101010101" pitchFamily="2" charset="-122"/>
              </a:rPr>
              <a:t>ĐVT</a:t>
            </a:r>
            <a:r>
              <a:rPr lang="en-US" altLang="zh-CN" sz="3600" dirty="0" smtClean="0">
                <a:solidFill>
                  <a:srgbClr val="FF0000"/>
                </a:solidFill>
                <a:latin typeface="Times New Roman" panose="02020603050405020304" pitchFamily="18" charset="0"/>
                <a:ea typeface="SimSun" panose="02010600030101010101" pitchFamily="2" charset="-122"/>
              </a:rPr>
              <a:t>: 1000 </a:t>
            </a:r>
            <a:r>
              <a:rPr lang="en-US" altLang="zh-CN" sz="3600" dirty="0" err="1" smtClean="0">
                <a:solidFill>
                  <a:srgbClr val="FF0000"/>
                </a:solidFill>
                <a:latin typeface="Times New Roman" panose="02020603050405020304" pitchFamily="18" charset="0"/>
                <a:ea typeface="SimSun" panose="02010600030101010101" pitchFamily="2" charset="-122"/>
              </a:rPr>
              <a:t>đồng</a:t>
            </a:r>
            <a:endParaRPr lang="en-US" altLang="zh-CN" sz="3600" dirty="0" smtClean="0">
              <a:solidFill>
                <a:srgbClr val="FF0000"/>
              </a:solidFill>
              <a:latin typeface="Times New Roman" panose="02020603050405020304" pitchFamily="18" charset="0"/>
              <a:ea typeface="SimSun" panose="02010600030101010101" pitchFamily="2" charset="-122"/>
            </a:endParaRPr>
          </a:p>
        </p:txBody>
      </p:sp>
      <p:sp>
        <p:nvSpPr>
          <p:cNvPr id="25603" name="Content Placeholder 2"/>
          <p:cNvSpPr>
            <a:spLocks noGrp="1" noChangeArrowheads="1"/>
          </p:cNvSpPr>
          <p:nvPr>
            <p:ph sz="quarter" idx="1"/>
          </p:nvPr>
        </p:nvSpPr>
        <p:spPr>
          <a:xfrm>
            <a:off x="100013" y="733425"/>
            <a:ext cx="8942387" cy="5934075"/>
          </a:xfrm>
        </p:spPr>
        <p:txBody>
          <a:bodyPr/>
          <a:lstStyle/>
          <a:p>
            <a:pPr marL="0" indent="0" eaLnBrk="1" hangingPunct="1">
              <a:lnSpc>
                <a:spcPct val="90000"/>
              </a:lnSpc>
              <a:buFont typeface="Wingdings 2" panose="05020102010507070707" pitchFamily="18" charset="2"/>
              <a:buNone/>
            </a:pPr>
            <a:r>
              <a:rPr lang="en-US" altLang="zh-CN" sz="2800" dirty="0" err="1" smtClean="0">
                <a:latin typeface="Times New Roman" panose="02020603050405020304" pitchFamily="18" charset="0"/>
              </a:rPr>
              <a:t>Doanh</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nghiệp</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hạch</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toán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hàng</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tồn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kho</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theo</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phương</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pháp</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kê</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khai</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thường</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xuyên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tính</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thuế</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GTGT</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theo</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phương</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pháp</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khấu</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trừ</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Trong</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kỳ</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có</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tài</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liệu</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như</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sau</a:t>
            </a:r>
            <a:r>
              <a:rPr lang="en-US" altLang="zh-CN" sz="2800" dirty="0" smtClean="0">
                <a:latin typeface="Times New Roman" panose="02020603050405020304" pitchFamily="18" charset="0"/>
              </a:rPr>
              <a:t>:</a:t>
            </a:r>
          </a:p>
          <a:p>
            <a:pPr marL="0" indent="0" eaLnBrk="1" hangingPunct="1">
              <a:lnSpc>
                <a:spcPct val="90000"/>
              </a:lnSpc>
              <a:buFont typeface="Wingdings 2" panose="05020102010507070707" pitchFamily="18" charset="2"/>
              <a:buNone/>
            </a:pPr>
            <a:r>
              <a:rPr lang="en-US" altLang="zh-CN" sz="2800" dirty="0" smtClean="0">
                <a:latin typeface="Times New Roman" panose="02020603050405020304" pitchFamily="18" charset="0"/>
              </a:rPr>
              <a:t>1. </a:t>
            </a:r>
            <a:r>
              <a:rPr lang="en-US" altLang="zh-CN" sz="2800" dirty="0" err="1" smtClean="0">
                <a:latin typeface="Times New Roman" panose="02020603050405020304" pitchFamily="18" charset="0"/>
              </a:rPr>
              <a:t>Xuất</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kho</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nguyên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vật</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liệu</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chính</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để</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sản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xuất</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sản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phẩm</a:t>
            </a:r>
            <a:r>
              <a:rPr lang="en-US" altLang="zh-CN" sz="2800" dirty="0" smtClean="0">
                <a:latin typeface="Times New Roman" panose="02020603050405020304" pitchFamily="18" charset="0"/>
              </a:rPr>
              <a:t> A </a:t>
            </a:r>
            <a:r>
              <a:rPr lang="en-US" altLang="zh-CN" sz="2800" dirty="0" err="1" smtClean="0">
                <a:latin typeface="Times New Roman" panose="02020603050405020304" pitchFamily="18" charset="0"/>
              </a:rPr>
              <a:t>là</a:t>
            </a:r>
            <a:r>
              <a:rPr lang="en-US" altLang="zh-CN" sz="2800" dirty="0" smtClean="0">
                <a:latin typeface="Times New Roman" panose="02020603050405020304" pitchFamily="18" charset="0"/>
              </a:rPr>
              <a:t>: 220.000</a:t>
            </a:r>
          </a:p>
          <a:p>
            <a:pPr marL="0" indent="0" eaLnBrk="1" hangingPunct="1">
              <a:lnSpc>
                <a:spcPct val="90000"/>
              </a:lnSpc>
              <a:buFont typeface="Wingdings 2" panose="05020102010507070707" pitchFamily="18" charset="2"/>
              <a:buNone/>
            </a:pPr>
            <a:r>
              <a:rPr lang="en-US" altLang="zh-CN" sz="2800" dirty="0" smtClean="0">
                <a:latin typeface="Times New Roman" panose="02020603050405020304" pitchFamily="18" charset="0"/>
              </a:rPr>
              <a:t>2. </a:t>
            </a:r>
            <a:r>
              <a:rPr lang="en-US" altLang="zh-CN" sz="2800" dirty="0" err="1" smtClean="0">
                <a:latin typeface="Times New Roman" panose="02020603050405020304" pitchFamily="18" charset="0"/>
              </a:rPr>
              <a:t>Xuất</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kho</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nguyên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vật</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liệu</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phụ</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để</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sản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xuất</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sản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phẩm</a:t>
            </a:r>
            <a:r>
              <a:rPr lang="en-US" altLang="zh-CN" sz="2800" dirty="0" smtClean="0">
                <a:latin typeface="Times New Roman" panose="02020603050405020304" pitchFamily="18" charset="0"/>
              </a:rPr>
              <a:t> A </a:t>
            </a:r>
            <a:r>
              <a:rPr lang="en-US" altLang="zh-CN" sz="2800" dirty="0" err="1" smtClean="0">
                <a:latin typeface="Times New Roman" panose="02020603050405020304" pitchFamily="18" charset="0"/>
              </a:rPr>
              <a:t>là</a:t>
            </a:r>
            <a:r>
              <a:rPr lang="en-US" altLang="zh-CN" sz="2800" dirty="0" smtClean="0">
                <a:latin typeface="Times New Roman" panose="02020603050405020304" pitchFamily="18" charset="0"/>
              </a:rPr>
              <a:t> 130.000</a:t>
            </a:r>
          </a:p>
          <a:p>
            <a:pPr marL="0" indent="0" eaLnBrk="1" hangingPunct="1">
              <a:lnSpc>
                <a:spcPct val="90000"/>
              </a:lnSpc>
              <a:buFont typeface="Wingdings 2" panose="05020102010507070707" pitchFamily="18" charset="2"/>
              <a:buNone/>
            </a:pPr>
            <a:r>
              <a:rPr lang="en-US" altLang="zh-CN" sz="2800" dirty="0" smtClean="0">
                <a:latin typeface="Times New Roman" panose="02020603050405020304" pitchFamily="18" charset="0"/>
              </a:rPr>
              <a:t>3. </a:t>
            </a:r>
            <a:r>
              <a:rPr lang="en-US" altLang="zh-CN" sz="2800" dirty="0" err="1" smtClean="0">
                <a:latin typeface="Times New Roman" panose="02020603050405020304" pitchFamily="18" charset="0"/>
              </a:rPr>
              <a:t>Tiền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lương</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phải</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trả</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cho</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công</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nhân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trực</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tiếp</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sản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xuất</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sản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phẩm</a:t>
            </a:r>
            <a:r>
              <a:rPr lang="en-US" altLang="zh-CN" sz="2800" dirty="0" smtClean="0">
                <a:latin typeface="Times New Roman" panose="02020603050405020304" pitchFamily="18" charset="0"/>
              </a:rPr>
              <a:t> A </a:t>
            </a:r>
            <a:r>
              <a:rPr lang="en-US" altLang="zh-CN" sz="2800" dirty="0" err="1" smtClean="0">
                <a:latin typeface="Times New Roman" panose="02020603050405020304" pitchFamily="18" charset="0"/>
              </a:rPr>
              <a:t>là</a:t>
            </a:r>
            <a:r>
              <a:rPr lang="en-US" altLang="zh-CN" sz="2800" dirty="0" smtClean="0">
                <a:latin typeface="Times New Roman" panose="02020603050405020304" pitchFamily="18" charset="0"/>
              </a:rPr>
              <a:t> 190.000, </a:t>
            </a:r>
            <a:r>
              <a:rPr lang="en-US" altLang="zh-CN" sz="2800" dirty="0" err="1" smtClean="0">
                <a:latin typeface="Times New Roman" panose="02020603050405020304" pitchFamily="18" charset="0"/>
              </a:rPr>
              <a:t>cho</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nhân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viên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quản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lý</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phân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xưởng</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là</a:t>
            </a:r>
            <a:r>
              <a:rPr lang="en-US" altLang="zh-CN" sz="2800" dirty="0" smtClean="0">
                <a:latin typeface="Times New Roman" panose="02020603050405020304" pitchFamily="18" charset="0"/>
              </a:rPr>
              <a:t> 50.000</a:t>
            </a:r>
          </a:p>
          <a:p>
            <a:pPr marL="0" indent="0" eaLnBrk="1" hangingPunct="1">
              <a:lnSpc>
                <a:spcPct val="90000"/>
              </a:lnSpc>
              <a:buFont typeface="Wingdings 2" panose="05020102010507070707" pitchFamily="18" charset="2"/>
              <a:buNone/>
            </a:pPr>
            <a:r>
              <a:rPr lang="en-US" altLang="zh-CN" sz="2800" dirty="0" smtClean="0">
                <a:latin typeface="Times New Roman" panose="02020603050405020304" pitchFamily="18" charset="0"/>
              </a:rPr>
              <a:t>4. </a:t>
            </a:r>
            <a:r>
              <a:rPr lang="en-US" altLang="zh-CN" sz="2800" dirty="0" err="1" smtClean="0">
                <a:latin typeface="Times New Roman" panose="02020603050405020304" pitchFamily="18" charset="0"/>
              </a:rPr>
              <a:t>Trích</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các</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khoản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theo</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lương</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theo</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tỷ</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lệ</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quy</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định</a:t>
            </a:r>
            <a:endParaRPr lang="en-US" altLang="zh-CN" sz="2800" dirty="0" smtClean="0">
              <a:latin typeface="Times New Roman" panose="02020603050405020304" pitchFamily="18" charset="0"/>
            </a:endParaRPr>
          </a:p>
          <a:p>
            <a:pPr marL="0" indent="0" eaLnBrk="1" hangingPunct="1">
              <a:lnSpc>
                <a:spcPct val="90000"/>
              </a:lnSpc>
              <a:buFont typeface="Wingdings 2" panose="05020102010507070707" pitchFamily="18" charset="2"/>
              <a:buNone/>
            </a:pPr>
            <a:r>
              <a:rPr lang="en-US" altLang="zh-CN" sz="2800" dirty="0" smtClean="0">
                <a:latin typeface="Times New Roman" panose="02020603050405020304" pitchFamily="18" charset="0"/>
              </a:rPr>
              <a:t>5. </a:t>
            </a:r>
            <a:r>
              <a:rPr lang="en-US" altLang="zh-CN" sz="2800" dirty="0" err="1" smtClean="0">
                <a:latin typeface="Times New Roman" panose="02020603050405020304" pitchFamily="18" charset="0"/>
              </a:rPr>
              <a:t>Xuất</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kho</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công</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cụ</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dụng</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cụ</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thuộc</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loại</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phân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bổ</a:t>
            </a:r>
            <a:r>
              <a:rPr lang="en-US" altLang="zh-CN" sz="2800" dirty="0" smtClean="0">
                <a:latin typeface="Times New Roman" panose="02020603050405020304" pitchFamily="18" charset="0"/>
              </a:rPr>
              <a:t> 2 </a:t>
            </a:r>
            <a:r>
              <a:rPr lang="en-US" altLang="zh-CN" sz="2800" dirty="0" err="1" smtClean="0">
                <a:latin typeface="Times New Roman" panose="02020603050405020304" pitchFamily="18" charset="0"/>
              </a:rPr>
              <a:t>lần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dùng</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cho</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phân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xưởng</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sản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xuất</a:t>
            </a:r>
            <a:r>
              <a:rPr lang="en-US" altLang="zh-CN" sz="2800" dirty="0" smtClean="0">
                <a:latin typeface="Times New Roman" panose="02020603050405020304" pitchFamily="18" charset="0"/>
              </a:rPr>
              <a:t> 20.000, </a:t>
            </a:r>
            <a:r>
              <a:rPr lang="en-US" altLang="zh-CN" sz="2800" dirty="0" err="1" smtClean="0">
                <a:latin typeface="Times New Roman" panose="02020603050405020304" pitchFamily="18" charset="0"/>
              </a:rPr>
              <a:t>phân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bổ</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bắt</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đầu</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từ</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tháng</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này</a:t>
            </a:r>
            <a:r>
              <a:rPr lang="en-US" altLang="zh-CN" sz="2800" dirty="0" smtClean="0">
                <a:latin typeface="Times New Roman" panose="02020603050405020304" pitchFamily="18" charset="0"/>
              </a:rPr>
              <a:t>.</a:t>
            </a:r>
          </a:p>
          <a:p>
            <a:pPr marL="0" indent="0" eaLnBrk="1" hangingPunct="1">
              <a:lnSpc>
                <a:spcPct val="90000"/>
              </a:lnSpc>
              <a:buFont typeface="Wingdings 2" panose="05020102010507070707" pitchFamily="18" charset="2"/>
              <a:buNone/>
            </a:pPr>
            <a:endParaRPr lang="en-US" altLang="zh-CN" sz="2800" dirty="0" smtClean="0">
              <a:latin typeface="Times New Roman" panose="02020603050405020304" pitchFamily="18" charset="0"/>
            </a:endParaRPr>
          </a:p>
        </p:txBody>
      </p:sp>
      <p:sp>
        <p:nvSpPr>
          <p:cNvPr id="25604" name="Slide Number Placeholder 3"/>
          <p:cNvSpPr>
            <a:spLocks noGrp="1"/>
          </p:cNvSpPr>
          <p:nvPr>
            <p:ph type="sldNum" sz="quarter" idx="12"/>
          </p:nvPr>
        </p:nvSpPr>
        <p:spPr bwMode="auto">
          <a:xfrm>
            <a:off x="8361363" y="6210300"/>
            <a:ext cx="457200" cy="457200"/>
          </a:xfrm>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70D8D4D9-8971-4E2D-A788-C4F1BC1C2E40}" type="slidenum">
              <a:rPr lang="en-US" altLang="zh-CN">
                <a:solidFill>
                  <a:srgbClr val="FFFFFF"/>
                </a:solidFill>
                <a:latin typeface="Franklin Gothic Book" panose="020B0503020102020204" pitchFamily="34" charset="0"/>
              </a:rPr>
              <a:t>75</a:t>
            </a:fld>
            <a:endParaRPr lang="en-US" altLang="zh-CN">
              <a:solidFill>
                <a:srgbClr val="FFFFFF"/>
              </a:solidFill>
              <a:latin typeface="Franklin Gothic Book" panose="020B0503020102020204" pitchFamily="34" charset="0"/>
            </a:endParaRPr>
          </a:p>
        </p:txBody>
      </p:sp>
      <p:pic>
        <p:nvPicPr>
          <p:cNvPr id="25605" name="Picture 3" descr="xag00197"/>
          <p:cNvPicPr>
            <a:picLocks noChangeAspect="1" noChangeArrowheads="1" noCrop="1"/>
          </p:cNvPicPr>
          <p:nvPr/>
        </p:nvPicPr>
        <p:blipFill>
          <a:blip r:embed="rId2"/>
          <a:srcRect/>
          <a:stretch>
            <a:fillRect/>
          </a:stretch>
        </p:blipFill>
        <p:spPr bwMode="auto">
          <a:xfrm>
            <a:off x="8604250" y="271463"/>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3180" y="205105"/>
            <a:ext cx="8985885" cy="6461760"/>
          </a:xfrm>
        </p:spPr>
        <p:txBody>
          <a:bodyPr>
            <a:normAutofit/>
          </a:bodyPr>
          <a:lstStyle/>
          <a:p>
            <a:pPr marL="0" indent="0" eaLnBrk="1" fontAlgn="auto" hangingPunct="1">
              <a:buFont typeface="Wingdings 2" panose="05020102010507070707" pitchFamily="18" charset="2"/>
              <a:buNone/>
              <a:defRPr/>
            </a:pPr>
            <a:r>
              <a:rPr lang="en-US" sz="2800" noProof="1">
                <a:latin typeface="Times New Roman" panose="02020603050405020304" pitchFamily="18" charset="0"/>
                <a:cs typeface="Times New Roman" panose="02020603050405020304" pitchFamily="18" charset="0"/>
              </a:rPr>
              <a:t>6. Chi phí mua ngoài tại phân xưởng với giá chưa thuế là: 10.000, thuế GTGT 10</a:t>
            </a:r>
            <a:r>
              <a:rPr lang="en-US" sz="2800" noProof="1" smtClean="0">
                <a:latin typeface="Times New Roman" panose="02020603050405020304" pitchFamily="18" charset="0"/>
                <a:cs typeface="Times New Roman" panose="02020603050405020304" pitchFamily="18" charset="0"/>
              </a:rPr>
              <a:t>% chưa thanh toán cho ng bán</a:t>
            </a:r>
            <a:endParaRPr lang="en-US" sz="2800" noProof="1">
              <a:latin typeface="Times New Roman" panose="02020603050405020304" pitchFamily="18" charset="0"/>
              <a:cs typeface="Times New Roman" panose="02020603050405020304" pitchFamily="18" charset="0"/>
            </a:endParaRPr>
          </a:p>
          <a:p>
            <a:pPr marL="0" indent="0" eaLnBrk="1" fontAlgn="auto" hangingPunct="1">
              <a:buFont typeface="Wingdings 2" panose="05020102010507070707" pitchFamily="18" charset="2"/>
              <a:buNone/>
              <a:defRPr/>
            </a:pPr>
            <a:r>
              <a:rPr lang="en-US" sz="2800" noProof="1">
                <a:latin typeface="Times New Roman" panose="02020603050405020304" pitchFamily="18" charset="0"/>
                <a:cs typeface="Times New Roman" panose="02020603050405020304" pitchFamily="18" charset="0"/>
              </a:rPr>
              <a:t>7. Khấu hao tài sản cố định phục vụ sản xuất là: 30.000</a:t>
            </a:r>
          </a:p>
          <a:p>
            <a:pPr marL="0" indent="0" eaLnBrk="1" fontAlgn="auto" hangingPunct="1">
              <a:buFont typeface="Wingdings 2" panose="05020102010507070707" pitchFamily="18" charset="2"/>
              <a:buNone/>
              <a:defRPr/>
            </a:pPr>
            <a:endParaRPr lang="en-US" sz="2800" noProof="1">
              <a:latin typeface="Times New Roman" panose="02020603050405020304" pitchFamily="18" charset="0"/>
              <a:cs typeface="Times New Roman" panose="02020603050405020304" pitchFamily="18" charset="0"/>
            </a:endParaRPr>
          </a:p>
          <a:p>
            <a:pPr marL="0" indent="0" eaLnBrk="1" fontAlgn="auto" hangingPunct="1">
              <a:buFont typeface="Wingdings 2" panose="05020102010507070707" pitchFamily="18" charset="2"/>
              <a:buNone/>
              <a:defRPr/>
            </a:pPr>
            <a:r>
              <a:rPr lang="en-US" sz="2800" u="sng" noProof="1">
                <a:latin typeface="Times New Roman" panose="02020603050405020304" pitchFamily="18" charset="0"/>
                <a:cs typeface="Times New Roman" panose="02020603050405020304" pitchFamily="18" charset="0"/>
              </a:rPr>
              <a:t>Yêu cầu</a:t>
            </a:r>
            <a:r>
              <a:rPr lang="en-US" sz="2800" u="sng" noProof="1" smtClean="0">
                <a:latin typeface="Times New Roman" panose="02020603050405020304" pitchFamily="18" charset="0"/>
                <a:cs typeface="Times New Roman" panose="02020603050405020304" pitchFamily="18" charset="0"/>
              </a:rPr>
              <a:t>: </a:t>
            </a:r>
            <a:endParaRPr lang="en-US" sz="2800" noProof="1" smtClean="0">
              <a:latin typeface="Times New Roman" panose="02020603050405020304" pitchFamily="18" charset="0"/>
              <a:cs typeface="Times New Roman" panose="02020603050405020304" pitchFamily="18" charset="0"/>
            </a:endParaRPr>
          </a:p>
          <a:p>
            <a:pPr marL="0" indent="0" eaLnBrk="1" fontAlgn="auto" hangingPunct="1">
              <a:buFont typeface="Wingdings 2" panose="05020102010507070707" pitchFamily="18" charset="2"/>
              <a:buNone/>
              <a:defRPr/>
            </a:pPr>
            <a:r>
              <a:rPr lang="en-US" sz="2800" noProof="1" smtClean="0">
                <a:latin typeface="Times New Roman" panose="02020603050405020304" pitchFamily="18" charset="0"/>
                <a:cs typeface="Times New Roman" panose="02020603050405020304" pitchFamily="18" charset="0"/>
              </a:rPr>
              <a:t>1. </a:t>
            </a:r>
            <a:r>
              <a:rPr lang="en-US" sz="2800" noProof="1">
                <a:latin typeface="Times New Roman" panose="02020603050405020304" pitchFamily="18" charset="0"/>
                <a:cs typeface="Times New Roman" panose="02020603050405020304" pitchFamily="18" charset="0"/>
              </a:rPr>
              <a:t>Định khoản các nghiệp vụ kinh tế phát sinh</a:t>
            </a:r>
          </a:p>
          <a:p>
            <a:pPr marL="0" indent="0" eaLnBrk="1" fontAlgn="auto" hangingPunct="1">
              <a:buFont typeface="Wingdings 2" panose="05020102010507070707" pitchFamily="18" charset="2"/>
              <a:buNone/>
              <a:defRPr/>
            </a:pPr>
            <a:r>
              <a:rPr lang="en-US" sz="2800" noProof="1">
                <a:latin typeface="Times New Roman" panose="02020603050405020304" pitchFamily="18" charset="0"/>
                <a:cs typeface="Times New Roman" panose="02020603050405020304" pitchFamily="18" charset="0"/>
              </a:rPr>
              <a:t>2. Lập bảng tính giá thành</a:t>
            </a:r>
          </a:p>
          <a:p>
            <a:pPr marL="0" indent="0" eaLnBrk="1" fontAlgn="auto" hangingPunct="1">
              <a:buFont typeface="Wingdings 2" panose="05020102010507070707" pitchFamily="18" charset="2"/>
              <a:buNone/>
              <a:defRPr/>
            </a:pPr>
            <a:r>
              <a:rPr lang="en-US" sz="2800" noProof="1">
                <a:ln w="22225">
                  <a:solidFill>
                    <a:schemeClr val="accent2"/>
                  </a:solidFill>
                  <a:prstDash val="solid"/>
                </a:ln>
                <a:latin typeface="Times New Roman" panose="02020603050405020304" pitchFamily="18" charset="0"/>
                <a:cs typeface="Times New Roman" panose="02020603050405020304" pitchFamily="18" charset="0"/>
              </a:rPr>
              <a:t>Biết rằng: </a:t>
            </a:r>
            <a:endParaRPr lang="en-US" sz="2800" noProof="1">
              <a:latin typeface="Times New Roman" panose="02020603050405020304" pitchFamily="18" charset="0"/>
              <a:cs typeface="Times New Roman" panose="02020603050405020304" pitchFamily="18" charset="0"/>
            </a:endParaRPr>
          </a:p>
          <a:p>
            <a:pPr marL="0" indent="0" eaLnBrk="1" fontAlgn="auto" hangingPunct="1">
              <a:buFont typeface="Wingdings 2" panose="05020102010507070707" pitchFamily="18" charset="2"/>
              <a:buNone/>
              <a:defRPr/>
            </a:pPr>
            <a:r>
              <a:rPr lang="en-US" sz="2800" noProof="1">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sym typeface="+mn-ea"/>
              </a:rPr>
              <a:t>Nhập</a:t>
            </a:r>
            <a:r>
              <a:rPr lang="en-US" sz="2800" dirty="0">
                <a:latin typeface="Times New Roman" panose="02020603050405020304" pitchFamily="18" charset="0"/>
                <a:cs typeface="Times New Roman" panose="02020603050405020304" pitchFamily="18" charset="0"/>
                <a:sym typeface="+mn-ea"/>
              </a:rPr>
              <a:t> </a:t>
            </a:r>
            <a:r>
              <a:rPr lang="en-US" sz="2800" dirty="0" err="1">
                <a:latin typeface="Times New Roman" panose="02020603050405020304" pitchFamily="18" charset="0"/>
                <a:cs typeface="Times New Roman" panose="02020603050405020304" pitchFamily="18" charset="0"/>
                <a:sym typeface="+mn-ea"/>
              </a:rPr>
              <a:t>kho</a:t>
            </a:r>
            <a:r>
              <a:rPr lang="en-US" sz="2800" dirty="0">
                <a:latin typeface="Times New Roman" panose="02020603050405020304" pitchFamily="18" charset="0"/>
                <a:cs typeface="Times New Roman" panose="02020603050405020304" pitchFamily="18" charset="0"/>
                <a:sym typeface="+mn-ea"/>
              </a:rPr>
              <a:t> 400 </a:t>
            </a:r>
            <a:r>
              <a:rPr lang="en-US" sz="2800" dirty="0" err="1">
                <a:latin typeface="Times New Roman" panose="02020603050405020304" pitchFamily="18" charset="0"/>
                <a:cs typeface="Times New Roman" panose="02020603050405020304" pitchFamily="18" charset="0"/>
                <a:sym typeface="+mn-ea"/>
              </a:rPr>
              <a:t>SP</a:t>
            </a:r>
            <a:r>
              <a:rPr lang="en-US" sz="2800" dirty="0">
                <a:latin typeface="Times New Roman" panose="02020603050405020304" pitchFamily="18" charset="0"/>
                <a:cs typeface="Times New Roman" panose="02020603050405020304" pitchFamily="18" charset="0"/>
                <a:sym typeface="+mn-ea"/>
              </a:rPr>
              <a:t> A, s</a:t>
            </a:r>
            <a:r>
              <a:rPr lang="en-US" sz="2800" noProof="1">
                <a:latin typeface="Times New Roman" panose="02020603050405020304" pitchFamily="18" charset="0"/>
                <a:cs typeface="Times New Roman" panose="02020603050405020304" pitchFamily="18" charset="0"/>
              </a:rPr>
              <a:t>ản phẩm dở dang đánh giá theo sản lượng hoàn thành tương đương, không có dở dang đầu kỳ, cuối kỳ làm dở 100 sản phẩm A với tỷ lệ hoàn thành 40%</a:t>
            </a:r>
          </a:p>
          <a:p>
            <a:pPr marL="0" indent="0" eaLnBrk="1" fontAlgn="auto" hangingPunct="1">
              <a:buFont typeface="Wingdings 2" panose="05020102010507070707" pitchFamily="18" charset="2"/>
              <a:buNone/>
              <a:defRPr/>
            </a:pPr>
            <a:r>
              <a:rPr lang="en-US" sz="2800" noProof="1">
                <a:latin typeface="Times New Roman" panose="02020603050405020304" pitchFamily="18" charset="0"/>
                <a:cs typeface="Times New Roman" panose="02020603050405020304" pitchFamily="18" charset="0"/>
              </a:rPr>
              <a:t>Chi phí nguyên vật liệu chính sử dụng từ đầu quy trình, các chi phí còn lại sử dụng theo mức độ sản xuất.</a:t>
            </a:r>
          </a:p>
        </p:txBody>
      </p:sp>
      <p:sp>
        <p:nvSpPr>
          <p:cNvPr id="26627" name="Slide Number Placeholder 3"/>
          <p:cNvSpPr>
            <a:spLocks noGrp="1"/>
          </p:cNvSpPr>
          <p:nvPr>
            <p:ph type="sldNum" sz="quarter" idx="12"/>
          </p:nvPr>
        </p:nvSpPr>
        <p:spPr bwMode="auto">
          <a:xfrm>
            <a:off x="8305800" y="6248400"/>
            <a:ext cx="457200" cy="457200"/>
          </a:xfrm>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1DBEE95B-8D66-437F-8421-96B260549814}" type="slidenum">
              <a:rPr lang="en-US" altLang="zh-CN">
                <a:solidFill>
                  <a:srgbClr val="FFFFFF"/>
                </a:solidFill>
                <a:latin typeface="Franklin Gothic Book" panose="020B0503020102020204" pitchFamily="34" charset="0"/>
              </a:rPr>
              <a:t>76</a:t>
            </a:fld>
            <a:endParaRPr lang="en-US" altLang="zh-CN">
              <a:solidFill>
                <a:srgbClr val="FFFFFF"/>
              </a:solidFill>
              <a:latin typeface="Franklin Gothic Book" panose="020B0503020102020204" pitchFamily="34" charset="0"/>
            </a:endParaRPr>
          </a:p>
        </p:txBody>
      </p:sp>
    </p:spTree>
  </p:cSld>
  <p:clrMapOvr>
    <a:masterClrMapping/>
  </p:clrMapOvr>
  <p:transition>
    <p:split orient="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914400" y="274638"/>
            <a:ext cx="7772400" cy="715962"/>
          </a:xfrm>
        </p:spPr>
        <p:txBody>
          <a:bodyPr/>
          <a:lstStyle/>
          <a:p>
            <a:pPr eaLnBrk="1" hangingPunct="1"/>
            <a:r>
              <a:rPr lang="en-US" altLang="zh-CN" sz="3600" dirty="0" err="1" smtClean="0">
                <a:solidFill>
                  <a:srgbClr val="FF0000"/>
                </a:solidFill>
                <a:latin typeface="Times New Roman" panose="02020603050405020304" pitchFamily="18" charset="0"/>
                <a:ea typeface="SimSun" panose="02010600030101010101" pitchFamily="2" charset="-122"/>
              </a:rPr>
              <a:t>Bài</a:t>
            </a:r>
            <a:r>
              <a:rPr lang="en-US" altLang="zh-CN" sz="3600" dirty="0" smtClean="0">
                <a:solidFill>
                  <a:srgbClr val="FF0000"/>
                </a:solidFill>
                <a:latin typeface="Times New Roman" panose="02020603050405020304" pitchFamily="18" charset="0"/>
                <a:ea typeface="SimSun" panose="02010600030101010101" pitchFamily="2" charset="-122"/>
              </a:rPr>
              <a:t> </a:t>
            </a:r>
            <a:r>
              <a:rPr lang="en-US" altLang="zh-CN" sz="3600" dirty="0" err="1" smtClean="0">
                <a:solidFill>
                  <a:srgbClr val="FF0000"/>
                </a:solidFill>
                <a:latin typeface="Times New Roman" panose="02020603050405020304" pitchFamily="18" charset="0"/>
                <a:ea typeface="SimSun" panose="02010600030101010101" pitchFamily="2" charset="-122"/>
              </a:rPr>
              <a:t>giải</a:t>
            </a:r>
            <a:r>
              <a:rPr lang="en-US" altLang="zh-CN" sz="3600" dirty="0" smtClean="0">
                <a:solidFill>
                  <a:srgbClr val="FF0000"/>
                </a:solidFill>
                <a:latin typeface="Times New Roman" panose="02020603050405020304" pitchFamily="18" charset="0"/>
                <a:ea typeface="SimSun" panose="02010600030101010101" pitchFamily="2" charset="-122"/>
              </a:rPr>
              <a:t>: (</a:t>
            </a:r>
            <a:r>
              <a:rPr lang="en-US" altLang="zh-CN" sz="3600" dirty="0" err="1" smtClean="0">
                <a:solidFill>
                  <a:srgbClr val="FF0000"/>
                </a:solidFill>
                <a:latin typeface="Times New Roman" panose="02020603050405020304" pitchFamily="18" charset="0"/>
                <a:ea typeface="SimSun" panose="02010600030101010101" pitchFamily="2" charset="-122"/>
              </a:rPr>
              <a:t>ĐVT</a:t>
            </a:r>
            <a:r>
              <a:rPr lang="en-US" altLang="zh-CN" sz="3600" dirty="0" smtClean="0">
                <a:solidFill>
                  <a:srgbClr val="FF0000"/>
                </a:solidFill>
                <a:latin typeface="Times New Roman" panose="02020603050405020304" pitchFamily="18" charset="0"/>
                <a:ea typeface="SimSun" panose="02010600030101010101" pitchFamily="2" charset="-122"/>
              </a:rPr>
              <a:t>: 1.000 đ)</a:t>
            </a:r>
          </a:p>
        </p:txBody>
      </p:sp>
      <p:sp>
        <p:nvSpPr>
          <p:cNvPr id="3" name="Content Placeholder 2"/>
          <p:cNvSpPr>
            <a:spLocks noGrp="1"/>
          </p:cNvSpPr>
          <p:nvPr>
            <p:ph sz="quarter" idx="1"/>
          </p:nvPr>
        </p:nvSpPr>
        <p:spPr>
          <a:xfrm>
            <a:off x="228600" y="990600"/>
            <a:ext cx="8458200" cy="5029200"/>
          </a:xfrm>
        </p:spPr>
        <p:txBody>
          <a:bodyPr/>
          <a:lstStyle/>
          <a:p>
            <a:pPr eaLnBrk="1" hangingPunct="1"/>
            <a:r>
              <a:rPr lang="en-US" altLang="zh-CN" sz="2700" dirty="0" smtClean="0">
                <a:solidFill>
                  <a:srgbClr val="0070C0"/>
                </a:solidFill>
                <a:latin typeface="Times New Roman" panose="02020603050405020304" pitchFamily="18" charset="0"/>
              </a:rPr>
              <a:t>1. </a:t>
            </a:r>
            <a:r>
              <a:rPr lang="en-US" altLang="zh-CN" sz="2700" dirty="0" err="1" smtClean="0">
                <a:solidFill>
                  <a:srgbClr val="0070C0"/>
                </a:solidFill>
                <a:latin typeface="Times New Roman" panose="02020603050405020304" pitchFamily="18" charset="0"/>
                <a:sym typeface="+mn-ea"/>
              </a:rPr>
              <a:t>Xuất</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kho</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nguyên</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vật</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liệu</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chính</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để</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sản</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xuất</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sản</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phẩm</a:t>
            </a:r>
            <a:r>
              <a:rPr lang="en-US" altLang="zh-CN" sz="2700" dirty="0" smtClean="0">
                <a:solidFill>
                  <a:srgbClr val="0070C0"/>
                </a:solidFill>
                <a:latin typeface="Times New Roman" panose="02020603050405020304" pitchFamily="18" charset="0"/>
                <a:sym typeface="+mn-ea"/>
              </a:rPr>
              <a:t> A </a:t>
            </a:r>
            <a:r>
              <a:rPr lang="en-US" altLang="zh-CN" sz="2700" dirty="0" err="1" smtClean="0">
                <a:solidFill>
                  <a:srgbClr val="0070C0"/>
                </a:solidFill>
                <a:latin typeface="Times New Roman" panose="02020603050405020304" pitchFamily="18" charset="0"/>
                <a:sym typeface="+mn-ea"/>
              </a:rPr>
              <a:t>là</a:t>
            </a:r>
            <a:r>
              <a:rPr lang="en-US" altLang="zh-CN" sz="2700" dirty="0" smtClean="0">
                <a:solidFill>
                  <a:srgbClr val="0070C0"/>
                </a:solidFill>
                <a:latin typeface="Times New Roman" panose="02020603050405020304" pitchFamily="18" charset="0"/>
                <a:sym typeface="+mn-ea"/>
              </a:rPr>
              <a:t>: 220.000</a:t>
            </a:r>
            <a:endParaRPr lang="en-US" altLang="zh-CN" sz="2700" dirty="0" smtClean="0">
              <a:latin typeface="Times New Roman" panose="02020603050405020304" pitchFamily="18" charset="0"/>
            </a:endParaRPr>
          </a:p>
          <a:p>
            <a:pPr eaLnBrk="1" hangingPunct="1">
              <a:buFont typeface="Wingdings 2" panose="05020102010507070707" pitchFamily="18" charset="2"/>
              <a:buNone/>
            </a:pPr>
            <a:r>
              <a:rPr lang="en-US" altLang="zh-CN" sz="2700" dirty="0" err="1" smtClean="0">
                <a:latin typeface="Times New Roman" panose="02020603050405020304" pitchFamily="18" charset="0"/>
              </a:rPr>
              <a:t>Nợ</a:t>
            </a:r>
            <a:r>
              <a:rPr lang="en-US" altLang="zh-CN" sz="2700" dirty="0" smtClean="0">
                <a:latin typeface="Times New Roman" panose="02020603050405020304" pitchFamily="18" charset="0"/>
              </a:rPr>
              <a:t> TK 621    220.000</a:t>
            </a:r>
          </a:p>
          <a:p>
            <a:pPr eaLnBrk="1" hangingPunct="1">
              <a:buFont typeface="Wingdings 2" panose="05020102010507070707" pitchFamily="18" charset="2"/>
              <a:buNone/>
            </a:pPr>
            <a:r>
              <a:rPr lang="en-US" altLang="zh-CN" sz="2700" dirty="0" smtClean="0">
                <a:latin typeface="Times New Roman" panose="02020603050405020304" pitchFamily="18" charset="0"/>
              </a:rPr>
              <a:t>   </a:t>
            </a:r>
            <a:r>
              <a:rPr lang="en-US" altLang="zh-CN" sz="2700" dirty="0" err="1" smtClean="0">
                <a:latin typeface="Times New Roman" panose="02020603050405020304" pitchFamily="18" charset="0"/>
              </a:rPr>
              <a:t>Có</a:t>
            </a:r>
            <a:r>
              <a:rPr lang="en-US" altLang="zh-CN" sz="2700" dirty="0" smtClean="0">
                <a:latin typeface="Times New Roman" panose="02020603050405020304" pitchFamily="18" charset="0"/>
              </a:rPr>
              <a:t> TK </a:t>
            </a:r>
            <a:r>
              <a:rPr lang="en-US" altLang="zh-CN" sz="2700" dirty="0" err="1" smtClean="0">
                <a:latin typeface="Times New Roman" panose="02020603050405020304" pitchFamily="18" charset="0"/>
              </a:rPr>
              <a:t>152C</a:t>
            </a:r>
            <a:r>
              <a:rPr lang="en-US" altLang="zh-CN" sz="2700" dirty="0" smtClean="0">
                <a:latin typeface="Times New Roman" panose="02020603050405020304" pitchFamily="18" charset="0"/>
              </a:rPr>
              <a:t> 220.000</a:t>
            </a:r>
          </a:p>
          <a:p>
            <a:pPr eaLnBrk="1" hangingPunct="1">
              <a:buFont typeface="Wingdings 2" panose="05020102010507070707" pitchFamily="18" charset="2"/>
              <a:buNone/>
            </a:pPr>
            <a:r>
              <a:rPr lang="en-US" altLang="zh-CN" sz="2700" dirty="0" smtClean="0">
                <a:solidFill>
                  <a:srgbClr val="0070C0"/>
                </a:solidFill>
                <a:latin typeface="Times New Roman" panose="02020603050405020304" pitchFamily="18" charset="0"/>
              </a:rPr>
              <a:t>2. </a:t>
            </a:r>
            <a:r>
              <a:rPr lang="en-US" altLang="zh-CN" sz="2700" dirty="0" err="1" smtClean="0">
                <a:solidFill>
                  <a:srgbClr val="0070C0"/>
                </a:solidFill>
                <a:latin typeface="Times New Roman" panose="02020603050405020304" pitchFamily="18" charset="0"/>
                <a:sym typeface="+mn-ea"/>
              </a:rPr>
              <a:t>Xuất</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kho</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nguyên</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vật</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liệu</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phụ</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để</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sản</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xuất</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sản</a:t>
            </a:r>
            <a:r>
              <a:rPr lang="en-US" altLang="zh-CN" sz="2700" dirty="0" smtClean="0">
                <a:solidFill>
                  <a:srgbClr val="0070C0"/>
                </a:solidFill>
                <a:latin typeface="Times New Roman" panose="02020603050405020304" pitchFamily="18" charset="0"/>
                <a:sym typeface="+mn-ea"/>
              </a:rPr>
              <a:t> </a:t>
            </a:r>
            <a:r>
              <a:rPr lang="en-US" altLang="zh-CN" sz="2700" dirty="0" err="1" smtClean="0">
                <a:solidFill>
                  <a:srgbClr val="0070C0"/>
                </a:solidFill>
                <a:latin typeface="Times New Roman" panose="02020603050405020304" pitchFamily="18" charset="0"/>
                <a:sym typeface="+mn-ea"/>
              </a:rPr>
              <a:t>phẩm</a:t>
            </a:r>
            <a:r>
              <a:rPr lang="en-US" altLang="zh-CN" sz="2700" dirty="0" smtClean="0">
                <a:solidFill>
                  <a:srgbClr val="0070C0"/>
                </a:solidFill>
                <a:latin typeface="Times New Roman" panose="02020603050405020304" pitchFamily="18" charset="0"/>
                <a:sym typeface="+mn-ea"/>
              </a:rPr>
              <a:t> A </a:t>
            </a:r>
            <a:r>
              <a:rPr lang="en-US" altLang="zh-CN" sz="2700" dirty="0" err="1" smtClean="0">
                <a:solidFill>
                  <a:srgbClr val="0070C0"/>
                </a:solidFill>
                <a:latin typeface="Times New Roman" panose="02020603050405020304" pitchFamily="18" charset="0"/>
                <a:sym typeface="+mn-ea"/>
              </a:rPr>
              <a:t>là</a:t>
            </a:r>
            <a:r>
              <a:rPr lang="en-US" altLang="zh-CN" sz="2700" dirty="0" smtClean="0">
                <a:solidFill>
                  <a:srgbClr val="0070C0"/>
                </a:solidFill>
                <a:latin typeface="Times New Roman" panose="02020603050405020304" pitchFamily="18" charset="0"/>
                <a:sym typeface="+mn-ea"/>
              </a:rPr>
              <a:t> 130.000</a:t>
            </a:r>
            <a:endParaRPr lang="en-US" altLang="zh-CN" sz="2700" dirty="0" smtClean="0">
              <a:solidFill>
                <a:srgbClr val="0070C0"/>
              </a:solidFill>
              <a:latin typeface="Times New Roman" panose="02020603050405020304" pitchFamily="18" charset="0"/>
            </a:endParaRPr>
          </a:p>
          <a:p>
            <a:pPr eaLnBrk="1" hangingPunct="1">
              <a:buFont typeface="Wingdings 2" panose="05020102010507070707" pitchFamily="18" charset="2"/>
              <a:buNone/>
            </a:pPr>
            <a:r>
              <a:rPr lang="en-US" altLang="zh-CN" sz="2700" dirty="0" err="1" smtClean="0">
                <a:latin typeface="Times New Roman" panose="02020603050405020304" pitchFamily="18" charset="0"/>
              </a:rPr>
              <a:t>Nợ</a:t>
            </a:r>
            <a:r>
              <a:rPr lang="en-US" altLang="zh-CN" sz="2700" dirty="0" smtClean="0">
                <a:latin typeface="Times New Roman" panose="02020603050405020304" pitchFamily="18" charset="0"/>
              </a:rPr>
              <a:t> TK 621         130.000</a:t>
            </a:r>
          </a:p>
          <a:p>
            <a:pPr eaLnBrk="1" hangingPunct="1">
              <a:buFont typeface="Wingdings 2" panose="05020102010507070707" pitchFamily="18" charset="2"/>
              <a:buNone/>
            </a:pPr>
            <a:r>
              <a:rPr lang="en-US" altLang="zh-CN" sz="2700" dirty="0" smtClean="0">
                <a:latin typeface="Times New Roman" panose="02020603050405020304" pitchFamily="18" charset="0"/>
              </a:rPr>
              <a:t>    </a:t>
            </a:r>
            <a:r>
              <a:rPr lang="en-US" altLang="zh-CN" sz="2700" dirty="0" err="1" smtClean="0">
                <a:latin typeface="Times New Roman" panose="02020603050405020304" pitchFamily="18" charset="0"/>
              </a:rPr>
              <a:t>Có</a:t>
            </a:r>
            <a:r>
              <a:rPr lang="en-US" altLang="zh-CN" sz="2700" dirty="0" smtClean="0">
                <a:latin typeface="Times New Roman" panose="02020603050405020304" pitchFamily="18" charset="0"/>
              </a:rPr>
              <a:t> TK </a:t>
            </a:r>
            <a:r>
              <a:rPr lang="en-US" altLang="zh-CN" sz="2700" dirty="0" err="1" smtClean="0">
                <a:latin typeface="Times New Roman" panose="02020603050405020304" pitchFamily="18" charset="0"/>
              </a:rPr>
              <a:t>152P</a:t>
            </a:r>
            <a:r>
              <a:rPr lang="en-US" altLang="zh-CN" sz="2700" dirty="0" smtClean="0">
                <a:latin typeface="Times New Roman" panose="02020603050405020304" pitchFamily="18" charset="0"/>
              </a:rPr>
              <a:t>    130.000</a:t>
            </a:r>
          </a:p>
          <a:p>
            <a:pPr eaLnBrk="1" hangingPunct="1">
              <a:buFont typeface="Wingdings 2" panose="05020102010507070707" pitchFamily="18" charset="2"/>
              <a:buNone/>
            </a:pPr>
            <a:endParaRPr lang="en-US" altLang="zh-CN" sz="2700" dirty="0" smtClean="0">
              <a:latin typeface="Times New Roman" panose="02020603050405020304" pitchFamily="18" charset="0"/>
            </a:endParaRPr>
          </a:p>
        </p:txBody>
      </p:sp>
      <p:sp>
        <p:nvSpPr>
          <p:cNvPr id="27652" name="Slide Number Placeholder 3"/>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D440590E-0692-4950-9E3B-CB7249C8D6FB}" type="slidenum">
              <a:rPr lang="en-US" altLang="zh-CN">
                <a:solidFill>
                  <a:srgbClr val="FFFFFF"/>
                </a:solidFill>
                <a:latin typeface="Franklin Gothic Book" panose="020B0503020102020204" pitchFamily="34" charset="0"/>
              </a:rPr>
              <a:t>77</a:t>
            </a:fld>
            <a:endParaRPr lang="en-US" altLang="zh-CN">
              <a:solidFill>
                <a:srgbClr val="FFFFFF"/>
              </a:solidFill>
              <a:latin typeface="Franklin Gothic Book" panose="020B0503020102020204" pitchFamily="34" charset="0"/>
            </a:endParaRPr>
          </a:p>
        </p:txBody>
      </p:sp>
      <p:pic>
        <p:nvPicPr>
          <p:cNvPr id="27653" name="Picture 3" descr="xag00197"/>
          <p:cNvPicPr>
            <a:picLocks noChangeAspect="1" noChangeArrowheads="1" noCrop="1"/>
          </p:cNvPicPr>
          <p:nvPr/>
        </p:nvPicPr>
        <p:blipFill>
          <a:blip r:embed="rId2"/>
          <a:srcRect/>
          <a:stretch>
            <a:fillRect/>
          </a:stretch>
        </p:blipFill>
        <p:spPr bwMode="auto">
          <a:xfrm>
            <a:off x="8299450" y="271463"/>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152400"/>
            <a:ext cx="8458200" cy="5867400"/>
          </a:xfrm>
        </p:spPr>
        <p:txBody>
          <a:bodyPr/>
          <a:lstStyle/>
          <a:p>
            <a:pPr marL="0" indent="0" eaLnBrk="1" hangingPunct="1">
              <a:lnSpc>
                <a:spcPct val="80000"/>
              </a:lnSpc>
              <a:buFont typeface="Wingdings 2" panose="05020102010507070707" pitchFamily="18" charset="2"/>
              <a:buNone/>
            </a:pPr>
            <a:r>
              <a:rPr lang="en-US" altLang="zh-CN" dirty="0" smtClean="0">
                <a:solidFill>
                  <a:srgbClr val="00B0F0"/>
                </a:solidFill>
                <a:latin typeface="Times New Roman" panose="02020603050405020304" pitchFamily="18" charset="0"/>
              </a:rPr>
              <a:t>3. </a:t>
            </a:r>
            <a:r>
              <a:rPr lang="en-US" altLang="zh-CN" dirty="0" err="1" smtClean="0">
                <a:solidFill>
                  <a:srgbClr val="00B0F0"/>
                </a:solidFill>
                <a:latin typeface="Times New Roman" panose="02020603050405020304" pitchFamily="18" charset="0"/>
                <a:sym typeface="+mn-ea"/>
              </a:rPr>
              <a:t>Tiền</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lương</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phải</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trả</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cho</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công</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nhân</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trực</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tiếp</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sản</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xuất</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là</a:t>
            </a:r>
            <a:r>
              <a:rPr lang="en-US" altLang="zh-CN" dirty="0" smtClean="0">
                <a:solidFill>
                  <a:srgbClr val="00B0F0"/>
                </a:solidFill>
                <a:latin typeface="Times New Roman" panose="02020603050405020304" pitchFamily="18" charset="0"/>
                <a:sym typeface="+mn-ea"/>
              </a:rPr>
              <a:t> 190.000, </a:t>
            </a:r>
            <a:r>
              <a:rPr lang="en-US" altLang="zh-CN" dirty="0" err="1" smtClean="0">
                <a:solidFill>
                  <a:srgbClr val="00B0F0"/>
                </a:solidFill>
                <a:latin typeface="Times New Roman" panose="02020603050405020304" pitchFamily="18" charset="0"/>
                <a:sym typeface="+mn-ea"/>
              </a:rPr>
              <a:t>cho</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nhân</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viên</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quản</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lý</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phân</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xưởng</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là</a:t>
            </a:r>
            <a:r>
              <a:rPr lang="en-US" altLang="zh-CN" dirty="0" smtClean="0">
                <a:solidFill>
                  <a:srgbClr val="00B0F0"/>
                </a:solidFill>
                <a:latin typeface="Times New Roman" panose="02020603050405020304" pitchFamily="18" charset="0"/>
                <a:sym typeface="+mn-ea"/>
              </a:rPr>
              <a:t> 50.000</a:t>
            </a:r>
            <a:endParaRPr lang="en-US" altLang="zh-CN" dirty="0" smtClean="0">
              <a:latin typeface="Times New Roman" panose="02020603050405020304" pitchFamily="18" charset="0"/>
            </a:endParaRPr>
          </a:p>
          <a:p>
            <a:pPr marL="0" indent="0" eaLnBrk="1" hangingPunct="1">
              <a:lnSpc>
                <a:spcPct val="80000"/>
              </a:lnSpc>
              <a:buFont typeface="Wingdings 2" panose="05020102010507070707" pitchFamily="18" charset="2"/>
              <a:buNone/>
            </a:pPr>
            <a:r>
              <a:rPr lang="en-US" altLang="zh-CN" dirty="0" err="1" smtClean="0">
                <a:latin typeface="Times New Roman" panose="02020603050405020304" pitchFamily="18" charset="0"/>
              </a:rPr>
              <a:t>Nợ</a:t>
            </a:r>
            <a:r>
              <a:rPr lang="en-US" altLang="zh-CN" dirty="0" smtClean="0">
                <a:latin typeface="Times New Roman" panose="02020603050405020304" pitchFamily="18" charset="0"/>
              </a:rPr>
              <a:t> TK 622   190.000</a:t>
            </a:r>
          </a:p>
          <a:p>
            <a:pPr marL="0" indent="0" eaLnBrk="1" hangingPunct="1">
              <a:lnSpc>
                <a:spcPct val="80000"/>
              </a:lnSpc>
              <a:buFont typeface="Wingdings 2" panose="05020102010507070707" pitchFamily="18" charset="2"/>
              <a:buNone/>
            </a:pPr>
            <a:r>
              <a:rPr lang="en-US" altLang="zh-CN" dirty="0" err="1" smtClean="0">
                <a:latin typeface="Times New Roman" panose="02020603050405020304" pitchFamily="18" charset="0"/>
              </a:rPr>
              <a:t>Nợ</a:t>
            </a:r>
            <a:r>
              <a:rPr lang="en-US" altLang="zh-CN" dirty="0" smtClean="0">
                <a:latin typeface="Times New Roman" panose="02020603050405020304" pitchFamily="18" charset="0"/>
              </a:rPr>
              <a:t> TK 627      50.000</a:t>
            </a:r>
          </a:p>
          <a:p>
            <a:pPr marL="0" indent="0" eaLnBrk="1" hangingPunct="1">
              <a:lnSpc>
                <a:spcPct val="80000"/>
              </a:lnSpc>
              <a:buFont typeface="Wingdings 2" panose="05020102010507070707" pitchFamily="18" charset="2"/>
              <a:buNone/>
            </a:pP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Có</a:t>
            </a:r>
            <a:r>
              <a:rPr lang="en-US" altLang="zh-CN" dirty="0" smtClean="0">
                <a:latin typeface="Times New Roman" panose="02020603050405020304" pitchFamily="18" charset="0"/>
              </a:rPr>
              <a:t> TK 334    240.000</a:t>
            </a:r>
          </a:p>
          <a:p>
            <a:pPr marL="0" indent="0" eaLnBrk="1" hangingPunct="1">
              <a:lnSpc>
                <a:spcPct val="80000"/>
              </a:lnSpc>
              <a:buFont typeface="Wingdings 2" panose="05020102010507070707" pitchFamily="18" charset="2"/>
              <a:buNone/>
            </a:pPr>
            <a:endParaRPr lang="en-US" altLang="zh-CN" dirty="0" smtClean="0">
              <a:latin typeface="Times New Roman" panose="02020603050405020304" pitchFamily="18" charset="0"/>
            </a:endParaRPr>
          </a:p>
          <a:p>
            <a:pPr marL="0" indent="0" eaLnBrk="1" hangingPunct="1">
              <a:lnSpc>
                <a:spcPct val="80000"/>
              </a:lnSpc>
              <a:buFont typeface="Wingdings 2" panose="05020102010507070707" pitchFamily="18" charset="2"/>
              <a:buNone/>
            </a:pPr>
            <a:r>
              <a:rPr lang="en-US" altLang="zh-CN" dirty="0" smtClean="0">
                <a:solidFill>
                  <a:srgbClr val="00B0F0"/>
                </a:solidFill>
                <a:latin typeface="Times New Roman" panose="02020603050405020304" pitchFamily="18" charset="0"/>
              </a:rPr>
              <a:t>4. </a:t>
            </a:r>
            <a:r>
              <a:rPr lang="en-US" altLang="zh-CN" dirty="0" err="1" smtClean="0">
                <a:solidFill>
                  <a:srgbClr val="00B0F0"/>
                </a:solidFill>
                <a:latin typeface="Times New Roman" panose="02020603050405020304" pitchFamily="18" charset="0"/>
              </a:rPr>
              <a:t>Trích</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các</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khoản</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theo</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lương</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theo</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tỷ</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lệ</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quy</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định</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Tách</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bút</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toán</a:t>
            </a:r>
            <a:r>
              <a:rPr lang="en-US" altLang="zh-CN" dirty="0" smtClean="0">
                <a:solidFill>
                  <a:srgbClr val="00B0F0"/>
                </a:solidFill>
                <a:latin typeface="Times New Roman" panose="02020603050405020304" pitchFamily="18" charset="0"/>
              </a:rPr>
              <a:t> 338)</a:t>
            </a:r>
          </a:p>
          <a:p>
            <a:pPr marL="0" indent="0" eaLnBrk="1" hangingPunct="1">
              <a:lnSpc>
                <a:spcPct val="80000"/>
              </a:lnSpc>
              <a:buFont typeface="Wingdings 2" panose="05020102010507070707" pitchFamily="18" charset="2"/>
              <a:buNone/>
            </a:pPr>
            <a:r>
              <a:rPr lang="en-US" altLang="zh-CN" dirty="0" err="1" smtClean="0">
                <a:latin typeface="Times New Roman" panose="02020603050405020304" pitchFamily="18" charset="0"/>
              </a:rPr>
              <a:t>Doanh</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nghiệp</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chịu</a:t>
            </a:r>
            <a:r>
              <a:rPr lang="en-US" altLang="zh-CN" dirty="0" smtClean="0">
                <a:latin typeface="Times New Roman" panose="02020603050405020304" pitchFamily="18" charset="0"/>
              </a:rPr>
              <a:t>.</a:t>
            </a:r>
          </a:p>
          <a:p>
            <a:pPr marL="0" indent="0" eaLnBrk="1" hangingPunct="1">
              <a:lnSpc>
                <a:spcPct val="80000"/>
              </a:lnSpc>
              <a:buFont typeface="Wingdings 2" panose="05020102010507070707" pitchFamily="18" charset="2"/>
              <a:buNone/>
            </a:pPr>
            <a:r>
              <a:rPr lang="en-US" altLang="zh-CN" dirty="0" err="1" smtClean="0">
                <a:latin typeface="Times New Roman" panose="02020603050405020304" pitchFamily="18" charset="0"/>
              </a:rPr>
              <a:t>Nợ</a:t>
            </a:r>
            <a:r>
              <a:rPr lang="en-US" altLang="zh-CN" dirty="0" smtClean="0">
                <a:latin typeface="Times New Roman" panose="02020603050405020304" pitchFamily="18" charset="0"/>
              </a:rPr>
              <a:t> TK 622           44.650  (190.000 x 23,5%)</a:t>
            </a:r>
          </a:p>
          <a:p>
            <a:pPr marL="0" indent="0" eaLnBrk="1" hangingPunct="1">
              <a:lnSpc>
                <a:spcPct val="80000"/>
              </a:lnSpc>
              <a:buFont typeface="Wingdings 2" panose="05020102010507070707" pitchFamily="18" charset="2"/>
              <a:buNone/>
            </a:pP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Có</a:t>
            </a:r>
            <a:r>
              <a:rPr lang="en-US" altLang="zh-CN" dirty="0" smtClean="0">
                <a:latin typeface="Times New Roman" panose="02020603050405020304" pitchFamily="18" charset="0"/>
              </a:rPr>
              <a:t> TK 3382   3.800</a:t>
            </a:r>
          </a:p>
          <a:p>
            <a:pPr marL="0" indent="0" eaLnBrk="1" hangingPunct="1">
              <a:lnSpc>
                <a:spcPct val="80000"/>
              </a:lnSpc>
              <a:buFont typeface="Wingdings 2" panose="05020102010507070707" pitchFamily="18" charset="2"/>
              <a:buNone/>
            </a:pP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Có</a:t>
            </a:r>
            <a:r>
              <a:rPr lang="en-US" altLang="zh-CN" dirty="0" smtClean="0">
                <a:latin typeface="Times New Roman" panose="02020603050405020304" pitchFamily="18" charset="0"/>
              </a:rPr>
              <a:t> TK 3383    33.250</a:t>
            </a:r>
          </a:p>
          <a:p>
            <a:pPr marL="0" indent="0" eaLnBrk="1" hangingPunct="1">
              <a:lnSpc>
                <a:spcPct val="80000"/>
              </a:lnSpc>
              <a:buFont typeface="Wingdings 2" panose="05020102010507070707" pitchFamily="18" charset="2"/>
              <a:buNone/>
            </a:pPr>
            <a:r>
              <a:rPr lang="en-US" altLang="zh-CN" dirty="0">
                <a:latin typeface="Times New Roman" panose="02020603050405020304" pitchFamily="18" charset="0"/>
              </a:rPr>
              <a:t> </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Có</a:t>
            </a:r>
            <a:r>
              <a:rPr lang="en-US" altLang="zh-CN" dirty="0" smtClean="0">
                <a:latin typeface="Times New Roman" panose="02020603050405020304" pitchFamily="18" charset="0"/>
              </a:rPr>
              <a:t> TK 3384     5.700</a:t>
            </a:r>
          </a:p>
          <a:p>
            <a:pPr marL="0" indent="0" eaLnBrk="1" hangingPunct="1">
              <a:lnSpc>
                <a:spcPct val="80000"/>
              </a:lnSpc>
              <a:buFont typeface="Wingdings 2" panose="05020102010507070707" pitchFamily="18" charset="2"/>
              <a:buNone/>
            </a:pPr>
            <a:r>
              <a:rPr lang="en-US" altLang="zh-CN" dirty="0">
                <a:latin typeface="Times New Roman" panose="02020603050405020304" pitchFamily="18" charset="0"/>
              </a:rPr>
              <a:t> </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Có</a:t>
            </a:r>
            <a:r>
              <a:rPr lang="en-US" altLang="zh-CN" dirty="0" smtClean="0">
                <a:latin typeface="Times New Roman" panose="02020603050405020304" pitchFamily="18" charset="0"/>
              </a:rPr>
              <a:t> TK 3386     1.900</a:t>
            </a:r>
          </a:p>
        </p:txBody>
      </p:sp>
      <p:sp>
        <p:nvSpPr>
          <p:cNvPr id="28675" name="Slide Number Placeholder 3"/>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B688FD6B-F01C-4F70-90DF-F7D7188A9511}" type="slidenum">
              <a:rPr lang="en-US" altLang="zh-CN">
                <a:solidFill>
                  <a:srgbClr val="FFFFFF"/>
                </a:solidFill>
                <a:latin typeface="Franklin Gothic Book" panose="020B0503020102020204" pitchFamily="34" charset="0"/>
              </a:rPr>
              <a:t>78</a:t>
            </a:fld>
            <a:endParaRPr lang="en-US" altLang="zh-CN">
              <a:solidFill>
                <a:srgbClr val="FFFFFF"/>
              </a:solidFill>
              <a:latin typeface="Franklin Gothic Book" panose="020B0503020102020204" pitchFamily="34" charset="0"/>
            </a:endParaRPr>
          </a:p>
        </p:txBody>
      </p:sp>
    </p:spTree>
    <p:extLst>
      <p:ext uri="{BB962C8B-B14F-4D97-AF65-F5344CB8AC3E}">
        <p14:creationId xmlns:p14="http://schemas.microsoft.com/office/powerpoint/2010/main" val="3646061686"/>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 calcmode="lin" valueType="num">
                                      <p:cBhvr additive="base">
                                        <p:cTn id="4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9" end="9"/>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anim calcmode="lin" valueType="num">
                                      <p:cBhvr additive="base">
                                        <p:cTn id="5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anim calcmode="lin" valueType="num">
                                      <p:cBhvr additive="base">
                                        <p:cTn id="5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152400"/>
            <a:ext cx="8458200" cy="5867400"/>
          </a:xfrm>
        </p:spPr>
        <p:txBody>
          <a:bodyPr/>
          <a:lstStyle/>
          <a:p>
            <a:pPr marL="0" indent="0" eaLnBrk="1" hangingPunct="1">
              <a:lnSpc>
                <a:spcPct val="80000"/>
              </a:lnSpc>
              <a:buFont typeface="Wingdings 2" panose="05020102010507070707" pitchFamily="18" charset="2"/>
              <a:buNone/>
            </a:pPr>
            <a:r>
              <a:rPr lang="en-US" altLang="zh-CN" dirty="0" smtClean="0">
                <a:solidFill>
                  <a:srgbClr val="00B0F0"/>
                </a:solidFill>
                <a:latin typeface="Times New Roman" panose="02020603050405020304" pitchFamily="18" charset="0"/>
              </a:rPr>
              <a:t>3. </a:t>
            </a:r>
            <a:r>
              <a:rPr lang="en-US" altLang="zh-CN" dirty="0" err="1" smtClean="0">
                <a:solidFill>
                  <a:srgbClr val="00B0F0"/>
                </a:solidFill>
                <a:latin typeface="Times New Roman" panose="02020603050405020304" pitchFamily="18" charset="0"/>
                <a:sym typeface="+mn-ea"/>
              </a:rPr>
              <a:t>Tiền</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lương</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phải</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trả</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cho</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công</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nhân</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trực</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tiếp</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sản</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xuất</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là</a:t>
            </a:r>
            <a:r>
              <a:rPr lang="en-US" altLang="zh-CN" dirty="0" smtClean="0">
                <a:solidFill>
                  <a:srgbClr val="00B0F0"/>
                </a:solidFill>
                <a:latin typeface="Times New Roman" panose="02020603050405020304" pitchFamily="18" charset="0"/>
                <a:sym typeface="+mn-ea"/>
              </a:rPr>
              <a:t> 190.000, </a:t>
            </a:r>
            <a:r>
              <a:rPr lang="en-US" altLang="zh-CN" dirty="0" err="1" smtClean="0">
                <a:solidFill>
                  <a:srgbClr val="00B0F0"/>
                </a:solidFill>
                <a:latin typeface="Times New Roman" panose="02020603050405020304" pitchFamily="18" charset="0"/>
                <a:sym typeface="+mn-ea"/>
              </a:rPr>
              <a:t>cho</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nhân</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viên</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quản</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lý</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phân</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xưởng</a:t>
            </a:r>
            <a:r>
              <a:rPr lang="en-US" altLang="zh-CN" dirty="0" smtClean="0">
                <a:solidFill>
                  <a:srgbClr val="00B0F0"/>
                </a:solidFill>
                <a:latin typeface="Times New Roman" panose="02020603050405020304" pitchFamily="18" charset="0"/>
                <a:sym typeface="+mn-ea"/>
              </a:rPr>
              <a:t> </a:t>
            </a:r>
            <a:r>
              <a:rPr lang="en-US" altLang="zh-CN" dirty="0" err="1" smtClean="0">
                <a:solidFill>
                  <a:srgbClr val="00B0F0"/>
                </a:solidFill>
                <a:latin typeface="Times New Roman" panose="02020603050405020304" pitchFamily="18" charset="0"/>
                <a:sym typeface="+mn-ea"/>
              </a:rPr>
              <a:t>là</a:t>
            </a:r>
            <a:r>
              <a:rPr lang="en-US" altLang="zh-CN" dirty="0" smtClean="0">
                <a:solidFill>
                  <a:srgbClr val="00B0F0"/>
                </a:solidFill>
                <a:latin typeface="Times New Roman" panose="02020603050405020304" pitchFamily="18" charset="0"/>
                <a:sym typeface="+mn-ea"/>
              </a:rPr>
              <a:t> 50.000</a:t>
            </a:r>
            <a:endParaRPr lang="en-US" altLang="zh-CN" dirty="0" smtClean="0">
              <a:latin typeface="Times New Roman" panose="02020603050405020304" pitchFamily="18" charset="0"/>
            </a:endParaRPr>
          </a:p>
          <a:p>
            <a:pPr marL="0" indent="0" eaLnBrk="1" hangingPunct="1">
              <a:lnSpc>
                <a:spcPct val="80000"/>
              </a:lnSpc>
              <a:buFont typeface="Wingdings 2" panose="05020102010507070707" pitchFamily="18" charset="2"/>
              <a:buNone/>
            </a:pPr>
            <a:r>
              <a:rPr lang="en-US" altLang="zh-CN" dirty="0" err="1" smtClean="0">
                <a:latin typeface="Times New Roman" panose="02020603050405020304" pitchFamily="18" charset="0"/>
              </a:rPr>
              <a:t>Nợ</a:t>
            </a:r>
            <a:r>
              <a:rPr lang="en-US" altLang="zh-CN" dirty="0" smtClean="0">
                <a:latin typeface="Times New Roman" panose="02020603050405020304" pitchFamily="18" charset="0"/>
              </a:rPr>
              <a:t> TK 622   190.000</a:t>
            </a:r>
          </a:p>
          <a:p>
            <a:pPr marL="0" indent="0" eaLnBrk="1" hangingPunct="1">
              <a:lnSpc>
                <a:spcPct val="80000"/>
              </a:lnSpc>
              <a:buFont typeface="Wingdings 2" panose="05020102010507070707" pitchFamily="18" charset="2"/>
              <a:buNone/>
            </a:pPr>
            <a:r>
              <a:rPr lang="en-US" altLang="zh-CN" dirty="0" err="1" smtClean="0">
                <a:latin typeface="Times New Roman" panose="02020603050405020304" pitchFamily="18" charset="0"/>
              </a:rPr>
              <a:t>Nợ</a:t>
            </a:r>
            <a:r>
              <a:rPr lang="en-US" altLang="zh-CN" dirty="0" smtClean="0">
                <a:latin typeface="Times New Roman" panose="02020603050405020304" pitchFamily="18" charset="0"/>
              </a:rPr>
              <a:t> TK 627      50.000</a:t>
            </a:r>
          </a:p>
          <a:p>
            <a:pPr marL="0" indent="0" eaLnBrk="1" hangingPunct="1">
              <a:lnSpc>
                <a:spcPct val="80000"/>
              </a:lnSpc>
              <a:buFont typeface="Wingdings 2" panose="05020102010507070707" pitchFamily="18" charset="2"/>
              <a:buNone/>
            </a:pP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Có</a:t>
            </a:r>
            <a:r>
              <a:rPr lang="en-US" altLang="zh-CN" dirty="0" smtClean="0">
                <a:latin typeface="Times New Roman" panose="02020603050405020304" pitchFamily="18" charset="0"/>
              </a:rPr>
              <a:t> TK 334    240.000</a:t>
            </a:r>
          </a:p>
          <a:p>
            <a:pPr marL="0" indent="0" eaLnBrk="1" hangingPunct="1">
              <a:lnSpc>
                <a:spcPct val="80000"/>
              </a:lnSpc>
              <a:buFont typeface="Wingdings 2" panose="05020102010507070707" pitchFamily="18" charset="2"/>
              <a:buNone/>
            </a:pPr>
            <a:endParaRPr lang="en-US" altLang="zh-CN" dirty="0" smtClean="0">
              <a:latin typeface="Times New Roman" panose="02020603050405020304" pitchFamily="18" charset="0"/>
            </a:endParaRPr>
          </a:p>
          <a:p>
            <a:pPr marL="0" indent="0" eaLnBrk="1" hangingPunct="1">
              <a:lnSpc>
                <a:spcPct val="80000"/>
              </a:lnSpc>
              <a:buFont typeface="Wingdings 2" panose="05020102010507070707" pitchFamily="18" charset="2"/>
              <a:buNone/>
            </a:pPr>
            <a:r>
              <a:rPr lang="en-US" altLang="zh-CN" dirty="0" smtClean="0">
                <a:solidFill>
                  <a:srgbClr val="00B0F0"/>
                </a:solidFill>
                <a:latin typeface="Times New Roman" panose="02020603050405020304" pitchFamily="18" charset="0"/>
              </a:rPr>
              <a:t>4. </a:t>
            </a:r>
            <a:r>
              <a:rPr lang="en-US" altLang="zh-CN" dirty="0" err="1" smtClean="0">
                <a:solidFill>
                  <a:srgbClr val="00B0F0"/>
                </a:solidFill>
                <a:latin typeface="Times New Roman" panose="02020603050405020304" pitchFamily="18" charset="0"/>
              </a:rPr>
              <a:t>Trích</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các</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khoản</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theo</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lương</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theo</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tỷ</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lệ</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quy</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định</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Tách</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bút</a:t>
            </a:r>
            <a:r>
              <a:rPr lang="en-US" altLang="zh-CN" dirty="0" smtClean="0">
                <a:solidFill>
                  <a:srgbClr val="00B0F0"/>
                </a:solidFill>
                <a:latin typeface="Times New Roman" panose="02020603050405020304" pitchFamily="18" charset="0"/>
              </a:rPr>
              <a:t> </a:t>
            </a:r>
            <a:r>
              <a:rPr lang="en-US" altLang="zh-CN" dirty="0" err="1" smtClean="0">
                <a:solidFill>
                  <a:srgbClr val="00B0F0"/>
                </a:solidFill>
                <a:latin typeface="Times New Roman" panose="02020603050405020304" pitchFamily="18" charset="0"/>
              </a:rPr>
              <a:t>toán</a:t>
            </a:r>
            <a:r>
              <a:rPr lang="en-US" altLang="zh-CN" dirty="0" smtClean="0">
                <a:solidFill>
                  <a:srgbClr val="00B0F0"/>
                </a:solidFill>
                <a:latin typeface="Times New Roman" panose="02020603050405020304" pitchFamily="18" charset="0"/>
              </a:rPr>
              <a:t> 338)</a:t>
            </a:r>
          </a:p>
          <a:p>
            <a:pPr marL="0" indent="0" eaLnBrk="1" hangingPunct="1">
              <a:lnSpc>
                <a:spcPct val="80000"/>
              </a:lnSpc>
              <a:buFont typeface="Wingdings 2" panose="05020102010507070707" pitchFamily="18" charset="2"/>
              <a:buNone/>
            </a:pPr>
            <a:r>
              <a:rPr lang="en-US" altLang="zh-CN" dirty="0" err="1" smtClean="0">
                <a:latin typeface="Times New Roman" panose="02020603050405020304" pitchFamily="18" charset="0"/>
              </a:rPr>
              <a:t>Doanh</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nghiệp</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chịu</a:t>
            </a:r>
            <a:r>
              <a:rPr lang="en-US" altLang="zh-CN" dirty="0" smtClean="0">
                <a:latin typeface="Times New Roman" panose="02020603050405020304" pitchFamily="18" charset="0"/>
              </a:rPr>
              <a:t>.</a:t>
            </a:r>
          </a:p>
          <a:p>
            <a:pPr marL="0" indent="0" eaLnBrk="1" hangingPunct="1">
              <a:lnSpc>
                <a:spcPct val="80000"/>
              </a:lnSpc>
              <a:buFont typeface="Wingdings 2" panose="05020102010507070707" pitchFamily="18" charset="2"/>
              <a:buNone/>
            </a:pPr>
            <a:r>
              <a:rPr lang="en-US" altLang="zh-CN" dirty="0" err="1" smtClean="0">
                <a:latin typeface="Times New Roman" panose="02020603050405020304" pitchFamily="18" charset="0"/>
              </a:rPr>
              <a:t>Nợ</a:t>
            </a:r>
            <a:r>
              <a:rPr lang="en-US" altLang="zh-CN" dirty="0" smtClean="0">
                <a:latin typeface="Times New Roman" panose="02020603050405020304" pitchFamily="18" charset="0"/>
              </a:rPr>
              <a:t> TK 627         11.750   (50.000 x 23,5%)</a:t>
            </a:r>
          </a:p>
          <a:p>
            <a:pPr marL="0" indent="0" eaLnBrk="1" hangingPunct="1">
              <a:lnSpc>
                <a:spcPct val="80000"/>
              </a:lnSpc>
              <a:buFont typeface="Wingdings 2" panose="05020102010507070707" pitchFamily="18" charset="2"/>
              <a:buNone/>
            </a:pP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Có</a:t>
            </a:r>
            <a:r>
              <a:rPr lang="en-US" altLang="zh-CN" dirty="0" smtClean="0">
                <a:latin typeface="Times New Roman" panose="02020603050405020304" pitchFamily="18" charset="0"/>
              </a:rPr>
              <a:t> TK 3382   1.000</a:t>
            </a:r>
          </a:p>
          <a:p>
            <a:pPr marL="0" indent="0" eaLnBrk="1" hangingPunct="1">
              <a:lnSpc>
                <a:spcPct val="80000"/>
              </a:lnSpc>
              <a:buFont typeface="Wingdings 2" panose="05020102010507070707" pitchFamily="18" charset="2"/>
              <a:buNone/>
            </a:pP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Có</a:t>
            </a:r>
            <a:r>
              <a:rPr lang="en-US" altLang="zh-CN" dirty="0" smtClean="0">
                <a:latin typeface="Times New Roman" panose="02020603050405020304" pitchFamily="18" charset="0"/>
              </a:rPr>
              <a:t> TK 3383    8.750</a:t>
            </a:r>
          </a:p>
          <a:p>
            <a:pPr marL="0" indent="0" eaLnBrk="1" hangingPunct="1">
              <a:lnSpc>
                <a:spcPct val="80000"/>
              </a:lnSpc>
              <a:buFont typeface="Wingdings 2" panose="05020102010507070707" pitchFamily="18" charset="2"/>
              <a:buNone/>
            </a:pPr>
            <a:r>
              <a:rPr lang="en-US" altLang="zh-CN" dirty="0">
                <a:latin typeface="Times New Roman" panose="02020603050405020304" pitchFamily="18" charset="0"/>
              </a:rPr>
              <a:t> </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Có</a:t>
            </a:r>
            <a:r>
              <a:rPr lang="en-US" altLang="zh-CN" dirty="0" smtClean="0">
                <a:latin typeface="Times New Roman" panose="02020603050405020304" pitchFamily="18" charset="0"/>
              </a:rPr>
              <a:t> TK 3384     1.500</a:t>
            </a:r>
          </a:p>
          <a:p>
            <a:pPr marL="0" indent="0" eaLnBrk="1" hangingPunct="1">
              <a:lnSpc>
                <a:spcPct val="80000"/>
              </a:lnSpc>
              <a:buFont typeface="Wingdings 2" panose="05020102010507070707" pitchFamily="18" charset="2"/>
              <a:buNone/>
            </a:pPr>
            <a:r>
              <a:rPr lang="en-US" altLang="zh-CN" dirty="0">
                <a:latin typeface="Times New Roman" panose="02020603050405020304" pitchFamily="18" charset="0"/>
              </a:rPr>
              <a:t> </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Có</a:t>
            </a:r>
            <a:r>
              <a:rPr lang="en-US" altLang="zh-CN" dirty="0" smtClean="0">
                <a:latin typeface="Times New Roman" panose="02020603050405020304" pitchFamily="18" charset="0"/>
              </a:rPr>
              <a:t> TK 3386      500</a:t>
            </a:r>
          </a:p>
        </p:txBody>
      </p:sp>
      <p:sp>
        <p:nvSpPr>
          <p:cNvPr id="28675" name="Slide Number Placeholder 3"/>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B688FD6B-F01C-4F70-90DF-F7D7188A9511}" type="slidenum">
              <a:rPr lang="en-US" altLang="zh-CN">
                <a:solidFill>
                  <a:srgbClr val="FFFFFF"/>
                </a:solidFill>
                <a:latin typeface="Franklin Gothic Book" panose="020B0503020102020204" pitchFamily="34" charset="0"/>
              </a:rPr>
              <a:t>79</a:t>
            </a:fld>
            <a:endParaRPr lang="en-US" altLang="zh-CN">
              <a:solidFill>
                <a:srgbClr val="FFFFFF"/>
              </a:solidFill>
              <a:latin typeface="Franklin Gothic Book" panose="020B0503020102020204" pitchFamily="34" charset="0"/>
            </a:endParaRPr>
          </a:p>
        </p:txBody>
      </p:sp>
    </p:spTree>
    <p:extLst>
      <p:ext uri="{BB962C8B-B14F-4D97-AF65-F5344CB8AC3E}">
        <p14:creationId xmlns:p14="http://schemas.microsoft.com/office/powerpoint/2010/main" val="3747059480"/>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additive="base">
                                        <p:cTn id="4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anim calcmode="lin" valueType="num">
                                      <p:cBhvr additive="base">
                                        <p:cTn id="4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9" end="9"/>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 calcmode="lin" valueType="num">
                                      <p:cBhvr additive="base">
                                        <p:cTn id="4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
                                            <p:txEl>
                                              <p:pRg st="11" end="11"/>
                                            </p:txEl>
                                          </p:spTgt>
                                        </p:tgtEl>
                                        <p:attrNameLst>
                                          <p:attrName>style.visibility</p:attrName>
                                        </p:attrNameLst>
                                      </p:cBhvr>
                                      <p:to>
                                        <p:strVal val="visible"/>
                                      </p:to>
                                    </p:set>
                                    <p:anim calcmode="lin" valueType="num">
                                      <p:cBhvr additive="base">
                                        <p:cTn id="53"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152400"/>
            <a:ext cx="8458200" cy="5867400"/>
          </a:xfrm>
        </p:spPr>
        <p:txBody>
          <a:bodyPr/>
          <a:lstStyle/>
          <a:p>
            <a:pPr marL="0" indent="0" eaLnBrk="1" hangingPunct="1">
              <a:lnSpc>
                <a:spcPct val="80000"/>
              </a:lnSpc>
              <a:buFont typeface="Wingdings 2" panose="05020102010507070707" pitchFamily="18" charset="2"/>
              <a:buNone/>
            </a:pPr>
            <a:r>
              <a:rPr lang="en-US" altLang="zh-CN" dirty="0" err="1" smtClean="0">
                <a:latin typeface="Times New Roman" panose="02020603050405020304" pitchFamily="18" charset="0"/>
              </a:rPr>
              <a:t>Người</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lao</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động</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bị</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trừ</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vào</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lương</a:t>
            </a:r>
            <a:r>
              <a:rPr lang="en-US" altLang="zh-CN" dirty="0" smtClean="0">
                <a:latin typeface="Times New Roman" panose="02020603050405020304" pitchFamily="18" charset="0"/>
              </a:rPr>
              <a:t>.</a:t>
            </a:r>
          </a:p>
          <a:p>
            <a:pPr marL="0" indent="0" eaLnBrk="1" hangingPunct="1">
              <a:lnSpc>
                <a:spcPct val="80000"/>
              </a:lnSpc>
              <a:buFont typeface="Wingdings 2" panose="05020102010507070707" pitchFamily="18" charset="2"/>
              <a:buNone/>
            </a:pPr>
            <a:r>
              <a:rPr lang="en-US" altLang="zh-CN" dirty="0" err="1" smtClean="0">
                <a:latin typeface="Times New Roman" panose="02020603050405020304" pitchFamily="18" charset="0"/>
              </a:rPr>
              <a:t>Nợ</a:t>
            </a:r>
            <a:r>
              <a:rPr lang="en-US" altLang="zh-CN" dirty="0" smtClean="0">
                <a:latin typeface="Times New Roman" panose="02020603050405020304" pitchFamily="18" charset="0"/>
              </a:rPr>
              <a:t> TK 334              25.200</a:t>
            </a:r>
          </a:p>
          <a:p>
            <a:pPr marL="0" indent="0" eaLnBrk="1" hangingPunct="1">
              <a:lnSpc>
                <a:spcPct val="80000"/>
              </a:lnSpc>
              <a:buFont typeface="Wingdings 2" panose="05020102010507070707" pitchFamily="18" charset="2"/>
              <a:buNone/>
            </a:pP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Có</a:t>
            </a:r>
            <a:r>
              <a:rPr lang="en-US" altLang="zh-CN" dirty="0" smtClean="0">
                <a:latin typeface="Times New Roman" panose="02020603050405020304" pitchFamily="18" charset="0"/>
              </a:rPr>
              <a:t> TK 3383    19.200</a:t>
            </a:r>
          </a:p>
          <a:p>
            <a:pPr marL="0" indent="0" eaLnBrk="1" hangingPunct="1">
              <a:lnSpc>
                <a:spcPct val="80000"/>
              </a:lnSpc>
              <a:buFont typeface="Wingdings 2" panose="05020102010507070707" pitchFamily="18" charset="2"/>
              <a:buNone/>
            </a:pPr>
            <a:r>
              <a:rPr lang="en-US" altLang="zh-CN" dirty="0">
                <a:latin typeface="Times New Roman" panose="02020603050405020304" pitchFamily="18" charset="0"/>
              </a:rPr>
              <a:t> </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Có</a:t>
            </a:r>
            <a:r>
              <a:rPr lang="en-US" altLang="zh-CN" dirty="0" smtClean="0">
                <a:latin typeface="Times New Roman" panose="02020603050405020304" pitchFamily="18" charset="0"/>
              </a:rPr>
              <a:t> TK 3384      3.600</a:t>
            </a:r>
          </a:p>
          <a:p>
            <a:pPr marL="0" indent="0" eaLnBrk="1" hangingPunct="1">
              <a:lnSpc>
                <a:spcPct val="80000"/>
              </a:lnSpc>
              <a:buFont typeface="Wingdings 2" panose="05020102010507070707" pitchFamily="18" charset="2"/>
              <a:buNone/>
            </a:pPr>
            <a:r>
              <a:rPr lang="en-US" altLang="zh-CN" dirty="0">
                <a:latin typeface="Times New Roman" panose="02020603050405020304" pitchFamily="18" charset="0"/>
              </a:rPr>
              <a:t> </a:t>
            </a:r>
            <a:r>
              <a:rPr lang="en-US" altLang="zh-CN" dirty="0" smtClean="0">
                <a:latin typeface="Times New Roman" panose="02020603050405020304" pitchFamily="18" charset="0"/>
              </a:rPr>
              <a:t>        </a:t>
            </a:r>
            <a:r>
              <a:rPr lang="en-US" altLang="zh-CN" dirty="0" err="1" smtClean="0">
                <a:latin typeface="Times New Roman" panose="02020603050405020304" pitchFamily="18" charset="0"/>
              </a:rPr>
              <a:t>Có</a:t>
            </a:r>
            <a:r>
              <a:rPr lang="en-US" altLang="zh-CN" dirty="0" smtClean="0">
                <a:latin typeface="Times New Roman" panose="02020603050405020304" pitchFamily="18" charset="0"/>
              </a:rPr>
              <a:t> TK 3386     2.400</a:t>
            </a:r>
          </a:p>
          <a:p>
            <a:pPr marL="0" indent="0" eaLnBrk="1" hangingPunct="1">
              <a:lnSpc>
                <a:spcPct val="80000"/>
              </a:lnSpc>
              <a:buFont typeface="Wingdings 2" panose="05020102010507070707" pitchFamily="18" charset="2"/>
              <a:buNone/>
            </a:pPr>
            <a:endParaRPr lang="en-US" altLang="zh-CN" dirty="0" smtClean="0">
              <a:latin typeface="Times New Roman" panose="02020603050405020304" pitchFamily="18" charset="0"/>
            </a:endParaRPr>
          </a:p>
        </p:txBody>
      </p:sp>
      <p:sp>
        <p:nvSpPr>
          <p:cNvPr id="28675" name="Slide Number Placeholder 3"/>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B688FD6B-F01C-4F70-90DF-F7D7188A9511}" type="slidenum">
              <a:rPr lang="en-US" altLang="zh-CN">
                <a:solidFill>
                  <a:srgbClr val="FFFFFF"/>
                </a:solidFill>
                <a:latin typeface="Franklin Gothic Book" panose="020B0503020102020204" pitchFamily="34" charset="0"/>
              </a:rPr>
              <a:t>80</a:t>
            </a:fld>
            <a:endParaRPr lang="en-US" altLang="zh-CN">
              <a:solidFill>
                <a:srgbClr val="FFFFFF"/>
              </a:solidFill>
              <a:latin typeface="Franklin Gothic Book" panose="020B0503020102020204" pitchFamily="34" charset="0"/>
            </a:endParaRPr>
          </a:p>
        </p:txBody>
      </p:sp>
    </p:spTree>
    <p:extLst>
      <p:ext uri="{BB962C8B-B14F-4D97-AF65-F5344CB8AC3E}">
        <p14:creationId xmlns:p14="http://schemas.microsoft.com/office/powerpoint/2010/main" val="3095154546"/>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noChangeArrowheads="1"/>
          </p:cNvSpPr>
          <p:nvPr>
            <p:ph sz="quarter" idx="1"/>
          </p:nvPr>
        </p:nvSpPr>
        <p:spPr>
          <a:xfrm>
            <a:off x="228600" y="152400"/>
            <a:ext cx="8458200" cy="5867400"/>
          </a:xfrm>
        </p:spPr>
        <p:txBody>
          <a:bodyPr/>
          <a:lstStyle/>
          <a:p>
            <a:pPr marL="0" indent="0" eaLnBrk="1" hangingPunct="1">
              <a:buFont typeface="Wingdings 2" panose="05020102010507070707" pitchFamily="18" charset="2"/>
              <a:buNone/>
            </a:pPr>
            <a:r>
              <a:rPr lang="en-US" altLang="zh-CN" sz="2800" dirty="0" smtClean="0">
                <a:solidFill>
                  <a:srgbClr val="00B0F0"/>
                </a:solidFill>
                <a:latin typeface="Times New Roman" panose="02020603050405020304" pitchFamily="18" charset="0"/>
              </a:rPr>
              <a:t>5. </a:t>
            </a:r>
            <a:r>
              <a:rPr lang="en-US" altLang="zh-CN" sz="2800" dirty="0" err="1" smtClean="0">
                <a:solidFill>
                  <a:srgbClr val="00B0F0"/>
                </a:solidFill>
                <a:latin typeface="Times New Roman" panose="02020603050405020304" pitchFamily="18" charset="0"/>
              </a:rPr>
              <a:t>Xuất</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kho</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công</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cụ</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dụng</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cụ</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thuộc</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loại</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phân</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bổ</a:t>
            </a:r>
            <a:r>
              <a:rPr lang="en-US" altLang="zh-CN" sz="2800" dirty="0" smtClean="0">
                <a:solidFill>
                  <a:srgbClr val="00B0F0"/>
                </a:solidFill>
                <a:latin typeface="Times New Roman" panose="02020603050405020304" pitchFamily="18" charset="0"/>
              </a:rPr>
              <a:t> 2 </a:t>
            </a:r>
            <a:r>
              <a:rPr lang="en-US" altLang="zh-CN" sz="2800" dirty="0" err="1" smtClean="0">
                <a:solidFill>
                  <a:srgbClr val="00B0F0"/>
                </a:solidFill>
                <a:latin typeface="Times New Roman" panose="02020603050405020304" pitchFamily="18" charset="0"/>
              </a:rPr>
              <a:t>lần</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dùng</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cho</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phân</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xưởng</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sản</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xuất</a:t>
            </a:r>
            <a:r>
              <a:rPr lang="en-US" altLang="zh-CN" sz="2800" dirty="0" smtClean="0">
                <a:solidFill>
                  <a:srgbClr val="00B0F0"/>
                </a:solidFill>
                <a:latin typeface="Times New Roman" panose="02020603050405020304" pitchFamily="18" charset="0"/>
              </a:rPr>
              <a:t> 20.000, </a:t>
            </a:r>
            <a:r>
              <a:rPr lang="en-US" altLang="zh-CN" sz="2800" dirty="0" err="1" smtClean="0">
                <a:solidFill>
                  <a:srgbClr val="00B0F0"/>
                </a:solidFill>
                <a:latin typeface="Times New Roman" panose="02020603050405020304" pitchFamily="18" charset="0"/>
              </a:rPr>
              <a:t>phân</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bổ</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bắt</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đầu</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từ</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tháng</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này</a:t>
            </a:r>
            <a:r>
              <a:rPr lang="en-US" altLang="zh-CN" sz="2800" dirty="0" smtClean="0">
                <a:solidFill>
                  <a:srgbClr val="00B0F0"/>
                </a:solidFill>
                <a:latin typeface="Times New Roman" panose="02020603050405020304" pitchFamily="18" charset="0"/>
              </a:rPr>
              <a:t>.</a:t>
            </a:r>
          </a:p>
          <a:p>
            <a:pPr marL="0" indent="0" eaLnBrk="1" hangingPunct="1">
              <a:buFont typeface="Wingdings 2" panose="05020102010507070707" pitchFamily="18" charset="2"/>
              <a:buNone/>
            </a:pPr>
            <a:r>
              <a:rPr lang="en-US" altLang="zh-CN" sz="2800" dirty="0" err="1" smtClean="0">
                <a:latin typeface="Times New Roman" panose="02020603050405020304" pitchFamily="18" charset="0"/>
              </a:rPr>
              <a:t>Nợ</a:t>
            </a:r>
            <a:r>
              <a:rPr lang="en-US" altLang="zh-CN" sz="2800" dirty="0" smtClean="0">
                <a:latin typeface="Times New Roman" panose="02020603050405020304" pitchFamily="18" charset="0"/>
              </a:rPr>
              <a:t> TK 242   20.000</a:t>
            </a:r>
          </a:p>
          <a:p>
            <a:pPr marL="0" indent="0" eaLnBrk="1" hangingPunct="1">
              <a:buFont typeface="Wingdings 2" panose="05020102010507070707" pitchFamily="18" charset="2"/>
              <a:buNone/>
            </a:pP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Có</a:t>
            </a:r>
            <a:r>
              <a:rPr lang="en-US" altLang="zh-CN" sz="2800" dirty="0" smtClean="0">
                <a:latin typeface="Times New Roman" panose="02020603050405020304" pitchFamily="18" charset="0"/>
              </a:rPr>
              <a:t> TK 153  20.000</a:t>
            </a:r>
          </a:p>
          <a:p>
            <a:pPr marL="0" indent="0" eaLnBrk="1" hangingPunct="1">
              <a:buFont typeface="Wingdings 2" panose="05020102010507070707" pitchFamily="18" charset="2"/>
              <a:buNone/>
            </a:pPr>
            <a:r>
              <a:rPr lang="en-US" altLang="zh-CN" sz="2800" dirty="0" err="1" smtClean="0">
                <a:latin typeface="Times New Roman" panose="02020603050405020304" pitchFamily="18" charset="0"/>
              </a:rPr>
              <a:t>Nợ</a:t>
            </a:r>
            <a:r>
              <a:rPr lang="en-US" altLang="zh-CN" sz="2800" dirty="0" smtClean="0">
                <a:latin typeface="Times New Roman" panose="02020603050405020304" pitchFamily="18" charset="0"/>
              </a:rPr>
              <a:t> TK 627    10.000</a:t>
            </a:r>
          </a:p>
          <a:p>
            <a:pPr marL="0" indent="0" eaLnBrk="1" hangingPunct="1">
              <a:buFont typeface="Wingdings 2" panose="05020102010507070707" pitchFamily="18" charset="2"/>
              <a:buNone/>
            </a:pP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Có</a:t>
            </a:r>
            <a:r>
              <a:rPr lang="en-US" altLang="zh-CN" sz="2800" dirty="0" smtClean="0">
                <a:latin typeface="Times New Roman" panose="02020603050405020304" pitchFamily="18" charset="0"/>
              </a:rPr>
              <a:t> TK 242    10.000</a:t>
            </a:r>
          </a:p>
          <a:p>
            <a:pPr marL="0" indent="0" eaLnBrk="1" hangingPunct="1">
              <a:buFont typeface="Wingdings 2" panose="05020102010507070707" pitchFamily="18" charset="2"/>
              <a:buNone/>
            </a:pPr>
            <a:r>
              <a:rPr lang="en-US" altLang="zh-CN" sz="2800" dirty="0" smtClean="0">
                <a:solidFill>
                  <a:srgbClr val="00B0F0"/>
                </a:solidFill>
                <a:latin typeface="Times New Roman" panose="02020603050405020304" pitchFamily="18" charset="0"/>
              </a:rPr>
              <a:t>6. Chi </a:t>
            </a:r>
            <a:r>
              <a:rPr lang="en-US" altLang="zh-CN" sz="2800" dirty="0" err="1" smtClean="0">
                <a:solidFill>
                  <a:srgbClr val="00B0F0"/>
                </a:solidFill>
                <a:latin typeface="Times New Roman" panose="02020603050405020304" pitchFamily="18" charset="0"/>
              </a:rPr>
              <a:t>phí</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mua</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ngoài</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tại</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phân</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xưởng</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với</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giá</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chưa</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thuế</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là</a:t>
            </a:r>
            <a:r>
              <a:rPr lang="en-US" altLang="zh-CN" sz="2800" dirty="0" smtClean="0">
                <a:solidFill>
                  <a:srgbClr val="00B0F0"/>
                </a:solidFill>
                <a:latin typeface="Times New Roman" panose="02020603050405020304" pitchFamily="18" charset="0"/>
              </a:rPr>
              <a:t>: 10.000, </a:t>
            </a:r>
            <a:r>
              <a:rPr lang="en-US" altLang="zh-CN" sz="2800" dirty="0" err="1" smtClean="0">
                <a:solidFill>
                  <a:srgbClr val="00B0F0"/>
                </a:solidFill>
                <a:latin typeface="Times New Roman" panose="02020603050405020304" pitchFamily="18" charset="0"/>
              </a:rPr>
              <a:t>thuế</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GTGT</a:t>
            </a:r>
            <a:r>
              <a:rPr lang="en-US" altLang="zh-CN" sz="2800" dirty="0" smtClean="0">
                <a:solidFill>
                  <a:srgbClr val="00B0F0"/>
                </a:solidFill>
                <a:latin typeface="Times New Roman" panose="02020603050405020304" pitchFamily="18" charset="0"/>
              </a:rPr>
              <a:t> 10%</a:t>
            </a:r>
          </a:p>
          <a:p>
            <a:pPr marL="0" indent="0" eaLnBrk="1" hangingPunct="1">
              <a:buFont typeface="Wingdings 2" panose="05020102010507070707" pitchFamily="18" charset="2"/>
              <a:buNone/>
            </a:pPr>
            <a:r>
              <a:rPr lang="en-US" altLang="zh-CN" sz="2800" dirty="0" err="1" smtClean="0">
                <a:latin typeface="Times New Roman" panose="02020603050405020304" pitchFamily="18" charset="0"/>
              </a:rPr>
              <a:t>Nợ</a:t>
            </a:r>
            <a:r>
              <a:rPr lang="en-US" altLang="zh-CN" sz="2800" dirty="0" smtClean="0">
                <a:latin typeface="Times New Roman" panose="02020603050405020304" pitchFamily="18" charset="0"/>
              </a:rPr>
              <a:t> TK 627     10.000</a:t>
            </a:r>
          </a:p>
          <a:p>
            <a:pPr marL="0" indent="0" eaLnBrk="1" hangingPunct="1">
              <a:buFont typeface="Wingdings 2" panose="05020102010507070707" pitchFamily="18" charset="2"/>
              <a:buNone/>
            </a:pPr>
            <a:r>
              <a:rPr lang="en-US" altLang="zh-CN" sz="2800" dirty="0" err="1" smtClean="0">
                <a:latin typeface="Times New Roman" panose="02020603050405020304" pitchFamily="18" charset="0"/>
              </a:rPr>
              <a:t>Nợ</a:t>
            </a:r>
            <a:r>
              <a:rPr lang="en-US" altLang="zh-CN" sz="2800" dirty="0" smtClean="0">
                <a:latin typeface="Times New Roman" panose="02020603050405020304" pitchFamily="18" charset="0"/>
              </a:rPr>
              <a:t> TK 133       1.000</a:t>
            </a:r>
          </a:p>
          <a:p>
            <a:pPr marL="0" indent="0" eaLnBrk="1" hangingPunct="1">
              <a:buFont typeface="Wingdings 2" panose="05020102010507070707" pitchFamily="18" charset="2"/>
              <a:buNone/>
            </a:pP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Có</a:t>
            </a:r>
            <a:r>
              <a:rPr lang="en-US" altLang="zh-CN" sz="2800" dirty="0" smtClean="0">
                <a:latin typeface="Times New Roman" panose="02020603050405020304" pitchFamily="18" charset="0"/>
              </a:rPr>
              <a:t> TK 331    11.000</a:t>
            </a:r>
          </a:p>
        </p:txBody>
      </p:sp>
      <p:sp>
        <p:nvSpPr>
          <p:cNvPr id="29699" name="Slide Number Placeholder 3"/>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1F31B4D1-BF40-4679-97A8-46EAEB65ADFE}" type="slidenum">
              <a:rPr lang="en-US" altLang="zh-CN">
                <a:solidFill>
                  <a:srgbClr val="FFFFFF"/>
                </a:solidFill>
                <a:latin typeface="Franklin Gothic Book" panose="020B0503020102020204" pitchFamily="34" charset="0"/>
              </a:rPr>
              <a:t>81</a:t>
            </a:fld>
            <a:endParaRPr lang="en-US" altLang="zh-CN">
              <a:solidFill>
                <a:srgbClr val="FFFFFF"/>
              </a:solidFill>
              <a:latin typeface="Franklin Gothic Book" panose="020B0503020102020204" pitchFamily="34" charset="0"/>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p:cTn id="4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152400"/>
            <a:ext cx="8458200" cy="5867400"/>
          </a:xfrm>
        </p:spPr>
        <p:txBody>
          <a:bodyPr/>
          <a:lstStyle/>
          <a:p>
            <a:pPr marL="0" indent="0" eaLnBrk="1" hangingPunct="1">
              <a:buFont typeface="Wingdings 2" panose="05020102010507070707" pitchFamily="18" charset="2"/>
              <a:buNone/>
            </a:pPr>
            <a:r>
              <a:rPr lang="en-US" altLang="zh-CN" sz="2800" dirty="0" smtClean="0">
                <a:solidFill>
                  <a:srgbClr val="00B0F0"/>
                </a:solidFill>
                <a:latin typeface="Times New Roman" panose="02020603050405020304" pitchFamily="18" charset="0"/>
              </a:rPr>
              <a:t>7. </a:t>
            </a:r>
            <a:r>
              <a:rPr lang="en-US" altLang="zh-CN" sz="2800" dirty="0" err="1" smtClean="0">
                <a:solidFill>
                  <a:srgbClr val="00B0F0"/>
                </a:solidFill>
                <a:latin typeface="Times New Roman" panose="02020603050405020304" pitchFamily="18" charset="0"/>
              </a:rPr>
              <a:t>Khấu</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hao</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tài</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sản</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cố</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định</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phục</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vụ</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sản</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xuất</a:t>
            </a:r>
            <a:r>
              <a:rPr lang="en-US" altLang="zh-CN" sz="2800" dirty="0" smtClean="0">
                <a:solidFill>
                  <a:srgbClr val="00B0F0"/>
                </a:solidFill>
                <a:latin typeface="Times New Roman" panose="02020603050405020304" pitchFamily="18" charset="0"/>
              </a:rPr>
              <a:t> </a:t>
            </a:r>
            <a:r>
              <a:rPr lang="en-US" altLang="zh-CN" sz="2800" dirty="0" err="1" smtClean="0">
                <a:solidFill>
                  <a:srgbClr val="00B0F0"/>
                </a:solidFill>
                <a:latin typeface="Times New Roman" panose="02020603050405020304" pitchFamily="18" charset="0"/>
              </a:rPr>
              <a:t>là</a:t>
            </a:r>
            <a:r>
              <a:rPr lang="en-US" altLang="zh-CN" sz="2800" dirty="0" smtClean="0">
                <a:solidFill>
                  <a:srgbClr val="00B0F0"/>
                </a:solidFill>
                <a:latin typeface="Times New Roman" panose="02020603050405020304" pitchFamily="18" charset="0"/>
              </a:rPr>
              <a:t>: 30.000</a:t>
            </a:r>
          </a:p>
          <a:p>
            <a:pPr marL="0" indent="0" eaLnBrk="1" hangingPunct="1">
              <a:buFont typeface="Wingdings 2" panose="05020102010507070707" pitchFamily="18" charset="2"/>
              <a:buNone/>
            </a:pPr>
            <a:r>
              <a:rPr lang="en-US" altLang="zh-CN" sz="2800" dirty="0" err="1" smtClean="0">
                <a:latin typeface="Times New Roman" panose="02020603050405020304" pitchFamily="18" charset="0"/>
              </a:rPr>
              <a:t>Nợ</a:t>
            </a:r>
            <a:r>
              <a:rPr lang="en-US" altLang="zh-CN" sz="2800" dirty="0" smtClean="0">
                <a:latin typeface="Times New Roman" panose="02020603050405020304" pitchFamily="18" charset="0"/>
              </a:rPr>
              <a:t> TK 627   30.000</a:t>
            </a:r>
          </a:p>
          <a:p>
            <a:pPr marL="0" indent="0" eaLnBrk="1" hangingPunct="1">
              <a:buFont typeface="Wingdings 2" panose="05020102010507070707" pitchFamily="18" charset="2"/>
              <a:buNone/>
            </a:pP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Có</a:t>
            </a:r>
            <a:r>
              <a:rPr lang="en-US" altLang="zh-CN" sz="2800" dirty="0" smtClean="0">
                <a:latin typeface="Times New Roman" panose="02020603050405020304" pitchFamily="18" charset="0"/>
              </a:rPr>
              <a:t> TK 214  30.000</a:t>
            </a:r>
          </a:p>
          <a:p>
            <a:pPr marL="0" indent="0" eaLnBrk="1" hangingPunct="1">
              <a:buFont typeface="Wingdings 2" panose="05020102010507070707" pitchFamily="18" charset="2"/>
              <a:buNone/>
            </a:pPr>
            <a:r>
              <a:rPr lang="en-US" altLang="zh-CN" sz="2800" b="1" dirty="0" smtClean="0">
                <a:solidFill>
                  <a:schemeClr val="accent2"/>
                </a:solidFill>
                <a:latin typeface="Times New Roman" panose="02020603050405020304" pitchFamily="18" charset="0"/>
                <a:sym typeface="+mn-ea"/>
              </a:rPr>
              <a:t>- </a:t>
            </a:r>
            <a:r>
              <a:rPr lang="en-US" altLang="zh-CN" sz="2800" b="1" dirty="0" err="1" smtClean="0">
                <a:solidFill>
                  <a:schemeClr val="accent2"/>
                </a:solidFill>
                <a:latin typeface="Times New Roman" panose="02020603050405020304" pitchFamily="18" charset="0"/>
                <a:sym typeface="+mn-ea"/>
              </a:rPr>
              <a:t>Tập</a:t>
            </a:r>
            <a:r>
              <a:rPr lang="en-US" altLang="zh-CN" sz="2800" b="1" dirty="0" smtClean="0">
                <a:solidFill>
                  <a:schemeClr val="accent2"/>
                </a:solidFill>
                <a:latin typeface="Times New Roman" panose="02020603050405020304" pitchFamily="18" charset="0"/>
                <a:sym typeface="+mn-ea"/>
              </a:rPr>
              <a:t> </a:t>
            </a:r>
            <a:r>
              <a:rPr lang="en-US" altLang="zh-CN" sz="2800" b="1" dirty="0" err="1" smtClean="0">
                <a:solidFill>
                  <a:schemeClr val="accent2"/>
                </a:solidFill>
                <a:latin typeface="Times New Roman" panose="02020603050405020304" pitchFamily="18" charset="0"/>
                <a:sym typeface="+mn-ea"/>
              </a:rPr>
              <a:t>hợp</a:t>
            </a:r>
            <a:r>
              <a:rPr lang="en-US" altLang="zh-CN" sz="2800" b="1" dirty="0" smtClean="0">
                <a:solidFill>
                  <a:schemeClr val="accent2"/>
                </a:solidFill>
                <a:latin typeface="Times New Roman" panose="02020603050405020304" pitchFamily="18" charset="0"/>
                <a:sym typeface="+mn-ea"/>
              </a:rPr>
              <a:t> chi </a:t>
            </a:r>
            <a:r>
              <a:rPr lang="en-US" altLang="zh-CN" sz="2800" b="1" dirty="0" err="1" smtClean="0">
                <a:solidFill>
                  <a:schemeClr val="accent2"/>
                </a:solidFill>
                <a:latin typeface="Times New Roman" panose="02020603050405020304" pitchFamily="18" charset="0"/>
                <a:sym typeface="+mn-ea"/>
              </a:rPr>
              <a:t>phí</a:t>
            </a:r>
            <a:r>
              <a:rPr lang="en-US" altLang="zh-CN" sz="2800" b="1" dirty="0" smtClean="0">
                <a:solidFill>
                  <a:schemeClr val="accent2"/>
                </a:solidFill>
                <a:latin typeface="Times New Roman" panose="02020603050405020304" pitchFamily="18" charset="0"/>
                <a:sym typeface="+mn-ea"/>
              </a:rPr>
              <a:t> </a:t>
            </a:r>
            <a:r>
              <a:rPr lang="en-US" altLang="zh-CN" sz="2800" b="1" dirty="0" err="1" smtClean="0">
                <a:solidFill>
                  <a:schemeClr val="accent2"/>
                </a:solidFill>
                <a:latin typeface="Times New Roman" panose="02020603050405020304" pitchFamily="18" charset="0"/>
                <a:sym typeface="+mn-ea"/>
              </a:rPr>
              <a:t>để</a:t>
            </a:r>
            <a:r>
              <a:rPr lang="en-US" altLang="zh-CN" sz="2800" b="1" dirty="0" smtClean="0">
                <a:solidFill>
                  <a:schemeClr val="accent2"/>
                </a:solidFill>
                <a:latin typeface="Times New Roman" panose="02020603050405020304" pitchFamily="18" charset="0"/>
                <a:sym typeface="+mn-ea"/>
              </a:rPr>
              <a:t> </a:t>
            </a:r>
            <a:r>
              <a:rPr lang="en-US" altLang="zh-CN" sz="2800" b="1" dirty="0" err="1" smtClean="0">
                <a:solidFill>
                  <a:schemeClr val="accent2"/>
                </a:solidFill>
                <a:latin typeface="Times New Roman" panose="02020603050405020304" pitchFamily="18" charset="0"/>
                <a:sym typeface="+mn-ea"/>
              </a:rPr>
              <a:t>tính</a:t>
            </a:r>
            <a:r>
              <a:rPr lang="en-US" altLang="zh-CN" sz="2800" b="1" dirty="0" smtClean="0">
                <a:solidFill>
                  <a:schemeClr val="accent2"/>
                </a:solidFill>
                <a:latin typeface="Times New Roman" panose="02020603050405020304" pitchFamily="18" charset="0"/>
                <a:sym typeface="+mn-ea"/>
              </a:rPr>
              <a:t> </a:t>
            </a:r>
            <a:r>
              <a:rPr lang="en-US" altLang="zh-CN" sz="2800" b="1" dirty="0" err="1" smtClean="0">
                <a:solidFill>
                  <a:schemeClr val="accent2"/>
                </a:solidFill>
                <a:latin typeface="Times New Roman" panose="02020603050405020304" pitchFamily="18" charset="0"/>
                <a:sym typeface="+mn-ea"/>
              </a:rPr>
              <a:t>giá</a:t>
            </a:r>
            <a:r>
              <a:rPr lang="en-US" altLang="zh-CN" sz="2800" b="1" dirty="0" smtClean="0">
                <a:solidFill>
                  <a:schemeClr val="accent2"/>
                </a:solidFill>
                <a:latin typeface="Times New Roman" panose="02020603050405020304" pitchFamily="18" charset="0"/>
                <a:sym typeface="+mn-ea"/>
              </a:rPr>
              <a:t> </a:t>
            </a:r>
            <a:r>
              <a:rPr lang="en-US" altLang="zh-CN" sz="2800" b="1" dirty="0" err="1" smtClean="0">
                <a:solidFill>
                  <a:schemeClr val="accent2"/>
                </a:solidFill>
                <a:latin typeface="Times New Roman" panose="02020603050405020304" pitchFamily="18" charset="0"/>
                <a:sym typeface="+mn-ea"/>
              </a:rPr>
              <a:t>thành</a:t>
            </a:r>
            <a:endParaRPr lang="en-US" altLang="zh-CN" sz="2800" dirty="0" smtClean="0">
              <a:solidFill>
                <a:srgbClr val="FF0000"/>
              </a:solidFill>
              <a:latin typeface="Times New Roman" panose="02020603050405020304" pitchFamily="18" charset="0"/>
            </a:endParaRPr>
          </a:p>
          <a:p>
            <a:pPr eaLnBrk="1" hangingPunct="1">
              <a:buFontTx/>
              <a:buChar char="-"/>
            </a:pPr>
            <a:r>
              <a:rPr lang="en-US" altLang="zh-CN" sz="2800" dirty="0" err="1" smtClean="0">
                <a:latin typeface="Times New Roman" panose="02020603050405020304" pitchFamily="18" charset="0"/>
                <a:sym typeface="+mn-ea"/>
              </a:rPr>
              <a:t>Nợ</a:t>
            </a:r>
            <a:r>
              <a:rPr lang="en-US" altLang="zh-CN" sz="2800" dirty="0" smtClean="0">
                <a:latin typeface="Times New Roman" panose="02020603050405020304" pitchFamily="18" charset="0"/>
                <a:sym typeface="+mn-ea"/>
              </a:rPr>
              <a:t>  TK 154       696.400</a:t>
            </a:r>
            <a:endParaRPr lang="en-US" altLang="zh-CN" sz="2800" dirty="0" smtClean="0">
              <a:latin typeface="Times New Roman" panose="02020603050405020304" pitchFamily="18" charset="0"/>
            </a:endParaRPr>
          </a:p>
          <a:p>
            <a:pPr eaLnBrk="1" hangingPunct="1">
              <a:buFont typeface="Wingdings 2" panose="05020102010507070707" pitchFamily="18" charset="2"/>
              <a:buNone/>
            </a:pPr>
            <a:r>
              <a:rPr lang="en-US" altLang="zh-CN" sz="2800" dirty="0" smtClean="0">
                <a:latin typeface="Times New Roman" panose="02020603050405020304" pitchFamily="18" charset="0"/>
                <a:sym typeface="+mn-ea"/>
              </a:rPr>
              <a:t>         </a:t>
            </a:r>
            <a:r>
              <a:rPr lang="en-US" altLang="zh-CN" sz="2800" dirty="0" err="1" smtClean="0">
                <a:latin typeface="Times New Roman" panose="02020603050405020304" pitchFamily="18" charset="0"/>
                <a:sym typeface="+mn-ea"/>
              </a:rPr>
              <a:t>Có</a:t>
            </a:r>
            <a:r>
              <a:rPr lang="en-US" altLang="zh-CN" sz="2800" dirty="0" smtClean="0">
                <a:latin typeface="Times New Roman" panose="02020603050405020304" pitchFamily="18" charset="0"/>
                <a:sym typeface="+mn-ea"/>
              </a:rPr>
              <a:t> TK 621     350.000</a:t>
            </a:r>
            <a:endParaRPr lang="en-US" altLang="zh-CN" sz="2800" dirty="0" smtClean="0">
              <a:latin typeface="Times New Roman" panose="02020603050405020304" pitchFamily="18" charset="0"/>
            </a:endParaRPr>
          </a:p>
          <a:p>
            <a:pPr eaLnBrk="1" hangingPunct="1">
              <a:buFont typeface="Wingdings 2" panose="05020102010507070707" pitchFamily="18" charset="2"/>
              <a:buNone/>
            </a:pPr>
            <a:r>
              <a:rPr lang="en-US" altLang="zh-CN" sz="2800" dirty="0" smtClean="0">
                <a:latin typeface="Times New Roman" panose="02020603050405020304" pitchFamily="18" charset="0"/>
                <a:sym typeface="+mn-ea"/>
              </a:rPr>
              <a:t>         </a:t>
            </a:r>
            <a:r>
              <a:rPr lang="en-US" altLang="zh-CN" sz="2800" dirty="0" err="1" smtClean="0">
                <a:latin typeface="Times New Roman" panose="02020603050405020304" pitchFamily="18" charset="0"/>
                <a:sym typeface="+mn-ea"/>
              </a:rPr>
              <a:t>Có</a:t>
            </a:r>
            <a:r>
              <a:rPr lang="en-US" altLang="zh-CN" sz="2800" dirty="0" smtClean="0">
                <a:latin typeface="Times New Roman" panose="02020603050405020304" pitchFamily="18" charset="0"/>
                <a:sym typeface="+mn-ea"/>
              </a:rPr>
              <a:t> TK 622     </a:t>
            </a:r>
            <a:r>
              <a:rPr lang="en-US" altLang="zh-CN" sz="2800" dirty="0" smtClean="0">
                <a:solidFill>
                  <a:srgbClr val="FF0000"/>
                </a:solidFill>
                <a:latin typeface="Times New Roman" panose="02020603050405020304" pitchFamily="18" charset="0"/>
                <a:sym typeface="+mn-ea"/>
              </a:rPr>
              <a:t>234.650</a:t>
            </a:r>
            <a:endParaRPr lang="en-US" altLang="zh-CN" sz="2800" dirty="0" smtClean="0">
              <a:solidFill>
                <a:srgbClr val="FF0000"/>
              </a:solidFill>
              <a:latin typeface="Times New Roman" panose="02020603050405020304" pitchFamily="18" charset="0"/>
            </a:endParaRPr>
          </a:p>
          <a:p>
            <a:pPr eaLnBrk="1" hangingPunct="1">
              <a:buFont typeface="Wingdings 2" panose="05020102010507070707" pitchFamily="18" charset="2"/>
              <a:buNone/>
            </a:pPr>
            <a:r>
              <a:rPr lang="en-US" altLang="zh-CN" sz="2800" dirty="0" smtClean="0">
                <a:latin typeface="Times New Roman" panose="02020603050405020304" pitchFamily="18" charset="0"/>
                <a:sym typeface="+mn-ea"/>
              </a:rPr>
              <a:t>          </a:t>
            </a:r>
            <a:r>
              <a:rPr lang="en-US" altLang="zh-CN" sz="2800" dirty="0" err="1" smtClean="0">
                <a:latin typeface="Times New Roman" panose="02020603050405020304" pitchFamily="18" charset="0"/>
                <a:sym typeface="+mn-ea"/>
              </a:rPr>
              <a:t>Có</a:t>
            </a:r>
            <a:r>
              <a:rPr lang="en-US" altLang="zh-CN" sz="2800" dirty="0" smtClean="0">
                <a:latin typeface="Times New Roman" panose="02020603050405020304" pitchFamily="18" charset="0"/>
                <a:sym typeface="+mn-ea"/>
              </a:rPr>
              <a:t> TK 627      111.750</a:t>
            </a:r>
            <a:endParaRPr lang="en-US" altLang="zh-CN" sz="2800" dirty="0" smtClean="0">
              <a:latin typeface="Times New Roman" panose="02020603050405020304" pitchFamily="18" charset="0"/>
            </a:endParaRPr>
          </a:p>
          <a:p>
            <a:pPr marL="0" indent="0" eaLnBrk="1" hangingPunct="1">
              <a:buFont typeface="Wingdings 2" panose="05020102010507070707" pitchFamily="18" charset="2"/>
              <a:buNone/>
            </a:pPr>
            <a:endParaRPr lang="en-US" altLang="zh-CN" sz="2800" dirty="0" smtClean="0">
              <a:latin typeface="Times New Roman" panose="02020603050405020304" pitchFamily="18" charset="0"/>
            </a:endParaRPr>
          </a:p>
          <a:p>
            <a:pPr marL="0" indent="0" eaLnBrk="1" hangingPunct="1">
              <a:buFontTx/>
              <a:buChar char="-"/>
            </a:pPr>
            <a:endParaRPr lang="en-US" altLang="zh-CN" sz="2800" dirty="0" smtClean="0">
              <a:latin typeface="Times New Roman" panose="02020603050405020304" pitchFamily="18" charset="0"/>
            </a:endParaRPr>
          </a:p>
        </p:txBody>
      </p:sp>
      <p:sp>
        <p:nvSpPr>
          <p:cNvPr id="30723" name="Slide Number Placeholder 3"/>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406092D0-0F77-4339-9580-4D636481D352}" type="slidenum">
              <a:rPr lang="en-US" altLang="zh-CN">
                <a:solidFill>
                  <a:srgbClr val="FFFFFF"/>
                </a:solidFill>
                <a:latin typeface="Franklin Gothic Book" panose="020B0503020102020204" pitchFamily="34" charset="0"/>
              </a:rPr>
              <a:t>82</a:t>
            </a:fld>
            <a:endParaRPr lang="en-US" altLang="zh-CN">
              <a:solidFill>
                <a:srgbClr val="FFFFFF"/>
              </a:solidFill>
              <a:latin typeface="Franklin Gothic Book" panose="020B0503020102020204" pitchFamily="34" charset="0"/>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to="" calcmode="lin" valueType="num">
                                      <p:cBhvr>
                                        <p:cTn id="23" dur="1" fill="hold"/>
                                        <p:tgtEl>
                                          <p:spTgt spid="3">
                                            <p:txEl>
                                              <p:pRg st="3" end="3"/>
                                            </p:txEl>
                                          </p:spTgt>
                                        </p:tgtEl>
                                      </p:cBhvr>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 calcmode="lin" valueType="num">
                                      <p:cBhvr additive="base">
                                        <p:cTn id="3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152400"/>
            <a:ext cx="8839200" cy="6515100"/>
          </a:xfrm>
        </p:spPr>
        <p:txBody>
          <a:bodyPr/>
          <a:lstStyle/>
          <a:p>
            <a:pPr marL="0" indent="0" eaLnBrk="1" hangingPunct="1">
              <a:buFontTx/>
              <a:buNone/>
            </a:pPr>
            <a:r>
              <a:rPr lang="en-US" altLang="zh-CN" sz="2800" dirty="0" smtClean="0">
                <a:solidFill>
                  <a:schemeClr val="accent2"/>
                </a:solidFill>
                <a:latin typeface="Times New Roman" panose="02020603050405020304" pitchFamily="18" charset="0"/>
              </a:rPr>
              <a:t>Chi phí sản xuất dở dang cuối kỳ:</a:t>
            </a:r>
            <a:endParaRPr lang="en-US" altLang="zh-CN" sz="2800" dirty="0" smtClean="0">
              <a:latin typeface="Times New Roman" panose="02020603050405020304" pitchFamily="18" charset="0"/>
            </a:endParaRPr>
          </a:p>
          <a:p>
            <a:pPr eaLnBrk="1" hangingPunct="1">
              <a:lnSpc>
                <a:spcPct val="70000"/>
              </a:lnSpc>
              <a:buFontTx/>
              <a:buChar char="-"/>
            </a:pPr>
            <a:r>
              <a:rPr lang="en-US" altLang="zh-CN" sz="2800" dirty="0" smtClean="0">
                <a:latin typeface="Times New Roman" panose="02020603050405020304" pitchFamily="18" charset="0"/>
              </a:rPr>
              <a:t>Chi phí NVL chính dở dang cuối kỳ:</a:t>
            </a:r>
            <a:endParaRPr lang="en-US" altLang="zh-CN" sz="2800" dirty="0">
              <a:latin typeface="Times New Roman" panose="02020603050405020304" pitchFamily="18" charset="0"/>
            </a:endParaRPr>
          </a:p>
          <a:p>
            <a:pPr marL="0" indent="0" eaLnBrk="1" hangingPunct="1">
              <a:lnSpc>
                <a:spcPct val="60000"/>
              </a:lnSpc>
              <a:buNone/>
            </a:pPr>
            <a:r>
              <a:rPr lang="en-US" altLang="zh-CN" sz="2800" dirty="0">
                <a:latin typeface="Times New Roman" panose="02020603050405020304" pitchFamily="18" charset="0"/>
                <a:sym typeface="+mn-ea"/>
              </a:rPr>
              <a:t>  0 + 220.000</a:t>
            </a:r>
            <a:endParaRPr lang="en-US" altLang="zh-CN" sz="2800" dirty="0">
              <a:latin typeface="Times New Roman" panose="02020603050405020304" pitchFamily="18" charset="0"/>
            </a:endParaRPr>
          </a:p>
          <a:p>
            <a:pPr marL="0" indent="0" eaLnBrk="1" hangingPunct="1">
              <a:lnSpc>
                <a:spcPct val="60000"/>
              </a:lnSpc>
              <a:buNone/>
            </a:pPr>
            <a:r>
              <a:rPr lang="en-US" altLang="zh-CN" sz="2800" dirty="0" smtClean="0">
                <a:latin typeface="Times New Roman" panose="02020603050405020304" pitchFamily="18" charset="0"/>
                <a:sym typeface="+mn-ea"/>
              </a:rPr>
              <a:t> -----------------</a:t>
            </a:r>
            <a:r>
              <a:rPr lang="en-US" altLang="zh-CN" sz="2800" dirty="0">
                <a:latin typeface="Times New Roman" panose="02020603050405020304" pitchFamily="18" charset="0"/>
                <a:sym typeface="+mn-ea"/>
              </a:rPr>
              <a:t>  x 100 = 44.000</a:t>
            </a:r>
            <a:endParaRPr lang="en-US" altLang="zh-CN" sz="2800" dirty="0">
              <a:latin typeface="Times New Roman" panose="02020603050405020304" pitchFamily="18" charset="0"/>
            </a:endParaRPr>
          </a:p>
          <a:p>
            <a:pPr marL="0" indent="0" eaLnBrk="1" hangingPunct="1">
              <a:lnSpc>
                <a:spcPct val="60000"/>
              </a:lnSpc>
              <a:buNone/>
            </a:pPr>
            <a:r>
              <a:rPr lang="en-US" altLang="zh-CN" sz="2800" dirty="0">
                <a:latin typeface="Times New Roman" panose="02020603050405020304" pitchFamily="18" charset="0"/>
                <a:sym typeface="+mn-ea"/>
              </a:rPr>
              <a:t>    400 + 100</a:t>
            </a:r>
          </a:p>
          <a:p>
            <a:pPr eaLnBrk="1" hangingPunct="1">
              <a:lnSpc>
                <a:spcPct val="70000"/>
              </a:lnSpc>
              <a:buFontTx/>
              <a:buChar char="-"/>
            </a:pPr>
            <a:r>
              <a:rPr lang="en-US" altLang="zh-CN" sz="2800" dirty="0" smtClean="0">
                <a:latin typeface="Times New Roman" panose="02020603050405020304" pitchFamily="18" charset="0"/>
                <a:sym typeface="+mn-ea"/>
              </a:rPr>
              <a:t>Chi phí NVL phụ dở dang cuối kỳ:</a:t>
            </a:r>
            <a:endParaRPr lang="en-US" altLang="zh-CN" sz="2800" dirty="0">
              <a:latin typeface="Times New Roman" panose="02020603050405020304" pitchFamily="18" charset="0"/>
            </a:endParaRPr>
          </a:p>
          <a:p>
            <a:pPr marL="0" indent="0" eaLnBrk="1" hangingPunct="1">
              <a:lnSpc>
                <a:spcPct val="60000"/>
              </a:lnSpc>
              <a:buNone/>
            </a:pPr>
            <a:r>
              <a:rPr lang="en-US" altLang="zh-CN" sz="2800" dirty="0">
                <a:latin typeface="Times New Roman" panose="02020603050405020304" pitchFamily="18" charset="0"/>
                <a:sym typeface="+mn-ea"/>
              </a:rPr>
              <a:t>  0 + 130.000</a:t>
            </a:r>
            <a:endParaRPr lang="en-US" altLang="zh-CN" sz="2800" dirty="0">
              <a:latin typeface="Times New Roman" panose="02020603050405020304" pitchFamily="18" charset="0"/>
            </a:endParaRPr>
          </a:p>
          <a:p>
            <a:pPr marL="0" indent="0" eaLnBrk="1" hangingPunct="1">
              <a:lnSpc>
                <a:spcPct val="60000"/>
              </a:lnSpc>
              <a:buNone/>
            </a:pPr>
            <a:r>
              <a:rPr lang="en-US" altLang="zh-CN" sz="2800" dirty="0" smtClean="0">
                <a:latin typeface="Times New Roman" panose="02020603050405020304" pitchFamily="18" charset="0"/>
                <a:sym typeface="+mn-ea"/>
              </a:rPr>
              <a:t> ----------------------- </a:t>
            </a:r>
            <a:r>
              <a:rPr lang="en-US" altLang="zh-CN" sz="2800" dirty="0">
                <a:latin typeface="Times New Roman" panose="02020603050405020304" pitchFamily="18" charset="0"/>
                <a:sym typeface="+mn-ea"/>
              </a:rPr>
              <a:t>  x 100 x 40% = 11.818,2</a:t>
            </a:r>
            <a:endParaRPr lang="en-US" altLang="zh-CN" sz="2800" dirty="0">
              <a:latin typeface="Times New Roman" panose="02020603050405020304" pitchFamily="18" charset="0"/>
            </a:endParaRPr>
          </a:p>
          <a:p>
            <a:pPr marL="0" indent="0" eaLnBrk="1" hangingPunct="1">
              <a:lnSpc>
                <a:spcPct val="60000"/>
              </a:lnSpc>
              <a:buNone/>
            </a:pPr>
            <a:r>
              <a:rPr lang="en-US" altLang="zh-CN" sz="2800" dirty="0">
                <a:latin typeface="Times New Roman" panose="02020603050405020304" pitchFamily="18" charset="0"/>
                <a:sym typeface="+mn-ea"/>
              </a:rPr>
              <a:t>    400 + 100 x 40%</a:t>
            </a:r>
            <a:endParaRPr lang="en-US" altLang="zh-CN" sz="2800" dirty="0" smtClean="0">
              <a:latin typeface="Times New Roman" panose="02020603050405020304" pitchFamily="18" charset="0"/>
            </a:endParaRPr>
          </a:p>
          <a:p>
            <a:pPr eaLnBrk="1" hangingPunct="1">
              <a:lnSpc>
                <a:spcPct val="70000"/>
              </a:lnSpc>
              <a:buFontTx/>
              <a:buChar char="-"/>
            </a:pPr>
            <a:r>
              <a:rPr lang="en-US" altLang="zh-CN" sz="2800" dirty="0" smtClean="0">
                <a:latin typeface="Times New Roman" panose="02020603050405020304" pitchFamily="18" charset="0"/>
                <a:sym typeface="+mn-ea"/>
              </a:rPr>
              <a:t>Chi phí NCTT dở dang cuối kỳ:</a:t>
            </a:r>
            <a:endParaRPr lang="en-US" altLang="zh-CN" sz="2800" dirty="0">
              <a:latin typeface="Times New Roman" panose="02020603050405020304" pitchFamily="18" charset="0"/>
            </a:endParaRPr>
          </a:p>
          <a:p>
            <a:pPr marL="0" indent="0" eaLnBrk="1" hangingPunct="1">
              <a:lnSpc>
                <a:spcPct val="60000"/>
              </a:lnSpc>
              <a:buNone/>
            </a:pPr>
            <a:r>
              <a:rPr lang="en-US" altLang="zh-CN" sz="2800" dirty="0">
                <a:latin typeface="Times New Roman" panose="02020603050405020304" pitchFamily="18" charset="0"/>
                <a:sym typeface="+mn-ea"/>
              </a:rPr>
              <a:t>  0 + 234.650</a:t>
            </a:r>
            <a:endParaRPr lang="en-US" altLang="zh-CN" sz="2800" dirty="0">
              <a:latin typeface="Times New Roman" panose="02020603050405020304" pitchFamily="18" charset="0"/>
            </a:endParaRPr>
          </a:p>
          <a:p>
            <a:pPr marL="0" indent="0" eaLnBrk="1" hangingPunct="1">
              <a:lnSpc>
                <a:spcPct val="60000"/>
              </a:lnSpc>
              <a:buNone/>
            </a:pPr>
            <a:r>
              <a:rPr lang="en-US" altLang="zh-CN" sz="2800" dirty="0" smtClean="0">
                <a:latin typeface="Times New Roman" panose="02020603050405020304" pitchFamily="18" charset="0"/>
                <a:sym typeface="+mn-ea"/>
              </a:rPr>
              <a:t> ----------------------- </a:t>
            </a:r>
            <a:r>
              <a:rPr lang="en-US" altLang="zh-CN" sz="2800" dirty="0">
                <a:latin typeface="Times New Roman" panose="02020603050405020304" pitchFamily="18" charset="0"/>
                <a:sym typeface="+mn-ea"/>
              </a:rPr>
              <a:t>  x 100 x 40% = 21.331,8</a:t>
            </a:r>
            <a:endParaRPr lang="en-US" altLang="zh-CN" sz="2800" dirty="0">
              <a:latin typeface="Times New Roman" panose="02020603050405020304" pitchFamily="18" charset="0"/>
            </a:endParaRPr>
          </a:p>
          <a:p>
            <a:pPr marL="0" indent="0" eaLnBrk="1" hangingPunct="1">
              <a:lnSpc>
                <a:spcPct val="60000"/>
              </a:lnSpc>
              <a:buNone/>
            </a:pPr>
            <a:r>
              <a:rPr lang="en-US" altLang="zh-CN" sz="2800" dirty="0">
                <a:latin typeface="Times New Roman" panose="02020603050405020304" pitchFamily="18" charset="0"/>
                <a:sym typeface="+mn-ea"/>
              </a:rPr>
              <a:t>    400 + 100 x 40%</a:t>
            </a:r>
            <a:endParaRPr lang="en-US" altLang="zh-CN" sz="2800" dirty="0" smtClean="0">
              <a:latin typeface="Times New Roman" panose="02020603050405020304" pitchFamily="18" charset="0"/>
            </a:endParaRPr>
          </a:p>
          <a:p>
            <a:pPr marL="0" indent="0" eaLnBrk="1" hangingPunct="1">
              <a:lnSpc>
                <a:spcPct val="70000"/>
              </a:lnSpc>
              <a:buNone/>
            </a:pPr>
            <a:r>
              <a:rPr lang="en-US" altLang="zh-CN" sz="2800" dirty="0" smtClean="0">
                <a:latin typeface="Times New Roman" panose="02020603050405020304" pitchFamily="18" charset="0"/>
                <a:sym typeface="+mn-ea"/>
              </a:rPr>
              <a:t>- Chi phí SXC dở dang cuối kỳ:</a:t>
            </a:r>
            <a:endParaRPr lang="en-US" altLang="zh-CN" sz="2800" dirty="0">
              <a:latin typeface="Times New Roman" panose="02020603050405020304" pitchFamily="18" charset="0"/>
            </a:endParaRPr>
          </a:p>
          <a:p>
            <a:pPr marL="0" indent="0" eaLnBrk="1" hangingPunct="1">
              <a:lnSpc>
                <a:spcPct val="50000"/>
              </a:lnSpc>
              <a:buNone/>
            </a:pPr>
            <a:r>
              <a:rPr lang="en-US" altLang="zh-CN" sz="2800" dirty="0">
                <a:latin typeface="Times New Roman" panose="02020603050405020304" pitchFamily="18" charset="0"/>
                <a:sym typeface="+mn-ea"/>
              </a:rPr>
              <a:t>  0 + 111.750</a:t>
            </a:r>
            <a:endParaRPr lang="en-US" altLang="zh-CN" sz="2800" dirty="0">
              <a:latin typeface="Times New Roman" panose="02020603050405020304" pitchFamily="18" charset="0"/>
            </a:endParaRPr>
          </a:p>
          <a:p>
            <a:pPr marL="0" indent="0" eaLnBrk="1" hangingPunct="1">
              <a:lnSpc>
                <a:spcPct val="50000"/>
              </a:lnSpc>
              <a:buNone/>
            </a:pPr>
            <a:r>
              <a:rPr lang="en-US" altLang="zh-CN" sz="2800" dirty="0" smtClean="0">
                <a:latin typeface="Times New Roman" panose="02020603050405020304" pitchFamily="18" charset="0"/>
                <a:sym typeface="+mn-ea"/>
              </a:rPr>
              <a:t> ----------------------- </a:t>
            </a:r>
            <a:r>
              <a:rPr lang="en-US" altLang="zh-CN" sz="2800" dirty="0">
                <a:latin typeface="Times New Roman" panose="02020603050405020304" pitchFamily="18" charset="0"/>
                <a:sym typeface="+mn-ea"/>
              </a:rPr>
              <a:t>  x 100 x 40% = 10.159,1</a:t>
            </a:r>
            <a:endParaRPr lang="en-US" altLang="zh-CN" sz="2800" dirty="0">
              <a:latin typeface="Times New Roman" panose="02020603050405020304" pitchFamily="18" charset="0"/>
            </a:endParaRPr>
          </a:p>
          <a:p>
            <a:pPr marL="0" indent="0" eaLnBrk="1" hangingPunct="1">
              <a:lnSpc>
                <a:spcPct val="50000"/>
              </a:lnSpc>
              <a:buNone/>
            </a:pPr>
            <a:r>
              <a:rPr lang="en-US" altLang="zh-CN" sz="2800" dirty="0">
                <a:latin typeface="Times New Roman" panose="02020603050405020304" pitchFamily="18" charset="0"/>
                <a:sym typeface="+mn-ea"/>
              </a:rPr>
              <a:t>    400 + 100 x 40%</a:t>
            </a:r>
          </a:p>
          <a:p>
            <a:pPr marL="0" indent="0" eaLnBrk="1" hangingPunct="1">
              <a:lnSpc>
                <a:spcPct val="50000"/>
              </a:lnSpc>
              <a:buNone/>
            </a:pPr>
            <a:endParaRPr lang="en-US" altLang="zh-CN" sz="2800" dirty="0">
              <a:latin typeface="Times New Roman" panose="02020603050405020304" pitchFamily="18" charset="0"/>
              <a:sym typeface="+mn-ea"/>
            </a:endParaRPr>
          </a:p>
          <a:p>
            <a:pPr marL="0" indent="0" eaLnBrk="1" hangingPunct="1">
              <a:lnSpc>
                <a:spcPct val="50000"/>
              </a:lnSpc>
              <a:buNone/>
            </a:pPr>
            <a:r>
              <a:rPr lang="en-US" altLang="zh-CN" sz="2800" b="1" dirty="0" smtClean="0">
                <a:solidFill>
                  <a:schemeClr val="accent2"/>
                </a:solidFill>
                <a:latin typeface="Times New Roman" panose="02020603050405020304" pitchFamily="18" charset="0"/>
              </a:rPr>
              <a:t>Tổng chi phí sản xuất dở dang cuối kỳ</a:t>
            </a:r>
            <a:r>
              <a:rPr lang="en-US" altLang="zh-CN" sz="2800" dirty="0" smtClean="0">
                <a:latin typeface="Times New Roman" panose="02020603050405020304" pitchFamily="18" charset="0"/>
              </a:rPr>
              <a:t> </a:t>
            </a:r>
            <a:r>
              <a:rPr lang="en-US" altLang="zh-CN" sz="2800" b="1" dirty="0" smtClean="0">
                <a:solidFill>
                  <a:schemeClr val="accent2"/>
                </a:solidFill>
                <a:latin typeface="Times New Roman" panose="02020603050405020304" pitchFamily="18" charset="0"/>
              </a:rPr>
              <a:t>= 87.309,1</a:t>
            </a:r>
          </a:p>
        </p:txBody>
      </p:sp>
      <p:sp>
        <p:nvSpPr>
          <p:cNvPr id="33795" name="Slide Number Placeholder 3"/>
          <p:cNvSpPr>
            <a:spLocks noGrp="1"/>
          </p:cNvSpPr>
          <p:nvPr>
            <p:ph type="sldNum" sz="quarter" idx="12"/>
          </p:nvPr>
        </p:nvSpPr>
        <p:spPr bwMode="auto">
          <a:xfrm>
            <a:off x="8404225" y="6067425"/>
            <a:ext cx="457200" cy="371475"/>
          </a:xfrm>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929978F0-3389-4430-A0D4-99CF26F3E930}" type="slidenum">
              <a:rPr lang="en-US" altLang="zh-CN">
                <a:solidFill>
                  <a:srgbClr val="FFFFFF"/>
                </a:solidFill>
                <a:latin typeface="Franklin Gothic Book" panose="020B0503020102020204" pitchFamily="34" charset="0"/>
              </a:rPr>
              <a:t>83</a:t>
            </a:fld>
            <a:endParaRPr lang="en-US" altLang="zh-CN">
              <a:solidFill>
                <a:srgbClr val="FFFFFF"/>
              </a:solidFill>
              <a:latin typeface="Franklin Gothic Book" panose="020B0503020102020204" pitchFamily="34" charset="0"/>
            </a:endParaRPr>
          </a:p>
        </p:txBody>
      </p:sp>
      <p:pic>
        <p:nvPicPr>
          <p:cNvPr id="33796" name="Picture 3" descr="xag00197"/>
          <p:cNvPicPr>
            <a:picLocks noChangeAspect="1" noChangeArrowheads="1" noCrop="1"/>
          </p:cNvPicPr>
          <p:nvPr/>
        </p:nvPicPr>
        <p:blipFill>
          <a:blip r:embed="rId2"/>
          <a:srcRect/>
          <a:stretch>
            <a:fillRect/>
          </a:stretch>
        </p:blipFill>
        <p:spPr bwMode="auto">
          <a:xfrm>
            <a:off x="8299450" y="271463"/>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additive="base">
                                        <p:cTn id="3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 calcmode="lin" valueType="num">
                                      <p:cBhvr additive="base">
                                        <p:cTn id="4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 calcmode="lin" valueType="num">
                                      <p:cBhvr additive="base">
                                        <p:cTn id="44"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 calcmode="lin" valueType="num">
                                      <p:cBhvr additive="base">
                                        <p:cTn id="50"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 calcmode="lin" valueType="num">
                                      <p:cBhvr additive="base">
                                        <p:cTn id="56"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 calcmode="lin" valueType="num">
                                      <p:cBhvr additive="base">
                                        <p:cTn id="62"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3">
                                            <p:txEl>
                                              <p:pRg st="11" end="11"/>
                                            </p:txEl>
                                          </p:spTgt>
                                        </p:tgtEl>
                                        <p:attrNameLst>
                                          <p:attrName>style.visibility</p:attrName>
                                        </p:attrNameLst>
                                      </p:cBhvr>
                                      <p:to>
                                        <p:strVal val="visible"/>
                                      </p:to>
                                    </p:set>
                                    <p:anim calcmode="lin" valueType="num">
                                      <p:cBhvr additive="base">
                                        <p:cTn id="66"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nodeType="clickEffect">
                                  <p:stCondLst>
                                    <p:cond delay="0"/>
                                  </p:stCondLst>
                                  <p:childTnLst>
                                    <p:set>
                                      <p:cBhvr>
                                        <p:cTn id="71" dur="1" fill="hold">
                                          <p:stCondLst>
                                            <p:cond delay="0"/>
                                          </p:stCondLst>
                                        </p:cTn>
                                        <p:tgtEl>
                                          <p:spTgt spid="3">
                                            <p:txEl>
                                              <p:pRg st="12" end="12"/>
                                            </p:txEl>
                                          </p:spTgt>
                                        </p:tgtEl>
                                        <p:attrNameLst>
                                          <p:attrName>style.visibility</p:attrName>
                                        </p:attrNameLst>
                                      </p:cBhvr>
                                      <p:to>
                                        <p:strVal val="visible"/>
                                      </p:to>
                                    </p:set>
                                    <p:anim calcmode="lin" valueType="num">
                                      <p:cBhvr additive="base">
                                        <p:cTn id="72"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74" presetID="2" presetClass="entr" presetSubtype="4" fill="hold" nodeType="withEffect">
                                  <p:stCondLst>
                                    <p:cond delay="0"/>
                                  </p:stCondLst>
                                  <p:childTnLst>
                                    <p:set>
                                      <p:cBhvr>
                                        <p:cTn id="75" dur="1" fill="hold">
                                          <p:stCondLst>
                                            <p:cond delay="0"/>
                                          </p:stCondLst>
                                        </p:cTn>
                                        <p:tgtEl>
                                          <p:spTgt spid="3">
                                            <p:txEl>
                                              <p:pRg st="13" end="13"/>
                                            </p:txEl>
                                          </p:spTgt>
                                        </p:tgtEl>
                                        <p:attrNameLst>
                                          <p:attrName>style.visibility</p:attrName>
                                        </p:attrNameLst>
                                      </p:cBhvr>
                                      <p:to>
                                        <p:strVal val="visible"/>
                                      </p:to>
                                    </p:set>
                                    <p:anim calcmode="lin" valueType="num">
                                      <p:cBhvr additive="base">
                                        <p:cTn id="76"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7"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nodeType="clickEffect">
                                  <p:stCondLst>
                                    <p:cond delay="0"/>
                                  </p:stCondLst>
                                  <p:childTnLst>
                                    <p:set>
                                      <p:cBhvr>
                                        <p:cTn id="81" dur="1" fill="hold">
                                          <p:stCondLst>
                                            <p:cond delay="0"/>
                                          </p:stCondLst>
                                        </p:cTn>
                                        <p:tgtEl>
                                          <p:spTgt spid="3">
                                            <p:txEl>
                                              <p:pRg st="14" end="14"/>
                                            </p:txEl>
                                          </p:spTgt>
                                        </p:tgtEl>
                                        <p:attrNameLst>
                                          <p:attrName>style.visibility</p:attrName>
                                        </p:attrNameLst>
                                      </p:cBhvr>
                                      <p:to>
                                        <p:strVal val="visible"/>
                                      </p:to>
                                    </p:set>
                                    <p:anim calcmode="lin" valueType="num">
                                      <p:cBhvr additive="base">
                                        <p:cTn id="82"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83"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3">
                                            <p:txEl>
                                              <p:pRg st="15" end="15"/>
                                            </p:txEl>
                                          </p:spTgt>
                                        </p:tgtEl>
                                        <p:attrNameLst>
                                          <p:attrName>style.visibility</p:attrName>
                                        </p:attrNameLst>
                                      </p:cBhvr>
                                      <p:to>
                                        <p:strVal val="visible"/>
                                      </p:to>
                                    </p:set>
                                    <p:anim calcmode="lin" valueType="num">
                                      <p:cBhvr additive="base">
                                        <p:cTn id="86"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87"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3">
                                            <p:txEl>
                                              <p:pRg st="16" end="16"/>
                                            </p:txEl>
                                          </p:spTgt>
                                        </p:tgtEl>
                                        <p:attrNameLst>
                                          <p:attrName>style.visibility</p:attrName>
                                        </p:attrNameLst>
                                      </p:cBhvr>
                                      <p:to>
                                        <p:strVal val="visible"/>
                                      </p:to>
                                    </p:set>
                                    <p:anim calcmode="lin" valueType="num">
                                      <p:cBhvr additive="base">
                                        <p:cTn id="90"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91"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2" presetClass="entr" presetSubtype="4" fill="hold" nodeType="clickEffect">
                                  <p:stCondLst>
                                    <p:cond delay="0"/>
                                  </p:stCondLst>
                                  <p:childTnLst>
                                    <p:set>
                                      <p:cBhvr>
                                        <p:cTn id="95" dur="1" fill="hold">
                                          <p:stCondLst>
                                            <p:cond delay="0"/>
                                          </p:stCondLst>
                                        </p:cTn>
                                        <p:tgtEl>
                                          <p:spTgt spid="3">
                                            <p:txEl>
                                              <p:pRg st="18" end="18"/>
                                            </p:txEl>
                                          </p:spTgt>
                                        </p:tgtEl>
                                        <p:attrNameLst>
                                          <p:attrName>style.visibility</p:attrName>
                                        </p:attrNameLst>
                                      </p:cBhvr>
                                      <p:to>
                                        <p:strVal val="visible"/>
                                      </p:to>
                                    </p:set>
                                    <p:animEffect transition="in" filter="wipe(down)">
                                      <p:cBhvr>
                                        <p:cTn id="96" dur="500"/>
                                        <p:tgtEl>
                                          <p:spTgt spid="3">
                                            <p:txEl>
                                              <p:pRg st="18" end="1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152400"/>
            <a:ext cx="8839200" cy="5867400"/>
          </a:xfrm>
        </p:spPr>
        <p:txBody>
          <a:bodyPr/>
          <a:lstStyle/>
          <a:p>
            <a:pPr eaLnBrk="1" hangingPunct="1">
              <a:buFontTx/>
              <a:buChar char="-"/>
            </a:pPr>
            <a:r>
              <a:rPr lang="en-US" altLang="zh-CN" sz="2800" dirty="0" err="1" smtClean="0">
                <a:solidFill>
                  <a:srgbClr val="FF0000"/>
                </a:solidFill>
                <a:latin typeface="Times New Roman" panose="02020603050405020304" pitchFamily="18" charset="0"/>
              </a:rPr>
              <a:t>Tổng</a:t>
            </a:r>
            <a:r>
              <a:rPr lang="en-US" altLang="zh-CN" sz="2800" dirty="0" smtClean="0">
                <a:solidFill>
                  <a:srgbClr val="FF0000"/>
                </a:solidFill>
                <a:latin typeface="Times New Roman" panose="02020603050405020304" pitchFamily="18" charset="0"/>
              </a:rPr>
              <a:t> </a:t>
            </a:r>
            <a:r>
              <a:rPr lang="en-US" altLang="zh-CN" sz="2800" dirty="0" err="1" smtClean="0">
                <a:solidFill>
                  <a:srgbClr val="FF0000"/>
                </a:solidFill>
                <a:latin typeface="Times New Roman" panose="02020603050405020304" pitchFamily="18" charset="0"/>
              </a:rPr>
              <a:t>giá</a:t>
            </a:r>
            <a:r>
              <a:rPr lang="en-US" altLang="zh-CN" sz="2800" dirty="0" smtClean="0">
                <a:solidFill>
                  <a:srgbClr val="FF0000"/>
                </a:solidFill>
                <a:latin typeface="Times New Roman" panose="02020603050405020304" pitchFamily="18" charset="0"/>
              </a:rPr>
              <a:t> </a:t>
            </a:r>
            <a:r>
              <a:rPr lang="en-US" altLang="zh-CN" sz="2800" dirty="0" err="1" smtClean="0">
                <a:solidFill>
                  <a:srgbClr val="FF0000"/>
                </a:solidFill>
                <a:latin typeface="Times New Roman" panose="02020603050405020304" pitchFamily="18" charset="0"/>
              </a:rPr>
              <a:t>thành</a:t>
            </a:r>
            <a:r>
              <a:rPr lang="en-US" altLang="zh-CN" sz="2800" dirty="0" smtClean="0">
                <a:solidFill>
                  <a:srgbClr val="FF0000"/>
                </a:solidFill>
                <a:latin typeface="Times New Roman" panose="02020603050405020304" pitchFamily="18" charset="0"/>
              </a:rPr>
              <a:t> </a:t>
            </a:r>
            <a:r>
              <a:rPr lang="en-US" altLang="zh-CN" sz="2800" dirty="0" err="1" smtClean="0">
                <a:solidFill>
                  <a:srgbClr val="FF0000"/>
                </a:solidFill>
                <a:latin typeface="Times New Roman" panose="02020603050405020304" pitchFamily="18" charset="0"/>
              </a:rPr>
              <a:t>sản</a:t>
            </a:r>
            <a:r>
              <a:rPr lang="en-US" altLang="zh-CN" sz="2800" dirty="0" smtClean="0">
                <a:solidFill>
                  <a:srgbClr val="FF0000"/>
                </a:solidFill>
                <a:latin typeface="Times New Roman" panose="02020603050405020304" pitchFamily="18" charset="0"/>
              </a:rPr>
              <a:t> </a:t>
            </a:r>
            <a:r>
              <a:rPr lang="en-US" altLang="zh-CN" sz="2800" dirty="0" err="1" smtClean="0">
                <a:solidFill>
                  <a:srgbClr val="FF0000"/>
                </a:solidFill>
                <a:latin typeface="Times New Roman" panose="02020603050405020304" pitchFamily="18" charset="0"/>
              </a:rPr>
              <a:t>phẩm</a:t>
            </a:r>
            <a:r>
              <a:rPr lang="en-US" altLang="zh-CN" sz="2800" dirty="0" smtClean="0">
                <a:solidFill>
                  <a:srgbClr val="FF0000"/>
                </a:solidFill>
                <a:latin typeface="Times New Roman" panose="02020603050405020304" pitchFamily="18" charset="0"/>
              </a:rPr>
              <a:t> A:</a:t>
            </a:r>
          </a:p>
          <a:p>
            <a:pPr eaLnBrk="1" hangingPunct="1">
              <a:buFontTx/>
              <a:buChar char="-"/>
            </a:pPr>
            <a:r>
              <a:rPr lang="en-US" altLang="zh-CN" sz="2800" dirty="0" smtClean="0">
                <a:latin typeface="Times New Roman" panose="02020603050405020304" pitchFamily="18" charset="0"/>
              </a:rPr>
              <a:t> = 0+</a:t>
            </a:r>
            <a:r>
              <a:rPr lang="en-US" altLang="zh-CN" sz="2800" dirty="0" smtClean="0">
                <a:latin typeface="Times New Roman" panose="02020603050405020304" pitchFamily="18" charset="0"/>
                <a:sym typeface="+mn-ea"/>
              </a:rPr>
              <a:t> 696.400</a:t>
            </a:r>
            <a:r>
              <a:rPr lang="en-US" altLang="zh-CN" sz="2800" dirty="0" smtClean="0">
                <a:latin typeface="Times New Roman" panose="02020603050405020304" pitchFamily="18" charset="0"/>
              </a:rPr>
              <a:t>-87.309,1 = 609.090,9</a:t>
            </a:r>
          </a:p>
          <a:p>
            <a:pPr eaLnBrk="1" hangingPunct="1">
              <a:buFontTx/>
              <a:buChar char="-"/>
            </a:pPr>
            <a:r>
              <a:rPr lang="en-US" altLang="zh-CN" sz="2800" dirty="0" err="1" smtClean="0">
                <a:latin typeface="Times New Roman" panose="02020603050405020304" pitchFamily="18" charset="0"/>
              </a:rPr>
              <a:t>Giá</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thành</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đơn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vị</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sản</a:t>
            </a: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phẩm</a:t>
            </a:r>
            <a:r>
              <a:rPr lang="en-US" altLang="zh-CN" sz="2800" dirty="0" smtClean="0">
                <a:latin typeface="Times New Roman" panose="02020603050405020304" pitchFamily="18" charset="0"/>
              </a:rPr>
              <a:t>: </a:t>
            </a:r>
            <a:r>
              <a:rPr lang="en-US" altLang="zh-CN" sz="2800" dirty="0" smtClean="0">
                <a:latin typeface="Times New Roman" panose="02020603050405020304" pitchFamily="18" charset="0"/>
                <a:sym typeface="+mn-ea"/>
              </a:rPr>
              <a:t>609.090,9</a:t>
            </a:r>
            <a:r>
              <a:rPr lang="en-US" altLang="zh-CN" sz="2800" dirty="0" smtClean="0">
                <a:latin typeface="Times New Roman" panose="02020603050405020304" pitchFamily="18" charset="0"/>
              </a:rPr>
              <a:t>/400 = 1.522,7</a:t>
            </a:r>
          </a:p>
          <a:p>
            <a:pPr eaLnBrk="1" hangingPunct="1">
              <a:buFontTx/>
              <a:buChar char="-"/>
            </a:pPr>
            <a:r>
              <a:rPr lang="en-US" altLang="zh-CN" sz="2800" dirty="0" err="1" smtClean="0">
                <a:latin typeface="Times New Roman" panose="02020603050405020304" pitchFamily="18" charset="0"/>
              </a:rPr>
              <a:t>Nợ</a:t>
            </a:r>
            <a:r>
              <a:rPr lang="en-US" altLang="zh-CN" sz="2800" dirty="0" smtClean="0">
                <a:latin typeface="Times New Roman" panose="02020603050405020304" pitchFamily="18" charset="0"/>
              </a:rPr>
              <a:t>  TK 155 A     </a:t>
            </a:r>
            <a:r>
              <a:rPr lang="en-US" altLang="zh-CN" sz="2800" dirty="0" smtClean="0">
                <a:latin typeface="Times New Roman" panose="02020603050405020304" pitchFamily="18" charset="0"/>
                <a:sym typeface="+mn-ea"/>
              </a:rPr>
              <a:t>609.090,9</a:t>
            </a:r>
            <a:endParaRPr lang="en-US" altLang="zh-CN" sz="2800" dirty="0" smtClean="0">
              <a:latin typeface="Times New Roman" panose="02020603050405020304" pitchFamily="18" charset="0"/>
            </a:endParaRPr>
          </a:p>
          <a:p>
            <a:pPr eaLnBrk="1" hangingPunct="1">
              <a:buFont typeface="Wingdings 2" panose="05020102010507070707" pitchFamily="18" charset="2"/>
              <a:buNone/>
            </a:pPr>
            <a:r>
              <a:rPr lang="en-US" altLang="zh-CN" sz="2800" dirty="0" smtClean="0">
                <a:latin typeface="Times New Roman" panose="02020603050405020304" pitchFamily="18" charset="0"/>
              </a:rPr>
              <a:t>     </a:t>
            </a:r>
            <a:r>
              <a:rPr lang="en-US" altLang="zh-CN" sz="2800" dirty="0" err="1" smtClean="0">
                <a:latin typeface="Times New Roman" panose="02020603050405020304" pitchFamily="18" charset="0"/>
              </a:rPr>
              <a:t>Có</a:t>
            </a:r>
            <a:r>
              <a:rPr lang="en-US" altLang="zh-CN" sz="2800" dirty="0" smtClean="0">
                <a:latin typeface="Times New Roman" panose="02020603050405020304" pitchFamily="18" charset="0"/>
              </a:rPr>
              <a:t> TK </a:t>
            </a:r>
            <a:r>
              <a:rPr lang="en-US" altLang="zh-CN" sz="2800" dirty="0" err="1" smtClean="0">
                <a:latin typeface="Times New Roman" panose="02020603050405020304" pitchFamily="18" charset="0"/>
              </a:rPr>
              <a:t>154A</a:t>
            </a:r>
            <a:r>
              <a:rPr lang="en-US" altLang="zh-CN" sz="2800" dirty="0" smtClean="0">
                <a:latin typeface="Times New Roman" panose="02020603050405020304" pitchFamily="18" charset="0"/>
              </a:rPr>
              <a:t>     </a:t>
            </a:r>
            <a:r>
              <a:rPr lang="en-US" altLang="zh-CN" sz="2800" dirty="0" smtClean="0">
                <a:latin typeface="Times New Roman" panose="02020603050405020304" pitchFamily="18" charset="0"/>
                <a:sym typeface="+mn-ea"/>
              </a:rPr>
              <a:t>609.090,9</a:t>
            </a:r>
            <a:endParaRPr lang="en-US" altLang="zh-CN" sz="2800" dirty="0" smtClean="0">
              <a:latin typeface="Times New Roman" panose="02020603050405020304" pitchFamily="18" charset="0"/>
            </a:endParaRPr>
          </a:p>
          <a:p>
            <a:pPr eaLnBrk="1" hangingPunct="1">
              <a:buFontTx/>
              <a:buChar char="-"/>
            </a:pPr>
            <a:endParaRPr lang="en-US" altLang="zh-CN" sz="2800" dirty="0" smtClean="0">
              <a:latin typeface="Times New Roman" panose="02020603050405020304" pitchFamily="18" charset="0"/>
            </a:endParaRPr>
          </a:p>
        </p:txBody>
      </p:sp>
      <p:sp>
        <p:nvSpPr>
          <p:cNvPr id="33795" name="Slide Number Placeholder 3"/>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929978F0-3389-4430-A0D4-99CF26F3E930}" type="slidenum">
              <a:rPr lang="en-US" altLang="zh-CN">
                <a:solidFill>
                  <a:srgbClr val="FFFFFF"/>
                </a:solidFill>
                <a:latin typeface="Franklin Gothic Book" panose="020B0503020102020204" pitchFamily="34" charset="0"/>
              </a:rPr>
              <a:t>84</a:t>
            </a:fld>
            <a:endParaRPr lang="en-US" altLang="zh-CN">
              <a:solidFill>
                <a:srgbClr val="FFFFFF"/>
              </a:solidFill>
              <a:latin typeface="Franklin Gothic Book" panose="020B0503020102020204" pitchFamily="34" charset="0"/>
            </a:endParaRPr>
          </a:p>
        </p:txBody>
      </p:sp>
      <p:pic>
        <p:nvPicPr>
          <p:cNvPr id="33796" name="Picture 3" descr="xag00197"/>
          <p:cNvPicPr>
            <a:picLocks noChangeAspect="1" noChangeArrowheads="1" noCrop="1"/>
          </p:cNvPicPr>
          <p:nvPr/>
        </p:nvPicPr>
        <p:blipFill>
          <a:blip r:embed="rId2"/>
          <a:srcRect/>
          <a:stretch>
            <a:fillRect/>
          </a:stretch>
        </p:blipFill>
        <p:spPr bwMode="auto">
          <a:xfrm>
            <a:off x="8299450" y="271463"/>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object 2"/>
          <p:cNvSpPr>
            <a:spLocks noGrp="1" noChangeArrowheads="1"/>
          </p:cNvSpPr>
          <p:nvPr>
            <p:ph type="title"/>
          </p:nvPr>
        </p:nvSpPr>
        <p:spPr>
          <a:xfrm>
            <a:off x="990600" y="76200"/>
            <a:ext cx="7772400" cy="1243013"/>
          </a:xfrm>
        </p:spPr>
        <p:txBody>
          <a:bodyPr lIns="0" tIns="11205" rIns="0" bIns="0">
            <a:spAutoFit/>
          </a:bodyPr>
          <a:lstStyle/>
          <a:p>
            <a:pPr marL="12700" algn="ctr" eaLnBrk="1" hangingPunct="1">
              <a:spcBef>
                <a:spcPts val="100"/>
              </a:spcBef>
            </a:pPr>
            <a:r>
              <a:rPr lang="en-US" altLang="zh-CN" sz="2000" u="sng" smtClean="0">
                <a:solidFill>
                  <a:srgbClr val="FF0000"/>
                </a:solidFill>
                <a:latin typeface="Times New Roman" panose="02020603050405020304" pitchFamily="18" charset="0"/>
                <a:ea typeface="SimSun" panose="02010600030101010101" pitchFamily="2" charset="-122"/>
              </a:rPr>
              <a:t>PHIẾU TÍNH GIÁ THÀNH SẢN PHẨM</a:t>
            </a:r>
            <a:br>
              <a:rPr lang="en-US" altLang="zh-CN" sz="2000" u="sng" smtClean="0">
                <a:solidFill>
                  <a:srgbClr val="FF0000"/>
                </a:solidFill>
                <a:latin typeface="Times New Roman" panose="02020603050405020304" pitchFamily="18" charset="0"/>
                <a:ea typeface="SimSun" panose="02010600030101010101" pitchFamily="2" charset="-122"/>
              </a:rPr>
            </a:br>
            <a:r>
              <a:rPr lang="en-US" altLang="zh-CN" sz="2000" u="sng" smtClean="0">
                <a:solidFill>
                  <a:srgbClr val="FF0000"/>
                </a:solidFill>
                <a:latin typeface="Times New Roman" panose="02020603050405020304" pitchFamily="18" charset="0"/>
                <a:ea typeface="SimSun" panose="02010600030101010101" pitchFamily="2" charset="-122"/>
              </a:rPr>
              <a:t>TÊN SẢN PHẨM: A</a:t>
            </a:r>
            <a:br>
              <a:rPr lang="en-US" altLang="zh-CN" sz="2000" u="sng" smtClean="0">
                <a:solidFill>
                  <a:srgbClr val="FF0000"/>
                </a:solidFill>
                <a:latin typeface="Times New Roman" panose="02020603050405020304" pitchFamily="18" charset="0"/>
                <a:ea typeface="SimSun" panose="02010600030101010101" pitchFamily="2" charset="-122"/>
              </a:rPr>
            </a:br>
            <a:r>
              <a:rPr lang="en-US" altLang="zh-CN" sz="2000" u="sng" smtClean="0">
                <a:solidFill>
                  <a:srgbClr val="FF0000"/>
                </a:solidFill>
                <a:latin typeface="Times New Roman" panose="02020603050405020304" pitchFamily="18" charset="0"/>
                <a:ea typeface="SimSun" panose="02010600030101010101" pitchFamily="2" charset="-122"/>
              </a:rPr>
              <a:t>SỐ LƯỢNG: 400 SP</a:t>
            </a:r>
            <a:br>
              <a:rPr lang="en-US" altLang="zh-CN" sz="2000" u="sng" smtClean="0">
                <a:solidFill>
                  <a:srgbClr val="FF0000"/>
                </a:solidFill>
                <a:latin typeface="Times New Roman" panose="02020603050405020304" pitchFamily="18" charset="0"/>
                <a:ea typeface="SimSun" panose="02010600030101010101" pitchFamily="2" charset="-122"/>
              </a:rPr>
            </a:br>
            <a:r>
              <a:rPr lang="en-US" altLang="zh-CN" sz="2000" u="sng" smtClean="0">
                <a:solidFill>
                  <a:srgbClr val="FF0000"/>
                </a:solidFill>
                <a:latin typeface="Times New Roman" panose="02020603050405020304" pitchFamily="18" charset="0"/>
                <a:ea typeface="SimSun" panose="02010600030101010101" pitchFamily="2" charset="-122"/>
              </a:rPr>
              <a:t>THÁNG: 09/200X</a:t>
            </a:r>
          </a:p>
        </p:txBody>
      </p:sp>
      <p:graphicFrame>
        <p:nvGraphicFramePr>
          <p:cNvPr id="3" name="Content Placeholder 2"/>
          <p:cNvGraphicFramePr>
            <a:graphicFrameLocks noGrp="1"/>
          </p:cNvGraphicFramePr>
          <p:nvPr>
            <p:ph sz="quarter" idx="1"/>
          </p:nvPr>
        </p:nvGraphicFramePr>
        <p:xfrm>
          <a:off x="328613" y="1371600"/>
          <a:ext cx="8301037" cy="4999356"/>
        </p:xfrm>
        <a:graphic>
          <a:graphicData uri="http://schemas.openxmlformats.org/drawingml/2006/table">
            <a:tbl>
              <a:tblPr/>
              <a:tblGrid>
                <a:gridCol w="1347787">
                  <a:extLst>
                    <a:ext uri="{9D8B030D-6E8A-4147-A177-3AD203B41FA5}">
                      <a16:colId xmlns:a16="http://schemas.microsoft.com/office/drawing/2014/main" val="20000"/>
                    </a:ext>
                  </a:extLst>
                </a:gridCol>
                <a:gridCol w="838200">
                  <a:extLst>
                    <a:ext uri="{9D8B030D-6E8A-4147-A177-3AD203B41FA5}">
                      <a16:colId xmlns:a16="http://schemas.microsoft.com/office/drawing/2014/main" val="20001"/>
                    </a:ext>
                  </a:extLst>
                </a:gridCol>
                <a:gridCol w="1120775">
                  <a:extLst>
                    <a:ext uri="{9D8B030D-6E8A-4147-A177-3AD203B41FA5}">
                      <a16:colId xmlns:a16="http://schemas.microsoft.com/office/drawing/2014/main" val="20002"/>
                    </a:ext>
                  </a:extLst>
                </a:gridCol>
                <a:gridCol w="1119188">
                  <a:extLst>
                    <a:ext uri="{9D8B030D-6E8A-4147-A177-3AD203B41FA5}">
                      <a16:colId xmlns:a16="http://schemas.microsoft.com/office/drawing/2014/main" val="20003"/>
                    </a:ext>
                  </a:extLst>
                </a:gridCol>
                <a:gridCol w="1139825">
                  <a:extLst>
                    <a:ext uri="{9D8B030D-6E8A-4147-A177-3AD203B41FA5}">
                      <a16:colId xmlns:a16="http://schemas.microsoft.com/office/drawing/2014/main" val="20004"/>
                    </a:ext>
                  </a:extLst>
                </a:gridCol>
                <a:gridCol w="1139825">
                  <a:extLst>
                    <a:ext uri="{9D8B030D-6E8A-4147-A177-3AD203B41FA5}">
                      <a16:colId xmlns:a16="http://schemas.microsoft.com/office/drawing/2014/main" val="20005"/>
                    </a:ext>
                  </a:extLst>
                </a:gridCol>
                <a:gridCol w="1595437">
                  <a:extLst>
                    <a:ext uri="{9D8B030D-6E8A-4147-A177-3AD203B41FA5}">
                      <a16:colId xmlns:a16="http://schemas.microsoft.com/office/drawing/2014/main" val="20006"/>
                    </a:ext>
                  </a:extLst>
                </a:gridCol>
              </a:tblGrid>
              <a:tr h="1198880">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Khoản mục chi phí</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DDĐK</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PSTK</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DDCK</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Giảm giá thành</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Tổng giá thành</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dirty="0" err="1" smtClean="0">
                          <a:ln>
                            <a:noFill/>
                          </a:ln>
                          <a:solidFill>
                            <a:srgbClr val="000000"/>
                          </a:solidFill>
                          <a:effectLst/>
                          <a:latin typeface="Times New Roman" panose="02020603050405020304" pitchFamily="18" charset="0"/>
                          <a:cs typeface="Times New Roman" panose="02020603050405020304" pitchFamily="18" charset="0"/>
                        </a:rPr>
                        <a:t>Giá</a:t>
                      </a:r>
                      <a:r>
                        <a:rPr kumimoji="0" lang="en-US" altLang="en-US" sz="20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cs typeface="Times New Roman" panose="02020603050405020304" pitchFamily="18" charset="0"/>
                        </a:rPr>
                        <a:t>thành</a:t>
                      </a:r>
                      <a:r>
                        <a:rPr kumimoji="0" lang="en-US" altLang="en-US" sz="20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cs typeface="Times New Roman" panose="02020603050405020304" pitchFamily="18" charset="0"/>
                        </a:rPr>
                        <a:t>đơn</a:t>
                      </a:r>
                      <a:r>
                        <a:rPr kumimoji="0" lang="en-US" altLang="en-US" sz="20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rgbClr val="000000"/>
                          </a:solidFill>
                          <a:effectLst/>
                          <a:latin typeface="Times New Roman" panose="02020603050405020304" pitchFamily="18" charset="0"/>
                          <a:cs typeface="Times New Roman" panose="02020603050405020304" pitchFamily="18" charset="0"/>
                        </a:rPr>
                        <a:t>vị</a:t>
                      </a:r>
                      <a:endParaRPr kumimoji="0" lang="en-US" altLang="en-US" sz="20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0"/>
                  </a:ext>
                </a:extLst>
              </a:tr>
              <a:tr h="779463">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CPNVLTT</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350.000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55.818,2</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294.181,8</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735,5</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1"/>
                  </a:ext>
                </a:extLst>
              </a:tr>
              <a:tr h="793750">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en-US" sz="20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CPNVLCTT</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220.000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lang="en-US" altLang="zh-CN" sz="2000" dirty="0">
                          <a:latin typeface="Times New Roman" panose="02020603050405020304" pitchFamily="18" charset="0"/>
                          <a:sym typeface="+mn-ea"/>
                        </a:rPr>
                        <a:t>44.000</a:t>
                      </a:r>
                      <a:endParaRPr kumimoji="0" lang="en-US"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en-US"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176.000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440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609600">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en-US" sz="20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CPNVLPTT</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130.000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lang="en-US" altLang="zh-CN" sz="2000" dirty="0">
                          <a:latin typeface="Times New Roman" panose="02020603050405020304" pitchFamily="18" charset="0"/>
                          <a:sym typeface="+mn-ea"/>
                        </a:rPr>
                        <a:t>11.818,2</a:t>
                      </a:r>
                      <a:endParaRPr kumimoji="0" lang="en-US"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en-US"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118.181,8</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295,5</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457200">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CPNCTT</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lang="en-US" altLang="zh-CN" sz="2000" b="1" smtClean="0">
                          <a:latin typeface="Times New Roman" panose="02020603050405020304" pitchFamily="18" charset="0"/>
                          <a:sym typeface="+mn-ea"/>
                        </a:rPr>
                        <a:t>234.650</a:t>
                      </a:r>
                      <a:endParaRPr kumimoji="0" lang="en-US" altLang="zh-CN"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mn-ea"/>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lang="en-US" altLang="zh-CN" sz="2000" b="1" dirty="0">
                          <a:latin typeface="Times New Roman" panose="02020603050405020304" pitchFamily="18" charset="0"/>
                          <a:sym typeface="+mn-ea"/>
                        </a:rPr>
                        <a:t>21.331,8</a:t>
                      </a:r>
                      <a:endParaRPr kumimoji="0" lang="en-US" altLang="zh-CN"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sym typeface="+mn-ea"/>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213.318,2</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533,3</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381000">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CPSXC</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lang="en-US" altLang="zh-CN" sz="2000" b="1" smtClean="0">
                          <a:latin typeface="Times New Roman" panose="02020603050405020304" pitchFamily="18" charset="0"/>
                          <a:sym typeface="+mn-ea"/>
                        </a:rPr>
                        <a:t>111.750</a:t>
                      </a:r>
                      <a:endParaRPr kumimoji="0" lang="en-US" altLang="zh-CN"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mn-ea"/>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lang="en-US" altLang="zh-CN" sz="2000" b="1" dirty="0">
                          <a:latin typeface="Times New Roman" panose="02020603050405020304" pitchFamily="18" charset="0"/>
                          <a:sym typeface="+mn-ea"/>
                        </a:rPr>
                        <a:t>10.159,1</a:t>
                      </a:r>
                      <a:endParaRPr kumimoji="0" lang="en-US" altLang="zh-CN"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sym typeface="+mn-ea"/>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101.590,9</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253,9</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5"/>
                  </a:ext>
                </a:extLst>
              </a:tr>
              <a:tr h="779463">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Tổng cộng</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lang="en-US" altLang="zh-CN" sz="2000" b="1" smtClean="0">
                          <a:latin typeface="Times New Roman" panose="02020603050405020304" pitchFamily="18" charset="0"/>
                          <a:sym typeface="+mn-ea"/>
                        </a:rPr>
                        <a:t>696.400</a:t>
                      </a:r>
                      <a:endPar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mn-ea"/>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lang="en-US" altLang="zh-CN" sz="2000" b="1" dirty="0" smtClean="0">
                          <a:latin typeface="Times New Roman" panose="02020603050405020304" pitchFamily="18" charset="0"/>
                          <a:sym typeface="+mn-ea"/>
                        </a:rPr>
                        <a:t>87.309,1</a:t>
                      </a:r>
                      <a:endParaRPr kumimoji="0" lang="en-US" altLang="zh-CN"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sym typeface="+mn-ea"/>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lang="en-US" altLang="zh-CN" sz="2000" b="1" dirty="0" smtClean="0">
                          <a:latin typeface="Times New Roman" panose="02020603050405020304" pitchFamily="18" charset="0"/>
                          <a:sym typeface="+mn-ea"/>
                        </a:rPr>
                        <a:t>609.090,9</a:t>
                      </a:r>
                      <a:endParaRPr kumimoji="0" lang="en-US" altLang="en-US"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tc>
                  <a:txBody>
                    <a:bodyPr/>
                    <a:lstStyle>
                      <a:lvl1pPr eaLnBrk="0" hangingPunct="0">
                        <a:spcBef>
                          <a:spcPts val="575"/>
                        </a:spcBef>
                        <a:buClr>
                          <a:schemeClr val="accent1"/>
                        </a:buClr>
                        <a:buSzPct val="85000"/>
                        <a:buFont typeface="Wingdings 2" panose="05020102010507070707" pitchFamily="18" charset="2"/>
                        <a:defRPr sz="2200">
                          <a:solidFill>
                            <a:schemeClr val="tx1"/>
                          </a:solidFill>
                          <a:latin typeface="Perpetua" panose="02020502060401020303" pitchFamily="18" charset="0"/>
                        </a:defRPr>
                      </a:lvl1pPr>
                      <a:lvl2pPr marL="742950" indent="-285750" eaLnBrk="0" hangingPunct="0">
                        <a:spcBef>
                          <a:spcPts val="375"/>
                        </a:spcBef>
                        <a:buClr>
                          <a:schemeClr val="accent2"/>
                        </a:buClr>
                        <a:buSzPct val="85000"/>
                        <a:buFont typeface="Wingdings 2" panose="05020102010507070707" pitchFamily="18" charset="2"/>
                        <a:defRPr sz="2000">
                          <a:solidFill>
                            <a:schemeClr val="tx1"/>
                          </a:solidFill>
                          <a:latin typeface="Perpetua" panose="02020502060401020303" pitchFamily="18" charset="0"/>
                        </a:defRPr>
                      </a:lvl2pPr>
                      <a:lvl3pPr marL="1143000" indent="-228600" eaLnBrk="0" hangingPunct="0">
                        <a:spcBef>
                          <a:spcPts val="375"/>
                        </a:spcBef>
                        <a:buClr>
                          <a:srgbClr val="ADCEDC"/>
                        </a:buClr>
                        <a:buSzPct val="85000"/>
                        <a:buFont typeface="Wingdings 2" panose="05020102010507070707" pitchFamily="18" charset="2"/>
                        <a:defRPr>
                          <a:solidFill>
                            <a:schemeClr val="tx1"/>
                          </a:solidFill>
                          <a:latin typeface="Perpetua" panose="02020502060401020303" pitchFamily="18" charset="0"/>
                        </a:defRPr>
                      </a:lvl3pPr>
                      <a:lvl4pPr marL="1600200" indent="-228600" eaLnBrk="0" hangingPunct="0">
                        <a:spcBef>
                          <a:spcPts val="375"/>
                        </a:spcBef>
                        <a:buClr>
                          <a:srgbClr val="EB641B"/>
                        </a:buClr>
                        <a:buSzPct val="80000"/>
                        <a:buFont typeface="Wingdings 2" panose="05020102010507070707" pitchFamily="18" charset="2"/>
                        <a:defRPr>
                          <a:solidFill>
                            <a:schemeClr val="tx1"/>
                          </a:solidFill>
                          <a:latin typeface="Perpetua" panose="02020502060401020303" pitchFamily="18" charset="0"/>
                        </a:defRPr>
                      </a:lvl4pPr>
                      <a:lvl5pPr marL="2057400" indent="-228600" eaLnBrk="0" hangingPunct="0">
                        <a:spcBef>
                          <a:spcPts val="375"/>
                        </a:spcBef>
                        <a:buClr>
                          <a:srgbClr val="EB641B"/>
                        </a:buClr>
                        <a:defRPr>
                          <a:solidFill>
                            <a:schemeClr val="tx1"/>
                          </a:solidFill>
                          <a:latin typeface="Perpetua" panose="02020502060401020303" pitchFamily="18" charset="0"/>
                        </a:defRPr>
                      </a:lvl5pPr>
                      <a:lvl6pPr marL="2514600" indent="-228600" eaLnBrk="0" fontAlgn="base" hangingPunct="0">
                        <a:spcBef>
                          <a:spcPts val="375"/>
                        </a:spcBef>
                        <a:spcAft>
                          <a:spcPct val="0"/>
                        </a:spcAft>
                        <a:buClr>
                          <a:srgbClr val="EB641B"/>
                        </a:buClr>
                        <a:defRPr>
                          <a:solidFill>
                            <a:schemeClr val="tx1"/>
                          </a:solidFill>
                          <a:latin typeface="Perpetua" panose="02020502060401020303" pitchFamily="18" charset="0"/>
                        </a:defRPr>
                      </a:lvl6pPr>
                      <a:lvl7pPr marL="2971800" indent="-228600" eaLnBrk="0" fontAlgn="base" hangingPunct="0">
                        <a:spcBef>
                          <a:spcPts val="375"/>
                        </a:spcBef>
                        <a:spcAft>
                          <a:spcPct val="0"/>
                        </a:spcAft>
                        <a:buClr>
                          <a:srgbClr val="EB641B"/>
                        </a:buClr>
                        <a:defRPr>
                          <a:solidFill>
                            <a:schemeClr val="tx1"/>
                          </a:solidFill>
                          <a:latin typeface="Perpetua" panose="02020502060401020303" pitchFamily="18" charset="0"/>
                        </a:defRPr>
                      </a:lvl7pPr>
                      <a:lvl8pPr marL="3429000" indent="-228600" eaLnBrk="0" fontAlgn="base" hangingPunct="0">
                        <a:spcBef>
                          <a:spcPts val="375"/>
                        </a:spcBef>
                        <a:spcAft>
                          <a:spcPct val="0"/>
                        </a:spcAft>
                        <a:buClr>
                          <a:srgbClr val="EB641B"/>
                        </a:buClr>
                        <a:defRPr>
                          <a:solidFill>
                            <a:schemeClr val="tx1"/>
                          </a:solidFill>
                          <a:latin typeface="Perpetua" panose="02020502060401020303" pitchFamily="18" charset="0"/>
                        </a:defRPr>
                      </a:lvl8pPr>
                      <a:lvl9pPr marL="3886200" indent="-228600" eaLnBrk="0" fontAlgn="base" hangingPunct="0">
                        <a:spcBef>
                          <a:spcPts val="375"/>
                        </a:spcBef>
                        <a:spcAft>
                          <a:spcPct val="0"/>
                        </a:spcAft>
                        <a:buClr>
                          <a:srgbClr val="EB641B"/>
                        </a:buClr>
                        <a:defRPr>
                          <a:solidFill>
                            <a:schemeClr val="tx1"/>
                          </a:solidFill>
                          <a:latin typeface="Perpetua" panose="02020502060401020303"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1.522,7</a:t>
                      </a:r>
                    </a:p>
                  </a:txBody>
                  <a:tcPr marL="0" marR="0" marT="0" marB="0" anchor="ctr" horzOverflow="overflow">
                    <a:lnL w="12700" cap="flat" cmpd="sng" algn="ctr">
                      <a:solidFill>
                        <a:srgbClr val="080000"/>
                      </a:solidFill>
                      <a:prstDash val="solid"/>
                      <a:round/>
                      <a:headEnd type="none" w="med" len="med"/>
                      <a:tailEnd type="none" w="med" len="med"/>
                    </a:lnL>
                    <a:lnR w="12700" cap="flat" cmpd="sng" algn="ctr">
                      <a:solidFill>
                        <a:srgbClr val="080000"/>
                      </a:solidFill>
                      <a:prstDash val="solid"/>
                      <a:round/>
                      <a:headEnd type="none" w="med" len="med"/>
                      <a:tailEnd type="none" w="med" len="med"/>
                    </a:lnR>
                    <a:lnT w="12700" cap="flat" cmpd="sng" algn="ctr">
                      <a:solidFill>
                        <a:srgbClr val="080000"/>
                      </a:solidFill>
                      <a:prstDash val="solid"/>
                      <a:roun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6"/>
                  </a:ext>
                </a:extLst>
              </a:tr>
            </a:tbl>
          </a:graphicData>
        </a:graphic>
      </p:graphicFrame>
      <p:sp>
        <p:nvSpPr>
          <p:cNvPr id="34897" name="Slide Number Placeholder 3"/>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308974C9-433A-43F8-8468-2A922C261C56}" type="slidenum">
              <a:rPr lang="en-US" altLang="zh-CN">
                <a:solidFill>
                  <a:srgbClr val="FFFFFF"/>
                </a:solidFill>
                <a:latin typeface="Franklin Gothic Book" panose="020B0503020102020204" pitchFamily="34" charset="0"/>
              </a:rPr>
              <a:t>85</a:t>
            </a:fld>
            <a:endParaRPr lang="en-US" altLang="zh-CN">
              <a:solidFill>
                <a:srgbClr val="FFFFFF"/>
              </a:solidFill>
              <a:latin typeface="Franklin Gothic Book" panose="020B0503020102020204" pitchFamily="34" charset="0"/>
            </a:endParaRPr>
          </a:p>
        </p:txBody>
      </p:sp>
    </p:spTree>
  </p:cSld>
  <p:clrMapOvr>
    <a:masterClrMapping/>
  </p:clrMapOvr>
  <p:transition>
    <p:split orient="vert"/>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object 2"/>
          <p:cNvSpPr>
            <a:spLocks noGrp="1" noChangeArrowheads="1"/>
          </p:cNvSpPr>
          <p:nvPr>
            <p:ph type="title"/>
          </p:nvPr>
        </p:nvSpPr>
        <p:spPr>
          <a:xfrm>
            <a:off x="914400" y="457200"/>
            <a:ext cx="7772400" cy="549275"/>
          </a:xfrm>
        </p:spPr>
        <p:txBody>
          <a:bodyPr lIns="0" tIns="11205" rIns="0" bIns="0">
            <a:spAutoFit/>
          </a:bodyPr>
          <a:lstStyle/>
          <a:p>
            <a:pPr marL="12700" algn="ctr" eaLnBrk="1" hangingPunct="1">
              <a:spcBef>
                <a:spcPts val="100"/>
              </a:spcBef>
            </a:pPr>
            <a:r>
              <a:rPr lang="en-US" altLang="zh-CN" sz="3500" b="1" u="sng" smtClean="0">
                <a:solidFill>
                  <a:srgbClr val="FF0000"/>
                </a:solidFill>
                <a:latin typeface="Times New Roman" panose="02020603050405020304" pitchFamily="18" charset="0"/>
                <a:ea typeface="SimSun" panose="02010600030101010101" pitchFamily="2" charset="-122"/>
              </a:rPr>
              <a:t>BÀI TẬP NHÓM</a:t>
            </a:r>
          </a:p>
        </p:txBody>
      </p:sp>
      <p:sp>
        <p:nvSpPr>
          <p:cNvPr id="38915" name="Slide Number Placeholder 3"/>
          <p:cNvSpPr>
            <a:spLocks noGrp="1"/>
          </p:cNvSpPr>
          <p:nvPr>
            <p:ph type="sldNum" sz="quarter" idx="12"/>
          </p:nvPr>
        </p:nvSpPr>
        <p:spPr bwMode="auto">
          <a:extLst>
            <a:ext uri="{91240B29-F687-4F45-9708-019B960494DF}">
              <a14:hiddenLine xmlns:a14="http://schemas.microsoft.com/office/drawing/2010/main" w="9525">
                <a:solidFill>
                  <a:srgbClr val="000000"/>
                </a:solidFill>
                <a:round/>
              </a14:hiddenLine>
            </a:ext>
          </a:extLst>
        </p:spPr>
        <p:txBody>
          <a:bodyPr/>
          <a:lstStyle>
            <a:lvl1pPr eaLnBrk="0" hangingPunct="0">
              <a:defRPr>
                <a:solidFill>
                  <a:schemeClr val="tx1"/>
                </a:solidFill>
                <a:latin typeface="Perpetua" panose="02020502060401020303" pitchFamily="18" charset="0"/>
              </a:defRPr>
            </a:lvl1pPr>
            <a:lvl2pPr marL="742950" indent="-285750" eaLnBrk="0" hangingPunct="0">
              <a:defRPr>
                <a:solidFill>
                  <a:schemeClr val="tx1"/>
                </a:solidFill>
                <a:latin typeface="Perpetua" panose="02020502060401020303" pitchFamily="18" charset="0"/>
              </a:defRPr>
            </a:lvl2pPr>
            <a:lvl3pPr marL="1143000" indent="-228600" eaLnBrk="0" hangingPunct="0">
              <a:defRPr>
                <a:solidFill>
                  <a:schemeClr val="tx1"/>
                </a:solidFill>
                <a:latin typeface="Perpetua" panose="02020502060401020303" pitchFamily="18" charset="0"/>
              </a:defRPr>
            </a:lvl3pPr>
            <a:lvl4pPr marL="1600200" indent="-228600" eaLnBrk="0" hangingPunct="0">
              <a:defRPr>
                <a:solidFill>
                  <a:schemeClr val="tx1"/>
                </a:solidFill>
                <a:latin typeface="Perpetua" panose="02020502060401020303" pitchFamily="18" charset="0"/>
              </a:defRPr>
            </a:lvl4pPr>
            <a:lvl5pPr marL="2057400" indent="-228600" eaLnBrk="0" hangingPunct="0">
              <a:defRPr>
                <a:solidFill>
                  <a:schemeClr val="tx1"/>
                </a:solidFill>
                <a:latin typeface="Perpetua" panose="02020502060401020303" pitchFamily="18" charset="0"/>
              </a:defRPr>
            </a:lvl5pPr>
            <a:lvl6pPr marL="2514600" indent="-228600" eaLnBrk="0" fontAlgn="base" hangingPunct="0">
              <a:spcBef>
                <a:spcPct val="0"/>
              </a:spcBef>
              <a:spcAft>
                <a:spcPct val="0"/>
              </a:spcAft>
              <a:defRPr>
                <a:solidFill>
                  <a:schemeClr val="tx1"/>
                </a:solidFill>
                <a:latin typeface="Perpetua" panose="02020502060401020303" pitchFamily="18" charset="0"/>
              </a:defRPr>
            </a:lvl6pPr>
            <a:lvl7pPr marL="2971800" indent="-228600" eaLnBrk="0" fontAlgn="base" hangingPunct="0">
              <a:spcBef>
                <a:spcPct val="0"/>
              </a:spcBef>
              <a:spcAft>
                <a:spcPct val="0"/>
              </a:spcAft>
              <a:defRPr>
                <a:solidFill>
                  <a:schemeClr val="tx1"/>
                </a:solidFill>
                <a:latin typeface="Perpetua" panose="02020502060401020303" pitchFamily="18" charset="0"/>
              </a:defRPr>
            </a:lvl7pPr>
            <a:lvl8pPr marL="3429000" indent="-228600" eaLnBrk="0" fontAlgn="base" hangingPunct="0">
              <a:spcBef>
                <a:spcPct val="0"/>
              </a:spcBef>
              <a:spcAft>
                <a:spcPct val="0"/>
              </a:spcAft>
              <a:defRPr>
                <a:solidFill>
                  <a:schemeClr val="tx1"/>
                </a:solidFill>
                <a:latin typeface="Perpetua" panose="02020502060401020303" pitchFamily="18" charset="0"/>
              </a:defRPr>
            </a:lvl8pPr>
            <a:lvl9pPr marL="3886200" indent="-228600" eaLnBrk="0" fontAlgn="base" hangingPunct="0">
              <a:spcBef>
                <a:spcPct val="0"/>
              </a:spcBef>
              <a:spcAft>
                <a:spcPct val="0"/>
              </a:spcAft>
              <a:defRPr>
                <a:solidFill>
                  <a:schemeClr val="tx1"/>
                </a:solidFill>
                <a:latin typeface="Perpetua" panose="02020502060401020303" pitchFamily="18" charset="0"/>
              </a:defRPr>
            </a:lvl9pPr>
          </a:lstStyle>
          <a:p>
            <a:pPr eaLnBrk="1" hangingPunct="1"/>
            <a:fld id="{128F706F-3720-4AAD-A912-5F212C7DBB9F}" type="slidenum">
              <a:rPr lang="en-US" altLang="zh-CN">
                <a:solidFill>
                  <a:srgbClr val="FFFFFF"/>
                </a:solidFill>
                <a:latin typeface="Franklin Gothic Book" panose="020B0503020102020204" pitchFamily="34" charset="0"/>
              </a:rPr>
              <a:t>86</a:t>
            </a:fld>
            <a:endParaRPr lang="en-US" altLang="zh-CN">
              <a:solidFill>
                <a:srgbClr val="FFFFFF"/>
              </a:solidFill>
              <a:latin typeface="Franklin Gothic Book" panose="020B0503020102020204" pitchFamily="34" charset="0"/>
            </a:endParaRPr>
          </a:p>
        </p:txBody>
      </p:sp>
      <p:sp>
        <p:nvSpPr>
          <p:cNvPr id="38916" name="Content Placeholder 4"/>
          <p:cNvSpPr>
            <a:spLocks noGrp="1" noChangeArrowheads="1"/>
          </p:cNvSpPr>
          <p:nvPr>
            <p:ph sz="quarter" idx="1"/>
          </p:nvPr>
        </p:nvSpPr>
        <p:spPr/>
        <p:txBody>
          <a:bodyPr/>
          <a:lstStyle/>
          <a:p>
            <a:pPr eaLnBrk="1" hangingPunct="1"/>
            <a:r>
              <a:rPr lang="en-US" altLang="zh-CN" smtClean="0">
                <a:latin typeface="Times New Roman" panose="02020603050405020304" pitchFamily="18" charset="0"/>
              </a:rPr>
              <a:t>SINH VIÊN NGỒI THEO NHÓM, LÀM BÀI TẬP SỐ 1 TRONG BÀI GIẢNG</a:t>
            </a:r>
          </a:p>
        </p:txBody>
      </p:sp>
      <p:pic>
        <p:nvPicPr>
          <p:cNvPr id="38917" name="Picture 3" descr="xag00197"/>
          <p:cNvPicPr>
            <a:picLocks noChangeAspect="1" noChangeArrowheads="1" noCrop="1"/>
          </p:cNvPicPr>
          <p:nvPr/>
        </p:nvPicPr>
        <p:blipFill>
          <a:blip r:embed="rId2"/>
          <a:srcRect/>
          <a:stretch>
            <a:fillRect/>
          </a:stretch>
        </p:blipFill>
        <p:spPr bwMode="auto">
          <a:xfrm>
            <a:off x="8299450" y="271463"/>
            <a:ext cx="3048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3" descr="Animate"/>
          <p:cNvPicPr>
            <a:picLocks noChangeAspect="1" noChangeArrowheads="1" noCrop="1"/>
          </p:cNvPicPr>
          <p:nvPr/>
        </p:nvPicPr>
        <p:blipFill>
          <a:blip r:embed="rId3"/>
          <a:srcRect/>
          <a:stretch>
            <a:fillRect/>
          </a:stretch>
        </p:blipFill>
        <p:spPr bwMode="auto">
          <a:xfrm>
            <a:off x="0" y="1033463"/>
            <a:ext cx="9144000" cy="15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3119</TotalTime>
  <Words>4966</Words>
  <Application>Microsoft Office PowerPoint</Application>
  <PresentationFormat>On-screen Show (4:3)</PresentationFormat>
  <Paragraphs>811</Paragraphs>
  <Slides>86</Slides>
  <Notes>3</Notes>
  <HiddenSlides>0</HiddenSlides>
  <MMClips>0</MMClips>
  <ScaleCrop>false</ScaleCrop>
  <HeadingPairs>
    <vt:vector size="8" baseType="variant">
      <vt:variant>
        <vt:lpstr>Fonts Used</vt:lpstr>
      </vt:variant>
      <vt:variant>
        <vt:i4>14</vt:i4>
      </vt:variant>
      <vt:variant>
        <vt:lpstr>Theme</vt:lpstr>
      </vt:variant>
      <vt:variant>
        <vt:i4>2</vt:i4>
      </vt:variant>
      <vt:variant>
        <vt:lpstr>Embedded OLE Servers</vt:lpstr>
      </vt:variant>
      <vt:variant>
        <vt:i4>1</vt:i4>
      </vt:variant>
      <vt:variant>
        <vt:lpstr>Slide Titles</vt:lpstr>
      </vt:variant>
      <vt:variant>
        <vt:i4>86</vt:i4>
      </vt:variant>
    </vt:vector>
  </HeadingPairs>
  <TitlesOfParts>
    <vt:vector size="103" baseType="lpstr">
      <vt:lpstr>宋体</vt:lpstr>
      <vt:lpstr>宋体</vt:lpstr>
      <vt:lpstr>Arial</vt:lpstr>
      <vt:lpstr>Calibri</vt:lpstr>
      <vt:lpstr>Franklin Gothic Book</vt:lpstr>
      <vt:lpstr>Komatuna</vt:lpstr>
      <vt:lpstr>Monotype Sorts</vt:lpstr>
      <vt:lpstr>Perpetua</vt:lpstr>
      <vt:lpstr>Times New Roman</vt:lpstr>
      <vt:lpstr>Verdana</vt:lpstr>
      <vt:lpstr>VNI-Times</vt:lpstr>
      <vt:lpstr>Wingdings</vt:lpstr>
      <vt:lpstr>Wingdings 2</vt:lpstr>
      <vt:lpstr>幼圆</vt:lpstr>
      <vt:lpstr>Equity</vt:lpstr>
      <vt:lpstr>Office Theme</vt:lpstr>
      <vt:lpstr>Equation.KSEE3</vt:lpstr>
      <vt:lpstr>PowerPoint Presentation</vt:lpstr>
      <vt:lpstr>4.1. Những vấn đề chung </vt:lpstr>
      <vt:lpstr>1.1.2.Quy trình vận động chi phí trong doanh nghiệp sản xuất</vt:lpstr>
      <vt:lpstr>PowerPoint Presentation</vt:lpstr>
      <vt:lpstr>PowerPoint Presentation</vt:lpstr>
      <vt:lpstr>CHI PHÍ SẢN XUẤT</vt:lpstr>
      <vt:lpstr>CHI PHÍ SẢN XUẤT</vt:lpstr>
      <vt:lpstr>CHI PHÍ SẢN XUẤT</vt:lpstr>
      <vt:lpstr>Đối tượng tập hợp chi phí sản xuất</vt:lpstr>
      <vt:lpstr>PowerPoint Presentation</vt:lpstr>
      <vt:lpstr>PowerPoint Presentation</vt:lpstr>
      <vt:lpstr>PowerPoint Presentation</vt:lpstr>
      <vt:lpstr>III. Kế toán CPSX và tính giá thành SP  công nghiệp.</vt:lpstr>
      <vt:lpstr> Kế toán tập hợp CPSX và tính giá thành  SP theo CP thực tế.</vt:lpstr>
      <vt:lpstr>Kế toán tập hợp chi phí nguyên liệu, vật liệu trực tiếp</vt:lpstr>
      <vt:lpstr>Cách tính phân bổ:</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Phân bổ định phí SXC</vt:lpstr>
      <vt:lpstr>Phân bổ biến phí SXC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Ví dụ 3: Trong DN X, trong tháng có các NVKT phát sinh sau: ( ĐVT: đồng)</vt:lpstr>
      <vt:lpstr>PowerPoint Presentation</vt:lpstr>
      <vt:lpstr>Kế toán tính giá thành sản phẩm</vt:lpstr>
      <vt:lpstr>PowerPoint Presentation</vt:lpstr>
      <vt:lpstr>2.2.2.2. Khoản giảm giá thành</vt:lpstr>
      <vt:lpstr>. Đánh giá sản phẩm dở dang cuối kỳ</vt:lpstr>
      <vt:lpstr>Đánh giá sản phẩm dở dang cuối kỳ</vt:lpstr>
      <vt:lpstr>Đánh giá sản phẩm dở dang cuối kỳ theo chi phí nguyên vật  liệu trực tiếp.</vt:lpstr>
      <vt:lpstr>            Ví dụ:</vt:lpstr>
      <vt:lpstr>Đánh giá sản phẩm dở dang cuối kỳ theo chi phí nguyên vật  liệu trực tiếp.</vt:lpstr>
      <vt:lpstr>* Chi phí nguyên vật liệu trực tiếp được sử dụng  theo mức độ hoàn thành sản phẩm.</vt:lpstr>
      <vt:lpstr>Ví dụ:</vt:lpstr>
      <vt:lpstr>PowerPoint Presentation</vt:lpstr>
      <vt:lpstr>Ví dụ: (đvt: triệu đồng)</vt:lpstr>
      <vt:lpstr>PowerPoint Presentation</vt:lpstr>
      <vt:lpstr>Đánh giá sản phẩm dở dang cuối kỳ theo sản lượng hoàn thành tương đương</vt:lpstr>
      <vt:lpstr>PowerPoint Presentation</vt:lpstr>
      <vt:lpstr>Đánh giá sản phẩm dở dang cuối kỳ theo chi phí nguyên vật  liệu trực tiếp.</vt:lpstr>
      <vt:lpstr>Chi phí nguyên vật liệu trực tiếp được sử dụng  theo mức độ hoàn thành sản phẩm.</vt:lpstr>
      <vt:lpstr> Chi phí sản xuất dở dang cuối kỳ được tính theo từng khoản mục chi phí:</vt:lpstr>
      <vt:lpstr>Ví dụ:</vt:lpstr>
      <vt:lpstr>Bài giải: (ĐVT: triệu đồng)</vt:lpstr>
      <vt:lpstr>PowerPoint Presentation</vt:lpstr>
      <vt:lpstr>PowerPoint Presentation</vt:lpstr>
      <vt:lpstr> Điều kiện áp dụng:</vt:lpstr>
      <vt:lpstr>            Ví dụ:</vt:lpstr>
      <vt:lpstr>Phương pháp tính:</vt:lpstr>
      <vt:lpstr>Các khoản điều chỉnh giảm giá thành bao gồm: - Phế liệu thu hồi từ quá trình sản xuất - Khoản thu bồi thường thiệt hại từ sản xuất - Giá trị sản phẩm phụ thu từ sản xuất. - Chi phí thiệt hại do sản phẩm hỏng</vt:lpstr>
      <vt:lpstr>Xác định giá thành thực tế đơn vị sản phẩm</vt:lpstr>
      <vt:lpstr>Các bước tính giá thành sản phẩm theo phương pháp giản đơn</vt:lpstr>
      <vt:lpstr>PHIẾU TÍNH GIÁ THÀNH SẢN PHẨM TÊN SẢN PHẨM: X SỐ LƯỢNG: xxx SP THÁNG: 09/200X</vt:lpstr>
      <vt:lpstr>Ví dụ</vt:lpstr>
      <vt:lpstr>Yêu cầu:</vt:lpstr>
      <vt:lpstr>Bài giải:</vt:lpstr>
      <vt:lpstr>Bài giải:</vt:lpstr>
      <vt:lpstr>Bài giải:</vt:lpstr>
      <vt:lpstr>PHIẾU TÍNH GIÁ THÀNH SẢN PHẨM TÊN SẢN PHẨM: X SỐ LƯỢNG: 160 SP THÁNG: 09/200X</vt:lpstr>
      <vt:lpstr>Ví dụ tổng hợp:             ĐVT: 1000 đồng</vt:lpstr>
      <vt:lpstr>PowerPoint Presentation</vt:lpstr>
      <vt:lpstr>Bài giải: (ĐVT: 1.000 đ)</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PHIẾU TÍNH GIÁ THÀNH SẢN PHẨM TÊN SẢN PHẨM: A SỐ LƯỢNG: 400 SP THÁNG: 09/200X</vt:lpstr>
      <vt:lpstr>BÀI TẬP NHÓM</vt:lpstr>
    </vt:vector>
  </TitlesOfParts>
  <Company>TCT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BÁO CÁO SƠ KẾT CÔNG TÁC THUẾ 6 THÁNG ĐẦU NĂM VÀ NHIỆM VỤ  CÔNG TÁC THUẾ 6 THÁNG CUỐI NĂM 2014</dc:title>
  <dc:creator>BinhNguyen</dc:creator>
  <cp:lastModifiedBy>DELL</cp:lastModifiedBy>
  <cp:revision>411</cp:revision>
  <cp:lastPrinted>2020-02-20T09:10:00Z</cp:lastPrinted>
  <dcterms:created xsi:type="dcterms:W3CDTF">2014-07-11T02:47:00Z</dcterms:created>
  <dcterms:modified xsi:type="dcterms:W3CDTF">2024-01-02T11:14:13Z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1033-11.2.0.9906</vt:lpwstr>
  </property>
</Properties>
</file>