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61" r:id="rId4"/>
    <p:sldId id="256" r:id="rId5"/>
    <p:sldId id="257"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5" d="100"/>
          <a:sy n="65" d="100"/>
        </p:scale>
        <p:origin x="634" y="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95010-B5DA-7AC1-88D6-CB222AC7F951}"/>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37DB5F7-AFCF-6136-F4BC-36D4D5B54C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BA6FF50-5B8C-3A64-4DAB-5A11D0F29230}"/>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5" name="Footer Placeholder 4">
            <a:extLst>
              <a:ext uri="{FF2B5EF4-FFF2-40B4-BE49-F238E27FC236}">
                <a16:creationId xmlns:a16="http://schemas.microsoft.com/office/drawing/2014/main" id="{0050355C-4E26-D1AC-2373-5FA12DF7B31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75313C1-53D3-7BEF-5B50-004314689C09}"/>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30442204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6F41E-1D93-3BAF-40B1-5A1D6CF3994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D6023C5-CF1B-B6BC-424E-A0F963B662E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0CC690-CD48-00F7-73F1-11AC34A2C41F}"/>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5" name="Footer Placeholder 4">
            <a:extLst>
              <a:ext uri="{FF2B5EF4-FFF2-40B4-BE49-F238E27FC236}">
                <a16:creationId xmlns:a16="http://schemas.microsoft.com/office/drawing/2014/main" id="{6DE8BFFC-F6F8-A80D-3559-73DA3C0EF4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D881CD2-5D3D-7544-443A-A8A3DD2DA82D}"/>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3810838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A31DA-2D70-5824-EAAD-84143FD0171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D29A3B61-7B9B-21A1-D973-C6F7F66914F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0F912F2-BA46-B2EF-2AAB-B6C5BAE1D118}"/>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5" name="Footer Placeholder 4">
            <a:extLst>
              <a:ext uri="{FF2B5EF4-FFF2-40B4-BE49-F238E27FC236}">
                <a16:creationId xmlns:a16="http://schemas.microsoft.com/office/drawing/2014/main" id="{8C0038AF-95CF-A3CC-3BBC-60902D06F9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86CEDE2-00A3-F6B1-1457-6A6DEC5625A3}"/>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330507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C75936-1E05-E9A5-9E6C-313B0389DB4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C711B3F-93F2-DFFF-1A5B-CA5F1C125F9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325EA47-7387-2114-0780-1A3C404201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5E3A01B-A206-C24C-289B-C3C25F020C1E}"/>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6" name="Footer Placeholder 5">
            <a:extLst>
              <a:ext uri="{FF2B5EF4-FFF2-40B4-BE49-F238E27FC236}">
                <a16:creationId xmlns:a16="http://schemas.microsoft.com/office/drawing/2014/main" id="{93617E2D-EB2A-3A4A-3DE8-DD8A302EB9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59081F-E8B2-191A-3C37-130C8A835270}"/>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1789800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4BD10-F213-B4DD-E30B-D85E10AFB7F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5471FDD6-4E8D-9886-00CE-39869B0B655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D642F8-F431-B427-1734-251EB78356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B8C75FE-CF09-E1C8-90C8-15EE924FC35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1CAFA4E-563B-72A4-BD28-C93F1EE821A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1476C5AD-90F7-E05D-160A-6FA070E61DC6}"/>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8" name="Footer Placeholder 7">
            <a:extLst>
              <a:ext uri="{FF2B5EF4-FFF2-40B4-BE49-F238E27FC236}">
                <a16:creationId xmlns:a16="http://schemas.microsoft.com/office/drawing/2014/main" id="{31AC14BB-E85C-D0D8-7CE0-F660FF31D6F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6CE6DE-D0C3-0ECB-B34C-12EB0CAD54A8}"/>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720486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F4BCC-C6BB-5D2C-7143-47EE408A431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ED0EB7-521D-67E6-CA33-C078882B4AC5}"/>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4" name="Footer Placeholder 3">
            <a:extLst>
              <a:ext uri="{FF2B5EF4-FFF2-40B4-BE49-F238E27FC236}">
                <a16:creationId xmlns:a16="http://schemas.microsoft.com/office/drawing/2014/main" id="{16B17B56-10E1-80BE-5E9B-052EB1AC7C3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5F5305DB-539F-95D9-54E8-2C1C3A4D226F}"/>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36488899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874B18-4897-59E8-DEB8-96A5BB7E4E6E}"/>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3" name="Footer Placeholder 2">
            <a:extLst>
              <a:ext uri="{FF2B5EF4-FFF2-40B4-BE49-F238E27FC236}">
                <a16:creationId xmlns:a16="http://schemas.microsoft.com/office/drawing/2014/main" id="{72904F7E-8E21-37FA-43B6-2DB8FEC452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47C2EA9-0199-1D49-EAEB-75D2A05353E1}"/>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7220355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9E3ECD-9271-69BC-443C-AA34F928BBB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CEA4983-EA1F-4F6C-9F46-B852110AB1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A070E80-D4CA-D8F6-AE88-E5B4B24B53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43591DD-5F33-9882-639E-DA5F75E02FE0}"/>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6" name="Footer Placeholder 5">
            <a:extLst>
              <a:ext uri="{FF2B5EF4-FFF2-40B4-BE49-F238E27FC236}">
                <a16:creationId xmlns:a16="http://schemas.microsoft.com/office/drawing/2014/main" id="{1F43C176-11DC-9CEE-311B-5834ADCCC9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78A9946-0C27-5B86-C9C2-307F5BA75244}"/>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25644155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537388-FDFA-2850-7D41-9B559A8A39F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BCD4E7B-BC05-A2C3-EF86-492170AC9B1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2375844-48FD-8DD6-239E-48DB8E7DEC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FE7986F-A40F-B179-C1CE-2D5EC0D3E54B}"/>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6" name="Footer Placeholder 5">
            <a:extLst>
              <a:ext uri="{FF2B5EF4-FFF2-40B4-BE49-F238E27FC236}">
                <a16:creationId xmlns:a16="http://schemas.microsoft.com/office/drawing/2014/main" id="{2E983BBC-6DA6-FAA5-E874-1E2377F9AA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627A16A-199A-C7BF-C91E-00D28B0B6453}"/>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1393098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A17709-091E-F1CA-3877-FBB5F1A2C689}"/>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96E6539-EA1B-9D70-0CF6-2F8D2BDF4AB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5ADA8A9-1D63-74E9-B3D7-975AB89BE40E}"/>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5" name="Footer Placeholder 4">
            <a:extLst>
              <a:ext uri="{FF2B5EF4-FFF2-40B4-BE49-F238E27FC236}">
                <a16:creationId xmlns:a16="http://schemas.microsoft.com/office/drawing/2014/main" id="{1831E0CE-EE9E-E65C-C539-574901FA51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75882E-E849-F44A-6A56-52EBD301C555}"/>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4512012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A100CB4-907B-F021-1657-61D8252138DF}"/>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DF220F2-5CBA-8313-4E65-241D1B5D7DA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47F4D59-1E89-8588-9C44-B85E25FA14CD}"/>
              </a:ext>
            </a:extLst>
          </p:cNvPr>
          <p:cNvSpPr>
            <a:spLocks noGrp="1"/>
          </p:cNvSpPr>
          <p:nvPr>
            <p:ph type="dt" sz="half" idx="10"/>
          </p:nvPr>
        </p:nvSpPr>
        <p:spPr/>
        <p:txBody>
          <a:bodyPr/>
          <a:lstStyle/>
          <a:p>
            <a:fld id="{BCA5D158-E6D2-47C7-B972-053D0514E357}" type="datetimeFigureOut">
              <a:rPr lang="en-US" smtClean="0"/>
              <a:t>1/1/2024</a:t>
            </a:fld>
            <a:endParaRPr lang="en-US"/>
          </a:p>
        </p:txBody>
      </p:sp>
      <p:sp>
        <p:nvSpPr>
          <p:cNvPr id="5" name="Footer Placeholder 4">
            <a:extLst>
              <a:ext uri="{FF2B5EF4-FFF2-40B4-BE49-F238E27FC236}">
                <a16:creationId xmlns:a16="http://schemas.microsoft.com/office/drawing/2014/main" id="{E933DFD8-4EBE-52BE-8B05-8DC52E3F41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5F40D68-B52B-054F-0DA8-CA4AE8FB2EBE}"/>
              </a:ext>
            </a:extLst>
          </p:cNvPr>
          <p:cNvSpPr>
            <a:spLocks noGrp="1"/>
          </p:cNvSpPr>
          <p:nvPr>
            <p:ph type="sldNum" sz="quarter" idx="12"/>
          </p:nvPr>
        </p:nvSpPr>
        <p:spPr/>
        <p:txBody>
          <a:bodyPr/>
          <a:lstStyle/>
          <a:p>
            <a:fld id="{BC0C0E11-A1B4-4160-99D0-9DECA49B8E00}" type="slidenum">
              <a:rPr lang="en-US" smtClean="0"/>
              <a:t>‹#›</a:t>
            </a:fld>
            <a:endParaRPr lang="en-US"/>
          </a:p>
        </p:txBody>
      </p:sp>
    </p:spTree>
    <p:extLst>
      <p:ext uri="{BB962C8B-B14F-4D97-AF65-F5344CB8AC3E}">
        <p14:creationId xmlns:p14="http://schemas.microsoft.com/office/powerpoint/2010/main" val="188734806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3F9C54-794D-5035-3930-F05597DE83C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4924DB0-4CB9-0C76-7B4F-E6901BA7BD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6FFF7F4-B142-4035-FA9C-E6BB0A73137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A5D158-E6D2-47C7-B972-053D0514E357}" type="datetimeFigureOut">
              <a:rPr lang="en-US" smtClean="0"/>
              <a:t>1/1/2024</a:t>
            </a:fld>
            <a:endParaRPr lang="en-US"/>
          </a:p>
        </p:txBody>
      </p:sp>
      <p:sp>
        <p:nvSpPr>
          <p:cNvPr id="5" name="Footer Placeholder 4">
            <a:extLst>
              <a:ext uri="{FF2B5EF4-FFF2-40B4-BE49-F238E27FC236}">
                <a16:creationId xmlns:a16="http://schemas.microsoft.com/office/drawing/2014/main" id="{0966145E-6D16-8F7D-679A-44BF224F2E5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F4C6AAA4-93F2-C9D0-0102-A66C8DA7133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0C0E11-A1B4-4160-99D0-9DECA49B8E00}" type="slidenum">
              <a:rPr lang="en-US" smtClean="0"/>
              <a:t>‹#›</a:t>
            </a:fld>
            <a:endParaRPr lang="en-US"/>
          </a:p>
        </p:txBody>
      </p:sp>
    </p:spTree>
    <p:extLst>
      <p:ext uri="{BB962C8B-B14F-4D97-AF65-F5344CB8AC3E}">
        <p14:creationId xmlns:p14="http://schemas.microsoft.com/office/powerpoint/2010/main" val="869996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CD85F78-2A38-9C24-BFAE-49F12222B740}"/>
              </a:ext>
            </a:extLst>
          </p:cNvPr>
          <p:cNvPicPr>
            <a:picLocks noChangeAspect="1"/>
          </p:cNvPicPr>
          <p:nvPr/>
        </p:nvPicPr>
        <p:blipFill>
          <a:blip r:embed="rId2"/>
          <a:stretch>
            <a:fillRect/>
          </a:stretch>
        </p:blipFill>
        <p:spPr>
          <a:xfrm>
            <a:off x="0" y="-1"/>
            <a:ext cx="12182180" cy="6858001"/>
          </a:xfrm>
          <a:prstGeom prst="rect">
            <a:avLst/>
          </a:prstGeom>
        </p:spPr>
      </p:pic>
      <p:sp>
        <p:nvSpPr>
          <p:cNvPr id="6" name="TextBox 5">
            <a:extLst>
              <a:ext uri="{FF2B5EF4-FFF2-40B4-BE49-F238E27FC236}">
                <a16:creationId xmlns:a16="http://schemas.microsoft.com/office/drawing/2014/main" id="{CCBD42F7-1F00-66CC-8432-22E80142AD55}"/>
              </a:ext>
            </a:extLst>
          </p:cNvPr>
          <p:cNvSpPr txBox="1"/>
          <p:nvPr/>
        </p:nvSpPr>
        <p:spPr>
          <a:xfrm>
            <a:off x="3589506" y="1599270"/>
            <a:ext cx="8592674" cy="2605842"/>
          </a:xfrm>
          <a:prstGeom prst="rect">
            <a:avLst/>
          </a:prstGeom>
          <a:noFill/>
        </p:spPr>
        <p:txBody>
          <a:bodyPr wrap="square">
            <a:spAutoFit/>
          </a:bodyPr>
          <a:lstStyle/>
          <a:p>
            <a:pPr algn="ctr">
              <a:spcBef>
                <a:spcPts val="200"/>
              </a:spcBef>
            </a:pPr>
            <a:r>
              <a:rPr lang="en-US"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NGHỊ</a:t>
            </a:r>
            <a:r>
              <a:rPr lang="vi-VN"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QUYẾT</a:t>
            </a:r>
            <a:endParaRPr lang="en-US"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spcBef>
                <a:spcPts val="200"/>
              </a:spcBef>
            </a:pPr>
            <a:r>
              <a:rPr lang="en-US"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HỘI</a:t>
            </a:r>
            <a:r>
              <a:rPr lang="vi-VN"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NGHỊ LẦN THỨ </a:t>
            </a:r>
            <a:r>
              <a:rPr lang="en-US"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TÁM</a:t>
            </a:r>
          </a:p>
          <a:p>
            <a:pPr algn="ctr">
              <a:spcBef>
                <a:spcPts val="200"/>
              </a:spcBef>
            </a:pPr>
            <a:r>
              <a:rPr lang="en-US"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BAN</a:t>
            </a:r>
            <a:r>
              <a:rPr lang="vi-VN"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CHẤP HÀNH TRUNG ƯƠNG</a:t>
            </a:r>
            <a:r>
              <a:rPr lang="en-US" sz="40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ĐẢNG KHOÁ XIII</a:t>
            </a:r>
          </a:p>
        </p:txBody>
      </p:sp>
      <p:sp>
        <p:nvSpPr>
          <p:cNvPr id="7" name="Subtitle 2">
            <a:extLst>
              <a:ext uri="{FF2B5EF4-FFF2-40B4-BE49-F238E27FC236}">
                <a16:creationId xmlns:a16="http://schemas.microsoft.com/office/drawing/2014/main" id="{C68A5545-9658-B0A5-1312-1DD990832578}"/>
              </a:ext>
            </a:extLst>
          </p:cNvPr>
          <p:cNvSpPr txBox="1">
            <a:spLocks/>
          </p:cNvSpPr>
          <p:nvPr/>
        </p:nvSpPr>
        <p:spPr>
          <a:xfrm>
            <a:off x="3468312" y="339632"/>
            <a:ext cx="8388485" cy="72416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400" b="1">
                <a:solidFill>
                  <a:srgbClr val="FF0000"/>
                </a:solidFill>
                <a:latin typeface="Arial" panose="020B0604020202020204" pitchFamily="34" charset="0"/>
                <a:cs typeface="Arial" panose="020B0604020202020204" pitchFamily="34" charset="0"/>
              </a:rPr>
              <a:t>ĐẢNG CỘNG SẢN VIỆT NAM</a:t>
            </a:r>
          </a:p>
        </p:txBody>
      </p:sp>
      <p:sp>
        <p:nvSpPr>
          <p:cNvPr id="9" name="TextBox 8">
            <a:extLst>
              <a:ext uri="{FF2B5EF4-FFF2-40B4-BE49-F238E27FC236}">
                <a16:creationId xmlns:a16="http://schemas.microsoft.com/office/drawing/2014/main" id="{9171F990-4EB4-A598-EC07-0B494FBA96AE}"/>
              </a:ext>
            </a:extLst>
          </p:cNvPr>
          <p:cNvSpPr txBox="1"/>
          <p:nvPr/>
        </p:nvSpPr>
        <p:spPr>
          <a:xfrm>
            <a:off x="4591455" y="5190634"/>
            <a:ext cx="7590725" cy="1323439"/>
          </a:xfrm>
          <a:prstGeom prst="rect">
            <a:avLst/>
          </a:prstGeom>
          <a:noFill/>
        </p:spPr>
        <p:txBody>
          <a:bodyPr wrap="square">
            <a:spAutoFit/>
          </a:bodyPr>
          <a:lstStyle/>
          <a:p>
            <a:pPr algn="ctr"/>
            <a:r>
              <a:rPr lang="en-US" sz="1900" b="1" i="0">
                <a:effectLst/>
                <a:latin typeface="Arial" panose="020B0604020202020204" pitchFamily="34" charset="0"/>
                <a:cs typeface="Arial" panose="020B0604020202020204" pitchFamily="34" charset="0"/>
              </a:rPr>
              <a:t>TRƯỜNG CAO ĐẲNG LÝ TỰ TRỌNG </a:t>
            </a:r>
            <a:r>
              <a:rPr lang="vi-VN" sz="1900" b="1" i="0">
                <a:effectLst/>
                <a:latin typeface="Arial" panose="020B0604020202020204" pitchFamily="34" charset="0"/>
                <a:cs typeface="Arial" panose="020B0604020202020204" pitchFamily="34" charset="0"/>
              </a:rPr>
              <a:t>THÀNH PHỐ HỒ CHÍ MINH</a:t>
            </a:r>
            <a:r>
              <a:rPr lang="vi-VN" sz="1900" b="1">
                <a:latin typeface="Arial" panose="020B0604020202020204" pitchFamily="34" charset="0"/>
                <a:cs typeface="Arial" panose="020B0604020202020204" pitchFamily="34" charset="0"/>
              </a:rPr>
              <a:t> </a:t>
            </a:r>
            <a:endParaRPr lang="en-US" sz="1900" b="1">
              <a:latin typeface="Arial" panose="020B0604020202020204" pitchFamily="34" charset="0"/>
              <a:cs typeface="Arial" panose="020B0604020202020204" pitchFamily="34" charset="0"/>
            </a:endParaRPr>
          </a:p>
          <a:p>
            <a:pPr algn="ctr"/>
            <a:endParaRPr lang="en-US" sz="1400">
              <a:solidFill>
                <a:srgbClr val="0000FF"/>
              </a:solidFill>
              <a:latin typeface="Times New Roman" panose="02020603050405020304" pitchFamily="18" charset="0"/>
              <a:cs typeface="Times New Roman" panose="02020603050405020304" pitchFamily="18" charset="0"/>
            </a:endParaRPr>
          </a:p>
          <a:p>
            <a:pPr algn="ctr"/>
            <a:endParaRPr lang="en-US" sz="1400">
              <a:solidFill>
                <a:srgbClr val="0000FF"/>
              </a:solidFill>
              <a:latin typeface="Times New Roman" panose="02020603050405020304" pitchFamily="18" charset="0"/>
              <a:cs typeface="Times New Roman" panose="02020603050405020304" pitchFamily="18" charset="0"/>
            </a:endParaRPr>
          </a:p>
          <a:p>
            <a:pPr algn="ctr"/>
            <a:endParaRPr lang="en-US" sz="1400">
              <a:solidFill>
                <a:srgbClr val="0000FF"/>
              </a:solidFill>
              <a:latin typeface="Times New Roman" panose="02020603050405020304" pitchFamily="18" charset="0"/>
              <a:cs typeface="Times New Roman" panose="02020603050405020304" pitchFamily="18" charset="0"/>
            </a:endParaRPr>
          </a:p>
          <a:p>
            <a:pPr algn="ctr"/>
            <a:r>
              <a:rPr lang="en-US" sz="1900" b="1">
                <a:latin typeface="Arial" panose="020B0604020202020204" pitchFamily="34" charset="0"/>
                <a:cs typeface="Arial" panose="020B0604020202020204" pitchFamily="34" charset="0"/>
              </a:rPr>
              <a:t>Thành phố Hồ Chí Minh – Ngày 02 tháng 01 năm 2024</a:t>
            </a:r>
          </a:p>
        </p:txBody>
      </p:sp>
    </p:spTree>
    <p:extLst>
      <p:ext uri="{BB962C8B-B14F-4D97-AF65-F5344CB8AC3E}">
        <p14:creationId xmlns:p14="http://schemas.microsoft.com/office/powerpoint/2010/main" val="23138661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3D8FE26-FEF3-7DA4-31DA-BA1A0114FE32}"/>
              </a:ext>
            </a:extLst>
          </p:cNvPr>
          <p:cNvSpPr/>
          <p:nvPr/>
        </p:nvSpPr>
        <p:spPr>
          <a:xfrm>
            <a:off x="0" y="0"/>
            <a:ext cx="12192000" cy="6858000"/>
          </a:xfrm>
          <a:prstGeom prst="rect">
            <a:avLst/>
          </a:prstGeom>
          <a:solidFill>
            <a:srgbClr val="FFE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ircular pattern with a star&#10;&#10;Description automatically generated">
            <a:extLst>
              <a:ext uri="{FF2B5EF4-FFF2-40B4-BE49-F238E27FC236}">
                <a16:creationId xmlns:a16="http://schemas.microsoft.com/office/drawing/2014/main" id="{E528E998-D7C6-4C3B-2FC6-A2A3145FBA9E}"/>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965471" y="21076"/>
            <a:ext cx="10240793" cy="6827195"/>
          </a:xfrm>
          <a:prstGeom prst="rect">
            <a:avLst/>
          </a:prstGeom>
        </p:spPr>
      </p:pic>
      <p:sp>
        <p:nvSpPr>
          <p:cNvPr id="10" name="Subtitle 2">
            <a:extLst>
              <a:ext uri="{FF2B5EF4-FFF2-40B4-BE49-F238E27FC236}">
                <a16:creationId xmlns:a16="http://schemas.microsoft.com/office/drawing/2014/main" id="{912B84A6-0E8E-0D22-755E-C63EA2102C08}"/>
              </a:ext>
            </a:extLst>
          </p:cNvPr>
          <p:cNvSpPr txBox="1">
            <a:spLocks/>
          </p:cNvSpPr>
          <p:nvPr/>
        </p:nvSpPr>
        <p:spPr>
          <a:xfrm>
            <a:off x="0" y="69116"/>
            <a:ext cx="12192000" cy="60209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b="1">
                <a:solidFill>
                  <a:srgbClr val="FF0000"/>
                </a:solidFill>
                <a:latin typeface="Arial" panose="020B0604020202020204" pitchFamily="34" charset="0"/>
                <a:cs typeface="Arial" panose="020B0604020202020204" pitchFamily="34" charset="0"/>
              </a:rPr>
              <a:t>NỘI DUNG</a:t>
            </a:r>
          </a:p>
        </p:txBody>
      </p:sp>
      <p:sp>
        <p:nvSpPr>
          <p:cNvPr id="13" name="TextBox 12">
            <a:extLst>
              <a:ext uri="{FF2B5EF4-FFF2-40B4-BE49-F238E27FC236}">
                <a16:creationId xmlns:a16="http://schemas.microsoft.com/office/drawing/2014/main" id="{E8750EC1-171F-A9C6-85DC-D7472EF0CF22}"/>
              </a:ext>
            </a:extLst>
          </p:cNvPr>
          <p:cNvSpPr txBox="1"/>
          <p:nvPr/>
        </p:nvSpPr>
        <p:spPr>
          <a:xfrm>
            <a:off x="985736" y="3880667"/>
            <a:ext cx="11206264" cy="2257028"/>
          </a:xfrm>
          <a:prstGeom prst="rect">
            <a:avLst/>
          </a:prstGeom>
          <a:noFill/>
          <a:ln w="28575">
            <a:solidFill>
              <a:srgbClr val="FF0000"/>
            </a:solidFill>
          </a:ln>
        </p:spPr>
        <p:txBody>
          <a:bodyPr wrap="square" rtlCol="0">
            <a:spAutoFit/>
          </a:bodyPr>
          <a:lstStyle/>
          <a:p>
            <a:pPr algn="ctr"/>
            <a:endParaRPr lang="nl-NL" sz="900" b="1">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NGHỊ</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QUYẾT</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43</a:t>
            </a:r>
          </a:p>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HỘI</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NGHỊ LẦN THỨ </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TÁM</a:t>
            </a:r>
          </a:p>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BAN</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CHẤP HÀNH TRUNG ƯƠNG</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ĐẢNG KHOÁ XIII</a:t>
            </a:r>
          </a:p>
          <a:p>
            <a:pPr algn="ctr">
              <a:spcBef>
                <a:spcPts val="200"/>
              </a:spcBef>
            </a:pPr>
            <a:r>
              <a:rPr lang="en-US" sz="2500" b="1" kern="0">
                <a:solidFill>
                  <a:srgbClr val="0000FF"/>
                </a:solidFill>
                <a:effectLst/>
                <a:latin typeface="Arial" panose="020B0604020202020204" pitchFamily="34" charset="0"/>
                <a:ea typeface="Times New Roman" panose="02020603050405020304" pitchFamily="18" charset="0"/>
                <a:cs typeface="Arial" panose="020B0604020202020204" pitchFamily="34" charset="0"/>
              </a:rPr>
              <a:t>về tiếp tục phát huy truyền thống, sức mạnh đại đoàn kết toàn dân tộc, xây dựng đất nước ta ngày càng phồn vinh, hạnh phúc</a:t>
            </a:r>
            <a:endParaRPr lang="en-US" sz="2500" kern="100">
              <a:solidFill>
                <a:srgbClr val="0000FF"/>
              </a:solidFill>
              <a:effectLst/>
              <a:latin typeface="Arial" panose="020B060402020202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690512C7-9AC2-6D83-73D3-3F6742AFC1FA}"/>
              </a:ext>
            </a:extLst>
          </p:cNvPr>
          <p:cNvSpPr txBox="1"/>
          <p:nvPr/>
        </p:nvSpPr>
        <p:spPr>
          <a:xfrm>
            <a:off x="965471" y="927801"/>
            <a:ext cx="11206264" cy="2195473"/>
          </a:xfrm>
          <a:prstGeom prst="rect">
            <a:avLst/>
          </a:prstGeom>
          <a:noFill/>
          <a:ln w="28575">
            <a:solidFill>
              <a:srgbClr val="FF0000"/>
            </a:solidFill>
          </a:ln>
        </p:spPr>
        <p:txBody>
          <a:bodyPr wrap="square" rtlCol="0">
            <a:spAutoFit/>
          </a:bodyPr>
          <a:lstStyle/>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NGHỊ</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QUYẾT</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42</a:t>
            </a:r>
          </a:p>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HỘI</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NGHỊ LẦN THỨ </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TÁM</a:t>
            </a:r>
          </a:p>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BAN</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CHẤP HÀNH TRUNG ƯƠNG</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ĐẢNG KHOÁ XIII</a:t>
            </a:r>
          </a:p>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về t</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iếp tục đổi mới, nâng cao chất lượng c</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hính sách xã hội</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đáp ứng</a:t>
            </a:r>
            <a:endPar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spcBef>
                <a:spcPts val="200"/>
              </a:spcBef>
            </a:pP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yêu cầu sự nghiệp xây dựng và bảo vệ Tổ quốc</a:t>
            </a:r>
            <a:r>
              <a:rPr lang="en-US" sz="2500" b="1">
                <a:solidFill>
                  <a:srgbClr val="0000FF"/>
                </a:solidFill>
                <a:latin typeface="Arial" panose="020B0604020202020204" pitchFamily="34" charset="0"/>
                <a:ea typeface="Times New Roman" panose="02020603050405020304" pitchFamily="18" charset="0"/>
                <a:cs typeface="Arial" panose="020B0604020202020204" pitchFamily="34" charset="0"/>
              </a:rPr>
              <a:t> </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trong </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giai đoạn</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mới</a:t>
            </a:r>
            <a:endPar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4" name="Decagon 3">
            <a:extLst>
              <a:ext uri="{FF2B5EF4-FFF2-40B4-BE49-F238E27FC236}">
                <a16:creationId xmlns:a16="http://schemas.microsoft.com/office/drawing/2014/main" id="{E82AB08A-BEB4-3A99-BEE1-9D2BFEA04B42}"/>
              </a:ext>
            </a:extLst>
          </p:cNvPr>
          <p:cNvSpPr/>
          <p:nvPr/>
        </p:nvSpPr>
        <p:spPr>
          <a:xfrm>
            <a:off x="118352" y="4601530"/>
            <a:ext cx="867384" cy="768484"/>
          </a:xfrm>
          <a:prstGeom prst="decagon">
            <a:avLst/>
          </a:prstGeom>
          <a:solidFill>
            <a:schemeClr val="accent4">
              <a:lumMod val="20000"/>
              <a:lumOff val="80000"/>
            </a:schemeClr>
          </a:solid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a:ln w="19050">
                  <a:solidFill>
                    <a:schemeClr val="tx1"/>
                  </a:solidFill>
                </a:ln>
                <a:latin typeface="Arial" panose="020B0604020202020204" pitchFamily="34" charset="0"/>
                <a:cs typeface="Arial" panose="020B0604020202020204" pitchFamily="34" charset="0"/>
              </a:rPr>
              <a:t>2</a:t>
            </a:r>
          </a:p>
        </p:txBody>
      </p:sp>
      <p:sp>
        <p:nvSpPr>
          <p:cNvPr id="7" name="Decagon 6">
            <a:extLst>
              <a:ext uri="{FF2B5EF4-FFF2-40B4-BE49-F238E27FC236}">
                <a16:creationId xmlns:a16="http://schemas.microsoft.com/office/drawing/2014/main" id="{382069B1-7F97-293D-293D-2AC850D4BF15}"/>
              </a:ext>
            </a:extLst>
          </p:cNvPr>
          <p:cNvSpPr/>
          <p:nvPr/>
        </p:nvSpPr>
        <p:spPr>
          <a:xfrm>
            <a:off x="77822" y="1755335"/>
            <a:ext cx="867384" cy="768484"/>
          </a:xfrm>
          <a:prstGeom prst="decagon">
            <a:avLst/>
          </a:prstGeom>
          <a:solidFill>
            <a:schemeClr val="accent4">
              <a:lumMod val="20000"/>
              <a:lumOff val="80000"/>
            </a:schemeClr>
          </a:solid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a:ln w="19050">
                  <a:solidFill>
                    <a:schemeClr val="tx1"/>
                  </a:solidFill>
                </a:ln>
                <a:latin typeface="Arial" panose="020B0604020202020204" pitchFamily="34" charset="0"/>
                <a:cs typeface="Arial" panose="020B0604020202020204" pitchFamily="34" charset="0"/>
              </a:rPr>
              <a:t>1</a:t>
            </a:r>
          </a:p>
        </p:txBody>
      </p:sp>
    </p:spTree>
    <p:extLst>
      <p:ext uri="{BB962C8B-B14F-4D97-AF65-F5344CB8AC3E}">
        <p14:creationId xmlns:p14="http://schemas.microsoft.com/office/powerpoint/2010/main" val="40933302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4"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3D8FE26-FEF3-7DA4-31DA-BA1A0114FE32}"/>
              </a:ext>
            </a:extLst>
          </p:cNvPr>
          <p:cNvSpPr/>
          <p:nvPr/>
        </p:nvSpPr>
        <p:spPr>
          <a:xfrm>
            <a:off x="-10133" y="-26448"/>
            <a:ext cx="12192000" cy="6858000"/>
          </a:xfrm>
          <a:prstGeom prst="rect">
            <a:avLst/>
          </a:prstGeom>
          <a:solidFill>
            <a:srgbClr val="FFEB9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circular pattern with a star&#10;&#10;Description automatically generated">
            <a:extLst>
              <a:ext uri="{FF2B5EF4-FFF2-40B4-BE49-F238E27FC236}">
                <a16:creationId xmlns:a16="http://schemas.microsoft.com/office/drawing/2014/main" id="{E528E998-D7C6-4C3B-2FC6-A2A3145FBA9E}"/>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965471" y="21076"/>
            <a:ext cx="10240793" cy="6827195"/>
          </a:xfrm>
          <a:prstGeom prst="rect">
            <a:avLst/>
          </a:prstGeom>
        </p:spPr>
      </p:pic>
      <p:sp>
        <p:nvSpPr>
          <p:cNvPr id="10" name="Subtitle 2">
            <a:extLst>
              <a:ext uri="{FF2B5EF4-FFF2-40B4-BE49-F238E27FC236}">
                <a16:creationId xmlns:a16="http://schemas.microsoft.com/office/drawing/2014/main" id="{912B84A6-0E8E-0D22-755E-C63EA2102C08}"/>
              </a:ext>
            </a:extLst>
          </p:cNvPr>
          <p:cNvSpPr txBox="1">
            <a:spLocks/>
          </p:cNvSpPr>
          <p:nvPr/>
        </p:nvSpPr>
        <p:spPr>
          <a:xfrm>
            <a:off x="-20266" y="40532"/>
            <a:ext cx="12192000" cy="60209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3600" b="1">
                <a:solidFill>
                  <a:srgbClr val="FF0000"/>
                </a:solidFill>
                <a:latin typeface="Arial" panose="020B0604020202020204" pitchFamily="34" charset="0"/>
                <a:cs typeface="Arial" panose="020B0604020202020204" pitchFamily="34" charset="0"/>
              </a:rPr>
              <a:t>NỘI DUNG</a:t>
            </a:r>
          </a:p>
        </p:txBody>
      </p:sp>
      <p:sp>
        <p:nvSpPr>
          <p:cNvPr id="13" name="TextBox 12">
            <a:extLst>
              <a:ext uri="{FF2B5EF4-FFF2-40B4-BE49-F238E27FC236}">
                <a16:creationId xmlns:a16="http://schemas.microsoft.com/office/drawing/2014/main" id="{E8750EC1-171F-A9C6-85DC-D7472EF0CF22}"/>
              </a:ext>
            </a:extLst>
          </p:cNvPr>
          <p:cNvSpPr txBox="1"/>
          <p:nvPr/>
        </p:nvSpPr>
        <p:spPr>
          <a:xfrm>
            <a:off x="985736" y="3880667"/>
            <a:ext cx="11206264" cy="2231380"/>
          </a:xfrm>
          <a:prstGeom prst="rect">
            <a:avLst/>
          </a:prstGeom>
          <a:noFill/>
          <a:ln w="28575">
            <a:solidFill>
              <a:srgbClr val="FF0000"/>
            </a:solidFill>
          </a:ln>
        </p:spPr>
        <p:txBody>
          <a:bodyPr wrap="square" rtlCol="0">
            <a:spAutoFit/>
          </a:bodyPr>
          <a:lstStyle/>
          <a:p>
            <a:pPr algn="ctr"/>
            <a:endParaRPr lang="nl-NL" sz="900" b="1">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nl-NL"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BÁO CÁO TỔNG KẾT 10 NĂM THỰC HIỆN</a:t>
            </a:r>
            <a:endParaRPr lang="en-US" sz="250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nl-NL"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NGHỊ QUYẾT TRUNG ƯƠNG 8 KHÓA XI</a:t>
            </a:r>
            <a:endParaRPr lang="en-US" sz="250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nl-NL"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VỀ CHIẾN LƯỢC BẢO VỆ TỔ QUỐC TRONG TÌNH HÌNH MỚI</a:t>
            </a:r>
            <a:endParaRPr lang="en-US" sz="250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nl-NL"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(Phục vụ nghiên cứu, học tập, quán triệt Nghị quyết Hội nghị lần thứ tám</a:t>
            </a:r>
            <a:endParaRPr lang="en-US" sz="250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r>
              <a:rPr lang="nl-NL"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Ban Chấp hành Trung ương Đảng khóa XIII)</a:t>
            </a:r>
            <a:endParaRPr lang="en-US" sz="2500">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p:txBody>
      </p:sp>
      <p:sp>
        <p:nvSpPr>
          <p:cNvPr id="2" name="TextBox 1">
            <a:extLst>
              <a:ext uri="{FF2B5EF4-FFF2-40B4-BE49-F238E27FC236}">
                <a16:creationId xmlns:a16="http://schemas.microsoft.com/office/drawing/2014/main" id="{690512C7-9AC2-6D83-73D3-3F6742AFC1FA}"/>
              </a:ext>
            </a:extLst>
          </p:cNvPr>
          <p:cNvSpPr txBox="1"/>
          <p:nvPr/>
        </p:nvSpPr>
        <p:spPr>
          <a:xfrm>
            <a:off x="965471" y="927801"/>
            <a:ext cx="11206264" cy="2156296"/>
          </a:xfrm>
          <a:prstGeom prst="rect">
            <a:avLst/>
          </a:prstGeom>
          <a:noFill/>
          <a:ln w="28575">
            <a:solidFill>
              <a:srgbClr val="FF0000"/>
            </a:solidFill>
          </a:ln>
        </p:spPr>
        <p:txBody>
          <a:bodyPr wrap="square" rtlCol="0">
            <a:spAutoFit/>
          </a:bodyPr>
          <a:lstStyle/>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NGHỊ</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QUYẾT</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45</a:t>
            </a:r>
          </a:p>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HỘI</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NGHỊ LẦN THỨ </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TÁM</a:t>
            </a:r>
          </a:p>
          <a:p>
            <a:pPr algn="ctr">
              <a:spcBef>
                <a:spcPts val="200"/>
              </a:spcBef>
            </a:pP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BAN</a:t>
            </a:r>
            <a:r>
              <a:rPr lang="vi-VN"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CHẤP HÀNH TRUNG ƯƠNG</a:t>
            </a:r>
            <a:r>
              <a:rPr lang="en-US" sz="25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ĐẢNG KHOÁ XIII</a:t>
            </a:r>
          </a:p>
          <a:p>
            <a:pPr algn="ctr">
              <a:spcBef>
                <a:spcPts val="200"/>
              </a:spcBef>
            </a:pPr>
            <a:r>
              <a:rPr lang="en-US" sz="2500" b="1">
                <a:solidFill>
                  <a:srgbClr val="0000FF"/>
                </a:solidFill>
                <a:latin typeface="Arial" panose="020B0604020202020204" pitchFamily="34" charset="0"/>
                <a:cs typeface="Arial" panose="020B0604020202020204" pitchFamily="34" charset="0"/>
              </a:rPr>
              <a:t>về tiếp tục xây dựng và phát huy vai trò của đội ngũ trí thức đáp ứng</a:t>
            </a:r>
          </a:p>
          <a:p>
            <a:pPr algn="ctr" fontAlgn="base">
              <a:lnSpc>
                <a:spcPct val="130000"/>
              </a:lnSpc>
            </a:pPr>
            <a:r>
              <a:rPr lang="en-US" sz="2500" b="1">
                <a:solidFill>
                  <a:srgbClr val="0000FF"/>
                </a:solidFill>
                <a:latin typeface="Arial" panose="020B0604020202020204" pitchFamily="34" charset="0"/>
                <a:cs typeface="Arial" panose="020B0604020202020204" pitchFamily="34" charset="0"/>
              </a:rPr>
              <a:t>yêu cầu phát triển đất nước nhanh và bền vững trong giai đoạn mới</a:t>
            </a:r>
          </a:p>
        </p:txBody>
      </p:sp>
      <p:sp>
        <p:nvSpPr>
          <p:cNvPr id="4" name="Decagon 3">
            <a:extLst>
              <a:ext uri="{FF2B5EF4-FFF2-40B4-BE49-F238E27FC236}">
                <a16:creationId xmlns:a16="http://schemas.microsoft.com/office/drawing/2014/main" id="{E82AB08A-BEB4-3A99-BEE1-9D2BFEA04B42}"/>
              </a:ext>
            </a:extLst>
          </p:cNvPr>
          <p:cNvSpPr/>
          <p:nvPr/>
        </p:nvSpPr>
        <p:spPr>
          <a:xfrm>
            <a:off x="118352" y="4536293"/>
            <a:ext cx="867384" cy="768484"/>
          </a:xfrm>
          <a:prstGeom prst="decagon">
            <a:avLst/>
          </a:prstGeom>
          <a:solidFill>
            <a:schemeClr val="accent4">
              <a:lumMod val="20000"/>
              <a:lumOff val="80000"/>
            </a:schemeClr>
          </a:solid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a:ln w="19050">
                  <a:solidFill>
                    <a:schemeClr val="tx1"/>
                  </a:solidFill>
                </a:ln>
                <a:latin typeface="Arial" panose="020B0604020202020204" pitchFamily="34" charset="0"/>
                <a:cs typeface="Arial" panose="020B0604020202020204" pitchFamily="34" charset="0"/>
              </a:rPr>
              <a:t>4</a:t>
            </a:r>
          </a:p>
        </p:txBody>
      </p:sp>
      <p:sp>
        <p:nvSpPr>
          <p:cNvPr id="7" name="Decagon 6">
            <a:extLst>
              <a:ext uri="{FF2B5EF4-FFF2-40B4-BE49-F238E27FC236}">
                <a16:creationId xmlns:a16="http://schemas.microsoft.com/office/drawing/2014/main" id="{382069B1-7F97-293D-293D-2AC850D4BF15}"/>
              </a:ext>
            </a:extLst>
          </p:cNvPr>
          <p:cNvSpPr/>
          <p:nvPr/>
        </p:nvSpPr>
        <p:spPr>
          <a:xfrm>
            <a:off x="87954" y="1621707"/>
            <a:ext cx="867384" cy="768484"/>
          </a:xfrm>
          <a:prstGeom prst="decagon">
            <a:avLst/>
          </a:prstGeom>
          <a:solidFill>
            <a:schemeClr val="accent4">
              <a:lumMod val="20000"/>
              <a:lumOff val="80000"/>
            </a:schemeClr>
          </a:solid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3600">
                <a:ln w="19050">
                  <a:solidFill>
                    <a:schemeClr val="tx1"/>
                  </a:solidFill>
                </a:ln>
                <a:latin typeface="Arial" panose="020B0604020202020204" pitchFamily="34" charset="0"/>
                <a:cs typeface="Arial" panose="020B0604020202020204" pitchFamily="34" charset="0"/>
              </a:rPr>
              <a:t>3</a:t>
            </a:r>
          </a:p>
        </p:txBody>
      </p:sp>
    </p:spTree>
    <p:extLst>
      <p:ext uri="{BB962C8B-B14F-4D97-AF65-F5344CB8AC3E}">
        <p14:creationId xmlns:p14="http://schemas.microsoft.com/office/powerpoint/2010/main" val="672044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additive="base">
                                        <p:cTn id="21" dur="500" fill="hold"/>
                                        <p:tgtEl>
                                          <p:spTgt spid="4"/>
                                        </p:tgtEl>
                                        <p:attrNameLst>
                                          <p:attrName>ppt_x</p:attrName>
                                        </p:attrNameLst>
                                      </p:cBhvr>
                                      <p:tavLst>
                                        <p:tav tm="0">
                                          <p:val>
                                            <p:strVal val="#ppt_x"/>
                                          </p:val>
                                        </p:tav>
                                        <p:tav tm="100000">
                                          <p:val>
                                            <p:strVal val="#ppt_x"/>
                                          </p:val>
                                        </p:tav>
                                      </p:tavLst>
                                    </p:anim>
                                    <p:anim calcmode="lin" valueType="num">
                                      <p:cBhvr additive="base">
                                        <p:cTn id="2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 grpId="0" animBg="1"/>
      <p:bldP spid="4" grpId="0" animBg="1"/>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0" name="Subtitle 2">
            <a:extLst>
              <a:ext uri="{FF2B5EF4-FFF2-40B4-BE49-F238E27FC236}">
                <a16:creationId xmlns:a16="http://schemas.microsoft.com/office/drawing/2014/main" id="{912B84A6-0E8E-0D22-755E-C63EA2102C08}"/>
              </a:ext>
            </a:extLst>
          </p:cNvPr>
          <p:cNvSpPr txBox="1">
            <a:spLocks/>
          </p:cNvSpPr>
          <p:nvPr/>
        </p:nvSpPr>
        <p:spPr>
          <a:xfrm>
            <a:off x="3256524" y="352775"/>
            <a:ext cx="8388485" cy="724165"/>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4400" b="1">
                <a:solidFill>
                  <a:srgbClr val="FF0000"/>
                </a:solidFill>
                <a:latin typeface="Arial" panose="020B0604020202020204" pitchFamily="34" charset="0"/>
                <a:cs typeface="Arial" panose="020B0604020202020204" pitchFamily="34" charset="0"/>
              </a:rPr>
              <a:t>ĐẢNG CỘNG SẢN VIỆT NAM</a:t>
            </a:r>
          </a:p>
        </p:txBody>
      </p:sp>
      <p:sp>
        <p:nvSpPr>
          <p:cNvPr id="13" name="TextBox 12">
            <a:extLst>
              <a:ext uri="{FF2B5EF4-FFF2-40B4-BE49-F238E27FC236}">
                <a16:creationId xmlns:a16="http://schemas.microsoft.com/office/drawing/2014/main" id="{E8750EC1-171F-A9C6-85DC-D7472EF0CF22}"/>
              </a:ext>
            </a:extLst>
          </p:cNvPr>
          <p:cNvSpPr txBox="1"/>
          <p:nvPr/>
        </p:nvSpPr>
        <p:spPr>
          <a:xfrm>
            <a:off x="152400" y="1341742"/>
            <a:ext cx="11887200" cy="5499967"/>
          </a:xfrm>
          <a:prstGeom prst="rect">
            <a:avLst/>
          </a:prstGeom>
          <a:noFill/>
        </p:spPr>
        <p:txBody>
          <a:bodyPr wrap="square" rtlCol="0">
            <a:spAutoFit/>
          </a:bodyPr>
          <a:lstStyle/>
          <a:p>
            <a:pPr algn="ctr">
              <a:spcBef>
                <a:spcPts val="200"/>
              </a:spcBef>
            </a:pPr>
            <a:r>
              <a:rPr lang="en-US"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NGHỊ</a:t>
            </a:r>
            <a:r>
              <a:rPr lang="vi-VN"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a:t>
            </a:r>
            <a:r>
              <a:rPr lang="vi-VN" sz="3600" b="1" smtClean="0">
                <a:solidFill>
                  <a:srgbClr val="0000FF"/>
                </a:solidFill>
                <a:effectLst/>
                <a:latin typeface="Arial" panose="020B0604020202020204" pitchFamily="34" charset="0"/>
                <a:ea typeface="Times New Roman" panose="02020603050405020304" pitchFamily="18" charset="0"/>
                <a:cs typeface="Arial" panose="020B0604020202020204" pitchFamily="34" charset="0"/>
              </a:rPr>
              <a:t>QUYẾT</a:t>
            </a:r>
            <a:r>
              <a:rPr lang="en-US" sz="3600" b="1" smtClean="0">
                <a:solidFill>
                  <a:srgbClr val="0000FF"/>
                </a:solidFill>
                <a:effectLst/>
                <a:latin typeface="Arial" panose="020B0604020202020204" pitchFamily="34" charset="0"/>
                <a:ea typeface="Times New Roman" panose="02020603050405020304" pitchFamily="18" charset="0"/>
                <a:cs typeface="Arial" panose="020B0604020202020204" pitchFamily="34" charset="0"/>
              </a:rPr>
              <a:t> 45</a:t>
            </a:r>
            <a:endParaRPr lang="en-US"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endParaRPr>
          </a:p>
          <a:p>
            <a:pPr algn="ctr">
              <a:spcBef>
                <a:spcPts val="200"/>
              </a:spcBef>
            </a:pPr>
            <a:r>
              <a:rPr lang="en-US"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HỘI</a:t>
            </a:r>
            <a:r>
              <a:rPr lang="vi-VN"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NGHỊ LẦN THỨ </a:t>
            </a:r>
            <a:r>
              <a:rPr lang="en-US"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TÁM</a:t>
            </a:r>
          </a:p>
          <a:p>
            <a:pPr algn="ctr">
              <a:spcBef>
                <a:spcPts val="200"/>
              </a:spcBef>
            </a:pPr>
            <a:r>
              <a:rPr lang="en-US"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BAN</a:t>
            </a:r>
            <a:r>
              <a:rPr lang="vi-VN"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CHẤP HÀNH TRUNG ƯƠNG</a:t>
            </a:r>
            <a:r>
              <a:rPr lang="en-US" sz="3600" b="1">
                <a:solidFill>
                  <a:srgbClr val="0000FF"/>
                </a:solidFill>
                <a:effectLst/>
                <a:latin typeface="Arial" panose="020B0604020202020204" pitchFamily="34" charset="0"/>
                <a:ea typeface="Times New Roman" panose="02020603050405020304" pitchFamily="18" charset="0"/>
                <a:cs typeface="Arial" panose="020B0604020202020204" pitchFamily="34" charset="0"/>
              </a:rPr>
              <a:t> ĐẢNG KHOÁ XIII</a:t>
            </a:r>
          </a:p>
          <a:p>
            <a:pPr algn="ctr">
              <a:spcBef>
                <a:spcPts val="200"/>
              </a:spcBef>
            </a:pPr>
            <a:r>
              <a:rPr lang="en-US" sz="2800" b="1" err="1">
                <a:solidFill>
                  <a:srgbClr val="0000FF"/>
                </a:solidFill>
                <a:latin typeface="Arial" panose="020B0604020202020204" pitchFamily="34" charset="0"/>
                <a:cs typeface="Arial" panose="020B0604020202020204" pitchFamily="34" charset="0"/>
              </a:rPr>
              <a:t>về</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tiếp</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tục</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xây</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dựng</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và</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phát</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huy</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vai</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trò</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của</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đội</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ngũ</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trí</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thức</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đáp</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ứng</a:t>
            </a:r>
            <a:endParaRPr lang="en-US" sz="2800" b="1">
              <a:solidFill>
                <a:srgbClr val="0000FF"/>
              </a:solidFill>
              <a:latin typeface="Arial" panose="020B0604020202020204" pitchFamily="34" charset="0"/>
              <a:cs typeface="Arial" panose="020B0604020202020204" pitchFamily="34" charset="0"/>
            </a:endParaRPr>
          </a:p>
          <a:p>
            <a:pPr algn="ctr" fontAlgn="base">
              <a:lnSpc>
                <a:spcPct val="130000"/>
              </a:lnSpc>
            </a:pPr>
            <a:r>
              <a:rPr lang="en-US" sz="2800" b="1" err="1">
                <a:solidFill>
                  <a:srgbClr val="0000FF"/>
                </a:solidFill>
                <a:latin typeface="Arial" panose="020B0604020202020204" pitchFamily="34" charset="0"/>
                <a:cs typeface="Arial" panose="020B0604020202020204" pitchFamily="34" charset="0"/>
              </a:rPr>
              <a:t>yêu</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cầu</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phát</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triển</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đất</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nước</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nhanh</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và</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bền</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vững</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trong</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giai</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đoạn</a:t>
            </a:r>
            <a:r>
              <a:rPr lang="en-US" sz="2800" b="1">
                <a:solidFill>
                  <a:srgbClr val="0000FF"/>
                </a:solidFill>
                <a:latin typeface="Arial" panose="020B0604020202020204" pitchFamily="34" charset="0"/>
                <a:cs typeface="Arial" panose="020B0604020202020204" pitchFamily="34" charset="0"/>
              </a:rPr>
              <a:t> </a:t>
            </a:r>
            <a:r>
              <a:rPr lang="en-US" sz="2800" b="1" err="1">
                <a:solidFill>
                  <a:srgbClr val="0000FF"/>
                </a:solidFill>
                <a:latin typeface="Arial" panose="020B0604020202020204" pitchFamily="34" charset="0"/>
                <a:cs typeface="Arial" panose="020B0604020202020204" pitchFamily="34" charset="0"/>
              </a:rPr>
              <a:t>mới</a:t>
            </a:r>
            <a:endParaRPr lang="en-US" sz="2800" b="1">
              <a:solidFill>
                <a:srgbClr val="0000FF"/>
              </a:solidFill>
              <a:latin typeface="Arial" panose="020B0604020202020204" pitchFamily="34" charset="0"/>
              <a:cs typeface="Arial" panose="020B0604020202020204" pitchFamily="34" charset="0"/>
            </a:endParaRPr>
          </a:p>
          <a:p>
            <a:pPr algn="ctr"/>
            <a:endParaRPr lang="en-US" sz="2000">
              <a:solidFill>
                <a:srgbClr val="0000FF"/>
              </a:solidFill>
              <a:latin typeface="Times New Roman" panose="02020603050405020304" pitchFamily="18" charset="0"/>
              <a:cs typeface="Times New Roman" panose="02020603050405020304" pitchFamily="18" charset="0"/>
            </a:endParaRPr>
          </a:p>
          <a:p>
            <a:pPr algn="ctr"/>
            <a:endParaRPr lang="en-US" sz="1400">
              <a:solidFill>
                <a:srgbClr val="0000FF"/>
              </a:solidFill>
              <a:latin typeface="Times New Roman" panose="02020603050405020304" pitchFamily="18" charset="0"/>
              <a:cs typeface="Times New Roman" panose="02020603050405020304" pitchFamily="18" charset="0"/>
            </a:endParaRPr>
          </a:p>
          <a:p>
            <a:pPr algn="ctr"/>
            <a:endParaRPr lang="en-US">
              <a:solidFill>
                <a:srgbClr val="0000FF"/>
              </a:solidFill>
              <a:latin typeface="Times New Roman" panose="02020603050405020304" pitchFamily="18" charset="0"/>
              <a:cs typeface="Times New Roman" panose="02020603050405020304" pitchFamily="18" charset="0"/>
            </a:endParaRPr>
          </a:p>
          <a:p>
            <a:pPr algn="ctr"/>
            <a:endParaRPr lang="en-US" sz="2000">
              <a:solidFill>
                <a:srgbClr val="0000FF"/>
              </a:solidFill>
              <a:latin typeface="Times New Roman" panose="02020603050405020304" pitchFamily="18" charset="0"/>
              <a:cs typeface="Times New Roman" panose="02020603050405020304" pitchFamily="18" charset="0"/>
            </a:endParaRPr>
          </a:p>
          <a:p>
            <a:pPr algn="ctr"/>
            <a:r>
              <a:rPr lang="en-US" sz="2800" b="1" i="0">
                <a:effectLst/>
                <a:latin typeface="Arial" panose="020B0604020202020204" pitchFamily="34" charset="0"/>
                <a:cs typeface="Arial" panose="020B0604020202020204" pitchFamily="34" charset="0"/>
              </a:rPr>
              <a:t>TRƯỜNG CAO ĐẲNG LÝ TỰ TRỌNG </a:t>
            </a:r>
            <a:r>
              <a:rPr lang="vi-VN" sz="2800" b="1" i="0">
                <a:effectLst/>
                <a:latin typeface="Arial" panose="020B0604020202020204" pitchFamily="34" charset="0"/>
                <a:cs typeface="Arial" panose="020B0604020202020204" pitchFamily="34" charset="0"/>
              </a:rPr>
              <a:t>THÀNH PHỐ HỒ CHÍ MINH</a:t>
            </a:r>
            <a:r>
              <a:rPr lang="vi-VN" sz="2800" b="1">
                <a:latin typeface="Arial" panose="020B0604020202020204" pitchFamily="34" charset="0"/>
                <a:cs typeface="Arial" panose="020B0604020202020204" pitchFamily="34" charset="0"/>
              </a:rPr>
              <a:t> </a:t>
            </a:r>
            <a:endParaRPr lang="en-US" sz="2800" b="1">
              <a:latin typeface="Arial" panose="020B0604020202020204" pitchFamily="34" charset="0"/>
              <a:cs typeface="Arial" panose="020B0604020202020204" pitchFamily="34" charset="0"/>
            </a:endParaRPr>
          </a:p>
          <a:p>
            <a:pPr algn="ctr"/>
            <a:endParaRPr lang="en-US" sz="2000">
              <a:solidFill>
                <a:srgbClr val="0000FF"/>
              </a:solidFill>
              <a:latin typeface="Times New Roman" panose="02020603050405020304" pitchFamily="18" charset="0"/>
              <a:cs typeface="Times New Roman" panose="02020603050405020304" pitchFamily="18" charset="0"/>
            </a:endParaRPr>
          </a:p>
          <a:p>
            <a:pPr algn="ctr"/>
            <a:endParaRPr lang="en-US" sz="2000">
              <a:solidFill>
                <a:srgbClr val="0000FF"/>
              </a:solidFill>
              <a:latin typeface="Times New Roman" panose="02020603050405020304" pitchFamily="18" charset="0"/>
              <a:cs typeface="Times New Roman" panose="02020603050405020304" pitchFamily="18" charset="0"/>
            </a:endParaRPr>
          </a:p>
          <a:p>
            <a:pPr algn="ctr"/>
            <a:r>
              <a:rPr lang="en-US" sz="2600" b="1" err="1">
                <a:latin typeface="Arial" panose="020B0604020202020204" pitchFamily="34" charset="0"/>
                <a:cs typeface="Arial" panose="020B0604020202020204" pitchFamily="34" charset="0"/>
              </a:rPr>
              <a:t>Thành</a:t>
            </a:r>
            <a:r>
              <a:rPr lang="en-US" sz="2600" b="1">
                <a:latin typeface="Arial" panose="020B0604020202020204" pitchFamily="34" charset="0"/>
                <a:cs typeface="Arial" panose="020B0604020202020204" pitchFamily="34" charset="0"/>
              </a:rPr>
              <a:t> </a:t>
            </a:r>
            <a:r>
              <a:rPr lang="en-US" sz="2600" b="1" err="1">
                <a:latin typeface="Arial" panose="020B0604020202020204" pitchFamily="34" charset="0"/>
                <a:cs typeface="Arial" panose="020B0604020202020204" pitchFamily="34" charset="0"/>
              </a:rPr>
              <a:t>phố</a:t>
            </a:r>
            <a:r>
              <a:rPr lang="en-US" sz="2600" b="1">
                <a:latin typeface="Arial" panose="020B0604020202020204" pitchFamily="34" charset="0"/>
                <a:cs typeface="Arial" panose="020B0604020202020204" pitchFamily="34" charset="0"/>
              </a:rPr>
              <a:t> </a:t>
            </a:r>
            <a:r>
              <a:rPr lang="en-US" sz="2600" b="1" err="1">
                <a:latin typeface="Arial" panose="020B0604020202020204" pitchFamily="34" charset="0"/>
                <a:cs typeface="Arial" panose="020B0604020202020204" pitchFamily="34" charset="0"/>
              </a:rPr>
              <a:t>Hồ</a:t>
            </a:r>
            <a:r>
              <a:rPr lang="en-US" sz="2600" b="1">
                <a:latin typeface="Arial" panose="020B0604020202020204" pitchFamily="34" charset="0"/>
                <a:cs typeface="Arial" panose="020B0604020202020204" pitchFamily="34" charset="0"/>
              </a:rPr>
              <a:t> </a:t>
            </a:r>
            <a:r>
              <a:rPr lang="en-US" sz="2600" b="1" err="1">
                <a:latin typeface="Arial" panose="020B0604020202020204" pitchFamily="34" charset="0"/>
                <a:cs typeface="Arial" panose="020B0604020202020204" pitchFamily="34" charset="0"/>
              </a:rPr>
              <a:t>Chí</a:t>
            </a:r>
            <a:r>
              <a:rPr lang="en-US" sz="2600" b="1">
                <a:latin typeface="Arial" panose="020B0604020202020204" pitchFamily="34" charset="0"/>
                <a:cs typeface="Arial" panose="020B0604020202020204" pitchFamily="34" charset="0"/>
              </a:rPr>
              <a:t> Minh – </a:t>
            </a:r>
            <a:r>
              <a:rPr lang="en-US" sz="2600" b="1" err="1">
                <a:latin typeface="Arial" panose="020B0604020202020204" pitchFamily="34" charset="0"/>
                <a:cs typeface="Arial" panose="020B0604020202020204" pitchFamily="34" charset="0"/>
              </a:rPr>
              <a:t>Ngày</a:t>
            </a:r>
            <a:r>
              <a:rPr lang="en-US" sz="2600" b="1">
                <a:latin typeface="Arial" panose="020B0604020202020204" pitchFamily="34" charset="0"/>
                <a:cs typeface="Arial" panose="020B0604020202020204" pitchFamily="34" charset="0"/>
              </a:rPr>
              <a:t> 02 </a:t>
            </a:r>
            <a:r>
              <a:rPr lang="en-US" sz="2600" b="1" err="1">
                <a:latin typeface="Arial" panose="020B0604020202020204" pitchFamily="34" charset="0"/>
                <a:cs typeface="Arial" panose="020B0604020202020204" pitchFamily="34" charset="0"/>
              </a:rPr>
              <a:t>tháng</a:t>
            </a:r>
            <a:r>
              <a:rPr lang="en-US" sz="2600" b="1">
                <a:latin typeface="Arial" panose="020B0604020202020204" pitchFamily="34" charset="0"/>
                <a:cs typeface="Arial" panose="020B0604020202020204" pitchFamily="34" charset="0"/>
              </a:rPr>
              <a:t> 01 </a:t>
            </a:r>
            <a:r>
              <a:rPr lang="en-US" sz="2600" b="1" err="1">
                <a:latin typeface="Arial" panose="020B0604020202020204" pitchFamily="34" charset="0"/>
                <a:cs typeface="Arial" panose="020B0604020202020204" pitchFamily="34" charset="0"/>
              </a:rPr>
              <a:t>năm</a:t>
            </a:r>
            <a:r>
              <a:rPr lang="en-US" sz="2600" b="1">
                <a:latin typeface="Arial" panose="020B0604020202020204" pitchFamily="34" charset="0"/>
                <a:cs typeface="Arial" panose="020B0604020202020204" pitchFamily="34" charset="0"/>
              </a:rPr>
              <a:t> 2024</a:t>
            </a:r>
          </a:p>
        </p:txBody>
      </p:sp>
      <p:pic>
        <p:nvPicPr>
          <p:cNvPr id="4" name="Picture 3" descr="A red flag with yellow stars&#10;&#10;Description automatically generated">
            <a:extLst>
              <a:ext uri="{FF2B5EF4-FFF2-40B4-BE49-F238E27FC236}">
                <a16:creationId xmlns:a16="http://schemas.microsoft.com/office/drawing/2014/main" id="{EA0E7D93-0C3E-55C4-A434-9E922BFB924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0" y="106754"/>
            <a:ext cx="3256524" cy="1216208"/>
          </a:xfrm>
          <a:prstGeom prst="rect">
            <a:avLst/>
          </a:prstGeom>
        </p:spPr>
      </p:pic>
    </p:spTree>
    <p:extLst>
      <p:ext uri="{BB962C8B-B14F-4D97-AF65-F5344CB8AC3E}">
        <p14:creationId xmlns:p14="http://schemas.microsoft.com/office/powerpoint/2010/main" val="240167944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631615"/>
            <a:ext cx="11887200" cy="6247864"/>
          </a:xfrm>
          <a:prstGeom prst="rect">
            <a:avLst/>
          </a:prstGeom>
          <a:noFill/>
        </p:spPr>
        <p:txBody>
          <a:bodyPr wrap="square" rtlCol="0">
            <a:spAutoFit/>
          </a:bodyPr>
          <a:lstStyle/>
          <a:p>
            <a:pPr indent="457200" algn="just">
              <a:spcBef>
                <a:spcPts val="200"/>
              </a:spcBef>
            </a:pPr>
            <a:r>
              <a:rPr lang="en-US" sz="2400" kern="0">
                <a:effectLst/>
                <a:latin typeface="Times New Roman" panose="02020603050405020304" pitchFamily="18" charset="0"/>
                <a:ea typeface="Times New Roman" panose="02020603050405020304" pitchFamily="18" charset="0"/>
              </a:rPr>
              <a:t>Sau 15 năm thực hiện Nghị quyết số 27-NQ/TW của Ban Chấp hành Trung ương Đảng khoá X về đội ngũ trí thức, nhận thức trong Đảng, hệ thống chính trị và xã hội về vị trí, vai trò quan trọng của đội ngũ trí thức ngày</a:t>
            </a:r>
            <a:r>
              <a:rPr lang="vi-VN" sz="2400" kern="0">
                <a:effectLst/>
                <a:latin typeface="Times New Roman" panose="02020603050405020304" pitchFamily="18" charset="0"/>
                <a:ea typeface="Times New Roman" panose="02020603050405020304" pitchFamily="18" charset="0"/>
              </a:rPr>
              <a:t> càng đầy đủ</a:t>
            </a:r>
            <a:r>
              <a:rPr lang="en-US" sz="2400" kern="0">
                <a:effectLst/>
                <a:latin typeface="Times New Roman" panose="02020603050405020304" pitchFamily="18" charset="0"/>
                <a:ea typeface="Times New Roman" panose="02020603050405020304" pitchFamily="18" charset="0"/>
              </a:rPr>
              <a:t>, </a:t>
            </a:r>
            <a:r>
              <a:rPr lang="vi-VN" sz="2400" kern="0">
                <a:effectLst/>
                <a:latin typeface="Times New Roman" panose="02020603050405020304" pitchFamily="18" charset="0"/>
                <a:ea typeface="Times New Roman" panose="02020603050405020304" pitchFamily="18" charset="0"/>
              </a:rPr>
              <a:t>toàn diện</a:t>
            </a:r>
            <a:r>
              <a:rPr lang="en-US" sz="2400" kern="0">
                <a:effectLst/>
                <a:latin typeface="Times New Roman" panose="02020603050405020304" pitchFamily="18" charset="0"/>
                <a:ea typeface="Times New Roman" panose="02020603050405020304" pitchFamily="18" charset="0"/>
              </a:rPr>
              <a:t> và sâu sắc</a:t>
            </a:r>
            <a:r>
              <a:rPr lang="vi-VN" sz="2400" kern="0">
                <a:effectLst/>
                <a:latin typeface="Times New Roman" panose="02020603050405020304" pitchFamily="18" charset="0"/>
                <a:ea typeface="Times New Roman" panose="02020603050405020304" pitchFamily="18" charset="0"/>
              </a:rPr>
              <a:t> hơn</a:t>
            </a:r>
            <a:r>
              <a:rPr lang="en-US" sz="2400" kern="0">
                <a:effectLst/>
                <a:latin typeface="Times New Roman" panose="02020603050405020304" pitchFamily="18" charset="0"/>
                <a:ea typeface="Times New Roman" panose="02020603050405020304" pitchFamily="18" charset="0"/>
              </a:rPr>
              <a:t>.</a:t>
            </a:r>
          </a:p>
          <a:p>
            <a:pPr indent="457200" algn="just">
              <a:spcBef>
                <a:spcPts val="200"/>
              </a:spcBef>
            </a:pPr>
            <a:endParaRPr lang="en-US" sz="1400" kern="0">
              <a:effectLst/>
              <a:latin typeface="Times New Roman" panose="02020603050405020304" pitchFamily="18" charset="0"/>
              <a:ea typeface="Times New Roman" panose="02020603050405020304" pitchFamily="18" charset="0"/>
            </a:endParaRPr>
          </a:p>
          <a:p>
            <a:pPr indent="457200" algn="just">
              <a:spcBef>
                <a:spcPts val="200"/>
              </a:spcBef>
            </a:pPr>
            <a:r>
              <a:rPr lang="en-US" sz="2400" kern="0">
                <a:latin typeface="Times New Roman" panose="02020603050405020304" pitchFamily="18" charset="0"/>
              </a:rPr>
              <a:t>Đội ngũ trí thức VN có bước phát triển cả về số lượng và chất lượng; </a:t>
            </a:r>
            <a:r>
              <a:rPr lang="vi-VN" sz="2400" kern="0">
                <a:latin typeface="Times New Roman" panose="02020603050405020304" pitchFamily="18" charset="0"/>
              </a:rPr>
              <a:t>là lực lượng đi đầu </a:t>
            </a:r>
            <a:r>
              <a:rPr lang="en-US" sz="2400" kern="0">
                <a:latin typeface="Times New Roman" panose="02020603050405020304" pitchFamily="18" charset="0"/>
              </a:rPr>
              <a:t>trong NC</a:t>
            </a:r>
            <a:r>
              <a:rPr lang="vi-VN" sz="2400" kern="0">
                <a:latin typeface="Times New Roman" panose="02020603050405020304" pitchFamily="18" charset="0"/>
              </a:rPr>
              <a:t>, </a:t>
            </a:r>
            <a:r>
              <a:rPr lang="en-US" sz="2400" kern="0">
                <a:latin typeface="Times New Roman" panose="02020603050405020304" pitchFamily="18" charset="0"/>
              </a:rPr>
              <a:t>đổi mới</a:t>
            </a:r>
            <a:r>
              <a:rPr lang="vi-VN" sz="2400" kern="0">
                <a:latin typeface="Times New Roman" panose="02020603050405020304" pitchFamily="18" charset="0"/>
              </a:rPr>
              <a:t> sáng tạo</a:t>
            </a:r>
            <a:r>
              <a:rPr lang="en-US" sz="2400" kern="0">
                <a:latin typeface="Times New Roman" panose="02020603050405020304" pitchFamily="18" charset="0"/>
              </a:rPr>
              <a:t>, </a:t>
            </a:r>
            <a:r>
              <a:rPr lang="vi-VN" sz="2400" kern="0">
                <a:latin typeface="Times New Roman" panose="02020603050405020304" pitchFamily="18" charset="0"/>
              </a:rPr>
              <a:t>ứng dụng</a:t>
            </a:r>
            <a:r>
              <a:rPr lang="en-US" sz="2400" kern="0">
                <a:latin typeface="Times New Roman" panose="02020603050405020304" pitchFamily="18" charset="0"/>
              </a:rPr>
              <a:t> khoa học, công nghệ, hội nhập quốc tế; được quan tâm đào tạo, bồi dưỡng, đầu tư nguồn lực, cơ sở vật chất, tạo môi trường làm việc thuận lợi. </a:t>
            </a:r>
          </a:p>
          <a:p>
            <a:pPr indent="457200" algn="just">
              <a:spcBef>
                <a:spcPts val="200"/>
              </a:spcBef>
            </a:pPr>
            <a:endParaRPr lang="en-US" sz="1400" kern="0">
              <a:latin typeface="Times New Roman" panose="02020603050405020304" pitchFamily="18" charset="0"/>
            </a:endParaRPr>
          </a:p>
          <a:p>
            <a:pPr indent="457200" algn="just">
              <a:spcBef>
                <a:spcPts val="200"/>
              </a:spcBef>
            </a:pPr>
            <a:r>
              <a:rPr lang="en-US" sz="2400" kern="0">
                <a:latin typeface="Times New Roman" panose="02020603050405020304" pitchFamily="18" charset="0"/>
              </a:rPr>
              <a:t>Nhiều công trình, sản phẩm khoa học, công nghệ, văn hoá, tác phẩm văn học, nghệ thuật có giá trị cao của đội ngũ trí thức góp phần quan trọng cho quá trình công nghiệp hoá, hiện đại hoá đất nước, sự nghiệp xây dựng và bảo vệ Tổ quốc.</a:t>
            </a:r>
          </a:p>
          <a:p>
            <a:pPr indent="457200" algn="just">
              <a:spcBef>
                <a:spcPts val="200"/>
              </a:spcBef>
            </a:pPr>
            <a:endParaRPr lang="en-US" sz="1400" kern="0">
              <a:latin typeface="Times New Roman" panose="02020603050405020304" pitchFamily="18" charset="0"/>
            </a:endParaRPr>
          </a:p>
          <a:p>
            <a:pPr indent="457200" algn="just">
              <a:spcBef>
                <a:spcPts val="200"/>
              </a:spcBef>
            </a:pPr>
            <a:r>
              <a:rPr lang="en-US" sz="2400" kern="0">
                <a:latin typeface="Times New Roman" panose="02020603050405020304" pitchFamily="18" charset="0"/>
              </a:rPr>
              <a:t>Các tổ chức của trí thức được củng cố, kiện toàn, đổi mới nội dung, phương thức hoạt động, nâng cao vai trò đại diện cho quyền, lợi ích hợp pháp, chính đáng của trí thức; công tác tuyên truyền, vận động được tăng cường, tạo sự đồng thuận của trí thức đối với đường lối, chủ trương của Đảng, chính sách, pháp luật của Nhà nước; là cầu nối quan trọng giữa Đảng, Nhà nước với đội ngũ trí thức.</a:t>
            </a:r>
          </a:p>
        </p:txBody>
      </p:sp>
      <p:sp>
        <p:nvSpPr>
          <p:cNvPr id="3" name="TextBox 2">
            <a:extLst>
              <a:ext uri="{FF2B5EF4-FFF2-40B4-BE49-F238E27FC236}">
                <a16:creationId xmlns:a16="http://schemas.microsoft.com/office/drawing/2014/main" id="{B7224FA7-792F-C7C1-3F60-E9422A6F6508}"/>
              </a:ext>
            </a:extLst>
          </p:cNvPr>
          <p:cNvSpPr txBox="1"/>
          <p:nvPr/>
        </p:nvSpPr>
        <p:spPr>
          <a:xfrm>
            <a:off x="0" y="0"/>
            <a:ext cx="12192000" cy="523220"/>
          </a:xfrm>
          <a:prstGeom prst="rect">
            <a:avLst/>
          </a:prstGeom>
          <a:noFill/>
        </p:spPr>
        <p:txBody>
          <a:bodyPr wrap="square" rtlCol="0">
            <a:spAutoFit/>
          </a:bodyPr>
          <a:lstStyle/>
          <a:p>
            <a:r>
              <a:rPr lang="en-US" sz="2800" b="1">
                <a:solidFill>
                  <a:srgbClr val="0000FF"/>
                </a:solidFill>
                <a:latin typeface="Times New Roman" panose="02020603050405020304" pitchFamily="18" charset="0"/>
                <a:cs typeface="Times New Roman" panose="02020603050405020304" pitchFamily="18" charset="0"/>
              </a:rPr>
              <a:t>I. TÌNH HÌNH</a:t>
            </a:r>
          </a:p>
        </p:txBody>
      </p:sp>
    </p:spTree>
    <p:extLst>
      <p:ext uri="{BB962C8B-B14F-4D97-AF65-F5344CB8AC3E}">
        <p14:creationId xmlns:p14="http://schemas.microsoft.com/office/powerpoint/2010/main" val="218284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2" end="2"/>
                                            </p:txEl>
                                          </p:spTgt>
                                        </p:tgtEl>
                                        <p:attrNameLst>
                                          <p:attrName>style.visibility</p:attrName>
                                        </p:attrNameLst>
                                      </p:cBhvr>
                                      <p:to>
                                        <p:strVal val="visible"/>
                                      </p:to>
                                    </p:set>
                                    <p:anim calcmode="lin" valueType="num">
                                      <p:cBhvr additive="base">
                                        <p:cTn id="13"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anim calcmode="lin" valueType="num">
                                      <p:cBhvr additive="base">
                                        <p:cTn id="19"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6" end="6"/>
                                            </p:txEl>
                                          </p:spTgt>
                                        </p:tgtEl>
                                        <p:attrNameLst>
                                          <p:attrName>style.visibility</p:attrName>
                                        </p:attrNameLst>
                                      </p:cBhvr>
                                      <p:to>
                                        <p:strVal val="visible"/>
                                      </p:to>
                                    </p:set>
                                    <p:anim calcmode="lin" valueType="num">
                                      <p:cBhvr additive="base">
                                        <p:cTn id="25"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17599"/>
            <a:ext cx="11887200" cy="6478697"/>
          </a:xfrm>
          <a:prstGeom prst="rect">
            <a:avLst/>
          </a:prstGeom>
          <a:noFill/>
        </p:spPr>
        <p:txBody>
          <a:bodyPr wrap="square" rtlCol="0">
            <a:spAutoFit/>
          </a:bodyPr>
          <a:lstStyle/>
          <a:p>
            <a:pPr indent="457200" algn="just">
              <a:spcBef>
                <a:spcPts val="200"/>
              </a:spcBef>
            </a:pPr>
            <a:r>
              <a:rPr lang="en-US" sz="2200" b="1" kern="0">
                <a:solidFill>
                  <a:srgbClr val="0000FF"/>
                </a:solidFill>
                <a:latin typeface="Times New Roman" panose="02020603050405020304" pitchFamily="18" charset="0"/>
              </a:rPr>
              <a:t>Tuy nhiên, </a:t>
            </a:r>
            <a:r>
              <a:rPr lang="en-US" sz="2200" kern="0">
                <a:latin typeface="Times New Roman" panose="02020603050405020304" pitchFamily="18" charset="0"/>
              </a:rPr>
              <a:t>việc phát huy vai trò của đội ngũ trí thức </a:t>
            </a:r>
            <a:r>
              <a:rPr lang="en-US" sz="2200" kern="0" smtClean="0">
                <a:latin typeface="Times New Roman" panose="02020603050405020304" pitchFamily="18" charset="0"/>
              </a:rPr>
              <a:t>(ĐNTT) còn </a:t>
            </a:r>
            <a:r>
              <a:rPr lang="en-US" sz="2200" kern="0">
                <a:latin typeface="Times New Roman" panose="02020603050405020304" pitchFamily="18" charset="0"/>
              </a:rPr>
              <a:t>bất cập, hạn chế; một số nội dung của Nghị quyết chậm được thể chế; chính sách, pháp luật chưa hoàn thiện, đồng bộ; thiếu cơ chế, chính sách đột phá trong đầu tư, huy động nguồn lực, đào tạo, bồi dưỡng, thu hút, trọng dụng, tôn vinh trí thức, nhất là bộ phận trí thức tinh hoa, các nhà KH, nhà văn hoá lớn. </a:t>
            </a:r>
          </a:p>
          <a:p>
            <a:pPr indent="457200" algn="just">
              <a:spcBef>
                <a:spcPts val="200"/>
              </a:spcBef>
            </a:pPr>
            <a:endParaRPr lang="en-US" sz="1000" kern="0">
              <a:latin typeface="Times New Roman" panose="02020603050405020304" pitchFamily="18" charset="0"/>
            </a:endParaRPr>
          </a:p>
          <a:p>
            <a:pPr indent="457200" algn="just">
              <a:spcBef>
                <a:spcPts val="200"/>
              </a:spcBef>
            </a:pPr>
            <a:r>
              <a:rPr lang="en-US" sz="2200" kern="0">
                <a:latin typeface="Times New Roman" panose="02020603050405020304" pitchFamily="18" charset="0"/>
              </a:rPr>
              <a:t>Cơ cấu, số lượng, chất lượng đội ngũ trí thức chưa hợp lý, thiếu hụt chuyên gia đầu ngành trong các lĩnh vực quan trọng; chưa tạo được môi trường thuận lợi động viên trí thức chủ động nghiên cứu, ứng dụng KH, công nghệ, truyền thụ kiến thức, tư vấn, phản biện xã hội; việc xây dựng đội ngũ trí thức chưa gắn với mục tiêu, nhiệm vụ của từng ngành, địa phương.</a:t>
            </a:r>
          </a:p>
          <a:p>
            <a:pPr indent="457200" algn="just">
              <a:spcBef>
                <a:spcPts val="200"/>
              </a:spcBef>
            </a:pPr>
            <a:endParaRPr lang="en-US" sz="1000" kern="0">
              <a:latin typeface="Times New Roman" panose="02020603050405020304" pitchFamily="18" charset="0"/>
            </a:endParaRPr>
          </a:p>
          <a:p>
            <a:pPr indent="457200" algn="just">
              <a:spcBef>
                <a:spcPts val="200"/>
              </a:spcBef>
            </a:pPr>
            <a:r>
              <a:rPr lang="en-US" sz="2200" kern="0">
                <a:latin typeface="Times New Roman" panose="02020603050405020304" pitchFamily="18" charset="0"/>
              </a:rPr>
              <a:t>Một số cấp uỷ, tổ chức đảng, người đứng đầu chưa quan tâm đúng mức đến phát triển đội ngũ trí thức. Chưa xây dựng được Chiến lược quốc gia về phát triển đội ngũ trí thức trong thời kỳ đẩy mạnh công nghiệp hoá, hiện đại hoá đất nước.</a:t>
            </a:r>
          </a:p>
          <a:p>
            <a:pPr indent="457200" algn="just">
              <a:spcBef>
                <a:spcPts val="200"/>
              </a:spcBef>
            </a:pPr>
            <a:endParaRPr lang="en-US" sz="1000" kern="0">
              <a:latin typeface="Times New Roman" panose="02020603050405020304" pitchFamily="18" charset="0"/>
            </a:endParaRPr>
          </a:p>
          <a:p>
            <a:pPr indent="457200" algn="just">
              <a:spcBef>
                <a:spcPts val="200"/>
              </a:spcBef>
            </a:pPr>
            <a:r>
              <a:rPr lang="en-US" sz="2200" b="1" kern="0">
                <a:solidFill>
                  <a:srgbClr val="0000FF"/>
                </a:solidFill>
                <a:latin typeface="Times New Roman" panose="02020603050405020304" pitchFamily="18" charset="0"/>
              </a:rPr>
              <a:t>Nguyên nhân </a:t>
            </a:r>
            <a:r>
              <a:rPr lang="en-US" sz="2200" kern="0">
                <a:latin typeface="Times New Roman" panose="02020603050405020304" pitchFamily="18" charset="0"/>
              </a:rPr>
              <a:t>của những hạn chế, khuyết điểm nêu trên chủ yếu là do nhận thức của một số cấp uỷ, tổ chức đảng, người đứng đầu về vị trí, vai trò, tầm quan trọng của đội ngũ trí thức chưa đầy đủ, sâu sắc; việc thực hiện chủ trương, đường lối của Đảng, chính sách, pháp luật của NN chưa đồng bộ, hiệu quả; chậm khắc phục hạn chế, bất cập trong cơ chế, chính sách đối với đội ngũ trí thức. Một bộ phận trí thức chưa nhận thức đầy đủ vai trò đối với phát triển đất nước, còn thụ động, trông chờ, ngại bày tỏ chính kiến; năng lực, phẩm chất, uy tín chưa đáp ứng yêu cầu.</a:t>
            </a:r>
          </a:p>
        </p:txBody>
      </p:sp>
      <p:sp>
        <p:nvSpPr>
          <p:cNvPr id="2" name="TextBox 1">
            <a:extLst>
              <a:ext uri="{FF2B5EF4-FFF2-40B4-BE49-F238E27FC236}">
                <a16:creationId xmlns:a16="http://schemas.microsoft.com/office/drawing/2014/main" id="{7FA5EECF-4EB3-AC3F-3311-707042C47E72}"/>
              </a:ext>
            </a:extLst>
          </p:cNvPr>
          <p:cNvSpPr txBox="1"/>
          <p:nvPr/>
        </p:nvSpPr>
        <p:spPr>
          <a:xfrm>
            <a:off x="0" y="0"/>
            <a:ext cx="12192000" cy="523220"/>
          </a:xfrm>
          <a:prstGeom prst="rect">
            <a:avLst/>
          </a:prstGeom>
          <a:noFill/>
        </p:spPr>
        <p:txBody>
          <a:bodyPr wrap="square" rtlCol="0">
            <a:spAutoFit/>
          </a:bodyPr>
          <a:lstStyle/>
          <a:p>
            <a:r>
              <a:rPr lang="en-US" sz="2800" b="1">
                <a:solidFill>
                  <a:srgbClr val="0000FF"/>
                </a:solidFill>
                <a:latin typeface="Times New Roman" panose="02020603050405020304" pitchFamily="18" charset="0"/>
                <a:cs typeface="Times New Roman" panose="02020603050405020304" pitchFamily="18" charset="0"/>
              </a:rPr>
              <a:t>I. TÌNH HÌNH</a:t>
            </a:r>
          </a:p>
        </p:txBody>
      </p:sp>
    </p:spTree>
    <p:extLst>
      <p:ext uri="{BB962C8B-B14F-4D97-AF65-F5344CB8AC3E}">
        <p14:creationId xmlns:p14="http://schemas.microsoft.com/office/powerpoint/2010/main" val="4136654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additive="base">
                                        <p:cTn id="7" dur="500" fill="hold"/>
                                        <p:tgtEl>
                                          <p:spTgt spid="1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3">
                                            <p:txEl>
                                              <p:pRg st="2" end="2"/>
                                            </p:txEl>
                                          </p:spTgt>
                                        </p:tgtEl>
                                        <p:attrNameLst>
                                          <p:attrName>style.visibility</p:attrName>
                                        </p:attrNameLst>
                                      </p:cBhvr>
                                      <p:to>
                                        <p:strVal val="visible"/>
                                      </p:to>
                                    </p:set>
                                    <p:anim calcmode="lin" valueType="num">
                                      <p:cBhvr additive="base">
                                        <p:cTn id="13" dur="500" fill="hold"/>
                                        <p:tgtEl>
                                          <p:spTgt spid="1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3">
                                            <p:txEl>
                                              <p:pRg st="4" end="4"/>
                                            </p:txEl>
                                          </p:spTgt>
                                        </p:tgtEl>
                                        <p:attrNameLst>
                                          <p:attrName>style.visibility</p:attrName>
                                        </p:attrNameLst>
                                      </p:cBhvr>
                                      <p:to>
                                        <p:strVal val="visible"/>
                                      </p:to>
                                    </p:set>
                                    <p:anim calcmode="lin" valueType="num">
                                      <p:cBhvr additive="base">
                                        <p:cTn id="19" dur="500" fill="hold"/>
                                        <p:tgtEl>
                                          <p:spTgt spid="1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3">
                                            <p:txEl>
                                              <p:pRg st="6" end="6"/>
                                            </p:txEl>
                                          </p:spTgt>
                                        </p:tgtEl>
                                        <p:attrNameLst>
                                          <p:attrName>style.visibility</p:attrName>
                                        </p:attrNameLst>
                                      </p:cBhvr>
                                      <p:to>
                                        <p:strVal val="visible"/>
                                      </p:to>
                                    </p:set>
                                    <p:anim calcmode="lin" valueType="num">
                                      <p:cBhvr additive="base">
                                        <p:cTn id="25" dur="500" fill="hold"/>
                                        <p:tgtEl>
                                          <p:spTgt spid="1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61665"/>
          </a:xfrm>
          <a:prstGeom prst="rect">
            <a:avLst/>
          </a:prstGeom>
          <a:noFill/>
        </p:spPr>
        <p:txBody>
          <a:bodyPr wrap="square" rtlCol="0">
            <a:spAutoFit/>
          </a:bodyPr>
          <a:lstStyle/>
          <a:p>
            <a:pPr algn="just" fontAlgn="base"/>
            <a:r>
              <a:rPr lang="vi-VN" sz="2400" b="1">
                <a:solidFill>
                  <a:srgbClr val="0000FF"/>
                </a:solidFill>
                <a:latin typeface="Times New Roman" panose="02020603050405020304" pitchFamily="18" charset="0"/>
                <a:cs typeface="Times New Roman" panose="02020603050405020304" pitchFamily="18" charset="0"/>
              </a:rPr>
              <a:t>1</a:t>
            </a:r>
            <a:r>
              <a:rPr lang="en-US" sz="2400" b="1">
                <a:solidFill>
                  <a:srgbClr val="0000FF"/>
                </a:solidFill>
                <a:latin typeface="Times New Roman" panose="02020603050405020304" pitchFamily="18" charset="0"/>
                <a:cs typeface="Times New Roman" panose="02020603050405020304" pitchFamily="18" charset="0"/>
              </a:rPr>
              <a:t>. </a:t>
            </a:r>
            <a:r>
              <a:rPr lang="en-US" sz="2400" b="1">
                <a:solidFill>
                  <a:srgbClr val="0000FF"/>
                </a:solidFill>
                <a:latin typeface="Times New Roman" panose="02020603050405020304" pitchFamily="18" charset="0"/>
                <a:cs typeface="Times New Roman" panose="02020603050405020304" pitchFamily="18" charset="0"/>
              </a:rPr>
              <a:t>Quan </a:t>
            </a:r>
            <a:r>
              <a:rPr lang="en-US" sz="2400" b="1" smtClean="0">
                <a:solidFill>
                  <a:srgbClr val="0000FF"/>
                </a:solidFill>
                <a:latin typeface="Times New Roman" panose="02020603050405020304" pitchFamily="18" charset="0"/>
                <a:cs typeface="Times New Roman" panose="02020603050405020304" pitchFamily="18" charset="0"/>
              </a:rPr>
              <a:t>điểm</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0"/>
            <a:ext cx="12192000" cy="523220"/>
          </a:xfrm>
          <a:prstGeom prst="rect">
            <a:avLst/>
          </a:prstGeom>
          <a:noFill/>
        </p:spPr>
        <p:txBody>
          <a:bodyPr wrap="square" rtlCol="0">
            <a:spAutoFit/>
          </a:bodyPr>
          <a:lstStyle/>
          <a:p>
            <a:pPr fontAlgn="base"/>
            <a:r>
              <a:rPr lang="en-US" sz="2800" b="1">
                <a:solidFill>
                  <a:srgbClr val="0000FF"/>
                </a:solidFill>
                <a:latin typeface="Times New Roman" panose="02020603050405020304" pitchFamily="18" charset="0"/>
                <a:cs typeface="Times New Roman" panose="02020603050405020304" pitchFamily="18" charset="0"/>
              </a:rPr>
              <a:t>II- QUAN ĐIỂM, MỤC TIÊU</a:t>
            </a:r>
            <a:endParaRPr lang="en-US" sz="28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428978" y="946998"/>
            <a:ext cx="11503377" cy="5386090"/>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Đội </a:t>
            </a:r>
            <a:r>
              <a:rPr lang="en-US" sz="2400">
                <a:latin typeface="Times New Roman" panose="02020603050405020304" pitchFamily="18" charset="0"/>
                <a:cs typeface="Times New Roman" panose="02020603050405020304" pitchFamily="18" charset="0"/>
              </a:rPr>
              <a:t>ngũ trí thức là lực lượng lao động trí óc, có trình độ học vấn cao, chuyên môn sâu về một lĩnh vực, có năng lực tư duy độc lập, </a:t>
            </a:r>
            <a:r>
              <a:rPr lang="en-US" sz="2400">
                <a:latin typeface="Times New Roman" panose="02020603050405020304" pitchFamily="18" charset="0"/>
                <a:cs typeface="Times New Roman" panose="02020603050405020304" pitchFamily="18" charset="0"/>
              </a:rPr>
              <a:t>sáng </a:t>
            </a:r>
            <a:r>
              <a:rPr lang="en-US" sz="2400" smtClean="0">
                <a:latin typeface="Times New Roman" panose="02020603050405020304" pitchFamily="18" charset="0"/>
                <a:cs typeface="Times New Roman" panose="02020603050405020304" pitchFamily="18" charset="0"/>
              </a:rPr>
              <a:t>tạo;</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a:latin typeface="Times New Roman" panose="02020603050405020304" pitchFamily="18" charset="0"/>
                <a:cs typeface="Times New Roman" panose="02020603050405020304" pitchFamily="18" charset="0"/>
              </a:rPr>
              <a:t>G</a:t>
            </a:r>
            <a:r>
              <a:rPr lang="en-US" sz="2400" smtClean="0">
                <a:latin typeface="Times New Roman" panose="02020603050405020304" pitchFamily="18" charset="0"/>
                <a:cs typeface="Times New Roman" panose="02020603050405020304" pitchFamily="18" charset="0"/>
              </a:rPr>
              <a:t>iàu </a:t>
            </a:r>
            <a:r>
              <a:rPr lang="en-US" sz="2400">
                <a:latin typeface="Times New Roman" panose="02020603050405020304" pitchFamily="18" charset="0"/>
                <a:cs typeface="Times New Roman" panose="02020603050405020304" pitchFamily="18" charset="0"/>
              </a:rPr>
              <a:t>lòng yêu nước, có đạo đức và lý tưởng cách mạng, gắn bó với Đảng, Nhà nước và </a:t>
            </a:r>
            <a:r>
              <a:rPr lang="en-US" sz="2400">
                <a:latin typeface="Times New Roman" panose="02020603050405020304" pitchFamily="18" charset="0"/>
                <a:cs typeface="Times New Roman" panose="02020603050405020304" pitchFamily="18" charset="0"/>
              </a:rPr>
              <a:t>dân </a:t>
            </a:r>
            <a:r>
              <a:rPr lang="en-US" sz="2400" smtClean="0">
                <a:latin typeface="Times New Roman" panose="02020603050405020304" pitchFamily="18" charset="0"/>
                <a:cs typeface="Times New Roman" panose="02020603050405020304" pitchFamily="18" charset="0"/>
              </a:rPr>
              <a:t>tộc;</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a:latin typeface="Times New Roman" panose="02020603050405020304" pitchFamily="18" charset="0"/>
                <a:cs typeface="Times New Roman" panose="02020603050405020304" pitchFamily="18" charset="0"/>
              </a:rPr>
              <a:t>L</a:t>
            </a:r>
            <a:r>
              <a:rPr lang="en-US" sz="2400" smtClean="0">
                <a:latin typeface="Times New Roman" panose="02020603050405020304" pitchFamily="18" charset="0"/>
                <a:cs typeface="Times New Roman" panose="02020603050405020304" pitchFamily="18" charset="0"/>
              </a:rPr>
              <a:t>à </a:t>
            </a:r>
            <a:r>
              <a:rPr lang="en-US" sz="2400">
                <a:latin typeface="Times New Roman" panose="02020603050405020304" pitchFamily="18" charset="0"/>
                <a:cs typeface="Times New Roman" panose="02020603050405020304" pitchFamily="18" charset="0"/>
              </a:rPr>
              <a:t>lực lượng có vai trò quan trọng trong liên minh giai cấp công nhân, giai cấp nông dân dưới sự lãnh đạo </a:t>
            </a:r>
            <a:r>
              <a:rPr lang="en-US" sz="2400">
                <a:latin typeface="Times New Roman" panose="02020603050405020304" pitchFamily="18" charset="0"/>
                <a:cs typeface="Times New Roman" panose="02020603050405020304" pitchFamily="18" charset="0"/>
              </a:rPr>
              <a:t>của </a:t>
            </a:r>
            <a:r>
              <a:rPr lang="en-US" sz="2400" smtClean="0">
                <a:latin typeface="Times New Roman" panose="02020603050405020304" pitchFamily="18" charset="0"/>
                <a:cs typeface="Times New Roman" panose="02020603050405020304" pitchFamily="18" charset="0"/>
              </a:rPr>
              <a:t>Đảng;</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a:latin typeface="Times New Roman" panose="02020603050405020304" pitchFamily="18" charset="0"/>
                <a:cs typeface="Times New Roman" panose="02020603050405020304" pitchFamily="18" charset="0"/>
              </a:rPr>
              <a:t>C</a:t>
            </a:r>
            <a:r>
              <a:rPr lang="en-US" sz="2400" smtClean="0">
                <a:latin typeface="Times New Roman" panose="02020603050405020304" pitchFamily="18" charset="0"/>
                <a:cs typeface="Times New Roman" panose="02020603050405020304" pitchFamily="18" charset="0"/>
              </a:rPr>
              <a:t>ó </a:t>
            </a:r>
            <a:r>
              <a:rPr lang="en-US" sz="2400">
                <a:latin typeface="Times New Roman" panose="02020603050405020304" pitchFamily="18" charset="0"/>
                <a:cs typeface="Times New Roman" panose="02020603050405020304" pitchFamily="18" charset="0"/>
              </a:rPr>
              <a:t>trách nhiệm tiên phong, tạo ra sản phẩm tinh thần, vật chất chất lượng cao cho xã hội, là nguồn lực đặc biệt trong phát triển kinh tế tri thức, công nghiệp hoá, hiện đại hoá, hội nhập quốc tế và phát triển nền văn hoá Việt Nam tiên tiến, đậm đà bản sắc </a:t>
            </a:r>
            <a:r>
              <a:rPr lang="en-US" sz="2400">
                <a:latin typeface="Times New Roman" panose="02020603050405020304" pitchFamily="18" charset="0"/>
                <a:cs typeface="Times New Roman" panose="02020603050405020304" pitchFamily="18" charset="0"/>
              </a:rPr>
              <a:t>dân </a:t>
            </a:r>
            <a:r>
              <a:rPr lang="en-US" sz="2400" smtClean="0">
                <a:latin typeface="Times New Roman" panose="02020603050405020304" pitchFamily="18" charset="0"/>
                <a:cs typeface="Times New Roman" panose="02020603050405020304" pitchFamily="18" charset="0"/>
              </a:rPr>
              <a:t>tộc;</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a:latin typeface="Times New Roman" panose="02020603050405020304" pitchFamily="18" charset="0"/>
                <a:cs typeface="Times New Roman" panose="02020603050405020304" pitchFamily="18" charset="0"/>
              </a:rPr>
              <a:t>L</a:t>
            </a:r>
            <a:r>
              <a:rPr lang="en-US" sz="2400" smtClean="0">
                <a:latin typeface="Times New Roman" panose="02020603050405020304" pitchFamily="18" charset="0"/>
                <a:cs typeface="Times New Roman" panose="02020603050405020304" pitchFamily="18" charset="0"/>
              </a:rPr>
              <a:t>à </a:t>
            </a:r>
            <a:r>
              <a:rPr lang="en-US" sz="2400">
                <a:latin typeface="Times New Roman" panose="02020603050405020304" pitchFamily="18" charset="0"/>
                <a:cs typeface="Times New Roman" panose="02020603050405020304" pitchFamily="18" charset="0"/>
              </a:rPr>
              <a:t>nhân tố quan trọng trong nâng cao dân trí, đào tạo nhân lực, bồi dưỡng nhân tài, nâng tầm trí tuệ và sức mạnh dân tộc, đóng góp to lớn cho sự nghiệp đổi mới, xây dựng và bảo vệ Tổ quốc.</a:t>
            </a:r>
          </a:p>
        </p:txBody>
      </p:sp>
    </p:spTree>
    <p:extLst>
      <p:ext uri="{BB962C8B-B14F-4D97-AF65-F5344CB8AC3E}">
        <p14:creationId xmlns:p14="http://schemas.microsoft.com/office/powerpoint/2010/main" val="21609367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61665"/>
          </a:xfrm>
          <a:prstGeom prst="rect">
            <a:avLst/>
          </a:prstGeom>
          <a:noFill/>
        </p:spPr>
        <p:txBody>
          <a:bodyPr wrap="square" rtlCol="0">
            <a:spAutoFit/>
          </a:bodyPr>
          <a:lstStyle/>
          <a:p>
            <a:pPr algn="just" fontAlgn="base"/>
            <a:r>
              <a:rPr lang="vi-VN" sz="2400" b="1">
                <a:solidFill>
                  <a:srgbClr val="0000FF"/>
                </a:solidFill>
                <a:latin typeface="Times New Roman" panose="02020603050405020304" pitchFamily="18" charset="0"/>
                <a:cs typeface="Times New Roman" panose="02020603050405020304" pitchFamily="18" charset="0"/>
              </a:rPr>
              <a:t>1</a:t>
            </a:r>
            <a:r>
              <a:rPr lang="en-US" sz="2400" b="1">
                <a:solidFill>
                  <a:srgbClr val="0000FF"/>
                </a:solidFill>
                <a:latin typeface="Times New Roman" panose="02020603050405020304" pitchFamily="18" charset="0"/>
                <a:cs typeface="Times New Roman" panose="02020603050405020304" pitchFamily="18" charset="0"/>
              </a:rPr>
              <a:t>. </a:t>
            </a:r>
            <a:r>
              <a:rPr lang="en-US" sz="2400" b="1">
                <a:solidFill>
                  <a:srgbClr val="0000FF"/>
                </a:solidFill>
                <a:latin typeface="Times New Roman" panose="02020603050405020304" pitchFamily="18" charset="0"/>
                <a:cs typeface="Times New Roman" panose="02020603050405020304" pitchFamily="18" charset="0"/>
              </a:rPr>
              <a:t>Quan </a:t>
            </a:r>
            <a:r>
              <a:rPr lang="en-US" sz="2400" b="1" smtClean="0">
                <a:solidFill>
                  <a:srgbClr val="0000FF"/>
                </a:solidFill>
                <a:latin typeface="Times New Roman" panose="02020603050405020304" pitchFamily="18" charset="0"/>
                <a:cs typeface="Times New Roman" panose="02020603050405020304" pitchFamily="18" charset="0"/>
              </a:rPr>
              <a:t>điểm</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0"/>
            <a:ext cx="12192000" cy="523220"/>
          </a:xfrm>
          <a:prstGeom prst="rect">
            <a:avLst/>
          </a:prstGeom>
          <a:noFill/>
        </p:spPr>
        <p:txBody>
          <a:bodyPr wrap="square" rtlCol="0">
            <a:spAutoFit/>
          </a:bodyPr>
          <a:lstStyle/>
          <a:p>
            <a:pPr fontAlgn="base"/>
            <a:r>
              <a:rPr lang="en-US" sz="2800" b="1">
                <a:solidFill>
                  <a:srgbClr val="0000FF"/>
                </a:solidFill>
                <a:latin typeface="Times New Roman" panose="02020603050405020304" pitchFamily="18" charset="0"/>
                <a:cs typeface="Times New Roman" panose="02020603050405020304" pitchFamily="18" charset="0"/>
              </a:rPr>
              <a:t>II- QUAN ĐIỂM, MỤC TIÊU</a:t>
            </a:r>
            <a:endParaRPr lang="en-US" sz="28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946998"/>
            <a:ext cx="11650133" cy="5693866"/>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a:latin typeface="Times New Roman" panose="02020603050405020304" pitchFamily="18" charset="0"/>
                <a:cs typeface="Times New Roman" panose="02020603050405020304" pitchFamily="18" charset="0"/>
              </a:rPr>
              <a:t>Xây dựng đội ngũ trí thức vững mạnh toàn diện là đầu tư cho xây dựng, bồi đắp "nguyên khí quốc gia" và phát triển </a:t>
            </a:r>
            <a:r>
              <a:rPr lang="en-US" sz="2400">
                <a:latin typeface="Times New Roman" panose="02020603050405020304" pitchFamily="18" charset="0"/>
                <a:cs typeface="Times New Roman" panose="02020603050405020304" pitchFamily="18" charset="0"/>
              </a:rPr>
              <a:t>bền </a:t>
            </a:r>
            <a:r>
              <a:rPr lang="en-US" sz="2400" smtClean="0">
                <a:latin typeface="Times New Roman" panose="02020603050405020304" pitchFamily="18" charset="0"/>
                <a:cs typeface="Times New Roman" panose="02020603050405020304" pitchFamily="18" charset="0"/>
              </a:rPr>
              <a:t>vững; là </a:t>
            </a:r>
            <a:r>
              <a:rPr lang="en-US" sz="2400">
                <a:latin typeface="Times New Roman" panose="02020603050405020304" pitchFamily="18" charset="0"/>
                <a:cs typeface="Times New Roman" panose="02020603050405020304" pitchFamily="18" charset="0"/>
              </a:rPr>
              <a:t>trách nhiệm của Đảng, Nhà nước, hệ thống chính trị và </a:t>
            </a:r>
            <a:r>
              <a:rPr lang="en-US" sz="2400">
                <a:latin typeface="Times New Roman" panose="02020603050405020304" pitchFamily="18" charset="0"/>
                <a:cs typeface="Times New Roman" panose="02020603050405020304" pitchFamily="18" charset="0"/>
              </a:rPr>
              <a:t>xã </a:t>
            </a:r>
            <a:r>
              <a:rPr lang="en-US" sz="2400" smtClean="0">
                <a:latin typeface="Times New Roman" panose="02020603050405020304" pitchFamily="18" charset="0"/>
                <a:cs typeface="Times New Roman" panose="02020603050405020304" pitchFamily="18" charset="0"/>
              </a:rPr>
              <a:t>hội.</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Chú </a:t>
            </a:r>
            <a:r>
              <a:rPr lang="en-US" sz="2400">
                <a:latin typeface="Times New Roman" panose="02020603050405020304" pitchFamily="18" charset="0"/>
                <a:cs typeface="Times New Roman" panose="02020603050405020304" pitchFamily="18" charset="0"/>
              </a:rPr>
              <a:t>trọng phát triển đội ngũ trí thức Việt Nam cả trong và ngoài nước, có cơ chế, chính sách đột phá thu hút, trọng dụng trí thức, đặc biệt là trí thức tinh hoa, chuyên gia đầu ngành và nhân tài của đất nước; quan tâm đào tạo, bồi dưỡng lớp trí thức trẻ, </a:t>
            </a:r>
            <a:r>
              <a:rPr lang="en-US" sz="2400">
                <a:latin typeface="Times New Roman" panose="02020603050405020304" pitchFamily="18" charset="0"/>
                <a:cs typeface="Times New Roman" panose="02020603050405020304" pitchFamily="18" charset="0"/>
              </a:rPr>
              <a:t>kế </a:t>
            </a:r>
            <a:r>
              <a:rPr lang="en-US" sz="2400" smtClean="0">
                <a:latin typeface="Times New Roman" panose="02020603050405020304" pitchFamily="18" charset="0"/>
                <a:cs typeface="Times New Roman" panose="02020603050405020304" pitchFamily="18" charset="0"/>
              </a:rPr>
              <a:t>cận.</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Tôn </a:t>
            </a:r>
            <a:r>
              <a:rPr lang="en-US" sz="2400">
                <a:latin typeface="Times New Roman" panose="02020603050405020304" pitchFamily="18" charset="0"/>
                <a:cs typeface="Times New Roman" panose="02020603050405020304" pitchFamily="18" charset="0"/>
              </a:rPr>
              <a:t>trọng và phát huy tự do tư tưởng, học thuật, thực hành dân chủ trong hoạt động nghiên cứu khoa học, công nghệ, đổi mới sáng tạo của trí thức vì mục tiêu dân giàu, nước mạnh, dân chủ, công bằng, văn minh; tạo môi trường, điều kiện và động lực để phát huy vai trò, sự cống hiến đặc biệt quan trọng của đội ngũ trí </a:t>
            </a:r>
            <a:r>
              <a:rPr lang="en-US" sz="2400">
                <a:latin typeface="Times New Roman" panose="02020603050405020304" pitchFamily="18" charset="0"/>
                <a:cs typeface="Times New Roman" panose="02020603050405020304" pitchFamily="18" charset="0"/>
              </a:rPr>
              <a:t>thức</a:t>
            </a:r>
            <a:r>
              <a:rPr lang="en-US" sz="2400" smtClean="0">
                <a:latin typeface="Times New Roman" panose="02020603050405020304" pitchFamily="18" charset="0"/>
                <a:cs typeface="Times New Roman" panose="02020603050405020304" pitchFamily="18" charset="0"/>
              </a:rPr>
              <a:t>.</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a:latin typeface="Times New Roman" panose="02020603050405020304" pitchFamily="18" charset="0"/>
                <a:cs typeface="Times New Roman" panose="02020603050405020304" pitchFamily="18" charset="0"/>
              </a:rPr>
              <a:t>Động viên đội ngũ trí thức Việt Nam nêu cao lòng tự hào, vinh dự và trách nhiệm đối với Tổ quốc và dân tộc, không ngừng phấn đấu nâng cao phẩm chất chính trị, đạo đức, năng lực, trình độ đóng góp cho phát triển của đất </a:t>
            </a:r>
            <a:r>
              <a:rPr lang="en-US" sz="2400">
                <a:latin typeface="Times New Roman" panose="02020603050405020304" pitchFamily="18" charset="0"/>
                <a:cs typeface="Times New Roman" panose="02020603050405020304" pitchFamily="18" charset="0"/>
              </a:rPr>
              <a:t>nước</a:t>
            </a:r>
            <a:r>
              <a:rPr lang="en-US" sz="2400" smtClean="0">
                <a:latin typeface="Times New Roman" panose="02020603050405020304" pitchFamily="18" charset="0"/>
                <a:cs typeface="Times New Roman" panose="02020603050405020304" pitchFamily="18" charset="0"/>
              </a:rPr>
              <a:t>.</a:t>
            </a:r>
            <a:endParaRPr 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2134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40177"/>
            <a:ext cx="11887200" cy="461665"/>
          </a:xfrm>
          <a:prstGeom prst="rect">
            <a:avLst/>
          </a:prstGeom>
          <a:noFill/>
        </p:spPr>
        <p:txBody>
          <a:bodyPr wrap="square" rtlCol="0">
            <a:spAutoFit/>
          </a:bodyPr>
          <a:lstStyle/>
          <a:p>
            <a:pPr algn="just" fontAlgn="base"/>
            <a:r>
              <a:rPr lang="en-US" sz="2400" b="1">
                <a:solidFill>
                  <a:srgbClr val="0000FF"/>
                </a:solidFill>
                <a:latin typeface="Times New Roman" panose="02020603050405020304" pitchFamily="18" charset="0"/>
                <a:cs typeface="Times New Roman" panose="02020603050405020304" pitchFamily="18" charset="0"/>
              </a:rPr>
              <a:t>2. Mục tiêu</a:t>
            </a:r>
            <a:r>
              <a:rPr lang="vi-VN" sz="2400" b="1">
                <a:solidFill>
                  <a:srgbClr val="0000FF"/>
                </a:solidFill>
                <a:latin typeface="Times New Roman" panose="02020603050405020304" pitchFamily="18" charset="0"/>
                <a:cs typeface="Times New Roman" panose="02020603050405020304" pitchFamily="18" charset="0"/>
              </a:rPr>
              <a:t> đến năm 2030</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0"/>
            <a:ext cx="12192000" cy="523220"/>
          </a:xfrm>
          <a:prstGeom prst="rect">
            <a:avLst/>
          </a:prstGeom>
          <a:noFill/>
        </p:spPr>
        <p:txBody>
          <a:bodyPr wrap="square" rtlCol="0">
            <a:spAutoFit/>
          </a:bodyPr>
          <a:lstStyle/>
          <a:p>
            <a:pPr fontAlgn="base"/>
            <a:r>
              <a:rPr lang="en-US" sz="2800" b="1">
                <a:solidFill>
                  <a:srgbClr val="0000FF"/>
                </a:solidFill>
                <a:latin typeface="Times New Roman" panose="02020603050405020304" pitchFamily="18" charset="0"/>
                <a:cs typeface="Times New Roman" panose="02020603050405020304" pitchFamily="18" charset="0"/>
              </a:rPr>
              <a:t>II- QUAN ĐIỂM, MỤC TIÊU</a:t>
            </a:r>
            <a:endParaRPr lang="en-US" sz="28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890553"/>
            <a:ext cx="11650133" cy="6001643"/>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Phát</a:t>
            </a:r>
            <a:r>
              <a:rPr lang="en-US"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triển </a:t>
            </a:r>
            <a:r>
              <a:rPr lang="en-US" sz="2400" smtClean="0">
                <a:latin typeface="Times New Roman" panose="02020603050405020304" pitchFamily="18" charset="0"/>
                <a:cs typeface="Times New Roman" panose="02020603050405020304" pitchFamily="18" charset="0"/>
              </a:rPr>
              <a:t>đội ngũ trí thức về</a:t>
            </a:r>
            <a:r>
              <a:rPr lang="en-US" sz="2400">
                <a:latin typeface="Times New Roman" panose="02020603050405020304" pitchFamily="18" charset="0"/>
                <a:cs typeface="Times New Roman" panose="02020603050405020304" pitchFamily="18" charset="0"/>
              </a:rPr>
              <a:t> số lượng và chất lượng, nhất là đội ngũ chuyên gia, </a:t>
            </a:r>
            <a:r>
              <a:rPr lang="en-US" sz="2400">
                <a:latin typeface="Times New Roman" panose="02020603050405020304" pitchFamily="18" charset="0"/>
                <a:cs typeface="Times New Roman" panose="02020603050405020304" pitchFamily="18" charset="0"/>
              </a:rPr>
              <a:t>nhà </a:t>
            </a:r>
            <a:r>
              <a:rPr lang="en-US" sz="2400" smtClean="0">
                <a:latin typeface="Times New Roman" panose="02020603050405020304" pitchFamily="18" charset="0"/>
                <a:cs typeface="Times New Roman" panose="02020603050405020304" pitchFamily="18" charset="0"/>
              </a:rPr>
              <a:t>khoa học </a:t>
            </a:r>
            <a:r>
              <a:rPr lang="en-US" sz="2400">
                <a:latin typeface="Times New Roman" panose="02020603050405020304" pitchFamily="18" charset="0"/>
                <a:cs typeface="Times New Roman" panose="02020603050405020304" pitchFamily="18" charset="0"/>
              </a:rPr>
              <a:t>đầu ngành trong lĩnh vực then chốt, trọng yếu, lĩnh vực mới đáp ứng yêu </a:t>
            </a:r>
            <a:r>
              <a:rPr lang="en-US" sz="2400">
                <a:latin typeface="Times New Roman" panose="02020603050405020304" pitchFamily="18" charset="0"/>
                <a:cs typeface="Times New Roman" panose="02020603050405020304" pitchFamily="18" charset="0"/>
              </a:rPr>
              <a:t>cầu </a:t>
            </a:r>
            <a:r>
              <a:rPr lang="en-US" sz="2400" smtClean="0">
                <a:latin typeface="Times New Roman" panose="02020603050405020304" pitchFamily="18" charset="0"/>
                <a:cs typeface="Times New Roman" panose="02020603050405020304" pitchFamily="18" charset="0"/>
              </a:rPr>
              <a:t>công nghiệp hoá, </a:t>
            </a:r>
            <a:r>
              <a:rPr lang="en-US" sz="2400">
                <a:latin typeface="Times New Roman" panose="02020603050405020304" pitchFamily="18" charset="0"/>
                <a:cs typeface="Times New Roman" panose="02020603050405020304" pitchFamily="18" charset="0"/>
              </a:rPr>
              <a:t>hiện đại hoá </a:t>
            </a:r>
            <a:r>
              <a:rPr lang="en-US" sz="2400">
                <a:latin typeface="Times New Roman" panose="02020603050405020304" pitchFamily="18" charset="0"/>
                <a:cs typeface="Times New Roman" panose="02020603050405020304" pitchFamily="18" charset="0"/>
              </a:rPr>
              <a:t>đất </a:t>
            </a:r>
            <a:r>
              <a:rPr lang="en-US" sz="2400" smtClean="0">
                <a:latin typeface="Times New Roman" panose="02020603050405020304" pitchFamily="18" charset="0"/>
                <a:cs typeface="Times New Roman" panose="02020603050405020304" pitchFamily="18" charset="0"/>
              </a:rPr>
              <a:t>nước.</a:t>
            </a: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Hoàn </a:t>
            </a:r>
            <a:r>
              <a:rPr lang="en-US" sz="2400">
                <a:latin typeface="Times New Roman" panose="02020603050405020304" pitchFamily="18" charset="0"/>
                <a:cs typeface="Times New Roman" panose="02020603050405020304" pitchFamily="18" charset="0"/>
              </a:rPr>
              <a:t>thiện cơ chế, chính sách bảo đảm khả thi, đồng bộ, tạo cơ hội, điều kiện, động lực cho</a:t>
            </a: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ĐNTT phát </a:t>
            </a:r>
            <a:r>
              <a:rPr lang="en-US" sz="2400">
                <a:latin typeface="Times New Roman" panose="02020603050405020304" pitchFamily="18" charset="0"/>
                <a:cs typeface="Times New Roman" panose="02020603050405020304" pitchFamily="18" charset="0"/>
              </a:rPr>
              <a:t>triển toàn diện, nâng cao năng lực, trình độ và cống hiến cho đất nước. Ưu tiên bảo đảm nguồn lực cho đầu tư phát </a:t>
            </a:r>
            <a:r>
              <a:rPr lang="en-US" sz="2400">
                <a:latin typeface="Times New Roman" panose="02020603050405020304" pitchFamily="18" charset="0"/>
                <a:cs typeface="Times New Roman" panose="02020603050405020304" pitchFamily="18" charset="0"/>
              </a:rPr>
              <a:t>triển </a:t>
            </a:r>
            <a:r>
              <a:rPr lang="en-US" sz="2400" smtClean="0">
                <a:latin typeface="Times New Roman" panose="02020603050405020304" pitchFamily="18" charset="0"/>
                <a:cs typeface="Times New Roman" panose="02020603050405020304" pitchFamily="18" charset="0"/>
              </a:rPr>
              <a:t>KH,</a:t>
            </a:r>
            <a:r>
              <a:rPr lang="en-US" sz="2400">
                <a:latin typeface="Times New Roman" panose="02020603050405020304" pitchFamily="18" charset="0"/>
                <a:cs typeface="Times New Roman" panose="02020603050405020304" pitchFamily="18" charset="0"/>
              </a:rPr>
              <a:t> công nghệ, nhất là công nghệ cao, công nghệ lõi, công nghệ nguồn, công nghệ mũi nhọn; quan tâm đầu tư cho nghiên cứu cơ bản, nghiên cứu ứng dụng lĩnh vực Việt Nam có thế mạnh, khoa học xã hội và nhân văn, khoa học lý luận chính trị, quản lý</a:t>
            </a: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GD </a:t>
            </a:r>
            <a:r>
              <a:rPr lang="en-US" sz="2400">
                <a:latin typeface="Times New Roman" panose="02020603050405020304" pitchFamily="18" charset="0"/>
                <a:cs typeface="Times New Roman" panose="02020603050405020304" pitchFamily="18" charset="0"/>
              </a:rPr>
              <a:t>và </a:t>
            </a:r>
            <a:r>
              <a:rPr lang="en-US" sz="2400" smtClean="0">
                <a:latin typeface="Times New Roman" panose="02020603050405020304" pitchFamily="18" charset="0"/>
                <a:cs typeface="Times New Roman" panose="02020603050405020304" pitchFamily="18" charset="0"/>
              </a:rPr>
              <a:t>ĐT, </a:t>
            </a:r>
            <a:r>
              <a:rPr lang="en-US" sz="2400">
                <a:latin typeface="Times New Roman" panose="02020603050405020304" pitchFamily="18" charset="0"/>
                <a:cs typeface="Times New Roman" panose="02020603050405020304" pitchFamily="18" charset="0"/>
              </a:rPr>
              <a:t>y </a:t>
            </a:r>
            <a:r>
              <a:rPr lang="en-US" sz="2400" smtClean="0">
                <a:latin typeface="Times New Roman" panose="02020603050405020304" pitchFamily="18" charset="0"/>
                <a:cs typeface="Times New Roman" panose="02020603050405020304" pitchFamily="18" charset="0"/>
              </a:rPr>
              <a:t>tế,</a:t>
            </a:r>
            <a:r>
              <a:rPr lang="en-US" sz="2400">
                <a:latin typeface="Times New Roman" panose="02020603050405020304" pitchFamily="18" charset="0"/>
                <a:cs typeface="Times New Roman" panose="02020603050405020304" pitchFamily="18" charset="0"/>
              </a:rPr>
              <a:t> văn hoá, văn học, </a:t>
            </a:r>
            <a:r>
              <a:rPr lang="en-US" sz="2400">
                <a:latin typeface="Times New Roman" panose="02020603050405020304" pitchFamily="18" charset="0"/>
                <a:cs typeface="Times New Roman" panose="02020603050405020304" pitchFamily="18" charset="0"/>
              </a:rPr>
              <a:t>nghệ </a:t>
            </a:r>
            <a:r>
              <a:rPr lang="en-US" sz="2400" smtClean="0">
                <a:latin typeface="Times New Roman" panose="02020603050405020304" pitchFamily="18" charset="0"/>
                <a:cs typeface="Times New Roman" panose="02020603050405020304" pitchFamily="18" charset="0"/>
              </a:rPr>
              <a:t>thuật.</a:t>
            </a: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Phát </a:t>
            </a:r>
            <a:r>
              <a:rPr lang="en-US" sz="2400">
                <a:latin typeface="Times New Roman" panose="02020603050405020304" pitchFamily="18" charset="0"/>
                <a:cs typeface="Times New Roman" panose="02020603050405020304" pitchFamily="18" charset="0"/>
              </a:rPr>
              <a:t>triển một số cơ sở nghiên cứu, cơ sở giáo dục đại học đạt trình độ tiên tiến, thuộc nhóm hàng đầu Châu Á; trong đó </a:t>
            </a:r>
            <a:r>
              <a:rPr lang="en-US" sz="2400">
                <a:latin typeface="Times New Roman" panose="02020603050405020304" pitchFamily="18" charset="0"/>
                <a:cs typeface="Times New Roman" panose="02020603050405020304" pitchFamily="18" charset="0"/>
              </a:rPr>
              <a:t>Đại </a:t>
            </a:r>
            <a:r>
              <a:rPr lang="en-US" sz="2400" smtClean="0">
                <a:latin typeface="Times New Roman" panose="02020603050405020304" pitchFamily="18" charset="0"/>
                <a:cs typeface="Times New Roman" panose="02020603050405020304" pitchFamily="18" charset="0"/>
              </a:rPr>
              <a:t>học </a:t>
            </a:r>
            <a:r>
              <a:rPr lang="en-US" sz="2400">
                <a:latin typeface="Times New Roman" panose="02020603050405020304" pitchFamily="18" charset="0"/>
                <a:cs typeface="Times New Roman" panose="02020603050405020304" pitchFamily="18" charset="0"/>
              </a:rPr>
              <a:t>Quốc gia Hà Nội và Đại học Quốc gia Thành phố Hồ Chí Minh được xếp hạng trong nhóm 500 đại học hàng đầu thế </a:t>
            </a:r>
            <a:r>
              <a:rPr lang="en-US" sz="2400">
                <a:latin typeface="Times New Roman" panose="02020603050405020304" pitchFamily="18" charset="0"/>
                <a:cs typeface="Times New Roman" panose="02020603050405020304" pitchFamily="18" charset="0"/>
              </a:rPr>
              <a:t>giới</a:t>
            </a:r>
            <a:r>
              <a:rPr lang="en-US" sz="2400" smtClean="0">
                <a:latin typeface="Times New Roman" panose="02020603050405020304" pitchFamily="18" charset="0"/>
                <a:cs typeface="Times New Roman" panose="02020603050405020304" pitchFamily="18" charset="0"/>
              </a:rPr>
              <a:t>.</a:t>
            </a:r>
          </a:p>
          <a:p>
            <a:pPr marL="342900" indent="-342900" algn="just" fontAlgn="base">
              <a:buFont typeface="Wingdings" panose="05000000000000000000" pitchFamily="2" charset="2"/>
              <a:buChar char="§"/>
            </a:pPr>
            <a:r>
              <a:rPr lang="en-US" sz="2400">
                <a:latin typeface="Times New Roman" panose="02020603050405020304" pitchFamily="18" charset="0"/>
                <a:cs typeface="Times New Roman" panose="02020603050405020304" pitchFamily="18" charset="0"/>
              </a:rPr>
              <a:t>Tăng số lượng phát minh, sáng chế, công trình khoa học trong bảng xếp hạng của khu vực và thế giới; sản phẩm khoa học, công nghệ, tác phẩm văn học, nghệ thuật đỉnh cao; công trình công bố trên các tạp chí uy tín trong nước và quốc tế. Nâng chất lượng tạp chí khoa học của Việt Nam đạt trình độ khu vực và quốc tế.</a:t>
            </a:r>
          </a:p>
        </p:txBody>
      </p:sp>
    </p:spTree>
    <p:extLst>
      <p:ext uri="{BB962C8B-B14F-4D97-AF65-F5344CB8AC3E}">
        <p14:creationId xmlns:p14="http://schemas.microsoft.com/office/powerpoint/2010/main" val="1200184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3. Tầm nhìn đến năm 2045</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0"/>
            <a:ext cx="12192000" cy="523220"/>
          </a:xfrm>
          <a:prstGeom prst="rect">
            <a:avLst/>
          </a:prstGeom>
          <a:noFill/>
        </p:spPr>
        <p:txBody>
          <a:bodyPr wrap="square" rtlCol="0">
            <a:spAutoFit/>
          </a:bodyPr>
          <a:lstStyle/>
          <a:p>
            <a:pPr fontAlgn="base"/>
            <a:r>
              <a:rPr lang="en-US" sz="2800" b="1">
                <a:solidFill>
                  <a:srgbClr val="0000FF"/>
                </a:solidFill>
                <a:latin typeface="Times New Roman" panose="02020603050405020304" pitchFamily="18" charset="0"/>
                <a:cs typeface="Times New Roman" panose="02020603050405020304" pitchFamily="18" charset="0"/>
              </a:rPr>
              <a:t>II- QUAN ĐIỂM, MỤC TIÊU</a:t>
            </a:r>
            <a:endParaRPr lang="en-US" sz="28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969576"/>
            <a:ext cx="11650133" cy="3046988"/>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Đội </a:t>
            </a:r>
            <a:r>
              <a:rPr lang="en-US" sz="2400">
                <a:latin typeface="Times New Roman" panose="02020603050405020304" pitchFamily="18" charset="0"/>
                <a:cs typeface="Times New Roman" panose="02020603050405020304" pitchFamily="18" charset="0"/>
              </a:rPr>
              <a:t>ngũ trí thức Việt Nam lớn mạnh, có chất lượng cao, cơ cấu hợp lý, thuộc tốp đầu khu vực và tiệm cận với các nước </a:t>
            </a:r>
            <a:r>
              <a:rPr lang="en-US" sz="2400">
                <a:latin typeface="Times New Roman" panose="02020603050405020304" pitchFamily="18" charset="0"/>
                <a:cs typeface="Times New Roman" panose="02020603050405020304" pitchFamily="18" charset="0"/>
              </a:rPr>
              <a:t>phát </a:t>
            </a:r>
            <a:r>
              <a:rPr lang="en-US" sz="2400" smtClean="0">
                <a:latin typeface="Times New Roman" panose="02020603050405020304" pitchFamily="18" charset="0"/>
                <a:cs typeface="Times New Roman" panose="02020603050405020304" pitchFamily="18" charset="0"/>
              </a:rPr>
              <a:t>triển;</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a:latin typeface="Times New Roman" panose="02020603050405020304" pitchFamily="18" charset="0"/>
                <a:cs typeface="Times New Roman" panose="02020603050405020304" pitchFamily="18" charset="0"/>
              </a:rPr>
              <a:t>N</a:t>
            </a:r>
            <a:r>
              <a:rPr lang="en-US" sz="2400" smtClean="0">
                <a:latin typeface="Times New Roman" panose="02020603050405020304" pitchFamily="18" charset="0"/>
                <a:cs typeface="Times New Roman" panose="02020603050405020304" pitchFamily="18" charset="0"/>
              </a:rPr>
              <a:t>hiều </a:t>
            </a:r>
            <a:r>
              <a:rPr lang="en-US" sz="2400">
                <a:latin typeface="Times New Roman" panose="02020603050405020304" pitchFamily="18" charset="0"/>
                <a:cs typeface="Times New Roman" panose="02020603050405020304" pitchFamily="18" charset="0"/>
              </a:rPr>
              <a:t>nhà khoa học có ảnh hưởng trên thế giới, đạt các giải thưởng quốc tế trên các </a:t>
            </a:r>
            <a:r>
              <a:rPr lang="en-US" sz="2400">
                <a:latin typeface="Times New Roman" panose="02020603050405020304" pitchFamily="18" charset="0"/>
                <a:cs typeface="Times New Roman" panose="02020603050405020304" pitchFamily="18" charset="0"/>
              </a:rPr>
              <a:t>lĩnh </a:t>
            </a:r>
            <a:r>
              <a:rPr lang="en-US" sz="2400" smtClean="0">
                <a:latin typeface="Times New Roman" panose="02020603050405020304" pitchFamily="18" charset="0"/>
                <a:cs typeface="Times New Roman" panose="02020603050405020304" pitchFamily="18" charset="0"/>
              </a:rPr>
              <a:t>vực;</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Nhiều </a:t>
            </a:r>
            <a:r>
              <a:rPr lang="en-US" sz="2400">
                <a:latin typeface="Times New Roman" panose="02020603050405020304" pitchFamily="18" charset="0"/>
                <a:cs typeface="Times New Roman" panose="02020603050405020304" pitchFamily="18" charset="0"/>
              </a:rPr>
              <a:t>tổ chức khoa học và công nghệ, cơ sở giáo dục và đào tạo đạt chuẩn quốc tế đáp ứng yêu cầu của quốc gia phát triển.</a:t>
            </a:r>
          </a:p>
        </p:txBody>
      </p:sp>
    </p:spTree>
    <p:extLst>
      <p:ext uri="{BB962C8B-B14F-4D97-AF65-F5344CB8AC3E}">
        <p14:creationId xmlns:p14="http://schemas.microsoft.com/office/powerpoint/2010/main" val="33554051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1. Tiếp tục nâng cao nhận thức về vị trí, vai trò, tầm quan trọng của đội ngũ</a:t>
            </a:r>
            <a:r>
              <a:rPr lang="vi-VN" sz="2400" b="1">
                <a:solidFill>
                  <a:srgbClr val="0000FF"/>
                </a:solidFill>
                <a:latin typeface="Times New Roman" panose="02020603050405020304" pitchFamily="18" charset="0"/>
                <a:cs typeface="Times New Roman" panose="02020603050405020304" pitchFamily="18" charset="0"/>
              </a:rPr>
              <a:t> trí thức</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969576"/>
            <a:ext cx="11650133" cy="5632311"/>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Đổi </a:t>
            </a:r>
            <a:r>
              <a:rPr lang="en-US" sz="2400">
                <a:latin typeface="Times New Roman" panose="02020603050405020304" pitchFamily="18" charset="0"/>
                <a:cs typeface="Times New Roman" panose="02020603050405020304" pitchFamily="18" charset="0"/>
              </a:rPr>
              <a:t>mới mạnh</a:t>
            </a:r>
            <a:r>
              <a:rPr lang="vi-VN" sz="2400">
                <a:latin typeface="Times New Roman" panose="02020603050405020304" pitchFamily="18" charset="0"/>
                <a:cs typeface="Times New Roman" panose="02020603050405020304" pitchFamily="18" charset="0"/>
              </a:rPr>
              <a:t> mẽ </a:t>
            </a:r>
            <a:r>
              <a:rPr lang="en-US" sz="2400">
                <a:latin typeface="Times New Roman" panose="02020603050405020304" pitchFamily="18" charset="0"/>
                <a:cs typeface="Times New Roman" panose="02020603050405020304" pitchFamily="18" charset="0"/>
              </a:rPr>
              <a:t>tư duy, nâng cao, thống nhất nhận thức trong các cấp uỷ</a:t>
            </a:r>
            <a:r>
              <a:rPr lang="vi-VN"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tổ</a:t>
            </a:r>
            <a:r>
              <a:rPr lang="vi-VN" sz="2400">
                <a:latin typeface="Times New Roman" panose="02020603050405020304" pitchFamily="18" charset="0"/>
                <a:cs typeface="Times New Roman" panose="02020603050405020304" pitchFamily="18" charset="0"/>
              </a:rPr>
              <a:t> chức </a:t>
            </a:r>
            <a:r>
              <a:rPr lang="en-US" sz="2400">
                <a:latin typeface="Times New Roman" panose="02020603050405020304" pitchFamily="18" charset="0"/>
                <a:cs typeface="Times New Roman" panose="02020603050405020304" pitchFamily="18" charset="0"/>
              </a:rPr>
              <a:t>đảng, hệ</a:t>
            </a:r>
            <a:r>
              <a:rPr lang="vi-VN" sz="2400">
                <a:latin typeface="Times New Roman" panose="02020603050405020304" pitchFamily="18" charset="0"/>
                <a:cs typeface="Times New Roman" panose="02020603050405020304" pitchFamily="18" charset="0"/>
              </a:rPr>
              <a:t> thống chính trị</a:t>
            </a:r>
            <a:r>
              <a:rPr lang="en-US" sz="2400">
                <a:latin typeface="Times New Roman" panose="02020603050405020304" pitchFamily="18" charset="0"/>
                <a:cs typeface="Times New Roman" panose="02020603050405020304" pitchFamily="18" charset="0"/>
              </a:rPr>
              <a:t> và toàn xã hội về vị trí, vai trò, tầm quan trọng của việc xây dựng đội ngũ trí thức đáp ứng yêu cầu công nghiệp hoá, hiện đại hoá đất nước, sự nghiệp xây dựng và bảo vệ </a:t>
            </a:r>
            <a:r>
              <a:rPr lang="en-US" sz="2400">
                <a:latin typeface="Times New Roman" panose="02020603050405020304" pitchFamily="18" charset="0"/>
                <a:cs typeface="Times New Roman" panose="02020603050405020304" pitchFamily="18" charset="0"/>
              </a:rPr>
              <a:t>Tổ </a:t>
            </a:r>
            <a:r>
              <a:rPr lang="en-US" sz="2400" smtClean="0">
                <a:latin typeface="Times New Roman" panose="02020603050405020304" pitchFamily="18" charset="0"/>
                <a:cs typeface="Times New Roman" panose="02020603050405020304" pitchFamily="18" charset="0"/>
              </a:rPr>
              <a:t>quốc.</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Đổi </a:t>
            </a:r>
            <a:r>
              <a:rPr lang="en-US" sz="2400">
                <a:latin typeface="Times New Roman" panose="02020603050405020304" pitchFamily="18" charset="0"/>
                <a:cs typeface="Times New Roman" panose="02020603050405020304" pitchFamily="18" charset="0"/>
              </a:rPr>
              <a:t>mới nội dung, phương thức, nâng cao hiệu quả công tác tuyên truyền, vận động, tăng cường đồng thuận của đội ngũ trí thức đối với đường lối, chủ trương của Đảng, chính sách, pháp luật của Nhà nước. Chú trọng đề cao vinh dự, đạo đức, tinh thần cống hiến, trách nhiệm của trí thức đối với Tổ quốc và </a:t>
            </a:r>
            <a:r>
              <a:rPr lang="en-US" sz="2400">
                <a:latin typeface="Times New Roman" panose="02020603050405020304" pitchFamily="18" charset="0"/>
                <a:cs typeface="Times New Roman" panose="02020603050405020304" pitchFamily="18" charset="0"/>
              </a:rPr>
              <a:t>dân </a:t>
            </a:r>
            <a:r>
              <a:rPr lang="en-US" sz="2400" smtClean="0">
                <a:latin typeface="Times New Roman" panose="02020603050405020304" pitchFamily="18" charset="0"/>
                <a:cs typeface="Times New Roman" panose="02020603050405020304" pitchFamily="18" charset="0"/>
              </a:rPr>
              <a:t>tộc.</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Cấp </a:t>
            </a:r>
            <a:r>
              <a:rPr lang="en-US" sz="2400">
                <a:latin typeface="Times New Roman" panose="02020603050405020304" pitchFamily="18" charset="0"/>
                <a:cs typeface="Times New Roman" panose="02020603050405020304" pitchFamily="18" charset="0"/>
              </a:rPr>
              <a:t>uỷ, tổ chức đảng các cấp xây dựng chương trình, kế hoạch, đề án cụ thể nhằm thu hút, trọng dụng, đãi ngộ thoả đáng, tôn vinh đội ngũ trí thức phù hợp với yêu cầu và thực tiễn của ngành, địa phương. Xác định lĩnh vực, địa bàn trọng điểm để phát huy tốt nhất năng lực, sự cống hiến, </a:t>
            </a:r>
            <a:r>
              <a:rPr lang="vi-VN" sz="2400">
                <a:latin typeface="Times New Roman" panose="02020603050405020304" pitchFamily="18" charset="0"/>
                <a:cs typeface="Times New Roman" panose="02020603050405020304" pitchFamily="18" charset="0"/>
              </a:rPr>
              <a:t>tâm huyết của đội ngũ trí thức, </a:t>
            </a:r>
            <a:r>
              <a:rPr lang="en-US" sz="2400">
                <a:latin typeface="Times New Roman" panose="02020603050405020304" pitchFamily="18" charset="0"/>
                <a:cs typeface="Times New Roman" panose="02020603050405020304" pitchFamily="18" charset="0"/>
              </a:rPr>
              <a:t>nhất là </a:t>
            </a:r>
            <a:r>
              <a:rPr lang="vi-VN" sz="2400">
                <a:latin typeface="Times New Roman" panose="02020603050405020304" pitchFamily="18" charset="0"/>
                <a:cs typeface="Times New Roman" panose="02020603050405020304" pitchFamily="18" charset="0"/>
              </a:rPr>
              <a:t>các</a:t>
            </a:r>
            <a:r>
              <a:rPr lang="en-US" sz="2400">
                <a:latin typeface="Times New Roman" panose="02020603050405020304" pitchFamily="18" charset="0"/>
                <a:cs typeface="Times New Roman" panose="02020603050405020304" pitchFamily="18" charset="0"/>
              </a:rPr>
              <a:t> nhà khoa học giỏi, </a:t>
            </a:r>
            <a:r>
              <a:rPr lang="vi-VN" sz="2400">
                <a:latin typeface="Times New Roman" panose="02020603050405020304" pitchFamily="18" charset="0"/>
                <a:cs typeface="Times New Roman" panose="02020603050405020304" pitchFamily="18" charset="0"/>
              </a:rPr>
              <a:t>chuyên gia đầu ngành </a:t>
            </a:r>
            <a:r>
              <a:rPr lang="en-US" sz="2400">
                <a:latin typeface="Times New Roman" panose="02020603050405020304" pitchFamily="18" charset="0"/>
                <a:cs typeface="Times New Roman" panose="02020603050405020304" pitchFamily="18" charset="0"/>
              </a:rPr>
              <a:t>có uy tín.</a:t>
            </a:r>
            <a:r>
              <a:rPr lang="en-US" sz="2400">
                <a:latin typeface="Times New Roman" panose="02020603050405020304" pitchFamily="18" charset="0"/>
                <a:cs typeface="Times New Roman" panose="02020603050405020304" pitchFamily="18" charset="0"/>
              </a:rPr>
              <a:t> </a:t>
            </a:r>
            <a:endParaRPr 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98553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1. Tiếp tục nâng cao nhận thức về vị trí, vai trò, tầm quan trọng của đội ngũ</a:t>
            </a:r>
            <a:r>
              <a:rPr lang="vi-VN" sz="2400" b="1">
                <a:solidFill>
                  <a:srgbClr val="0000FF"/>
                </a:solidFill>
                <a:latin typeface="Times New Roman" panose="02020603050405020304" pitchFamily="18" charset="0"/>
                <a:cs typeface="Times New Roman" panose="02020603050405020304" pitchFamily="18" charset="0"/>
              </a:rPr>
              <a:t> trí thức</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969576"/>
            <a:ext cx="11650133" cy="5632311"/>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Động </a:t>
            </a:r>
            <a:r>
              <a:rPr lang="en-US" sz="2400">
                <a:latin typeface="Times New Roman" panose="02020603050405020304" pitchFamily="18" charset="0"/>
                <a:cs typeface="Times New Roman" panose="02020603050405020304" pitchFamily="18" charset="0"/>
              </a:rPr>
              <a:t>viên trí thức phát huy quyền làm chủ, tham gia </a:t>
            </a:r>
            <a:r>
              <a:rPr lang="vi-VN" sz="2400">
                <a:latin typeface="Times New Roman" panose="02020603050405020304" pitchFamily="18" charset="0"/>
                <a:cs typeface="Times New Roman" panose="02020603050405020304" pitchFamily="18" charset="0"/>
              </a:rPr>
              <a:t>đóng góp </a:t>
            </a:r>
            <a:r>
              <a:rPr lang="en-US" sz="2400">
                <a:latin typeface="Times New Roman" panose="02020603050405020304" pitchFamily="18" charset="0"/>
                <a:cs typeface="Times New Roman" panose="02020603050405020304" pitchFamily="18" charset="0"/>
              </a:rPr>
              <a:t>cho quá trình hoạch định chính sách, xây dựng</a:t>
            </a:r>
            <a:r>
              <a:rPr lang="vi-VN" sz="2400">
                <a:latin typeface="Times New Roman" panose="02020603050405020304" pitchFamily="18" charset="0"/>
                <a:cs typeface="Times New Roman" panose="02020603050405020304" pitchFamily="18" charset="0"/>
              </a:rPr>
              <a:t> tầm nhìn, chiến lược, </a:t>
            </a:r>
            <a:r>
              <a:rPr lang="en-US" sz="2400">
                <a:latin typeface="Times New Roman" panose="02020603050405020304" pitchFamily="18" charset="0"/>
                <a:cs typeface="Times New Roman" panose="02020603050405020304" pitchFamily="18" charset="0"/>
              </a:rPr>
              <a:t>quy hoạch, kế hoạch, luật pháp, </a:t>
            </a:r>
            <a:r>
              <a:rPr lang="vi-VN" sz="2400">
                <a:latin typeface="Times New Roman" panose="02020603050405020304" pitchFamily="18" charset="0"/>
                <a:cs typeface="Times New Roman" panose="02020603050405020304" pitchFamily="18" charset="0"/>
              </a:rPr>
              <a:t>chính sách</a:t>
            </a:r>
            <a:r>
              <a:rPr lang="en-US" sz="2400">
                <a:latin typeface="Times New Roman" panose="02020603050405020304" pitchFamily="18" charset="0"/>
                <a:cs typeface="Times New Roman" panose="02020603050405020304" pitchFamily="18" charset="0"/>
              </a:rPr>
              <a:t> trong</a:t>
            </a:r>
            <a:r>
              <a:rPr lang="vi-VN" sz="2400">
                <a:latin typeface="Times New Roman" panose="02020603050405020304" pitchFamily="18" charset="0"/>
                <a:cs typeface="Times New Roman" panose="02020603050405020304" pitchFamily="18" charset="0"/>
              </a:rPr>
              <a:t> phát triển </a:t>
            </a:r>
            <a:r>
              <a:rPr lang="en-US" sz="2400">
                <a:latin typeface="Times New Roman" panose="02020603050405020304" pitchFamily="18" charset="0"/>
                <a:cs typeface="Times New Roman" panose="02020603050405020304" pitchFamily="18" charset="0"/>
              </a:rPr>
              <a:t>ngành, lĩnh vực, địa phương, </a:t>
            </a:r>
            <a:r>
              <a:rPr lang="en-US" sz="2400">
                <a:latin typeface="Times New Roman" panose="02020603050405020304" pitchFamily="18" charset="0"/>
                <a:cs typeface="Times New Roman" panose="02020603050405020304" pitchFamily="18" charset="0"/>
              </a:rPr>
              <a:t>đất </a:t>
            </a:r>
            <a:r>
              <a:rPr lang="en-US" sz="2400" smtClean="0">
                <a:latin typeface="Times New Roman" panose="02020603050405020304" pitchFamily="18" charset="0"/>
                <a:cs typeface="Times New Roman" panose="02020603050405020304" pitchFamily="18" charset="0"/>
              </a:rPr>
              <a:t>nước.</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Kịp </a:t>
            </a:r>
            <a:r>
              <a:rPr lang="en-US" sz="2400">
                <a:latin typeface="Times New Roman" panose="02020603050405020304" pitchFamily="18" charset="0"/>
                <a:cs typeface="Times New Roman" panose="02020603050405020304" pitchFamily="18" charset="0"/>
              </a:rPr>
              <a:t>thời lắng nghe, nắm bắt, giải quyết </a:t>
            </a:r>
            <a:r>
              <a:rPr lang="vi-VN" sz="2400">
                <a:latin typeface="Times New Roman" panose="02020603050405020304" pitchFamily="18" charset="0"/>
                <a:cs typeface="Times New Roman" panose="02020603050405020304" pitchFamily="18" charset="0"/>
              </a:rPr>
              <a:t>tâm tư, nguyện vọng</a:t>
            </a:r>
            <a:r>
              <a:rPr lang="en-US" sz="2400">
                <a:latin typeface="Times New Roman" panose="02020603050405020304" pitchFamily="18" charset="0"/>
                <a:cs typeface="Times New Roman" panose="02020603050405020304" pitchFamily="18" charset="0"/>
              </a:rPr>
              <a:t> hợp pháp, </a:t>
            </a:r>
            <a:r>
              <a:rPr lang="vi-VN" sz="2400">
                <a:latin typeface="Times New Roman" panose="02020603050405020304" pitchFamily="18" charset="0"/>
                <a:cs typeface="Times New Roman" panose="02020603050405020304" pitchFamily="18" charset="0"/>
              </a:rPr>
              <a:t>chính đáng</a:t>
            </a:r>
            <a:r>
              <a:rPr lang="en-US" sz="2400">
                <a:latin typeface="Times New Roman" panose="02020603050405020304" pitchFamily="18" charset="0"/>
                <a:cs typeface="Times New Roman" panose="02020603050405020304" pitchFamily="18" charset="0"/>
              </a:rPr>
              <a:t>; </a:t>
            </a:r>
            <a:r>
              <a:rPr lang="vi-VN" sz="2400">
                <a:latin typeface="Times New Roman" panose="02020603050405020304" pitchFamily="18" charset="0"/>
                <a:cs typeface="Times New Roman" panose="02020603050405020304" pitchFamily="18" charset="0"/>
              </a:rPr>
              <a:t>thường xuyên tổ chức tham vấn, đối thoại</a:t>
            </a:r>
            <a:r>
              <a:rPr lang="en-US" sz="2400">
                <a:latin typeface="Times New Roman" panose="02020603050405020304" pitchFamily="18" charset="0"/>
                <a:cs typeface="Times New Roman" panose="02020603050405020304" pitchFamily="18" charset="0"/>
              </a:rPr>
              <a:t> bảo đảm khách quan, tôn trọng ý kiến</a:t>
            </a:r>
            <a:r>
              <a:rPr lang="vi-VN" sz="2400">
                <a:latin typeface="Times New Roman" panose="02020603050405020304" pitchFamily="18" charset="0"/>
                <a:cs typeface="Times New Roman" panose="02020603050405020304" pitchFamily="18" charset="0"/>
              </a:rPr>
              <a:t> của đội ngũ trí </a:t>
            </a:r>
            <a:r>
              <a:rPr lang="vi-VN" sz="2400">
                <a:latin typeface="Times New Roman" panose="02020603050405020304" pitchFamily="18" charset="0"/>
                <a:cs typeface="Times New Roman" panose="02020603050405020304" pitchFamily="18" charset="0"/>
              </a:rPr>
              <a:t>thức</a:t>
            </a:r>
            <a:r>
              <a:rPr lang="en-US" sz="2400" smtClean="0">
                <a:latin typeface="Times New Roman" panose="02020603050405020304" pitchFamily="18" charset="0"/>
                <a:cs typeface="Times New Roman" panose="02020603050405020304" pitchFamily="18" charset="0"/>
              </a:rPr>
              <a:t>.</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vi-VN" sz="2400" smtClean="0">
                <a:latin typeface="Times New Roman" panose="02020603050405020304" pitchFamily="18" charset="0"/>
                <a:cs typeface="Times New Roman" panose="02020603050405020304" pitchFamily="18" charset="0"/>
              </a:rPr>
              <a:t>Đề </a:t>
            </a:r>
            <a:r>
              <a:rPr lang="vi-VN" sz="2400">
                <a:latin typeface="Times New Roman" panose="02020603050405020304" pitchFamily="18" charset="0"/>
                <a:cs typeface="Times New Roman" panose="02020603050405020304" pitchFamily="18" charset="0"/>
              </a:rPr>
              <a:t>cao trách nhiệm của </a:t>
            </a:r>
            <a:r>
              <a:rPr lang="en-US" sz="2400">
                <a:latin typeface="Times New Roman" panose="02020603050405020304" pitchFamily="18" charset="0"/>
                <a:cs typeface="Times New Roman" panose="02020603050405020304" pitchFamily="18" charset="0"/>
              </a:rPr>
              <a:t>các cơ quan, tổ chức có nhiều trí thức, </a:t>
            </a:r>
            <a:r>
              <a:rPr lang="vi-VN" sz="2400">
                <a:latin typeface="Times New Roman" panose="02020603050405020304" pitchFamily="18" charset="0"/>
                <a:cs typeface="Times New Roman" panose="02020603050405020304" pitchFamily="18" charset="0"/>
              </a:rPr>
              <a:t>đảng viên là trí thức, </a:t>
            </a:r>
            <a:r>
              <a:rPr lang="en-US" sz="2400">
                <a:latin typeface="Times New Roman" panose="02020603050405020304" pitchFamily="18" charset="0"/>
                <a:cs typeface="Times New Roman" panose="02020603050405020304" pitchFamily="18" charset="0"/>
              </a:rPr>
              <a:t>nhất</a:t>
            </a:r>
            <a:r>
              <a:rPr lang="vi-VN" sz="2400">
                <a:latin typeface="Times New Roman" panose="02020603050405020304" pitchFamily="18" charset="0"/>
                <a:cs typeface="Times New Roman" panose="02020603050405020304" pitchFamily="18" charset="0"/>
              </a:rPr>
              <a:t> là trí thức </a:t>
            </a:r>
            <a:r>
              <a:rPr lang="en-US" sz="2400">
                <a:latin typeface="Times New Roman" panose="02020603050405020304" pitchFamily="18" charset="0"/>
                <a:cs typeface="Times New Roman" panose="02020603050405020304" pitchFamily="18" charset="0"/>
              </a:rPr>
              <a:t>làm </a:t>
            </a:r>
            <a:r>
              <a:rPr lang="vi-VN" sz="2400">
                <a:latin typeface="Times New Roman" panose="02020603050405020304" pitchFamily="18" charset="0"/>
                <a:cs typeface="Times New Roman" panose="02020603050405020304" pitchFamily="18" charset="0"/>
              </a:rPr>
              <a:t>lãnh đạo, quản lý, người đứng đầu </a:t>
            </a:r>
            <a:r>
              <a:rPr lang="en-US" sz="2400">
                <a:latin typeface="Times New Roman" panose="02020603050405020304" pitchFamily="18" charset="0"/>
                <a:cs typeface="Times New Roman" panose="02020603050405020304" pitchFamily="18" charset="0"/>
              </a:rPr>
              <a:t>trong thực hiện đường lối, chủ trương của Đảng, chính sách, pháp luật của Nhà nước; trách nhiệm nêu gương </a:t>
            </a:r>
            <a:r>
              <a:rPr lang="vi-VN" sz="2400">
                <a:latin typeface="Times New Roman" panose="02020603050405020304" pitchFamily="18" charset="0"/>
                <a:cs typeface="Times New Roman" panose="02020603050405020304" pitchFamily="18" charset="0"/>
              </a:rPr>
              <a:t>gắn với học tập và làm theo tư tưởng, đạo đức, phong cách Hồ Chí </a:t>
            </a:r>
            <a:r>
              <a:rPr lang="vi-VN" sz="2400">
                <a:latin typeface="Times New Roman" panose="02020603050405020304" pitchFamily="18" charset="0"/>
                <a:cs typeface="Times New Roman" panose="02020603050405020304" pitchFamily="18" charset="0"/>
              </a:rPr>
              <a:t>Minh</a:t>
            </a:r>
            <a:r>
              <a:rPr lang="en-US" sz="2400" smtClean="0">
                <a:latin typeface="Times New Roman" panose="02020603050405020304" pitchFamily="18" charset="0"/>
                <a:cs typeface="Times New Roman" panose="02020603050405020304" pitchFamily="18" charset="0"/>
              </a:rPr>
              <a:t>.</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C</a:t>
            </a:r>
            <a:r>
              <a:rPr lang="vi-VN" sz="2400">
                <a:latin typeface="Times New Roman" panose="02020603050405020304" pitchFamily="18" charset="0"/>
                <a:cs typeface="Times New Roman" panose="02020603050405020304" pitchFamily="18" charset="0"/>
              </a:rPr>
              <a:t>hú trọng</a:t>
            </a:r>
            <a:r>
              <a:rPr lang="en-US" sz="2400">
                <a:latin typeface="Times New Roman" panose="02020603050405020304" pitchFamily="18" charset="0"/>
                <a:cs typeface="Times New Roman" panose="02020603050405020304" pitchFamily="18" charset="0"/>
              </a:rPr>
              <a:t> công tác xây dựng Đảng về chính trị, tư tưởng, đạo đức trong các cơ quan, tổ chức có nhiều đảng viên là trí </a:t>
            </a:r>
            <a:r>
              <a:rPr lang="en-US" sz="2400">
                <a:latin typeface="Times New Roman" panose="02020603050405020304" pitchFamily="18" charset="0"/>
                <a:cs typeface="Times New Roman" panose="02020603050405020304" pitchFamily="18" charset="0"/>
              </a:rPr>
              <a:t>thức</a:t>
            </a:r>
            <a:r>
              <a:rPr lang="vi-VN" sz="2400" smtClean="0">
                <a:latin typeface="Times New Roman" panose="02020603050405020304" pitchFamily="18" charset="0"/>
                <a:cs typeface="Times New Roman" panose="02020603050405020304" pitchFamily="18" charset="0"/>
              </a:rPr>
              <a:t>.</a:t>
            </a:r>
            <a:r>
              <a:rPr lang="en-US" sz="240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783813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30887"/>
          </a:xfrm>
          <a:prstGeom prst="rect">
            <a:avLst/>
          </a:prstGeom>
          <a:noFill/>
        </p:spPr>
        <p:txBody>
          <a:bodyPr wrap="square" rtlCol="0">
            <a:spAutoFit/>
          </a:bodyPr>
          <a:lstStyle/>
          <a:p>
            <a:pPr fontAlgn="base"/>
            <a:r>
              <a:rPr lang="vi-VN" sz="2200" b="1">
                <a:solidFill>
                  <a:srgbClr val="0000FF"/>
                </a:solidFill>
                <a:latin typeface="Times New Roman" panose="02020603050405020304" pitchFamily="18" charset="0"/>
                <a:cs typeface="Times New Roman" panose="02020603050405020304" pitchFamily="18" charset="0"/>
              </a:rPr>
              <a:t>2</a:t>
            </a:r>
            <a:r>
              <a:rPr lang="en-US" sz="2200" b="1">
                <a:solidFill>
                  <a:srgbClr val="0000FF"/>
                </a:solidFill>
                <a:latin typeface="Times New Roman" panose="02020603050405020304" pitchFamily="18" charset="0"/>
                <a:cs typeface="Times New Roman" panose="02020603050405020304" pitchFamily="18" charset="0"/>
              </a:rPr>
              <a:t>. Đổi mới công</a:t>
            </a:r>
            <a:r>
              <a:rPr lang="vi-VN" sz="2200" b="1">
                <a:solidFill>
                  <a:srgbClr val="0000FF"/>
                </a:solidFill>
                <a:latin typeface="Times New Roman" panose="02020603050405020304" pitchFamily="18" charset="0"/>
                <a:cs typeface="Times New Roman" panose="02020603050405020304" pitchFamily="18" charset="0"/>
              </a:rPr>
              <a:t> tác</a:t>
            </a:r>
            <a:r>
              <a:rPr lang="en-US" sz="2200" b="1">
                <a:solidFill>
                  <a:srgbClr val="0000FF"/>
                </a:solidFill>
                <a:latin typeface="Times New Roman" panose="02020603050405020304" pitchFamily="18" charset="0"/>
                <a:cs typeface="Times New Roman" panose="02020603050405020304" pitchFamily="18" charset="0"/>
              </a:rPr>
              <a:t> đào tạo, bồi dưỡng</a:t>
            </a:r>
            <a:r>
              <a:rPr lang="vi-VN" sz="2200" b="1">
                <a:solidFill>
                  <a:srgbClr val="0000FF"/>
                </a:solidFill>
                <a:latin typeface="Times New Roman" panose="02020603050405020304" pitchFamily="18" charset="0"/>
                <a:cs typeface="Times New Roman" panose="02020603050405020304" pitchFamily="18" charset="0"/>
              </a:rPr>
              <a:t>, </a:t>
            </a:r>
            <a:r>
              <a:rPr lang="en-US" sz="2200" b="1">
                <a:solidFill>
                  <a:srgbClr val="0000FF"/>
                </a:solidFill>
                <a:latin typeface="Times New Roman" panose="02020603050405020304" pitchFamily="18" charset="0"/>
                <a:cs typeface="Times New Roman" panose="02020603050405020304" pitchFamily="18" charset="0"/>
              </a:rPr>
              <a:t>sử</a:t>
            </a:r>
            <a:r>
              <a:rPr lang="vi-VN" sz="2200" b="1">
                <a:solidFill>
                  <a:srgbClr val="0000FF"/>
                </a:solidFill>
                <a:latin typeface="Times New Roman" panose="02020603050405020304" pitchFamily="18" charset="0"/>
                <a:cs typeface="Times New Roman" panose="02020603050405020304" pitchFamily="18" charset="0"/>
              </a:rPr>
              <a:t> dụng, đãi ngộ</a:t>
            </a:r>
            <a:r>
              <a:rPr lang="en-US" sz="2200" b="1">
                <a:solidFill>
                  <a:srgbClr val="0000FF"/>
                </a:solidFill>
                <a:latin typeface="Times New Roman" panose="02020603050405020304" pitchFamily="18" charset="0"/>
                <a:cs typeface="Times New Roman" panose="02020603050405020304" pitchFamily="18" charset="0"/>
              </a:rPr>
              <a:t> và tôn vinh trí thức, trọng dụng nhân tài</a:t>
            </a:r>
            <a:endParaRPr lang="en-US" sz="22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969576"/>
            <a:ext cx="11650133" cy="5262979"/>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vi-VN" sz="2400" smtClean="0">
                <a:latin typeface="Times New Roman" panose="02020603050405020304" pitchFamily="18" charset="0"/>
                <a:cs typeface="Times New Roman" panose="02020603050405020304" pitchFamily="18" charset="0"/>
              </a:rPr>
              <a:t>Tạo </a:t>
            </a:r>
            <a:r>
              <a:rPr lang="vi-VN" sz="2400">
                <a:latin typeface="Times New Roman" panose="02020603050405020304" pitchFamily="18" charset="0"/>
                <a:cs typeface="Times New Roman" panose="02020603050405020304" pitchFamily="18" charset="0"/>
              </a:rPr>
              <a:t>đột phá, chuyển biến mạnh mẽ, toàn diện về chất lượng</a:t>
            </a:r>
            <a:r>
              <a:rPr lang="en-US" sz="2400">
                <a:latin typeface="Times New Roman" panose="02020603050405020304" pitchFamily="18" charset="0"/>
                <a:cs typeface="Times New Roman" panose="02020603050405020304" pitchFamily="18" charset="0"/>
              </a:rPr>
              <a:t> đào tạo nhân lực trình độ cao, bồi dưỡng nhân tài trong các cơ sở giáo dục đại học, cơ sở nghiên cứu khoa học; xác định lĩnh vực, hướng nghiên cứu trọng điểm, ưu tiên </a:t>
            </a:r>
            <a:r>
              <a:rPr lang="vi-VN" sz="2400">
                <a:latin typeface="Times New Roman" panose="02020603050405020304" pitchFamily="18" charset="0"/>
                <a:cs typeface="Times New Roman" panose="02020603050405020304" pitchFamily="18" charset="0"/>
              </a:rPr>
              <a:t>gắn với </a:t>
            </a:r>
            <a:r>
              <a:rPr lang="en-US" sz="2400">
                <a:latin typeface="Times New Roman" panose="02020603050405020304" pitchFamily="18" charset="0"/>
                <a:cs typeface="Times New Roman" panose="02020603050405020304" pitchFamily="18" charset="0"/>
              </a:rPr>
              <a:t>yêu cầu đẩy mạnh nghiên cứu, phát triển khoa học, công nghệ, đổi mới </a:t>
            </a:r>
            <a:r>
              <a:rPr lang="en-US" sz="2400">
                <a:latin typeface="Times New Roman" panose="02020603050405020304" pitchFamily="18" charset="0"/>
                <a:cs typeface="Times New Roman" panose="02020603050405020304" pitchFamily="18" charset="0"/>
              </a:rPr>
              <a:t>sáng </a:t>
            </a:r>
            <a:r>
              <a:rPr lang="en-US" sz="2400" smtClean="0">
                <a:latin typeface="Times New Roman" panose="02020603050405020304" pitchFamily="18" charset="0"/>
                <a:cs typeface="Times New Roman" panose="02020603050405020304" pitchFamily="18" charset="0"/>
              </a:rPr>
              <a:t>tạo.</a:t>
            </a:r>
          </a:p>
          <a:p>
            <a:pPr algn="just" fontAlgn="base"/>
            <a:endParaRPr lang="en-US" sz="240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Tập</a:t>
            </a:r>
            <a:r>
              <a:rPr lang="vi-VN" sz="2400">
                <a:latin typeface="Times New Roman" panose="02020603050405020304" pitchFamily="18" charset="0"/>
                <a:cs typeface="Times New Roman" panose="02020603050405020304" pitchFamily="18" charset="0"/>
              </a:rPr>
              <a:t> trung</a:t>
            </a:r>
            <a:r>
              <a:rPr lang="en-US" sz="2400">
                <a:latin typeface="Times New Roman" panose="02020603050405020304" pitchFamily="18" charset="0"/>
                <a:cs typeface="Times New Roman" panose="02020603050405020304" pitchFamily="18" charset="0"/>
              </a:rPr>
              <a:t> xây dựng cơ chế, chính sách đột phá và đầu tư nguồn lực để phát</a:t>
            </a:r>
            <a:r>
              <a:rPr lang="vi-VN" sz="2400">
                <a:latin typeface="Times New Roman" panose="02020603050405020304" pitchFamily="18" charset="0"/>
                <a:cs typeface="Times New Roman" panose="02020603050405020304" pitchFamily="18" charset="0"/>
              </a:rPr>
              <a:t> triển</a:t>
            </a:r>
            <a:r>
              <a:rPr lang="en-US" sz="2400">
                <a:latin typeface="Times New Roman" panose="02020603050405020304" pitchFamily="18" charset="0"/>
                <a:cs typeface="Times New Roman" panose="02020603050405020304" pitchFamily="18" charset="0"/>
              </a:rPr>
              <a:t> Đại học Quốc gia Hà</a:t>
            </a:r>
            <a:r>
              <a:rPr lang="vi-VN" sz="2400">
                <a:latin typeface="Times New Roman" panose="02020603050405020304" pitchFamily="18" charset="0"/>
                <a:cs typeface="Times New Roman" panose="02020603050405020304" pitchFamily="18" charset="0"/>
              </a:rPr>
              <a:t> Nội, Đại học Quốc gia Thành phố Hồ Chí Minh, Viện Hàn lâm Khoa học xã hội Việt Nam, Viện Hàn lâm Khoa học và Công nghệ Việt Nam và </a:t>
            </a:r>
            <a:r>
              <a:rPr lang="en-US" sz="2400">
                <a:latin typeface="Times New Roman" panose="02020603050405020304" pitchFamily="18" charset="0"/>
                <a:cs typeface="Times New Roman" panose="02020603050405020304" pitchFamily="18" charset="0"/>
              </a:rPr>
              <a:t>một số cơ</a:t>
            </a:r>
            <a:r>
              <a:rPr lang="vi-VN" sz="2400">
                <a:latin typeface="Times New Roman" panose="02020603050405020304" pitchFamily="18" charset="0"/>
                <a:cs typeface="Times New Roman" panose="02020603050405020304" pitchFamily="18" charset="0"/>
              </a:rPr>
              <a:t> sở giáo dục </a:t>
            </a:r>
            <a:r>
              <a:rPr lang="en-US" sz="2400">
                <a:latin typeface="Times New Roman" panose="02020603050405020304" pitchFamily="18" charset="0"/>
                <a:cs typeface="Times New Roman" panose="02020603050405020304" pitchFamily="18" charset="0"/>
              </a:rPr>
              <a:t>đại học</a:t>
            </a:r>
            <a:r>
              <a:rPr lang="vi-VN"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cơ sở</a:t>
            </a:r>
            <a:r>
              <a:rPr lang="vi-VN" sz="2400">
                <a:latin typeface="Times New Roman" panose="02020603050405020304" pitchFamily="18" charset="0"/>
                <a:cs typeface="Times New Roman" panose="02020603050405020304" pitchFamily="18" charset="0"/>
              </a:rPr>
              <a:t> nghiên cứu</a:t>
            </a:r>
            <a:r>
              <a:rPr lang="en-US" sz="2400">
                <a:latin typeface="Times New Roman" panose="02020603050405020304" pitchFamily="18" charset="0"/>
                <a:cs typeface="Times New Roman" panose="02020603050405020304" pitchFamily="18" charset="0"/>
              </a:rPr>
              <a:t> trọng điểm ngang tầm các nước tiên tiến, có đủ năng lực, điều kiện để giữ vai trò nòng cốt trong đào tạo, nghiên cứu, đóng góp của đội ngũ </a:t>
            </a:r>
            <a:r>
              <a:rPr lang="en-US" sz="2400">
                <a:latin typeface="Times New Roman" panose="02020603050405020304" pitchFamily="18" charset="0"/>
                <a:cs typeface="Times New Roman" panose="02020603050405020304" pitchFamily="18" charset="0"/>
              </a:rPr>
              <a:t>trí </a:t>
            </a:r>
            <a:r>
              <a:rPr lang="en-US" sz="2400" smtClean="0">
                <a:latin typeface="Times New Roman" panose="02020603050405020304" pitchFamily="18" charset="0"/>
                <a:cs typeface="Times New Roman" panose="02020603050405020304" pitchFamily="18" charset="0"/>
              </a:rPr>
              <a:t>thức.</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Khuyến</a:t>
            </a:r>
            <a:r>
              <a:rPr lang="en-US" sz="2400">
                <a:latin typeface="Times New Roman" panose="02020603050405020304" pitchFamily="18" charset="0"/>
                <a:cs typeface="Times New Roman" panose="02020603050405020304" pitchFamily="18" charset="0"/>
              </a:rPr>
              <a:t> </a:t>
            </a:r>
            <a:r>
              <a:rPr lang="vi-VN" sz="2400">
                <a:latin typeface="Times New Roman" panose="02020603050405020304" pitchFamily="18" charset="0"/>
                <a:cs typeface="Times New Roman" panose="02020603050405020304" pitchFamily="18" charset="0"/>
              </a:rPr>
              <a:t>khích các cơ sở</a:t>
            </a:r>
            <a:r>
              <a:rPr lang="en-US" sz="2400">
                <a:latin typeface="Times New Roman" panose="02020603050405020304" pitchFamily="18" charset="0"/>
                <a:cs typeface="Times New Roman" panose="02020603050405020304" pitchFamily="18" charset="0"/>
              </a:rPr>
              <a:t> giáo dục và</a:t>
            </a:r>
            <a:r>
              <a:rPr lang="vi-VN" sz="2400">
                <a:latin typeface="Times New Roman" panose="02020603050405020304" pitchFamily="18" charset="0"/>
                <a:cs typeface="Times New Roman" panose="02020603050405020304" pitchFamily="18" charset="0"/>
              </a:rPr>
              <a:t> đào tạo, cơ sở nghiên cứu</a:t>
            </a:r>
            <a:r>
              <a:rPr lang="en-US" sz="2400">
                <a:latin typeface="Times New Roman" panose="02020603050405020304" pitchFamily="18" charset="0"/>
                <a:cs typeface="Times New Roman" panose="02020603050405020304" pitchFamily="18" charset="0"/>
              </a:rPr>
              <a:t> trong nước</a:t>
            </a:r>
            <a:r>
              <a:rPr lang="vi-VN" sz="2400">
                <a:latin typeface="Times New Roman" panose="02020603050405020304" pitchFamily="18" charset="0"/>
                <a:cs typeface="Times New Roman" panose="02020603050405020304" pitchFamily="18" charset="0"/>
              </a:rPr>
              <a:t> liên kết</a:t>
            </a:r>
            <a:r>
              <a:rPr lang="en-US" sz="2400">
                <a:latin typeface="Times New Roman" panose="02020603050405020304" pitchFamily="18" charset="0"/>
                <a:cs typeface="Times New Roman" panose="02020603050405020304" pitchFamily="18" charset="0"/>
              </a:rPr>
              <a:t>, </a:t>
            </a:r>
            <a:r>
              <a:rPr lang="vi-VN" sz="2400">
                <a:latin typeface="Times New Roman" panose="02020603050405020304" pitchFamily="18" charset="0"/>
                <a:cs typeface="Times New Roman" panose="02020603050405020304" pitchFamily="18" charset="0"/>
              </a:rPr>
              <a:t>hợp tác với các cơ sở tiên tiến trên thế giới</a:t>
            </a:r>
            <a:r>
              <a:rPr lang="en-US" sz="2400">
                <a:latin typeface="Times New Roman" panose="02020603050405020304" pitchFamily="18" charset="0"/>
                <a:cs typeface="Times New Roman" panose="02020603050405020304" pitchFamily="18" charset="0"/>
              </a:rPr>
              <a:t> để trao đổi kinh nghiệm, nâng cao trình độ, năng lực hoạt động.</a:t>
            </a:r>
          </a:p>
        </p:txBody>
      </p:sp>
    </p:spTree>
    <p:extLst>
      <p:ext uri="{BB962C8B-B14F-4D97-AF65-F5344CB8AC3E}">
        <p14:creationId xmlns:p14="http://schemas.microsoft.com/office/powerpoint/2010/main" val="174226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30887"/>
          </a:xfrm>
          <a:prstGeom prst="rect">
            <a:avLst/>
          </a:prstGeom>
          <a:noFill/>
        </p:spPr>
        <p:txBody>
          <a:bodyPr wrap="square" rtlCol="0">
            <a:spAutoFit/>
          </a:bodyPr>
          <a:lstStyle/>
          <a:p>
            <a:pPr fontAlgn="base"/>
            <a:r>
              <a:rPr lang="vi-VN" sz="2200" b="1">
                <a:solidFill>
                  <a:srgbClr val="0000FF"/>
                </a:solidFill>
                <a:latin typeface="Times New Roman" panose="02020603050405020304" pitchFamily="18" charset="0"/>
                <a:cs typeface="Times New Roman" panose="02020603050405020304" pitchFamily="18" charset="0"/>
              </a:rPr>
              <a:t>2</a:t>
            </a:r>
            <a:r>
              <a:rPr lang="en-US" sz="2200" b="1">
                <a:solidFill>
                  <a:srgbClr val="0000FF"/>
                </a:solidFill>
                <a:latin typeface="Times New Roman" panose="02020603050405020304" pitchFamily="18" charset="0"/>
                <a:cs typeface="Times New Roman" panose="02020603050405020304" pitchFamily="18" charset="0"/>
              </a:rPr>
              <a:t>. Đổi mới công</a:t>
            </a:r>
            <a:r>
              <a:rPr lang="vi-VN" sz="2200" b="1">
                <a:solidFill>
                  <a:srgbClr val="0000FF"/>
                </a:solidFill>
                <a:latin typeface="Times New Roman" panose="02020603050405020304" pitchFamily="18" charset="0"/>
                <a:cs typeface="Times New Roman" panose="02020603050405020304" pitchFamily="18" charset="0"/>
              </a:rPr>
              <a:t> tác</a:t>
            </a:r>
            <a:r>
              <a:rPr lang="en-US" sz="2200" b="1">
                <a:solidFill>
                  <a:srgbClr val="0000FF"/>
                </a:solidFill>
                <a:latin typeface="Times New Roman" panose="02020603050405020304" pitchFamily="18" charset="0"/>
                <a:cs typeface="Times New Roman" panose="02020603050405020304" pitchFamily="18" charset="0"/>
              </a:rPr>
              <a:t> đào tạo, bồi dưỡng</a:t>
            </a:r>
            <a:r>
              <a:rPr lang="vi-VN" sz="2200" b="1">
                <a:solidFill>
                  <a:srgbClr val="0000FF"/>
                </a:solidFill>
                <a:latin typeface="Times New Roman" panose="02020603050405020304" pitchFamily="18" charset="0"/>
                <a:cs typeface="Times New Roman" panose="02020603050405020304" pitchFamily="18" charset="0"/>
              </a:rPr>
              <a:t>, </a:t>
            </a:r>
            <a:r>
              <a:rPr lang="en-US" sz="2200" b="1">
                <a:solidFill>
                  <a:srgbClr val="0000FF"/>
                </a:solidFill>
                <a:latin typeface="Times New Roman" panose="02020603050405020304" pitchFamily="18" charset="0"/>
                <a:cs typeface="Times New Roman" panose="02020603050405020304" pitchFamily="18" charset="0"/>
              </a:rPr>
              <a:t>sử</a:t>
            </a:r>
            <a:r>
              <a:rPr lang="vi-VN" sz="2200" b="1">
                <a:solidFill>
                  <a:srgbClr val="0000FF"/>
                </a:solidFill>
                <a:latin typeface="Times New Roman" panose="02020603050405020304" pitchFamily="18" charset="0"/>
                <a:cs typeface="Times New Roman" panose="02020603050405020304" pitchFamily="18" charset="0"/>
              </a:rPr>
              <a:t> dụng, đãi ngộ</a:t>
            </a:r>
            <a:r>
              <a:rPr lang="en-US" sz="2200" b="1">
                <a:solidFill>
                  <a:srgbClr val="0000FF"/>
                </a:solidFill>
                <a:latin typeface="Times New Roman" panose="02020603050405020304" pitchFamily="18" charset="0"/>
                <a:cs typeface="Times New Roman" panose="02020603050405020304" pitchFamily="18" charset="0"/>
              </a:rPr>
              <a:t> và tôn vinh trí thức, trọng dụng nhân tài</a:t>
            </a:r>
            <a:endParaRPr lang="en-US" sz="22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969576"/>
            <a:ext cx="11650133" cy="3416320"/>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vi-VN" sz="2400" smtClean="0">
                <a:latin typeface="Times New Roman" panose="02020603050405020304" pitchFamily="18" charset="0"/>
                <a:cs typeface="Times New Roman" panose="02020603050405020304" pitchFamily="18" charset="0"/>
              </a:rPr>
              <a:t>Kịp </a:t>
            </a:r>
            <a:r>
              <a:rPr lang="vi-VN" sz="2400">
                <a:latin typeface="Times New Roman" panose="02020603050405020304" pitchFamily="18" charset="0"/>
                <a:cs typeface="Times New Roman" panose="02020603050405020304" pitchFamily="18" charset="0"/>
              </a:rPr>
              <a:t>thời phát hiện nhân tài trong nước và người Việt Nam ở nước ngoài; có cơ chế,</a:t>
            </a:r>
            <a:r>
              <a:rPr lang="en-US" sz="2400">
                <a:latin typeface="Times New Roman" panose="02020603050405020304" pitchFamily="18" charset="0"/>
                <a:cs typeface="Times New Roman" panose="02020603050405020304" pitchFamily="18" charset="0"/>
              </a:rPr>
              <a:t> chính sách ưu tiên, đột phá trong thu hút, đào tạo, bồi dưỡng, trọng dụng, đãi ngộ nhân tài</a:t>
            </a:r>
            <a:r>
              <a:rPr lang="vi-VN" sz="2400">
                <a:latin typeface="Times New Roman" panose="02020603050405020304" pitchFamily="18" charset="0"/>
                <a:cs typeface="Times New Roman" panose="02020603050405020304" pitchFamily="18" charset="0"/>
              </a:rPr>
              <a:t>, nhất là </a:t>
            </a:r>
            <a:r>
              <a:rPr lang="en-US" sz="2400">
                <a:latin typeface="Times New Roman" panose="02020603050405020304" pitchFamily="18" charset="0"/>
                <a:cs typeface="Times New Roman" panose="02020603050405020304" pitchFamily="18" charset="0"/>
              </a:rPr>
              <a:t>chính sách tuyển dụng, tiền lương, tạo môi trường làm việc, tập trung vào các nhà khoa học giỏi, có trình độ chuyên môn cao, có khả năng chủ trì nhiệm vụ khoa học và công nghệ đặc biệt quan trọng, các chuyên gia đầu ngành, trí thức có uy tín, có thành tựu cống hiến trong </a:t>
            </a:r>
            <a:r>
              <a:rPr lang="vi-VN" sz="2400">
                <a:latin typeface="Times New Roman" panose="02020603050405020304" pitchFamily="18" charset="0"/>
                <a:cs typeface="Times New Roman" panose="02020603050405020304" pitchFamily="18" charset="0"/>
              </a:rPr>
              <a:t>các</a:t>
            </a:r>
            <a:r>
              <a:rPr lang="en-US" sz="2400">
                <a:latin typeface="Times New Roman" panose="02020603050405020304" pitchFamily="18" charset="0"/>
                <a:cs typeface="Times New Roman" panose="02020603050405020304" pitchFamily="18" charset="0"/>
              </a:rPr>
              <a:t> ngành, lĩnh vực quan trọng, các cơ quan tham mưu </a:t>
            </a:r>
            <a:r>
              <a:rPr lang="en-US" sz="2400">
                <a:latin typeface="Times New Roman" panose="02020603050405020304" pitchFamily="18" charset="0"/>
                <a:cs typeface="Times New Roman" panose="02020603050405020304" pitchFamily="18" charset="0"/>
              </a:rPr>
              <a:t>chiến </a:t>
            </a:r>
            <a:r>
              <a:rPr lang="en-US" sz="2400" smtClean="0">
                <a:latin typeface="Times New Roman" panose="02020603050405020304" pitchFamily="18" charset="0"/>
                <a:cs typeface="Times New Roman" panose="02020603050405020304" pitchFamily="18" charset="0"/>
              </a:rPr>
              <a:t>lược.</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Quan </a:t>
            </a:r>
            <a:r>
              <a:rPr lang="en-US" sz="2400">
                <a:latin typeface="Times New Roman" panose="02020603050405020304" pitchFamily="18" charset="0"/>
                <a:cs typeface="Times New Roman" panose="02020603050405020304" pitchFamily="18" charset="0"/>
              </a:rPr>
              <a:t>tâm xây dựng cơ chế, chính sách hỗ trợ cho trí thức trẻ, nữ, công tác tại vùng sâu, vùng xa, biên giới, hải đảo, trong lực lượng vũ trang, đồng bào dân tộc thiểu số.</a:t>
            </a:r>
          </a:p>
        </p:txBody>
      </p:sp>
    </p:spTree>
    <p:extLst>
      <p:ext uri="{BB962C8B-B14F-4D97-AF65-F5344CB8AC3E}">
        <p14:creationId xmlns:p14="http://schemas.microsoft.com/office/powerpoint/2010/main" val="3563436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00110"/>
          </a:xfrm>
          <a:prstGeom prst="rect">
            <a:avLst/>
          </a:prstGeom>
          <a:noFill/>
        </p:spPr>
        <p:txBody>
          <a:bodyPr wrap="square" rtlCol="0">
            <a:spAutoFit/>
          </a:bodyPr>
          <a:lstStyle/>
          <a:p>
            <a:pPr fontAlgn="base"/>
            <a:r>
              <a:rPr lang="vi-VN" sz="2000" b="1">
                <a:solidFill>
                  <a:srgbClr val="0000FF"/>
                </a:solidFill>
                <a:latin typeface="Times New Roman" panose="02020603050405020304" pitchFamily="18" charset="0"/>
                <a:cs typeface="Times New Roman" panose="02020603050405020304" pitchFamily="18" charset="0"/>
              </a:rPr>
              <a:t>3</a:t>
            </a:r>
            <a:r>
              <a:rPr lang="en-US" sz="2000" b="1">
                <a:solidFill>
                  <a:srgbClr val="0000FF"/>
                </a:solidFill>
                <a:latin typeface="Times New Roman" panose="02020603050405020304" pitchFamily="18" charset="0"/>
                <a:cs typeface="Times New Roman" panose="02020603050405020304" pitchFamily="18" charset="0"/>
              </a:rPr>
              <a:t>. Tăng cường quản lý nhà nước, hoàn thiện hệ thống pháp luật, cơ chế, chính sách đối với đội ngũ trí thức</a:t>
            </a:r>
            <a:endParaRPr lang="en-US" sz="20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969576"/>
            <a:ext cx="11650133" cy="5816977"/>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Khẩn </a:t>
            </a:r>
            <a:r>
              <a:rPr lang="en-US" sz="2400">
                <a:latin typeface="Times New Roman" panose="02020603050405020304" pitchFamily="18" charset="0"/>
                <a:cs typeface="Times New Roman" panose="02020603050405020304" pitchFamily="18" charset="0"/>
              </a:rPr>
              <a:t>trương thể chế hoá đường lối, chủ trương của Đảng về xây dựng đội ngũ trí thức đáp ứng yêu cầu giai đoạn mới; tiếp tục hoàn thiện cơ chế, chính sách bảo đảm khả thi, đồng bộ, hiệu quả. Sớm ban hành và tổ chức thực hiện Chiến lược quốc gia về phát triển đội ngũ trí thức trong thời kỳ đẩy mạnh công nghiệp hoá, hiện đại hoá đất </a:t>
            </a:r>
            <a:r>
              <a:rPr lang="en-US" sz="2400">
                <a:latin typeface="Times New Roman" panose="02020603050405020304" pitchFamily="18" charset="0"/>
                <a:cs typeface="Times New Roman" panose="02020603050405020304" pitchFamily="18" charset="0"/>
              </a:rPr>
              <a:t>nước</a:t>
            </a:r>
            <a:r>
              <a:rPr lang="vi-VN" sz="2400" smtClean="0">
                <a:latin typeface="Times New Roman" panose="02020603050405020304" pitchFamily="18" charset="0"/>
                <a:cs typeface="Times New Roman" panose="02020603050405020304" pitchFamily="18" charset="0"/>
              </a:rPr>
              <a:t>.</a:t>
            </a:r>
            <a:endParaRPr lang="en-US" sz="2400" smtClean="0">
              <a:latin typeface="Times New Roman" panose="02020603050405020304" pitchFamily="18" charset="0"/>
              <a:cs typeface="Times New Roman" panose="02020603050405020304" pitchFamily="18" charset="0"/>
            </a:endParaRPr>
          </a:p>
          <a:p>
            <a:pPr algn="just" fontAlgn="base"/>
            <a:endParaRPr lang="en-US" sz="120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Có</a:t>
            </a:r>
            <a:r>
              <a:rPr lang="vi-VN" sz="2400">
                <a:latin typeface="Times New Roman" panose="02020603050405020304" pitchFamily="18" charset="0"/>
                <a:cs typeface="Times New Roman" panose="02020603050405020304" pitchFamily="18" charset="0"/>
              </a:rPr>
              <a:t> cơ chế phát huy dân chủ, </a:t>
            </a:r>
            <a:r>
              <a:rPr lang="en-US" sz="2400">
                <a:latin typeface="Times New Roman" panose="02020603050405020304" pitchFamily="18" charset="0"/>
                <a:cs typeface="Times New Roman" panose="02020603050405020304" pitchFamily="18" charset="0"/>
              </a:rPr>
              <a:t>tôn trọng </a:t>
            </a:r>
            <a:r>
              <a:rPr lang="vi-VN" sz="2400">
                <a:latin typeface="Times New Roman" panose="02020603050405020304" pitchFamily="18" charset="0"/>
                <a:cs typeface="Times New Roman" panose="02020603050405020304" pitchFamily="18" charset="0"/>
              </a:rPr>
              <a:t>tự do sáng tạo</a:t>
            </a:r>
            <a:r>
              <a:rPr lang="en-US" sz="2400">
                <a:latin typeface="Times New Roman" panose="02020603050405020304" pitchFamily="18" charset="0"/>
                <a:cs typeface="Times New Roman" panose="02020603050405020304" pitchFamily="18" charset="0"/>
              </a:rPr>
              <a:t>, </a:t>
            </a:r>
            <a:r>
              <a:rPr lang="vi-VN" sz="2400">
                <a:latin typeface="Times New Roman" panose="02020603050405020304" pitchFamily="18" charset="0"/>
                <a:cs typeface="Times New Roman" panose="02020603050405020304" pitchFamily="18" charset="0"/>
              </a:rPr>
              <a:t>đề cao đạo đức, trách nhiệm của trí thức trong </a:t>
            </a:r>
            <a:r>
              <a:rPr lang="en-US" sz="2400">
                <a:latin typeface="Times New Roman" panose="02020603050405020304" pitchFamily="18" charset="0"/>
                <a:cs typeface="Times New Roman" panose="02020603050405020304" pitchFamily="18" charset="0"/>
              </a:rPr>
              <a:t>hoạt động</a:t>
            </a:r>
            <a:r>
              <a:rPr lang="vi-VN" sz="2400">
                <a:latin typeface="Times New Roman" panose="02020603050405020304" pitchFamily="18" charset="0"/>
                <a:cs typeface="Times New Roman" panose="02020603050405020304" pitchFamily="18" charset="0"/>
              </a:rPr>
              <a:t> khoa học</a:t>
            </a:r>
            <a:r>
              <a:rPr lang="en-US" sz="2400">
                <a:latin typeface="Times New Roman" panose="02020603050405020304" pitchFamily="18" charset="0"/>
                <a:cs typeface="Times New Roman" panose="02020603050405020304" pitchFamily="18" charset="0"/>
              </a:rPr>
              <a:t>, </a:t>
            </a:r>
            <a:r>
              <a:rPr lang="vi-VN" sz="2400">
                <a:latin typeface="Times New Roman" panose="02020603050405020304" pitchFamily="18" charset="0"/>
                <a:cs typeface="Times New Roman" panose="02020603050405020304" pitchFamily="18" charset="0"/>
              </a:rPr>
              <a:t>công nghệ, giáo dục và đào tạo</a:t>
            </a:r>
            <a:r>
              <a:rPr lang="en-US" sz="2400">
                <a:latin typeface="Times New Roman" panose="02020603050405020304" pitchFamily="18" charset="0"/>
                <a:cs typeface="Times New Roman" panose="02020603050405020304" pitchFamily="18" charset="0"/>
              </a:rPr>
              <a:t>; trong </a:t>
            </a:r>
            <a:r>
              <a:rPr lang="vi-VN" sz="2400">
                <a:latin typeface="Times New Roman" panose="02020603050405020304" pitchFamily="18" charset="0"/>
                <a:cs typeface="Times New Roman" panose="02020603050405020304" pitchFamily="18" charset="0"/>
              </a:rPr>
              <a:t>văn hoá, văn học, nghệ thuật</a:t>
            </a:r>
            <a:r>
              <a:rPr lang="en-US" sz="2400">
                <a:latin typeface="Times New Roman" panose="02020603050405020304" pitchFamily="18" charset="0"/>
                <a:cs typeface="Times New Roman" panose="02020603050405020304" pitchFamily="18" charset="0"/>
              </a:rPr>
              <a:t>. Tạo điều kiện và khuyến khích đội ngũ trí thức tham gia đóng </a:t>
            </a:r>
            <a:r>
              <a:rPr lang="vi-VN" sz="2400">
                <a:latin typeface="Times New Roman" panose="02020603050405020304" pitchFamily="18" charset="0"/>
                <a:cs typeface="Times New Roman" panose="02020603050405020304" pitchFamily="18" charset="0"/>
              </a:rPr>
              <a:t>góp </a:t>
            </a:r>
            <a:r>
              <a:rPr lang="en-US" sz="2400">
                <a:latin typeface="Times New Roman" panose="02020603050405020304" pitchFamily="18" charset="0"/>
                <a:cs typeface="Times New Roman" panose="02020603050405020304" pitchFamily="18" charset="0"/>
              </a:rPr>
              <a:t>ý kiến, tư vấn, phản biện, </a:t>
            </a:r>
            <a:r>
              <a:rPr lang="vi-VN" sz="2400">
                <a:latin typeface="Times New Roman" panose="02020603050405020304" pitchFamily="18" charset="0"/>
                <a:cs typeface="Times New Roman" panose="02020603050405020304" pitchFamily="18" charset="0"/>
              </a:rPr>
              <a:t>giám định xã hội </a:t>
            </a:r>
            <a:r>
              <a:rPr lang="en-US" sz="2400">
                <a:latin typeface="Times New Roman" panose="02020603050405020304" pitchFamily="18" charset="0"/>
                <a:cs typeface="Times New Roman" panose="02020603050405020304" pitchFamily="18" charset="0"/>
              </a:rPr>
              <a:t>đối với việc hoạch định chính sách, xây dựng và triển khai các </a:t>
            </a:r>
            <a:r>
              <a:rPr lang="vi-VN" sz="2400">
                <a:latin typeface="Times New Roman" panose="02020603050405020304" pitchFamily="18" charset="0"/>
                <a:cs typeface="Times New Roman" panose="02020603050405020304" pitchFamily="18" charset="0"/>
              </a:rPr>
              <a:t>chiến lược</a:t>
            </a:r>
            <a:r>
              <a:rPr lang="en-US" sz="2400">
                <a:latin typeface="Times New Roman" panose="02020603050405020304" pitchFamily="18" charset="0"/>
                <a:cs typeface="Times New Roman" panose="02020603050405020304" pitchFamily="18" charset="0"/>
              </a:rPr>
              <a:t>, quy hoạch, kế hoạch, công trình, dự án quan trọng thực hiện mục tiêu </a:t>
            </a:r>
            <a:r>
              <a:rPr lang="vi-VN" sz="2400">
                <a:latin typeface="Times New Roman" panose="02020603050405020304" pitchFamily="18" charset="0"/>
                <a:cs typeface="Times New Roman" panose="02020603050405020304" pitchFamily="18" charset="0"/>
              </a:rPr>
              <a:t>phát triển </a:t>
            </a:r>
            <a:r>
              <a:rPr lang="en-US" sz="2400">
                <a:latin typeface="Times New Roman" panose="02020603050405020304" pitchFamily="18" charset="0"/>
                <a:cs typeface="Times New Roman" panose="02020603050405020304" pitchFamily="18" charset="0"/>
              </a:rPr>
              <a:t>đất </a:t>
            </a:r>
            <a:r>
              <a:rPr lang="en-US" sz="2400">
                <a:latin typeface="Times New Roman" panose="02020603050405020304" pitchFamily="18" charset="0"/>
                <a:cs typeface="Times New Roman" panose="02020603050405020304" pitchFamily="18" charset="0"/>
              </a:rPr>
              <a:t>nước</a:t>
            </a:r>
            <a:r>
              <a:rPr lang="vi-VN" sz="2400" smtClean="0">
                <a:latin typeface="Times New Roman" panose="02020603050405020304" pitchFamily="18" charset="0"/>
                <a:cs typeface="Times New Roman" panose="02020603050405020304" pitchFamily="18" charset="0"/>
              </a:rPr>
              <a:t>.</a:t>
            </a:r>
            <a:endParaRPr lang="en-US" sz="2400" smtClean="0">
              <a:latin typeface="Times New Roman" panose="02020603050405020304" pitchFamily="18" charset="0"/>
              <a:cs typeface="Times New Roman" panose="02020603050405020304" pitchFamily="18" charset="0"/>
            </a:endParaRPr>
          </a:p>
          <a:p>
            <a:pPr algn="just" fontAlgn="base"/>
            <a:endParaRPr lang="en-US" sz="120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Xây </a:t>
            </a:r>
            <a:r>
              <a:rPr lang="en-US" sz="2400">
                <a:latin typeface="Times New Roman" panose="02020603050405020304" pitchFamily="18" charset="0"/>
                <a:cs typeface="Times New Roman" panose="02020603050405020304" pitchFamily="18" charset="0"/>
              </a:rPr>
              <a:t>dựng cơ sở dữ liệu về đội ngũ trí thức, làm tốt công tác dự báo, yêu cầu, kế hoạch phát triển đội ngũ trí thức trong từng ngành, lĩnh vực, địa phương, bảo đảm số lượng, chất lượng, cân đối giữa các ngành, lĩnh vực, vùng, miền; xây dựng kế hoạch thu hút, đào tạo, bồi dưỡng đội ngũ trí thức kế cận</a:t>
            </a:r>
            <a:r>
              <a:rPr lang="en-US" sz="2400">
                <a:latin typeface="Times New Roman" panose="02020603050405020304" pitchFamily="18" charset="0"/>
                <a:cs typeface="Times New Roman" panose="02020603050405020304" pitchFamily="18" charset="0"/>
              </a:rPr>
              <a:t>.</a:t>
            </a:r>
            <a:endParaRPr 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56217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85333"/>
            <a:ext cx="11887200" cy="400110"/>
          </a:xfrm>
          <a:prstGeom prst="rect">
            <a:avLst/>
          </a:prstGeom>
          <a:noFill/>
        </p:spPr>
        <p:txBody>
          <a:bodyPr wrap="square" rtlCol="0">
            <a:spAutoFit/>
          </a:bodyPr>
          <a:lstStyle/>
          <a:p>
            <a:pPr fontAlgn="base"/>
            <a:r>
              <a:rPr lang="vi-VN" sz="2000" b="1">
                <a:solidFill>
                  <a:srgbClr val="0000FF"/>
                </a:solidFill>
                <a:latin typeface="Times New Roman" panose="02020603050405020304" pitchFamily="18" charset="0"/>
                <a:cs typeface="Times New Roman" panose="02020603050405020304" pitchFamily="18" charset="0"/>
              </a:rPr>
              <a:t>3</a:t>
            </a:r>
            <a:r>
              <a:rPr lang="en-US" sz="2000" b="1">
                <a:solidFill>
                  <a:srgbClr val="0000FF"/>
                </a:solidFill>
                <a:latin typeface="Times New Roman" panose="02020603050405020304" pitchFamily="18" charset="0"/>
                <a:cs typeface="Times New Roman" panose="02020603050405020304" pitchFamily="18" charset="0"/>
              </a:rPr>
              <a:t>. Tăng cường quản lý nhà nước, hoàn thiện hệ thống pháp luật, cơ chế, chính sách đối với đội ngũ trí thức</a:t>
            </a:r>
            <a:endParaRPr lang="en-US" sz="20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969576"/>
            <a:ext cx="11650133" cy="5632311"/>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Hoàn </a:t>
            </a:r>
            <a:r>
              <a:rPr lang="en-US" sz="2400">
                <a:latin typeface="Times New Roman" panose="02020603050405020304" pitchFamily="18" charset="0"/>
                <a:cs typeface="Times New Roman" panose="02020603050405020304" pitchFamily="18" charset="0"/>
              </a:rPr>
              <a:t>thiện </a:t>
            </a:r>
            <a:r>
              <a:rPr lang="vi-VN" sz="2400">
                <a:latin typeface="Times New Roman" panose="02020603050405020304" pitchFamily="18" charset="0"/>
                <a:cs typeface="Times New Roman" panose="02020603050405020304" pitchFamily="18" charset="0"/>
              </a:rPr>
              <a:t>cơ chế, chính sách đặc thù </a:t>
            </a:r>
            <a:r>
              <a:rPr lang="en-US" sz="2400">
                <a:latin typeface="Times New Roman" panose="02020603050405020304" pitchFamily="18" charset="0"/>
                <a:cs typeface="Times New Roman" panose="02020603050405020304" pitchFamily="18" charset="0"/>
              </a:rPr>
              <a:t>phù hợp với hoạt động của đội ngũ trí thức; đổi mới công tác quản lý khoa học, công nghệ; chú trọng hỗ trợ thúc đẩy đổi mới sáng tạo, tiếp thu và truyền bá tri thức tiên tiến. Đẩy</a:t>
            </a:r>
            <a:r>
              <a:rPr lang="vi-VN" sz="2400">
                <a:latin typeface="Times New Roman" panose="02020603050405020304" pitchFamily="18" charset="0"/>
                <a:cs typeface="Times New Roman" panose="02020603050405020304" pitchFamily="18" charset="0"/>
              </a:rPr>
              <a:t> mạnh</a:t>
            </a:r>
            <a:r>
              <a:rPr lang="en-US" sz="2400">
                <a:latin typeface="Times New Roman" panose="02020603050405020304" pitchFamily="18" charset="0"/>
                <a:cs typeface="Times New Roman" panose="02020603050405020304" pitchFamily="18" charset="0"/>
              </a:rPr>
              <a:t> phân cấp</a:t>
            </a:r>
            <a:r>
              <a:rPr lang="vi-VN" sz="240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phân quyền theo</a:t>
            </a:r>
            <a:r>
              <a:rPr lang="vi-VN" sz="2400">
                <a:latin typeface="Times New Roman" panose="02020603050405020304" pitchFamily="18" charset="0"/>
                <a:cs typeface="Times New Roman" panose="02020603050405020304" pitchFamily="18" charset="0"/>
              </a:rPr>
              <a:t> hướng tăng tính </a:t>
            </a:r>
            <a:r>
              <a:rPr lang="en-US" sz="2400">
                <a:latin typeface="Times New Roman" panose="02020603050405020304" pitchFamily="18" charset="0"/>
                <a:cs typeface="Times New Roman" panose="02020603050405020304" pitchFamily="18" charset="0"/>
              </a:rPr>
              <a:t>tự chủ, tự chịu trách nhiệm của các tổ chức khoa học và công nghệ, các cơ sở giáo dục đại học trong việc bổ nhiệm cán bộ lãnh đạo và các chức danh khoa học; nghiên cứu, sửa đổi tuổi lao động phù hợp với hoạt động của đội ngũ </a:t>
            </a:r>
            <a:r>
              <a:rPr lang="en-US" sz="2400">
                <a:latin typeface="Times New Roman" panose="02020603050405020304" pitchFamily="18" charset="0"/>
                <a:cs typeface="Times New Roman" panose="02020603050405020304" pitchFamily="18" charset="0"/>
              </a:rPr>
              <a:t>trí </a:t>
            </a:r>
            <a:r>
              <a:rPr lang="en-US" sz="2400" smtClean="0">
                <a:latin typeface="Times New Roman" panose="02020603050405020304" pitchFamily="18" charset="0"/>
                <a:cs typeface="Times New Roman" panose="02020603050405020304" pitchFamily="18" charset="0"/>
              </a:rPr>
              <a:t>thức.</a:t>
            </a:r>
          </a:p>
          <a:p>
            <a:pPr algn="just" fontAlgn="base"/>
            <a:endParaRPr lang="en-US" sz="240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Đổi </a:t>
            </a:r>
            <a:r>
              <a:rPr lang="en-US" sz="2400">
                <a:latin typeface="Times New Roman" panose="02020603050405020304" pitchFamily="18" charset="0"/>
                <a:cs typeface="Times New Roman" panose="02020603050405020304" pitchFamily="18" charset="0"/>
              </a:rPr>
              <a:t>mới, nâng cao hiệu quả việc đánh giá, công nhận các chức danh khoa học; rà soát, hoàn thiện hệ thống giải thưởng nhà nước, giải thưởng ngành, lĩnh vực và các chính sách tôn vinh khác đối với đội ngũ </a:t>
            </a:r>
            <a:r>
              <a:rPr lang="en-US" sz="2400">
                <a:latin typeface="Times New Roman" panose="02020603050405020304" pitchFamily="18" charset="0"/>
                <a:cs typeface="Times New Roman" panose="02020603050405020304" pitchFamily="18" charset="0"/>
              </a:rPr>
              <a:t>trí </a:t>
            </a:r>
            <a:r>
              <a:rPr lang="en-US" sz="2400" smtClean="0">
                <a:latin typeface="Times New Roman" panose="02020603050405020304" pitchFamily="18" charset="0"/>
                <a:cs typeface="Times New Roman" panose="02020603050405020304" pitchFamily="18" charset="0"/>
              </a:rPr>
              <a:t>thức.</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Tăng </a:t>
            </a:r>
            <a:r>
              <a:rPr lang="en-US" sz="2400">
                <a:latin typeface="Times New Roman" panose="02020603050405020304" pitchFamily="18" charset="0"/>
                <a:cs typeface="Times New Roman" panose="02020603050405020304" pitchFamily="18" charset="0"/>
              </a:rPr>
              <a:t>cường vai trò quản lý nhà nước trong việc tổ chức thực hiện có hiệu quả chính sách, pháp luật; hỗ trợ, tạo điều kiện cho phát triển đội ngũ trí thức; xử lý nghiêm hành vi vi phạm đường lối, chủ trương của Đảng, chính sách, pháp luật của Nhà nước trong xây dựng đội ngũ trí thức.</a:t>
            </a:r>
          </a:p>
        </p:txBody>
      </p:sp>
    </p:spTree>
    <p:extLst>
      <p:ext uri="{BB962C8B-B14F-4D97-AF65-F5344CB8AC3E}">
        <p14:creationId xmlns:p14="http://schemas.microsoft.com/office/powerpoint/2010/main" val="3562485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28888"/>
            <a:ext cx="118872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4. Tăng cường nguồn lực xây</a:t>
            </a:r>
            <a:r>
              <a:rPr lang="vi-VN" sz="2400" b="1">
                <a:solidFill>
                  <a:srgbClr val="0000FF"/>
                </a:solidFill>
                <a:latin typeface="Times New Roman" panose="02020603050405020304" pitchFamily="18" charset="0"/>
                <a:cs typeface="Times New Roman" panose="02020603050405020304" pitchFamily="18" charset="0"/>
              </a:rPr>
              <a:t> dựng</a:t>
            </a:r>
            <a:r>
              <a:rPr lang="en-US" sz="2400" b="1">
                <a:solidFill>
                  <a:srgbClr val="0000FF"/>
                </a:solidFill>
                <a:latin typeface="Times New Roman" panose="02020603050405020304" pitchFamily="18" charset="0"/>
                <a:cs typeface="Times New Roman" panose="02020603050405020304" pitchFamily="18" charset="0"/>
              </a:rPr>
              <a:t> đội ngũ trí thức</a:t>
            </a:r>
            <a:r>
              <a:rPr lang="vi-VN" sz="2400" b="1">
                <a:solidFill>
                  <a:srgbClr val="0000FF"/>
                </a:solidFill>
                <a:latin typeface="Times New Roman" panose="02020603050405020304" pitchFamily="18" charset="0"/>
                <a:cs typeface="Times New Roman" panose="02020603050405020304" pitchFamily="18" charset="0"/>
              </a:rPr>
              <a:t> chủ động</a:t>
            </a:r>
            <a:r>
              <a:rPr lang="en-US" sz="2400" b="1">
                <a:solidFill>
                  <a:srgbClr val="0000FF"/>
                </a:solidFill>
                <a:latin typeface="Times New Roman" panose="02020603050405020304" pitchFamily="18" charset="0"/>
                <a:cs typeface="Times New Roman" panose="02020603050405020304" pitchFamily="18" charset="0"/>
              </a:rPr>
              <a:t>, tích cực</a:t>
            </a:r>
            <a:r>
              <a:rPr lang="vi-VN" sz="2400" b="1">
                <a:solidFill>
                  <a:srgbClr val="0000FF"/>
                </a:solidFill>
                <a:latin typeface="Times New Roman" panose="02020603050405020304" pitchFamily="18" charset="0"/>
                <a:cs typeface="Times New Roman" panose="02020603050405020304" pitchFamily="18" charset="0"/>
              </a:rPr>
              <a:t> hội nhập quốc tế</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2" y="879264"/>
            <a:ext cx="11650133" cy="5909310"/>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Ưu </a:t>
            </a:r>
            <a:r>
              <a:rPr lang="en-US" sz="2400">
                <a:latin typeface="Times New Roman" panose="02020603050405020304" pitchFamily="18" charset="0"/>
                <a:cs typeface="Times New Roman" panose="02020603050405020304" pitchFamily="18" charset="0"/>
              </a:rPr>
              <a:t>tiên bố trí nguồn lực từ ngân sách nhà nước và huy động nguồn lực xã hội, nguồn lực nước ngoài đầu tư phát triển hạ tầng khoa học, công nghệ, giáo dục và đào tạo, các quỹ đầu tư phát triển khoa học, công nghệ, đổi mới sáng tạo; tạo môi trường thuận lợi cho trí thức làm việc, nghiên cứu, sáng tạo, </a:t>
            </a:r>
            <a:r>
              <a:rPr lang="en-US" sz="2400">
                <a:latin typeface="Times New Roman" panose="02020603050405020304" pitchFamily="18" charset="0"/>
                <a:cs typeface="Times New Roman" panose="02020603050405020304" pitchFamily="18" charset="0"/>
              </a:rPr>
              <a:t>cống </a:t>
            </a:r>
            <a:r>
              <a:rPr lang="en-US" sz="2400" smtClean="0">
                <a:latin typeface="Times New Roman" panose="02020603050405020304" pitchFamily="18" charset="0"/>
                <a:cs typeface="Times New Roman" panose="02020603050405020304" pitchFamily="18" charset="0"/>
              </a:rPr>
              <a:t>hiến.</a:t>
            </a:r>
          </a:p>
          <a:p>
            <a:pPr algn="just" fontAlgn="base"/>
            <a:endParaRPr lang="en-US" sz="140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Nâng </a:t>
            </a:r>
            <a:r>
              <a:rPr lang="en-US" sz="2400">
                <a:latin typeface="Times New Roman" panose="02020603050405020304" pitchFamily="18" charset="0"/>
                <a:cs typeface="Times New Roman" panose="02020603050405020304" pitchFamily="18" charset="0"/>
              </a:rPr>
              <a:t>cao hiệu quả và phát huy hoạt động của Quỹ phát </a:t>
            </a:r>
            <a:r>
              <a:rPr lang="en-US" sz="2400">
                <a:latin typeface="Times New Roman" panose="02020603050405020304" pitchFamily="18" charset="0"/>
                <a:cs typeface="Times New Roman" panose="02020603050405020304" pitchFamily="18" charset="0"/>
              </a:rPr>
              <a:t>triển </a:t>
            </a:r>
            <a:r>
              <a:rPr lang="en-US" sz="2400" smtClean="0">
                <a:latin typeface="Times New Roman" panose="02020603050405020304" pitchFamily="18" charset="0"/>
                <a:cs typeface="Times New Roman" panose="02020603050405020304" pitchFamily="18" charset="0"/>
              </a:rPr>
              <a:t>KH </a:t>
            </a:r>
            <a:r>
              <a:rPr lang="en-US" sz="2400">
                <a:latin typeface="Times New Roman" panose="02020603050405020304" pitchFamily="18" charset="0"/>
                <a:cs typeface="Times New Roman" panose="02020603050405020304" pitchFamily="18" charset="0"/>
              </a:rPr>
              <a:t>và </a:t>
            </a:r>
            <a:r>
              <a:rPr lang="en-US" sz="2400" smtClean="0">
                <a:latin typeface="Times New Roman" panose="02020603050405020304" pitchFamily="18" charset="0"/>
                <a:cs typeface="Times New Roman" panose="02020603050405020304" pitchFamily="18" charset="0"/>
              </a:rPr>
              <a:t>CN quốc </a:t>
            </a:r>
            <a:r>
              <a:rPr lang="en-US" sz="2400">
                <a:latin typeface="Times New Roman" panose="02020603050405020304" pitchFamily="18" charset="0"/>
                <a:cs typeface="Times New Roman" panose="02020603050405020304" pitchFamily="18" charset="0"/>
              </a:rPr>
              <a:t>gia; thành lập Quỹ đầu tư đổi mới sáng tạo; khuyến khích khu vực tư nhân thành lập các quỹ đầu tư khoa học và công nghệ, thu hút trí thức tham gia hoạt động nghiên cứu, đổi mới </a:t>
            </a:r>
            <a:r>
              <a:rPr lang="en-US" sz="2400">
                <a:latin typeface="Times New Roman" panose="02020603050405020304" pitchFamily="18" charset="0"/>
                <a:cs typeface="Times New Roman" panose="02020603050405020304" pitchFamily="18" charset="0"/>
              </a:rPr>
              <a:t>sáng </a:t>
            </a:r>
            <a:r>
              <a:rPr lang="en-US" sz="2400" smtClean="0">
                <a:latin typeface="Times New Roman" panose="02020603050405020304" pitchFamily="18" charset="0"/>
                <a:cs typeface="Times New Roman" panose="02020603050405020304" pitchFamily="18" charset="0"/>
              </a:rPr>
              <a:t>tạo.</a:t>
            </a:r>
          </a:p>
          <a:p>
            <a:pPr algn="just" fontAlgn="base"/>
            <a:endParaRPr lang="en-US" sz="140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Thúc </a:t>
            </a:r>
            <a:r>
              <a:rPr lang="en-US" sz="2400">
                <a:latin typeface="Times New Roman" panose="02020603050405020304" pitchFamily="18" charset="0"/>
                <a:cs typeface="Times New Roman" panose="02020603050405020304" pitchFamily="18" charset="0"/>
              </a:rPr>
              <a:t>đẩy phát triển </a:t>
            </a:r>
            <a:r>
              <a:rPr lang="en-US" sz="2400">
                <a:latin typeface="Times New Roman" panose="02020603050405020304" pitchFamily="18" charset="0"/>
                <a:cs typeface="Times New Roman" panose="02020603050405020304" pitchFamily="18" charset="0"/>
              </a:rPr>
              <a:t>doanh </a:t>
            </a:r>
            <a:r>
              <a:rPr lang="en-US" sz="2400" smtClean="0">
                <a:latin typeface="Times New Roman" panose="02020603050405020304" pitchFamily="18" charset="0"/>
                <a:cs typeface="Times New Roman" panose="02020603050405020304" pitchFamily="18" charset="0"/>
              </a:rPr>
              <a:t>nghiệp KH, CN </a:t>
            </a:r>
            <a:r>
              <a:rPr lang="en-US" sz="2400">
                <a:latin typeface="Times New Roman" panose="02020603050405020304" pitchFamily="18" charset="0"/>
                <a:cs typeface="Times New Roman" panose="02020603050405020304" pitchFamily="18" charset="0"/>
              </a:rPr>
              <a:t>và đổi mới sáng tạo. Nhà nước thực hiện cơ chế đặt hàng, giao nhiệm vụ cho các chuyên gia, nhà khoa học, trí thức có năng lực tham gia nghiên cứu, thực hiện đề tài, đề án, nhiệm vụ khoa học, công nghệ trọng điểm </a:t>
            </a:r>
            <a:r>
              <a:rPr lang="en-US" sz="2400">
                <a:latin typeface="Times New Roman" panose="02020603050405020304" pitchFamily="18" charset="0"/>
                <a:cs typeface="Times New Roman" panose="02020603050405020304" pitchFamily="18" charset="0"/>
              </a:rPr>
              <a:t>quốc </a:t>
            </a:r>
            <a:r>
              <a:rPr lang="en-US" sz="2400" smtClean="0">
                <a:latin typeface="Times New Roman" panose="02020603050405020304" pitchFamily="18" charset="0"/>
                <a:cs typeface="Times New Roman" panose="02020603050405020304" pitchFamily="18" charset="0"/>
              </a:rPr>
              <a:t>gia.</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Nâng </a:t>
            </a:r>
            <a:r>
              <a:rPr lang="en-US" sz="2400">
                <a:latin typeface="Times New Roman" panose="02020603050405020304" pitchFamily="18" charset="0"/>
                <a:cs typeface="Times New Roman" panose="02020603050405020304" pitchFamily="18" charset="0"/>
              </a:rPr>
              <a:t>cao năng lực nghiên cứu và phát triển, chuyển giao, ứng dụng khoa học, công nghệ; tạo điều kiện cho các nhà khoa học, nhất là trong lĩnh vực công nghệ cao, công nghệ lõi, công nghệ nguồn, công nghệ mũi nhọn được tham gia các chương trình nghiên cứu khoa học trọng điểm, phát triển sản phẩm mới, công nghệ mới có khả năng cạnh tranh quốc tế. </a:t>
            </a:r>
            <a:endParaRPr 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910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152400" y="428888"/>
            <a:ext cx="118872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4. Tăng cường nguồn lực xây</a:t>
            </a:r>
            <a:r>
              <a:rPr lang="vi-VN" sz="2400" b="1">
                <a:solidFill>
                  <a:srgbClr val="0000FF"/>
                </a:solidFill>
                <a:latin typeface="Times New Roman" panose="02020603050405020304" pitchFamily="18" charset="0"/>
                <a:cs typeface="Times New Roman" panose="02020603050405020304" pitchFamily="18" charset="0"/>
              </a:rPr>
              <a:t> dựng</a:t>
            </a:r>
            <a:r>
              <a:rPr lang="en-US" sz="2400" b="1">
                <a:solidFill>
                  <a:srgbClr val="0000FF"/>
                </a:solidFill>
                <a:latin typeface="Times New Roman" panose="02020603050405020304" pitchFamily="18" charset="0"/>
                <a:cs typeface="Times New Roman" panose="02020603050405020304" pitchFamily="18" charset="0"/>
              </a:rPr>
              <a:t> đội ngũ trí thức</a:t>
            </a:r>
            <a:r>
              <a:rPr lang="vi-VN" sz="2400" b="1">
                <a:solidFill>
                  <a:srgbClr val="0000FF"/>
                </a:solidFill>
                <a:latin typeface="Times New Roman" panose="02020603050405020304" pitchFamily="18" charset="0"/>
                <a:cs typeface="Times New Roman" panose="02020603050405020304" pitchFamily="18" charset="0"/>
              </a:rPr>
              <a:t> chủ động</a:t>
            </a:r>
            <a:r>
              <a:rPr lang="en-US" sz="2400" b="1">
                <a:solidFill>
                  <a:srgbClr val="0000FF"/>
                </a:solidFill>
                <a:latin typeface="Times New Roman" panose="02020603050405020304" pitchFamily="18" charset="0"/>
                <a:cs typeface="Times New Roman" panose="02020603050405020304" pitchFamily="18" charset="0"/>
              </a:rPr>
              <a:t>, tích cực</a:t>
            </a:r>
            <a:r>
              <a:rPr lang="vi-VN" sz="2400" b="1">
                <a:solidFill>
                  <a:srgbClr val="0000FF"/>
                </a:solidFill>
                <a:latin typeface="Times New Roman" panose="02020603050405020304" pitchFamily="18" charset="0"/>
                <a:cs typeface="Times New Roman" panose="02020603050405020304" pitchFamily="18" charset="0"/>
              </a:rPr>
              <a:t> hội nhập quốc tế</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90308" y="901842"/>
            <a:ext cx="11966223" cy="5940088"/>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Xây </a:t>
            </a:r>
            <a:r>
              <a:rPr lang="en-US" sz="2400">
                <a:latin typeface="Times New Roman" panose="02020603050405020304" pitchFamily="18" charset="0"/>
                <a:cs typeface="Times New Roman" panose="02020603050405020304" pitchFamily="18" charset="0"/>
              </a:rPr>
              <a:t>dựng, phát triển hệ sinh thái đổi mới sáng tạo trên cơ sở đẩy mạnh hợp tác </a:t>
            </a:r>
            <a:r>
              <a:rPr lang="en-US" sz="2400">
                <a:latin typeface="Times New Roman" panose="02020603050405020304" pitchFamily="18" charset="0"/>
                <a:cs typeface="Times New Roman" panose="02020603050405020304" pitchFamily="18" charset="0"/>
              </a:rPr>
              <a:t>giữa </a:t>
            </a:r>
            <a:r>
              <a:rPr lang="en-US" sz="2400" smtClean="0">
                <a:latin typeface="Times New Roman" panose="02020603050405020304" pitchFamily="18" charset="0"/>
                <a:cs typeface="Times New Roman" panose="02020603050405020304" pitchFamily="18" charset="0"/>
              </a:rPr>
              <a:t>DN và ĐNTT, </a:t>
            </a:r>
            <a:r>
              <a:rPr lang="en-US" sz="2400">
                <a:latin typeface="Times New Roman" panose="02020603050405020304" pitchFamily="18" charset="0"/>
                <a:cs typeface="Times New Roman" panose="02020603050405020304" pitchFamily="18" charset="0"/>
              </a:rPr>
              <a:t>giữa các tập đoàn kinh tế với các cơ </a:t>
            </a:r>
            <a:r>
              <a:rPr lang="en-US" sz="2400">
                <a:latin typeface="Times New Roman" panose="02020603050405020304" pitchFamily="18" charset="0"/>
                <a:cs typeface="Times New Roman" panose="02020603050405020304" pitchFamily="18" charset="0"/>
              </a:rPr>
              <a:t>sở </a:t>
            </a:r>
            <a:r>
              <a:rPr lang="en-US" sz="2400" smtClean="0">
                <a:latin typeface="Times New Roman" panose="02020603050405020304" pitchFamily="18" charset="0"/>
                <a:cs typeface="Times New Roman" panose="02020603050405020304" pitchFamily="18" charset="0"/>
              </a:rPr>
              <a:t>GDĐH, </a:t>
            </a:r>
            <a:r>
              <a:rPr lang="en-US" sz="2400">
                <a:latin typeface="Times New Roman" panose="02020603050405020304" pitchFamily="18" charset="0"/>
                <a:cs typeface="Times New Roman" panose="02020603050405020304" pitchFamily="18" charset="0"/>
              </a:rPr>
              <a:t>cơ </a:t>
            </a:r>
            <a:r>
              <a:rPr lang="en-US" sz="2400">
                <a:latin typeface="Times New Roman" panose="02020603050405020304" pitchFamily="18" charset="0"/>
                <a:cs typeface="Times New Roman" panose="02020603050405020304" pitchFamily="18" charset="0"/>
              </a:rPr>
              <a:t>sở </a:t>
            </a:r>
            <a:r>
              <a:rPr lang="en-US" sz="2400" smtClean="0">
                <a:latin typeface="Times New Roman" panose="02020603050405020304" pitchFamily="18" charset="0"/>
                <a:cs typeface="Times New Roman" panose="02020603050405020304" pitchFamily="18" charset="0"/>
              </a:rPr>
              <a:t>NC, </a:t>
            </a:r>
            <a:r>
              <a:rPr lang="en-US" sz="2400">
                <a:latin typeface="Times New Roman" panose="02020603050405020304" pitchFamily="18" charset="0"/>
                <a:cs typeface="Times New Roman" panose="02020603050405020304" pitchFamily="18" charset="0"/>
              </a:rPr>
              <a:t>hội trí thức thông qua mô hình trung tâm khởi nghiệp, đổi mới sáng tạo... Có cơ chế, chính sách ưu đãi về đất đai, tín dụng, thuế đối với các cơ sở</a:t>
            </a: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GD </a:t>
            </a: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ĐT, NCKH, CN, </a:t>
            </a:r>
            <a:r>
              <a:rPr lang="en-US" sz="2400">
                <a:latin typeface="Times New Roman" panose="02020603050405020304" pitchFamily="18" charset="0"/>
                <a:cs typeface="Times New Roman" panose="02020603050405020304" pitchFamily="18" charset="0"/>
              </a:rPr>
              <a:t>văn hoá, văn học, </a:t>
            </a:r>
            <a:r>
              <a:rPr lang="en-US" sz="2400">
                <a:latin typeface="Times New Roman" panose="02020603050405020304" pitchFamily="18" charset="0"/>
                <a:cs typeface="Times New Roman" panose="02020603050405020304" pitchFamily="18" charset="0"/>
              </a:rPr>
              <a:t>nghệ </a:t>
            </a:r>
            <a:r>
              <a:rPr lang="en-US" sz="2400" smtClean="0">
                <a:latin typeface="Times New Roman" panose="02020603050405020304" pitchFamily="18" charset="0"/>
                <a:cs typeface="Times New Roman" panose="02020603050405020304" pitchFamily="18" charset="0"/>
              </a:rPr>
              <a:t>thuật.</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Tăng </a:t>
            </a:r>
            <a:r>
              <a:rPr lang="en-US" sz="2400">
                <a:latin typeface="Times New Roman" panose="02020603050405020304" pitchFamily="18" charset="0"/>
                <a:cs typeface="Times New Roman" panose="02020603050405020304" pitchFamily="18" charset="0"/>
              </a:rPr>
              <a:t>cường hợp tác với trí thức </a:t>
            </a:r>
            <a:r>
              <a:rPr lang="en-US" sz="2400">
                <a:latin typeface="Times New Roman" panose="02020603050405020304" pitchFamily="18" charset="0"/>
                <a:cs typeface="Times New Roman" panose="02020603050405020304" pitchFamily="18" charset="0"/>
              </a:rPr>
              <a:t>người </a:t>
            </a:r>
            <a:r>
              <a:rPr lang="en-US" sz="2400" smtClean="0">
                <a:latin typeface="Times New Roman" panose="02020603050405020304" pitchFamily="18" charset="0"/>
                <a:cs typeface="Times New Roman" panose="02020603050405020304" pitchFamily="18" charset="0"/>
              </a:rPr>
              <a:t>VN</a:t>
            </a:r>
            <a:r>
              <a:rPr lang="en-US" sz="2400">
                <a:latin typeface="Times New Roman" panose="02020603050405020304" pitchFamily="18" charset="0"/>
                <a:cs typeface="Times New Roman" panose="02020603050405020304" pitchFamily="18" charset="0"/>
              </a:rPr>
              <a:t> sinh sống, làm việc ở nước ngoài, trí thức người nước ngoài trong chuyển giao, phát </a:t>
            </a:r>
            <a:r>
              <a:rPr lang="en-US" sz="2400">
                <a:latin typeface="Times New Roman" panose="02020603050405020304" pitchFamily="18" charset="0"/>
                <a:cs typeface="Times New Roman" panose="02020603050405020304" pitchFamily="18" charset="0"/>
              </a:rPr>
              <a:t>triển </a:t>
            </a:r>
            <a:r>
              <a:rPr lang="en-US" sz="2400" smtClean="0">
                <a:latin typeface="Times New Roman" panose="02020603050405020304" pitchFamily="18" charset="0"/>
                <a:cs typeface="Times New Roman" panose="02020603050405020304" pitchFamily="18" charset="0"/>
              </a:rPr>
              <a:t>KH, CN, </a:t>
            </a:r>
            <a:r>
              <a:rPr lang="en-US" sz="2400">
                <a:latin typeface="Times New Roman" panose="02020603050405020304" pitchFamily="18" charset="0"/>
                <a:cs typeface="Times New Roman" panose="02020603050405020304" pitchFamily="18" charset="0"/>
              </a:rPr>
              <a:t>đổi mới sáng tạo, nhất là những lĩnh vực mới, quan trọng nhằm góp phần thúc đẩy quá </a:t>
            </a:r>
            <a:r>
              <a:rPr lang="en-US" sz="2400">
                <a:latin typeface="Times New Roman" panose="02020603050405020304" pitchFamily="18" charset="0"/>
                <a:cs typeface="Times New Roman" panose="02020603050405020304" pitchFamily="18" charset="0"/>
              </a:rPr>
              <a:t>trình </a:t>
            </a:r>
            <a:r>
              <a:rPr lang="en-US" sz="2400" smtClean="0">
                <a:latin typeface="Times New Roman" panose="02020603050405020304" pitchFamily="18" charset="0"/>
                <a:cs typeface="Times New Roman" panose="02020603050405020304" pitchFamily="18" charset="0"/>
              </a:rPr>
              <a:t>CNH, </a:t>
            </a:r>
            <a:r>
              <a:rPr lang="en-US" sz="2400">
                <a:latin typeface="Times New Roman" panose="02020603050405020304" pitchFamily="18" charset="0"/>
                <a:cs typeface="Times New Roman" panose="02020603050405020304" pitchFamily="18" charset="0"/>
              </a:rPr>
              <a:t>hiện đại hoá </a:t>
            </a:r>
            <a:r>
              <a:rPr lang="en-US" sz="2400">
                <a:latin typeface="Times New Roman" panose="02020603050405020304" pitchFamily="18" charset="0"/>
                <a:cs typeface="Times New Roman" panose="02020603050405020304" pitchFamily="18" charset="0"/>
              </a:rPr>
              <a:t>đất </a:t>
            </a:r>
            <a:r>
              <a:rPr lang="en-US" sz="2400" smtClean="0">
                <a:latin typeface="Times New Roman" panose="02020603050405020304" pitchFamily="18" charset="0"/>
                <a:cs typeface="Times New Roman" panose="02020603050405020304" pitchFamily="18" charset="0"/>
              </a:rPr>
              <a:t>nước.</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Mở </a:t>
            </a:r>
            <a:r>
              <a:rPr lang="en-US" sz="2400">
                <a:latin typeface="Times New Roman" panose="02020603050405020304" pitchFamily="18" charset="0"/>
                <a:cs typeface="Times New Roman" panose="02020603050405020304" pitchFamily="18" charset="0"/>
              </a:rPr>
              <a:t>rộng hợp tác quốc tế, giao lưu học thuật, liên kết, hợp tác chuyển giao, ứng </a:t>
            </a:r>
            <a:r>
              <a:rPr lang="en-US" sz="2400">
                <a:latin typeface="Times New Roman" panose="02020603050405020304" pitchFamily="18" charset="0"/>
                <a:cs typeface="Times New Roman" panose="02020603050405020304" pitchFamily="18" charset="0"/>
              </a:rPr>
              <a:t>dụng </a:t>
            </a:r>
            <a:r>
              <a:rPr lang="en-US" sz="2400" smtClean="0">
                <a:latin typeface="Times New Roman" panose="02020603050405020304" pitchFamily="18" charset="0"/>
                <a:cs typeface="Times New Roman" panose="02020603050405020304" pitchFamily="18" charset="0"/>
              </a:rPr>
              <a:t>KH, CN với </a:t>
            </a:r>
            <a:r>
              <a:rPr lang="en-US" sz="2400">
                <a:latin typeface="Times New Roman" panose="02020603050405020304" pitchFamily="18" charset="0"/>
                <a:cs typeface="Times New Roman" panose="02020603050405020304" pitchFamily="18" charset="0"/>
              </a:rPr>
              <a:t>các quốc gia, tổ chức đối tác có </a:t>
            </a:r>
            <a:r>
              <a:rPr lang="en-US" sz="2400">
                <a:latin typeface="Times New Roman" panose="02020603050405020304" pitchFamily="18" charset="0"/>
                <a:cs typeface="Times New Roman" panose="02020603050405020304" pitchFamily="18" charset="0"/>
              </a:rPr>
              <a:t>nền </a:t>
            </a:r>
            <a:r>
              <a:rPr lang="en-US" sz="2400" smtClean="0">
                <a:latin typeface="Times New Roman" panose="02020603050405020304" pitchFamily="18" charset="0"/>
                <a:cs typeface="Times New Roman" panose="02020603050405020304" pitchFamily="18" charset="0"/>
              </a:rPr>
              <a:t>KH và CN tiên </a:t>
            </a:r>
            <a:r>
              <a:rPr lang="en-US" sz="2400">
                <a:latin typeface="Times New Roman" panose="02020603050405020304" pitchFamily="18" charset="0"/>
                <a:cs typeface="Times New Roman" panose="02020603050405020304" pitchFamily="18" charset="0"/>
              </a:rPr>
              <a:t>tiến, </a:t>
            </a:r>
            <a:r>
              <a:rPr lang="en-US" sz="2400">
                <a:latin typeface="Times New Roman" panose="02020603050405020304" pitchFamily="18" charset="0"/>
                <a:cs typeface="Times New Roman" panose="02020603050405020304" pitchFamily="18" charset="0"/>
              </a:rPr>
              <a:t>giữa </a:t>
            </a:r>
            <a:r>
              <a:rPr lang="en-US" sz="2400" smtClean="0">
                <a:latin typeface="Times New Roman" panose="02020603050405020304" pitchFamily="18" charset="0"/>
                <a:cs typeface="Times New Roman" panose="02020603050405020304" pitchFamily="18" charset="0"/>
              </a:rPr>
              <a:t>DN trong </a:t>
            </a:r>
            <a:r>
              <a:rPr lang="en-US" sz="2400">
                <a:latin typeface="Times New Roman" panose="02020603050405020304" pitchFamily="18" charset="0"/>
                <a:cs typeface="Times New Roman" panose="02020603050405020304" pitchFamily="18" charset="0"/>
              </a:rPr>
              <a:t>nước </a:t>
            </a:r>
            <a:r>
              <a:rPr lang="en-US" sz="2400">
                <a:latin typeface="Times New Roman" panose="02020603050405020304" pitchFamily="18" charset="0"/>
                <a:cs typeface="Times New Roman" panose="02020603050405020304" pitchFamily="18" charset="0"/>
              </a:rPr>
              <a:t>với </a:t>
            </a:r>
            <a:r>
              <a:rPr lang="en-US" sz="2400" smtClean="0">
                <a:latin typeface="Times New Roman" panose="02020603050405020304" pitchFamily="18" charset="0"/>
                <a:cs typeface="Times New Roman" panose="02020603050405020304" pitchFamily="18" charset="0"/>
              </a:rPr>
              <a:t>DN, </a:t>
            </a:r>
            <a:r>
              <a:rPr lang="en-US" sz="2400">
                <a:latin typeface="Times New Roman" panose="02020603050405020304" pitchFamily="18" charset="0"/>
                <a:cs typeface="Times New Roman" panose="02020603050405020304" pitchFamily="18" charset="0"/>
              </a:rPr>
              <a:t>tổ chức, cá nhân nước ngoài. Phát triển các trung tâm, mạng lưới nghiên cứu liên kết, kết nối với các mạng lưới đổi mới sáng tạo khu vực, toàn cầu. Tạo điều kiện thuận lợi </a:t>
            </a:r>
            <a:r>
              <a:rPr lang="en-US" sz="2400">
                <a:latin typeface="Times New Roman" panose="02020603050405020304" pitchFamily="18" charset="0"/>
                <a:cs typeface="Times New Roman" panose="02020603050405020304" pitchFamily="18" charset="0"/>
              </a:rPr>
              <a:t>cho </a:t>
            </a:r>
            <a:r>
              <a:rPr lang="en-US" sz="2400" smtClean="0">
                <a:latin typeface="Times New Roman" panose="02020603050405020304" pitchFamily="18" charset="0"/>
                <a:cs typeface="Times New Roman" panose="02020603050405020304" pitchFamily="18" charset="0"/>
              </a:rPr>
              <a:t>ĐNTT hợp </a:t>
            </a:r>
            <a:r>
              <a:rPr lang="en-US" sz="2400">
                <a:latin typeface="Times New Roman" panose="02020603050405020304" pitchFamily="18" charset="0"/>
                <a:cs typeface="Times New Roman" panose="02020603050405020304" pitchFamily="18" charset="0"/>
              </a:rPr>
              <a:t>tác, giao lưu, tiếp cận với tiến </a:t>
            </a:r>
            <a:r>
              <a:rPr lang="en-US" sz="2400">
                <a:latin typeface="Times New Roman" panose="02020603050405020304" pitchFamily="18" charset="0"/>
                <a:cs typeface="Times New Roman" panose="02020603050405020304" pitchFamily="18" charset="0"/>
              </a:rPr>
              <a:t>bộ </a:t>
            </a:r>
            <a:r>
              <a:rPr lang="en-US" sz="2400" smtClean="0">
                <a:latin typeface="Times New Roman" panose="02020603050405020304" pitchFamily="18" charset="0"/>
                <a:cs typeface="Times New Roman" panose="02020603050405020304" pitchFamily="18" charset="0"/>
              </a:rPr>
              <a:t>KH </a:t>
            </a: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kỹ thuật </a:t>
            </a:r>
            <a:r>
              <a:rPr lang="en-US" sz="2400">
                <a:latin typeface="Times New Roman" panose="02020603050405020304" pitchFamily="18" charset="0"/>
                <a:cs typeface="Times New Roman" panose="02020603050405020304" pitchFamily="18" charset="0"/>
              </a:rPr>
              <a:t>của các nước </a:t>
            </a:r>
            <a:r>
              <a:rPr lang="en-US" sz="2400">
                <a:latin typeface="Times New Roman" panose="02020603050405020304" pitchFamily="18" charset="0"/>
                <a:cs typeface="Times New Roman" panose="02020603050405020304" pitchFamily="18" charset="0"/>
              </a:rPr>
              <a:t>tiên </a:t>
            </a:r>
            <a:r>
              <a:rPr lang="en-US" sz="2400" smtClean="0">
                <a:latin typeface="Times New Roman" panose="02020603050405020304" pitchFamily="18" charset="0"/>
                <a:cs typeface="Times New Roman" panose="02020603050405020304" pitchFamily="18" charset="0"/>
              </a:rPr>
              <a:t>tiến.</a:t>
            </a:r>
          </a:p>
          <a:p>
            <a:pPr algn="just" fontAlgn="base"/>
            <a:endParaRPr lang="en-US" sz="1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Nghiên </a:t>
            </a:r>
            <a:r>
              <a:rPr lang="en-US" sz="2400">
                <a:latin typeface="Times New Roman" panose="02020603050405020304" pitchFamily="18" charset="0"/>
                <a:cs typeface="Times New Roman" panose="02020603050405020304" pitchFamily="18" charset="0"/>
              </a:rPr>
              <a:t>cứu thành lập trung tâm tích </a:t>
            </a:r>
            <a:r>
              <a:rPr lang="en-US" sz="2400">
                <a:latin typeface="Times New Roman" panose="02020603050405020304" pitchFamily="18" charset="0"/>
                <a:cs typeface="Times New Roman" panose="02020603050405020304" pitchFamily="18" charset="0"/>
              </a:rPr>
              <a:t>hợp </a:t>
            </a:r>
            <a:r>
              <a:rPr lang="en-US" sz="2400" smtClean="0">
                <a:latin typeface="Times New Roman" panose="02020603050405020304" pitchFamily="18" charset="0"/>
                <a:cs typeface="Times New Roman" panose="02020603050405020304" pitchFamily="18" charset="0"/>
              </a:rPr>
              <a:t>KH và CN</a:t>
            </a:r>
            <a:r>
              <a:rPr lang="en-US" sz="2400">
                <a:latin typeface="Times New Roman" panose="02020603050405020304" pitchFamily="18" charset="0"/>
                <a:cs typeface="Times New Roman" panose="02020603050405020304" pitchFamily="18" charset="0"/>
              </a:rPr>
              <a:t> hiện đại, đạt trình độ tiên tiến, trước mắt thành lập tại Hà Nội,</a:t>
            </a: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TP.HCM, </a:t>
            </a:r>
            <a:r>
              <a:rPr lang="en-US" sz="2400">
                <a:latin typeface="Times New Roman" panose="02020603050405020304" pitchFamily="18" charset="0"/>
                <a:cs typeface="Times New Roman" panose="02020603050405020304" pitchFamily="18" charset="0"/>
              </a:rPr>
              <a:t>từng bước mở rộng đến các vùng </a:t>
            </a:r>
            <a:r>
              <a:rPr lang="en-US" sz="2400">
                <a:latin typeface="Times New Roman" panose="02020603050405020304" pitchFamily="18" charset="0"/>
                <a:cs typeface="Times New Roman" panose="02020603050405020304" pitchFamily="18" charset="0"/>
              </a:rPr>
              <a:t>kinh </a:t>
            </a:r>
            <a:r>
              <a:rPr lang="en-US" sz="2400" smtClean="0">
                <a:latin typeface="Times New Roman" panose="02020603050405020304" pitchFamily="18" charset="0"/>
                <a:cs typeface="Times New Roman" panose="02020603050405020304" pitchFamily="18" charset="0"/>
              </a:rPr>
              <a:t>tế-XH </a:t>
            </a:r>
            <a:r>
              <a:rPr lang="en-US" sz="2400">
                <a:latin typeface="Times New Roman" panose="02020603050405020304" pitchFamily="18" charset="0"/>
                <a:cs typeface="Times New Roman" panose="02020603050405020304" pitchFamily="18" charset="0"/>
              </a:rPr>
              <a:t>trọng điểm</a:t>
            </a:r>
            <a:r>
              <a:rPr lang="en-US" sz="2400">
                <a:latin typeface="Times New Roman" panose="02020603050405020304" pitchFamily="18" charset="0"/>
                <a:cs typeface="Times New Roman" panose="02020603050405020304" pitchFamily="18" charset="0"/>
              </a:rPr>
              <a:t>.</a:t>
            </a:r>
            <a:r>
              <a:rPr lang="en-US" sz="240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723879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0" y="428888"/>
            <a:ext cx="12192000" cy="392415"/>
          </a:xfrm>
          <a:prstGeom prst="rect">
            <a:avLst/>
          </a:prstGeom>
          <a:noFill/>
        </p:spPr>
        <p:txBody>
          <a:bodyPr wrap="square" rtlCol="0">
            <a:spAutoFit/>
          </a:bodyPr>
          <a:lstStyle/>
          <a:p>
            <a:pPr algn="just" fontAlgn="base"/>
            <a:r>
              <a:rPr lang="en-US" sz="1950" b="1">
                <a:solidFill>
                  <a:srgbClr val="0000FF"/>
                </a:solidFill>
                <a:latin typeface="Times New Roman" panose="02020603050405020304" pitchFamily="18" charset="0"/>
                <a:cs typeface="Times New Roman" panose="02020603050405020304" pitchFamily="18" charset="0"/>
              </a:rPr>
              <a:t>5. Phát huy vai trò, trách nhiệm của đội ngũ trí thức; đổi mới nội dung, phương thức hoạt động các hội trí thức</a:t>
            </a:r>
            <a:endParaRPr lang="en-US" sz="195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3" y="800241"/>
            <a:ext cx="11684000" cy="6001643"/>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Phát </a:t>
            </a:r>
            <a:r>
              <a:rPr lang="en-US" sz="2400">
                <a:latin typeface="Times New Roman" panose="02020603050405020304" pitchFamily="18" charset="0"/>
                <a:cs typeface="Times New Roman" panose="02020603050405020304" pitchFamily="18" charset="0"/>
              </a:rPr>
              <a:t>huy vai trò, trách nhiệm của đội ngũ trí thức, nhất là các nhà khoa học giỏi, chuyên gia đầu ngành, nhân tài, trí thức trẻ nhằm khơi dậy lòng yêu nước, tự hào dân tộc, tin tưởng và ủng hộ đường lối, chủ trương của Đảng; nhận thức sâu sắc về sứ mệnh của trí thức đối với đất nước; nêu cao tinh thần trách nhiệm, tâm huyết, chủ động tham gia nghiên cứu nâng cao năng lực, trình độ. Đồng thời, phát huy tinh thần đoàn kết, sức mạnh tổng hợp của đội ngũ trí thức Việt Nam góp phần tích cực cho sự nghiệp đổi mới, xây dựng và bảo vệ </a:t>
            </a:r>
            <a:r>
              <a:rPr lang="en-US" sz="2400">
                <a:latin typeface="Times New Roman" panose="02020603050405020304" pitchFamily="18" charset="0"/>
                <a:cs typeface="Times New Roman" panose="02020603050405020304" pitchFamily="18" charset="0"/>
              </a:rPr>
              <a:t>Tổ </a:t>
            </a:r>
            <a:r>
              <a:rPr lang="en-US" sz="2400" smtClean="0">
                <a:latin typeface="Times New Roman" panose="02020603050405020304" pitchFamily="18" charset="0"/>
                <a:cs typeface="Times New Roman" panose="02020603050405020304" pitchFamily="18" charset="0"/>
              </a:rPr>
              <a:t>quốc.</a:t>
            </a:r>
          </a:p>
          <a:p>
            <a:pPr algn="just" fontAlgn="base"/>
            <a:endParaRPr lang="en-US" sz="20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Đổi </a:t>
            </a:r>
            <a:r>
              <a:rPr lang="en-US" sz="2400">
                <a:latin typeface="Times New Roman" panose="02020603050405020304" pitchFamily="18" charset="0"/>
                <a:cs typeface="Times New Roman" panose="02020603050405020304" pitchFamily="18" charset="0"/>
              </a:rPr>
              <a:t>mới mạnh mẽ nội dung, phương thức hoạt động của các hội trí thức từ Trung ương đến địa phương, nhất là Liên hiệp các Hội Khoa học và Kỹ thuật Việt Nam, Liên hiệp các Hội Văn học nghệ thuật Việt Nam theo hướng sát thực tiễn, động viên, phát huy tối đa vai trò, tiềm năng to lớn của đội ngũ </a:t>
            </a:r>
            <a:r>
              <a:rPr lang="en-US" sz="2400">
                <a:latin typeface="Times New Roman" panose="02020603050405020304" pitchFamily="18" charset="0"/>
                <a:cs typeface="Times New Roman" panose="02020603050405020304" pitchFamily="18" charset="0"/>
              </a:rPr>
              <a:t>trí </a:t>
            </a:r>
            <a:r>
              <a:rPr lang="en-US" sz="2400" smtClean="0">
                <a:latin typeface="Times New Roman" panose="02020603050405020304" pitchFamily="18" charset="0"/>
                <a:cs typeface="Times New Roman" panose="02020603050405020304" pitchFamily="18" charset="0"/>
              </a:rPr>
              <a:t>thức.</a:t>
            </a:r>
          </a:p>
          <a:p>
            <a:pPr algn="just" fontAlgn="base"/>
            <a:endParaRPr lang="en-US" sz="200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Chú </a:t>
            </a:r>
            <a:r>
              <a:rPr lang="en-US" sz="2400">
                <a:latin typeface="Times New Roman" panose="02020603050405020304" pitchFamily="18" charset="0"/>
                <a:cs typeface="Times New Roman" panose="02020603050405020304" pitchFamily="18" charset="0"/>
              </a:rPr>
              <a:t>trọng nâng cao vai trò đại diện cho quyền, lợi ích hợp pháp, chính đáng của hội viên, đội ngũ trí thức; thu hút, tập hợp, đoàn kết trí thức, phát triển tổ chức, phát triển hội viên; làm cầu nối vững chắc giữa Đảng, Nhà nước, hệ thống chính trị với đội ngũ trí </a:t>
            </a:r>
            <a:r>
              <a:rPr lang="en-US" sz="2400">
                <a:latin typeface="Times New Roman" panose="02020603050405020304" pitchFamily="18" charset="0"/>
                <a:cs typeface="Times New Roman" panose="02020603050405020304" pitchFamily="18" charset="0"/>
              </a:rPr>
              <a:t>thức</a:t>
            </a:r>
            <a:r>
              <a:rPr lang="en-US" sz="2400" smtClean="0">
                <a:latin typeface="Times New Roman" panose="02020603050405020304" pitchFamily="18" charset="0"/>
                <a:cs typeface="Times New Roman" panose="02020603050405020304" pitchFamily="18" charset="0"/>
              </a:rPr>
              <a:t>.</a:t>
            </a:r>
            <a:endParaRPr 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9371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13" name="TextBox 12">
            <a:extLst>
              <a:ext uri="{FF2B5EF4-FFF2-40B4-BE49-F238E27FC236}">
                <a16:creationId xmlns:a16="http://schemas.microsoft.com/office/drawing/2014/main" id="{E8750EC1-171F-A9C6-85DC-D7472EF0CF22}"/>
              </a:ext>
            </a:extLst>
          </p:cNvPr>
          <p:cNvSpPr txBox="1"/>
          <p:nvPr/>
        </p:nvSpPr>
        <p:spPr>
          <a:xfrm>
            <a:off x="0" y="428888"/>
            <a:ext cx="12192000" cy="392415"/>
          </a:xfrm>
          <a:prstGeom prst="rect">
            <a:avLst/>
          </a:prstGeom>
          <a:noFill/>
        </p:spPr>
        <p:txBody>
          <a:bodyPr wrap="square" rtlCol="0">
            <a:spAutoFit/>
          </a:bodyPr>
          <a:lstStyle/>
          <a:p>
            <a:pPr algn="just" fontAlgn="base"/>
            <a:r>
              <a:rPr lang="en-US" sz="1950" b="1">
                <a:solidFill>
                  <a:srgbClr val="0000FF"/>
                </a:solidFill>
                <a:latin typeface="Times New Roman" panose="02020603050405020304" pitchFamily="18" charset="0"/>
                <a:cs typeface="Times New Roman" panose="02020603050405020304" pitchFamily="18" charset="0"/>
              </a:rPr>
              <a:t>5. Phát huy vai trò, trách nhiệm của đội ngũ trí thức; đổi mới nội dung, phương thức hoạt động các hội trí thức</a:t>
            </a:r>
            <a:endParaRPr lang="en-US" sz="1950">
              <a:solidFill>
                <a:srgbClr val="0000FF"/>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FA5EECF-4EB3-AC3F-3311-707042C47E72}"/>
              </a:ext>
            </a:extLst>
          </p:cNvPr>
          <p:cNvSpPr txBox="1"/>
          <p:nvPr/>
        </p:nvSpPr>
        <p:spPr>
          <a:xfrm>
            <a:off x="0" y="33867"/>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III- NHIỆM VỤ VÀ GIẢI PHÁP</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282223" y="834108"/>
            <a:ext cx="11684000" cy="4524315"/>
          </a:xfrm>
          <a:prstGeom prst="rect">
            <a:avLst/>
          </a:prstGeom>
          <a:noFill/>
          <a:ln w="19050">
            <a:solidFill>
              <a:srgbClr val="FF0000"/>
            </a:solidFill>
          </a:ln>
        </p:spPr>
        <p:txBody>
          <a:bodyPr wrap="square" rtlCol="0">
            <a:spAutoFit/>
          </a:bodyPr>
          <a:lstStyle/>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Tạo </a:t>
            </a:r>
            <a:r>
              <a:rPr lang="en-US" sz="2400">
                <a:latin typeface="Times New Roman" panose="02020603050405020304" pitchFamily="18" charset="0"/>
                <a:cs typeface="Times New Roman" panose="02020603050405020304" pitchFamily="18" charset="0"/>
              </a:rPr>
              <a:t>điều kiện cho các hội trí thức, đội ngũ trí thức đóng góp ý kiến, tham gia hoạt động tư vấn, giám sát, phản biện, giám định xã hội, góp phần nâng cao chất lượng hoạt động các hội đồng tư vấn của Mặt trận Tổ quốc </a:t>
            </a:r>
            <a:r>
              <a:rPr lang="en-US" sz="2400">
                <a:latin typeface="Times New Roman" panose="02020603050405020304" pitchFamily="18" charset="0"/>
                <a:cs typeface="Times New Roman" panose="02020603050405020304" pitchFamily="18" charset="0"/>
              </a:rPr>
              <a:t>Việt </a:t>
            </a:r>
            <a:r>
              <a:rPr lang="en-US" sz="2400" smtClean="0">
                <a:latin typeface="Times New Roman" panose="02020603050405020304" pitchFamily="18" charset="0"/>
                <a:cs typeface="Times New Roman" panose="02020603050405020304" pitchFamily="18" charset="0"/>
              </a:rPr>
              <a:t>Nam.</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Có </a:t>
            </a:r>
            <a:r>
              <a:rPr lang="en-US" sz="2400">
                <a:latin typeface="Times New Roman" panose="02020603050405020304" pitchFamily="18" charset="0"/>
                <a:cs typeface="Times New Roman" panose="02020603050405020304" pitchFamily="18" charset="0"/>
              </a:rPr>
              <a:t>cơ chế tạo điều kiện cho các hội trí thức tham gia thực hiện một số dịch vụ công, giám sát hoạt động nghề nghiệp, kiểm định và công bố chất lượng một số dịch </a:t>
            </a:r>
            <a:r>
              <a:rPr lang="en-US" sz="2400">
                <a:latin typeface="Times New Roman" panose="02020603050405020304" pitchFamily="18" charset="0"/>
                <a:cs typeface="Times New Roman" panose="02020603050405020304" pitchFamily="18" charset="0"/>
              </a:rPr>
              <a:t>vụ </a:t>
            </a:r>
            <a:r>
              <a:rPr lang="en-US" sz="2400" smtClean="0">
                <a:latin typeface="Times New Roman" panose="02020603050405020304" pitchFamily="18" charset="0"/>
                <a:cs typeface="Times New Roman" panose="02020603050405020304" pitchFamily="18" charset="0"/>
              </a:rPr>
              <a:t>công.</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Xây </a:t>
            </a:r>
            <a:r>
              <a:rPr lang="en-US" sz="2400">
                <a:latin typeface="Times New Roman" panose="02020603050405020304" pitchFamily="18" charset="0"/>
                <a:cs typeface="Times New Roman" panose="02020603050405020304" pitchFamily="18" charset="0"/>
              </a:rPr>
              <a:t>dựng tổ chức đảng trong các hội trí thức trong sạch, vững mạnh, đóng vai trò nòng cốt chính trị trong hoạt động </a:t>
            </a:r>
            <a:r>
              <a:rPr lang="en-US" sz="2400">
                <a:latin typeface="Times New Roman" panose="02020603050405020304" pitchFamily="18" charset="0"/>
                <a:cs typeface="Times New Roman" panose="02020603050405020304" pitchFamily="18" charset="0"/>
              </a:rPr>
              <a:t>của </a:t>
            </a:r>
            <a:r>
              <a:rPr lang="en-US" sz="2400" smtClean="0">
                <a:latin typeface="Times New Roman" panose="02020603050405020304" pitchFamily="18" charset="0"/>
                <a:cs typeface="Times New Roman" panose="02020603050405020304" pitchFamily="18" charset="0"/>
              </a:rPr>
              <a:t>hội.</a:t>
            </a:r>
          </a:p>
          <a:p>
            <a:pPr algn="just" fontAlgn="base"/>
            <a:endParaRPr lang="en-US" sz="2400" smtClean="0">
              <a:latin typeface="Times New Roman" panose="02020603050405020304" pitchFamily="18" charset="0"/>
              <a:cs typeface="Times New Roman" panose="02020603050405020304" pitchFamily="18" charset="0"/>
            </a:endParaRPr>
          </a:p>
          <a:p>
            <a:pPr marL="342900" indent="-342900" algn="just" fontAlgn="base">
              <a:buFont typeface="Wingdings" panose="05000000000000000000" pitchFamily="2" charset="2"/>
              <a:buChar char="§"/>
            </a:pPr>
            <a:r>
              <a:rPr lang="en-US" sz="2400" smtClean="0">
                <a:latin typeface="Times New Roman" panose="02020603050405020304" pitchFamily="18" charset="0"/>
                <a:cs typeface="Times New Roman" panose="02020603050405020304" pitchFamily="18" charset="0"/>
              </a:rPr>
              <a:t>Quan </a:t>
            </a:r>
            <a:r>
              <a:rPr lang="en-US" sz="2400">
                <a:latin typeface="Times New Roman" panose="02020603050405020304" pitchFamily="18" charset="0"/>
                <a:cs typeface="Times New Roman" panose="02020603050405020304" pitchFamily="18" charset="0"/>
              </a:rPr>
              <a:t>tâm phát triển đảng viên trong đội ngũ trí thức, nhất là trí thức trẻ đáp ứng yêu cầu của Đảng</a:t>
            </a:r>
            <a:r>
              <a:rPr lang="en-US" sz="2400">
                <a:latin typeface="Times New Roman" panose="02020603050405020304" pitchFamily="18" charset="0"/>
                <a:cs typeface="Times New Roman" panose="02020603050405020304" pitchFamily="18" charset="0"/>
              </a:rPr>
              <a:t>.</a:t>
            </a:r>
            <a:endParaRPr lang="en-US" sz="24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19559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 calcmode="lin" valueType="num">
                                      <p:cBhvr additive="base">
                                        <p:cTn id="13"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 calcmode="lin" valueType="num">
                                      <p:cBhvr additive="base">
                                        <p:cTn id="19"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 calcmode="lin" valueType="num">
                                      <p:cBhvr additive="base">
                                        <p:cTn id="25"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circular pattern with a star&#10;&#10;Description automatically generated">
            <a:extLst>
              <a:ext uri="{FF2B5EF4-FFF2-40B4-BE49-F238E27FC236}">
                <a16:creationId xmlns:a16="http://schemas.microsoft.com/office/drawing/2014/main" id="{F1207473-E093-E812-CC35-CEDC6CCCC1A8}"/>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contrast="40000"/>
                    </a14:imgEffect>
                  </a14:imgLayer>
                </a14:imgProps>
              </a:ext>
              <a:ext uri="{28A0092B-C50C-407E-A947-70E740481C1C}">
                <a14:useLocalDpi xmlns:a14="http://schemas.microsoft.com/office/drawing/2010/main" val="0"/>
              </a:ext>
            </a:extLst>
          </a:blip>
          <a:stretch>
            <a:fillRect/>
          </a:stretch>
        </p:blipFill>
        <p:spPr>
          <a:xfrm>
            <a:off x="2691513" y="1"/>
            <a:ext cx="6808974" cy="6858000"/>
          </a:xfrm>
          <a:prstGeom prst="rect">
            <a:avLst/>
          </a:prstGeom>
        </p:spPr>
      </p:pic>
      <p:sp>
        <p:nvSpPr>
          <p:cNvPr id="2" name="TextBox 1">
            <a:extLst>
              <a:ext uri="{FF2B5EF4-FFF2-40B4-BE49-F238E27FC236}">
                <a16:creationId xmlns:a16="http://schemas.microsoft.com/office/drawing/2014/main" id="{7FA5EECF-4EB3-AC3F-3311-707042C47E72}"/>
              </a:ext>
            </a:extLst>
          </p:cNvPr>
          <p:cNvSpPr txBox="1"/>
          <p:nvPr/>
        </p:nvSpPr>
        <p:spPr>
          <a:xfrm>
            <a:off x="0" y="79023"/>
            <a:ext cx="12192000" cy="461665"/>
          </a:xfrm>
          <a:prstGeom prst="rect">
            <a:avLst/>
          </a:prstGeom>
          <a:noFill/>
        </p:spPr>
        <p:txBody>
          <a:bodyPr wrap="square" rtlCol="0">
            <a:spAutoFit/>
          </a:bodyPr>
          <a:lstStyle/>
          <a:p>
            <a:pPr fontAlgn="base"/>
            <a:r>
              <a:rPr lang="en-US" sz="2400" b="1">
                <a:solidFill>
                  <a:srgbClr val="0000FF"/>
                </a:solidFill>
                <a:latin typeface="Times New Roman" panose="02020603050405020304" pitchFamily="18" charset="0"/>
                <a:cs typeface="Times New Roman" panose="02020603050405020304" pitchFamily="18" charset="0"/>
              </a:rPr>
              <a:t>IV- TỔ CHỨC THỰC HIỆN</a:t>
            </a:r>
            <a:endParaRPr lang="en-US" sz="2400">
              <a:solidFill>
                <a:srgbClr val="0000FF"/>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E8750EC1-171F-A9C6-85DC-D7472EF0CF22}"/>
              </a:ext>
            </a:extLst>
          </p:cNvPr>
          <p:cNvSpPr txBox="1"/>
          <p:nvPr/>
        </p:nvSpPr>
        <p:spPr>
          <a:xfrm>
            <a:off x="855785" y="616145"/>
            <a:ext cx="11110438" cy="1569660"/>
          </a:xfrm>
          <a:prstGeom prst="rect">
            <a:avLst/>
          </a:prstGeom>
          <a:noFill/>
          <a:ln w="19050">
            <a:solidFill>
              <a:srgbClr val="FF0000"/>
            </a:solidFill>
          </a:ln>
        </p:spPr>
        <p:txBody>
          <a:bodyPr wrap="square" rtlCol="0">
            <a:spAutoFit/>
          </a:bodyPr>
          <a:lstStyle/>
          <a:p>
            <a:pPr algn="just" fontAlgn="base"/>
            <a:r>
              <a:rPr lang="en-US" sz="2400" smtClean="0">
                <a:latin typeface="Times New Roman" panose="02020603050405020304" pitchFamily="18" charset="0"/>
                <a:cs typeface="Times New Roman" panose="02020603050405020304" pitchFamily="18" charset="0"/>
              </a:rPr>
              <a:t>Đảng ủy xây dựng kế </a:t>
            </a:r>
            <a:r>
              <a:rPr lang="en-US" sz="2400">
                <a:latin typeface="Times New Roman" panose="02020603050405020304" pitchFamily="18" charset="0"/>
                <a:cs typeface="Times New Roman" panose="02020603050405020304" pitchFamily="18" charset="0"/>
              </a:rPr>
              <a:t>hoạch thực hiện </a:t>
            </a:r>
            <a:r>
              <a:rPr lang="en-US" sz="2400">
                <a:latin typeface="Times New Roman" panose="02020603050405020304" pitchFamily="18" charset="0"/>
                <a:cs typeface="Times New Roman" panose="02020603050405020304" pitchFamily="18" charset="0"/>
              </a:rPr>
              <a:t>Nghị </a:t>
            </a:r>
            <a:r>
              <a:rPr lang="en-US" sz="2400" smtClean="0">
                <a:latin typeface="Times New Roman" panose="02020603050405020304" pitchFamily="18" charset="0"/>
                <a:cs typeface="Times New Roman" panose="02020603050405020304" pitchFamily="18" charset="0"/>
              </a:rPr>
              <a:t>quyết; </a:t>
            </a:r>
            <a:r>
              <a:rPr lang="en-US" sz="2400">
                <a:latin typeface="Times New Roman" panose="02020603050405020304" pitchFamily="18" charset="0"/>
                <a:cs typeface="Times New Roman" panose="02020603050405020304" pitchFamily="18" charset="0"/>
              </a:rPr>
              <a:t>lãnh đạo, chỉ </a:t>
            </a:r>
            <a:r>
              <a:rPr lang="en-US" sz="2400">
                <a:latin typeface="Times New Roman" panose="02020603050405020304" pitchFamily="18" charset="0"/>
                <a:cs typeface="Times New Roman" panose="02020603050405020304" pitchFamily="18" charset="0"/>
              </a:rPr>
              <a:t>đạo </a:t>
            </a:r>
            <a:r>
              <a:rPr lang="en-US" sz="2400" smtClean="0">
                <a:latin typeface="Times New Roman" panose="02020603050405020304" pitchFamily="18" charset="0"/>
                <a:cs typeface="Times New Roman" panose="02020603050405020304" pitchFamily="18" charset="0"/>
              </a:rPr>
              <a:t>kịp </a:t>
            </a:r>
            <a:r>
              <a:rPr lang="en-US" sz="2400">
                <a:latin typeface="Times New Roman" panose="02020603050405020304" pitchFamily="18" charset="0"/>
                <a:cs typeface="Times New Roman" panose="02020603050405020304" pitchFamily="18" charset="0"/>
              </a:rPr>
              <a:t>thời, tạo sự chuyển biến mạnh mẽ trong nhận thức, hành </a:t>
            </a:r>
            <a:r>
              <a:rPr lang="en-US" sz="2400">
                <a:latin typeface="Times New Roman" panose="02020603050405020304" pitchFamily="18" charset="0"/>
                <a:cs typeface="Times New Roman" panose="02020603050405020304" pitchFamily="18" charset="0"/>
              </a:rPr>
              <a:t>động </a:t>
            </a:r>
            <a:r>
              <a:rPr lang="en-US" sz="2400" smtClean="0">
                <a:latin typeface="Times New Roman" panose="02020603050405020304" pitchFamily="18" charset="0"/>
                <a:cs typeface="Times New Roman" panose="02020603050405020304" pitchFamily="18" charset="0"/>
              </a:rPr>
              <a:t>về </a:t>
            </a:r>
            <a:r>
              <a:rPr lang="en-US" sz="2400">
                <a:latin typeface="Times New Roman" panose="02020603050405020304" pitchFamily="18" charset="0"/>
                <a:cs typeface="Times New Roman" panose="02020603050405020304" pitchFamily="18" charset="0"/>
              </a:rPr>
              <a:t>xây dựng và phát huy vai trò của đội ngũ trí thức, đáp ứng yêu cầu phát triển đất nước nhanh và bền vững trong giai đoạn </a:t>
            </a:r>
            <a:r>
              <a:rPr lang="en-US" sz="2400">
                <a:latin typeface="Times New Roman" panose="02020603050405020304" pitchFamily="18" charset="0"/>
                <a:cs typeface="Times New Roman" panose="02020603050405020304" pitchFamily="18" charset="0"/>
              </a:rPr>
              <a:t>mới</a:t>
            </a:r>
            <a:r>
              <a:rPr lang="en-US" sz="2400" smtClean="0">
                <a:latin typeface="Times New Roman" panose="02020603050405020304" pitchFamily="18" charset="0"/>
                <a:cs typeface="Times New Roman" panose="02020603050405020304" pitchFamily="18" charset="0"/>
              </a:rPr>
              <a:t>.</a:t>
            </a:r>
          </a:p>
        </p:txBody>
      </p:sp>
      <p:sp>
        <p:nvSpPr>
          <p:cNvPr id="6" name="TextBox 5">
            <a:extLst>
              <a:ext uri="{FF2B5EF4-FFF2-40B4-BE49-F238E27FC236}">
                <a16:creationId xmlns:a16="http://schemas.microsoft.com/office/drawing/2014/main" id="{E8750EC1-171F-A9C6-85DC-D7472EF0CF22}"/>
              </a:ext>
            </a:extLst>
          </p:cNvPr>
          <p:cNvSpPr txBox="1"/>
          <p:nvPr/>
        </p:nvSpPr>
        <p:spPr>
          <a:xfrm>
            <a:off x="855785" y="2491772"/>
            <a:ext cx="11110438" cy="1200329"/>
          </a:xfrm>
          <a:prstGeom prst="rect">
            <a:avLst/>
          </a:prstGeom>
          <a:noFill/>
          <a:ln w="19050">
            <a:solidFill>
              <a:srgbClr val="FF0000"/>
            </a:solidFill>
          </a:ln>
        </p:spPr>
        <p:txBody>
          <a:bodyPr wrap="square" rtlCol="0">
            <a:spAutoFit/>
          </a:bodyPr>
          <a:lstStyle/>
          <a:p>
            <a:pPr algn="just" fontAlgn="base"/>
            <a:r>
              <a:rPr lang="en-US" sz="2400" smtClean="0">
                <a:latin typeface="Times New Roman" panose="02020603050405020304" pitchFamily="18" charset="0"/>
                <a:cs typeface="Times New Roman" panose="02020603050405020304" pitchFamily="18" charset="0"/>
              </a:rPr>
              <a:t>Các</a:t>
            </a:r>
            <a:r>
              <a:rPr lang="en-US" sz="2400">
                <a:latin typeface="Times New Roman" panose="02020603050405020304" pitchFamily="18" charset="0"/>
                <a:cs typeface="Times New Roman" panose="02020603050405020304" pitchFamily="18" charset="0"/>
              </a:rPr>
              <a:t> </a:t>
            </a:r>
            <a:r>
              <a:rPr lang="en-US" sz="2400" smtClean="0">
                <a:latin typeface="Times New Roman" panose="02020603050405020304" pitchFamily="18" charset="0"/>
                <a:cs typeface="Times New Roman" panose="02020603050405020304" pitchFamily="18" charset="0"/>
              </a:rPr>
              <a:t>Chi ủy tổ </a:t>
            </a:r>
            <a:r>
              <a:rPr lang="en-US" sz="2400">
                <a:latin typeface="Times New Roman" panose="02020603050405020304" pitchFamily="18" charset="0"/>
                <a:cs typeface="Times New Roman" panose="02020603050405020304" pitchFamily="18" charset="0"/>
              </a:rPr>
              <a:t>chức nghiên cứu, quán triệt và xây dựng chương trình, kế hoạch, tổ chức, triển khai thực hiện Nghị quyết phù hợp với tình hình thực tiễn của </a:t>
            </a:r>
            <a:r>
              <a:rPr lang="en-US" sz="2400">
                <a:latin typeface="Times New Roman" panose="02020603050405020304" pitchFamily="18" charset="0"/>
                <a:cs typeface="Times New Roman" panose="02020603050405020304" pitchFamily="18" charset="0"/>
              </a:rPr>
              <a:t>ngành</a:t>
            </a:r>
            <a:r>
              <a:rPr lang="en-US" sz="2400" smtClean="0">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rPr>
              <a:t>cơ quan, đơn vị; thường xuyên kiểm tra, đôn đốc, theo dõi việc thực hiện Nghị quyết.</a:t>
            </a:r>
          </a:p>
        </p:txBody>
      </p:sp>
      <p:sp>
        <p:nvSpPr>
          <p:cNvPr id="3" name="TextBox 2"/>
          <p:cNvSpPr txBox="1"/>
          <p:nvPr/>
        </p:nvSpPr>
        <p:spPr>
          <a:xfrm>
            <a:off x="234463" y="1137139"/>
            <a:ext cx="445476" cy="461665"/>
          </a:xfrm>
          <a:prstGeom prst="rect">
            <a:avLst/>
          </a:prstGeom>
          <a:noFill/>
        </p:spPr>
        <p:txBody>
          <a:bodyPr wrap="square" rtlCol="0">
            <a:spAutoFit/>
          </a:bodyPr>
          <a:lstStyle/>
          <a:p>
            <a:pPr algn="ctr"/>
            <a:r>
              <a:rPr lang="en-US" sz="2400" b="1" smtClean="0">
                <a:solidFill>
                  <a:srgbClr val="FF0000"/>
                </a:solidFill>
                <a:latin typeface="Times New Roman" panose="02020603050405020304" pitchFamily="18" charset="0"/>
                <a:cs typeface="Times New Roman" panose="02020603050405020304" pitchFamily="18" charset="0"/>
              </a:rPr>
              <a:t>1</a:t>
            </a:r>
            <a:endParaRPr lang="en-US" sz="2400" b="1">
              <a:solidFill>
                <a:srgbClr val="FF0000"/>
              </a:solidFill>
              <a:latin typeface="Times New Roman" panose="02020603050405020304" pitchFamily="18" charset="0"/>
              <a:cs typeface="Times New Roman" panose="02020603050405020304" pitchFamily="18" charset="0"/>
            </a:endParaRPr>
          </a:p>
        </p:txBody>
      </p:sp>
      <p:sp>
        <p:nvSpPr>
          <p:cNvPr id="7" name="Flowchart: Connector 6"/>
          <p:cNvSpPr/>
          <p:nvPr/>
        </p:nvSpPr>
        <p:spPr>
          <a:xfrm>
            <a:off x="0" y="2676104"/>
            <a:ext cx="855785" cy="872752"/>
          </a:xfrm>
          <a:prstGeom prst="flowChartConnector">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Connector 8"/>
          <p:cNvSpPr/>
          <p:nvPr/>
        </p:nvSpPr>
        <p:spPr>
          <a:xfrm>
            <a:off x="-1" y="964599"/>
            <a:ext cx="855785" cy="872752"/>
          </a:xfrm>
          <a:prstGeom prst="flowChartConnector">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234463" y="2881647"/>
            <a:ext cx="445476" cy="461665"/>
          </a:xfrm>
          <a:prstGeom prst="rect">
            <a:avLst/>
          </a:prstGeom>
          <a:noFill/>
        </p:spPr>
        <p:txBody>
          <a:bodyPr wrap="square" rtlCol="0">
            <a:spAutoFit/>
          </a:bodyPr>
          <a:lstStyle/>
          <a:p>
            <a:pPr algn="ctr"/>
            <a:r>
              <a:rPr lang="en-US" sz="2400" b="1" smtClean="0">
                <a:solidFill>
                  <a:srgbClr val="FF0000"/>
                </a:solidFill>
                <a:latin typeface="Times New Roman" panose="02020603050405020304" pitchFamily="18" charset="0"/>
                <a:cs typeface="Times New Roman" panose="02020603050405020304" pitchFamily="18" charset="0"/>
              </a:rPr>
              <a:t>2</a:t>
            </a:r>
            <a:endParaRPr lang="en-US" sz="2400" b="1">
              <a:solidFill>
                <a:srgbClr val="FF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8750EC1-171F-A9C6-85DC-D7472EF0CF22}"/>
              </a:ext>
            </a:extLst>
          </p:cNvPr>
          <p:cNvSpPr txBox="1"/>
          <p:nvPr/>
        </p:nvSpPr>
        <p:spPr>
          <a:xfrm>
            <a:off x="574431" y="3918966"/>
            <a:ext cx="11391792" cy="1200329"/>
          </a:xfrm>
          <a:prstGeom prst="rect">
            <a:avLst/>
          </a:prstGeom>
          <a:noFill/>
          <a:ln w="19050">
            <a:noFill/>
          </a:ln>
        </p:spPr>
        <p:txBody>
          <a:bodyPr wrap="square" rtlCol="0">
            <a:spAutoFit/>
          </a:bodyPr>
          <a:lstStyle/>
          <a:p>
            <a:pPr indent="457200" algn="just" fontAlgn="base"/>
            <a:r>
              <a:rPr lang="en-US" sz="2400" b="1" smtClean="0">
                <a:solidFill>
                  <a:srgbClr val="FF0000"/>
                </a:solidFill>
                <a:latin typeface="Times New Roman" panose="02020603050405020304" pitchFamily="18" charset="0"/>
                <a:cs typeface="Times New Roman" panose="02020603050405020304" pitchFamily="18" charset="0"/>
              </a:rPr>
              <a:t>Ghi chú: </a:t>
            </a:r>
            <a:r>
              <a:rPr lang="en-US" sz="2400" smtClean="0">
                <a:solidFill>
                  <a:srgbClr val="0000FF"/>
                </a:solidFill>
                <a:latin typeface="Times New Roman" panose="02020603050405020304" pitchFamily="18" charset="0"/>
                <a:cs typeface="Times New Roman" panose="02020603050405020304" pitchFamily="18" charset="0"/>
              </a:rPr>
              <a:t>Các</a:t>
            </a:r>
            <a:r>
              <a:rPr lang="en-US" sz="2400">
                <a:solidFill>
                  <a:srgbClr val="0000FF"/>
                </a:solidFill>
                <a:latin typeface="Times New Roman" panose="02020603050405020304" pitchFamily="18" charset="0"/>
                <a:cs typeface="Times New Roman" panose="02020603050405020304" pitchFamily="18" charset="0"/>
              </a:rPr>
              <a:t> </a:t>
            </a:r>
            <a:r>
              <a:rPr lang="en-US" sz="2400" smtClean="0">
                <a:solidFill>
                  <a:srgbClr val="0000FF"/>
                </a:solidFill>
                <a:latin typeface="Times New Roman" panose="02020603050405020304" pitchFamily="18" charset="0"/>
                <a:cs typeface="Times New Roman" panose="02020603050405020304" pitchFamily="18" charset="0"/>
              </a:rPr>
              <a:t>Chi ủy xây </a:t>
            </a:r>
            <a:r>
              <a:rPr lang="en-US" sz="2400">
                <a:solidFill>
                  <a:srgbClr val="0000FF"/>
                </a:solidFill>
                <a:latin typeface="Times New Roman" panose="02020603050405020304" pitchFamily="18" charset="0"/>
                <a:cs typeface="Times New Roman" panose="02020603050405020304" pitchFamily="18" charset="0"/>
              </a:rPr>
              <a:t>dựng chương trình, </a:t>
            </a:r>
            <a:r>
              <a:rPr lang="en-US" sz="2400">
                <a:solidFill>
                  <a:srgbClr val="0000FF"/>
                </a:solidFill>
                <a:latin typeface="Times New Roman" panose="02020603050405020304" pitchFamily="18" charset="0"/>
                <a:cs typeface="Times New Roman" panose="02020603050405020304" pitchFamily="18" charset="0"/>
              </a:rPr>
              <a:t>kế </a:t>
            </a:r>
            <a:r>
              <a:rPr lang="en-US" sz="2400" smtClean="0">
                <a:solidFill>
                  <a:srgbClr val="0000FF"/>
                </a:solidFill>
                <a:latin typeface="Times New Roman" panose="02020603050405020304" pitchFamily="18" charset="0"/>
                <a:cs typeface="Times New Roman" panose="02020603050405020304" pitchFamily="18" charset="0"/>
              </a:rPr>
              <a:t>hoạch </a:t>
            </a:r>
            <a:r>
              <a:rPr lang="en-US" sz="2400">
                <a:solidFill>
                  <a:srgbClr val="0000FF"/>
                </a:solidFill>
                <a:latin typeface="Times New Roman" panose="02020603050405020304" pitchFamily="18" charset="0"/>
                <a:cs typeface="Times New Roman" panose="02020603050405020304" pitchFamily="18" charset="0"/>
              </a:rPr>
              <a:t>về xây dựng và phát huy vai trò của đội ngũ </a:t>
            </a:r>
            <a:r>
              <a:rPr lang="en-US" sz="2400">
                <a:solidFill>
                  <a:srgbClr val="0000FF"/>
                </a:solidFill>
                <a:latin typeface="Times New Roman" panose="02020603050405020304" pitchFamily="18" charset="0"/>
                <a:cs typeface="Times New Roman" panose="02020603050405020304" pitchFamily="18" charset="0"/>
              </a:rPr>
              <a:t>trí </a:t>
            </a:r>
            <a:r>
              <a:rPr lang="en-US" sz="2400" smtClean="0">
                <a:solidFill>
                  <a:srgbClr val="0000FF"/>
                </a:solidFill>
                <a:latin typeface="Times New Roman" panose="02020603050405020304" pitchFamily="18" charset="0"/>
                <a:cs typeface="Times New Roman" panose="02020603050405020304" pitchFamily="18" charset="0"/>
              </a:rPr>
              <a:t>thức </a:t>
            </a:r>
            <a:r>
              <a:rPr lang="en-US" sz="2400">
                <a:solidFill>
                  <a:srgbClr val="0000FF"/>
                </a:solidFill>
                <a:latin typeface="Times New Roman" panose="02020603050405020304" pitchFamily="18" charset="0"/>
                <a:cs typeface="Times New Roman" panose="02020603050405020304" pitchFamily="18" charset="0"/>
              </a:rPr>
              <a:t>phù hợp với tình hình thực tiễn của </a:t>
            </a:r>
            <a:r>
              <a:rPr lang="en-US" sz="2400">
                <a:solidFill>
                  <a:srgbClr val="0000FF"/>
                </a:solidFill>
                <a:latin typeface="Times New Roman" panose="02020603050405020304" pitchFamily="18" charset="0"/>
                <a:cs typeface="Times New Roman" panose="02020603050405020304" pitchFamily="18" charset="0"/>
              </a:rPr>
              <a:t>ngành</a:t>
            </a:r>
            <a:r>
              <a:rPr lang="en-US" sz="2400" smtClean="0">
                <a:solidFill>
                  <a:srgbClr val="0000FF"/>
                </a:solidFill>
                <a:latin typeface="Times New Roman" panose="02020603050405020304" pitchFamily="18" charset="0"/>
                <a:cs typeface="Times New Roman" panose="02020603050405020304" pitchFamily="18" charset="0"/>
              </a:rPr>
              <a:t>, </a:t>
            </a:r>
            <a:r>
              <a:rPr lang="en-US" sz="2400">
                <a:solidFill>
                  <a:srgbClr val="0000FF"/>
                </a:solidFill>
                <a:latin typeface="Times New Roman" panose="02020603050405020304" pitchFamily="18" charset="0"/>
                <a:cs typeface="Times New Roman" panose="02020603050405020304" pitchFamily="18" charset="0"/>
              </a:rPr>
              <a:t>cơ quan, </a:t>
            </a:r>
            <a:r>
              <a:rPr lang="en-US" sz="2400">
                <a:solidFill>
                  <a:srgbClr val="0000FF"/>
                </a:solidFill>
                <a:latin typeface="Times New Roman" panose="02020603050405020304" pitchFamily="18" charset="0"/>
                <a:cs typeface="Times New Roman" panose="02020603050405020304" pitchFamily="18" charset="0"/>
              </a:rPr>
              <a:t>đơn </a:t>
            </a:r>
            <a:r>
              <a:rPr lang="en-US" sz="2400" smtClean="0">
                <a:solidFill>
                  <a:srgbClr val="0000FF"/>
                </a:solidFill>
                <a:latin typeface="Times New Roman" panose="02020603050405020304" pitchFamily="18" charset="0"/>
                <a:cs typeface="Times New Roman" panose="02020603050405020304" pitchFamily="18" charset="0"/>
              </a:rPr>
              <a:t>vị</a:t>
            </a:r>
            <a:r>
              <a:rPr lang="en-US" sz="2400">
                <a:solidFill>
                  <a:srgbClr val="0000FF"/>
                </a:solidFill>
                <a:latin typeface="Times New Roman" panose="02020603050405020304" pitchFamily="18" charset="0"/>
                <a:cs typeface="Times New Roman" panose="02020603050405020304" pitchFamily="18" charset="0"/>
              </a:rPr>
              <a:t> </a:t>
            </a:r>
            <a:r>
              <a:rPr lang="en-US" sz="2400" b="1" smtClean="0">
                <a:solidFill>
                  <a:srgbClr val="FF0000"/>
                </a:solidFill>
                <a:latin typeface="Times New Roman" panose="02020603050405020304" pitchFamily="18" charset="0"/>
                <a:cs typeface="Times New Roman" panose="02020603050405020304" pitchFamily="18" charset="0"/>
              </a:rPr>
              <a:t>gửi về Đảng vụ</a:t>
            </a:r>
            <a:r>
              <a:rPr lang="en-US" sz="2400" smtClean="0">
                <a:solidFill>
                  <a:srgbClr val="0000FF"/>
                </a:solidFill>
                <a:latin typeface="Times New Roman" panose="02020603050405020304" pitchFamily="18" charset="0"/>
                <a:cs typeface="Times New Roman" panose="02020603050405020304" pitchFamily="18" charset="0"/>
              </a:rPr>
              <a:t> </a:t>
            </a:r>
            <a:r>
              <a:rPr lang="en-US" sz="2400" b="1" smtClean="0">
                <a:solidFill>
                  <a:srgbClr val="FF0000"/>
                </a:solidFill>
                <a:latin typeface="Times New Roman" panose="02020603050405020304" pitchFamily="18" charset="0"/>
                <a:cs typeface="Times New Roman" panose="02020603050405020304" pitchFamily="18" charset="0"/>
              </a:rPr>
              <a:t>trước ngày 8/01/2024.</a:t>
            </a:r>
            <a:endParaRPr lang="en-US" sz="2400" b="1">
              <a:solidFill>
                <a:srgbClr val="FF0000"/>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E8750EC1-171F-A9C6-85DC-D7472EF0CF22}"/>
              </a:ext>
            </a:extLst>
          </p:cNvPr>
          <p:cNvSpPr txBox="1"/>
          <p:nvPr/>
        </p:nvSpPr>
        <p:spPr>
          <a:xfrm>
            <a:off x="433756" y="5203906"/>
            <a:ext cx="11391792" cy="1569660"/>
          </a:xfrm>
          <a:prstGeom prst="rect">
            <a:avLst/>
          </a:prstGeom>
          <a:ln/>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fontAlgn="base"/>
            <a:r>
              <a:rPr lang="en-US" sz="2400" b="1" smtClean="0">
                <a:solidFill>
                  <a:schemeClr val="bg1"/>
                </a:solidFill>
                <a:latin typeface="Times New Roman" panose="02020603050405020304" pitchFamily="18" charset="0"/>
                <a:cs typeface="Times New Roman" panose="02020603050405020304" pitchFamily="18" charset="0"/>
              </a:rPr>
              <a:t>NHÂN DỊP NĂM MỚI 2024</a:t>
            </a:r>
          </a:p>
          <a:p>
            <a:pPr algn="ctr" fontAlgn="base"/>
            <a:r>
              <a:rPr lang="en-US" sz="2400" b="1" smtClean="0">
                <a:solidFill>
                  <a:schemeClr val="bg1"/>
                </a:solidFill>
                <a:latin typeface="Times New Roman" panose="02020603050405020304" pitchFamily="18" charset="0"/>
                <a:cs typeface="Times New Roman" panose="02020603050405020304" pitchFamily="18" charset="0"/>
              </a:rPr>
              <a:t>KÍNH CHÚC QUÝ CB, GV, NV LUÔN KHỎE MẠNH, HẠNH PHÚC </a:t>
            </a:r>
          </a:p>
          <a:p>
            <a:pPr algn="ctr" fontAlgn="base"/>
            <a:r>
              <a:rPr lang="en-US" sz="2400" b="1" smtClean="0">
                <a:solidFill>
                  <a:schemeClr val="bg1"/>
                </a:solidFill>
                <a:latin typeface="Times New Roman" panose="02020603050405020304" pitchFamily="18" charset="0"/>
                <a:cs typeface="Times New Roman" panose="02020603050405020304" pitchFamily="18" charset="0"/>
              </a:rPr>
              <a:t>AN KHANG THỊNH VƯỢNG – VẠN SỰ NHƯ Ý</a:t>
            </a:r>
          </a:p>
          <a:p>
            <a:pPr algn="ctr" fontAlgn="base"/>
            <a:r>
              <a:rPr lang="en-US" sz="2400" b="1" smtClean="0">
                <a:solidFill>
                  <a:schemeClr val="bg1"/>
                </a:solidFill>
                <a:latin typeface="Times New Roman" panose="02020603050405020304" pitchFamily="18" charset="0"/>
                <a:cs typeface="Times New Roman" panose="02020603050405020304" pitchFamily="18" charset="0"/>
              </a:rPr>
              <a:t>XIN TRÂN TRỌNG KÍNH CHÀO!</a:t>
            </a:r>
            <a:endParaRPr lang="en-US" sz="2400" b="1">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282138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ppt_x"/>
                                          </p:val>
                                        </p:tav>
                                        <p:tav tm="100000">
                                          <p:val>
                                            <p:strVal val="#ppt_x"/>
                                          </p:val>
                                        </p:tav>
                                      </p:tavLst>
                                    </p:anim>
                                    <p:anim calcmode="lin" valueType="num">
                                      <p:cBhvr additive="base">
                                        <p:cTn id="1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500" fill="hold"/>
                                        <p:tgtEl>
                                          <p:spTgt spid="10"/>
                                        </p:tgtEl>
                                        <p:attrNameLst>
                                          <p:attrName>ppt_x</p:attrName>
                                        </p:attrNameLst>
                                      </p:cBhvr>
                                      <p:tavLst>
                                        <p:tav tm="0">
                                          <p:val>
                                            <p:strVal val="#ppt_x"/>
                                          </p:val>
                                        </p:tav>
                                        <p:tav tm="100000">
                                          <p:val>
                                            <p:strVal val="#ppt_x"/>
                                          </p:val>
                                        </p:tav>
                                      </p:tavLst>
                                    </p:anim>
                                    <p:anim calcmode="lin" valueType="num">
                                      <p:cBhvr additive="base">
                                        <p:cTn id="30"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500" fill="hold"/>
                                        <p:tgtEl>
                                          <p:spTgt spid="12"/>
                                        </p:tgtEl>
                                        <p:attrNameLst>
                                          <p:attrName>ppt_x</p:attrName>
                                        </p:attrNameLst>
                                      </p:cBhvr>
                                      <p:tavLst>
                                        <p:tav tm="0">
                                          <p:val>
                                            <p:strVal val="#ppt_x"/>
                                          </p:val>
                                        </p:tav>
                                        <p:tav tm="100000">
                                          <p:val>
                                            <p:strVal val="#ppt_x"/>
                                          </p:val>
                                        </p:tav>
                                      </p:tavLst>
                                    </p:anim>
                                    <p:anim calcmode="lin" valueType="num">
                                      <p:cBhvr additive="base">
                                        <p:cTn id="4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3" grpId="0"/>
      <p:bldP spid="7" grpId="0" animBg="1"/>
      <p:bldP spid="9" grpId="0" animBg="1"/>
      <p:bldP spid="10" grpId="0"/>
      <p:bldP spid="11" grpId="0"/>
      <p:bldP spid="12"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183</TotalTime>
  <Words>1519</Words>
  <Application>Microsoft Office PowerPoint</Application>
  <PresentationFormat>Widescreen</PresentationFormat>
  <Paragraphs>185</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Bảo Châu Văn</dc:creator>
  <cp:lastModifiedBy>VAN BAO</cp:lastModifiedBy>
  <cp:revision>28</cp:revision>
  <dcterms:created xsi:type="dcterms:W3CDTF">2023-12-29T07:55:08Z</dcterms:created>
  <dcterms:modified xsi:type="dcterms:W3CDTF">2024-01-01T04:25:41Z</dcterms:modified>
</cp:coreProperties>
</file>