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8" r:id="rId2"/>
    <p:sldId id="259" r:id="rId3"/>
    <p:sldId id="264" r:id="rId4"/>
    <p:sldId id="265" r:id="rId5"/>
    <p:sldId id="260" r:id="rId6"/>
    <p:sldId id="261" r:id="rId7"/>
    <p:sldId id="262" r:id="rId8"/>
    <p:sldId id="263" r:id="rId9"/>
  </p:sldIdLst>
  <p:sldSz cx="12192000" cy="6858000"/>
  <p:notesSz cx="9872663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FFFF"/>
    <a:srgbClr val="F8F8F8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 autoAdjust="0"/>
  </p:normalViewPr>
  <p:slideViewPr>
    <p:cSldViewPr snapToGrid="0">
      <p:cViewPr varScale="1">
        <p:scale>
          <a:sx n="85" d="100"/>
          <a:sy n="85" d="100"/>
        </p:scale>
        <p:origin x="24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7" y="1"/>
            <a:ext cx="4277923" cy="340210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437" y="1"/>
            <a:ext cx="4277921" cy="340210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84458945-160C-4E45-A05E-66B77D940880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7" y="6456380"/>
            <a:ext cx="4277923" cy="340210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437" y="6456380"/>
            <a:ext cx="4277921" cy="340210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CDEBBE99-2F5C-4C7E-8E14-3BF2D40D2B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6386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278154" cy="34106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8" y="3"/>
            <a:ext cx="4278154" cy="34106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BE2C58FA-0586-4A55-B8BE-0C2C6B6559E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5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8" y="3271384"/>
            <a:ext cx="7898128" cy="2676585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3"/>
            <a:ext cx="4278154" cy="341064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8" y="6456613"/>
            <a:ext cx="4278154" cy="341064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D3693959-9AC0-449C-8CD7-C663B9B5D3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230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44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00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093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13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6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75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16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81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87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81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3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7B5DC-4F45-48FC-8E95-7C02309A12B1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047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38129" y="1002990"/>
            <a:ext cx="947419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64878" y="202121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2. TRUYỀN DẪN CƠ KHÍ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1C5B5B-E9DE-4D4C-BA25-42A0C1FD398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5" t="39579" r="40911" b="6249"/>
          <a:stretch/>
        </p:blipFill>
        <p:spPr bwMode="auto">
          <a:xfrm>
            <a:off x="1106311" y="1275644"/>
            <a:ext cx="5565422" cy="53802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3F941A8E-A824-4938-9F0A-6E5CCD3E4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8092" y="2146096"/>
            <a:ext cx="3167310" cy="347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407035" marR="0" indent="-2266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1- </a:t>
            </a:r>
            <a:r>
              <a:rPr lang="vi-VN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Động cơ</a:t>
            </a:r>
            <a:endParaRPr lang="en-US" sz="30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07035" marR="0" indent="-2266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2- </a:t>
            </a:r>
            <a:r>
              <a:rPr lang="vi-VN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Khớp nối</a:t>
            </a:r>
            <a:endParaRPr lang="en-US" sz="30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07035" marR="0" indent="-2266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3- </a:t>
            </a:r>
            <a:r>
              <a:rPr lang="vi-VN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Hộp giảm tốc</a:t>
            </a:r>
            <a:endParaRPr lang="en-US" sz="30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07035" marR="0" indent="-2266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4- </a:t>
            </a:r>
            <a:r>
              <a:rPr lang="vi-VN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 truyền xích</a:t>
            </a:r>
            <a:endParaRPr lang="en-US" sz="30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07035" marR="0" indent="-2266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5- </a:t>
            </a:r>
            <a:r>
              <a:rPr lang="vi-VN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 tải</a:t>
            </a:r>
            <a:endParaRPr lang="en-US" sz="30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0943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F142E-E7AD-44DB-852A-722D0655B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13" y="1653502"/>
            <a:ext cx="6373011" cy="4351338"/>
          </a:xfrm>
        </p:spPr>
        <p:txBody>
          <a:bodyPr>
            <a:norm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vi-VN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Phân loại hệ thống truyền động cơ khí</a:t>
            </a:r>
            <a:endParaRPr lang="en-US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vi-VN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 động cơ khi được chia ra:</a:t>
            </a:r>
            <a:endParaRPr lang="en-US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vi-VN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+ Truyền động bằng ma sát: truyền động bánh ma sát, truyền động đai</a:t>
            </a:r>
            <a:endParaRPr lang="en-US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vi-VN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+ Truyền động bằng ăn khớp: truyền động bánh răng, trục vít–bánh vít, xích …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B4028F-7C8C-48DC-8FD4-8666768895F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5" t="39579" r="40911" b="6249"/>
          <a:stretch/>
        </p:blipFill>
        <p:spPr bwMode="auto">
          <a:xfrm>
            <a:off x="95091" y="1275644"/>
            <a:ext cx="5565422" cy="53802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D697A9-08DA-4907-B361-5F78F443799B}"/>
              </a:ext>
            </a:extLst>
          </p:cNvPr>
          <p:cNvCxnSpPr/>
          <p:nvPr/>
        </p:nvCxnSpPr>
        <p:spPr>
          <a:xfrm>
            <a:off x="1238129" y="1002990"/>
            <a:ext cx="947419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>
            <a:extLst>
              <a:ext uri="{FF2B5EF4-FFF2-40B4-BE49-F238E27FC236}">
                <a16:creationId xmlns:a16="http://schemas.microsoft.com/office/drawing/2014/main" id="{53A08E87-1270-456F-83D3-79A03AFCB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878" y="202121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2. TRUYỀN DẪN CƠ KHÍ</a:t>
            </a:r>
          </a:p>
        </p:txBody>
      </p:sp>
    </p:spTree>
    <p:extLst>
      <p:ext uri="{BB962C8B-B14F-4D97-AF65-F5344CB8AC3E}">
        <p14:creationId xmlns:p14="http://schemas.microsoft.com/office/powerpoint/2010/main" val="388683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ọc Chi Tiết Máy Bài 124:Ưu nhược điểm và phạm vi sử dụng của bộ truyền  bánh ma sát | Bách Nghệ-Kênh đào tạo Online của Trung tâm Advance CAD">
            <a:extLst>
              <a:ext uri="{FF2B5EF4-FFF2-40B4-BE49-F238E27FC236}">
                <a16:creationId xmlns:a16="http://schemas.microsoft.com/office/drawing/2014/main" id="{8AB707E7-89E5-470F-A2CB-3B35489D1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95" y="1655938"/>
            <a:ext cx="7747252" cy="433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BE360D-AEC6-4D43-B9A4-5203F6B71307}"/>
              </a:ext>
            </a:extLst>
          </p:cNvPr>
          <p:cNvSpPr txBox="1"/>
          <p:nvPr/>
        </p:nvSpPr>
        <p:spPr>
          <a:xfrm>
            <a:off x="2551289" y="385424"/>
            <a:ext cx="323991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4000" dirty="0">
                <a:solidFill>
                  <a:srgbClr val="0070C0"/>
                </a:solidFill>
                <a:effectLst/>
                <a:latin typeface="Aải"/>
                <a:ea typeface="SimSun" panose="02010600030101010101" pitchFamily="2" charset="-122"/>
              </a:rPr>
              <a:t>Bánh ma sát</a:t>
            </a:r>
            <a:endParaRPr lang="en-US" sz="4000" dirty="0">
              <a:solidFill>
                <a:srgbClr val="0070C0"/>
              </a:solidFill>
              <a:latin typeface="Aải"/>
            </a:endParaRPr>
          </a:p>
        </p:txBody>
      </p:sp>
    </p:spTree>
    <p:extLst>
      <p:ext uri="{BB962C8B-B14F-4D97-AF65-F5344CB8AC3E}">
        <p14:creationId xmlns:p14="http://schemas.microsoft.com/office/powerpoint/2010/main" val="1539977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ánh Răng Trụ Thẳng là gì? Ưu nhược điểm và cách chọn Phôi">
            <a:extLst>
              <a:ext uri="{FF2B5EF4-FFF2-40B4-BE49-F238E27FC236}">
                <a16:creationId xmlns:a16="http://schemas.microsoft.com/office/drawing/2014/main" id="{4D9102B8-C223-4332-B1BF-3ECC61C1A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9" r="11264"/>
          <a:stretch/>
        </p:blipFill>
        <p:spPr bwMode="auto">
          <a:xfrm>
            <a:off x="2336162" y="946149"/>
            <a:ext cx="7519675" cy="548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466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E64A7E-4201-4170-90E1-4F3DBA5449C9}"/>
              </a:ext>
            </a:extLst>
          </p:cNvPr>
          <p:cNvCxnSpPr/>
          <p:nvPr/>
        </p:nvCxnSpPr>
        <p:spPr>
          <a:xfrm>
            <a:off x="1238129" y="1002990"/>
            <a:ext cx="947419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14">
            <a:extLst>
              <a:ext uri="{FF2B5EF4-FFF2-40B4-BE49-F238E27FC236}">
                <a16:creationId xmlns:a16="http://schemas.microsoft.com/office/drawing/2014/main" id="{93517C84-F4C1-4DB6-975D-81DC630F6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878" y="202121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2. TRUYỀN DẪN CƠ KHÍ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2A2F94-AC18-4B9E-A7B5-14B30AEA1AF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859" y="1169478"/>
            <a:ext cx="8474737" cy="54864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16FC32-8ABC-450B-B458-D90EDBAB17A6}"/>
              </a:ext>
            </a:extLst>
          </p:cNvPr>
          <p:cNvSpPr txBox="1"/>
          <p:nvPr/>
        </p:nvSpPr>
        <p:spPr>
          <a:xfrm>
            <a:off x="7678670" y="4905487"/>
            <a:ext cx="3595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/>
              <a:t>Hình</a:t>
            </a:r>
            <a:r>
              <a:rPr lang="en-US" sz="3000" dirty="0"/>
              <a:t> </a:t>
            </a:r>
            <a:r>
              <a:rPr lang="en-US" sz="3000" dirty="0" err="1"/>
              <a:t>bài</a:t>
            </a:r>
            <a:r>
              <a:rPr lang="en-US" sz="3000" dirty="0"/>
              <a:t> </a:t>
            </a:r>
            <a:r>
              <a:rPr lang="en-US" sz="3000" dirty="0" err="1"/>
              <a:t>tập</a:t>
            </a:r>
            <a:r>
              <a:rPr lang="en-US" sz="3000" dirty="0"/>
              <a:t> 11 </a:t>
            </a:r>
            <a:r>
              <a:rPr lang="en-US" sz="3000" dirty="0" err="1"/>
              <a:t>chương</a:t>
            </a:r>
            <a:r>
              <a:rPr lang="en-US" sz="3000" dirty="0"/>
              <a:t> 5, </a:t>
            </a:r>
            <a:r>
              <a:rPr lang="en-US" sz="3000" dirty="0" err="1"/>
              <a:t>trang</a:t>
            </a:r>
            <a:r>
              <a:rPr lang="en-US" sz="3000" dirty="0"/>
              <a:t> 96</a:t>
            </a:r>
          </a:p>
        </p:txBody>
      </p:sp>
    </p:spTree>
    <p:extLst>
      <p:ext uri="{BB962C8B-B14F-4D97-AF65-F5344CB8AC3E}">
        <p14:creationId xmlns:p14="http://schemas.microsoft.com/office/powerpoint/2010/main" val="1989210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E64A7E-4201-4170-90E1-4F3DBA5449C9}"/>
              </a:ext>
            </a:extLst>
          </p:cNvPr>
          <p:cNvCxnSpPr/>
          <p:nvPr/>
        </p:nvCxnSpPr>
        <p:spPr>
          <a:xfrm>
            <a:off x="1238129" y="744798"/>
            <a:ext cx="947419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14">
            <a:extLst>
              <a:ext uri="{FF2B5EF4-FFF2-40B4-BE49-F238E27FC236}">
                <a16:creationId xmlns:a16="http://schemas.microsoft.com/office/drawing/2014/main" id="{93517C84-F4C1-4DB6-975D-81DC630F6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878" y="19235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2. TRUYỀN DẪN CƠ KHÍ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7BD51B0-B0A7-43C7-9904-FA3E70A5E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701" y="26356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F5833F6-6D83-40AA-9BE8-11B6AC3A2A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5342118"/>
              </p:ext>
            </p:extLst>
          </p:nvPr>
        </p:nvGraphicFramePr>
        <p:xfrm>
          <a:off x="0" y="1441526"/>
          <a:ext cx="4877642" cy="5131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071350" imgH="4692650" progId="AutoCAD.Drawing.20">
                  <p:embed/>
                </p:oleObj>
              </mc:Choice>
              <mc:Fallback>
                <p:oleObj r:id="rId2" imgW="12071350" imgH="4692650" progId="AutoCAD.Drawing.2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65" t="28708" r="32832" b="10907"/>
                      <a:stretch>
                        <a:fillRect/>
                      </a:stretch>
                    </p:blipFill>
                    <p:spPr bwMode="auto">
                      <a:xfrm>
                        <a:off x="0" y="1441526"/>
                        <a:ext cx="4877642" cy="51313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C0FF3BC-8ADD-45B3-AEAC-4ED3737FEC74}"/>
              </a:ext>
            </a:extLst>
          </p:cNvPr>
          <p:cNvSpPr txBox="1"/>
          <p:nvPr/>
        </p:nvSpPr>
        <p:spPr>
          <a:xfrm>
            <a:off x="4776395" y="804291"/>
            <a:ext cx="7415605" cy="6053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500" b="1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Bài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1.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Cho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hệ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thống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dẫn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như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i="1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hình</a:t>
            </a:r>
            <a:r>
              <a:rPr lang="en-US" sz="2500" i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2.15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có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thông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sau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: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Lực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kéo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F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=3550N;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vận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=1,25m/s;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cho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biết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hiệu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đai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=0,95;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hiệu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bánh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răng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η­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br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=0,97;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xích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=0,95;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cặp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ổ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lăn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ol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=0,99.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có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2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cặp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ổ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lăn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, tang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trống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5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có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1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cặp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ổ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lăn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.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Xác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định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:</a:t>
            </a:r>
          </a:p>
          <a:p>
            <a:pPr marL="0" marR="0" indent="360045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a)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Công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cần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thiết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cơ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công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trên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trục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?</a:t>
            </a:r>
          </a:p>
          <a:p>
            <a:pPr marL="0" marR="0" indent="360045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b)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quay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băng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quay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trục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biết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cơ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quay 1440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/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phút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,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tỉ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đai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u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đ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=3; 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xích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u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=2,5;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u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5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=4.</a:t>
            </a:r>
          </a:p>
        </p:txBody>
      </p:sp>
    </p:spTree>
    <p:extLst>
      <p:ext uri="{BB962C8B-B14F-4D97-AF65-F5344CB8AC3E}">
        <p14:creationId xmlns:p14="http://schemas.microsoft.com/office/powerpoint/2010/main" val="1253655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DF03B12-58CA-46B3-97B7-4782B10AD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045" y="828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A0B9253-80FF-4249-AFBA-677561CB8F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940415"/>
              </p:ext>
            </p:extLst>
          </p:nvPr>
        </p:nvGraphicFramePr>
        <p:xfrm>
          <a:off x="5280906" y="530581"/>
          <a:ext cx="6245049" cy="54082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45049">
                  <a:extLst>
                    <a:ext uri="{9D8B030D-6E8A-4147-A177-3AD203B41FA5}">
                      <a16:colId xmlns:a16="http://schemas.microsoft.com/office/drawing/2014/main" val="146889111"/>
                    </a:ext>
                  </a:extLst>
                </a:gridCol>
              </a:tblGrid>
              <a:tr h="49662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Bài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1: Cho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hệ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thống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dẫn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động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như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hình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1;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suất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cần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thiết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trên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động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cơ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là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P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đc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=10kW;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hiệu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suất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: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đai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η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đ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=0,95;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bánh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răng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η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br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=0,98;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xích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η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x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=0,95;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cặp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ổ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lăn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η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ol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=0,99.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Động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cơ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quay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với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tốc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n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đc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=1400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vòng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/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phút.Tỉ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số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: HGT u</a:t>
                      </a:r>
                      <a:r>
                        <a:rPr lang="en-US" sz="2500" b="0" baseline="-25000" dirty="0">
                          <a:solidFill>
                            <a:schemeClr val="tx2"/>
                          </a:solidFill>
                          <a:effectLst/>
                        </a:rPr>
                        <a:t>h</a:t>
                      </a:r>
                      <a:r>
                        <a:rPr lang="en-US" sz="2500" b="0" baseline="0" dirty="0">
                          <a:solidFill>
                            <a:schemeClr val="tx2"/>
                          </a:solidFill>
                          <a:effectLst/>
                        </a:rPr>
                        <a:t>=4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đai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u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đ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=3;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bộ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truyền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xich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u</a:t>
                      </a:r>
                      <a:r>
                        <a:rPr lang="en-US" sz="2500" b="0" baseline="-25000" dirty="0" err="1">
                          <a:solidFill>
                            <a:schemeClr val="tx2"/>
                          </a:solidFill>
                          <a:effectLst/>
                        </a:rPr>
                        <a:t>x</a:t>
                      </a:r>
                      <a:r>
                        <a:rPr lang="en-US" sz="2500" b="0" baseline="0" dirty="0">
                          <a:solidFill>
                            <a:schemeClr val="tx2"/>
                          </a:solidFill>
                          <a:effectLst/>
                        </a:rPr>
                        <a:t>=2,5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.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Xác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định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:</a:t>
                      </a:r>
                    </a:p>
                    <a:p>
                      <a:pPr marL="0" marR="0" indent="360045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a)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Số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vòng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của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trục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băng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tải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và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số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vòng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quay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trên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các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trục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của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HGT </a:t>
                      </a:r>
                    </a:p>
                    <a:p>
                      <a:pPr marL="0" marR="0" indent="360045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b)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suất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của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bang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tải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và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suất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trên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các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trục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của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hộp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500" b="0" dirty="0" err="1">
                          <a:solidFill>
                            <a:schemeClr val="tx2"/>
                          </a:solidFill>
                          <a:effectLst/>
                        </a:rPr>
                        <a:t>tốc</a:t>
                      </a:r>
                      <a:r>
                        <a:rPr lang="en-US" sz="2500" b="0" dirty="0">
                          <a:solidFill>
                            <a:schemeClr val="tx2"/>
                          </a:solidFill>
                          <a:effectLst/>
                        </a:rPr>
                        <a:t>.</a:t>
                      </a:r>
                      <a:endParaRPr lang="en-US" sz="2500" b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119099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08081CAF-F29F-44A8-8056-7432BC718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"/>
            <a:ext cx="2946927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8261EC98-3815-4E79-B6FB-DFFF605031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350176"/>
              </p:ext>
            </p:extLst>
          </p:nvPr>
        </p:nvGraphicFramePr>
        <p:xfrm>
          <a:off x="0" y="0"/>
          <a:ext cx="4721922" cy="65281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115800" imgH="4660900" progId="AutoCAD.Drawing.20">
                  <p:embed/>
                </p:oleObj>
              </mc:Choice>
              <mc:Fallback>
                <p:oleObj r:id="rId2" imgW="12115800" imgH="4660900" progId="AutoCAD.Drawing.2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399" t="821" r="32782" b="-166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721922" cy="65281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323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EF5C89F-A989-43B9-AF2F-78F65C4E7A7C}"/>
              </a:ext>
            </a:extLst>
          </p:cNvPr>
          <p:cNvSpPr txBox="1"/>
          <p:nvPr/>
        </p:nvSpPr>
        <p:spPr>
          <a:xfrm>
            <a:off x="4273476" y="653304"/>
            <a:ext cx="7613724" cy="5551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kéo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xích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=6000N;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xích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=1m/s; 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=0,95;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bánh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răng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=0,97;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khớp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nối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=0,97;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cặp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ổ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lăn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=0,99.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quay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100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phút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Tỉ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bánh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răng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-Z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=4; Z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-Z</a:t>
            </a:r>
            <a:r>
              <a:rPr lang="en-US" sz="25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=4;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sz="25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=2.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xích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tải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quay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HGT.</a:t>
            </a: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Công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công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suất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trên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trục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tốc</a:t>
            </a: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5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CDBB4C1-222D-4626-94E4-A6717847A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11776"/>
            <a:ext cx="3275478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9AE43B2A-C4CC-4B1A-90A9-14988A19DEE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756287"/>
              </p:ext>
            </p:extLst>
          </p:nvPr>
        </p:nvGraphicFramePr>
        <p:xfrm>
          <a:off x="0" y="511777"/>
          <a:ext cx="4273476" cy="583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115800" imgH="4660900" progId="AutoCAD.Drawing.20">
                  <p:embed/>
                </p:oleObj>
              </mc:Choice>
              <mc:Fallback>
                <p:oleObj r:id="rId2" imgW="12115800" imgH="4660900" progId="AutoCAD.Drawing.2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8322" t="4150" r="46405" b="6839"/>
                      <a:stretch>
                        <a:fillRect/>
                      </a:stretch>
                    </p:blipFill>
                    <p:spPr bwMode="auto">
                      <a:xfrm>
                        <a:off x="0" y="511777"/>
                        <a:ext cx="4273476" cy="58344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6240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10753</TotalTime>
  <Words>546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Aải</vt:lpstr>
      <vt:lpstr>Arial</vt:lpstr>
      <vt:lpstr>Calibri</vt:lpstr>
      <vt:lpstr>Calibri Light</vt:lpstr>
      <vt:lpstr>Times New Roman</vt:lpstr>
      <vt:lpstr>Office Theme</vt:lpstr>
      <vt:lpstr>AutoCAD.Drawing.20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Đề cương luận văn thạc sĩ</dc:title>
  <dc:creator>phiyen le</dc:creator>
  <cp:lastModifiedBy>ThinkPad</cp:lastModifiedBy>
  <cp:revision>308</cp:revision>
  <cp:lastPrinted>2019-07-02T15:01:02Z</cp:lastPrinted>
  <dcterms:created xsi:type="dcterms:W3CDTF">2016-06-17T11:13:30Z</dcterms:created>
  <dcterms:modified xsi:type="dcterms:W3CDTF">2022-12-30T12:39:23Z</dcterms:modified>
</cp:coreProperties>
</file>