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838" r:id="rId1"/>
  </p:sldMasterIdLst>
  <p:notesMasterIdLst>
    <p:notesMasterId r:id="rId13"/>
  </p:notesMasterIdLst>
  <p:sldIdLst>
    <p:sldId id="256" r:id="rId2"/>
    <p:sldId id="721" r:id="rId3"/>
    <p:sldId id="723" r:id="rId4"/>
    <p:sldId id="722" r:id="rId5"/>
    <p:sldId id="724" r:id="rId6"/>
    <p:sldId id="726" r:id="rId7"/>
    <p:sldId id="725" r:id="rId8"/>
    <p:sldId id="717" r:id="rId9"/>
    <p:sldId id="718" r:id="rId10"/>
    <p:sldId id="719" r:id="rId11"/>
    <p:sldId id="720" r:id="rId12"/>
  </p:sldIdLst>
  <p:sldSz cx="9144000" cy="6858000" type="screen4x3"/>
  <p:notesSz cx="6858000" cy="9144000"/>
  <p:defaultTextStyle>
    <a:defPPr>
      <a:defRPr lang="vi-V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05D1"/>
    <a:srgbClr val="2B12C4"/>
    <a:srgbClr val="FFFF00"/>
    <a:srgbClr val="FDEFC7"/>
    <a:srgbClr val="CC99FF"/>
    <a:srgbClr val="000000"/>
    <a:srgbClr val="937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88364" autoAdjust="0"/>
  </p:normalViewPr>
  <p:slideViewPr>
    <p:cSldViewPr>
      <p:cViewPr varScale="1">
        <p:scale>
          <a:sx n="97" d="100"/>
          <a:sy n="97" d="100"/>
        </p:scale>
        <p:origin x="1968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3C6886-F459-4BC6-AD35-A735E86B9973}" type="datetimeFigureOut">
              <a:rPr lang="en-US" smtClean="0"/>
              <a:pPr/>
              <a:t>1/14/2022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170A23-4326-456C-A6EA-BC1ACBB9EC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816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839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err="1"/>
              <a:t>Phần</a:t>
            </a:r>
            <a:r>
              <a:rPr lang="en-US" baseline="0" dirty="0"/>
              <a:t> </a:t>
            </a:r>
            <a:r>
              <a:rPr lang="en-US" baseline="0" dirty="0" err="1"/>
              <a:t>này</a:t>
            </a:r>
            <a:r>
              <a:rPr lang="en-US" baseline="0" dirty="0"/>
              <a:t> </a:t>
            </a:r>
            <a:r>
              <a:rPr lang="en-US" baseline="0" dirty="0" err="1"/>
              <a:t>vẽ</a:t>
            </a:r>
            <a:r>
              <a:rPr lang="en-US" baseline="0" dirty="0"/>
              <a:t> </a:t>
            </a:r>
            <a:r>
              <a:rPr lang="en-US" baseline="0" dirty="0" err="1"/>
              <a:t>sơ</a:t>
            </a:r>
            <a:r>
              <a:rPr lang="en-US" baseline="0" dirty="0"/>
              <a:t> </a:t>
            </a:r>
            <a:r>
              <a:rPr lang="en-US" baseline="0" dirty="0" err="1"/>
              <a:t>đồ</a:t>
            </a:r>
            <a:r>
              <a:rPr lang="en-US" baseline="0" dirty="0"/>
              <a:t> </a:t>
            </a:r>
            <a:r>
              <a:rPr lang="en-US" baseline="0" dirty="0" err="1"/>
              <a:t>về</a:t>
            </a:r>
            <a:r>
              <a:rPr lang="en-US" baseline="0" dirty="0"/>
              <a:t> </a:t>
            </a:r>
            <a:r>
              <a:rPr lang="en-US" baseline="0" dirty="0" err="1"/>
              <a:t>đối</a:t>
            </a:r>
            <a:r>
              <a:rPr lang="en-US" baseline="0" dirty="0"/>
              <a:t> </a:t>
            </a:r>
            <a:r>
              <a:rPr lang="en-US" baseline="0" dirty="0" err="1"/>
              <a:t>tượng</a:t>
            </a:r>
            <a:r>
              <a:rPr lang="en-US" baseline="0" dirty="0"/>
              <a:t> </a:t>
            </a:r>
            <a:r>
              <a:rPr lang="en-US" baseline="0" dirty="0" err="1"/>
              <a:t>nghiên</a:t>
            </a:r>
            <a:r>
              <a:rPr lang="en-US" baseline="0" dirty="0"/>
              <a:t> </a:t>
            </a:r>
            <a:r>
              <a:rPr lang="en-US" baseline="0" dirty="0" err="1"/>
              <a:t>cứu</a:t>
            </a:r>
            <a:r>
              <a:rPr lang="en-US" baseline="0" dirty="0"/>
              <a:t> </a:t>
            </a:r>
          </a:p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5819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err="1"/>
              <a:t>Phần</a:t>
            </a:r>
            <a:r>
              <a:rPr lang="en-US" baseline="0" dirty="0"/>
              <a:t> </a:t>
            </a:r>
            <a:r>
              <a:rPr lang="en-US" baseline="0" dirty="0" err="1"/>
              <a:t>này</a:t>
            </a:r>
            <a:r>
              <a:rPr lang="en-US" baseline="0" dirty="0"/>
              <a:t> </a:t>
            </a:r>
            <a:r>
              <a:rPr lang="en-US" baseline="0" dirty="0" err="1"/>
              <a:t>vẽ</a:t>
            </a:r>
            <a:r>
              <a:rPr lang="en-US" baseline="0" dirty="0"/>
              <a:t> </a:t>
            </a:r>
            <a:r>
              <a:rPr lang="en-US" baseline="0" dirty="0" err="1"/>
              <a:t>sơ</a:t>
            </a:r>
            <a:r>
              <a:rPr lang="en-US" baseline="0" dirty="0"/>
              <a:t> </a:t>
            </a:r>
            <a:r>
              <a:rPr lang="en-US" baseline="0" dirty="0" err="1"/>
              <a:t>đồ</a:t>
            </a:r>
            <a:r>
              <a:rPr lang="en-US" baseline="0" dirty="0"/>
              <a:t> </a:t>
            </a:r>
            <a:r>
              <a:rPr lang="en-US" baseline="0" dirty="0" err="1"/>
              <a:t>về</a:t>
            </a:r>
            <a:r>
              <a:rPr lang="en-US" baseline="0" dirty="0"/>
              <a:t> </a:t>
            </a:r>
            <a:r>
              <a:rPr lang="en-US" baseline="0" dirty="0" err="1"/>
              <a:t>đối</a:t>
            </a:r>
            <a:r>
              <a:rPr lang="en-US" baseline="0" dirty="0"/>
              <a:t> </a:t>
            </a:r>
            <a:r>
              <a:rPr lang="en-US" baseline="0" dirty="0" err="1"/>
              <a:t>tượng</a:t>
            </a:r>
            <a:r>
              <a:rPr lang="en-US" baseline="0" dirty="0"/>
              <a:t> </a:t>
            </a:r>
            <a:r>
              <a:rPr lang="en-US" baseline="0" dirty="0" err="1"/>
              <a:t>nghiên</a:t>
            </a:r>
            <a:r>
              <a:rPr lang="en-US" baseline="0" dirty="0"/>
              <a:t> </a:t>
            </a:r>
            <a:r>
              <a:rPr lang="en-US" baseline="0" dirty="0" err="1"/>
              <a:t>cứu</a:t>
            </a:r>
            <a:r>
              <a:rPr lang="en-US" baseline="0" dirty="0"/>
              <a:t> </a:t>
            </a:r>
          </a:p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320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D4E4A-6149-49DB-82B5-3CA712108DB2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579377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58D14-66A8-4804-9B77-1584DB036575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5086459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60BBD-D321-4A53-A7B0-9A23E603625E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5354971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98B20-D3DB-4A00-BB15-FF773122D601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6850040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14E31-6405-4D3A-897E-9C1D064012CD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194361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FAA07-3961-40C9-A2BB-437188A1217A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5074220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BBABE-526E-47BE-B0A0-22E340C90B63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0955886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A58D1-1B7F-4339-8B30-356628F9F929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794430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6D9BC-C756-40E4-857D-0EA608D3884D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599772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55200-4C58-414B-9C0D-74FCBCEC93BF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3023223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FEFFD8-DE31-4742-85DD-A6D49A701CC1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6666989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8AB34F2F-8382-4CA4-A330-8C7C86E43470}" type="slidenum">
              <a:rPr lang="vi-VN"/>
              <a:pPr>
                <a:defRPr/>
              </a:pPr>
              <a:t>‹#›</a:t>
            </a:fld>
            <a:endParaRPr lang="vi-VN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3993" r:id="rId2"/>
    <p:sldLayoutId id="2147484002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4003" r:id="rId9"/>
    <p:sldLayoutId id="2147483999" r:id="rId10"/>
    <p:sldLayoutId id="2147484000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3"/>
          <p:cNvSpPr>
            <a:spLocks noChangeArrowheads="1"/>
          </p:cNvSpPr>
          <p:nvPr/>
        </p:nvSpPr>
        <p:spPr bwMode="auto">
          <a:xfrm rot="10800000" flipV="1">
            <a:off x="-1" y="6331669"/>
            <a:ext cx="9143999" cy="49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81000" indent="-381000" algn="ctr">
              <a:lnSpc>
                <a:spcPct val="150000"/>
              </a:lnSpc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TP. HỒ CHÍ MINH, </a:t>
            </a:r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NĂM 2022</a:t>
            </a:r>
            <a:r>
              <a:rPr lang="vi-VN" sz="20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lang="vi-VN" sz="20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480" y="2643182"/>
            <a:ext cx="9129520" cy="121444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HỆ THỐNG ĐIỆN NƯỚC VÀ CHỐNG SÉT</a:t>
            </a:r>
            <a:endParaRPr lang="vi-VN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29124" y="4429132"/>
            <a:ext cx="4429156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GV: 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ThS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Minh 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Phong</a:t>
            </a:r>
            <a:endParaRPr lang="en-US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14844" y="4929198"/>
            <a:ext cx="4429156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phong.trinh28@gmail.com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1" y="648882"/>
            <a:ext cx="1080120" cy="771113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>
                <a:alpha val="99000"/>
              </a:srgb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-1548679" y="-99315"/>
            <a:ext cx="6120680" cy="742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Khoa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Xây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Dựng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đẳng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Trọng</a:t>
            </a:r>
            <a:endParaRPr lang="en-US" sz="15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6D7F2-834C-47FB-86C7-9EC373A3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5CE9DB-DD0A-44D7-AC35-EE576C621C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E5D5DC-647D-49A3-8420-F61BCEA3DB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830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04895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E2A75-389E-4283-A70D-979BEA825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989474-6D13-44B6-A397-048D154D2A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783" y="-99392"/>
            <a:ext cx="9144000" cy="512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3482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3" name="Group 51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685926"/>
            <a:chExt cx="8752906" cy="636310"/>
          </a:xfrm>
        </p:grpSpPr>
        <p:sp>
          <p:nvSpPr>
            <p:cNvPr id="7215" name="AutoShape 33"/>
            <p:cNvSpPr>
              <a:spLocks noChangeArrowheads="1"/>
            </p:cNvSpPr>
            <p:nvPr/>
          </p:nvSpPr>
          <p:spPr bwMode="gray">
            <a:xfrm>
              <a:off x="179512" y="1685926"/>
              <a:ext cx="8752906" cy="636310"/>
            </a:xfrm>
            <a:prstGeom prst="roundRect">
              <a:avLst>
                <a:gd name="adj" fmla="val 10889"/>
              </a:avLst>
            </a:prstGeom>
            <a:solidFill>
              <a:srgbClr val="FFFF00"/>
            </a:soli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19" name="Text Box 37"/>
            <p:cNvSpPr txBox="1">
              <a:spLocks noChangeArrowheads="1"/>
            </p:cNvSpPr>
            <p:nvPr/>
          </p:nvSpPr>
          <p:spPr bwMode="gray">
            <a:xfrm>
              <a:off x="899668" y="1818399"/>
              <a:ext cx="7751099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HỆ THỐNG ĐIỆN NƯỚC VÀ CHỐNG SÉT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3654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1405D1"/>
                </a:solidFill>
              </a:rPr>
              <a:t>-  Số tiết: 30 tiết </a:t>
            </a:r>
            <a:endParaRPr lang="en-US" sz="2400" b="1" dirty="0">
              <a:solidFill>
                <a:srgbClr val="1405D1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b="1">
                <a:solidFill>
                  <a:srgbClr val="1405D1"/>
                </a:solidFill>
              </a:rPr>
              <a:t>Số tín chỉ: 2</a:t>
            </a:r>
          </a:p>
          <a:p>
            <a:pPr marL="342900" indent="-342900">
              <a:buFontTx/>
              <a:buChar char="-"/>
            </a:pPr>
            <a:endParaRPr lang="en-US" sz="2400" b="1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b="1">
                <a:solidFill>
                  <a:srgbClr val="1405D1"/>
                </a:solidFill>
              </a:rPr>
              <a:t>Kiểm tra: </a:t>
            </a:r>
          </a:p>
          <a:p>
            <a:pPr marL="1257300" lvl="2" indent="-342900">
              <a:buFontTx/>
              <a:buChar char="-"/>
            </a:pPr>
            <a:endParaRPr lang="en-US" sz="2400" b="1">
              <a:solidFill>
                <a:srgbClr val="1405D1"/>
              </a:solidFill>
            </a:endParaRP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1405D1"/>
                </a:solidFill>
              </a:rPr>
              <a:t>1 bài kiểm tra hệ số 1.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1405D1"/>
                </a:solidFill>
              </a:rPr>
              <a:t>1 bài kiểm tra hệ số 2.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1405D1"/>
              </a:solidFill>
            </a:endParaRPr>
          </a:p>
          <a:p>
            <a:r>
              <a:rPr lang="en-US" sz="2400" b="1">
                <a:solidFill>
                  <a:srgbClr val="1405D1"/>
                </a:solidFill>
              </a:rPr>
              <a:t>- Đề thi 60 phút hoặc thi tiểu luận</a:t>
            </a:r>
            <a:endParaRPr lang="en-US" sz="2400" b="1" dirty="0">
              <a:solidFill>
                <a:srgbClr val="1405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25402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3" name="Group 51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685926"/>
            <a:chExt cx="8752906" cy="636310"/>
          </a:xfrm>
        </p:grpSpPr>
        <p:sp>
          <p:nvSpPr>
            <p:cNvPr id="7215" name="AutoShape 33"/>
            <p:cNvSpPr>
              <a:spLocks noChangeArrowheads="1"/>
            </p:cNvSpPr>
            <p:nvPr/>
          </p:nvSpPr>
          <p:spPr bwMode="gray">
            <a:xfrm>
              <a:off x="179512" y="1685926"/>
              <a:ext cx="8752906" cy="636310"/>
            </a:xfrm>
            <a:prstGeom prst="roundRect">
              <a:avLst>
                <a:gd name="adj" fmla="val 10889"/>
              </a:avLst>
            </a:prstGeom>
            <a:solidFill>
              <a:srgbClr val="FFFF00"/>
            </a:soli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19" name="Text Box 37"/>
            <p:cNvSpPr txBox="1">
              <a:spLocks noChangeArrowheads="1"/>
            </p:cNvSpPr>
            <p:nvPr/>
          </p:nvSpPr>
          <p:spPr bwMode="gray">
            <a:xfrm>
              <a:off x="899668" y="1818399"/>
              <a:ext cx="7751099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HỆ THỐNG ĐIỆN NƯỚC VÀ CHỐNG SÉT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89262" y="1720840"/>
            <a:ext cx="83654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400" b="1">
                <a:solidFill>
                  <a:srgbClr val="1405D1"/>
                </a:solidFill>
              </a:rPr>
              <a:t> Mục tiêu môn học:</a:t>
            </a:r>
            <a:endParaRPr lang="en-US" sz="2400" b="1" dirty="0">
              <a:solidFill>
                <a:srgbClr val="1405D1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b="1">
                <a:solidFill>
                  <a:srgbClr val="FF0000"/>
                </a:solidFill>
              </a:rPr>
              <a:t>Kiến thức</a:t>
            </a:r>
            <a:r>
              <a:rPr lang="en-US" sz="2400" b="1">
                <a:solidFill>
                  <a:srgbClr val="1405D1"/>
                </a:solidFill>
              </a:rPr>
              <a:t>: Nắm được các kiến thức cơ bản về chức năng, nhiệm vụ, nguyên lý hoạt động của các hệ thống điện nước, chống sét trong công trình.</a:t>
            </a:r>
          </a:p>
          <a:p>
            <a:pPr marL="342900" indent="-342900">
              <a:buFontTx/>
              <a:buChar char="-"/>
            </a:pPr>
            <a:endParaRPr lang="en-US" sz="2400" b="1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b="1">
                <a:solidFill>
                  <a:srgbClr val="FF0000"/>
                </a:solidFill>
              </a:rPr>
              <a:t>Kỹ năng</a:t>
            </a:r>
            <a:r>
              <a:rPr lang="en-US" sz="2400" b="1">
                <a:solidFill>
                  <a:srgbClr val="1405D1"/>
                </a:solidFill>
              </a:rPr>
              <a:t>: Biết tính toán, bố trí cơ bản hệ thống điện, hệ thống cấp thoát nước trong công trình. </a:t>
            </a:r>
          </a:p>
          <a:p>
            <a:pPr marL="1257300" lvl="2" indent="-342900">
              <a:buFontTx/>
              <a:buChar char="-"/>
            </a:pPr>
            <a:endParaRPr lang="en-US" sz="2400" b="1">
              <a:solidFill>
                <a:srgbClr val="1405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20427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0152700-6973-4DBD-AF8A-8E0B147242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676636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872D22A-144D-4A0F-BBED-048AF829B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9572" y="0"/>
            <a:ext cx="45003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52821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5B3065D-2D4B-4EDB-8235-FDEBBF5A3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25706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F01D226-2F86-4BCB-B634-26C489158B2F}"/>
              </a:ext>
            </a:extLst>
          </p:cNvPr>
          <p:cNvSpPr txBox="1"/>
          <p:nvPr/>
        </p:nvSpPr>
        <p:spPr>
          <a:xfrm>
            <a:off x="3491880" y="6290305"/>
            <a:ext cx="2952327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lvl="2"/>
            <a:r>
              <a:rPr lang="en-US" sz="2400" b="1">
                <a:solidFill>
                  <a:srgbClr val="FF0000"/>
                </a:solidFill>
              </a:rPr>
              <a:t>MẠNG LƯỚI ĐIỆN</a:t>
            </a:r>
          </a:p>
        </p:txBody>
      </p:sp>
    </p:spTree>
    <p:extLst>
      <p:ext uri="{BB962C8B-B14F-4D97-AF65-F5344CB8AC3E}">
        <p14:creationId xmlns:p14="http://schemas.microsoft.com/office/powerpoint/2010/main" val="378444674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19B472E-BC6C-4C7E-9990-58871B6A44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02"/>
            <a:ext cx="9144000" cy="5853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69450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CB91246-3843-4A8B-AAE7-3EEF2018D8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561905" cy="4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47112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A8B419-36E8-4C82-B83F-162CE6481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3D08254E-0225-424A-83CC-CE334D79819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28"/>
            <a:ext cx="9144000" cy="253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99F2230-2FEA-4741-9AAB-BE99BC1707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12" y="2708920"/>
            <a:ext cx="2987824" cy="24257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FE9D02D-FCB1-43D7-9635-107E564C35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5856" y="2563448"/>
            <a:ext cx="3128532" cy="32645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EEEC8BF-B75D-4354-8BFB-33A004A006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4570" y="2395382"/>
            <a:ext cx="2509430" cy="360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51441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9518EDA-487D-4449-B9F6-2415C91E45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3536" y="0"/>
            <a:ext cx="8948328" cy="503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532611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10448</TotalTime>
  <Words>186</Words>
  <Application>Microsoft Office PowerPoint</Application>
  <PresentationFormat>On-screen Show (4:3)</PresentationFormat>
  <Paragraphs>29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Constantia</vt:lpstr>
      <vt:lpstr>Times New Roman</vt:lpstr>
      <vt:lpstr>Wingdings</vt:lpstr>
      <vt:lpstr>Wingdings 2</vt:lpstr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TIỂU LUẬN NHÓM 10</dc:title>
  <dc:creator>Humada</dc:creator>
  <cp:lastModifiedBy>User</cp:lastModifiedBy>
  <cp:revision>1419</cp:revision>
  <dcterms:created xsi:type="dcterms:W3CDTF">2011-12-23T17:11:33Z</dcterms:created>
  <dcterms:modified xsi:type="dcterms:W3CDTF">2022-01-14T09:12:00Z</dcterms:modified>
</cp:coreProperties>
</file>