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38" r:id="rId1"/>
  </p:sldMasterIdLst>
  <p:notesMasterIdLst>
    <p:notesMasterId r:id="rId81"/>
  </p:notesMasterIdLst>
  <p:sldIdLst>
    <p:sldId id="256" r:id="rId2"/>
    <p:sldId id="459" r:id="rId3"/>
    <p:sldId id="816" r:id="rId4"/>
    <p:sldId id="817" r:id="rId5"/>
    <p:sldId id="818" r:id="rId6"/>
    <p:sldId id="819" r:id="rId7"/>
    <p:sldId id="820" r:id="rId8"/>
    <p:sldId id="821" r:id="rId9"/>
    <p:sldId id="822" r:id="rId10"/>
    <p:sldId id="823" r:id="rId11"/>
    <p:sldId id="824" r:id="rId12"/>
    <p:sldId id="827" r:id="rId13"/>
    <p:sldId id="825" r:id="rId14"/>
    <p:sldId id="826" r:id="rId15"/>
    <p:sldId id="828" r:id="rId16"/>
    <p:sldId id="829" r:id="rId17"/>
    <p:sldId id="830" r:id="rId18"/>
    <p:sldId id="832" r:id="rId19"/>
    <p:sldId id="831" r:id="rId20"/>
    <p:sldId id="833" r:id="rId21"/>
    <p:sldId id="834" r:id="rId22"/>
    <p:sldId id="835" r:id="rId23"/>
    <p:sldId id="836" r:id="rId24"/>
    <p:sldId id="837" r:id="rId25"/>
    <p:sldId id="838" r:id="rId26"/>
    <p:sldId id="839" r:id="rId27"/>
    <p:sldId id="842" r:id="rId28"/>
    <p:sldId id="840" r:id="rId29"/>
    <p:sldId id="841" r:id="rId30"/>
    <p:sldId id="843" r:id="rId31"/>
    <p:sldId id="844" r:id="rId32"/>
    <p:sldId id="845" r:id="rId33"/>
    <p:sldId id="846" r:id="rId34"/>
    <p:sldId id="847" r:id="rId35"/>
    <p:sldId id="849" r:id="rId36"/>
    <p:sldId id="848" r:id="rId37"/>
    <p:sldId id="850" r:id="rId38"/>
    <p:sldId id="852" r:id="rId39"/>
    <p:sldId id="851" r:id="rId40"/>
    <p:sldId id="853" r:id="rId41"/>
    <p:sldId id="854" r:id="rId42"/>
    <p:sldId id="855" r:id="rId43"/>
    <p:sldId id="856" r:id="rId44"/>
    <p:sldId id="857" r:id="rId45"/>
    <p:sldId id="858" r:id="rId46"/>
    <p:sldId id="859" r:id="rId47"/>
    <p:sldId id="860" r:id="rId48"/>
    <p:sldId id="861" r:id="rId49"/>
    <p:sldId id="862" r:id="rId50"/>
    <p:sldId id="863" r:id="rId51"/>
    <p:sldId id="864" r:id="rId52"/>
    <p:sldId id="865" r:id="rId53"/>
    <p:sldId id="867" r:id="rId54"/>
    <p:sldId id="868" r:id="rId55"/>
    <p:sldId id="869" r:id="rId56"/>
    <p:sldId id="870" r:id="rId57"/>
    <p:sldId id="871" r:id="rId58"/>
    <p:sldId id="872" r:id="rId59"/>
    <p:sldId id="873" r:id="rId60"/>
    <p:sldId id="875" r:id="rId61"/>
    <p:sldId id="876" r:id="rId62"/>
    <p:sldId id="877" r:id="rId63"/>
    <p:sldId id="878" r:id="rId64"/>
    <p:sldId id="879" r:id="rId65"/>
    <p:sldId id="880" r:id="rId66"/>
    <p:sldId id="881" r:id="rId67"/>
    <p:sldId id="890" r:id="rId68"/>
    <p:sldId id="891" r:id="rId69"/>
    <p:sldId id="892" r:id="rId70"/>
    <p:sldId id="893" r:id="rId71"/>
    <p:sldId id="894" r:id="rId72"/>
    <p:sldId id="886" r:id="rId73"/>
    <p:sldId id="887" r:id="rId74"/>
    <p:sldId id="888" r:id="rId75"/>
    <p:sldId id="889" r:id="rId76"/>
    <p:sldId id="882" r:id="rId77"/>
    <p:sldId id="883" r:id="rId78"/>
    <p:sldId id="884" r:id="rId79"/>
    <p:sldId id="606" r:id="rId80"/>
  </p:sldIdLst>
  <p:sldSz cx="9144000" cy="6858000" type="screen4x3"/>
  <p:notesSz cx="6858000" cy="9144000"/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05D1"/>
    <a:srgbClr val="2B12C4"/>
    <a:srgbClr val="FFFF00"/>
    <a:srgbClr val="FDEFC7"/>
    <a:srgbClr val="CC99FF"/>
    <a:srgbClr val="000000"/>
    <a:srgbClr val="937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88364" autoAdjust="0"/>
  </p:normalViewPr>
  <p:slideViewPr>
    <p:cSldViewPr>
      <p:cViewPr>
        <p:scale>
          <a:sx n="75" d="100"/>
          <a:sy n="75" d="100"/>
        </p:scale>
        <p:origin x="119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commentAuthors" Target="commentAuthor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C6886-F459-4BC6-AD35-A735E86B9973}" type="datetimeFigureOut">
              <a:rPr lang="en-US" smtClean="0"/>
              <a:pPr/>
              <a:t>27/3/2023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70A23-4326-456C-A6EA-BC1ACBB9EC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16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839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033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35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877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3318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044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547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2888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621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762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11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087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869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6160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8240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3480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8543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949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2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444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2337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55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070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8883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1586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866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67759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2003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1366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490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5828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8616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03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0202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18081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36601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41768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7189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83466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77472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94591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559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70752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061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83515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4738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30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7436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8558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43263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66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903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1374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207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280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4E4A-6149-49DB-82B5-3CA712108DB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79377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58D14-66A8-4804-9B77-1584DB03657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5086459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0BBD-D321-4A53-A7B0-9A23E603625E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535497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8B20-D3DB-4A00-BB15-FF773122D60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850040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14E31-6405-4D3A-897E-9C1D064012C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19436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AA07-3961-40C9-A2BB-437188A1217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5074220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BBABE-526E-47BE-B0A0-22E340C90B63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955886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A58D1-1B7F-4339-8B30-356628F9F929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9443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6D9BC-C756-40E4-857D-0EA608D3884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9977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55200-4C58-414B-9C0D-74FCBCEC93BF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023223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EFFD8-DE31-4742-85DD-A6D49A701CC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6666989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AB34F2F-8382-4CA4-A330-8C7C86E4347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3993" r:id="rId2"/>
    <p:sldLayoutId id="2147484002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4003" r:id="rId9"/>
    <p:sldLayoutId id="2147483999" r:id="rId10"/>
    <p:sldLayoutId id="214748400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0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2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w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7" Type="http://schemas.openxmlformats.org/officeDocument/2006/relationships/image" Target="../media/image78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7.emf"/><Relationship Id="rId4" Type="http://schemas.openxmlformats.org/officeDocument/2006/relationships/oleObject" Target="../embeddings/oleObject7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wmf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3"/>
          <p:cNvSpPr>
            <a:spLocks noChangeArrowheads="1"/>
          </p:cNvSpPr>
          <p:nvPr/>
        </p:nvSpPr>
        <p:spPr bwMode="auto">
          <a:xfrm rot="10800000" flipV="1">
            <a:off x="-1" y="6331669"/>
            <a:ext cx="9143999" cy="4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81000" indent="-381000" algn="ctr">
              <a:lnSpc>
                <a:spcPct val="15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TP. HỒ CHÍ MINH, 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NĂM 2022</a:t>
            </a:r>
            <a:r>
              <a:rPr lang="vi-VN" sz="20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lang="vi-VN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480" y="2643182"/>
            <a:ext cx="9129520" cy="12144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HỆ THỐNG ĐIỆN NƯỚC VÀ CHỐNG SÉT</a:t>
            </a:r>
            <a:endParaRPr lang="vi-VN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9124" y="4429132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ThS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4844" y="4929198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phong.trinh28@gmail.com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1" y="648882"/>
            <a:ext cx="1080120" cy="771113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>
                <a:alpha val="99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-1548679" y="-99315"/>
            <a:ext cx="6120680" cy="742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đẳng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endParaRPr lang="en-US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Các sơ đồ cấp thoát nước.</a:t>
            </a:r>
          </a:p>
          <a:p>
            <a:r>
              <a:rPr lang="en-US" sz="2400" b="1">
                <a:solidFill>
                  <a:srgbClr val="FF0000"/>
                </a:solidFill>
              </a:rPr>
              <a:t>1. Sơ đồ cấp nước bên ngoài công trình.</a:t>
            </a:r>
          </a:p>
          <a:p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 lưới cấp nước dạng vòng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FCE985-245C-4DE4-8FE3-227E2C27CE84}"/>
              </a:ext>
            </a:extLst>
          </p:cNvPr>
          <p:cNvSpPr txBox="1"/>
          <p:nvPr/>
        </p:nvSpPr>
        <p:spPr>
          <a:xfrm>
            <a:off x="5159925" y="3201412"/>
            <a:ext cx="380585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Ưu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đầy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đủ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gặp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Nhược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thủy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phức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F4F395-61C6-49E7-B145-E815FD166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1" y="3445474"/>
            <a:ext cx="5008654" cy="304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4072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GIỚI THIỆU VỀ CẤP THOÁT NƯỚC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Các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sơ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đồ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1. </a:t>
            </a:r>
            <a:r>
              <a:rPr lang="en-US" sz="2400" b="1" dirty="0" err="1">
                <a:solidFill>
                  <a:srgbClr val="FF0000"/>
                </a:solidFill>
              </a:rPr>
              <a:t>Sơ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đồ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bên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ngoài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công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trình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hỗn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FCE985-245C-4DE4-8FE3-227E2C27CE84}"/>
              </a:ext>
            </a:extLst>
          </p:cNvPr>
          <p:cNvSpPr txBox="1"/>
          <p:nvPr/>
        </p:nvSpPr>
        <p:spPr>
          <a:xfrm>
            <a:off x="5539169" y="3564085"/>
            <a:ext cx="34907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ưu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khắc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phục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khuyết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2C1AF2-120A-4A6B-809B-0D4953D98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67" y="3437802"/>
            <a:ext cx="5334102" cy="317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0791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Các sơ đồ cấp thoát nước.</a:t>
            </a:r>
          </a:p>
          <a:p>
            <a:r>
              <a:rPr lang="en-US" sz="2400" b="1">
                <a:solidFill>
                  <a:srgbClr val="FF0000"/>
                </a:solidFill>
              </a:rPr>
              <a:t>2. Hệ thống cấp nước trong nhà.</a:t>
            </a:r>
          </a:p>
          <a:p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cấp nước đơn giản.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cấp nước có bể nước trên mái.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cấp nước có trạm bơm.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cấp nước có bể nước và trạm bơm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cấp nước có bể nước, trạm bơm và bể chứa nước ngầm.</a:t>
            </a:r>
          </a:p>
        </p:txBody>
      </p:sp>
    </p:spTree>
    <p:extLst>
      <p:ext uri="{BB962C8B-B14F-4D97-AF65-F5344CB8AC3E}">
        <p14:creationId xmlns:p14="http://schemas.microsoft.com/office/powerpoint/2010/main" val="100711345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2. Hệ thống cấp nước trong nhà.</a:t>
            </a:r>
          </a:p>
          <a:p>
            <a:endParaRPr lang="en-US" sz="2400" b="1" dirty="0"/>
          </a:p>
          <a:p>
            <a:pPr marL="342900" indent="-342900" algn="just">
              <a:buFontTx/>
              <a:buChar char="-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cấp nước đơn giản.</a:t>
            </a:r>
          </a:p>
          <a:p>
            <a:pPr marL="342900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BF97C4-BAE3-46EF-BF06-97F9C07CC332}"/>
              </a:ext>
            </a:extLst>
          </p:cNvPr>
          <p:cNvSpPr txBox="1"/>
          <p:nvPr/>
        </p:nvSpPr>
        <p:spPr>
          <a:xfrm>
            <a:off x="5580111" y="3203410"/>
            <a:ext cx="337887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toàn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mọi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9FDA5A-2262-4B7E-87E5-395A94702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09" y="3055188"/>
            <a:ext cx="4603012" cy="351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2722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2. Hệ thống cấp nước trong nhà.</a:t>
            </a:r>
          </a:p>
          <a:p>
            <a:endParaRPr lang="en-US" sz="2400" b="1" dirty="0"/>
          </a:p>
          <a:p>
            <a:pPr marL="342900" indent="-342900" algn="just">
              <a:buFontTx/>
              <a:buChar char="-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cấp nước có bể trên mái.</a:t>
            </a:r>
          </a:p>
          <a:p>
            <a:pPr marL="342900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BF97C4-BAE3-46EF-BF06-97F9C07CC332}"/>
              </a:ext>
            </a:extLst>
          </p:cNvPr>
          <p:cNvSpPr txBox="1"/>
          <p:nvPr/>
        </p:nvSpPr>
        <p:spPr>
          <a:xfrm>
            <a:off x="5580111" y="3203410"/>
            <a:ext cx="337887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này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xuyên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 Ban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đêm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ít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B678DE-3CD4-4A24-B579-628B9C1B2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41" y="3148203"/>
            <a:ext cx="4497983" cy="365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17306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2. Hệ thống cấp nước trong nhà.</a:t>
            </a:r>
          </a:p>
          <a:p>
            <a:endParaRPr lang="en-US" sz="2400" b="1" dirty="0"/>
          </a:p>
          <a:p>
            <a:pPr marL="342900" indent="-342900" algn="just">
              <a:buFontTx/>
              <a:buChar char="-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cấp nước có trạm bơm.</a:t>
            </a:r>
          </a:p>
          <a:p>
            <a:pPr marL="342900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BF97C4-BAE3-46EF-BF06-97F9C07CC332}"/>
              </a:ext>
            </a:extLst>
          </p:cNvPr>
          <p:cNvSpPr txBox="1"/>
          <p:nvPr/>
        </p:nvSpPr>
        <p:spPr>
          <a:xfrm>
            <a:off x="5609907" y="4311842"/>
            <a:ext cx="33788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này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Bơm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thay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32E2F3-1418-47AC-AFE0-8986CDC40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25" y="3203411"/>
            <a:ext cx="4781592" cy="33864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741B6A-1D2A-45B2-866E-B279EF7A26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8932" y="2152547"/>
            <a:ext cx="2752262" cy="210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42857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70932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2. Hệ thống cấp nước trong nhà.</a:t>
            </a:r>
          </a:p>
          <a:p>
            <a:endParaRPr lang="en-US" sz="2400" b="1" dirty="0"/>
          </a:p>
          <a:p>
            <a:pPr marL="342900" indent="-342900" algn="just">
              <a:buFontTx/>
              <a:buChar char="-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cấp nước có bể nước và trạm bơm.</a:t>
            </a:r>
          </a:p>
          <a:p>
            <a:pPr marL="342900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BF97C4-BAE3-46EF-BF06-97F9C07CC332}"/>
              </a:ext>
            </a:extLst>
          </p:cNvPr>
          <p:cNvSpPr txBox="1"/>
          <p:nvPr/>
        </p:nvSpPr>
        <p:spPr>
          <a:xfrm>
            <a:off x="5609907" y="4311842"/>
            <a:ext cx="33788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này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DA1262-AD04-4D5B-B8E3-3DB6012D7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09" y="3231907"/>
            <a:ext cx="4991962" cy="350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2542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70932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GIỚI THIỆU VỀ CẤP THOÁT NƯỚC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2.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trong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nhà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endParaRPr lang="en-US" sz="2400" b="1" dirty="0"/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trạm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bơm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ngầm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BF97C4-BAE3-46EF-BF06-97F9C07CC332}"/>
              </a:ext>
            </a:extLst>
          </p:cNvPr>
          <p:cNvSpPr txBox="1"/>
          <p:nvPr/>
        </p:nvSpPr>
        <p:spPr>
          <a:xfrm>
            <a:off x="5496491" y="3578126"/>
            <a:ext cx="33788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này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toàn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9FD9B6-7B89-4C91-A63C-185D375E49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25" y="3415880"/>
            <a:ext cx="4728647" cy="348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53864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4361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GIỚI THIỆU VỀ CẤP THOÁT NƯỚC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2.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trong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nhà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endParaRPr lang="en-US" sz="2400" b="1" dirty="0"/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1: Cho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ngôi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tầng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Hmin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=12m,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Hmax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=18m.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họa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sở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00159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6805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2. Hệ thống cấp nước trong nhà.</a:t>
            </a:r>
          </a:p>
          <a:p>
            <a:endParaRPr lang="en-US" sz="2400" b="1" dirty="0"/>
          </a:p>
          <a:p>
            <a:pPr marL="342900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27CBED-E2CF-4454-B5BC-F305BCDCAEB6}"/>
              </a:ext>
            </a:extLst>
          </p:cNvPr>
          <p:cNvSpPr txBox="1"/>
          <p:nvPr/>
        </p:nvSpPr>
        <p:spPr>
          <a:xfrm>
            <a:off x="476299" y="2389050"/>
            <a:ext cx="84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64328A-ECB1-4D6C-A1F2-0FCF5BFB4C3C}"/>
              </a:ext>
            </a:extLst>
          </p:cNvPr>
          <p:cNvSpPr txBox="1"/>
          <p:nvPr/>
        </p:nvSpPr>
        <p:spPr>
          <a:xfrm>
            <a:off x="251521" y="2989214"/>
            <a:ext cx="53834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nhưng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xuyên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két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Hmax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=18m,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đủ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cả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trữ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E3C43D5-3035-4685-6A07-43970AB45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4966" y="3055928"/>
            <a:ext cx="3489871" cy="283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05576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GIỚI THIỆU VỀ CẤP THOÁT NƯỚC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I. </a:t>
            </a:r>
            <a:r>
              <a:rPr lang="en-US" sz="2400" b="1" dirty="0" err="1">
                <a:solidFill>
                  <a:srgbClr val="FF0000"/>
                </a:solidFill>
              </a:rPr>
              <a:t>Khái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quát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về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tổ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hòa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5C3BFF-7C22-4D76-9BF5-F16302FD4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3428999"/>
            <a:ext cx="6552728" cy="328477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6805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2. Hệ thống cấp nước trong nhà.</a:t>
            </a:r>
          </a:p>
          <a:p>
            <a:endParaRPr lang="en-US" sz="2400" b="1" dirty="0"/>
          </a:p>
          <a:p>
            <a:pPr marL="342900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27CBED-E2CF-4454-B5BC-F305BCDCAEB6}"/>
              </a:ext>
            </a:extLst>
          </p:cNvPr>
          <p:cNvSpPr txBox="1"/>
          <p:nvPr/>
        </p:nvSpPr>
        <p:spPr>
          <a:xfrm>
            <a:off x="476299" y="2389050"/>
            <a:ext cx="84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64328A-ECB1-4D6C-A1F2-0FCF5BFB4C3C}"/>
              </a:ext>
            </a:extLst>
          </p:cNvPr>
          <p:cNvSpPr txBox="1"/>
          <p:nvPr/>
        </p:nvSpPr>
        <p:spPr>
          <a:xfrm>
            <a:off x="358821" y="2974356"/>
            <a:ext cx="63014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đủ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ngôi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lúc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này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Vậy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trữ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ngôi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905657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4361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GIỚI THIỆU VỀ CẤP THOÁT NƯỚC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2.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trong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nhà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endParaRPr lang="en-US" sz="2400" b="1" dirty="0"/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2: Cho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ngôi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tầng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Hmin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=10m,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Hmax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=15m.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họa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sở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91316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6805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2. Hệ thống cấp nước trong nhà.</a:t>
            </a:r>
          </a:p>
          <a:p>
            <a:endParaRPr lang="en-US" sz="2400" b="1" dirty="0"/>
          </a:p>
          <a:p>
            <a:pPr marL="342900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27CBED-E2CF-4454-B5BC-F305BCDCAEB6}"/>
              </a:ext>
            </a:extLst>
          </p:cNvPr>
          <p:cNvSpPr txBox="1"/>
          <p:nvPr/>
        </p:nvSpPr>
        <p:spPr>
          <a:xfrm>
            <a:off x="476299" y="2389050"/>
            <a:ext cx="84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64328A-ECB1-4D6C-A1F2-0FCF5BFB4C3C}"/>
              </a:ext>
            </a:extLst>
          </p:cNvPr>
          <p:cNvSpPr txBox="1"/>
          <p:nvPr/>
        </p:nvSpPr>
        <p:spPr>
          <a:xfrm>
            <a:off x="358821" y="2974356"/>
            <a:ext cx="493325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toàn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trạm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bơm</a:t>
            </a:r>
            <a:endParaRPr lang="en-U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két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3C2970-35B3-4246-9EE2-455DDF04D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844" y="2134660"/>
            <a:ext cx="3438095" cy="4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84240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GIỚI THIỆU VỀ CẤP THOÁT NƯỚC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Các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sơ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đồ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3. </a:t>
            </a:r>
            <a:r>
              <a:rPr lang="en-US" sz="2400" b="1" dirty="0" err="1">
                <a:solidFill>
                  <a:srgbClr val="FF0000"/>
                </a:solidFill>
              </a:rPr>
              <a:t>Mạng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lưới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bên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ngoài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công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trình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riêng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965953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Các sơ đồ cấp thoát nước.</a:t>
            </a:r>
          </a:p>
          <a:p>
            <a:r>
              <a:rPr lang="en-US" sz="2400" b="1">
                <a:solidFill>
                  <a:srgbClr val="FF0000"/>
                </a:solidFill>
              </a:rPr>
              <a:t>4. Mạng lưới thoát nước trong nhà</a:t>
            </a:r>
          </a:p>
          <a:p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thoát nước sinh hoạt.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thoát nước sản xuất.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thoát nước mưa.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 thống thoát nước kết hợp</a:t>
            </a:r>
          </a:p>
        </p:txBody>
      </p:sp>
    </p:spTree>
    <p:extLst>
      <p:ext uri="{BB962C8B-B14F-4D97-AF65-F5344CB8AC3E}">
        <p14:creationId xmlns:p14="http://schemas.microsoft.com/office/powerpoint/2010/main" val="172869370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Các sơ đồ cấp thoát nước.</a:t>
            </a:r>
          </a:p>
          <a:p>
            <a:r>
              <a:rPr lang="en-US" sz="2400" b="1">
                <a:solidFill>
                  <a:srgbClr val="FF0000"/>
                </a:solidFill>
              </a:rPr>
              <a:t>4. Mạng lưới thoát nước trong nhà</a:t>
            </a:r>
          </a:p>
          <a:p>
            <a:endParaRPr lang="en-US" sz="2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850322-6B20-4315-B1C1-6D7189A90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2983249"/>
            <a:ext cx="5158175" cy="3542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49363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2: HỆ THỐNG CẤP NƯỚC TRONG NHÀ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I. </a:t>
            </a:r>
            <a:r>
              <a:rPr lang="en-US" sz="2400" b="1" dirty="0" err="1">
                <a:solidFill>
                  <a:srgbClr val="FF0000"/>
                </a:solidFill>
              </a:rPr>
              <a:t>Cấu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tạo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endParaRPr lang="en-US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9CF759-7C9A-4701-B96F-A601A08CAF1A}"/>
              </a:ext>
            </a:extLst>
          </p:cNvPr>
          <p:cNvSpPr txBox="1"/>
          <p:nvPr/>
        </p:nvSpPr>
        <p:spPr>
          <a:xfrm>
            <a:off x="611560" y="2420888"/>
            <a:ext cx="83174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dân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cộng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cư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bao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gồm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chữa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cháy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174651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64403B8-5C0F-475C-AB93-1CA00C584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4591879" cy="37483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F987BA-EDAB-4B0A-B327-00982920D7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916"/>
            <a:ext cx="4591878" cy="27089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89AFDB-FB97-46D9-A504-9EB5300C4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3758831"/>
            <a:ext cx="3265236" cy="13903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72B759-DFF1-4261-A758-86D64C5339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879" y="5298601"/>
            <a:ext cx="2736304" cy="15593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553EB5-4ABE-417C-B7A3-48EA40EA5A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3386" y="2996952"/>
            <a:ext cx="3690222" cy="3748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02078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2: HỆ THỐNG CẤP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I. Cấu tạo hệ thống cấp nước.</a:t>
            </a:r>
          </a:p>
          <a:p>
            <a:endParaRPr lang="en-US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9CF759-7C9A-4701-B96F-A601A08CAF1A}"/>
              </a:ext>
            </a:extLst>
          </p:cNvPr>
          <p:cNvSpPr txBox="1"/>
          <p:nvPr/>
        </p:nvSpPr>
        <p:spPr>
          <a:xfrm>
            <a:off x="611560" y="2420888"/>
            <a:ext cx="83174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bền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nhiệt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riêng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Dễ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chắc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chắn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đủ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kế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115640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2: HỆ THỐNG CẤP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I. Cấu tạo hệ thống cấp nước.</a:t>
            </a:r>
          </a:p>
          <a:p>
            <a:endParaRPr lang="en-US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9CF759-7C9A-4701-B96F-A601A08CAF1A}"/>
              </a:ext>
            </a:extLst>
          </p:cNvPr>
          <p:cNvSpPr txBox="1"/>
          <p:nvPr/>
        </p:nvSpPr>
        <p:spPr>
          <a:xfrm>
            <a:off x="611560" y="2420888"/>
            <a:ext cx="83174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liệu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phổ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nhựa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PVC,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kẽm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hay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nhựa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phức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nóng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21mm, 27mm, 34mm, 42mm, 49mm, 60mm, 75mm, 90mm, 114mm, 140mm, 168mm, 200mm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220mm.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nhựa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4m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kẽm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6m.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73486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4319" y="1142241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</a:t>
            </a:r>
            <a:r>
              <a:rPr lang="en-US" sz="2400" b="1">
                <a:solidFill>
                  <a:srgbClr val="FF0000"/>
                </a:solidFill>
              </a:rPr>
              <a:t>. Khái quát về hệ thống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endParaRPr lang="en-US" sz="24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B34278-E554-4931-8039-331B2F2B1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1" y="2449931"/>
            <a:ext cx="6869982" cy="407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92411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6910BB-E748-4A90-9345-FECADCB03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1019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9E1CE3-4B72-4F45-ACC1-4F171CFF2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190" y="0"/>
            <a:ext cx="4118953" cy="355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0469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95A4A4-CCF1-4BB4-A8F1-19CA735C4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165" y="-4743"/>
            <a:ext cx="9234330" cy="56612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826D8F-BF70-4562-BF3E-14089C173F40}"/>
              </a:ext>
            </a:extLst>
          </p:cNvPr>
          <p:cNvSpPr txBox="1"/>
          <p:nvPr/>
        </p:nvSpPr>
        <p:spPr>
          <a:xfrm>
            <a:off x="2051720" y="5656505"/>
            <a:ext cx="61206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i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 ký hiệu cơ bản trong hệ thống cấp nước trong nhà</a:t>
            </a:r>
            <a:endParaRPr lang="en-US" sz="1800" i="1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12207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2: HỆ THỐNG CẤP NƯỚC TRONG NHÀ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Thiết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kế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đường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ống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endParaRPr lang="en-US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9CF759-7C9A-4701-B96F-A601A08CAF1A}"/>
              </a:ext>
            </a:extLst>
          </p:cNvPr>
          <p:cNvSpPr txBox="1"/>
          <p:nvPr/>
        </p:nvSpPr>
        <p:spPr>
          <a:xfrm>
            <a:off x="611560" y="2420888"/>
            <a:ext cx="83174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dung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kế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mô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tả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hiệu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tư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581377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3883F2-6142-44AB-AECC-724166E04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94591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2: HỆ THỐNG CẤP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Thiết kế hệ thống đường ống.</a:t>
            </a:r>
          </a:p>
          <a:p>
            <a:endParaRPr lang="en-US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9CF759-7C9A-4701-B96F-A601A08CAF1A}"/>
              </a:ext>
            </a:extLst>
          </p:cNvPr>
          <p:cNvSpPr txBox="1"/>
          <p:nvPr/>
        </p:nvSpPr>
        <p:spPr>
          <a:xfrm>
            <a:off x="27132" y="2460600"/>
            <a:ext cx="8317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Áp lực sơ bộ cần thiết của ngôi nhà H</a:t>
            </a:r>
            <a:r>
              <a:rPr lang="en-US" sz="2400" baseline="-25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CT</a:t>
            </a:r>
            <a:endParaRPr lang="en-US" sz="2400" baseline="300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2C613E-91D0-45B1-889C-01133EBF8EDC}"/>
              </a:ext>
            </a:extLst>
          </p:cNvPr>
          <p:cNvSpPr txBox="1"/>
          <p:nvPr/>
        </p:nvSpPr>
        <p:spPr>
          <a:xfrm>
            <a:off x="842752" y="3198167"/>
            <a:ext cx="83174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 n=1 -&gt;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 n≥2 -&gt;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n: Số tầng nhà  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DD4131E-1E3C-4A9D-934F-8B20F0D3D7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753521"/>
              </p:ext>
            </p:extLst>
          </p:nvPr>
        </p:nvGraphicFramePr>
        <p:xfrm>
          <a:off x="3275856" y="3179691"/>
          <a:ext cx="24542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82680" imgH="241200" progId="Equation.DSMT4">
                  <p:embed/>
                </p:oleObj>
              </mc:Choice>
              <mc:Fallback>
                <p:oleObj name="Equation" r:id="rId3" imgW="12826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5856" y="3179691"/>
                        <a:ext cx="24542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E1E306A-1952-4A7D-BD61-71AE49580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283419"/>
              </p:ext>
            </p:extLst>
          </p:nvPr>
        </p:nvGraphicFramePr>
        <p:xfrm>
          <a:off x="3275856" y="3948679"/>
          <a:ext cx="3109913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25400" imgH="241200" progId="Equation.DSMT4">
                  <p:embed/>
                </p:oleObj>
              </mc:Choice>
              <mc:Fallback>
                <p:oleObj name="Equation" r:id="rId5" imgW="1625400" imgH="2412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DD4131E-1E3C-4A9D-934F-8B20F0D3D7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75856" y="3948679"/>
                        <a:ext cx="3109913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2106678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2: HỆ THỐNG CẤP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Thiết kế hệ thống đường ống.</a:t>
            </a:r>
          </a:p>
          <a:p>
            <a:endParaRPr lang="en-US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9CF759-7C9A-4701-B96F-A601A08CAF1A}"/>
              </a:ext>
            </a:extLst>
          </p:cNvPr>
          <p:cNvSpPr txBox="1"/>
          <p:nvPr/>
        </p:nvSpPr>
        <p:spPr>
          <a:xfrm>
            <a:off x="508837" y="2492896"/>
            <a:ext cx="83174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Cho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ngôi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tầng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thủy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cục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Hmin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=14m,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Hmax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=20m.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ngôi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5365737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2: HỆ THỐNG CẤP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Thiết kế hệ thống đường ống.</a:t>
            </a:r>
          </a:p>
          <a:p>
            <a:endParaRPr lang="en-US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9CF759-7C9A-4701-B96F-A601A08CAF1A}"/>
              </a:ext>
            </a:extLst>
          </p:cNvPr>
          <p:cNvSpPr txBox="1"/>
          <p:nvPr/>
        </p:nvSpPr>
        <p:spPr>
          <a:xfrm>
            <a:off x="508837" y="2535287"/>
            <a:ext cx="8317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Giải: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A82217-4538-4640-AA30-FF47C23C0FD4}"/>
              </a:ext>
            </a:extLst>
          </p:cNvPr>
          <p:cNvSpPr txBox="1"/>
          <p:nvPr/>
        </p:nvSpPr>
        <p:spPr>
          <a:xfrm>
            <a:off x="251520" y="3093060"/>
            <a:ext cx="8317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ngôi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60562FE-808B-4D3F-B69C-614B575B39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144144"/>
              </p:ext>
            </p:extLst>
          </p:nvPr>
        </p:nvGraphicFramePr>
        <p:xfrm>
          <a:off x="2053593" y="3693224"/>
          <a:ext cx="471328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63480" imgH="241200" progId="Equation.DSMT4">
                  <p:embed/>
                </p:oleObj>
              </mc:Choice>
              <mc:Fallback>
                <p:oleObj name="Equation" r:id="rId3" imgW="2463480" imgH="2412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E1E306A-1952-4A7D-BD61-71AE49580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3593" y="3693224"/>
                        <a:ext cx="471328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252623" y="4748294"/>
            <a:ext cx="8317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thủy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cục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toàn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bồn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8F2A3ECF-8B6B-4829-9964-0FF4E4B8A4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796585"/>
              </p:ext>
            </p:extLst>
          </p:nvPr>
        </p:nvGraphicFramePr>
        <p:xfrm>
          <a:off x="2087415" y="4293685"/>
          <a:ext cx="296386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49080" imgH="241200" progId="Equation.DSMT4">
                  <p:embed/>
                </p:oleObj>
              </mc:Choice>
              <mc:Fallback>
                <p:oleObj name="Equation" r:id="rId5" imgW="1549080" imgH="2412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60562FE-808B-4D3F-B69C-614B575B39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87415" y="4293685"/>
                        <a:ext cx="2963862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6950603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I. Nhiệm vụ của hệ thống thoát nước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174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cả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0149783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5562D8-3897-4BF7-94C7-87BEA6146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505"/>
            <a:ext cx="9144000" cy="519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466121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I. Nhiệm vụ của hệ thống thoát nước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174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bao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gồm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bẩn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chậu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rửa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…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nhánh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…</a:t>
            </a:r>
          </a:p>
          <a:p>
            <a:pPr lvl="2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giếng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lỗ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..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cục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dầu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69516071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4319" y="1142241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</a:t>
            </a:r>
            <a:r>
              <a:rPr lang="en-US" sz="2400" b="1">
                <a:solidFill>
                  <a:srgbClr val="FF0000"/>
                </a:solidFill>
              </a:rPr>
              <a:t>. Khái quát về hệ thống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endParaRPr lang="en-US" sz="24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C10194-2074-4513-BEA5-F3A4AC147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153" y="2434003"/>
            <a:ext cx="6820584" cy="422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78528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3: HỆ THỐNG THOÁT NƯỚC TRONG NHÀ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Cấu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tạo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sinh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hoạt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trong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nhà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174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bẩn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chậu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rửa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tiểu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…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Tùy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ngôi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phù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sê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nô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phễu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904183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750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bẩn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chắn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đề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phòng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tắc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xi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phòng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mùi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hôi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liệu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chế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bền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thấm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ảnh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hưởng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257300" lvl="2" indent="-342900" algn="just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thời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phục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thay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thế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dễ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dàng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083321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48978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lvl="1" indent="-457200" algn="just">
              <a:buAutoNum type="arabicPeriod"/>
            </a:pP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bẩn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a./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sứ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xi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nền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khoảng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0,4m.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3FD635-9C9C-4F97-9B18-AF8DA0EF1B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2825421"/>
            <a:ext cx="3836848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04040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4729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lvl="1" indent="-457200" algn="just">
              <a:buAutoNum type="arabicPeriod"/>
            </a:pP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bẩn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b./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Chậu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rửa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rửa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tay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nhau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450-650mm,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rộng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300-550mm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sâu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120-170mm.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32mm,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lỗ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chắn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nút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đậy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7285671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040BCC-8B9F-4521-929A-178C65C991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6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58027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4729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lvl="1" indent="-457200" algn="just">
              <a:buAutoNum type="arabicPeriod"/>
            </a:pP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bẩn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c./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Chậu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rửa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bếp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này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chậu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rửa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600-750mm,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rộng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400-450,sâu 150-200mm.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0,8-1,1m.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Chậu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rửa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chia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ngăn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vòi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xoay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ngăn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nọ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sang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ngăn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kia.</a:t>
            </a:r>
          </a:p>
        </p:txBody>
      </p:sp>
    </p:spTree>
    <p:extLst>
      <p:ext uri="{BB962C8B-B14F-4D97-AF65-F5344CB8AC3E}">
        <p14:creationId xmlns:p14="http://schemas.microsoft.com/office/powerpoint/2010/main" val="1600233674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61BB08-2952-4C42-8394-E6A3256E7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2857" cy="28761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20CA51-DB1A-494A-8226-BB7CE3A7A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683" y="0"/>
            <a:ext cx="4129317" cy="30689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2CB851-8DF9-4B6A-9F33-8E6F8ADB0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2876190"/>
            <a:ext cx="4226397" cy="391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14176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4729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lvl="1" indent="-457200" algn="just">
              <a:buAutoNum type="arabicPeriod"/>
            </a:pP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bẩn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d./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Chậu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tắm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gang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men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chữ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nhật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1,5-1,8m,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rộng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750mm.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Sâu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460mm.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kế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tắm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chậu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còn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kiểu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tắm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buồng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tắm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thướng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0.9x0,9m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2m.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buồng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tắm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phễu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1318583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F0A558-28F1-484D-A548-19CE6DE99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4984"/>
            <a:ext cx="5698428" cy="33915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0DC7B8-1491-497F-B557-E650FED0A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8"/>
            <a:ext cx="3929514" cy="32636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7D76D5-FBC9-467E-B06C-E78B71D5C4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514" y="0"/>
            <a:ext cx="5214486" cy="501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50486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6CF517-FCE4-47F0-8C26-36A486042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24128" cy="32190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AE109F-D4E4-473E-84BB-48AA28BF4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6727" y="3200857"/>
            <a:ext cx="5628571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1921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4319" y="1142241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</a:t>
            </a:r>
            <a:r>
              <a:rPr lang="en-US" sz="2400" b="1">
                <a:solidFill>
                  <a:srgbClr val="FF0000"/>
                </a:solidFill>
              </a:rPr>
              <a:t>. Khái quát về hệ thống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endParaRPr lang="en-US" sz="2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8387A1-13C9-4B7F-88FD-13340F109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1" y="2339276"/>
            <a:ext cx="7648011" cy="433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66055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542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lvl="1" indent="-457200" algn="just">
              <a:buAutoNum type="arabicPeriod"/>
            </a:pP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bẩn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e./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Phễu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sân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..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phễu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tránh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thấm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760495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ED8C07-6AA5-49B0-9D31-239AA1955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3861048"/>
            <a:ext cx="7857143" cy="26190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0D92BB7-96C0-4522-A725-59571FDD7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7" y="0"/>
            <a:ext cx="5287983" cy="37124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884C0F-B291-4B84-80F9-4F38604943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9058" y="0"/>
            <a:ext cx="3880845" cy="329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8660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542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a./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nhánh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nằm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ngang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dốc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bẩn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AACED3-B8B2-448D-AA3E-D78810DBD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47" y="4435649"/>
            <a:ext cx="4171124" cy="24223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E39C148-541E-4853-9150-B5B1DBEF9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8" y="4472696"/>
            <a:ext cx="4171124" cy="237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745154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542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Đường ống thoát nước sinh hoạt trong nhà.</a:t>
            </a:r>
          </a:p>
          <a:p>
            <a:pPr marL="169863" lvl="1" algn="just"/>
            <a:endParaRPr lang="en-US" sz="2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a./ Ống nhánh:</a:t>
            </a:r>
          </a:p>
          <a:p>
            <a:pPr marL="800100" lvl="1" indent="-342900" algn="just">
              <a:buFontTx/>
              <a:buChar char="-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 nhánh có thể đặt:</a:t>
            </a:r>
          </a:p>
          <a:p>
            <a:pPr marL="800100" lvl="1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Bên trên sàn nhà.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Bên trong bề dày của sàn.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Dưới sàn nhà.</a:t>
            </a:r>
          </a:p>
          <a:p>
            <a:pPr marL="800100" lvl="1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872031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2477D6-192D-4A0E-9B02-AE5E22AB2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04762" cy="35809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6638B0-D1B8-4B46-88C5-4F7A525AC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919" y="14848"/>
            <a:ext cx="4386622" cy="48358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960C0B-8159-4342-AF61-703C95CF55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8520" y="3567115"/>
            <a:ext cx="4013570" cy="328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737761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37E2716-C165-43F7-B5AE-F7B29F75A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66" y="0"/>
            <a:ext cx="6994306" cy="667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34212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542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b./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thẳng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suốt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tầng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nhánh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xả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khỏi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02630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542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c./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thiểu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0,7m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nguy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nổ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khỏi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530791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BABE73-91F2-4A7C-A579-AC478606F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75" y="0"/>
            <a:ext cx="4268908" cy="35172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B6878B-7FF3-4989-A58B-B4E07EA53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381" y="0"/>
            <a:ext cx="5247619" cy="53142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9D1A98-5484-4DF6-B910-B074FB03C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3969917"/>
            <a:ext cx="2582951" cy="268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093439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542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d./ Xi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ngăn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ngừa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mùi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hôi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bay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phòng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Xi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đặt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bẩn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6795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4319" y="1142241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</a:t>
            </a:r>
            <a:r>
              <a:rPr lang="en-US" sz="2400" b="1">
                <a:solidFill>
                  <a:srgbClr val="FF0000"/>
                </a:solidFill>
              </a:rPr>
              <a:t>. Khái quát về hệ thống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endParaRPr lang="en-US" sz="24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1D1BF9-D3E3-4902-AD67-77CAAEDF6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865" y="2711901"/>
            <a:ext cx="7477053" cy="420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509293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542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Đường ống thoát nước sinh hoạt trong nhà.</a:t>
            </a:r>
          </a:p>
          <a:p>
            <a:pPr marL="169863" lvl="1" algn="just"/>
            <a:endParaRPr lang="en-US" sz="2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c./ Xi phông:</a:t>
            </a:r>
          </a:p>
          <a:p>
            <a:pPr lvl="1" algn="just"/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1CA626-83D1-4E84-99E3-7A9582E504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703" y="3585152"/>
            <a:ext cx="3995936" cy="31588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4C5D304-89A1-409F-A2EB-C3F0A444B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1" y="2939637"/>
            <a:ext cx="2639034" cy="391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622298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542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xử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lý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cục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thải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a./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ga: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luân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thời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lắng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đọng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dòng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chảy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Khoảng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10m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ga.</a:t>
            </a:r>
          </a:p>
        </p:txBody>
      </p:sp>
    </p:spTree>
    <p:extLst>
      <p:ext uri="{BB962C8B-B14F-4D97-AF65-F5344CB8AC3E}">
        <p14:creationId xmlns:p14="http://schemas.microsoft.com/office/powerpoint/2010/main" val="3310295788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A37BBBF-98B6-4BF5-94AC-663D185A01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233"/>
            <a:ext cx="4771429" cy="28285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A61D3B-F39B-4D9C-95B2-BC20BE4C4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448" y="24016"/>
            <a:ext cx="4968552" cy="31714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3C1D96-A57F-4263-9A28-CF542D6711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3244613"/>
            <a:ext cx="7668344" cy="345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632602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542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xử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lý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cục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thải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b./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toàn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482321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Cấu tạo hệ thống thoát nước sinh hoạt trong nhà.</a:t>
            </a:r>
          </a:p>
          <a:p>
            <a:endParaRPr lang="en-US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A2193B-F949-493D-B453-2D094CDD3CA8}"/>
              </a:ext>
            </a:extLst>
          </p:cNvPr>
          <p:cNvSpPr txBox="1"/>
          <p:nvPr/>
        </p:nvSpPr>
        <p:spPr>
          <a:xfrm>
            <a:off x="178218" y="2420888"/>
            <a:ext cx="83542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Các công trình xử lý cục bộ nước thải sinh hoạt</a:t>
            </a:r>
          </a:p>
          <a:p>
            <a:pPr marL="169863" lvl="1" algn="just"/>
            <a:endParaRPr lang="en-US" sz="2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b./ Bể tự hoại:</a:t>
            </a:r>
          </a:p>
          <a:p>
            <a:pPr lvl="1" algn="just"/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3BD15C-59D9-4BBC-88A0-811CF753C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169" y="3866337"/>
            <a:ext cx="8207896" cy="272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450692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A67937F-E9B0-40FE-9EEB-101776C0F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3708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18DC54-92BB-4D16-95A4-B1D8BB6E7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598" y="3633471"/>
            <a:ext cx="7146803" cy="322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57279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F7C6D6-BB99-4D20-A28A-F7EAA6DDE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793" y="-99392"/>
            <a:ext cx="4601047" cy="33146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E0882D-7D06-4195-BD93-C621BFB44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9283" y="-38264"/>
            <a:ext cx="4303197" cy="32535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D7D871-B27C-47F7-8968-C0FC50C04A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5359" y="3370812"/>
            <a:ext cx="6633281" cy="336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76774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ED0006-B703-CB0F-B8ED-3763A3955490}"/>
              </a:ext>
            </a:extLst>
          </p:cNvPr>
          <p:cNvSpPr txBox="1"/>
          <p:nvPr/>
        </p:nvSpPr>
        <p:spPr>
          <a:xfrm>
            <a:off x="33782" y="548680"/>
            <a:ext cx="835422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Hướng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dung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Theo “Quy chuẩn hệ thống cấp thoát nước trong nhà và công trình” ta có công thức tính toán bể tự hoại như sau: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vi-VN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 lưu lượng nước thải đến 5,5m</a:t>
            </a:r>
            <a:r>
              <a:rPr lang="vi-VN" sz="2400" baseline="30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/ngày thì:</a:t>
            </a:r>
            <a:b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</a:br>
            <a: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W = 1,5 x Q (m3)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 lưu lượng nước thải trên 5,5m</a:t>
            </a:r>
            <a:r>
              <a:rPr lang="vi-VN" sz="2400" baseline="30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/ngày thì:</a:t>
            </a:r>
            <a:b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</a:br>
            <a: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W = 0,75 x Q + 4,25 (m</a:t>
            </a:r>
            <a:r>
              <a:rPr lang="vi-VN" sz="2400" baseline="30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)</a:t>
            </a:r>
            <a:b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</a:b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lvl="1" algn="l"/>
            <a:r>
              <a:rPr lang="vi-VN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Trong đó: Q là lưu lượng nước thải trong ngày m3/ngđ.</a:t>
            </a:r>
          </a:p>
          <a:p>
            <a:pPr marL="169863" lvl="1" algn="ctr"/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</a:rPr>
              <a:t>(</a:t>
            </a:r>
            <a:r>
              <a:rPr lang="vi-VN" sz="24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Q</a:t>
            </a:r>
            <a:r>
              <a:rPr lang="vi-VN" sz="2400" b="1" i="0" baseline="-25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thoát nước thải</a:t>
            </a:r>
            <a:r>
              <a:rPr lang="vi-VN" sz="24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= 0,8 * Q</a:t>
            </a:r>
            <a:r>
              <a:rPr lang="vi-VN" sz="2400" b="1" i="0" baseline="-25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cấp nước</a:t>
            </a:r>
            <a:r>
              <a:rPr lang="vi-VN" sz="24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</a:rPr>
              <a:t>)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078913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ED0006-B703-CB0F-B8ED-3763A3955490}"/>
              </a:ext>
            </a:extLst>
          </p:cNvPr>
          <p:cNvSpPr txBox="1"/>
          <p:nvPr/>
        </p:nvSpPr>
        <p:spPr>
          <a:xfrm>
            <a:off x="33782" y="548680"/>
            <a:ext cx="83542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Hướng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dung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kế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mô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500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tiêu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chuẩn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TCVN 4513-1988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3E0A3A5-C92F-4A3E-A67B-CC3A09FBA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" y="2924944"/>
            <a:ext cx="8798067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895756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ED0006-B703-CB0F-B8ED-3763A3955490}"/>
              </a:ext>
            </a:extLst>
          </p:cNvPr>
          <p:cNvSpPr txBox="1"/>
          <p:nvPr/>
        </p:nvSpPr>
        <p:spPr>
          <a:xfrm>
            <a:off x="827584" y="692696"/>
            <a:ext cx="835422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=&gt; 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Q</a:t>
            </a:r>
            <a:r>
              <a:rPr lang="vi-VN" sz="1800" b="1" i="0" baseline="-25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cấp nước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= 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5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00 người *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20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lít/người.ngđ = 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10,000 lit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/ngđ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=10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m</a:t>
            </a:r>
            <a:r>
              <a:rPr lang="vi-VN" sz="1800" b="1" i="0" baseline="30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/ngđ</a:t>
            </a:r>
            <a:endParaRPr lang="vi-VN" sz="2400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/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	</a:t>
            </a:r>
          </a:p>
          <a:p>
            <a:pPr algn="l"/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Lượng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vi-VN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thoát nước thải được tính toán bằng công thức:</a:t>
            </a:r>
            <a:endParaRPr lang="vi-VN" sz="2400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/>
            <a:endParaRPr lang="en-US" sz="18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vi-VN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=&gt; 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Q</a:t>
            </a:r>
            <a:r>
              <a:rPr lang="vi-VN" sz="1800" b="1" i="0" baseline="-25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thoát nước thải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= 0,8 * Q</a:t>
            </a:r>
            <a:r>
              <a:rPr lang="vi-VN" sz="1800" b="1" i="0" baseline="-25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cấp nước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= 0,8 * 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10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= 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8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m</a:t>
            </a:r>
            <a:r>
              <a:rPr lang="vi-VN" sz="1800" b="1" i="0" baseline="30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/ngđ</a:t>
            </a:r>
            <a:endParaRPr lang="vi-VN" sz="2400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/>
            <a:endParaRPr lang="en-US" sz="18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vi-VN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Lưu lượng nước thải của dự án 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&gt;</a:t>
            </a:r>
            <a:r>
              <a:rPr lang="vi-VN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5,5m</a:t>
            </a:r>
            <a:r>
              <a:rPr lang="vi-VN" sz="1800" b="0" i="0" baseline="30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vi-VN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/ngày vì vậy nên áp dụng công thức:</a:t>
            </a:r>
            <a:endParaRPr lang="vi-VN" sz="2400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/>
            <a:endParaRPr lang="en-US" sz="18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vi-VN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=&gt; 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W = </a:t>
            </a:r>
            <a:r>
              <a:rPr lang="pl-PL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0,75 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*</a:t>
            </a:r>
            <a:r>
              <a:rPr lang="pl-PL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Q</a:t>
            </a:r>
            <a:r>
              <a:rPr lang="vi-VN" sz="1800" b="1" i="0" baseline="-25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thoát nước thải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pl-PL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+ 4,25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= 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0,7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5 *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8+4,25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= 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10,25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m</a:t>
            </a:r>
            <a:r>
              <a:rPr lang="vi-VN" sz="1800" b="1" i="0" baseline="30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endParaRPr lang="vi-VN" sz="2400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/>
            <a:endParaRPr lang="en-US" sz="18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vi-VN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=&gt; 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Chọn dung tích bể tự hoại là 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11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</a:t>
            </a:r>
            <a:r>
              <a:rPr lang="vi-VN" sz="1800" b="1" i="0" baseline="30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vi-VN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.</a:t>
            </a:r>
            <a:endParaRPr lang="vi-VN" sz="2400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66236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GIỚI THIỆU VỀ CẤP THOÁT NƯỚC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pPr marL="514350" indent="-514350">
              <a:buAutoNum type="romanUcPeriod"/>
            </a:pPr>
            <a:r>
              <a:rPr lang="en-US" sz="2400" b="1" dirty="0" err="1">
                <a:solidFill>
                  <a:srgbClr val="FF0000"/>
                </a:solidFill>
              </a:rPr>
              <a:t>Khái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quát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về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endParaRPr lang="en-US" sz="2400" b="1" dirty="0">
              <a:solidFill>
                <a:srgbClr val="FF0000"/>
              </a:solidFill>
            </a:endParaRPr>
          </a:p>
          <a:p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đầy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đủ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liên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tục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tiêu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đáp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quản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rẻ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quản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dễ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thuận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khả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khai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lý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vận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97253575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ED0006-B703-CB0F-B8ED-3763A3955490}"/>
              </a:ext>
            </a:extLst>
          </p:cNvPr>
          <p:cNvSpPr txBox="1"/>
          <p:nvPr/>
        </p:nvSpPr>
        <p:spPr>
          <a:xfrm>
            <a:off x="394889" y="116632"/>
            <a:ext cx="83542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Dung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tích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chứa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Dung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tích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chứa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tối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thiểu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bằng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1/2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tổng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dung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tích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bể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tự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hoại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có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3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  <a:t>.</a:t>
            </a:r>
            <a:b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</a:b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=&gt;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W</a:t>
            </a:r>
            <a:r>
              <a:rPr lang="en-US" sz="1800" b="1" i="0" baseline="-2500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sz="1800" b="1" i="0" baseline="-25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baseline="-2500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chứa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= 11 / 2 = 5,5 m</a:t>
            </a:r>
            <a:r>
              <a:rPr lang="en-US" sz="1800" b="1" i="0" baseline="30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endParaRPr lang="en-US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Dung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tích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lắng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Dung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tích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lắng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tối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thiểu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bằng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1/4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tổng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dung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tích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bể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tự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hoại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có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3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  <a:t>.</a:t>
            </a:r>
            <a:b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</a:b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=&gt;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W</a:t>
            </a:r>
            <a:r>
              <a:rPr lang="en-US" sz="1800" b="1" i="0" baseline="-2500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sz="1800" b="1" i="0" baseline="-25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baseline="-2500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lắng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= 11 / 4 = 2,8 m</a:t>
            </a:r>
            <a:r>
              <a:rPr lang="en-US" sz="1800" b="1" i="0" baseline="30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endParaRPr lang="en-US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Dung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tích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lọc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 Dung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tích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lắng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tối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thiểu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bằng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1/4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tổng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dung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tích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bể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tự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hoại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có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3 </a:t>
            </a:r>
            <a:r>
              <a:rPr lang="en-US" sz="1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  <a:t>.</a:t>
            </a:r>
            <a:br>
              <a:rPr lang="en-US" sz="1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</a:b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=&gt;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W</a:t>
            </a:r>
            <a:r>
              <a:rPr lang="en-US" sz="1800" b="1" i="0" baseline="-2500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ngăn</a:t>
            </a:r>
            <a:r>
              <a:rPr lang="en-US" sz="1800" b="1" i="0" baseline="-25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baseline="-2500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lọc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= 11 / 4 = 2,8 m</a:t>
            </a:r>
            <a:r>
              <a:rPr lang="en-US" sz="1800" b="1" i="0" baseline="3000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endParaRPr lang="en-US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008278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ED0006-B703-CB0F-B8ED-3763A3955490}"/>
              </a:ext>
            </a:extLst>
          </p:cNvPr>
          <p:cNvSpPr txBox="1"/>
          <p:nvPr/>
        </p:nvSpPr>
        <p:spPr>
          <a:xfrm>
            <a:off x="394889" y="116632"/>
            <a:ext cx="83542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Chọn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chiều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cao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bể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là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1m.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sz="1800" b="1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US" b="1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Mặt</a:t>
            </a:r>
            <a:r>
              <a:rPr lang="en-US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bằng</a:t>
            </a:r>
            <a:r>
              <a:rPr lang="en-US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như</a:t>
            </a:r>
            <a:r>
              <a:rPr lang="en-US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hình</a:t>
            </a:r>
            <a:r>
              <a:rPr lang="en-US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</a:t>
            </a:r>
            <a:endParaRPr lang="en-US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F74319-696B-EBC4-7420-02655B27A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953" y="2355405"/>
            <a:ext cx="6471376" cy="418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506525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3: HỆ THỐNG THOÁT NƯỚC TRONG NHÀ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III. </a:t>
            </a:r>
            <a:r>
              <a:rPr lang="en-US" sz="2400" b="1" dirty="0" err="1">
                <a:solidFill>
                  <a:srgbClr val="FF0000"/>
                </a:solidFill>
              </a:rPr>
              <a:t>Tính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toán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endParaRPr lang="en-US" sz="2400" b="1" dirty="0">
              <a:solidFill>
                <a:srgbClr val="FF0000"/>
              </a:solidFill>
            </a:endParaRPr>
          </a:p>
          <a:p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400" b="1" dirty="0" err="1">
                <a:solidFill>
                  <a:srgbClr val="FF0000"/>
                </a:solidFill>
              </a:rPr>
              <a:t>Tính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toán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mưa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mái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nhà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  <a:p>
            <a:endParaRPr lang="en-US" sz="24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A3F17D-018C-4043-DA08-1976BD65CBCC}"/>
              </a:ext>
            </a:extLst>
          </p:cNvPr>
          <p:cNvSpPr txBox="1"/>
          <p:nvPr/>
        </p:nvSpPr>
        <p:spPr>
          <a:xfrm>
            <a:off x="0" y="3212976"/>
            <a:ext cx="79221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Lưu lượng tính toán cho ống đứng và phễu thu nước mưa được cho trong TCVN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76F245-B1A2-E814-47CC-E01219B02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92" y="4135235"/>
            <a:ext cx="8356466" cy="175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940723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3: HỆ THỐNG THOÁT NƯỚC TRONG NHÀ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III. </a:t>
            </a:r>
            <a:r>
              <a:rPr lang="en-US" sz="2400" b="1" dirty="0" err="1">
                <a:solidFill>
                  <a:srgbClr val="FF0000"/>
                </a:solidFill>
              </a:rPr>
              <a:t>Tính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toán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endParaRPr lang="en-US" sz="2400" b="1" dirty="0">
              <a:solidFill>
                <a:srgbClr val="FF0000"/>
              </a:solidFill>
            </a:endParaRPr>
          </a:p>
          <a:p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400" b="1" dirty="0" err="1">
                <a:solidFill>
                  <a:srgbClr val="FF0000"/>
                </a:solidFill>
              </a:rPr>
              <a:t>Tính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toán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mưa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mái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nhà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  <a:p>
            <a:endParaRPr lang="en-US" sz="24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A3F17D-018C-4043-DA08-1976BD65CBCC}"/>
              </a:ext>
            </a:extLst>
          </p:cNvPr>
          <p:cNvSpPr txBox="1"/>
          <p:nvPr/>
        </p:nvSpPr>
        <p:spPr>
          <a:xfrm>
            <a:off x="0" y="3212976"/>
            <a:ext cx="8316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Dựa vào gía trị cường độ mưa thiết kế theo khu vực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84FCA5-E1AB-32D0-0045-F5A15B001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586" y="4043973"/>
            <a:ext cx="6885714" cy="2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801306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BÀI 3: HỆ THỐNG THOÁT NƯỚC TRONG NHÀ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III. Tính toán hệ thống thoát nước</a:t>
            </a:r>
          </a:p>
          <a:p>
            <a:endParaRPr lang="en-US" sz="2400" b="1">
              <a:solidFill>
                <a:srgbClr val="FF0000"/>
              </a:solidFill>
            </a:endParaRPr>
          </a:p>
          <a:p>
            <a:endParaRPr lang="en-US" sz="2400" b="1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2979951-7856-2EAD-A5CA-1F3D8F6BC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3218567"/>
            <a:ext cx="5916751" cy="33460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ED4723-25D8-9CBC-AFFA-73EAADB411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48" y="2705058"/>
            <a:ext cx="5916751" cy="93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205835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3: HỆ THỐNG THOÁT NƯỚC TRONG NHÀ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III. </a:t>
            </a:r>
            <a:r>
              <a:rPr lang="en-US" sz="2400" b="1" dirty="0" err="1">
                <a:solidFill>
                  <a:srgbClr val="FF0000"/>
                </a:solidFill>
              </a:rPr>
              <a:t>Tính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toán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thống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endParaRPr lang="en-US" sz="2400" b="1" dirty="0">
              <a:solidFill>
                <a:srgbClr val="FF0000"/>
              </a:solidFill>
            </a:endParaRPr>
          </a:p>
          <a:p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400" b="1" dirty="0" err="1">
                <a:solidFill>
                  <a:srgbClr val="FF0000"/>
                </a:solidFill>
              </a:rPr>
              <a:t>Tính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toán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mưa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mái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nhà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  <a:p>
            <a:endParaRPr lang="en-US" sz="24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D8A3FC-4514-5DB0-6906-B2FAEC54B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78" y="3138248"/>
            <a:ext cx="8171428" cy="3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080825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ED0006-B703-CB0F-B8ED-3763A3955490}"/>
              </a:ext>
            </a:extLst>
          </p:cNvPr>
          <p:cNvSpPr txBox="1"/>
          <p:nvPr/>
        </p:nvSpPr>
        <p:spPr>
          <a:xfrm>
            <a:off x="33782" y="548680"/>
            <a:ext cx="83542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69863" lvl="1" algn="just"/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trọ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tầng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trệt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(15x30) m2</a:t>
            </a:r>
            <a:r>
              <a:rPr lang="en-US" sz="2400" baseline="30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sê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nô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bao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quanh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h=0,6m. Cho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Tp.HCM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8B6499-D4EC-A1D4-775A-1258392CB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841903"/>
            <a:ext cx="6192688" cy="3514274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685858A-3C14-8598-B880-EE350935D3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353762"/>
              </p:ext>
            </p:extLst>
          </p:nvPr>
        </p:nvGraphicFramePr>
        <p:xfrm>
          <a:off x="2483768" y="2492896"/>
          <a:ext cx="5070880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31760" imgH="241200" progId="Equation.DSMT4">
                  <p:embed/>
                </p:oleObj>
              </mc:Choice>
              <mc:Fallback>
                <p:oleObj name="Equation" r:id="rId3" imgW="28317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83768" y="2492896"/>
                        <a:ext cx="5070880" cy="4320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8132549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ED0006-B703-CB0F-B8ED-3763A3955490}"/>
              </a:ext>
            </a:extLst>
          </p:cNvPr>
          <p:cNvSpPr txBox="1"/>
          <p:nvPr/>
        </p:nvSpPr>
        <p:spPr>
          <a:xfrm>
            <a:off x="35496" y="980728"/>
            <a:ext cx="83542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512763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đón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512763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512763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512763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512763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509588" lvl="1" indent="65088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Theo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Tp.HCM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TCVN 4474:1987</a:t>
            </a:r>
          </a:p>
          <a:p>
            <a:pPr marL="512763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512763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mưa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xuống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C0CA2CC-A038-557A-C5CF-87652460A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648" y="2852935"/>
            <a:ext cx="979902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B6AA7DB-3F51-B3E5-69AF-50A8596064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13968"/>
              </p:ext>
            </p:extLst>
          </p:nvPr>
        </p:nvGraphicFramePr>
        <p:xfrm>
          <a:off x="754282" y="2204864"/>
          <a:ext cx="7932401" cy="511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700" imgH="241300" progId="Equation.DSMT4">
                  <p:embed/>
                </p:oleObj>
              </mc:Choice>
              <mc:Fallback>
                <p:oleObj name="Equation" r:id="rId2" imgW="3695700" imgH="2413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282" y="2204864"/>
                        <a:ext cx="7932401" cy="5111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24C0EB7-03D2-6301-A503-9F8008DEC4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519697"/>
              </p:ext>
            </p:extLst>
          </p:nvPr>
        </p:nvGraphicFramePr>
        <p:xfrm>
          <a:off x="754282" y="4480676"/>
          <a:ext cx="6552728" cy="550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34802" imgH="237901" progId="Equation.DSMT4">
                  <p:embed/>
                </p:oleObj>
              </mc:Choice>
              <mc:Fallback>
                <p:oleObj name="Equation" r:id="rId4" imgW="2834802" imgH="23790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4282" y="4480676"/>
                        <a:ext cx="6552728" cy="550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C9CE812-4BD1-A435-E6B4-6569FFB683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207888"/>
              </p:ext>
            </p:extLst>
          </p:nvPr>
        </p:nvGraphicFramePr>
        <p:xfrm>
          <a:off x="754282" y="5559714"/>
          <a:ext cx="626586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65418" imgH="501478" progId="Equation.DSMT4">
                  <p:embed/>
                </p:oleObj>
              </mc:Choice>
              <mc:Fallback>
                <p:oleObj name="Equation" r:id="rId6" imgW="6265418" imgH="501478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4282" y="5559714"/>
                        <a:ext cx="626586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6847132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ED0006-B703-CB0F-B8ED-3763A3955490}"/>
              </a:ext>
            </a:extLst>
          </p:cNvPr>
          <p:cNvSpPr txBox="1"/>
          <p:nvPr/>
        </p:nvSpPr>
        <p:spPr>
          <a:xfrm>
            <a:off x="29898" y="537292"/>
            <a:ext cx="9006598" cy="865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1" algn="just"/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 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D=100mm,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hình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khả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đứng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-&gt;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Đạt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thoát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endParaRPr lang="en-U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512763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512763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169863" lvl="1" algn="just"/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C0CA2CC-A038-557A-C5CF-87652460A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648" y="2852935"/>
            <a:ext cx="979902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B6CA68-049D-8F57-FBCD-039897137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639" y="1340768"/>
            <a:ext cx="4896544" cy="2712456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8D768BC-47ED-78B8-44D4-C76394EA66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490904"/>
              </p:ext>
            </p:extLst>
          </p:nvPr>
        </p:nvGraphicFramePr>
        <p:xfrm>
          <a:off x="1600639" y="4862132"/>
          <a:ext cx="4508500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25680" imgH="393480" progId="Equation.DSMT4">
                  <p:embed/>
                </p:oleObj>
              </mc:Choice>
              <mc:Fallback>
                <p:oleObj name="Equation" r:id="rId3" imgW="2425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639" y="4862132"/>
                        <a:ext cx="4508500" cy="73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9638439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564904"/>
            <a:ext cx="8712967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 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1: GIỚI THIỆU VỀ CẤP THOÁT NƯỚC</a:t>
            </a: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 dirty="0">
                <a:solidFill>
                  <a:srgbClr val="FF0000"/>
                </a:solidFill>
              </a:rPr>
              <a:t>II. </a:t>
            </a:r>
            <a:r>
              <a:rPr lang="en-US" sz="2400" b="1" dirty="0" err="1">
                <a:solidFill>
                  <a:srgbClr val="FF0000"/>
                </a:solidFill>
              </a:rPr>
              <a:t>Các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sơ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đồ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thoát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1. </a:t>
            </a:r>
            <a:r>
              <a:rPr lang="en-US" sz="2400" b="1" dirty="0" err="1">
                <a:solidFill>
                  <a:srgbClr val="FF0000"/>
                </a:solidFill>
              </a:rPr>
              <a:t>Sơ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đồ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nước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bên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ngoài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công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trình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vòng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hỗn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7327FD-DDFB-4157-B885-8D09EDE39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798" y="4279707"/>
            <a:ext cx="8313063" cy="246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2924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8" y="1818399"/>
                <a:ext cx="7751099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CẤP THOÁT 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5006" y="1113656"/>
            <a:ext cx="8750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BÀI 1</a:t>
            </a:r>
            <a:r>
              <a:rPr lang="en-US" sz="2400" b="1">
                <a:solidFill>
                  <a:srgbClr val="FF0000"/>
                </a:solidFill>
              </a:rPr>
              <a:t>: GIỚI THIỆU VỀ CẤP THOÁT NƯỚC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/>
          </a:p>
          <a:p>
            <a:r>
              <a:rPr lang="en-US" sz="2400" b="1">
                <a:solidFill>
                  <a:srgbClr val="FF0000"/>
                </a:solidFill>
              </a:rPr>
              <a:t>II. Các sơ đồ cấp thoát nước.</a:t>
            </a:r>
          </a:p>
          <a:p>
            <a:r>
              <a:rPr lang="en-US" sz="2400" b="1">
                <a:solidFill>
                  <a:srgbClr val="FF0000"/>
                </a:solidFill>
              </a:rPr>
              <a:t>1. Sơ đồ cấp nước bên ngoài công trình.</a:t>
            </a:r>
          </a:p>
          <a:p>
            <a:endParaRPr lang="en-US" sz="2400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240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Mạng lưới cấp nước dạng cụt.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FCE985-245C-4DE4-8FE3-227E2C27CE84}"/>
              </a:ext>
            </a:extLst>
          </p:cNvPr>
          <p:cNvSpPr txBox="1"/>
          <p:nvPr/>
        </p:nvSpPr>
        <p:spPr>
          <a:xfrm>
            <a:off x="5123137" y="3429000"/>
            <a:ext cx="380585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Ưu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thủy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giản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Nhược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cung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đầy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đủ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ống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gặp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cố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A9DF7D-87A5-42BD-B30C-1788BE387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9" y="3456909"/>
            <a:ext cx="4525938" cy="317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608674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13314</TotalTime>
  <Words>4399</Words>
  <Application>Microsoft Office PowerPoint</Application>
  <PresentationFormat>On-screen Show (4:3)</PresentationFormat>
  <Paragraphs>648</Paragraphs>
  <Slides>79</Slides>
  <Notes>55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79</vt:i4>
      </vt:variant>
    </vt:vector>
  </HeadingPairs>
  <TitlesOfParts>
    <vt:vector size="90" baseType="lpstr">
      <vt:lpstr>Arial</vt:lpstr>
      <vt:lpstr>Arial</vt:lpstr>
      <vt:lpstr>Calibri</vt:lpstr>
      <vt:lpstr>Constantia</vt:lpstr>
      <vt:lpstr>Helvetica Neue</vt:lpstr>
      <vt:lpstr>Times New Roman</vt:lpstr>
      <vt:lpstr>Wingdings</vt:lpstr>
      <vt:lpstr>Wingdings 2</vt:lpstr>
      <vt:lpstr>Flow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TIỂU LUẬN NHÓM 10</dc:title>
  <dc:creator>Humada</dc:creator>
  <cp:lastModifiedBy>Admin</cp:lastModifiedBy>
  <cp:revision>1565</cp:revision>
  <dcterms:created xsi:type="dcterms:W3CDTF">2011-12-23T17:11:33Z</dcterms:created>
  <dcterms:modified xsi:type="dcterms:W3CDTF">2023-03-27T07:05:14Z</dcterms:modified>
</cp:coreProperties>
</file>