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838" r:id="rId1"/>
  </p:sldMasterIdLst>
  <p:notesMasterIdLst>
    <p:notesMasterId r:id="rId33"/>
  </p:notesMasterIdLst>
  <p:sldIdLst>
    <p:sldId id="256" r:id="rId2"/>
    <p:sldId id="563" r:id="rId3"/>
    <p:sldId id="459" r:id="rId4"/>
    <p:sldId id="616" r:id="rId5"/>
    <p:sldId id="669" r:id="rId6"/>
    <p:sldId id="670" r:id="rId7"/>
    <p:sldId id="671" r:id="rId8"/>
    <p:sldId id="672" r:id="rId9"/>
    <p:sldId id="673" r:id="rId10"/>
    <p:sldId id="674" r:id="rId11"/>
    <p:sldId id="675" r:id="rId12"/>
    <p:sldId id="676" r:id="rId13"/>
    <p:sldId id="677" r:id="rId14"/>
    <p:sldId id="678" r:id="rId15"/>
    <p:sldId id="679" r:id="rId16"/>
    <p:sldId id="680" r:id="rId17"/>
    <p:sldId id="684" r:id="rId18"/>
    <p:sldId id="682" r:id="rId19"/>
    <p:sldId id="685" r:id="rId20"/>
    <p:sldId id="683" r:id="rId21"/>
    <p:sldId id="686" r:id="rId22"/>
    <p:sldId id="687" r:id="rId23"/>
    <p:sldId id="688" r:id="rId24"/>
    <p:sldId id="689" r:id="rId25"/>
    <p:sldId id="692" r:id="rId26"/>
    <p:sldId id="693" r:id="rId27"/>
    <p:sldId id="690" r:id="rId28"/>
    <p:sldId id="694" r:id="rId29"/>
    <p:sldId id="695" r:id="rId30"/>
    <p:sldId id="696" r:id="rId31"/>
    <p:sldId id="656" r:id="rId32"/>
  </p:sldIdLst>
  <p:sldSz cx="9144000" cy="6858000" type="screen4x3"/>
  <p:notesSz cx="6858000" cy="9144000"/>
  <p:defaultTextStyle>
    <a:defPPr>
      <a:defRPr lang="vi-V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05D1"/>
    <a:srgbClr val="2B12C4"/>
    <a:srgbClr val="FFFF00"/>
    <a:srgbClr val="FDEFC7"/>
    <a:srgbClr val="CC99FF"/>
    <a:srgbClr val="000000"/>
    <a:srgbClr val="937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2909" autoAdjust="0"/>
  </p:normalViewPr>
  <p:slideViewPr>
    <p:cSldViewPr>
      <p:cViewPr varScale="1">
        <p:scale>
          <a:sx n="72" d="100"/>
          <a:sy n="72" d="100"/>
        </p:scale>
        <p:origin x="60" y="6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3C6886-F459-4BC6-AD35-A735E86B9973}" type="datetimeFigureOut">
              <a:rPr lang="en-US" smtClean="0"/>
              <a:pPr/>
              <a:t>7/1/2021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170A23-4326-456C-A6EA-BC1ACBB9EC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816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087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5478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0423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0814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4931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4425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6293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1851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9243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0243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407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914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6984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9437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3959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6675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5851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2097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995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227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89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381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6087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8021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0668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9787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0976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170A23-4326-456C-A6EA-BC1ACBB9EC56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11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D4E4A-6149-49DB-82B5-3CA712108DB2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579377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58D14-66A8-4804-9B77-1584DB036575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5086459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60BBD-D321-4A53-A7B0-9A23E603625E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5354971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98B20-D3DB-4A00-BB15-FF773122D601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6850040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14E31-6405-4D3A-897E-9C1D064012CD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194361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FAA07-3961-40C9-A2BB-437188A1217A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5074220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BBABE-526E-47BE-B0A0-22E340C90B63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0955886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A58D1-1B7F-4339-8B30-356628F9F929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794430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6D9BC-C756-40E4-857D-0EA608D3884D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599772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55200-4C58-414B-9C0D-74FCBCEC93BF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3023223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FEFFD8-DE31-4742-85DD-A6D49A701CC1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6666989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8AB34F2F-8382-4CA4-A330-8C7C86E43470}" type="slidenum">
              <a:rPr lang="vi-VN"/>
              <a:pPr>
                <a:defRPr/>
              </a:pPr>
              <a:t>‹#›</a:t>
            </a:fld>
            <a:endParaRPr lang="vi-VN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3993" r:id="rId2"/>
    <p:sldLayoutId id="2147484002" r:id="rId3"/>
    <p:sldLayoutId id="2147483994" r:id="rId4"/>
    <p:sldLayoutId id="2147483995" r:id="rId5"/>
    <p:sldLayoutId id="2147483996" r:id="rId6"/>
    <p:sldLayoutId id="2147483997" r:id="rId7"/>
    <p:sldLayoutId id="2147483998" r:id="rId8"/>
    <p:sldLayoutId id="2147484003" r:id="rId9"/>
    <p:sldLayoutId id="2147483999" r:id="rId10"/>
    <p:sldLayoutId id="2147484000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2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4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31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39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w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3"/>
          <p:cNvSpPr>
            <a:spLocks noChangeArrowheads="1"/>
          </p:cNvSpPr>
          <p:nvPr/>
        </p:nvSpPr>
        <p:spPr bwMode="auto">
          <a:xfrm rot="10800000" flipV="1">
            <a:off x="-1" y="6304002"/>
            <a:ext cx="914399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81000" indent="-381000" algn="ctr">
              <a:lnSpc>
                <a:spcPct val="150000"/>
              </a:lnSpc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TP. HỒ CHÍ MINH, NĂM 2021</a:t>
            </a:r>
            <a:r>
              <a:rPr lang="vi-VN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</p:txBody>
      </p:sp>
      <p:sp>
        <p:nvSpPr>
          <p:cNvPr id="2" name="Rectangle 1"/>
          <p:cNvSpPr/>
          <p:nvPr/>
        </p:nvSpPr>
        <p:spPr>
          <a:xfrm>
            <a:off x="14480" y="2643182"/>
            <a:ext cx="9129520" cy="121444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Bê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Tông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Cốt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Thép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endParaRPr lang="vi-VN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29124" y="4429132"/>
            <a:ext cx="4429156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GV: </a:t>
            </a: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ThS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Minh </a:t>
            </a: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Phong</a:t>
            </a:r>
            <a:endParaRPr lang="en-US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14844" y="4929198"/>
            <a:ext cx="4429156" cy="496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phong.trinh28@gmail.com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840417"/>
            <a:chOff x="179512" y="116633"/>
            <a:chExt cx="8752906" cy="840051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840051"/>
              <a:chOff x="179512" y="1685926"/>
              <a:chExt cx="8752906" cy="840051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707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 cầu thang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/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124744"/>
            <a:ext cx="836547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2.3 Tính toán cầu thang bản chịu lực</a:t>
            </a:r>
            <a:r>
              <a:rPr lang="en-US" sz="2400">
                <a:solidFill>
                  <a:srgbClr val="1405D1"/>
                </a:solidFill>
              </a:rPr>
              <a:t>	</a:t>
            </a:r>
          </a:p>
          <a:p>
            <a:r>
              <a:rPr lang="en-US" sz="2400" b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     2.3.1 Tính bản thang.</a:t>
            </a:r>
            <a:endParaRPr lang="en-US" sz="2400" b="1">
              <a:latin typeface="Arial" pitchFamily="34" charset="0"/>
              <a:cs typeface="Arial" pitchFamily="34" charset="0"/>
            </a:endParaRPr>
          </a:p>
          <a:p>
            <a:endParaRPr lang="en-US" sz="2400" b="1" dirty="0"/>
          </a:p>
          <a:p>
            <a:r>
              <a:rPr lang="en-US" sz="2400">
                <a:solidFill>
                  <a:srgbClr val="1405D1"/>
                </a:solidFill>
              </a:rPr>
              <a:t>	- </a:t>
            </a:r>
            <a:r>
              <a:rPr lang="en-US" sz="2400" i="1">
                <a:solidFill>
                  <a:srgbClr val="1405D1"/>
                </a:solidFill>
              </a:rPr>
              <a:t>Sơ đồ tính</a:t>
            </a:r>
            <a:r>
              <a:rPr lang="en-US" sz="2400">
                <a:solidFill>
                  <a:srgbClr val="1405D1"/>
                </a:solidFill>
              </a:rPr>
              <a:t>: xem bản thang làm việc 1 phương, khi tính toán cắt dải bản rộng 1m theo phương có gối tựa để tính. Bản làm việc như dầm gãy khúc.</a:t>
            </a:r>
          </a:p>
          <a:p>
            <a:endParaRPr lang="en-US" sz="2400">
              <a:solidFill>
                <a:srgbClr val="1405D1"/>
              </a:solidFill>
            </a:endParaRPr>
          </a:p>
          <a:p>
            <a:r>
              <a:rPr lang="en-US" sz="2400">
                <a:solidFill>
                  <a:srgbClr val="1405D1"/>
                </a:solidFill>
              </a:rPr>
              <a:t>	- </a:t>
            </a:r>
            <a:r>
              <a:rPr lang="en-US" sz="2400" i="1">
                <a:solidFill>
                  <a:srgbClr val="1405D1"/>
                </a:solidFill>
              </a:rPr>
              <a:t>Xác định tải trọng</a:t>
            </a:r>
            <a:r>
              <a:rPr lang="en-US" sz="2400">
                <a:solidFill>
                  <a:srgbClr val="1405D1"/>
                </a:solidFill>
              </a:rPr>
              <a:t>.</a:t>
            </a:r>
          </a:p>
          <a:p>
            <a:endParaRPr lang="en-US" sz="2400">
              <a:solidFill>
                <a:srgbClr val="1405D1"/>
              </a:solidFill>
            </a:endParaRPr>
          </a:p>
          <a:p>
            <a:r>
              <a:rPr lang="en-US" sz="2400">
                <a:solidFill>
                  <a:srgbClr val="1405D1"/>
                </a:solidFill>
              </a:rPr>
              <a:t>	- </a:t>
            </a:r>
            <a:r>
              <a:rPr lang="en-US" sz="2400" i="1">
                <a:solidFill>
                  <a:srgbClr val="1405D1"/>
                </a:solidFill>
              </a:rPr>
              <a:t>Xác định nội lực</a:t>
            </a:r>
            <a:r>
              <a:rPr lang="en-US" sz="2400">
                <a:solidFill>
                  <a:srgbClr val="1405D1"/>
                </a:solidFill>
              </a:rPr>
              <a:t>: dùng phương pháp mặt cắt của cơ học kết cấu hoặc sử dụng phần mềm phần tử hữu hạn.</a:t>
            </a:r>
          </a:p>
          <a:p>
            <a:r>
              <a:rPr lang="en-US" sz="2400">
                <a:solidFill>
                  <a:srgbClr val="1405D1"/>
                </a:solidFill>
              </a:rPr>
              <a:t>	</a:t>
            </a:r>
          </a:p>
          <a:p>
            <a:r>
              <a:rPr lang="en-US" sz="2400">
                <a:solidFill>
                  <a:srgbClr val="1405D1"/>
                </a:solidFill>
              </a:rPr>
              <a:t>	- </a:t>
            </a:r>
            <a:r>
              <a:rPr lang="en-US" sz="2400" i="1">
                <a:solidFill>
                  <a:srgbClr val="1405D1"/>
                </a:solidFill>
              </a:rPr>
              <a:t>Tính thép.</a:t>
            </a:r>
          </a:p>
          <a:p>
            <a:endParaRPr lang="en-US" sz="2400">
              <a:solidFill>
                <a:srgbClr val="1405D1"/>
              </a:solidFill>
            </a:endParaRPr>
          </a:p>
          <a:p>
            <a:r>
              <a:rPr lang="en-US" sz="2400" i="1">
                <a:solidFill>
                  <a:srgbClr val="1405D1"/>
                </a:solidFill>
              </a:rPr>
              <a:t>	- Bố trí cấu tạo thép.	</a:t>
            </a:r>
            <a:endParaRPr lang="en-US" sz="24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65233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840417"/>
            <a:chOff x="179512" y="116633"/>
            <a:chExt cx="8752906" cy="840051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840051"/>
              <a:chOff x="179512" y="1685926"/>
              <a:chExt cx="8752906" cy="840051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707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 cầu thang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/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124744"/>
            <a:ext cx="836547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2.3 Tính toán cầu thang bản chịu lực</a:t>
            </a:r>
            <a:r>
              <a:rPr lang="en-US" sz="2400">
                <a:solidFill>
                  <a:srgbClr val="1405D1"/>
                </a:solidFill>
              </a:rPr>
              <a:t>	</a:t>
            </a:r>
          </a:p>
          <a:p>
            <a:r>
              <a:rPr lang="en-US" sz="2400" b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     2.3.2 Tính dầm thang.</a:t>
            </a:r>
            <a:endParaRPr lang="en-US" sz="2400" b="1">
              <a:latin typeface="Arial" pitchFamily="34" charset="0"/>
              <a:cs typeface="Arial" pitchFamily="34" charset="0"/>
            </a:endParaRPr>
          </a:p>
          <a:p>
            <a:endParaRPr lang="en-US" sz="2400" b="1" dirty="0"/>
          </a:p>
          <a:p>
            <a:r>
              <a:rPr lang="en-US" sz="2400">
                <a:solidFill>
                  <a:srgbClr val="1405D1"/>
                </a:solidFill>
              </a:rPr>
              <a:t>	- </a:t>
            </a:r>
            <a:r>
              <a:rPr lang="en-US" sz="2400" i="1">
                <a:solidFill>
                  <a:srgbClr val="1405D1"/>
                </a:solidFill>
              </a:rPr>
              <a:t>Sơ đồ tính</a:t>
            </a:r>
            <a:r>
              <a:rPr lang="en-US" sz="2400">
                <a:solidFill>
                  <a:srgbClr val="1405D1"/>
                </a:solidFill>
              </a:rPr>
              <a:t>: sơ đồ tính là dầm đơn giản, liên kết gối tựa, ngàm hay khớp.</a:t>
            </a:r>
          </a:p>
          <a:p>
            <a:endParaRPr lang="en-US" sz="2400">
              <a:solidFill>
                <a:srgbClr val="1405D1"/>
              </a:solidFill>
            </a:endParaRPr>
          </a:p>
          <a:p>
            <a:r>
              <a:rPr lang="en-US" sz="2400">
                <a:solidFill>
                  <a:srgbClr val="1405D1"/>
                </a:solidFill>
              </a:rPr>
              <a:t>	- </a:t>
            </a:r>
            <a:r>
              <a:rPr lang="en-US" sz="2400" i="1">
                <a:solidFill>
                  <a:srgbClr val="1405D1"/>
                </a:solidFill>
              </a:rPr>
              <a:t>Xác định tải trọng</a:t>
            </a:r>
            <a:r>
              <a:rPr lang="en-US" sz="2400">
                <a:solidFill>
                  <a:srgbClr val="1405D1"/>
                </a:solidFill>
              </a:rPr>
              <a:t>: gồm trọng lượng bản thân dầm và tải trọng do bản thang truyền vào, và tường xây (nếu có)</a:t>
            </a:r>
          </a:p>
          <a:p>
            <a:endParaRPr lang="en-US" sz="2400">
              <a:solidFill>
                <a:srgbClr val="1405D1"/>
              </a:solidFill>
            </a:endParaRPr>
          </a:p>
          <a:p>
            <a:r>
              <a:rPr lang="en-US" sz="2400">
                <a:solidFill>
                  <a:srgbClr val="1405D1"/>
                </a:solidFill>
              </a:rPr>
              <a:t>	- </a:t>
            </a:r>
            <a:r>
              <a:rPr lang="en-US" sz="2400" i="1">
                <a:solidFill>
                  <a:srgbClr val="1405D1"/>
                </a:solidFill>
              </a:rPr>
              <a:t>Xác định nội lực</a:t>
            </a:r>
            <a:r>
              <a:rPr lang="en-US" sz="2400">
                <a:solidFill>
                  <a:srgbClr val="1405D1"/>
                </a:solidFill>
              </a:rPr>
              <a:t>: dùng phương pháp mặt cắt của cơ học kết cấu hoặc sử dụng phần mềm phần tử hữu hạn.</a:t>
            </a:r>
          </a:p>
          <a:p>
            <a:r>
              <a:rPr lang="en-US" sz="2400">
                <a:solidFill>
                  <a:srgbClr val="1405D1"/>
                </a:solidFill>
              </a:rPr>
              <a:t>	</a:t>
            </a:r>
          </a:p>
          <a:p>
            <a:r>
              <a:rPr lang="en-US" sz="2400">
                <a:solidFill>
                  <a:srgbClr val="1405D1"/>
                </a:solidFill>
              </a:rPr>
              <a:t>	- </a:t>
            </a:r>
            <a:r>
              <a:rPr lang="en-US" sz="2400" i="1">
                <a:solidFill>
                  <a:srgbClr val="1405D1"/>
                </a:solidFill>
              </a:rPr>
              <a:t>Tính thép.</a:t>
            </a:r>
          </a:p>
          <a:p>
            <a:endParaRPr lang="en-US" sz="2400">
              <a:solidFill>
                <a:srgbClr val="1405D1"/>
              </a:solidFill>
            </a:endParaRPr>
          </a:p>
          <a:p>
            <a:r>
              <a:rPr lang="en-US" sz="2400" i="1">
                <a:solidFill>
                  <a:srgbClr val="1405D1"/>
                </a:solidFill>
              </a:rPr>
              <a:t>	- Bố trí cấu tạo thép.	</a:t>
            </a:r>
            <a:endParaRPr lang="en-US" sz="24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51390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840417"/>
            <a:chOff x="179512" y="116633"/>
            <a:chExt cx="8752906" cy="840051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840051"/>
              <a:chOff x="179512" y="1685926"/>
              <a:chExt cx="8752906" cy="840051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707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 cầu thang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/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124744"/>
            <a:ext cx="83654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2.4 </a:t>
            </a:r>
            <a:r>
              <a:rPr lang="en-US" sz="2400" b="1" dirty="0" err="1"/>
              <a:t>Cấu</a:t>
            </a:r>
            <a:r>
              <a:rPr lang="en-US" sz="2400" b="1" dirty="0"/>
              <a:t> </a:t>
            </a:r>
            <a:r>
              <a:rPr lang="en-US" sz="2400" b="1" dirty="0" err="1"/>
              <a:t>tạo</a:t>
            </a:r>
            <a:r>
              <a:rPr lang="en-US" sz="2400" b="1" dirty="0"/>
              <a:t> </a:t>
            </a:r>
            <a:r>
              <a:rPr lang="en-US" sz="2400" b="1" dirty="0" err="1"/>
              <a:t>thép</a:t>
            </a:r>
            <a:r>
              <a:rPr lang="en-US" sz="2400" b="1" dirty="0"/>
              <a:t> </a:t>
            </a:r>
            <a:r>
              <a:rPr lang="en-US" sz="2400" b="1" dirty="0" err="1"/>
              <a:t>cầu</a:t>
            </a:r>
            <a:r>
              <a:rPr lang="en-US" sz="2400" b="1" dirty="0"/>
              <a:t> thang.</a:t>
            </a:r>
            <a:r>
              <a:rPr lang="en-US" sz="2400" dirty="0">
                <a:solidFill>
                  <a:srgbClr val="1405D1"/>
                </a:solidFill>
              </a:rPr>
              <a:t>	</a:t>
            </a:r>
          </a:p>
          <a:p>
            <a:endParaRPr lang="en-US" sz="2400" b="1" dirty="0"/>
          </a:p>
          <a:p>
            <a:r>
              <a:rPr lang="en-US" sz="2400" dirty="0">
                <a:solidFill>
                  <a:srgbClr val="1405D1"/>
                </a:solidFill>
              </a:rPr>
              <a:t>	- </a:t>
            </a:r>
            <a:r>
              <a:rPr lang="en-US" sz="2400" i="1" dirty="0" err="1">
                <a:solidFill>
                  <a:srgbClr val="1405D1"/>
                </a:solidFill>
              </a:rPr>
              <a:t>Cầu</a:t>
            </a:r>
            <a:r>
              <a:rPr lang="en-US" sz="2400" i="1" dirty="0">
                <a:solidFill>
                  <a:srgbClr val="1405D1"/>
                </a:solidFill>
              </a:rPr>
              <a:t> thang </a:t>
            </a:r>
            <a:r>
              <a:rPr lang="en-US" sz="2400" i="1" dirty="0" err="1">
                <a:solidFill>
                  <a:srgbClr val="1405D1"/>
                </a:solidFill>
              </a:rPr>
              <a:t>có</a:t>
            </a:r>
            <a:r>
              <a:rPr lang="en-US" sz="2400" i="1" dirty="0">
                <a:solidFill>
                  <a:srgbClr val="1405D1"/>
                </a:solidFill>
              </a:rPr>
              <a:t> </a:t>
            </a:r>
            <a:r>
              <a:rPr lang="en-US" sz="2400" i="1" dirty="0" err="1">
                <a:solidFill>
                  <a:srgbClr val="1405D1"/>
                </a:solidFill>
              </a:rPr>
              <a:t>bản</a:t>
            </a:r>
            <a:r>
              <a:rPr lang="en-US" sz="2400" i="1" dirty="0">
                <a:solidFill>
                  <a:srgbClr val="1405D1"/>
                </a:solidFill>
              </a:rPr>
              <a:t> </a:t>
            </a:r>
            <a:r>
              <a:rPr lang="en-US" sz="2400" i="1" dirty="0" err="1">
                <a:solidFill>
                  <a:srgbClr val="1405D1"/>
                </a:solidFill>
              </a:rPr>
              <a:t>dạng</a:t>
            </a:r>
            <a:r>
              <a:rPr lang="en-US" sz="2400" i="1" dirty="0">
                <a:solidFill>
                  <a:srgbClr val="1405D1"/>
                </a:solidFill>
              </a:rPr>
              <a:t> </a:t>
            </a:r>
            <a:r>
              <a:rPr lang="en-US" sz="2400" i="1" dirty="0" err="1">
                <a:solidFill>
                  <a:srgbClr val="1405D1"/>
                </a:solidFill>
              </a:rPr>
              <a:t>cung</a:t>
            </a:r>
            <a:r>
              <a:rPr lang="en-US" sz="2400" i="1" dirty="0">
                <a:solidFill>
                  <a:srgbClr val="1405D1"/>
                </a:solidFill>
              </a:rPr>
              <a:t> </a:t>
            </a:r>
            <a:r>
              <a:rPr lang="en-US" sz="2400" i="1" dirty="0" err="1">
                <a:solidFill>
                  <a:srgbClr val="1405D1"/>
                </a:solidFill>
              </a:rPr>
              <a:t>tròn</a:t>
            </a:r>
            <a:r>
              <a:rPr lang="en-US" sz="2400" i="1" dirty="0">
                <a:solidFill>
                  <a:srgbClr val="1405D1"/>
                </a:solidFill>
              </a:rPr>
              <a:t>. </a:t>
            </a:r>
            <a:r>
              <a:rPr lang="en-US" sz="2400" dirty="0" err="1">
                <a:solidFill>
                  <a:srgbClr val="1405D1"/>
                </a:solidFill>
              </a:rPr>
              <a:t>Đan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được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cấu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tạo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dốc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vào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phía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trong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tăng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thêm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độ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cứng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của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bản</a:t>
            </a:r>
            <a:r>
              <a:rPr lang="en-US" sz="2400" dirty="0">
                <a:solidFill>
                  <a:srgbClr val="1405D1"/>
                </a:solidFill>
              </a:rPr>
              <a:t> thang </a:t>
            </a:r>
            <a:r>
              <a:rPr lang="en-US" sz="2400" dirty="0" err="1">
                <a:solidFill>
                  <a:srgbClr val="1405D1"/>
                </a:solidFill>
              </a:rPr>
              <a:t>chịu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lực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3216929"/>
            <a:ext cx="5590476" cy="29333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6196" y="2883545"/>
            <a:ext cx="3051336" cy="398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98952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840417"/>
            <a:chOff x="179512" y="116633"/>
            <a:chExt cx="8752906" cy="840051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840051"/>
              <a:chOff x="179512" y="1685926"/>
              <a:chExt cx="8752906" cy="840051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707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 cầu thang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/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124744"/>
            <a:ext cx="83654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2.4 </a:t>
            </a:r>
            <a:r>
              <a:rPr lang="en-US" sz="2400" b="1" dirty="0" err="1"/>
              <a:t>Cấu</a:t>
            </a:r>
            <a:r>
              <a:rPr lang="en-US" sz="2400" b="1" dirty="0"/>
              <a:t> </a:t>
            </a:r>
            <a:r>
              <a:rPr lang="en-US" sz="2400" b="1" dirty="0" err="1"/>
              <a:t>tạo</a:t>
            </a:r>
            <a:r>
              <a:rPr lang="en-US" sz="2400" b="1" dirty="0"/>
              <a:t> </a:t>
            </a:r>
            <a:r>
              <a:rPr lang="en-US" sz="2400" b="1" dirty="0" err="1"/>
              <a:t>thép</a:t>
            </a:r>
            <a:r>
              <a:rPr lang="en-US" sz="2400" b="1" dirty="0"/>
              <a:t> </a:t>
            </a:r>
            <a:r>
              <a:rPr lang="en-US" sz="2400" b="1" dirty="0" err="1"/>
              <a:t>cầu</a:t>
            </a:r>
            <a:r>
              <a:rPr lang="en-US" sz="2400" b="1" dirty="0"/>
              <a:t> thang.</a:t>
            </a:r>
            <a:r>
              <a:rPr lang="en-US" sz="2400" dirty="0">
                <a:solidFill>
                  <a:srgbClr val="1405D1"/>
                </a:solidFill>
              </a:rPr>
              <a:t>	</a:t>
            </a:r>
          </a:p>
          <a:p>
            <a:endParaRPr lang="en-US" sz="2400" b="1" dirty="0"/>
          </a:p>
          <a:p>
            <a:r>
              <a:rPr lang="en-US" sz="2400" dirty="0">
                <a:solidFill>
                  <a:srgbClr val="1405D1"/>
                </a:solidFill>
              </a:rPr>
              <a:t>	- </a:t>
            </a:r>
            <a:r>
              <a:rPr lang="en-US" sz="2400" i="1" dirty="0" err="1">
                <a:solidFill>
                  <a:srgbClr val="1405D1"/>
                </a:solidFill>
              </a:rPr>
              <a:t>Cầu</a:t>
            </a:r>
            <a:r>
              <a:rPr lang="en-US" sz="2400" i="1" dirty="0">
                <a:solidFill>
                  <a:srgbClr val="1405D1"/>
                </a:solidFill>
              </a:rPr>
              <a:t> thang </a:t>
            </a:r>
            <a:r>
              <a:rPr lang="en-US" sz="2400" i="1" dirty="0" err="1">
                <a:solidFill>
                  <a:srgbClr val="1405D1"/>
                </a:solidFill>
              </a:rPr>
              <a:t>xương</a:t>
            </a:r>
            <a:r>
              <a:rPr lang="en-US" sz="2400" i="1" dirty="0">
                <a:solidFill>
                  <a:srgbClr val="1405D1"/>
                </a:solidFill>
              </a:rPr>
              <a:t> </a:t>
            </a:r>
            <a:r>
              <a:rPr lang="en-US" sz="2400" i="1" dirty="0" err="1">
                <a:solidFill>
                  <a:srgbClr val="1405D1"/>
                </a:solidFill>
              </a:rPr>
              <a:t>cá</a:t>
            </a:r>
            <a:r>
              <a:rPr lang="en-US" sz="2400" i="1" dirty="0">
                <a:solidFill>
                  <a:srgbClr val="1405D1"/>
                </a:solidFill>
              </a:rPr>
              <a:t>. </a:t>
            </a:r>
            <a:r>
              <a:rPr lang="en-US" sz="2400" dirty="0" err="1">
                <a:solidFill>
                  <a:srgbClr val="1405D1"/>
                </a:solidFill>
              </a:rPr>
              <a:t>Dầm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xương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cá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thường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được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đặt</a:t>
            </a:r>
            <a:r>
              <a:rPr lang="en-US" sz="2400" dirty="0">
                <a:solidFill>
                  <a:srgbClr val="1405D1"/>
                </a:solidFill>
              </a:rPr>
              <a:t> ở </a:t>
            </a:r>
            <a:r>
              <a:rPr lang="en-US" sz="2400" dirty="0" err="1">
                <a:solidFill>
                  <a:srgbClr val="1405D1"/>
                </a:solidFill>
              </a:rPr>
              <a:t>giữa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vế</a:t>
            </a:r>
            <a:r>
              <a:rPr lang="en-US" sz="2400" dirty="0">
                <a:solidFill>
                  <a:srgbClr val="1405D1"/>
                </a:solidFill>
              </a:rPr>
              <a:t> thang.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409" y="2778605"/>
            <a:ext cx="4208607" cy="37466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9982" y="4077072"/>
            <a:ext cx="3502161" cy="244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53461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840417"/>
            <a:chOff x="179512" y="116633"/>
            <a:chExt cx="8752906" cy="840051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840051"/>
              <a:chOff x="179512" y="1685926"/>
              <a:chExt cx="8752906" cy="840051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707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 cầu thang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/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124744"/>
            <a:ext cx="83654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2.4 Cấu tạo thép cầu thang.</a:t>
            </a:r>
            <a:r>
              <a:rPr lang="en-US" sz="2400">
                <a:solidFill>
                  <a:srgbClr val="1405D1"/>
                </a:solidFill>
              </a:rPr>
              <a:t>	</a:t>
            </a:r>
          </a:p>
          <a:p>
            <a:endParaRPr lang="en-US" sz="2400" b="1"/>
          </a:p>
          <a:p>
            <a:r>
              <a:rPr lang="en-US" sz="2400">
                <a:solidFill>
                  <a:srgbClr val="1405D1"/>
                </a:solidFill>
              </a:rPr>
              <a:t>	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1574619"/>
            <a:ext cx="4392488" cy="52833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0151" y="1891682"/>
            <a:ext cx="4219075" cy="499878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67962" y="1538464"/>
            <a:ext cx="4176038" cy="32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11793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840417"/>
            <a:chOff x="179512" y="116633"/>
            <a:chExt cx="8752906" cy="840051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840051"/>
              <a:chOff x="179512" y="1685926"/>
              <a:chExt cx="8752906" cy="840051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707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 cầu thang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/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124744"/>
            <a:ext cx="83654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2.4 Cấu tạo thép cầu thang.</a:t>
            </a:r>
            <a:r>
              <a:rPr lang="en-US" sz="2400">
                <a:solidFill>
                  <a:srgbClr val="1405D1"/>
                </a:solidFill>
              </a:rPr>
              <a:t>	</a:t>
            </a:r>
          </a:p>
          <a:p>
            <a:endParaRPr lang="en-US" sz="2400" b="1"/>
          </a:p>
          <a:p>
            <a:r>
              <a:rPr lang="en-US" sz="2400">
                <a:solidFill>
                  <a:srgbClr val="1405D1"/>
                </a:solidFill>
              </a:rPr>
              <a:t>	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212" y="1679762"/>
            <a:ext cx="5472608" cy="331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36613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840417"/>
            <a:chOff x="179512" y="116633"/>
            <a:chExt cx="8752906" cy="840051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840051"/>
              <a:chOff x="179512" y="1685926"/>
              <a:chExt cx="8752906" cy="840051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707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 cầu thang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/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124744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BÀI TẬP VÍ DỤ: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3299" y="1739602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1405D1"/>
                </a:solidFill>
              </a:rPr>
              <a:t>Thiết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cầu</a:t>
            </a:r>
            <a:r>
              <a:rPr lang="en-US" sz="2400" dirty="0">
                <a:solidFill>
                  <a:srgbClr val="1405D1"/>
                </a:solidFill>
              </a:rPr>
              <a:t> thang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dạng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như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hình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vẽ</a:t>
            </a:r>
            <a:r>
              <a:rPr lang="en-US" sz="2400" dirty="0">
                <a:solidFill>
                  <a:srgbClr val="1405D1"/>
                </a:solidFill>
              </a:rPr>
              <a:t>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2499" y="2354460"/>
            <a:ext cx="5954945" cy="405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57602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840417"/>
            <a:chOff x="179512" y="116633"/>
            <a:chExt cx="8752906" cy="840051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840051"/>
              <a:chOff x="179512" y="1685926"/>
              <a:chExt cx="8752906" cy="840051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707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 cầu thang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/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124744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BÀI TẬP VÍ DỤ: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3299" y="1739602"/>
            <a:ext cx="8365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1405D1"/>
                </a:solidFill>
              </a:rPr>
              <a:t>Thiết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kế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cầu</a:t>
            </a:r>
            <a:r>
              <a:rPr lang="en-US" sz="2400" dirty="0">
                <a:solidFill>
                  <a:srgbClr val="1405D1"/>
                </a:solidFill>
              </a:rPr>
              <a:t> thang </a:t>
            </a:r>
            <a:r>
              <a:rPr lang="en-US" sz="2400" dirty="0" err="1">
                <a:solidFill>
                  <a:srgbClr val="1405D1"/>
                </a:solidFill>
              </a:rPr>
              <a:t>có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dạng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như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hình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vẽ</a:t>
            </a:r>
            <a:r>
              <a:rPr lang="en-US" sz="2400" dirty="0">
                <a:solidFill>
                  <a:srgbClr val="1405D1"/>
                </a:solidFill>
              </a:rPr>
              <a:t>: </a:t>
            </a:r>
          </a:p>
          <a:p>
            <a:r>
              <a:rPr lang="en-US" sz="2400" dirty="0" err="1">
                <a:solidFill>
                  <a:srgbClr val="1405D1"/>
                </a:solidFill>
              </a:rPr>
              <a:t>Thép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sử</a:t>
            </a:r>
            <a:r>
              <a:rPr lang="en-US" sz="2400" dirty="0">
                <a:solidFill>
                  <a:srgbClr val="1405D1"/>
                </a:solidFill>
              </a:rPr>
              <a:t> </a:t>
            </a:r>
            <a:r>
              <a:rPr lang="en-US" sz="2400" dirty="0" err="1">
                <a:solidFill>
                  <a:srgbClr val="1405D1"/>
                </a:solidFill>
              </a:rPr>
              <a:t>dụng</a:t>
            </a:r>
            <a:r>
              <a:rPr lang="en-US" sz="2400" dirty="0">
                <a:solidFill>
                  <a:srgbClr val="1405D1"/>
                </a:solidFill>
              </a:rPr>
              <a:t> CII, </a:t>
            </a:r>
            <a:r>
              <a:rPr lang="en-US" sz="2400" dirty="0" err="1">
                <a:solidFill>
                  <a:srgbClr val="1405D1"/>
                </a:solidFill>
              </a:rPr>
              <a:t>Betong</a:t>
            </a:r>
            <a:r>
              <a:rPr lang="en-US" sz="2400" dirty="0">
                <a:solidFill>
                  <a:srgbClr val="1405D1"/>
                </a:solidFill>
              </a:rPr>
              <a:t> B15.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299" y="2738731"/>
            <a:ext cx="5096145" cy="41192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8571" y="4391957"/>
            <a:ext cx="3136727" cy="243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81285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664759" y="1399637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Chiều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dày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sàn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6567782"/>
              </p:ext>
            </p:extLst>
          </p:nvPr>
        </p:nvGraphicFramePr>
        <p:xfrm>
          <a:off x="2051720" y="1977652"/>
          <a:ext cx="3152775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523880" imgH="393480" progId="Equation.DSMT4">
                  <p:embed/>
                </p:oleObj>
              </mc:Choice>
              <mc:Fallback>
                <p:oleObj name="Equation" r:id="rId3" imgW="1523880" imgH="393480" progId="Equation.DSMT4">
                  <p:embed/>
                  <p:pic>
                    <p:nvPicPr>
                      <p:cNvPr id="24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1977652"/>
                        <a:ext cx="3152775" cy="803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04687" y="76470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1./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chiều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dày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bản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thang,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dầm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chiếu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nghỉ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71600" y="2780927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chiều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dày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bản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h=100mm</a:t>
            </a:r>
            <a:endParaRPr lang="en-US" sz="2400" baseline="30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4687" y="10916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Giải:</a:t>
            </a:r>
            <a:endParaRPr lang="en-US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6142" y="3436467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Chiều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kích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thước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dầm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5273282"/>
              </p:ext>
            </p:extLst>
          </p:nvPr>
        </p:nvGraphicFramePr>
        <p:xfrm>
          <a:off x="1893763" y="3986639"/>
          <a:ext cx="3468688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76160" imgH="393480" progId="Equation.DSMT4">
                  <p:embed/>
                </p:oleObj>
              </mc:Choice>
              <mc:Fallback>
                <p:oleObj name="Equation" r:id="rId5" imgW="1676160" imgH="393480" progId="Equation.DSMT4">
                  <p:embed/>
                  <p:pic>
                    <p:nvPicPr>
                      <p:cNvPr id="24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3763" y="3986639"/>
                        <a:ext cx="3468688" cy="803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043608" y="486916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dầm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h=250mm; b=200mm</a:t>
            </a:r>
            <a:endParaRPr lang="en-US" sz="2400" baseline="30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3261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626142" y="1325036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Chiếu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nghỉ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4687" y="76470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2./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Xác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tải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trọng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4687" y="10916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Giải:</a:t>
            </a:r>
            <a:endParaRPr lang="en-US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2123728" y="2553079"/>
          <a:ext cx="6751052" cy="1101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958840" imgH="482400" progId="Equation.DSMT4">
                  <p:embed/>
                </p:oleObj>
              </mc:Choice>
              <mc:Fallback>
                <p:oleObj name="Equation" r:id="rId3" imgW="2958840" imgH="48240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23728" y="2553079"/>
                        <a:ext cx="6751052" cy="1101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115616" y="1965778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Tĩnh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tải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115616" y="3822392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Hoạt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tải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2166937" y="4297008"/>
          <a:ext cx="4810125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08160" imgH="228600" progId="Equation.DSMT4">
                  <p:embed/>
                </p:oleObj>
              </mc:Choice>
              <mc:Fallback>
                <p:oleObj name="Equation" r:id="rId5" imgW="2108160" imgH="22860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66937" y="4297008"/>
                        <a:ext cx="4810125" cy="522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115616" y="4849103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Tổng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tải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chiếu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nghỉ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991729"/>
              </p:ext>
            </p:extLst>
          </p:nvPr>
        </p:nvGraphicFramePr>
        <p:xfrm>
          <a:off x="2076450" y="5437188"/>
          <a:ext cx="5929313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336760" imgH="241200" progId="Equation.DSMT4">
                  <p:embed/>
                </p:oleObj>
              </mc:Choice>
              <mc:Fallback>
                <p:oleObj name="Equation" r:id="rId7" imgW="2336760" imgH="241200" progId="Equation.DSMT4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76450" y="5437188"/>
                        <a:ext cx="5929313" cy="611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5855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42910" y="1071546"/>
            <a:ext cx="4994275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BỐ CỤC</a:t>
            </a:r>
          </a:p>
        </p:txBody>
      </p:sp>
      <p:sp>
        <p:nvSpPr>
          <p:cNvPr id="6" name="Text Box 25"/>
          <p:cNvSpPr txBox="1">
            <a:spLocks noChangeArrowheads="1"/>
          </p:cNvSpPr>
          <p:nvPr/>
        </p:nvSpPr>
        <p:spPr bwMode="gray">
          <a:xfrm>
            <a:off x="1285852" y="1785926"/>
            <a:ext cx="6572296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 1: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khung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bê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tông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cốt</a:t>
            </a:r>
            <a:r>
              <a:rPr lang="en-US" sz="2200" b="1" u="sng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thép</a:t>
            </a:r>
            <a:endParaRPr lang="en-US" sz="2200" b="1" u="sng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Box 25"/>
          <p:cNvSpPr txBox="1">
            <a:spLocks noChangeArrowheads="1"/>
          </p:cNvSpPr>
          <p:nvPr/>
        </p:nvSpPr>
        <p:spPr bwMode="gray">
          <a:xfrm>
            <a:off x="1285851" y="2566065"/>
            <a:ext cx="6140903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 2: </a:t>
            </a:r>
            <a:r>
              <a:rPr lang="en-US" sz="2200" b="1" u="sng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2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thang</a:t>
            </a: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gray">
          <a:xfrm>
            <a:off x="1285852" y="3286145"/>
            <a:ext cx="6572296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 3: </a:t>
            </a:r>
            <a:r>
              <a:rPr lang="en-US" sz="2200" b="1" u="sng" dirty="0" err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hồ</a:t>
            </a:r>
            <a:r>
              <a:rPr lang="en-US" sz="2200" b="1" u="sng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endParaRPr lang="en-US" sz="2200" b="1" u="sng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Box 25"/>
          <p:cNvSpPr txBox="1">
            <a:spLocks noChangeArrowheads="1"/>
          </p:cNvSpPr>
          <p:nvPr/>
        </p:nvSpPr>
        <p:spPr bwMode="gray">
          <a:xfrm>
            <a:off x="1285852" y="4077072"/>
            <a:ext cx="6298857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 4: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móng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bê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tông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cốt</a:t>
            </a:r>
            <a:r>
              <a:rPr lang="en-US" sz="2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thép</a:t>
            </a:r>
            <a:endParaRPr lang="en-US" sz="2200" b="1" u="sng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Box 25"/>
          <p:cNvSpPr txBox="1">
            <a:spLocks noChangeArrowheads="1"/>
          </p:cNvSpPr>
          <p:nvPr/>
        </p:nvSpPr>
        <p:spPr bwMode="gray">
          <a:xfrm>
            <a:off x="1278135" y="4867999"/>
            <a:ext cx="6298857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ươ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 5: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mái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bê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tông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cốt</a:t>
            </a:r>
            <a:r>
              <a:rPr lang="en-US" sz="22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thép</a:t>
            </a:r>
            <a:endParaRPr lang="en-US" sz="2200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72445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642910" y="1576388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thang: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4687" y="76470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2./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Xác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tải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trọng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4687" y="10916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Giải:</a:t>
            </a:r>
            <a:endParaRPr lang="en-US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4688363"/>
              </p:ext>
            </p:extLst>
          </p:nvPr>
        </p:nvGraphicFramePr>
        <p:xfrm>
          <a:off x="1835696" y="2348880"/>
          <a:ext cx="6548438" cy="284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69920" imgH="1244520" progId="Equation.DSMT4">
                  <p:embed/>
                </p:oleObj>
              </mc:Choice>
              <mc:Fallback>
                <p:oleObj name="Equation" r:id="rId3" imgW="2869920" imgH="12445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35696" y="2348880"/>
                        <a:ext cx="6548438" cy="2840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36863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-35068" y="718763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3./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Xác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nội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4687" y="10916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Giải:</a:t>
            </a:r>
            <a:endParaRPr lang="en-US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5659811"/>
              </p:ext>
            </p:extLst>
          </p:nvPr>
        </p:nvGraphicFramePr>
        <p:xfrm>
          <a:off x="183479" y="1998247"/>
          <a:ext cx="4341042" cy="287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17297255" imgH="7400732" progId="">
                  <p:embed/>
                </p:oleObj>
              </mc:Choice>
              <mc:Fallback>
                <p:oleObj r:id="rId3" imgW="17297255" imgH="7400732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7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5858" r="15858"/>
                      <a:stretch>
                        <a:fillRect/>
                      </a:stretch>
                    </p:blipFill>
                    <p:spPr bwMode="auto">
                      <a:xfrm>
                        <a:off x="183479" y="1998247"/>
                        <a:ext cx="4341042" cy="2870913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6457119"/>
              </p:ext>
            </p:extLst>
          </p:nvPr>
        </p:nvGraphicFramePr>
        <p:xfrm>
          <a:off x="4497333" y="1998246"/>
          <a:ext cx="4369390" cy="287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utoCAD Drawing" r:id="rId5" imgW="7709611" imgH="4709770" progId="AutoCAD.Drawing.21">
                  <p:embed/>
                </p:oleObj>
              </mc:Choice>
              <mc:Fallback>
                <p:oleObj name="AutoCAD Drawing" r:id="rId5" imgW="7709611" imgH="4709770" progId="AutoCAD.Drawing.2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lum bright="-10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7767"/>
                      <a:stretch>
                        <a:fillRect/>
                      </a:stretch>
                    </p:blipFill>
                    <p:spPr bwMode="auto">
                      <a:xfrm>
                        <a:off x="4497333" y="1998246"/>
                        <a:ext cx="4369390" cy="2870913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626142" y="1388647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Sơ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đồ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cầu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thang:</a:t>
            </a:r>
          </a:p>
        </p:txBody>
      </p:sp>
    </p:spTree>
    <p:extLst>
      <p:ext uri="{BB962C8B-B14F-4D97-AF65-F5344CB8AC3E}">
        <p14:creationId xmlns:p14="http://schemas.microsoft.com/office/powerpoint/2010/main" val="2740404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-35068" y="718763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3./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Xác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nội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4687" y="10916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Giải:</a:t>
            </a:r>
            <a:endParaRPr lang="en-US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6770031"/>
              </p:ext>
            </p:extLst>
          </p:nvPr>
        </p:nvGraphicFramePr>
        <p:xfrm>
          <a:off x="536575" y="1628800"/>
          <a:ext cx="8607425" cy="492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74840" imgH="2603160" progId="Equation.DSMT4">
                  <p:embed/>
                </p:oleObj>
              </mc:Choice>
              <mc:Fallback>
                <p:oleObj name="Equation" r:id="rId3" imgW="3174840" imgH="2603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6575" y="1628800"/>
                        <a:ext cx="8607425" cy="4921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56579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-35068" y="718763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3./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Xác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nội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4687" y="10916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Giải:</a:t>
            </a:r>
            <a:endParaRPr lang="en-US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6142" y="1388647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Momen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tiết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diện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kỳ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đoạn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x: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634003"/>
              </p:ext>
            </p:extLst>
          </p:nvPr>
        </p:nvGraphicFramePr>
        <p:xfrm>
          <a:off x="1803217" y="3424758"/>
          <a:ext cx="5683250" cy="149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14600" imgH="660240" progId="Equation.DSMT4">
                  <p:embed/>
                </p:oleObj>
              </mc:Choice>
              <mc:Fallback>
                <p:oleObj name="Equation" r:id="rId3" imgW="2514600" imgH="660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03217" y="3424758"/>
                        <a:ext cx="5683250" cy="149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58032" y="2852936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- 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Momen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lớn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tại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vị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trí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cắt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bằng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0: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0806201"/>
              </p:ext>
            </p:extLst>
          </p:nvPr>
        </p:nvGraphicFramePr>
        <p:xfrm>
          <a:off x="1717675" y="1927225"/>
          <a:ext cx="4332288" cy="94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17360" imgH="419040" progId="Equation.DSMT4">
                  <p:embed/>
                </p:oleObj>
              </mc:Choice>
              <mc:Fallback>
                <p:oleObj name="Equation" r:id="rId5" imgW="1917360" imgH="419040" progId="Equation.DSMT4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17675" y="1927225"/>
                        <a:ext cx="4332288" cy="946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79422" y="4797152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Thế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(1):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3525259"/>
              </p:ext>
            </p:extLst>
          </p:nvPr>
        </p:nvGraphicFramePr>
        <p:xfrm>
          <a:off x="1403648" y="5024142"/>
          <a:ext cx="7432675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288960" imgH="838080" progId="Equation.DSMT4">
                  <p:embed/>
                </p:oleObj>
              </mc:Choice>
              <mc:Fallback>
                <p:oleObj name="Equation" r:id="rId7" imgW="3288960" imgH="83808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03648" y="5024142"/>
                        <a:ext cx="7432675" cy="189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04716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-35068" y="718763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3./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Xác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nội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4687" y="10916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Giải:</a:t>
            </a:r>
            <a:endParaRPr lang="en-US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6142" y="1388647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Momen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ở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nhịp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2400" baseline="-250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=0,7M</a:t>
            </a:r>
            <a:r>
              <a:rPr lang="en-US" sz="2400" baseline="-250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max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=1720,9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daN.m</a:t>
            </a: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1176" y="2090053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Momen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ở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2400" baseline="-250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=0,4M</a:t>
            </a:r>
            <a:r>
              <a:rPr lang="en-US" sz="2400" baseline="-250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max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=983,4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daN.m</a:t>
            </a: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1826" y="2801455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momen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thép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1172362"/>
              </p:ext>
            </p:extLst>
          </p:nvPr>
        </p:nvGraphicFramePr>
        <p:xfrm>
          <a:off x="1619672" y="3459504"/>
          <a:ext cx="6211126" cy="103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03160" imgH="431640" progId="Equation.DSMT4">
                  <p:embed/>
                </p:oleObj>
              </mc:Choice>
              <mc:Fallback>
                <p:oleObj name="Equation" r:id="rId3" imgW="26031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19672" y="3459504"/>
                        <a:ext cx="6211126" cy="1030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601176" y="4686026"/>
            <a:ext cx="85010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 b=100cm; h0=h-a=10-1,5=8,5cm;</a:t>
            </a:r>
          </a:p>
          <a:p>
            <a:pPr lvl="1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	  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Rb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=85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/cm</a:t>
            </a:r>
            <a:r>
              <a:rPr lang="en-US" sz="2400" baseline="300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;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Rs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=2800daN/cm</a:t>
            </a:r>
            <a:r>
              <a:rPr lang="en-US" sz="2400" baseline="300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2373000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-35068" y="718763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4./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thép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sàn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4687" y="10916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Giải:</a:t>
            </a:r>
            <a:endParaRPr lang="en-US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6142" y="1388647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momen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ở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nhịp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2400" baseline="-250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=1720,9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daN.m</a:t>
            </a: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0202460"/>
              </p:ext>
            </p:extLst>
          </p:nvPr>
        </p:nvGraphicFramePr>
        <p:xfrm>
          <a:off x="1270000" y="1898650"/>
          <a:ext cx="7212013" cy="278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022560" imgH="1168200" progId="Equation.DSMT4">
                  <p:embed/>
                </p:oleObj>
              </mc:Choice>
              <mc:Fallback>
                <p:oleObj name="Equation" r:id="rId3" imgW="3022560" imgH="116820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70000" y="1898650"/>
                        <a:ext cx="7212013" cy="278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07842" y="4941168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thép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bố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trí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Symbol" panose="05050102010706020507" pitchFamily="18" charset="2"/>
              </a:rPr>
              <a:t>12a120, As=9,43cm</a:t>
            </a:r>
            <a:r>
              <a:rPr lang="en-US" sz="2400" baseline="300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Symbol" panose="05050102010706020507" pitchFamily="18" charset="2"/>
              </a:rPr>
              <a:t>2</a:t>
            </a:r>
            <a:endParaRPr lang="en-US" sz="2400" baseline="30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9794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-35068" y="718763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4./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thép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sàn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4687" y="10916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Giải:</a:t>
            </a:r>
            <a:endParaRPr lang="en-US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6142" y="1388647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momen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ở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gối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 M</a:t>
            </a:r>
            <a:r>
              <a:rPr lang="en-US" sz="2400" baseline="-250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=983,4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daN.m</a:t>
            </a: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4529058"/>
              </p:ext>
            </p:extLst>
          </p:nvPr>
        </p:nvGraphicFramePr>
        <p:xfrm>
          <a:off x="1284288" y="1898650"/>
          <a:ext cx="7181850" cy="278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009600" imgH="1168200" progId="Equation.DSMT4">
                  <p:embed/>
                </p:oleObj>
              </mc:Choice>
              <mc:Fallback>
                <p:oleObj name="Equation" r:id="rId3" imgW="3009600" imgH="116820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84288" y="1898650"/>
                        <a:ext cx="7181850" cy="278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07842" y="4941168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thép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bố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trí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Symbol" panose="05050102010706020507" pitchFamily="18" charset="2"/>
              </a:rPr>
              <a:t>12a200, As=5,66cm</a:t>
            </a:r>
            <a:r>
              <a:rPr lang="en-US" sz="2400" baseline="300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Symbol" panose="05050102010706020507" pitchFamily="18" charset="2"/>
              </a:rPr>
              <a:t>2</a:t>
            </a:r>
            <a:endParaRPr lang="en-US" sz="2400" baseline="30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1673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-35068" y="718763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4./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thép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sàn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4687" y="10916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Giải:</a:t>
            </a:r>
            <a:endParaRPr lang="en-US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1380452"/>
            <a:ext cx="7193524" cy="11538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6" y="2607472"/>
            <a:ext cx="5832648" cy="4082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1166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-35068" y="718763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5./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dầm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chiều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nghỉ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4687" y="10916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Giải:</a:t>
            </a:r>
            <a:endParaRPr lang="en-US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6142" y="1388647"/>
            <a:ext cx="85010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Tải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trọng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tác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dụng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lên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dầm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800100" lvl="1" indent="-342900">
              <a:buFontTx/>
              <a:buChar char="-"/>
            </a:pP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	+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Trọng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lượng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thân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dầm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lvl="1"/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5558876"/>
              </p:ext>
            </p:extLst>
          </p:nvPr>
        </p:nvGraphicFramePr>
        <p:xfrm>
          <a:off x="2091726" y="2678837"/>
          <a:ext cx="5569922" cy="975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55800" imgH="482400" progId="Equation.DSMT4">
                  <p:embed/>
                </p:oleObj>
              </mc:Choice>
              <mc:Fallback>
                <p:oleObj name="Equation" r:id="rId3" imgW="275580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91726" y="2678837"/>
                        <a:ext cx="5569922" cy="9753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42910" y="3692232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	+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Phản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từ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bản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thang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truyền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1781904"/>
              </p:ext>
            </p:extLst>
          </p:nvPr>
        </p:nvGraphicFramePr>
        <p:xfrm>
          <a:off x="2091726" y="4238649"/>
          <a:ext cx="2592387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82680" imgH="228600" progId="Equation.DSMT4">
                  <p:embed/>
                </p:oleObj>
              </mc:Choice>
              <mc:Fallback>
                <p:oleObj name="Equation" r:id="rId5" imgW="1282680" imgH="228600" progId="Equation.DSMT4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91726" y="4238649"/>
                        <a:ext cx="2592387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42910" y="4728105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Tổng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tải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trọng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8047419"/>
              </p:ext>
            </p:extLst>
          </p:nvPr>
        </p:nvGraphicFramePr>
        <p:xfrm>
          <a:off x="2105025" y="5275263"/>
          <a:ext cx="4259263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08160" imgH="228600" progId="Equation.DSMT4">
                  <p:embed/>
                </p:oleObj>
              </mc:Choice>
              <mc:Fallback>
                <p:oleObj name="Equation" r:id="rId7" imgW="2108160" imgH="228600" progId="Equation.DSMT4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05025" y="5275263"/>
                        <a:ext cx="4259263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43408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-35068" y="718763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5./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dầm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chiều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nghỉ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4687" y="10916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Giải:</a:t>
            </a:r>
            <a:endParaRPr lang="en-US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6142" y="1388647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Tx/>
              <a:buChar char="-"/>
            </a:pP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Sơ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đồ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dầm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chiếu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nghỉ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1011699"/>
              </p:ext>
            </p:extLst>
          </p:nvPr>
        </p:nvGraphicFramePr>
        <p:xfrm>
          <a:off x="1547664" y="4289832"/>
          <a:ext cx="5283201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16120" imgH="419040" progId="Equation.DSMT4">
                  <p:embed/>
                </p:oleObj>
              </mc:Choice>
              <mc:Fallback>
                <p:oleObj name="Equation" r:id="rId3" imgW="2616120" imgH="419040" progId="Equation.DSMT4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47664" y="4289832"/>
                        <a:ext cx="5283201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1680" y="1962265"/>
            <a:ext cx="3384376" cy="156095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42910" y="3692232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- 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Momen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lớn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nhất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41619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636587"/>
            <a:chOff x="179512" y="116633"/>
            <a:chExt cx="8752906" cy="636310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636310"/>
              <a:chOff x="179512" y="1685926"/>
              <a:chExt cx="8752906" cy="636310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39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</a:t>
                </a:r>
                <a:r>
                  <a:rPr lang="en-US" sz="2000" b="1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 cấu cầu thang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2</a:t>
            </a:r>
            <a:r>
              <a:rPr lang="en-US" sz="2400" b="1"/>
              <a:t>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err="1"/>
              <a:t>niệm</a:t>
            </a:r>
            <a:r>
              <a:rPr lang="en-US" sz="2400" b="1"/>
              <a:t> chung và phân loại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8271" y="1988840"/>
            <a:ext cx="3565800" cy="47366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36" y="1988840"/>
            <a:ext cx="4685445" cy="332490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-35068" y="718763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4./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thép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dầm</a:t>
            </a:r>
            <a:r>
              <a:rPr lang="en-US" sz="2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4687" y="10916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/>
            <a:r>
              <a:rPr lang="en-US" sz="2400" i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Giải:</a:t>
            </a:r>
            <a:endParaRPr lang="en-US" sz="24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6142" y="1388647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momen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: M</a:t>
            </a:r>
            <a:r>
              <a:rPr lang="en-US" sz="2400" baseline="-250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g</a:t>
            </a:r>
            <a:r>
              <a:rPr lang="en-US" sz="2400" dirty="0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=2331,6 </a:t>
            </a:r>
            <a:r>
              <a:rPr lang="en-US" sz="2400" dirty="0" err="1">
                <a:solidFill>
                  <a:srgbClr val="1405D1"/>
                </a:solidFill>
                <a:latin typeface="Arial" pitchFamily="34" charset="0"/>
                <a:cs typeface="Arial" pitchFamily="34" charset="0"/>
              </a:rPr>
              <a:t>daN.m</a:t>
            </a:r>
            <a:endParaRPr lang="en-US" sz="2400" dirty="0">
              <a:solidFill>
                <a:srgbClr val="1405D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8963790"/>
              </p:ext>
            </p:extLst>
          </p:nvPr>
        </p:nvGraphicFramePr>
        <p:xfrm>
          <a:off x="860425" y="1898650"/>
          <a:ext cx="8029575" cy="278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365280" imgH="1168200" progId="Equation.DSMT4">
                  <p:embed/>
                </p:oleObj>
              </mc:Choice>
              <mc:Fallback>
                <p:oleObj name="Equation" r:id="rId3" imgW="3365280" imgH="116820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0425" y="1898650"/>
                        <a:ext cx="8029575" cy="278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07842" y="4941168"/>
            <a:ext cx="8501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thép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bố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trí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3</a:t>
            </a:r>
            <a:r>
              <a:rPr 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Symbol" panose="05050102010706020507" pitchFamily="18" charset="2"/>
              </a:rPr>
              <a:t>14, As=4,62cm</a:t>
            </a:r>
            <a:r>
              <a:rPr lang="en-US" sz="2400" baseline="300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Symbol" panose="05050102010706020507" pitchFamily="18" charset="2"/>
              </a:rPr>
              <a:t>2</a:t>
            </a:r>
            <a:endParaRPr lang="en-US" sz="2400" baseline="30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7488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2564904"/>
            <a:ext cx="8712967" cy="1067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cs typeface="Times New Roman" pitchFamily="18" charset="0"/>
              </a:rPr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333937340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840417"/>
            <a:chOff x="179512" y="116633"/>
            <a:chExt cx="8752906" cy="840051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840051"/>
              <a:chOff x="179512" y="1685926"/>
              <a:chExt cx="8752906" cy="840051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707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 cầu thang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/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36547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2.1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err="1"/>
              <a:t>niệm</a:t>
            </a:r>
            <a:r>
              <a:rPr lang="en-US" sz="2400" b="1"/>
              <a:t> chung và phân loại</a:t>
            </a:r>
            <a:endParaRPr lang="en-US" sz="2400" b="1" dirty="0"/>
          </a:p>
          <a:p>
            <a:endParaRPr lang="en-US" sz="2400" b="1" dirty="0"/>
          </a:p>
          <a:p>
            <a:r>
              <a:rPr lang="en-US" sz="2400" b="1" dirty="0">
                <a:solidFill>
                  <a:srgbClr val="1405D1"/>
                </a:solidFill>
              </a:rPr>
              <a:t>	</a:t>
            </a:r>
            <a:r>
              <a:rPr lang="en-US" sz="2400" b="1">
                <a:solidFill>
                  <a:srgbClr val="1405D1"/>
                </a:solidFill>
              </a:rPr>
              <a:t>- </a:t>
            </a:r>
            <a:r>
              <a:rPr lang="en-US" sz="2400">
                <a:solidFill>
                  <a:srgbClr val="1405D1"/>
                </a:solidFill>
              </a:rPr>
              <a:t>Cầu thang là một bộ phận kết cấu có mục đích phục vụ đi lên xuống của người sinh sống, phải thỏa mãn các yêu cầu sau:</a:t>
            </a:r>
          </a:p>
          <a:p>
            <a:endParaRPr lang="en-US" sz="2400">
              <a:solidFill>
                <a:srgbClr val="1405D1"/>
              </a:solidFill>
            </a:endParaRPr>
          </a:p>
          <a:p>
            <a:r>
              <a:rPr lang="en-US" sz="2400">
                <a:solidFill>
                  <a:srgbClr val="1405D1"/>
                </a:solidFill>
              </a:rPr>
              <a:t>	+ Vị trí thuận lợi</a:t>
            </a:r>
          </a:p>
          <a:p>
            <a:r>
              <a:rPr lang="en-US" sz="2400">
                <a:solidFill>
                  <a:srgbClr val="1405D1"/>
                </a:solidFill>
              </a:rPr>
              <a:t>	+ Bề rộng đảm bảo đi lại và thoát hiểm, độ dốc theo tiêu chuẩn thiết kế.</a:t>
            </a:r>
          </a:p>
          <a:p>
            <a:r>
              <a:rPr lang="en-US" sz="2400">
                <a:solidFill>
                  <a:srgbClr val="FF0000"/>
                </a:solidFill>
              </a:rPr>
              <a:t>	+ Kết cấu đủ khả năng chịu lực.</a:t>
            </a:r>
          </a:p>
          <a:p>
            <a:r>
              <a:rPr lang="en-US" sz="2400">
                <a:solidFill>
                  <a:srgbClr val="1405D1"/>
                </a:solidFill>
              </a:rPr>
              <a:t>	+ Chống cháy</a:t>
            </a:r>
          </a:p>
          <a:p>
            <a:r>
              <a:rPr lang="en-US" sz="2400">
                <a:solidFill>
                  <a:srgbClr val="1405D1"/>
                </a:solidFill>
              </a:rPr>
              <a:t>	+ Phù hợp thẩm mỹ.</a:t>
            </a:r>
            <a:endParaRPr lang="en-US" sz="2400" dirty="0">
              <a:solidFill>
                <a:srgbClr val="1405D1"/>
              </a:solidFill>
            </a:endParaRPr>
          </a:p>
          <a:p>
            <a:pPr marL="1371600" lvl="2" indent="-4572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</a:endParaRP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59546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840417"/>
            <a:chOff x="179512" y="116633"/>
            <a:chExt cx="8752906" cy="840051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840051"/>
              <a:chOff x="179512" y="1685926"/>
              <a:chExt cx="8752906" cy="840051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707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 cầu thang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/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36547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2.1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err="1"/>
              <a:t>niệm</a:t>
            </a:r>
            <a:r>
              <a:rPr lang="en-US" sz="2400" b="1"/>
              <a:t> chung và phân loại</a:t>
            </a:r>
            <a:endParaRPr lang="en-US" sz="2400" b="1" dirty="0"/>
          </a:p>
          <a:p>
            <a:endParaRPr lang="en-US" sz="2400" b="1" dirty="0"/>
          </a:p>
          <a:p>
            <a:r>
              <a:rPr lang="en-US" sz="2400" b="1">
                <a:solidFill>
                  <a:srgbClr val="1405D1"/>
                </a:solidFill>
              </a:rPr>
              <a:t>	- Phân loại về công dụng có:</a:t>
            </a:r>
            <a:endParaRPr lang="en-US" sz="2400">
              <a:solidFill>
                <a:srgbClr val="1405D1"/>
              </a:solidFill>
            </a:endParaRPr>
          </a:p>
          <a:p>
            <a:endParaRPr lang="en-US" sz="2400">
              <a:solidFill>
                <a:srgbClr val="1405D1"/>
              </a:solidFill>
            </a:endParaRPr>
          </a:p>
          <a:p>
            <a:r>
              <a:rPr lang="en-US" sz="2400">
                <a:solidFill>
                  <a:srgbClr val="1405D1"/>
                </a:solidFill>
              </a:rPr>
              <a:t>	+ Cầu thang cho công trình dân dụng ( nhà ở, bệnh viện)</a:t>
            </a:r>
          </a:p>
          <a:p>
            <a:r>
              <a:rPr lang="en-US" sz="2400">
                <a:solidFill>
                  <a:srgbClr val="1405D1"/>
                </a:solidFill>
              </a:rPr>
              <a:t>	+ Cầu thang cho công trình công cộng ( trường học, nhà hát, triển lãm..)</a:t>
            </a:r>
          </a:p>
          <a:p>
            <a:r>
              <a:rPr lang="en-US" sz="2400">
                <a:solidFill>
                  <a:srgbClr val="1405D1"/>
                </a:solidFill>
              </a:rPr>
              <a:t>	+ Cầu thang cho công trình công nghiệp.</a:t>
            </a:r>
            <a:endParaRPr lang="en-US" sz="2400" dirty="0">
              <a:solidFill>
                <a:srgbClr val="1405D1"/>
              </a:solidFill>
            </a:endParaRPr>
          </a:p>
          <a:p>
            <a:pPr marL="1371600" lvl="2" indent="-4572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1405D1"/>
              </a:solidFill>
            </a:endParaRPr>
          </a:p>
          <a:p>
            <a:r>
              <a:rPr lang="en-US" sz="2400" b="1">
                <a:solidFill>
                  <a:srgbClr val="1405D1"/>
                </a:solidFill>
              </a:rPr>
              <a:t>	- Phân loại về mặt bằng </a:t>
            </a:r>
            <a:r>
              <a:rPr lang="en-US" sz="2400">
                <a:solidFill>
                  <a:srgbClr val="1405D1"/>
                </a:solidFill>
              </a:rPr>
              <a:t>rất đa dạng: loại một về, hai vế, ba vế, xoắn ốc..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03220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840417"/>
            <a:chOff x="179512" y="116633"/>
            <a:chExt cx="8752906" cy="840051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840051"/>
              <a:chOff x="179512" y="1685926"/>
              <a:chExt cx="8752906" cy="840051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707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 cầu thang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/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3654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2.1 </a:t>
            </a:r>
            <a:r>
              <a:rPr lang="en-US" sz="2400" b="1" dirty="0" err="1"/>
              <a:t>Khái</a:t>
            </a:r>
            <a:r>
              <a:rPr lang="en-US" sz="2400" b="1" dirty="0"/>
              <a:t> </a:t>
            </a:r>
            <a:r>
              <a:rPr lang="en-US" sz="2400" b="1" err="1"/>
              <a:t>niệm</a:t>
            </a:r>
            <a:r>
              <a:rPr lang="en-US" sz="2400" b="1"/>
              <a:t> chung và phân loại</a:t>
            </a:r>
            <a:endParaRPr lang="en-US" sz="2400" b="1" dirty="0"/>
          </a:p>
          <a:p>
            <a:endParaRPr lang="en-US" sz="2400" b="1" dirty="0"/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1991136"/>
            <a:ext cx="3761905" cy="47047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3031" y="4562565"/>
            <a:ext cx="3752381" cy="21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41571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840417"/>
            <a:chOff x="179512" y="116633"/>
            <a:chExt cx="8752906" cy="840051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840051"/>
              <a:chOff x="179512" y="1685926"/>
              <a:chExt cx="8752906" cy="840051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707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 cầu thang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/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3654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2.2 Tải trọng tác dụng</a:t>
            </a:r>
            <a:endParaRPr lang="en-US" sz="2400" b="1" dirty="0"/>
          </a:p>
          <a:p>
            <a:endParaRPr lang="en-US" sz="2400" b="1" dirty="0"/>
          </a:p>
          <a:p>
            <a:r>
              <a:rPr lang="en-US" sz="2400">
                <a:solidFill>
                  <a:srgbClr val="1405D1"/>
                </a:solidFill>
              </a:rPr>
              <a:t>	Tải trọng tác dụng lên bản thang bao gồm: bản thân bản thang, bậc thang cùng các lớp vật liệu và hoạt tải đi lại.</a:t>
            </a:r>
          </a:p>
          <a:p>
            <a:endParaRPr lang="en-US" sz="2400">
              <a:solidFill>
                <a:srgbClr val="1405D1"/>
              </a:solidFill>
            </a:endParaRPr>
          </a:p>
          <a:p>
            <a:r>
              <a:rPr lang="en-US" sz="2400">
                <a:solidFill>
                  <a:srgbClr val="1405D1"/>
                </a:solidFill>
              </a:rPr>
              <a:t>	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0571" y="2941180"/>
            <a:ext cx="6342857" cy="11333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2742" y="4087769"/>
            <a:ext cx="6171429" cy="1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84381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840417"/>
            <a:chOff x="179512" y="116633"/>
            <a:chExt cx="8752906" cy="840051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840051"/>
              <a:chOff x="179512" y="1685926"/>
              <a:chExt cx="8752906" cy="840051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707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 cầu thang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/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3654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2.2 Tải trọng tác dụng</a:t>
            </a:r>
            <a:endParaRPr lang="en-US" sz="2400" b="1" dirty="0"/>
          </a:p>
          <a:p>
            <a:endParaRPr lang="en-US" sz="2400" b="1" dirty="0"/>
          </a:p>
          <a:p>
            <a:endParaRPr lang="en-US" sz="2400">
              <a:solidFill>
                <a:srgbClr val="1405D1"/>
              </a:solidFill>
            </a:endParaRPr>
          </a:p>
          <a:p>
            <a:r>
              <a:rPr lang="en-US" sz="2400">
                <a:solidFill>
                  <a:srgbClr val="1405D1"/>
                </a:solidFill>
              </a:rPr>
              <a:t>	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7027" y="2201353"/>
            <a:ext cx="6342857" cy="11333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7027" y="3342034"/>
            <a:ext cx="7209524" cy="2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01671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79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1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6" name="Rectangle 2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89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179388" y="200125"/>
            <a:ext cx="8753475" cy="840417"/>
            <a:chOff x="179512" y="116633"/>
            <a:chExt cx="8752906" cy="840051"/>
          </a:xfrm>
        </p:grpSpPr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179512" y="116633"/>
              <a:ext cx="8752906" cy="840051"/>
              <a:chOff x="179512" y="1685926"/>
              <a:chExt cx="8752906" cy="840051"/>
            </a:xfrm>
          </p:grpSpPr>
          <p:sp>
            <p:nvSpPr>
              <p:cNvPr id="7215" name="AutoShape 33"/>
              <p:cNvSpPr>
                <a:spLocks noChangeArrowheads="1"/>
              </p:cNvSpPr>
              <p:nvPr/>
            </p:nvSpPr>
            <p:spPr bwMode="gray">
              <a:xfrm>
                <a:off x="179512" y="1685926"/>
                <a:ext cx="8752906" cy="636310"/>
              </a:xfrm>
              <a:prstGeom prst="roundRect">
                <a:avLst>
                  <a:gd name="adj" fmla="val 10889"/>
                </a:avLst>
              </a:prstGeom>
              <a:solidFill>
                <a:srgbClr val="FFFF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utoShape 34"/>
              <p:cNvSpPr>
                <a:spLocks noChangeArrowheads="1"/>
              </p:cNvSpPr>
              <p:nvPr/>
            </p:nvSpPr>
            <p:spPr bwMode="gray">
              <a:xfrm>
                <a:off x="251639" y="1757903"/>
                <a:ext cx="511746" cy="492117"/>
              </a:xfrm>
              <a:prstGeom prst="roundRect">
                <a:avLst>
                  <a:gd name="adj" fmla="val 11921"/>
                </a:avLst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9" name="Text Box 37"/>
              <p:cNvSpPr txBox="1">
                <a:spLocks noChangeArrowheads="1"/>
              </p:cNvSpPr>
              <p:nvPr/>
            </p:nvSpPr>
            <p:spPr bwMode="gray">
              <a:xfrm>
                <a:off x="899669" y="1818399"/>
                <a:ext cx="6840315" cy="707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Ch</a:t>
                </a:r>
                <a:r>
                  <a:rPr lang="vi-VN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ươ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ng 2: </a:t>
                </a:r>
                <a:r>
                  <a:rPr lang="en-US" sz="20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Kết</a:t>
                </a:r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000" b="1" err="1">
                    <a:latin typeface="Arial" panose="020B0604020202020204" pitchFamily="34" charset="0"/>
                    <a:cs typeface="Arial" panose="020B0604020202020204" pitchFamily="34" charset="0"/>
                  </a:rPr>
                  <a:t>cấu</a:t>
                </a:r>
                <a:r>
                  <a:rPr lang="en-US" sz="2000" b="1">
                    <a:latin typeface="Arial" panose="020B0604020202020204" pitchFamily="34" charset="0"/>
                    <a:cs typeface="Arial" panose="020B0604020202020204" pitchFamily="34" charset="0"/>
                  </a:rPr>
                  <a:t> cầu thang</a:t>
                </a:r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/>
                <a:endParaRPr 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214" name="Rectangle 11"/>
            <p:cNvSpPr>
              <a:spLocks noChangeArrowheads="1"/>
            </p:cNvSpPr>
            <p:nvPr/>
          </p:nvSpPr>
          <p:spPr bwMode="auto">
            <a:xfrm>
              <a:off x="251639" y="249106"/>
              <a:ext cx="511746" cy="399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85720" y="1357298"/>
            <a:ext cx="8365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2.3 Tính toán cầu thang bản chịu lực</a:t>
            </a:r>
            <a:r>
              <a:rPr lang="en-US" sz="2400">
                <a:solidFill>
                  <a:srgbClr val="1405D1"/>
                </a:solidFill>
              </a:rPr>
              <a:t>	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80" y="1970479"/>
            <a:ext cx="6408712" cy="4883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199143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9853</TotalTime>
  <Words>1201</Words>
  <Application>Microsoft Office PowerPoint</Application>
  <PresentationFormat>On-screen Show (4:3)</PresentationFormat>
  <Paragraphs>197</Paragraphs>
  <Slides>31</Slides>
  <Notes>28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40" baseType="lpstr">
      <vt:lpstr>Arial</vt:lpstr>
      <vt:lpstr>Calibri</vt:lpstr>
      <vt:lpstr>Constantia</vt:lpstr>
      <vt:lpstr>Times New Roman</vt:lpstr>
      <vt:lpstr>Wingdings</vt:lpstr>
      <vt:lpstr>Wingdings 2</vt:lpstr>
      <vt:lpstr>Flow</vt:lpstr>
      <vt:lpstr>Equation</vt:lpstr>
      <vt:lpstr>AutoCAD Drawing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TIỂU LUẬN NHÓM 10</dc:title>
  <dc:creator>Humada</dc:creator>
  <cp:lastModifiedBy>User</cp:lastModifiedBy>
  <cp:revision>1372</cp:revision>
  <dcterms:created xsi:type="dcterms:W3CDTF">2011-12-23T17:11:33Z</dcterms:created>
  <dcterms:modified xsi:type="dcterms:W3CDTF">2021-07-01T08:35:24Z</dcterms:modified>
</cp:coreProperties>
</file>