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38" r:id="rId1"/>
  </p:sldMasterIdLst>
  <p:notesMasterIdLst>
    <p:notesMasterId r:id="rId41"/>
  </p:notesMasterIdLst>
  <p:sldIdLst>
    <p:sldId id="256" r:id="rId2"/>
    <p:sldId id="563" r:id="rId3"/>
    <p:sldId id="748" r:id="rId4"/>
    <p:sldId id="459" r:id="rId5"/>
    <p:sldId id="749" r:id="rId6"/>
    <p:sldId id="750" r:id="rId7"/>
    <p:sldId id="751" r:id="rId8"/>
    <p:sldId id="752" r:id="rId9"/>
    <p:sldId id="753" r:id="rId10"/>
    <p:sldId id="754" r:id="rId11"/>
    <p:sldId id="755" r:id="rId12"/>
    <p:sldId id="756" r:id="rId13"/>
    <p:sldId id="757" r:id="rId14"/>
    <p:sldId id="758" r:id="rId15"/>
    <p:sldId id="760" r:id="rId16"/>
    <p:sldId id="759" r:id="rId17"/>
    <p:sldId id="761" r:id="rId18"/>
    <p:sldId id="762" r:id="rId19"/>
    <p:sldId id="763" r:id="rId20"/>
    <p:sldId id="764" r:id="rId21"/>
    <p:sldId id="765" r:id="rId22"/>
    <p:sldId id="766" r:id="rId23"/>
    <p:sldId id="767" r:id="rId24"/>
    <p:sldId id="768" r:id="rId25"/>
    <p:sldId id="769" r:id="rId26"/>
    <p:sldId id="782" r:id="rId27"/>
    <p:sldId id="770" r:id="rId28"/>
    <p:sldId id="771" r:id="rId29"/>
    <p:sldId id="772" r:id="rId30"/>
    <p:sldId id="773" r:id="rId31"/>
    <p:sldId id="774" r:id="rId32"/>
    <p:sldId id="775" r:id="rId33"/>
    <p:sldId id="776" r:id="rId34"/>
    <p:sldId id="777" r:id="rId35"/>
    <p:sldId id="778" r:id="rId36"/>
    <p:sldId id="779" r:id="rId37"/>
    <p:sldId id="780" r:id="rId38"/>
    <p:sldId id="781" r:id="rId39"/>
    <p:sldId id="656" r:id="rId40"/>
  </p:sldIdLst>
  <p:sldSz cx="9144000" cy="6858000" type="screen4x3"/>
  <p:notesSz cx="6858000" cy="9144000"/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5D1"/>
    <a:srgbClr val="2B12C4"/>
    <a:srgbClr val="FFFF00"/>
    <a:srgbClr val="FDEFC7"/>
    <a:srgbClr val="CC99FF"/>
    <a:srgbClr val="000000"/>
    <a:srgbClr val="937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00" autoAdjust="0"/>
    <p:restoredTop sz="92909" autoAdjust="0"/>
  </p:normalViewPr>
  <p:slideViewPr>
    <p:cSldViewPr>
      <p:cViewPr varScale="1">
        <p:scale>
          <a:sx n="64" d="100"/>
          <a:sy n="64" d="100"/>
        </p:scale>
        <p:origin x="7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C6886-F459-4BC6-AD35-A735E86B9973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70A23-4326-456C-A6EA-BC1ACBB9EC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16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091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5832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02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923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2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4327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023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8490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2413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23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067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087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8330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0241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4638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1818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5924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3173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5582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1608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80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395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177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472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619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0271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4103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2000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46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29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205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030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126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869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352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4E4A-6149-49DB-82B5-3CA712108DB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79377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58D14-66A8-4804-9B77-1584DB03657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5086459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0BBD-D321-4A53-A7B0-9A23E603625E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535497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8B20-D3DB-4A00-BB15-FF773122D60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850040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14E31-6405-4D3A-897E-9C1D064012C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19436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AA07-3961-40C9-A2BB-437188A1217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5074220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BBABE-526E-47BE-B0A0-22E340C90B63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955886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A58D1-1B7F-4339-8B30-356628F9F929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9443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6D9BC-C756-40E4-857D-0EA608D3884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9977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55200-4C58-414B-9C0D-74FCBCEC93BF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023223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EFFD8-DE31-4742-85DD-A6D49A701CC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6666989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AB34F2F-8382-4CA4-A330-8C7C86E4347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3993" r:id="rId2"/>
    <p:sldLayoutId id="2147484002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4003" r:id="rId9"/>
    <p:sldLayoutId id="2147483999" r:id="rId10"/>
    <p:sldLayoutId id="214748400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oleObject" Target="../embeddings/oleObject7.bin"/><Relationship Id="rId7" Type="http://schemas.openxmlformats.org/officeDocument/2006/relationships/image" Target="../media/image34.wmf"/><Relationship Id="rId12" Type="http://schemas.openxmlformats.org/officeDocument/2006/relationships/image" Target="../media/image37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0.bin"/><Relationship Id="rId5" Type="http://schemas.openxmlformats.org/officeDocument/2006/relationships/image" Target="../media/image33.png"/><Relationship Id="rId10" Type="http://schemas.openxmlformats.org/officeDocument/2006/relationships/image" Target="../media/image36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emf"/><Relationship Id="rId4" Type="http://schemas.openxmlformats.org/officeDocument/2006/relationships/oleObject" Target="../embeddings/oleObject11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45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1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53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59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25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63.wmf"/><Relationship Id="rId4" Type="http://schemas.openxmlformats.org/officeDocument/2006/relationships/image" Target="../media/image60.wmf"/><Relationship Id="rId9" Type="http://schemas.openxmlformats.org/officeDocument/2006/relationships/oleObject" Target="../embeddings/oleObject29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69.wmf"/><Relationship Id="rId4" Type="http://schemas.openxmlformats.org/officeDocument/2006/relationships/image" Target="../media/image66.wmf"/><Relationship Id="rId9" Type="http://schemas.openxmlformats.org/officeDocument/2006/relationships/oleObject" Target="../embeddings/oleObject33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70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72.w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3"/>
          <p:cNvSpPr>
            <a:spLocks noChangeArrowheads="1"/>
          </p:cNvSpPr>
          <p:nvPr/>
        </p:nvSpPr>
        <p:spPr bwMode="auto">
          <a:xfrm rot="10800000" flipV="1">
            <a:off x="-1" y="6304002"/>
            <a:ext cx="91439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81000" indent="-381000" algn="ctr">
              <a:lnSpc>
                <a:spcPct val="15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TP. HỒ CHÍ MINH, NĂM 2021</a:t>
            </a:r>
            <a:r>
              <a:rPr lang="vi-VN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14480" y="2643182"/>
            <a:ext cx="9129520" cy="12144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vi-VN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9124" y="4429132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ThS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4844" y="4929198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phong.trinh28@gmail.com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vi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16832"/>
            <a:ext cx="81648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rgbClr val="FF0000"/>
                </a:solidFill>
              </a:rPr>
              <a:t>Móng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cọc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en-US" sz="2400" dirty="0">
              <a:solidFill>
                <a:srgbClr val="FF0000"/>
              </a:solidFill>
            </a:endParaRP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đóng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trước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khoan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lỗ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sẽ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búa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thủy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3573016"/>
            <a:ext cx="3770354" cy="31349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243" y="3587262"/>
            <a:ext cx="3457143" cy="3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3402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vi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16832"/>
            <a:ext cx="81648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rgbClr val="FF0000"/>
                </a:solidFill>
              </a:rPr>
              <a:t>Móng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cọc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en-US" sz="2400" dirty="0">
              <a:solidFill>
                <a:srgbClr val="FF0000"/>
              </a:solidFill>
            </a:endParaRP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ép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phổ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biến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ép</a:t>
            </a:r>
            <a:r>
              <a:rPr lang="en-US" sz="2400" dirty="0">
                <a:solidFill>
                  <a:srgbClr val="1405D1"/>
                </a:solidFill>
              </a:rPr>
              <a:t>..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611" y="3789040"/>
            <a:ext cx="4127467" cy="25663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694" y="3789040"/>
            <a:ext cx="3419872" cy="256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67118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vi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16832"/>
            <a:ext cx="81648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rgbClr val="FF0000"/>
                </a:solidFill>
              </a:rPr>
              <a:t>Móng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cọc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en-US" sz="2400" dirty="0">
              <a:solidFill>
                <a:srgbClr val="FF0000"/>
              </a:solidFill>
            </a:endParaRP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khoan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nhồi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địa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gặp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sét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cứng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</a:t>
            </a:r>
            <a:r>
              <a:rPr lang="en-US" sz="2400" dirty="0">
                <a:solidFill>
                  <a:srgbClr val="1405D1"/>
                </a:solidFill>
              </a:rPr>
              <a:t>. 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sâu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khoan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nhồi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đạt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hàng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trăm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mét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284" y="4077072"/>
            <a:ext cx="3744416" cy="26292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7699" y="4077073"/>
            <a:ext cx="2622653" cy="264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9272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tổ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thiết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kế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2021939"/>
            <a:ext cx="81648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dirty="0">
                <a:solidFill>
                  <a:srgbClr val="1405D1"/>
                </a:solidFill>
              </a:rPr>
              <a:t>- </a:t>
            </a:r>
            <a:r>
              <a:rPr lang="en-US" sz="2400" dirty="0" err="1">
                <a:solidFill>
                  <a:srgbClr val="1405D1"/>
                </a:solidFill>
              </a:rPr>
              <a:t>Sau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nội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khung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xác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định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trị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nội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sau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134" y="2991142"/>
            <a:ext cx="4824536" cy="26058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1740" y="3289319"/>
            <a:ext cx="2276190" cy="2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9168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4.1.3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Mô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nền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dưới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kết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2119496"/>
            <a:ext cx="81648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hồi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BTCT </a:t>
            </a:r>
            <a:r>
              <a:rPr lang="en-US" sz="2400" dirty="0" err="1">
                <a:solidFill>
                  <a:srgbClr val="1405D1"/>
                </a:solidFill>
              </a:rPr>
              <a:t>độc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lập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dưới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cột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dưới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cột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bè</a:t>
            </a:r>
            <a:r>
              <a:rPr lang="en-US" sz="2400" dirty="0">
                <a:solidFill>
                  <a:srgbClr val="1405D1"/>
                </a:solidFill>
              </a:rPr>
              <a:t>..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hồi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tiếp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xúc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mô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lò</a:t>
            </a:r>
            <a:r>
              <a:rPr lang="en-US" sz="2400" dirty="0">
                <a:solidFill>
                  <a:srgbClr val="1405D1"/>
                </a:solidFill>
              </a:rPr>
              <a:t> lo </a:t>
            </a:r>
            <a:r>
              <a:rPr lang="en-US" sz="2400" dirty="0" err="1">
                <a:solidFill>
                  <a:srgbClr val="1405D1"/>
                </a:solidFill>
              </a:rPr>
              <a:t>đàn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hồi</a:t>
            </a:r>
            <a:r>
              <a:rPr lang="en-US" sz="2400" dirty="0">
                <a:solidFill>
                  <a:srgbClr val="1405D1"/>
                </a:solidFill>
              </a:rPr>
              <a:t> (</a:t>
            </a:r>
            <a:r>
              <a:rPr lang="en-US" sz="2400" dirty="0" err="1">
                <a:solidFill>
                  <a:srgbClr val="1405D1"/>
                </a:solidFill>
              </a:rPr>
              <a:t>mô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Winkler).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hồi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tự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nhiên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cố</a:t>
            </a:r>
            <a:r>
              <a:rPr lang="en-US" sz="2400" dirty="0">
                <a:solidFill>
                  <a:srgbClr val="1405D1"/>
                </a:solidFill>
              </a:rPr>
              <a:t> ( </a:t>
            </a:r>
            <a:r>
              <a:rPr lang="en-US" sz="2400" dirty="0" err="1">
                <a:solidFill>
                  <a:srgbClr val="1405D1"/>
                </a:solidFill>
              </a:rPr>
              <a:t>đệm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cát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tràm</a:t>
            </a:r>
            <a:r>
              <a:rPr lang="en-US" sz="2400" dirty="0">
                <a:solidFill>
                  <a:srgbClr val="1405D1"/>
                </a:solidFill>
              </a:rPr>
              <a:t>),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BTCT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03" y="4797152"/>
            <a:ext cx="5810393" cy="184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1691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4.1.4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nền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88840"/>
            <a:ext cx="8164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rgbClr val="1405D1"/>
                </a:solidFill>
              </a:rPr>
              <a:t>Điều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kiện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cần</a:t>
            </a:r>
            <a:r>
              <a:rPr lang="en-US" sz="2400" b="1" dirty="0">
                <a:solidFill>
                  <a:srgbClr val="1405D1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87625" y="2555612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Đối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đúng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tâm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571283"/>
              </p:ext>
            </p:extLst>
          </p:nvPr>
        </p:nvGraphicFramePr>
        <p:xfrm>
          <a:off x="3316288" y="3122613"/>
          <a:ext cx="1681162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228600" progId="Equation.DSMT4">
                  <p:embed/>
                </p:oleObj>
              </mc:Choice>
              <mc:Fallback>
                <p:oleObj name="Equation" r:id="rId3" imgW="558720" imgH="22860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6288" y="3122613"/>
                        <a:ext cx="1681162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1187625" y="3861048"/>
            <a:ext cx="77452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đó</a:t>
            </a:r>
            <a:r>
              <a:rPr lang="en-US" sz="2400" dirty="0">
                <a:solidFill>
                  <a:srgbClr val="1405D1"/>
                </a:solidFill>
              </a:rPr>
              <a:t>:    </a:t>
            </a:r>
            <a:r>
              <a:rPr lang="en-US" sz="2400" dirty="0" err="1">
                <a:solidFill>
                  <a:srgbClr val="1405D1"/>
                </a:solidFill>
              </a:rPr>
              <a:t>p</a:t>
            </a:r>
            <a:r>
              <a:rPr lang="en-US" sz="2400" baseline="30000" dirty="0" err="1">
                <a:solidFill>
                  <a:srgbClr val="1405D1"/>
                </a:solidFill>
              </a:rPr>
              <a:t>tc</a:t>
            </a:r>
            <a:r>
              <a:rPr lang="en-US" sz="2400" baseline="30000" dirty="0">
                <a:solidFill>
                  <a:srgbClr val="1405D1"/>
                </a:solidFill>
              </a:rPr>
              <a:t> 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endParaRPr lang="en-US" sz="2400" dirty="0">
              <a:solidFill>
                <a:srgbClr val="1405D1"/>
              </a:solidFill>
            </a:endParaRPr>
          </a:p>
          <a:p>
            <a:pPr lvl="1" algn="just"/>
            <a:endParaRPr lang="en-US" sz="2400" baseline="30000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		   </a:t>
            </a:r>
            <a:r>
              <a:rPr lang="en-US" sz="2400" dirty="0" err="1">
                <a:solidFill>
                  <a:srgbClr val="1405D1"/>
                </a:solidFill>
              </a:rPr>
              <a:t>R</a:t>
            </a:r>
            <a:r>
              <a:rPr lang="en-US" sz="2400" baseline="30000" dirty="0" err="1">
                <a:solidFill>
                  <a:srgbClr val="1405D1"/>
                </a:solidFill>
              </a:rPr>
              <a:t>tc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tiêu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chuẩn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endParaRPr lang="en-US" sz="24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06455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4.1.4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nền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88840"/>
            <a:ext cx="8164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rgbClr val="1405D1"/>
                </a:solidFill>
              </a:rPr>
              <a:t>Điều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kiện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cần</a:t>
            </a:r>
            <a:r>
              <a:rPr lang="en-US" sz="2400" b="1" dirty="0">
                <a:solidFill>
                  <a:srgbClr val="1405D1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87625" y="2555612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Đối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đúng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tâm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964177"/>
              </p:ext>
            </p:extLst>
          </p:nvPr>
        </p:nvGraphicFramePr>
        <p:xfrm>
          <a:off x="2435225" y="2968024"/>
          <a:ext cx="4241800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09400" imgH="419040" progId="Equation.DSMT4">
                  <p:embed/>
                </p:oleObj>
              </mc:Choice>
              <mc:Fallback>
                <p:oleObj name="Equation" r:id="rId3" imgW="14094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5225" y="2968024"/>
                        <a:ext cx="4241800" cy="1089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179388" y="4057049"/>
            <a:ext cx="896294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đó</a:t>
            </a:r>
            <a:r>
              <a:rPr lang="en-US" sz="2400" dirty="0">
                <a:solidFill>
                  <a:srgbClr val="1405D1"/>
                </a:solidFill>
              </a:rPr>
              <a:t>:    </a:t>
            </a:r>
            <a:r>
              <a:rPr lang="en-US" sz="2400" dirty="0" err="1">
                <a:solidFill>
                  <a:srgbClr val="1405D1"/>
                </a:solidFill>
              </a:rPr>
              <a:t>N</a:t>
            </a:r>
            <a:r>
              <a:rPr lang="en-US" sz="2400" baseline="30000" dirty="0" err="1">
                <a:solidFill>
                  <a:srgbClr val="1405D1"/>
                </a:solidFill>
              </a:rPr>
              <a:t>tc</a:t>
            </a:r>
            <a:r>
              <a:rPr lang="en-US" sz="2400" baseline="30000" dirty="0">
                <a:solidFill>
                  <a:srgbClr val="1405D1"/>
                </a:solidFill>
              </a:rPr>
              <a:t> 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từ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</a:p>
          <a:p>
            <a:pPr lvl="1" algn="just"/>
            <a:endParaRPr lang="en-US" sz="2400" baseline="30000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		   F: </a:t>
            </a:r>
            <a:r>
              <a:rPr lang="en-US" sz="2400" dirty="0" err="1">
                <a:solidFill>
                  <a:srgbClr val="1405D1"/>
                </a:solidFill>
              </a:rPr>
              <a:t>diện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endParaRPr lang="en-US" sz="2400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			</a:t>
            </a: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		  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</a:t>
            </a:r>
            <a:r>
              <a:rPr lang="en-US" sz="2400" baseline="-25000" dirty="0" err="1">
                <a:solidFill>
                  <a:srgbClr val="1405D1"/>
                </a:solidFill>
                <a:sym typeface="Symbol" panose="05050102010706020507" pitchFamily="18" charset="2"/>
              </a:rPr>
              <a:t>tb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trọng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lượng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trung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bình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của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bê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tông,và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đất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đắp</a:t>
            </a: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lvl="1" algn="just"/>
            <a:r>
              <a:rPr lang="en-US" sz="2400" i="1" dirty="0">
                <a:solidFill>
                  <a:srgbClr val="1405D1"/>
                </a:solidFill>
                <a:sym typeface="Symbol" panose="05050102010706020507" pitchFamily="18" charset="2"/>
              </a:rPr>
              <a:t>		 	</a:t>
            </a:r>
            <a:r>
              <a:rPr lang="en-US" sz="2400" i="1" baseline="-25000" dirty="0" err="1">
                <a:solidFill>
                  <a:srgbClr val="1405D1"/>
                </a:solidFill>
                <a:sym typeface="Symbol" panose="05050102010706020507" pitchFamily="18" charset="2"/>
              </a:rPr>
              <a:t>tb</a:t>
            </a:r>
            <a:r>
              <a:rPr lang="en-US" sz="2400" i="1" dirty="0">
                <a:solidFill>
                  <a:srgbClr val="1405D1"/>
                </a:solidFill>
                <a:sym typeface="Symbol" panose="05050102010706020507" pitchFamily="18" charset="2"/>
              </a:rPr>
              <a:t>= 2,2 T/m</a:t>
            </a:r>
            <a:r>
              <a:rPr lang="en-US" sz="2400" i="1" baseline="30000" dirty="0">
                <a:solidFill>
                  <a:srgbClr val="1405D1"/>
                </a:solidFill>
                <a:sym typeface="Symbol" panose="05050102010706020507" pitchFamily="18" charset="2"/>
              </a:rPr>
              <a:t>3</a:t>
            </a:r>
          </a:p>
          <a:p>
            <a:pPr lvl="1" algn="just"/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		 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</a:t>
            </a:r>
            <a:r>
              <a:rPr lang="en-US" sz="2400" baseline="-25000" dirty="0" err="1">
                <a:solidFill>
                  <a:srgbClr val="1405D1"/>
                </a:solidFill>
                <a:sym typeface="Symbol" panose="05050102010706020507" pitchFamily="18" charset="2"/>
              </a:rPr>
              <a:t>f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Chiều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sâu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chôn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móng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endParaRPr lang="en-US" sz="24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93063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4.1.4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nền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88840"/>
            <a:ext cx="8164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rgbClr val="1405D1"/>
                </a:solidFill>
              </a:rPr>
              <a:t>Điều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kiện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cần</a:t>
            </a:r>
            <a:r>
              <a:rPr lang="en-US" sz="2400" b="1" dirty="0">
                <a:solidFill>
                  <a:srgbClr val="1405D1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87625" y="2555612"/>
            <a:ext cx="56886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Đối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lệch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tâm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348548"/>
              </p:ext>
            </p:extLst>
          </p:nvPr>
        </p:nvGraphicFramePr>
        <p:xfrm>
          <a:off x="3360382" y="3116633"/>
          <a:ext cx="2075714" cy="1235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36560" imgH="507960" progId="Equation.DSMT4">
                  <p:embed/>
                </p:oleObj>
              </mc:Choice>
              <mc:Fallback>
                <p:oleObj name="Equation" r:id="rId3" imgW="736560" imgH="50796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60382" y="3116633"/>
                        <a:ext cx="2075714" cy="1235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1187625" y="4368006"/>
            <a:ext cx="774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đó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555033"/>
              </p:ext>
            </p:extLst>
          </p:nvPr>
        </p:nvGraphicFramePr>
        <p:xfrm>
          <a:off x="3023128" y="4653136"/>
          <a:ext cx="4074231" cy="880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57400" imgH="444240" progId="Equation.DSMT4">
                  <p:embed/>
                </p:oleObj>
              </mc:Choice>
              <mc:Fallback>
                <p:oleObj name="Equation" r:id="rId5" imgW="20574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23128" y="4653136"/>
                        <a:ext cx="4074231" cy="880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695239"/>
              </p:ext>
            </p:extLst>
          </p:nvPr>
        </p:nvGraphicFramePr>
        <p:xfrm>
          <a:off x="3023128" y="5642262"/>
          <a:ext cx="2632524" cy="833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3000" imgH="419040" progId="Equation.DSMT4">
                  <p:embed/>
                </p:oleObj>
              </mc:Choice>
              <mc:Fallback>
                <p:oleObj name="Equation" r:id="rId7" imgW="1143000" imgH="4190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23128" y="5642262"/>
                        <a:ext cx="2632524" cy="8338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072554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4.1.4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nền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901" y="2204864"/>
            <a:ext cx="3890541" cy="28018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425" y="2204864"/>
            <a:ext cx="3990476" cy="4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4245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4.1.4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nền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88840"/>
            <a:ext cx="8164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rgbClr val="1405D1"/>
                </a:solidFill>
              </a:rPr>
              <a:t>Điều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kiện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đủ</a:t>
            </a:r>
            <a:r>
              <a:rPr lang="en-US" sz="2400" b="1" dirty="0">
                <a:solidFill>
                  <a:srgbClr val="1405D1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87624" y="2555612"/>
            <a:ext cx="72728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lún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phải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thỏa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kiện</a:t>
            </a:r>
            <a:endParaRPr lang="en-US" sz="2400" dirty="0">
              <a:solidFill>
                <a:srgbClr val="1405D1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550595"/>
              </p:ext>
            </p:extLst>
          </p:nvPr>
        </p:nvGraphicFramePr>
        <p:xfrm>
          <a:off x="3449638" y="3106738"/>
          <a:ext cx="141287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241200" progId="Equation.DSMT4">
                  <p:embed/>
                </p:oleObj>
              </mc:Choice>
              <mc:Fallback>
                <p:oleObj name="Equation" r:id="rId3" imgW="469800" imgH="24120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49638" y="3106738"/>
                        <a:ext cx="1412875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1187625" y="3861048"/>
            <a:ext cx="77452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đó</a:t>
            </a:r>
            <a:r>
              <a:rPr lang="en-US" sz="2400" dirty="0">
                <a:solidFill>
                  <a:srgbClr val="1405D1"/>
                </a:solidFill>
              </a:rPr>
              <a:t>:    S</a:t>
            </a:r>
            <a:r>
              <a:rPr lang="en-US" sz="2400" baseline="30000" dirty="0">
                <a:solidFill>
                  <a:srgbClr val="1405D1"/>
                </a:solidFill>
              </a:rPr>
              <a:t> </a:t>
            </a:r>
            <a:r>
              <a:rPr lang="en-US" sz="2400" dirty="0">
                <a:solidFill>
                  <a:srgbClr val="1405D1"/>
                </a:solidFill>
              </a:rPr>
              <a:t>:   </a:t>
            </a:r>
            <a:r>
              <a:rPr lang="en-US" sz="2400" dirty="0" err="1">
                <a:solidFill>
                  <a:srgbClr val="1405D1"/>
                </a:solidFill>
              </a:rPr>
              <a:t>Độ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lún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trình</a:t>
            </a:r>
            <a:endParaRPr lang="en-US" sz="2400" dirty="0">
              <a:solidFill>
                <a:srgbClr val="1405D1"/>
              </a:solidFill>
            </a:endParaRPr>
          </a:p>
          <a:p>
            <a:pPr lvl="1" algn="just"/>
            <a:endParaRPr lang="en-US" sz="2400" baseline="30000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		   </a:t>
            </a:r>
            <a:r>
              <a:rPr lang="en-US" sz="2400" dirty="0" err="1">
                <a:solidFill>
                  <a:srgbClr val="1405D1"/>
                </a:solidFill>
              </a:rPr>
              <a:t>S</a:t>
            </a:r>
            <a:r>
              <a:rPr lang="en-US" sz="2400" baseline="-25000" dirty="0" err="1">
                <a:solidFill>
                  <a:srgbClr val="1405D1"/>
                </a:solidFill>
              </a:rPr>
              <a:t>gh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độ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lún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hạn</a:t>
            </a:r>
            <a:endParaRPr lang="en-US" sz="2400" dirty="0">
              <a:solidFill>
                <a:srgbClr val="1405D1"/>
              </a:solidFill>
            </a:endParaRPr>
          </a:p>
          <a:p>
            <a:pPr lvl="1" algn="just"/>
            <a:endParaRPr lang="en-US" sz="2400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			</a:t>
            </a:r>
            <a:r>
              <a:rPr lang="en-US" sz="2400" dirty="0" err="1">
                <a:solidFill>
                  <a:srgbClr val="1405D1"/>
                </a:solidFill>
              </a:rPr>
              <a:t>S</a:t>
            </a:r>
            <a:r>
              <a:rPr lang="en-US" sz="2400" baseline="-25000" dirty="0" err="1">
                <a:solidFill>
                  <a:srgbClr val="1405D1"/>
                </a:solidFill>
              </a:rPr>
              <a:t>gh</a:t>
            </a:r>
            <a:r>
              <a:rPr lang="en-US" sz="2400" dirty="0">
                <a:solidFill>
                  <a:srgbClr val="1405D1"/>
                </a:solidFill>
              </a:rPr>
              <a:t>=8cm</a:t>
            </a:r>
          </a:p>
        </p:txBody>
      </p:sp>
    </p:spTree>
    <p:extLst>
      <p:ext uri="{BB962C8B-B14F-4D97-AF65-F5344CB8AC3E}">
        <p14:creationId xmlns:p14="http://schemas.microsoft.com/office/powerpoint/2010/main" val="415697636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42910" y="1071546"/>
            <a:ext cx="499427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 CỤC</a:t>
            </a: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gray">
          <a:xfrm>
            <a:off x="1285852" y="1785926"/>
            <a:ext cx="6572296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1: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khung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gray">
          <a:xfrm>
            <a:off x="1285851" y="2566065"/>
            <a:ext cx="6140903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2: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thang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gray">
          <a:xfrm>
            <a:off x="1285852" y="3286145"/>
            <a:ext cx="6572296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3: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2200" b="1" u="sng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gray">
          <a:xfrm>
            <a:off x="1285852" y="4077072"/>
            <a:ext cx="6298857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4: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móng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gray">
          <a:xfrm>
            <a:off x="1278135" y="4867999"/>
            <a:ext cx="6298857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5: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mái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72445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4.1.4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nền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1883733"/>
            <a:ext cx="5112568" cy="486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366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4.2 </a:t>
            </a:r>
            <a:r>
              <a:rPr lang="en-US" sz="2400" b="1" dirty="0" err="1"/>
              <a:t>Tính</a:t>
            </a:r>
            <a:r>
              <a:rPr lang="en-US" sz="2400" b="1" dirty="0"/>
              <a:t> </a:t>
            </a:r>
            <a:r>
              <a:rPr lang="en-US" sz="2400" b="1" dirty="0" err="1"/>
              <a:t>cốt</a:t>
            </a:r>
            <a:r>
              <a:rPr lang="en-US" sz="2400" b="1" dirty="0"/>
              <a:t> </a:t>
            </a:r>
            <a:r>
              <a:rPr lang="en-US" sz="2400" b="1" dirty="0" err="1"/>
              <a:t>thép</a:t>
            </a:r>
            <a:r>
              <a:rPr lang="en-US" sz="2400" b="1" dirty="0"/>
              <a:t> </a:t>
            </a:r>
            <a:r>
              <a:rPr lang="en-US" sz="2400" b="1" dirty="0" err="1"/>
              <a:t>cho</a:t>
            </a:r>
            <a:r>
              <a:rPr lang="en-US" sz="2400" b="1" dirty="0"/>
              <a:t> </a:t>
            </a:r>
            <a:r>
              <a:rPr lang="en-US" sz="2400" b="1" dirty="0" err="1"/>
              <a:t>móng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4.2.1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9645" y="1844824"/>
            <a:ext cx="8164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</a:rPr>
              <a:t>Theo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cạnh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dài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021209"/>
              </p:ext>
            </p:extLst>
          </p:nvPr>
        </p:nvGraphicFramePr>
        <p:xfrm>
          <a:off x="2199354" y="2411596"/>
          <a:ext cx="2300153" cy="1415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20480" imgH="812520" progId="Equation.DSMT4">
                  <p:embed/>
                </p:oleObj>
              </mc:Choice>
              <mc:Fallback>
                <p:oleObj name="Equation" r:id="rId3" imgW="1320480" imgH="812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9354" y="2411596"/>
                        <a:ext cx="2300153" cy="14154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0299" y="1987045"/>
            <a:ext cx="2161905" cy="1295238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67544" y="3789040"/>
            <a:ext cx="8164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</a:rPr>
              <a:t>Theo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cạnh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ngắn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921001"/>
              </p:ext>
            </p:extLst>
          </p:nvPr>
        </p:nvGraphicFramePr>
        <p:xfrm>
          <a:off x="2267744" y="4317206"/>
          <a:ext cx="2366963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812520" progId="Equation.DSMT4">
                  <p:embed/>
                </p:oleObj>
              </mc:Choice>
              <mc:Fallback>
                <p:oleObj name="Equation" r:id="rId6" imgW="1358640" imgH="81252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67744" y="4317206"/>
                        <a:ext cx="2366963" cy="141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60032" y="4317205"/>
            <a:ext cx="2472983" cy="119785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17105" y="5720906"/>
            <a:ext cx="8164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dirty="0" err="1">
                <a:solidFill>
                  <a:srgbClr val="1405D1"/>
                </a:solidFill>
              </a:rPr>
              <a:t>Diện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314017"/>
              </p:ext>
            </p:extLst>
          </p:nvPr>
        </p:nvGraphicFramePr>
        <p:xfrm>
          <a:off x="3024773" y="5973741"/>
          <a:ext cx="1609934" cy="829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38080" imgH="431640" progId="Equation.DSMT4">
                  <p:embed/>
                </p:oleObj>
              </mc:Choice>
              <mc:Fallback>
                <p:oleObj name="Equation" r:id="rId9" imgW="8380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24773" y="5973741"/>
                        <a:ext cx="1609934" cy="829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88D92A7-C9E1-4A20-99DA-DAF0441EFD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240772"/>
              </p:ext>
            </p:extLst>
          </p:nvPr>
        </p:nvGraphicFramePr>
        <p:xfrm>
          <a:off x="5139034" y="3089890"/>
          <a:ext cx="2965900" cy="649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17360" imgH="419040" progId="Equation.DSMT4">
                  <p:embed/>
                </p:oleObj>
              </mc:Choice>
              <mc:Fallback>
                <p:oleObj name="Equation" r:id="rId11" imgW="1917360" imgH="41904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39034" y="3089890"/>
                        <a:ext cx="2965900" cy="649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862524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4.2 </a:t>
            </a:r>
            <a:r>
              <a:rPr lang="en-US" sz="2400" b="1" dirty="0" err="1"/>
              <a:t>Tính</a:t>
            </a:r>
            <a:r>
              <a:rPr lang="en-US" sz="2400" b="1" dirty="0"/>
              <a:t> </a:t>
            </a:r>
            <a:r>
              <a:rPr lang="en-US" sz="2400" b="1" dirty="0" err="1"/>
              <a:t>cốt</a:t>
            </a:r>
            <a:r>
              <a:rPr lang="en-US" sz="2400" b="1" dirty="0"/>
              <a:t> </a:t>
            </a:r>
            <a:r>
              <a:rPr lang="en-US" sz="2400" b="1" dirty="0" err="1"/>
              <a:t>thép</a:t>
            </a:r>
            <a:r>
              <a:rPr lang="en-US" sz="2400" b="1" dirty="0"/>
              <a:t> </a:t>
            </a:r>
            <a:r>
              <a:rPr lang="en-US" sz="2400" b="1" dirty="0" err="1"/>
              <a:t>cho</a:t>
            </a:r>
            <a:r>
              <a:rPr lang="en-US" sz="2400" b="1" dirty="0"/>
              <a:t> </a:t>
            </a:r>
            <a:r>
              <a:rPr lang="en-US" sz="2400" b="1" dirty="0" err="1"/>
              <a:t>móng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4.2.2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băng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9645" y="2003356"/>
            <a:ext cx="81648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phần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mềm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nội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hồi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Từ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biểu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đồ</a:t>
            </a:r>
            <a:r>
              <a:rPr lang="en-US" sz="2400" dirty="0">
                <a:solidFill>
                  <a:srgbClr val="1405D1"/>
                </a:solidFill>
              </a:rPr>
              <a:t> M,Q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cốt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theo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uốn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tiết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chữ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nhật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ứng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momen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thớ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dưới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tiết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chữ</a:t>
            </a:r>
            <a:r>
              <a:rPr lang="en-US" sz="2400" dirty="0">
                <a:solidFill>
                  <a:srgbClr val="1405D1"/>
                </a:solidFill>
              </a:rPr>
              <a:t> T </a:t>
            </a: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momen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thớ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4431303"/>
            <a:ext cx="7717560" cy="202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0255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4.2 </a:t>
            </a:r>
            <a:r>
              <a:rPr lang="en-US" sz="2400" b="1" dirty="0" err="1"/>
              <a:t>Tính</a:t>
            </a:r>
            <a:r>
              <a:rPr lang="en-US" sz="2400" b="1" dirty="0"/>
              <a:t> </a:t>
            </a:r>
            <a:r>
              <a:rPr lang="en-US" sz="2400" b="1" dirty="0" err="1"/>
              <a:t>cốt</a:t>
            </a:r>
            <a:r>
              <a:rPr lang="en-US" sz="2400" b="1" dirty="0"/>
              <a:t> </a:t>
            </a:r>
            <a:r>
              <a:rPr lang="en-US" sz="2400" b="1" dirty="0" err="1"/>
              <a:t>thép</a:t>
            </a:r>
            <a:r>
              <a:rPr lang="en-US" sz="2400" b="1" dirty="0"/>
              <a:t> </a:t>
            </a:r>
            <a:r>
              <a:rPr lang="en-US" sz="2400" b="1" dirty="0" err="1"/>
              <a:t>cho</a:t>
            </a:r>
            <a:r>
              <a:rPr lang="en-US" sz="2400" b="1" dirty="0"/>
              <a:t> </a:t>
            </a:r>
            <a:r>
              <a:rPr lang="en-US" sz="2400" b="1" dirty="0" err="1"/>
              <a:t>móng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4.2.2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băng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775" y="1964918"/>
            <a:ext cx="7980695" cy="489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8979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4.2 </a:t>
            </a:r>
            <a:r>
              <a:rPr lang="en-US" sz="2400" b="1" dirty="0" err="1"/>
              <a:t>Tính</a:t>
            </a:r>
            <a:r>
              <a:rPr lang="en-US" sz="2400" b="1" dirty="0"/>
              <a:t> </a:t>
            </a:r>
            <a:r>
              <a:rPr lang="en-US" sz="2400" b="1" dirty="0" err="1"/>
              <a:t>cốt</a:t>
            </a:r>
            <a:r>
              <a:rPr lang="en-US" sz="2400" b="1" dirty="0"/>
              <a:t> </a:t>
            </a:r>
            <a:r>
              <a:rPr lang="en-US" sz="2400" b="1" dirty="0" err="1"/>
              <a:t>thép</a:t>
            </a:r>
            <a:r>
              <a:rPr lang="en-US" sz="2400" b="1" dirty="0"/>
              <a:t> </a:t>
            </a:r>
            <a:r>
              <a:rPr lang="en-US" sz="2400" b="1" dirty="0" err="1"/>
              <a:t>cho</a:t>
            </a:r>
            <a:r>
              <a:rPr lang="en-US" sz="2400" b="1" dirty="0"/>
              <a:t> </a:t>
            </a:r>
            <a:r>
              <a:rPr lang="en-US" sz="2400" b="1" dirty="0" err="1"/>
              <a:t>móng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4.2.3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cọc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39645" y="2003356"/>
            <a:ext cx="81648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Xem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mặt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ngàm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mặt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cột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theo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đồ</a:t>
            </a:r>
            <a:r>
              <a:rPr lang="en-US" sz="2400" dirty="0">
                <a:solidFill>
                  <a:srgbClr val="1405D1"/>
                </a:solidFill>
              </a:rPr>
              <a:t> 1 </a:t>
            </a:r>
            <a:r>
              <a:rPr lang="en-US" sz="2400" dirty="0" err="1">
                <a:solidFill>
                  <a:srgbClr val="1405D1"/>
                </a:solidFill>
              </a:rPr>
              <a:t>đầu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ngàm</a:t>
            </a:r>
            <a:r>
              <a:rPr lang="en-US" sz="2400" dirty="0">
                <a:solidFill>
                  <a:srgbClr val="1405D1"/>
                </a:solidFill>
              </a:rPr>
              <a:t>, 1 </a:t>
            </a:r>
            <a:r>
              <a:rPr lang="en-US" sz="2400" dirty="0" err="1">
                <a:solidFill>
                  <a:srgbClr val="1405D1"/>
                </a:solidFill>
              </a:rPr>
              <a:t>đầu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tự</a:t>
            </a:r>
            <a:r>
              <a:rPr lang="en-US" sz="2400" dirty="0">
                <a:solidFill>
                  <a:srgbClr val="1405D1"/>
                </a:solidFill>
              </a:rPr>
              <a:t> do. 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đầu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từ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cốt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đài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theo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bài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uốn</a:t>
            </a:r>
            <a:endParaRPr lang="en-US" sz="2400" dirty="0">
              <a:solidFill>
                <a:srgbClr val="1405D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728" y="4061971"/>
            <a:ext cx="4968552" cy="181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09908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4.2 </a:t>
            </a:r>
            <a:r>
              <a:rPr lang="en-US" sz="2400" b="1" dirty="0" err="1"/>
              <a:t>Tính</a:t>
            </a:r>
            <a:r>
              <a:rPr lang="en-US" sz="2400" b="1" dirty="0"/>
              <a:t> </a:t>
            </a:r>
            <a:r>
              <a:rPr lang="en-US" sz="2400" b="1" dirty="0" err="1"/>
              <a:t>cốt</a:t>
            </a:r>
            <a:r>
              <a:rPr lang="en-US" sz="2400" b="1" dirty="0"/>
              <a:t> </a:t>
            </a:r>
            <a:r>
              <a:rPr lang="en-US" sz="2400" b="1" dirty="0" err="1"/>
              <a:t>thép</a:t>
            </a:r>
            <a:r>
              <a:rPr lang="en-US" sz="2400" b="1" dirty="0"/>
              <a:t> </a:t>
            </a:r>
            <a:r>
              <a:rPr lang="en-US" sz="2400" b="1" dirty="0" err="1"/>
              <a:t>cho</a:t>
            </a:r>
            <a:r>
              <a:rPr lang="en-US" sz="2400" b="1" dirty="0"/>
              <a:t> </a:t>
            </a:r>
            <a:r>
              <a:rPr lang="en-US" sz="2400" b="1" dirty="0" err="1"/>
              <a:t>móng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4.2.3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cọc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442" y="1964918"/>
            <a:ext cx="7652518" cy="405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0128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4.3 Kiểm tra xuyên thủng:</a:t>
            </a:r>
            <a:endParaRPr lang="en-US" sz="2400" b="1" dirty="0"/>
          </a:p>
        </p:txBody>
      </p:sp>
      <p:sp>
        <p:nvSpPr>
          <p:cNvPr id="16" name="Rectangle 15"/>
          <p:cNvSpPr/>
          <p:nvPr/>
        </p:nvSpPr>
        <p:spPr>
          <a:xfrm>
            <a:off x="-90455" y="1768744"/>
            <a:ext cx="50121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>
                <a:solidFill>
                  <a:srgbClr val="1405D1"/>
                </a:solidFill>
              </a:rPr>
              <a:t>Tính toán kiểm tra xuyên thủng móng theo công thức:</a:t>
            </a:r>
            <a:endParaRPr lang="en-US" sz="2400" dirty="0">
              <a:solidFill>
                <a:srgbClr val="1405D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E7B10-2F89-4266-A6DF-4BD0469EB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283" y="2039193"/>
            <a:ext cx="3942375" cy="466561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39F8429-0723-4287-A9F8-ED3F7FAE33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100900"/>
              </p:ext>
            </p:extLst>
          </p:nvPr>
        </p:nvGraphicFramePr>
        <p:xfrm>
          <a:off x="1168637" y="2772566"/>
          <a:ext cx="249396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93285" imgH="451366" progId="Equation.DSMT4">
                  <p:embed/>
                </p:oleObj>
              </mc:Choice>
              <mc:Fallback>
                <p:oleObj name="Equation" r:id="rId4" imgW="2493285" imgH="45136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68637" y="2772566"/>
                        <a:ext cx="2493963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>
            <a:extLst>
              <a:ext uri="{FF2B5EF4-FFF2-40B4-BE49-F238E27FC236}">
                <a16:creationId xmlns:a16="http://schemas.microsoft.com/office/drawing/2014/main" id="{A672CA91-F050-4184-A4BB-04DD0E33034C}"/>
              </a:ext>
            </a:extLst>
          </p:cNvPr>
          <p:cNvSpPr/>
          <p:nvPr/>
        </p:nvSpPr>
        <p:spPr>
          <a:xfrm>
            <a:off x="165904" y="3429000"/>
            <a:ext cx="54142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</a:rPr>
              <a:t>P</a:t>
            </a:r>
            <a:r>
              <a:rPr lang="en-US" sz="2400" baseline="-25000">
                <a:solidFill>
                  <a:srgbClr val="1405D1"/>
                </a:solidFill>
              </a:rPr>
              <a:t>xt</a:t>
            </a:r>
            <a:r>
              <a:rPr lang="en-US" sz="2400">
                <a:solidFill>
                  <a:srgbClr val="1405D1"/>
                </a:solidFill>
              </a:rPr>
              <a:t>: lực gây xuyên thủng.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</a:rPr>
              <a:t>F</a:t>
            </a:r>
            <a:r>
              <a:rPr lang="en-US" sz="2400" baseline="-25000">
                <a:solidFill>
                  <a:srgbClr val="1405D1"/>
                </a:solidFill>
              </a:rPr>
              <a:t>b</a:t>
            </a:r>
            <a:r>
              <a:rPr lang="en-US" sz="2400">
                <a:solidFill>
                  <a:srgbClr val="1405D1"/>
                </a:solidFill>
              </a:rPr>
              <a:t>: khả năng chống chọc thủng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  <a:sym typeface="Symbol" panose="05050102010706020507" pitchFamily="18" charset="2"/>
              </a:rPr>
              <a:t>U</a:t>
            </a:r>
            <a:r>
              <a:rPr lang="en-US" sz="2400" baseline="-25000">
                <a:solidFill>
                  <a:srgbClr val="1405D1"/>
                </a:solidFill>
                <a:sym typeface="Symbol" panose="05050102010706020507" pitchFamily="18" charset="2"/>
              </a:rPr>
              <a:t>m</a:t>
            </a:r>
            <a:r>
              <a:rPr lang="en-US" sz="2400">
                <a:solidFill>
                  <a:srgbClr val="1405D1"/>
                </a:solidFill>
                <a:sym typeface="Symbol" panose="05050102010706020507" pitchFamily="18" charset="2"/>
              </a:rPr>
              <a:t>: chu vi trung bình tháp móng</a:t>
            </a:r>
            <a:endParaRPr lang="en-US" sz="2400">
              <a:solidFill>
                <a:srgbClr val="1405D1"/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3584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4.4 </a:t>
            </a:r>
            <a:r>
              <a:rPr lang="en-US" sz="2400" b="1" dirty="0" err="1"/>
              <a:t>Bài</a:t>
            </a:r>
            <a:r>
              <a:rPr lang="en-US" sz="2400" b="1" dirty="0"/>
              <a:t> </a:t>
            </a:r>
            <a:r>
              <a:rPr lang="en-US" sz="2400" b="1" dirty="0" err="1"/>
              <a:t>tập</a:t>
            </a:r>
            <a:r>
              <a:rPr lang="en-US" sz="2400" b="1" dirty="0"/>
              <a:t> </a:t>
            </a:r>
            <a:r>
              <a:rPr lang="en-US" sz="2400" b="1" dirty="0" err="1"/>
              <a:t>ví</a:t>
            </a:r>
            <a:r>
              <a:rPr lang="en-US" sz="2400" b="1" dirty="0"/>
              <a:t> </a:t>
            </a:r>
            <a:r>
              <a:rPr lang="en-US" sz="2400" b="1" dirty="0" err="1"/>
              <a:t>dụ</a:t>
            </a:r>
            <a:r>
              <a:rPr lang="en-US" sz="2400" b="1" dirty="0"/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79931" y="1595586"/>
            <a:ext cx="8652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Một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nội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>
                <a:solidFill>
                  <a:srgbClr val="1405D1"/>
                </a:solidFill>
              </a:rPr>
              <a:t>: N=260kN, M=60kNm</a:t>
            </a:r>
            <a:r>
              <a:rPr lang="en-US" sz="2400" dirty="0">
                <a:solidFill>
                  <a:srgbClr val="1405D1"/>
                </a:solidFill>
              </a:rPr>
              <a:t>, Q=50kN. (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)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>
                <a:solidFill>
                  <a:srgbClr val="1405D1"/>
                </a:solidFill>
              </a:rPr>
              <a:t>Cho </a:t>
            </a:r>
            <a:r>
              <a:rPr lang="en-US" sz="2400" dirty="0" err="1">
                <a:solidFill>
                  <a:srgbClr val="1405D1"/>
                </a:solidFill>
              </a:rPr>
              <a:t>biết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sâu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đặt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H=1,2m;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err="1">
                <a:solidFill>
                  <a:srgbClr val="1405D1"/>
                </a:solidFill>
              </a:rPr>
              <a:t>móng</a:t>
            </a:r>
            <a:r>
              <a:rPr lang="en-US" sz="2400">
                <a:solidFill>
                  <a:srgbClr val="1405D1"/>
                </a:solidFill>
              </a:rPr>
              <a:t> R</a:t>
            </a:r>
            <a:r>
              <a:rPr lang="en-US" sz="2400" baseline="30000">
                <a:solidFill>
                  <a:srgbClr val="1405D1"/>
                </a:solidFill>
              </a:rPr>
              <a:t>tc</a:t>
            </a:r>
            <a:r>
              <a:rPr lang="en-US" sz="2400">
                <a:solidFill>
                  <a:srgbClr val="1405D1"/>
                </a:solidFill>
              </a:rPr>
              <a:t>=100kN/m</a:t>
            </a:r>
            <a:r>
              <a:rPr lang="en-US" sz="2400" baseline="30000">
                <a:solidFill>
                  <a:srgbClr val="1405D1"/>
                </a:solidFill>
              </a:rPr>
              <a:t>2</a:t>
            </a:r>
            <a:r>
              <a:rPr lang="en-US" sz="2400">
                <a:solidFill>
                  <a:srgbClr val="1405D1"/>
                </a:solidFill>
              </a:rPr>
              <a:t>; </a:t>
            </a:r>
            <a:r>
              <a:rPr lang="en-US" sz="2400" dirty="0" err="1">
                <a:solidFill>
                  <a:srgbClr val="1405D1"/>
                </a:solidFill>
              </a:rPr>
              <a:t>tiết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ngang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cột</a:t>
            </a:r>
            <a:r>
              <a:rPr lang="en-US" sz="2400" dirty="0">
                <a:solidFill>
                  <a:srgbClr val="1405D1"/>
                </a:solidFill>
              </a:rPr>
              <a:t> (</a:t>
            </a:r>
            <a:r>
              <a:rPr lang="en-US" sz="2400" dirty="0" err="1">
                <a:solidFill>
                  <a:srgbClr val="1405D1"/>
                </a:solidFill>
              </a:rPr>
              <a:t>bxh</a:t>
            </a:r>
            <a:r>
              <a:rPr lang="en-US" sz="2400" dirty="0">
                <a:solidFill>
                  <a:srgbClr val="1405D1"/>
                </a:solidFill>
              </a:rPr>
              <a:t> = 200x200)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bê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tông</a:t>
            </a:r>
            <a:r>
              <a:rPr lang="en-US" sz="2400" dirty="0">
                <a:solidFill>
                  <a:srgbClr val="1405D1"/>
                </a:solidFill>
              </a:rPr>
              <a:t> B15, </a:t>
            </a:r>
            <a:r>
              <a:rPr lang="en-US" sz="2400" dirty="0" err="1">
                <a:solidFill>
                  <a:srgbClr val="1405D1"/>
                </a:solidFill>
              </a:rPr>
              <a:t>cốt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CI.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bố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endParaRPr lang="en-US" sz="2400" dirty="0">
              <a:solidFill>
                <a:srgbClr val="1405D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5093091"/>
            <a:ext cx="2557891" cy="154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7731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Giải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5572" y="2138981"/>
            <a:ext cx="8652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Giả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thiết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cao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h=0,45m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Sợ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F (</a:t>
            </a:r>
            <a:r>
              <a:rPr lang="en-US" sz="2400" dirty="0" err="1">
                <a:solidFill>
                  <a:srgbClr val="1405D1"/>
                </a:solidFill>
              </a:rPr>
              <a:t>diện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):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308159"/>
              </p:ext>
            </p:extLst>
          </p:nvPr>
        </p:nvGraphicFramePr>
        <p:xfrm>
          <a:off x="2006600" y="3452813"/>
          <a:ext cx="5295900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03160" imgH="469800" progId="Equation.DSMT4">
                  <p:embed/>
                </p:oleObj>
              </mc:Choice>
              <mc:Fallback>
                <p:oleObj name="Equation" r:id="rId3" imgW="26031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6600" y="3452813"/>
                        <a:ext cx="5295900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421175" y="4612228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>
                <a:solidFill>
                  <a:srgbClr val="1405D1"/>
                </a:solidFill>
              </a:rPr>
              <a:t>Chọn : L=2,2m; B=1,8m</a:t>
            </a:r>
            <a:endParaRPr lang="en-US" sz="2400" dirty="0">
              <a:solidFill>
                <a:srgbClr val="1405D1"/>
              </a:solidFill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484989"/>
              </p:ext>
            </p:extLst>
          </p:nvPr>
        </p:nvGraphicFramePr>
        <p:xfrm>
          <a:off x="2011337" y="5268119"/>
          <a:ext cx="3641725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90640" imgH="228600" progId="Equation.DSMT4">
                  <p:embed/>
                </p:oleObj>
              </mc:Choice>
              <mc:Fallback>
                <p:oleObj name="Equation" r:id="rId5" imgW="17906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11337" y="5268119"/>
                        <a:ext cx="3641725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-6494" y="1620880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i="1">
                <a:solidFill>
                  <a:srgbClr val="1405D1"/>
                </a:solidFill>
              </a:rPr>
              <a:t>1./ Chọn diện tích móng:</a:t>
            </a:r>
            <a:endParaRPr lang="en-US" sz="2400" i="1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42575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Giải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5572" y="2138981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>
                <a:solidFill>
                  <a:srgbClr val="1405D1"/>
                </a:solidFill>
              </a:rPr>
              <a:t>Áp lực dưới đáy móng:</a:t>
            </a:r>
            <a:endParaRPr lang="en-US" sz="2400" dirty="0">
              <a:solidFill>
                <a:srgbClr val="1405D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-6494" y="1620880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i="1">
                <a:solidFill>
                  <a:srgbClr val="1405D1"/>
                </a:solidFill>
              </a:rPr>
              <a:t>2./ Kiểm tra kích thước đáy móng:</a:t>
            </a:r>
            <a:endParaRPr lang="en-US" sz="2400" i="1" dirty="0">
              <a:solidFill>
                <a:srgbClr val="1405D1"/>
              </a:solidFill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919801"/>
              </p:ext>
            </p:extLst>
          </p:nvPr>
        </p:nvGraphicFramePr>
        <p:xfrm>
          <a:off x="1736725" y="2552700"/>
          <a:ext cx="3521075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77680" imgH="444240" progId="Equation.DSMT4">
                  <p:embed/>
                </p:oleObj>
              </mc:Choice>
              <mc:Fallback>
                <p:oleObj name="Equation" r:id="rId3" imgW="177768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6725" y="2552700"/>
                        <a:ext cx="3521075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1043608" y="3501008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>
                <a:solidFill>
                  <a:srgbClr val="1405D1"/>
                </a:solidFill>
              </a:rPr>
              <a:t>Trong đó: </a:t>
            </a:r>
            <a:endParaRPr lang="en-US" sz="2400" dirty="0">
              <a:solidFill>
                <a:srgbClr val="1405D1"/>
              </a:solidFill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1153994"/>
              </p:ext>
            </p:extLst>
          </p:nvPr>
        </p:nvGraphicFramePr>
        <p:xfrm>
          <a:off x="2269811" y="3962673"/>
          <a:ext cx="5910263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84400" imgH="419040" progId="Equation.DSMT4">
                  <p:embed/>
                </p:oleObj>
              </mc:Choice>
              <mc:Fallback>
                <p:oleObj name="Equation" r:id="rId5" imgW="29844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69811" y="3962673"/>
                        <a:ext cx="5910263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497775"/>
              </p:ext>
            </p:extLst>
          </p:nvPr>
        </p:nvGraphicFramePr>
        <p:xfrm>
          <a:off x="1736725" y="4954588"/>
          <a:ext cx="64897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76360" imgH="419040" progId="Equation.DSMT4">
                  <p:embed/>
                </p:oleObj>
              </mc:Choice>
              <mc:Fallback>
                <p:oleObj name="Equation" r:id="rId7" imgW="32763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36725" y="4954588"/>
                        <a:ext cx="6489700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969526"/>
              </p:ext>
            </p:extLst>
          </p:nvPr>
        </p:nvGraphicFramePr>
        <p:xfrm>
          <a:off x="1736725" y="5910039"/>
          <a:ext cx="6338887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00400" imgH="419040" progId="Equation.DSMT4">
                  <p:embed/>
                </p:oleObj>
              </mc:Choice>
              <mc:Fallback>
                <p:oleObj name="Equation" r:id="rId9" imgW="32004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36725" y="5910039"/>
                        <a:ext cx="6338887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784778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8059" y="1556792"/>
            <a:ext cx="81648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1405D1"/>
                </a:solidFill>
              </a:rPr>
              <a:t>-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phận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vừa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vừa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truyền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từ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xuống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. Do </a:t>
            </a:r>
            <a:r>
              <a:rPr lang="en-US" sz="2400" dirty="0" err="1">
                <a:solidFill>
                  <a:srgbClr val="1405D1"/>
                </a:solidFill>
              </a:rPr>
              <a:t>đó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đủ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chịu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lực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đủ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độ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cứng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truyền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3207405"/>
            <a:ext cx="5535899" cy="364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1466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Giải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-6494" y="1620880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i="1">
                <a:solidFill>
                  <a:srgbClr val="1405D1"/>
                </a:solidFill>
              </a:rPr>
              <a:t>2./ Kiểm tra kích thước đáy móng:</a:t>
            </a:r>
            <a:endParaRPr lang="en-US" sz="2400" i="1" dirty="0">
              <a:solidFill>
                <a:srgbClr val="1405D1"/>
              </a:solidFill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278531"/>
              </p:ext>
            </p:extLst>
          </p:nvPr>
        </p:nvGraphicFramePr>
        <p:xfrm>
          <a:off x="1503363" y="2189163"/>
          <a:ext cx="5634037" cy="100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44720" imgH="507960" progId="Equation.DSMT4">
                  <p:embed/>
                </p:oleObj>
              </mc:Choice>
              <mc:Fallback>
                <p:oleObj name="Equation" r:id="rId3" imgW="284472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03363" y="2189163"/>
                        <a:ext cx="5634037" cy="1004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279931" y="3561996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b="1">
                <a:solidFill>
                  <a:srgbClr val="1405D1"/>
                </a:solidFill>
              </a:rPr>
              <a:t>Kích thước đáy móng thỏa</a:t>
            </a:r>
            <a:endParaRPr lang="en-US" sz="2400" b="1" dirty="0">
              <a:solidFill>
                <a:srgbClr val="1405D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3254" y="3157108"/>
            <a:ext cx="4160746" cy="341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490684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Giải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-6494" y="1620880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i="1">
                <a:solidFill>
                  <a:srgbClr val="1405D1"/>
                </a:solidFill>
              </a:rPr>
              <a:t>3./ Tính cốt thép:</a:t>
            </a:r>
            <a:endParaRPr lang="en-US" sz="2400" i="1" dirty="0">
              <a:solidFill>
                <a:srgbClr val="1405D1"/>
              </a:solidFill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966085"/>
              </p:ext>
            </p:extLst>
          </p:nvPr>
        </p:nvGraphicFramePr>
        <p:xfrm>
          <a:off x="2028030" y="2276872"/>
          <a:ext cx="5056187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52400" imgH="419040" progId="Equation.DSMT4">
                  <p:embed/>
                </p:oleObj>
              </mc:Choice>
              <mc:Fallback>
                <p:oleObj name="Equation" r:id="rId3" imgW="25524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28030" y="2276872"/>
                        <a:ext cx="5056187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951645"/>
              </p:ext>
            </p:extLst>
          </p:nvPr>
        </p:nvGraphicFramePr>
        <p:xfrm>
          <a:off x="2028031" y="3193013"/>
          <a:ext cx="5056187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52400" imgH="419040" progId="Equation.DSMT4">
                  <p:embed/>
                </p:oleObj>
              </mc:Choice>
              <mc:Fallback>
                <p:oleObj name="Equation" r:id="rId5" imgW="25524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28031" y="3193013"/>
                        <a:ext cx="5056187" cy="830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531312" y="4109153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>
                <a:solidFill>
                  <a:srgbClr val="1405D1"/>
                </a:solidFill>
              </a:rPr>
              <a:t>Chọn lớp bảo vệ móng a=5cm:</a:t>
            </a:r>
            <a:endParaRPr lang="en-US" sz="2400" dirty="0">
              <a:solidFill>
                <a:srgbClr val="1405D1"/>
              </a:solidFill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594596"/>
              </p:ext>
            </p:extLst>
          </p:nvPr>
        </p:nvGraphicFramePr>
        <p:xfrm>
          <a:off x="2028030" y="4728524"/>
          <a:ext cx="3195637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12800" imgH="228600" progId="Equation.DSMT4">
                  <p:embed/>
                </p:oleObj>
              </mc:Choice>
              <mc:Fallback>
                <p:oleObj name="Equation" r:id="rId7" imgW="16128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28030" y="4728524"/>
                        <a:ext cx="3195637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7415470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Giải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-6494" y="1620880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i="1">
                <a:solidFill>
                  <a:srgbClr val="1405D1"/>
                </a:solidFill>
              </a:rPr>
              <a:t>3./ Tính cốt thép:</a:t>
            </a:r>
            <a:endParaRPr lang="en-US" sz="2400" i="1" dirty="0">
              <a:solidFill>
                <a:srgbClr val="1405D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07409" y="2170614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>
                <a:solidFill>
                  <a:srgbClr val="1405D1"/>
                </a:solidFill>
              </a:rPr>
              <a:t>Theo phương cạnh dài:</a:t>
            </a:r>
            <a:endParaRPr lang="en-US" sz="2400" dirty="0">
              <a:solidFill>
                <a:srgbClr val="1405D1"/>
              </a:solidFill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894721"/>
              </p:ext>
            </p:extLst>
          </p:nvPr>
        </p:nvGraphicFramePr>
        <p:xfrm>
          <a:off x="1381125" y="2744450"/>
          <a:ext cx="59912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22560" imgH="419040" progId="Equation.DSMT4">
                  <p:embed/>
                </p:oleObj>
              </mc:Choice>
              <mc:Fallback>
                <p:oleObj name="Equation" r:id="rId3" imgW="302256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1125" y="2744450"/>
                        <a:ext cx="5991225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295279"/>
              </p:ext>
            </p:extLst>
          </p:nvPr>
        </p:nvGraphicFramePr>
        <p:xfrm>
          <a:off x="1385825" y="3580177"/>
          <a:ext cx="34480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39880" imgH="393480" progId="Equation.DSMT4">
                  <p:embed/>
                </p:oleObj>
              </mc:Choice>
              <mc:Fallback>
                <p:oleObj name="Equation" r:id="rId5" imgW="1739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85825" y="3580177"/>
                        <a:ext cx="3448050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748027"/>
              </p:ext>
            </p:extLst>
          </p:nvPr>
        </p:nvGraphicFramePr>
        <p:xfrm>
          <a:off x="1381125" y="4365104"/>
          <a:ext cx="755173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809880" imgH="393480" progId="Equation.DSMT4">
                  <p:embed/>
                </p:oleObj>
              </mc:Choice>
              <mc:Fallback>
                <p:oleObj name="Equation" r:id="rId7" imgW="3809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81125" y="4365104"/>
                        <a:ext cx="7551738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763929"/>
              </p:ext>
            </p:extLst>
          </p:nvPr>
        </p:nvGraphicFramePr>
        <p:xfrm>
          <a:off x="1427100" y="5192352"/>
          <a:ext cx="508476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65360" imgH="431640" progId="Equation.DSMT4">
                  <p:embed/>
                </p:oleObj>
              </mc:Choice>
              <mc:Fallback>
                <p:oleObj name="Equation" r:id="rId9" imgW="25653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27100" y="5192352"/>
                        <a:ext cx="508476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899592" y="6090877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>
                <a:solidFill>
                  <a:srgbClr val="1405D1"/>
                </a:solidFill>
              </a:rPr>
              <a:t>Chọn </a:t>
            </a:r>
            <a:r>
              <a:rPr lang="en-US" sz="2400">
                <a:solidFill>
                  <a:srgbClr val="1405D1"/>
                </a:solidFill>
                <a:sym typeface="Symbol" panose="05050102010706020507" pitchFamily="18" charset="2"/>
              </a:rPr>
              <a:t>10a150 có A</a:t>
            </a:r>
            <a:r>
              <a:rPr lang="en-US" sz="2400" baseline="-25000">
                <a:solidFill>
                  <a:srgbClr val="1405D1"/>
                </a:solidFill>
                <a:sym typeface="Symbol" panose="05050102010706020507" pitchFamily="18" charset="2"/>
              </a:rPr>
              <a:t>s</a:t>
            </a:r>
            <a:r>
              <a:rPr lang="en-US" sz="2400">
                <a:solidFill>
                  <a:srgbClr val="1405D1"/>
                </a:solidFill>
                <a:sym typeface="Symbol" panose="05050102010706020507" pitchFamily="18" charset="2"/>
              </a:rPr>
              <a:t>=5,24cm</a:t>
            </a:r>
            <a:r>
              <a:rPr lang="en-US" sz="2400" baseline="30000">
                <a:solidFill>
                  <a:srgbClr val="1405D1"/>
                </a:solidFill>
                <a:sym typeface="Symbol" panose="05050102010706020507" pitchFamily="18" charset="2"/>
              </a:rPr>
              <a:t>2</a:t>
            </a:r>
            <a:endParaRPr lang="en-US" sz="2400" baseline="300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342407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Giải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-6494" y="1620880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i="1">
                <a:solidFill>
                  <a:srgbClr val="1405D1"/>
                </a:solidFill>
              </a:rPr>
              <a:t>3./ Tính cốt thép:</a:t>
            </a:r>
            <a:endParaRPr lang="en-US" sz="2400" i="1" dirty="0">
              <a:solidFill>
                <a:srgbClr val="1405D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07409" y="2170614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>
                <a:solidFill>
                  <a:srgbClr val="1405D1"/>
                </a:solidFill>
              </a:rPr>
              <a:t>Theo phương cạnh ngắn:</a:t>
            </a:r>
            <a:endParaRPr lang="en-US" sz="2400" dirty="0">
              <a:solidFill>
                <a:srgbClr val="1405D1"/>
              </a:solidFill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314878"/>
              </p:ext>
            </p:extLst>
          </p:nvPr>
        </p:nvGraphicFramePr>
        <p:xfrm>
          <a:off x="1427100" y="2745548"/>
          <a:ext cx="4329112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84120" imgH="393480" progId="Equation.DSMT4">
                  <p:embed/>
                </p:oleObj>
              </mc:Choice>
              <mc:Fallback>
                <p:oleObj name="Equation" r:id="rId3" imgW="2184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7100" y="2745548"/>
                        <a:ext cx="4329112" cy="779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780956"/>
              </p:ext>
            </p:extLst>
          </p:nvPr>
        </p:nvGraphicFramePr>
        <p:xfrm>
          <a:off x="1427100" y="3556120"/>
          <a:ext cx="36988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66600" imgH="393480" progId="Equation.DSMT4">
                  <p:embed/>
                </p:oleObj>
              </mc:Choice>
              <mc:Fallback>
                <p:oleObj name="Equation" r:id="rId5" imgW="1866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27100" y="3556120"/>
                        <a:ext cx="369887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017343"/>
              </p:ext>
            </p:extLst>
          </p:nvPr>
        </p:nvGraphicFramePr>
        <p:xfrm>
          <a:off x="1427100" y="4391913"/>
          <a:ext cx="53117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79480" imgH="393480" progId="Equation.DSMT4">
                  <p:embed/>
                </p:oleObj>
              </mc:Choice>
              <mc:Fallback>
                <p:oleObj name="Equation" r:id="rId7" imgW="26794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27100" y="4391913"/>
                        <a:ext cx="531177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541887"/>
              </p:ext>
            </p:extLst>
          </p:nvPr>
        </p:nvGraphicFramePr>
        <p:xfrm>
          <a:off x="1401763" y="5192713"/>
          <a:ext cx="513556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90560" imgH="431640" progId="Equation.DSMT4">
                  <p:embed/>
                </p:oleObj>
              </mc:Choice>
              <mc:Fallback>
                <p:oleObj name="Equation" r:id="rId9" imgW="25905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01763" y="5192713"/>
                        <a:ext cx="513556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899592" y="6090877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>
                <a:solidFill>
                  <a:srgbClr val="1405D1"/>
                </a:solidFill>
              </a:rPr>
              <a:t>Chọn </a:t>
            </a:r>
            <a:r>
              <a:rPr lang="en-US" sz="2400">
                <a:solidFill>
                  <a:srgbClr val="1405D1"/>
                </a:solidFill>
                <a:sym typeface="Symbol" panose="05050102010706020507" pitchFamily="18" charset="2"/>
              </a:rPr>
              <a:t>10a200 có A</a:t>
            </a:r>
            <a:r>
              <a:rPr lang="en-US" sz="2400" baseline="-25000">
                <a:solidFill>
                  <a:srgbClr val="1405D1"/>
                </a:solidFill>
                <a:sym typeface="Symbol" panose="05050102010706020507" pitchFamily="18" charset="2"/>
              </a:rPr>
              <a:t>s</a:t>
            </a:r>
            <a:r>
              <a:rPr lang="en-US" sz="2400">
                <a:solidFill>
                  <a:srgbClr val="1405D1"/>
                </a:solidFill>
                <a:sym typeface="Symbol" panose="05050102010706020507" pitchFamily="18" charset="2"/>
              </a:rPr>
              <a:t>=3,93cm</a:t>
            </a:r>
            <a:r>
              <a:rPr lang="en-US" sz="2400" baseline="30000">
                <a:solidFill>
                  <a:srgbClr val="1405D1"/>
                </a:solidFill>
                <a:sym typeface="Symbol" panose="05050102010706020507" pitchFamily="18" charset="2"/>
              </a:rPr>
              <a:t>2</a:t>
            </a:r>
            <a:endParaRPr lang="en-US" sz="2400" baseline="300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599313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60" y="1988840"/>
            <a:ext cx="4559891" cy="36793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831" y="1988841"/>
            <a:ext cx="4521983" cy="367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58386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4.4 Kiểm tra xuyên thủng:</a:t>
            </a:r>
            <a:endParaRPr lang="en-US" sz="2400" b="1" dirty="0"/>
          </a:p>
        </p:txBody>
      </p:sp>
      <p:sp>
        <p:nvSpPr>
          <p:cNvPr id="16" name="Rectangle 15"/>
          <p:cNvSpPr/>
          <p:nvPr/>
        </p:nvSpPr>
        <p:spPr>
          <a:xfrm>
            <a:off x="279931" y="1595586"/>
            <a:ext cx="501214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Một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dưới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thước</a:t>
            </a:r>
            <a:r>
              <a:rPr lang="en-US" sz="2400" dirty="0">
                <a:solidFill>
                  <a:srgbClr val="1405D1"/>
                </a:solidFill>
              </a:rPr>
              <a:t> 1,5mx2m; 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dày</a:t>
            </a:r>
            <a:r>
              <a:rPr lang="en-US" sz="2400" dirty="0">
                <a:solidFill>
                  <a:srgbClr val="1405D1"/>
                </a:solidFill>
              </a:rPr>
              <a:t> h=500mm; h0=430mm; </a:t>
            </a:r>
            <a:r>
              <a:rPr lang="en-US" sz="2400" dirty="0" err="1">
                <a:solidFill>
                  <a:srgbClr val="1405D1"/>
                </a:solidFill>
              </a:rPr>
              <a:t>Betong</a:t>
            </a:r>
            <a:r>
              <a:rPr lang="en-US" sz="2400" dirty="0">
                <a:solidFill>
                  <a:srgbClr val="1405D1"/>
                </a:solidFill>
              </a:rPr>
              <a:t> B20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Rbt</a:t>
            </a:r>
            <a:r>
              <a:rPr lang="en-US" sz="2400" dirty="0">
                <a:solidFill>
                  <a:srgbClr val="1405D1"/>
                </a:solidFill>
              </a:rPr>
              <a:t>=0,9Mpa.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ở </a:t>
            </a:r>
            <a:r>
              <a:rPr lang="en-US" sz="2400" dirty="0" err="1">
                <a:solidFill>
                  <a:srgbClr val="1405D1"/>
                </a:solidFill>
              </a:rPr>
              <a:t>chân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cột</a:t>
            </a:r>
            <a:r>
              <a:rPr lang="en-US" sz="2400" dirty="0">
                <a:solidFill>
                  <a:srgbClr val="1405D1"/>
                </a:solidFill>
              </a:rPr>
              <a:t> N=650kN.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Kích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tiết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bxh</a:t>
            </a:r>
            <a:r>
              <a:rPr lang="en-US" sz="2400" dirty="0">
                <a:solidFill>
                  <a:srgbClr val="1405D1"/>
                </a:solidFill>
              </a:rPr>
              <a:t>=250x400mm. 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Kiểm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xuyên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thủng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E7B10-2F89-4266-A6DF-4BD0469EB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1514401"/>
            <a:ext cx="3753027" cy="444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56983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Giải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07409" y="1628800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>
                <a:solidFill>
                  <a:srgbClr val="1405D1"/>
                </a:solidFill>
              </a:rPr>
              <a:t>Công thức chống xuyên thủng:</a:t>
            </a:r>
            <a:endParaRPr lang="en-US" sz="2400" dirty="0">
              <a:solidFill>
                <a:srgbClr val="1405D1"/>
              </a:solidFill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817897"/>
              </p:ext>
            </p:extLst>
          </p:nvPr>
        </p:nvGraphicFramePr>
        <p:xfrm>
          <a:off x="2341500" y="2198410"/>
          <a:ext cx="249237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57120" imgH="228600" progId="Equation.DSMT4">
                  <p:embed/>
                </p:oleObj>
              </mc:Choice>
              <mc:Fallback>
                <p:oleObj name="Equation" r:id="rId3" imgW="1257120" imgH="22860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41500" y="2198410"/>
                        <a:ext cx="249237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33019"/>
              </p:ext>
            </p:extLst>
          </p:nvPr>
        </p:nvGraphicFramePr>
        <p:xfrm>
          <a:off x="2123728" y="3353368"/>
          <a:ext cx="3195637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12800" imgH="457200" progId="Equation.DSMT4">
                  <p:embed/>
                </p:oleObj>
              </mc:Choice>
              <mc:Fallback>
                <p:oleObj name="Equation" r:id="rId5" imgW="1612800" imgH="45720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3728" y="3353368"/>
                        <a:ext cx="3195637" cy="903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830528" y="2771275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</a:rPr>
              <a:t>Chu vi đáy bé của tháp:</a:t>
            </a:r>
            <a:endParaRPr lang="en-US" sz="2400" baseline="30000" dirty="0">
              <a:solidFill>
                <a:srgbClr val="1405D1"/>
              </a:solidFill>
            </a:endParaRP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E6E8B96-6F94-4177-B2A9-389E6A2298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619778"/>
              </p:ext>
            </p:extLst>
          </p:nvPr>
        </p:nvGraphicFramePr>
        <p:xfrm>
          <a:off x="2275433" y="4697905"/>
          <a:ext cx="5813425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33640" imgH="507960" progId="Equation.DSMT4">
                  <p:embed/>
                </p:oleObj>
              </mc:Choice>
              <mc:Fallback>
                <p:oleObj name="Equation" r:id="rId7" imgW="2933640" imgH="50796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75433" y="4697905"/>
                        <a:ext cx="5813425" cy="1003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37B527BA-03B9-40BB-A907-B69CD7881753}"/>
              </a:ext>
            </a:extLst>
          </p:cNvPr>
          <p:cNvSpPr/>
          <p:nvPr/>
        </p:nvSpPr>
        <p:spPr>
          <a:xfrm>
            <a:off x="855680" y="4236240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</a:rPr>
              <a:t>Chu vi đáy lớn của tháp:</a:t>
            </a:r>
            <a:endParaRPr lang="en-US" sz="2400" baseline="30000" dirty="0">
              <a:solidFill>
                <a:srgbClr val="1405D1"/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911E49C-EDC0-42F5-8665-D0F8B3E438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779176"/>
              </p:ext>
            </p:extLst>
          </p:nvPr>
        </p:nvGraphicFramePr>
        <p:xfrm>
          <a:off x="1763688" y="5770432"/>
          <a:ext cx="4632280" cy="744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50880" imgH="393480" progId="Equation.DSMT4">
                  <p:embed/>
                </p:oleObj>
              </mc:Choice>
              <mc:Fallback>
                <p:oleObj name="Equation" r:id="rId9" imgW="2450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63688" y="5770432"/>
                        <a:ext cx="4632280" cy="744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0716407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73387" y="1037895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Giải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0528" y="1556792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</a:rPr>
              <a:t>Diện tích đáy lớn:</a:t>
            </a:r>
            <a:endParaRPr lang="en-US" sz="2400" baseline="30000" dirty="0">
              <a:solidFill>
                <a:srgbClr val="1405D1"/>
              </a:solidFill>
            </a:endParaRP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E6E8B96-6F94-4177-B2A9-389E6A2298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223671"/>
              </p:ext>
            </p:extLst>
          </p:nvPr>
        </p:nvGraphicFramePr>
        <p:xfrm>
          <a:off x="2203450" y="2149475"/>
          <a:ext cx="5260975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54280" imgH="457200" progId="Equation.DSMT4">
                  <p:embed/>
                </p:oleObj>
              </mc:Choice>
              <mc:Fallback>
                <p:oleObj name="Equation" r:id="rId3" imgW="2654280" imgH="4572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E6E8B96-6F94-4177-B2A9-389E6A2298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03450" y="2149475"/>
                        <a:ext cx="5260975" cy="903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911E49C-EDC0-42F5-8665-D0F8B3E438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08808"/>
              </p:ext>
            </p:extLst>
          </p:nvPr>
        </p:nvGraphicFramePr>
        <p:xfrm>
          <a:off x="2258868" y="4072420"/>
          <a:ext cx="34798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41400" imgH="431640" progId="Equation.DSMT4">
                  <p:embed/>
                </p:oleObj>
              </mc:Choice>
              <mc:Fallback>
                <p:oleObj name="Equation" r:id="rId5" imgW="1841400" imgH="4316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911E49C-EDC0-42F5-8665-D0F8B3E438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58868" y="4072420"/>
                        <a:ext cx="3479800" cy="815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06AD0BD2-D0AB-49B7-8677-1A72B711D693}"/>
              </a:ext>
            </a:extLst>
          </p:cNvPr>
          <p:cNvSpPr/>
          <p:nvPr/>
        </p:nvSpPr>
        <p:spPr>
          <a:xfrm>
            <a:off x="899592" y="3147093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</a:rPr>
              <a:t>Áp lực trung bình ở mặt dưới đế móng gây ra (không kể trọng lượng bản thân và đất):</a:t>
            </a:r>
            <a:endParaRPr lang="en-US" sz="2400" baseline="300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682731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73387" y="1037895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</a:rPr>
              <a:t>Giải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30528" y="1556792"/>
            <a:ext cx="8652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</a:rPr>
              <a:t>Lực gây nén thủng:</a:t>
            </a:r>
            <a:endParaRPr lang="en-US" sz="2400" baseline="30000" dirty="0">
              <a:solidFill>
                <a:srgbClr val="1405D1"/>
              </a:solidFill>
            </a:endParaRP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E6E8B96-6F94-4177-B2A9-389E6A2298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019851"/>
              </p:ext>
            </p:extLst>
          </p:nvPr>
        </p:nvGraphicFramePr>
        <p:xfrm>
          <a:off x="2441575" y="2374900"/>
          <a:ext cx="4783138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720" imgH="228600" progId="Equation.DSMT4">
                  <p:embed/>
                </p:oleObj>
              </mc:Choice>
              <mc:Fallback>
                <p:oleObj name="Equation" r:id="rId3" imgW="2412720" imgH="2286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E6E8B96-6F94-4177-B2A9-389E6A2298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41575" y="2374900"/>
                        <a:ext cx="4783138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06AD0BD2-D0AB-49B7-8677-1A72B711D693}"/>
              </a:ext>
            </a:extLst>
          </p:cNvPr>
          <p:cNvSpPr/>
          <p:nvPr/>
        </p:nvSpPr>
        <p:spPr>
          <a:xfrm>
            <a:off x="899592" y="3147093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405D1"/>
                </a:solidFill>
              </a:rPr>
              <a:t>Khả năng chống nén thủng:</a:t>
            </a:r>
            <a:endParaRPr lang="en-US" sz="2400" baseline="30000" dirty="0">
              <a:solidFill>
                <a:srgbClr val="1405D1"/>
              </a:solidFill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B9DF7BD-2767-4792-9F28-C05FDFA896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466494"/>
              </p:ext>
            </p:extLst>
          </p:nvPr>
        </p:nvGraphicFramePr>
        <p:xfrm>
          <a:off x="2441575" y="3557588"/>
          <a:ext cx="5965825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09600" imgH="482400" progId="Equation.DSMT4">
                  <p:embed/>
                </p:oleObj>
              </mc:Choice>
              <mc:Fallback>
                <p:oleObj name="Equation" r:id="rId5" imgW="3009600" imgH="4824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E6E8B96-6F94-4177-B2A9-389E6A2298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41575" y="3557588"/>
                        <a:ext cx="5965825" cy="95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5AAE81A1-7F1D-4856-8095-600CEB4E4EB1}"/>
              </a:ext>
            </a:extLst>
          </p:cNvPr>
          <p:cNvSpPr/>
          <p:nvPr/>
        </p:nvSpPr>
        <p:spPr>
          <a:xfrm>
            <a:off x="1052724" y="4608711"/>
            <a:ext cx="7560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Courier New" panose="02070309020205020404" pitchFamily="49" charset="0"/>
              <a:buChar char="o"/>
            </a:pPr>
            <a:r>
              <a:rPr lang="en-US" sz="2400">
                <a:solidFill>
                  <a:srgbClr val="1405D1"/>
                </a:solidFill>
              </a:rPr>
              <a:t>Vậy điều kiện nén thủng thỏa mãn</a:t>
            </a:r>
            <a:endParaRPr lang="en-US" sz="2400" baseline="300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986126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564904"/>
            <a:ext cx="8712967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333937340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vi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8059" y="2110204"/>
            <a:ext cx="816480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Tùy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theo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trình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quy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mô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; </a:t>
            </a:r>
            <a:r>
              <a:rPr lang="en-US" sz="2400" dirty="0" err="1">
                <a:solidFill>
                  <a:srgbClr val="1405D1"/>
                </a:solidFill>
              </a:rPr>
              <a:t>căn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cứ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công</a:t>
            </a:r>
            <a:r>
              <a:rPr lang="en-US" sz="2400" dirty="0">
                <a:solidFill>
                  <a:srgbClr val="1405D1"/>
                </a:solidFill>
              </a:rPr>
              <a:t> ở </a:t>
            </a:r>
            <a:r>
              <a:rPr lang="en-US" sz="2400" dirty="0" err="1">
                <a:solidFill>
                  <a:srgbClr val="1405D1"/>
                </a:solidFill>
              </a:rPr>
              <a:t>địa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… </a:t>
            </a:r>
            <a:r>
              <a:rPr lang="en-US" sz="2400" dirty="0" err="1">
                <a:solidFill>
                  <a:srgbClr val="1405D1"/>
                </a:solidFill>
              </a:rPr>
              <a:t>để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quyết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định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chọn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loại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lý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Chú</a:t>
            </a:r>
            <a:r>
              <a:rPr lang="en-US" sz="2400" dirty="0">
                <a:solidFill>
                  <a:srgbClr val="1405D1"/>
                </a:solidFill>
              </a:rPr>
              <a:t> ý, </a:t>
            </a: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chiều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cao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công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trình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càng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lớn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vấn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đề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ổn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định</a:t>
            </a:r>
            <a:r>
              <a:rPr lang="en-US" sz="2400" dirty="0">
                <a:solidFill>
                  <a:srgbClr val="1405D1"/>
                </a:solidFill>
              </a:rPr>
              <a:t> (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lật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lún</a:t>
            </a:r>
            <a:r>
              <a:rPr lang="en-US" sz="2400" dirty="0">
                <a:solidFill>
                  <a:srgbClr val="1405D1"/>
                </a:solidFill>
              </a:rPr>
              <a:t>…) </a:t>
            </a:r>
            <a:r>
              <a:rPr lang="en-US" sz="2400" dirty="0" err="1">
                <a:solidFill>
                  <a:srgbClr val="1405D1"/>
                </a:solidFill>
              </a:rPr>
              <a:t>đóng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vai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trò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quyết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định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chọn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vi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16832"/>
            <a:ext cx="81648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rgbClr val="FF0000"/>
                </a:solidFill>
              </a:rPr>
              <a:t>Móng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đơn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xây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tốt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số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tầng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lắm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hệ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kiềng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cứng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chế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lún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err="1">
                <a:solidFill>
                  <a:srgbClr val="1405D1"/>
                </a:solidFill>
              </a:rPr>
              <a:t>không</a:t>
            </a:r>
            <a:r>
              <a:rPr lang="en-US" sz="2400">
                <a:solidFill>
                  <a:srgbClr val="1405D1"/>
                </a:solidFill>
              </a:rPr>
              <a:t> đều </a:t>
            </a:r>
            <a:r>
              <a:rPr lang="en-US" sz="2400" dirty="0" err="1">
                <a:solidFill>
                  <a:srgbClr val="1405D1"/>
                </a:solidFill>
              </a:rPr>
              <a:t>giữa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phận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4264824"/>
            <a:ext cx="2084516" cy="25236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3669" y="4260392"/>
            <a:ext cx="2058611" cy="25281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0101" y="4252846"/>
            <a:ext cx="1652377" cy="253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8024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vi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16832"/>
            <a:ext cx="81648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rgbClr val="FF0000"/>
                </a:solidFill>
              </a:rPr>
              <a:t>Móng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băng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một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phương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địa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thuận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lợi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hệ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khung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hơn</a:t>
            </a:r>
            <a:r>
              <a:rPr lang="en-US" sz="2400" dirty="0">
                <a:solidFill>
                  <a:srgbClr val="1405D1"/>
                </a:solidFill>
              </a:rPr>
              <a:t> 6m,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hiệu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quả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kinh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tế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6146" name="Picture 2" descr="C:\Users\Admin\AppData\Local\Temp\SNAGHTML3303c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397" y="4475191"/>
            <a:ext cx="3161827" cy="227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5224" y="4509119"/>
            <a:ext cx="3135005" cy="21834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239" y="5146778"/>
            <a:ext cx="2702561" cy="154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77170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vi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16832"/>
            <a:ext cx="81648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rgbClr val="FF0000"/>
                </a:solidFill>
              </a:rPr>
              <a:t>Móng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băng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hai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phương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đủ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nên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giao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thoa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3150260"/>
            <a:ext cx="6336704" cy="342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82784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vi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16832"/>
            <a:ext cx="81648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rgbClr val="FF0000"/>
                </a:solidFill>
              </a:rPr>
              <a:t>Móng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bè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lớn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bè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1405D1"/>
                </a:solidFill>
              </a:rPr>
              <a:t>Ở </a:t>
            </a:r>
            <a:r>
              <a:rPr lang="en-US" sz="2400" dirty="0" err="1">
                <a:solidFill>
                  <a:srgbClr val="1405D1"/>
                </a:solidFill>
              </a:rPr>
              <a:t>Tp.HCM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cao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tầng</a:t>
            </a:r>
            <a:r>
              <a:rPr lang="en-US" sz="2400" dirty="0">
                <a:solidFill>
                  <a:srgbClr val="1405D1"/>
                </a:solidFill>
              </a:rPr>
              <a:t> (9-12 </a:t>
            </a:r>
            <a:r>
              <a:rPr lang="en-US" sz="2400" dirty="0" err="1">
                <a:solidFill>
                  <a:srgbClr val="1405D1"/>
                </a:solidFill>
              </a:rPr>
              <a:t>tầng</a:t>
            </a:r>
            <a:r>
              <a:rPr lang="en-US" sz="2400" dirty="0">
                <a:solidFill>
                  <a:srgbClr val="1405D1"/>
                </a:solidFill>
              </a:rPr>
              <a:t>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863" y="3755048"/>
            <a:ext cx="5856449" cy="311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13420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4: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móng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dirty="0" err="1"/>
              <a:t>niệm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b="1" dirty="0"/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4.1.1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loại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móng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vi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645" y="1916832"/>
            <a:ext cx="816480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en-US" sz="2400" dirty="0" err="1">
                <a:solidFill>
                  <a:srgbClr val="FF0000"/>
                </a:solidFill>
              </a:rPr>
              <a:t>Móng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cọc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endParaRPr lang="en-US" sz="2400" dirty="0">
              <a:solidFill>
                <a:srgbClr val="FF0000"/>
              </a:solidFill>
            </a:endParaRP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đóng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ép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khoan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nhồi</a:t>
            </a:r>
            <a:endParaRPr lang="en-US" sz="2400" dirty="0">
              <a:solidFill>
                <a:srgbClr val="1405D1"/>
              </a:solidFill>
            </a:endParaRPr>
          </a:p>
          <a:p>
            <a:pPr lvl="1" algn="just"/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Cọc</a:t>
            </a:r>
            <a:r>
              <a:rPr lang="en-US" sz="2400" dirty="0">
                <a:solidFill>
                  <a:srgbClr val="1405D1"/>
                </a:solidFill>
              </a:rPr>
              <a:t> Barrette.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7243" y="2385472"/>
            <a:ext cx="3168352" cy="40885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4319" y="2132856"/>
            <a:ext cx="2431777" cy="188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55493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10931</TotalTime>
  <Words>1855</Words>
  <Application>Microsoft Office PowerPoint</Application>
  <PresentationFormat>On-screen Show (4:3)</PresentationFormat>
  <Paragraphs>288</Paragraphs>
  <Slides>39</Slides>
  <Notes>35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9" baseType="lpstr">
      <vt:lpstr>Arial</vt:lpstr>
      <vt:lpstr>Calibri</vt:lpstr>
      <vt:lpstr>Constantia</vt:lpstr>
      <vt:lpstr>Courier New</vt:lpstr>
      <vt:lpstr>Times New Roman</vt:lpstr>
      <vt:lpstr>Wingdings</vt:lpstr>
      <vt:lpstr>Wingdings 2</vt:lpstr>
      <vt:lpstr>Flow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TIỂU LUẬN NHÓM 10</dc:title>
  <dc:creator>Humada</dc:creator>
  <cp:lastModifiedBy>Admin</cp:lastModifiedBy>
  <cp:revision>1480</cp:revision>
  <dcterms:created xsi:type="dcterms:W3CDTF">2011-12-23T17:11:33Z</dcterms:created>
  <dcterms:modified xsi:type="dcterms:W3CDTF">2021-07-02T01:23:49Z</dcterms:modified>
</cp:coreProperties>
</file>