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ink/ink1.xml" ContentType="application/inkml+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38" r:id="rId1"/>
  </p:sldMasterIdLst>
  <p:notesMasterIdLst>
    <p:notesMasterId r:id="rId75"/>
  </p:notesMasterIdLst>
  <p:sldIdLst>
    <p:sldId id="256" r:id="rId2"/>
    <p:sldId id="562" r:id="rId3"/>
    <p:sldId id="563" r:id="rId4"/>
    <p:sldId id="459" r:id="rId5"/>
    <p:sldId id="616" r:id="rId6"/>
    <p:sldId id="621" r:id="rId7"/>
    <p:sldId id="618" r:id="rId8"/>
    <p:sldId id="620" r:id="rId9"/>
    <p:sldId id="622" r:id="rId10"/>
    <p:sldId id="623" r:id="rId11"/>
    <p:sldId id="624" r:id="rId12"/>
    <p:sldId id="625" r:id="rId13"/>
    <p:sldId id="626" r:id="rId14"/>
    <p:sldId id="627" r:id="rId15"/>
    <p:sldId id="628" r:id="rId16"/>
    <p:sldId id="629" r:id="rId17"/>
    <p:sldId id="630" r:id="rId18"/>
    <p:sldId id="631" r:id="rId19"/>
    <p:sldId id="632" r:id="rId20"/>
    <p:sldId id="633" r:id="rId21"/>
    <p:sldId id="634" r:id="rId22"/>
    <p:sldId id="635" r:id="rId23"/>
    <p:sldId id="636" r:id="rId24"/>
    <p:sldId id="637" r:id="rId25"/>
    <p:sldId id="638" r:id="rId26"/>
    <p:sldId id="639" r:id="rId27"/>
    <p:sldId id="640" r:id="rId28"/>
    <p:sldId id="641" r:id="rId29"/>
    <p:sldId id="642" r:id="rId30"/>
    <p:sldId id="651" r:id="rId31"/>
    <p:sldId id="652" r:id="rId32"/>
    <p:sldId id="643" r:id="rId33"/>
    <p:sldId id="646" r:id="rId34"/>
    <p:sldId id="644" r:id="rId35"/>
    <p:sldId id="645" r:id="rId36"/>
    <p:sldId id="647" r:id="rId37"/>
    <p:sldId id="649" r:id="rId38"/>
    <p:sldId id="650" r:id="rId39"/>
    <p:sldId id="653" r:id="rId40"/>
    <p:sldId id="654" r:id="rId41"/>
    <p:sldId id="657" r:id="rId42"/>
    <p:sldId id="658" r:id="rId43"/>
    <p:sldId id="659" r:id="rId44"/>
    <p:sldId id="660" r:id="rId45"/>
    <p:sldId id="682" r:id="rId46"/>
    <p:sldId id="661" r:id="rId47"/>
    <p:sldId id="662" r:id="rId48"/>
    <p:sldId id="663" r:id="rId49"/>
    <p:sldId id="666" r:id="rId50"/>
    <p:sldId id="665" r:id="rId51"/>
    <p:sldId id="667" r:id="rId52"/>
    <p:sldId id="669" r:id="rId53"/>
    <p:sldId id="668" r:id="rId54"/>
    <p:sldId id="671" r:id="rId55"/>
    <p:sldId id="672" r:id="rId56"/>
    <p:sldId id="694" r:id="rId57"/>
    <p:sldId id="673" r:id="rId58"/>
    <p:sldId id="674" r:id="rId59"/>
    <p:sldId id="675" r:id="rId60"/>
    <p:sldId id="688" r:id="rId61"/>
    <p:sldId id="689" r:id="rId62"/>
    <p:sldId id="676" r:id="rId63"/>
    <p:sldId id="690" r:id="rId64"/>
    <p:sldId id="691" r:id="rId65"/>
    <p:sldId id="677" r:id="rId66"/>
    <p:sldId id="683" r:id="rId67"/>
    <p:sldId id="693" r:id="rId68"/>
    <p:sldId id="684" r:id="rId69"/>
    <p:sldId id="685" r:id="rId70"/>
    <p:sldId id="686" r:id="rId71"/>
    <p:sldId id="687" r:id="rId72"/>
    <p:sldId id="692" r:id="rId73"/>
    <p:sldId id="656" r:id="rId74"/>
  </p:sldIdLst>
  <p:sldSz cx="9144000" cy="6858000" type="screen4x3"/>
  <p:notesSz cx="6858000" cy="9144000"/>
  <p:defaultTextStyle>
    <a:defPPr>
      <a:defRPr lang="vi-VN"/>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05D1"/>
    <a:srgbClr val="2B12C4"/>
    <a:srgbClr val="FFFF00"/>
    <a:srgbClr val="FDEFC7"/>
    <a:srgbClr val="CC99FF"/>
    <a:srgbClr val="000000"/>
    <a:srgbClr val="937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364" autoAdjust="0"/>
  </p:normalViewPr>
  <p:slideViewPr>
    <p:cSldViewPr>
      <p:cViewPr varScale="1">
        <p:scale>
          <a:sx n="73" d="100"/>
          <a:sy n="73" d="100"/>
        </p:scale>
        <p:origin x="132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channel name="T" type="integer" max="2.14748E9" units="dev"/>
        </inkml:traceFormat>
        <inkml:channelProperties>
          <inkml:channelProperty channel="X" name="resolution" value="39.7093" units="1/cm"/>
          <inkml:channelProperty channel="Y" name="resolution" value="39.58763" units="1/cm"/>
          <inkml:channelProperty channel="T" name="resolution" value="1" units="1/dev"/>
        </inkml:channelProperties>
      </inkml:inkSource>
      <inkml:timestamp xml:id="ts0" timeString="2021-05-14T00:17:43.140"/>
    </inkml:context>
    <inkml:brush xml:id="br0">
      <inkml:brushProperty name="width" value="0.05292" units="cm"/>
      <inkml:brushProperty name="height" value="0.05292" units="cm"/>
      <inkml:brushProperty name="color" value="#FF0000"/>
    </inkml:brush>
  </inkml:definitions>
  <inkml:trace contextRef="#ctx0" brushRef="#br0">14908 9426 0,'-25'0'16,"0"0"46,1 0-62,-125 49 16,-25-24-1,-24 74-15,-75 50 16,0-25 0,50-25-16,49 1 15,0 24-15,50-75 16,50 1-16,24 0 0,26-50 15,-26 24 1,50 1 0,0 0-1,-25 0 1,25 0-16,0-1 16,0 1-16,-25 25 15,1-1-15,-1 1 16,25-25-16,0 49 15,0 1-15,0 24 16,0 0 0,0 50-16,0-25 0,0-25 15,0 0-15,0 75 16,0-50-16,0 0 16,0-74-16,0-1 15,0 1-15,25-25 16,-25-1-16,0 1 15,0 25-15,24 0 16,-24-26 0,0 26-16,0-25 15,0 0 1,25 24-16,0 1 0,0-25 16,0 24-1,-25 1-15,24-25 16,1-1-16,-25 1 0,0 0 15,25 49 1,-25 1-16,74-1 16,-49 1-16,25-1 15,-1 25-15,1-49 16,-25 0-16,49-1 16,-49 26-16,49-1 15,-49-49-15,0 24 16,25-24-16,-25 0 15,49 25-15,-49-26 16,24 76-16,26-51 16,-26 1-16,1 24 15,24-49-15,-24 25 16,0-26-16,-26-24 16,-24 25-16,25 0 15,0 0-15,0-25 16,0 25-1,24-25-15,-24 24 16,25-24 0,-1 0-16,1 25 15,-25-25-15,49 0 16,25 25-16,1 0 16,48-25-16,1 49 15,25-24-15,-75-25 16,0 0-16,-24 0 15,-51 0-15,26 0 16,-25 0-16,0 0 16,49 0-16,-49 0 15,74-49 1,-24 49-16,24-50 0,-50 0 16,-24 50-16,25-49 15,-25 49-15,-1-50 16,26 25-16,-50 1 15,50-51-15,-1 26 16,50-75 0,1 49-16,-26-24 0,-24 74 15,-26-49-15,26-1 16,-25 1 0,0 24-1,0-24-15,-1-1 0,51-24 16,-50-74-16,-25 98 15,49-74 1,-49 75-16,0-50 0,0 25 16,0 0-1,0-75-15,0 50 16,25-25-16,-25 50 16,0 0-16,0-1 15,0-73-15,0 98 16,0-24-16,0 25 15,0-1-15,0 1 16,0 49-16,0-49 16,-25 24-16,25 25 15,-25 0-15,25 1 16,0-26-16,-24 50 16,24-25-1,-25-24 1,25 24-16,-25 0 15,25-25-15,-50 26 16,26-1 0,-26-50-1,50 26-15,-25-26 0,0 51 16,-24-26 0,24 0-16,0 1 15,-25 24-15,50 0 16,-24 0-16,-1-24 15,0 49-15,0-25 16,25 0-16,-49-25 16,-1 1-16,0-26 15,1 51 1,-1 24-16,1-25 16,24 0-1,0 25 16,0 0-31,0 0 16,1 0-16,-26-25 16,0 25-1,1 0-15,-1 0 16,-24 0-16,49 0 16,-25 0-16,25 0 15,-49-25-15,24 25 16,-24 0-16,24-24 15,1 24-15,-26-25 16,26 25-16,-1 0 16,1 0-1,24 0 1,-25 0-16,25 0 16,-24 0-1,24 0 16</inkml:trace>
  <inkml:trace contextRef="#ctx0" brushRef="#br0" timeOffset="2791.0555">8707 14114 0,'-75'-25'16,"-73"25"-1,48 0 1,1 0-16,-75 0 16,50 0-16,25 0 15,0 0-15,49 0 16,26 0-16,-1 0 15,0 0 64,0 25-64,0-25-15,25 25 16,-24-1-16,-1-24 15,0 25 1,0-25-16,0 25 16,1 25 15,-1-50-15,25 49-16,-50 1 15,50-25 1,-25-25-16,25 49 15,-24-24-15,-1 0 16,-25 74 0,50-74-1,-49 0-15,49 0 16,0-1 0,0 26-1,0-25 1,-25 0-1,25-1 1,0 1 0,0 0-16,0 0 15,0 24-15,0-24 16,25 0 0,-25 0-1,24 24 1,-24 26-1,50-50 1,-50-1 0,0 1 15,25 0-15,-25 0-1,25 0-15,-1 24 31,1-24-15,0 0 15,-25 0-15,25 24-16,0-24 16,-25 0-1,24 0-15,1 24 16,0-49-1,0 25 1,-25 0-16,25 25 16,-1-1-1,1-24-15,0 0 16,0-25 0,-25 25 30,25-1-30,-25 1 0,49 0-1,-24 0-15,0 0 0,0-25 16,-1 49 0,51 1-16,-50-1 15,24-24-15,1 0 16,-1 25-16,-24-26 15,0-24 1,0 0 47,74 0-48,-24-24-15,-26-1 16,26 0-16,-1 0 15,-24 0-15,49-74 16,-74 99 0,-1-25-16,1 25 0,-25-24 15,25-1-15,0-25 32,0 1-32,-1 49 15,26-50 1,-25 25-16,-25-24 0,74-1 15,-74 25 1,0 0-16,25 25 16,-25-49-16,25-1 15,0 1 1,-25 24 0,24-50-16,-24 1 15,50 24 1,-50 1-16,25-1 15,-25 0-15,25 1 16,-25 24-16,0 0 16,0-24-16,0 24 15,0-25 1,0 25 0,0-24-1,0 24-15,0-49 16,-25 24-16,0 0 15,25 1 1,-25 24-16,25 0 16,0 0-16,-49 1 15,49-1 17,-25 25 46,0-50-78,0 50 15,25-25 17,-25 25-32,25-25 15,-49 1-15,24-1 16,-25 0-16,-24 0 15,0 0-15,-1 1 16,1-1-16,49 0 16,-25 0-16,26 25 15,-1 0-15,-25-25 16,25 25 0,1 0-16,-1 0 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3C6886-F459-4BC6-AD35-A735E86B9973}" type="datetimeFigureOut">
              <a:rPr lang="en-US" smtClean="0"/>
              <a:pPr/>
              <a:t>14/5/2021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170A23-4326-456C-A6EA-BC1ACBB9EC56}" type="slidenum">
              <a:rPr lang="en-US" smtClean="0"/>
              <a:pPr/>
              <a:t>‹#›</a:t>
            </a:fld>
            <a:endParaRPr lang="en-US"/>
          </a:p>
        </p:txBody>
      </p:sp>
    </p:spTree>
    <p:extLst>
      <p:ext uri="{BB962C8B-B14F-4D97-AF65-F5344CB8AC3E}">
        <p14:creationId xmlns:p14="http://schemas.microsoft.com/office/powerpoint/2010/main" val="1672816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a:t>
            </a:fld>
            <a:endParaRPr lang="en-US"/>
          </a:p>
        </p:txBody>
      </p:sp>
    </p:spTree>
    <p:extLst>
      <p:ext uri="{BB962C8B-B14F-4D97-AF65-F5344CB8AC3E}">
        <p14:creationId xmlns:p14="http://schemas.microsoft.com/office/powerpoint/2010/main" val="1485008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13</a:t>
            </a:fld>
            <a:endParaRPr lang="en-US"/>
          </a:p>
        </p:txBody>
      </p:sp>
    </p:spTree>
    <p:extLst>
      <p:ext uri="{BB962C8B-B14F-4D97-AF65-F5344CB8AC3E}">
        <p14:creationId xmlns:p14="http://schemas.microsoft.com/office/powerpoint/2010/main" val="472793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14</a:t>
            </a:fld>
            <a:endParaRPr lang="en-US"/>
          </a:p>
        </p:txBody>
      </p:sp>
    </p:spTree>
    <p:extLst>
      <p:ext uri="{BB962C8B-B14F-4D97-AF65-F5344CB8AC3E}">
        <p14:creationId xmlns:p14="http://schemas.microsoft.com/office/powerpoint/2010/main" val="56726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15</a:t>
            </a:fld>
            <a:endParaRPr lang="en-US"/>
          </a:p>
        </p:txBody>
      </p:sp>
    </p:spTree>
    <p:extLst>
      <p:ext uri="{BB962C8B-B14F-4D97-AF65-F5344CB8AC3E}">
        <p14:creationId xmlns:p14="http://schemas.microsoft.com/office/powerpoint/2010/main" val="961185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16</a:t>
            </a:fld>
            <a:endParaRPr lang="en-US"/>
          </a:p>
        </p:txBody>
      </p:sp>
    </p:spTree>
    <p:extLst>
      <p:ext uri="{BB962C8B-B14F-4D97-AF65-F5344CB8AC3E}">
        <p14:creationId xmlns:p14="http://schemas.microsoft.com/office/powerpoint/2010/main" val="380120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17</a:t>
            </a:fld>
            <a:endParaRPr lang="en-US"/>
          </a:p>
        </p:txBody>
      </p:sp>
    </p:spTree>
    <p:extLst>
      <p:ext uri="{BB962C8B-B14F-4D97-AF65-F5344CB8AC3E}">
        <p14:creationId xmlns:p14="http://schemas.microsoft.com/office/powerpoint/2010/main" val="1272599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18</a:t>
            </a:fld>
            <a:endParaRPr lang="en-US"/>
          </a:p>
        </p:txBody>
      </p:sp>
    </p:spTree>
    <p:extLst>
      <p:ext uri="{BB962C8B-B14F-4D97-AF65-F5344CB8AC3E}">
        <p14:creationId xmlns:p14="http://schemas.microsoft.com/office/powerpoint/2010/main" val="3571203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19</a:t>
            </a:fld>
            <a:endParaRPr lang="en-US"/>
          </a:p>
        </p:txBody>
      </p:sp>
    </p:spTree>
    <p:extLst>
      <p:ext uri="{BB962C8B-B14F-4D97-AF65-F5344CB8AC3E}">
        <p14:creationId xmlns:p14="http://schemas.microsoft.com/office/powerpoint/2010/main" val="28777221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20</a:t>
            </a:fld>
            <a:endParaRPr lang="en-US"/>
          </a:p>
        </p:txBody>
      </p:sp>
    </p:spTree>
    <p:extLst>
      <p:ext uri="{BB962C8B-B14F-4D97-AF65-F5344CB8AC3E}">
        <p14:creationId xmlns:p14="http://schemas.microsoft.com/office/powerpoint/2010/main" val="3032013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21</a:t>
            </a:fld>
            <a:endParaRPr lang="en-US"/>
          </a:p>
        </p:txBody>
      </p:sp>
    </p:spTree>
    <p:extLst>
      <p:ext uri="{BB962C8B-B14F-4D97-AF65-F5344CB8AC3E}">
        <p14:creationId xmlns:p14="http://schemas.microsoft.com/office/powerpoint/2010/main" val="6873241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22</a:t>
            </a:fld>
            <a:endParaRPr lang="en-US"/>
          </a:p>
        </p:txBody>
      </p:sp>
    </p:spTree>
    <p:extLst>
      <p:ext uri="{BB962C8B-B14F-4D97-AF65-F5344CB8AC3E}">
        <p14:creationId xmlns:p14="http://schemas.microsoft.com/office/powerpoint/2010/main" val="4067353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a:t>
            </a:fld>
            <a:endParaRPr lang="en-US"/>
          </a:p>
        </p:txBody>
      </p:sp>
    </p:spTree>
    <p:extLst>
      <p:ext uri="{BB962C8B-B14F-4D97-AF65-F5344CB8AC3E}">
        <p14:creationId xmlns:p14="http://schemas.microsoft.com/office/powerpoint/2010/main" val="309091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23</a:t>
            </a:fld>
            <a:endParaRPr lang="en-US"/>
          </a:p>
        </p:txBody>
      </p:sp>
    </p:spTree>
    <p:extLst>
      <p:ext uri="{BB962C8B-B14F-4D97-AF65-F5344CB8AC3E}">
        <p14:creationId xmlns:p14="http://schemas.microsoft.com/office/powerpoint/2010/main" val="2604826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24</a:t>
            </a:fld>
            <a:endParaRPr lang="en-US"/>
          </a:p>
        </p:txBody>
      </p:sp>
    </p:spTree>
    <p:extLst>
      <p:ext uri="{BB962C8B-B14F-4D97-AF65-F5344CB8AC3E}">
        <p14:creationId xmlns:p14="http://schemas.microsoft.com/office/powerpoint/2010/main" val="9403650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25</a:t>
            </a:fld>
            <a:endParaRPr lang="en-US"/>
          </a:p>
        </p:txBody>
      </p:sp>
    </p:spTree>
    <p:extLst>
      <p:ext uri="{BB962C8B-B14F-4D97-AF65-F5344CB8AC3E}">
        <p14:creationId xmlns:p14="http://schemas.microsoft.com/office/powerpoint/2010/main" val="2069651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26</a:t>
            </a:fld>
            <a:endParaRPr lang="en-US"/>
          </a:p>
        </p:txBody>
      </p:sp>
    </p:spTree>
    <p:extLst>
      <p:ext uri="{BB962C8B-B14F-4D97-AF65-F5344CB8AC3E}">
        <p14:creationId xmlns:p14="http://schemas.microsoft.com/office/powerpoint/2010/main" val="1032029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27</a:t>
            </a:fld>
            <a:endParaRPr lang="en-US"/>
          </a:p>
        </p:txBody>
      </p:sp>
    </p:spTree>
    <p:extLst>
      <p:ext uri="{BB962C8B-B14F-4D97-AF65-F5344CB8AC3E}">
        <p14:creationId xmlns:p14="http://schemas.microsoft.com/office/powerpoint/2010/main" val="3411391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28</a:t>
            </a:fld>
            <a:endParaRPr lang="en-US"/>
          </a:p>
        </p:txBody>
      </p:sp>
    </p:spTree>
    <p:extLst>
      <p:ext uri="{BB962C8B-B14F-4D97-AF65-F5344CB8AC3E}">
        <p14:creationId xmlns:p14="http://schemas.microsoft.com/office/powerpoint/2010/main" val="4783822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29</a:t>
            </a:fld>
            <a:endParaRPr lang="en-US"/>
          </a:p>
        </p:txBody>
      </p:sp>
    </p:spTree>
    <p:extLst>
      <p:ext uri="{BB962C8B-B14F-4D97-AF65-F5344CB8AC3E}">
        <p14:creationId xmlns:p14="http://schemas.microsoft.com/office/powerpoint/2010/main" val="20807549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30</a:t>
            </a:fld>
            <a:endParaRPr lang="en-US"/>
          </a:p>
        </p:txBody>
      </p:sp>
    </p:spTree>
    <p:extLst>
      <p:ext uri="{BB962C8B-B14F-4D97-AF65-F5344CB8AC3E}">
        <p14:creationId xmlns:p14="http://schemas.microsoft.com/office/powerpoint/2010/main" val="25984893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31</a:t>
            </a:fld>
            <a:endParaRPr lang="en-US"/>
          </a:p>
        </p:txBody>
      </p:sp>
    </p:spTree>
    <p:extLst>
      <p:ext uri="{BB962C8B-B14F-4D97-AF65-F5344CB8AC3E}">
        <p14:creationId xmlns:p14="http://schemas.microsoft.com/office/powerpoint/2010/main" val="41731311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32</a:t>
            </a:fld>
            <a:endParaRPr lang="en-US"/>
          </a:p>
        </p:txBody>
      </p:sp>
    </p:spTree>
    <p:extLst>
      <p:ext uri="{BB962C8B-B14F-4D97-AF65-F5344CB8AC3E}">
        <p14:creationId xmlns:p14="http://schemas.microsoft.com/office/powerpoint/2010/main" val="3207877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a:t>
            </a:fld>
            <a:endParaRPr lang="en-US"/>
          </a:p>
        </p:txBody>
      </p:sp>
    </p:spTree>
    <p:extLst>
      <p:ext uri="{BB962C8B-B14F-4D97-AF65-F5344CB8AC3E}">
        <p14:creationId xmlns:p14="http://schemas.microsoft.com/office/powerpoint/2010/main" val="33199360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33</a:t>
            </a:fld>
            <a:endParaRPr lang="en-US"/>
          </a:p>
        </p:txBody>
      </p:sp>
    </p:spTree>
    <p:extLst>
      <p:ext uri="{BB962C8B-B14F-4D97-AF65-F5344CB8AC3E}">
        <p14:creationId xmlns:p14="http://schemas.microsoft.com/office/powerpoint/2010/main" val="2259707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34</a:t>
            </a:fld>
            <a:endParaRPr lang="en-US"/>
          </a:p>
        </p:txBody>
      </p:sp>
    </p:spTree>
    <p:extLst>
      <p:ext uri="{BB962C8B-B14F-4D97-AF65-F5344CB8AC3E}">
        <p14:creationId xmlns:p14="http://schemas.microsoft.com/office/powerpoint/2010/main" val="1988770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35</a:t>
            </a:fld>
            <a:endParaRPr lang="en-US"/>
          </a:p>
        </p:txBody>
      </p:sp>
    </p:spTree>
    <p:extLst>
      <p:ext uri="{BB962C8B-B14F-4D97-AF65-F5344CB8AC3E}">
        <p14:creationId xmlns:p14="http://schemas.microsoft.com/office/powerpoint/2010/main" val="10472351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36</a:t>
            </a:fld>
            <a:endParaRPr lang="en-US"/>
          </a:p>
        </p:txBody>
      </p:sp>
    </p:spTree>
    <p:extLst>
      <p:ext uri="{BB962C8B-B14F-4D97-AF65-F5344CB8AC3E}">
        <p14:creationId xmlns:p14="http://schemas.microsoft.com/office/powerpoint/2010/main" val="37101225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37</a:t>
            </a:fld>
            <a:endParaRPr lang="en-US"/>
          </a:p>
        </p:txBody>
      </p:sp>
    </p:spTree>
    <p:extLst>
      <p:ext uri="{BB962C8B-B14F-4D97-AF65-F5344CB8AC3E}">
        <p14:creationId xmlns:p14="http://schemas.microsoft.com/office/powerpoint/2010/main" val="6202193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38</a:t>
            </a:fld>
            <a:endParaRPr lang="en-US"/>
          </a:p>
        </p:txBody>
      </p:sp>
    </p:spTree>
    <p:extLst>
      <p:ext uri="{BB962C8B-B14F-4D97-AF65-F5344CB8AC3E}">
        <p14:creationId xmlns:p14="http://schemas.microsoft.com/office/powerpoint/2010/main" val="7312964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39</a:t>
            </a:fld>
            <a:endParaRPr lang="en-US"/>
          </a:p>
        </p:txBody>
      </p:sp>
    </p:spTree>
    <p:extLst>
      <p:ext uri="{BB962C8B-B14F-4D97-AF65-F5344CB8AC3E}">
        <p14:creationId xmlns:p14="http://schemas.microsoft.com/office/powerpoint/2010/main" val="3454099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40</a:t>
            </a:fld>
            <a:endParaRPr lang="en-US"/>
          </a:p>
        </p:txBody>
      </p:sp>
    </p:spTree>
    <p:extLst>
      <p:ext uri="{BB962C8B-B14F-4D97-AF65-F5344CB8AC3E}">
        <p14:creationId xmlns:p14="http://schemas.microsoft.com/office/powerpoint/2010/main" val="2491228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41</a:t>
            </a:fld>
            <a:endParaRPr lang="en-US"/>
          </a:p>
        </p:txBody>
      </p:sp>
    </p:spTree>
    <p:extLst>
      <p:ext uri="{BB962C8B-B14F-4D97-AF65-F5344CB8AC3E}">
        <p14:creationId xmlns:p14="http://schemas.microsoft.com/office/powerpoint/2010/main" val="27738205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42</a:t>
            </a:fld>
            <a:endParaRPr lang="en-US"/>
          </a:p>
        </p:txBody>
      </p:sp>
    </p:spTree>
    <p:extLst>
      <p:ext uri="{BB962C8B-B14F-4D97-AF65-F5344CB8AC3E}">
        <p14:creationId xmlns:p14="http://schemas.microsoft.com/office/powerpoint/2010/main" val="798275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a:t>
            </a:fld>
            <a:endParaRPr lang="en-US"/>
          </a:p>
        </p:txBody>
      </p:sp>
    </p:spTree>
    <p:extLst>
      <p:ext uri="{BB962C8B-B14F-4D97-AF65-F5344CB8AC3E}">
        <p14:creationId xmlns:p14="http://schemas.microsoft.com/office/powerpoint/2010/main" val="2679653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43</a:t>
            </a:fld>
            <a:endParaRPr lang="en-US"/>
          </a:p>
        </p:txBody>
      </p:sp>
    </p:spTree>
    <p:extLst>
      <p:ext uri="{BB962C8B-B14F-4D97-AF65-F5344CB8AC3E}">
        <p14:creationId xmlns:p14="http://schemas.microsoft.com/office/powerpoint/2010/main" val="31123926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44</a:t>
            </a:fld>
            <a:endParaRPr lang="en-US"/>
          </a:p>
        </p:txBody>
      </p:sp>
    </p:spTree>
    <p:extLst>
      <p:ext uri="{BB962C8B-B14F-4D97-AF65-F5344CB8AC3E}">
        <p14:creationId xmlns:p14="http://schemas.microsoft.com/office/powerpoint/2010/main" val="10835343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45</a:t>
            </a:fld>
            <a:endParaRPr lang="en-US"/>
          </a:p>
        </p:txBody>
      </p:sp>
    </p:spTree>
    <p:extLst>
      <p:ext uri="{BB962C8B-B14F-4D97-AF65-F5344CB8AC3E}">
        <p14:creationId xmlns:p14="http://schemas.microsoft.com/office/powerpoint/2010/main" val="39871739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46</a:t>
            </a:fld>
            <a:endParaRPr lang="en-US"/>
          </a:p>
        </p:txBody>
      </p:sp>
    </p:spTree>
    <p:extLst>
      <p:ext uri="{BB962C8B-B14F-4D97-AF65-F5344CB8AC3E}">
        <p14:creationId xmlns:p14="http://schemas.microsoft.com/office/powerpoint/2010/main" val="19507656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47</a:t>
            </a:fld>
            <a:endParaRPr lang="en-US"/>
          </a:p>
        </p:txBody>
      </p:sp>
    </p:spTree>
    <p:extLst>
      <p:ext uri="{BB962C8B-B14F-4D97-AF65-F5344CB8AC3E}">
        <p14:creationId xmlns:p14="http://schemas.microsoft.com/office/powerpoint/2010/main" val="8505380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48</a:t>
            </a:fld>
            <a:endParaRPr lang="en-US"/>
          </a:p>
        </p:txBody>
      </p:sp>
    </p:spTree>
    <p:extLst>
      <p:ext uri="{BB962C8B-B14F-4D97-AF65-F5344CB8AC3E}">
        <p14:creationId xmlns:p14="http://schemas.microsoft.com/office/powerpoint/2010/main" val="8289332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49</a:t>
            </a:fld>
            <a:endParaRPr lang="en-US"/>
          </a:p>
        </p:txBody>
      </p:sp>
    </p:spTree>
    <p:extLst>
      <p:ext uri="{BB962C8B-B14F-4D97-AF65-F5344CB8AC3E}">
        <p14:creationId xmlns:p14="http://schemas.microsoft.com/office/powerpoint/2010/main" val="32145303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50</a:t>
            </a:fld>
            <a:endParaRPr lang="en-US"/>
          </a:p>
        </p:txBody>
      </p:sp>
    </p:spTree>
    <p:extLst>
      <p:ext uri="{BB962C8B-B14F-4D97-AF65-F5344CB8AC3E}">
        <p14:creationId xmlns:p14="http://schemas.microsoft.com/office/powerpoint/2010/main" val="13070813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51</a:t>
            </a:fld>
            <a:endParaRPr lang="en-US"/>
          </a:p>
        </p:txBody>
      </p:sp>
    </p:spTree>
    <p:extLst>
      <p:ext uri="{BB962C8B-B14F-4D97-AF65-F5344CB8AC3E}">
        <p14:creationId xmlns:p14="http://schemas.microsoft.com/office/powerpoint/2010/main" val="12228293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52</a:t>
            </a:fld>
            <a:endParaRPr lang="en-US"/>
          </a:p>
        </p:txBody>
      </p:sp>
    </p:spTree>
    <p:extLst>
      <p:ext uri="{BB962C8B-B14F-4D97-AF65-F5344CB8AC3E}">
        <p14:creationId xmlns:p14="http://schemas.microsoft.com/office/powerpoint/2010/main" val="3633166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8</a:t>
            </a:fld>
            <a:endParaRPr lang="en-US"/>
          </a:p>
        </p:txBody>
      </p:sp>
    </p:spTree>
    <p:extLst>
      <p:ext uri="{BB962C8B-B14F-4D97-AF65-F5344CB8AC3E}">
        <p14:creationId xmlns:p14="http://schemas.microsoft.com/office/powerpoint/2010/main" val="1129861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53</a:t>
            </a:fld>
            <a:endParaRPr lang="en-US"/>
          </a:p>
        </p:txBody>
      </p:sp>
    </p:spTree>
    <p:extLst>
      <p:ext uri="{BB962C8B-B14F-4D97-AF65-F5344CB8AC3E}">
        <p14:creationId xmlns:p14="http://schemas.microsoft.com/office/powerpoint/2010/main" val="38290699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54</a:t>
            </a:fld>
            <a:endParaRPr lang="en-US"/>
          </a:p>
        </p:txBody>
      </p:sp>
    </p:spTree>
    <p:extLst>
      <p:ext uri="{BB962C8B-B14F-4D97-AF65-F5344CB8AC3E}">
        <p14:creationId xmlns:p14="http://schemas.microsoft.com/office/powerpoint/2010/main" val="25936615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55</a:t>
            </a:fld>
            <a:endParaRPr lang="en-US"/>
          </a:p>
        </p:txBody>
      </p:sp>
    </p:spTree>
    <p:extLst>
      <p:ext uri="{BB962C8B-B14F-4D97-AF65-F5344CB8AC3E}">
        <p14:creationId xmlns:p14="http://schemas.microsoft.com/office/powerpoint/2010/main" val="7491765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56</a:t>
            </a:fld>
            <a:endParaRPr lang="en-US"/>
          </a:p>
        </p:txBody>
      </p:sp>
    </p:spTree>
    <p:extLst>
      <p:ext uri="{BB962C8B-B14F-4D97-AF65-F5344CB8AC3E}">
        <p14:creationId xmlns:p14="http://schemas.microsoft.com/office/powerpoint/2010/main" val="37907427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57</a:t>
            </a:fld>
            <a:endParaRPr lang="en-US"/>
          </a:p>
        </p:txBody>
      </p:sp>
    </p:spTree>
    <p:extLst>
      <p:ext uri="{BB962C8B-B14F-4D97-AF65-F5344CB8AC3E}">
        <p14:creationId xmlns:p14="http://schemas.microsoft.com/office/powerpoint/2010/main" val="41692139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58</a:t>
            </a:fld>
            <a:endParaRPr lang="en-US"/>
          </a:p>
        </p:txBody>
      </p:sp>
    </p:spTree>
    <p:extLst>
      <p:ext uri="{BB962C8B-B14F-4D97-AF65-F5344CB8AC3E}">
        <p14:creationId xmlns:p14="http://schemas.microsoft.com/office/powerpoint/2010/main" val="2712488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59</a:t>
            </a:fld>
            <a:endParaRPr lang="en-US"/>
          </a:p>
        </p:txBody>
      </p:sp>
    </p:spTree>
    <p:extLst>
      <p:ext uri="{BB962C8B-B14F-4D97-AF65-F5344CB8AC3E}">
        <p14:creationId xmlns:p14="http://schemas.microsoft.com/office/powerpoint/2010/main" val="38544488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60</a:t>
            </a:fld>
            <a:endParaRPr lang="en-US"/>
          </a:p>
        </p:txBody>
      </p:sp>
    </p:spTree>
    <p:extLst>
      <p:ext uri="{BB962C8B-B14F-4D97-AF65-F5344CB8AC3E}">
        <p14:creationId xmlns:p14="http://schemas.microsoft.com/office/powerpoint/2010/main" val="27423416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61</a:t>
            </a:fld>
            <a:endParaRPr lang="en-US"/>
          </a:p>
        </p:txBody>
      </p:sp>
    </p:spTree>
    <p:extLst>
      <p:ext uri="{BB962C8B-B14F-4D97-AF65-F5344CB8AC3E}">
        <p14:creationId xmlns:p14="http://schemas.microsoft.com/office/powerpoint/2010/main" val="9406657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62</a:t>
            </a:fld>
            <a:endParaRPr lang="en-US"/>
          </a:p>
        </p:txBody>
      </p:sp>
    </p:spTree>
    <p:extLst>
      <p:ext uri="{BB962C8B-B14F-4D97-AF65-F5344CB8AC3E}">
        <p14:creationId xmlns:p14="http://schemas.microsoft.com/office/powerpoint/2010/main" val="4158712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9</a:t>
            </a:fld>
            <a:endParaRPr lang="en-US"/>
          </a:p>
        </p:txBody>
      </p:sp>
    </p:spTree>
    <p:extLst>
      <p:ext uri="{BB962C8B-B14F-4D97-AF65-F5344CB8AC3E}">
        <p14:creationId xmlns:p14="http://schemas.microsoft.com/office/powerpoint/2010/main" val="401952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63</a:t>
            </a:fld>
            <a:endParaRPr lang="en-US"/>
          </a:p>
        </p:txBody>
      </p:sp>
    </p:spTree>
    <p:extLst>
      <p:ext uri="{BB962C8B-B14F-4D97-AF65-F5344CB8AC3E}">
        <p14:creationId xmlns:p14="http://schemas.microsoft.com/office/powerpoint/2010/main" val="21416915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64</a:t>
            </a:fld>
            <a:endParaRPr lang="en-US"/>
          </a:p>
        </p:txBody>
      </p:sp>
    </p:spTree>
    <p:extLst>
      <p:ext uri="{BB962C8B-B14F-4D97-AF65-F5344CB8AC3E}">
        <p14:creationId xmlns:p14="http://schemas.microsoft.com/office/powerpoint/2010/main" val="29927721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65</a:t>
            </a:fld>
            <a:endParaRPr lang="en-US"/>
          </a:p>
        </p:txBody>
      </p:sp>
    </p:spTree>
    <p:extLst>
      <p:ext uri="{BB962C8B-B14F-4D97-AF65-F5344CB8AC3E}">
        <p14:creationId xmlns:p14="http://schemas.microsoft.com/office/powerpoint/2010/main" val="177213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66</a:t>
            </a:fld>
            <a:endParaRPr lang="en-US"/>
          </a:p>
        </p:txBody>
      </p:sp>
    </p:spTree>
    <p:extLst>
      <p:ext uri="{BB962C8B-B14F-4D97-AF65-F5344CB8AC3E}">
        <p14:creationId xmlns:p14="http://schemas.microsoft.com/office/powerpoint/2010/main" val="11732700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67</a:t>
            </a:fld>
            <a:endParaRPr lang="en-US"/>
          </a:p>
        </p:txBody>
      </p:sp>
    </p:spTree>
    <p:extLst>
      <p:ext uri="{BB962C8B-B14F-4D97-AF65-F5344CB8AC3E}">
        <p14:creationId xmlns:p14="http://schemas.microsoft.com/office/powerpoint/2010/main" val="34114794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68</a:t>
            </a:fld>
            <a:endParaRPr lang="en-US"/>
          </a:p>
        </p:txBody>
      </p:sp>
    </p:spTree>
    <p:extLst>
      <p:ext uri="{BB962C8B-B14F-4D97-AF65-F5344CB8AC3E}">
        <p14:creationId xmlns:p14="http://schemas.microsoft.com/office/powerpoint/2010/main" val="3833900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69</a:t>
            </a:fld>
            <a:endParaRPr lang="en-US"/>
          </a:p>
        </p:txBody>
      </p:sp>
    </p:spTree>
    <p:extLst>
      <p:ext uri="{BB962C8B-B14F-4D97-AF65-F5344CB8AC3E}">
        <p14:creationId xmlns:p14="http://schemas.microsoft.com/office/powerpoint/2010/main" val="3062167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70</a:t>
            </a:fld>
            <a:endParaRPr lang="en-US"/>
          </a:p>
        </p:txBody>
      </p:sp>
    </p:spTree>
    <p:extLst>
      <p:ext uri="{BB962C8B-B14F-4D97-AF65-F5344CB8AC3E}">
        <p14:creationId xmlns:p14="http://schemas.microsoft.com/office/powerpoint/2010/main" val="284825318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71</a:t>
            </a:fld>
            <a:endParaRPr lang="en-US"/>
          </a:p>
        </p:txBody>
      </p:sp>
    </p:spTree>
    <p:extLst>
      <p:ext uri="{BB962C8B-B14F-4D97-AF65-F5344CB8AC3E}">
        <p14:creationId xmlns:p14="http://schemas.microsoft.com/office/powerpoint/2010/main" val="14291014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72</a:t>
            </a:fld>
            <a:endParaRPr lang="en-US"/>
          </a:p>
        </p:txBody>
      </p:sp>
    </p:spTree>
    <p:extLst>
      <p:ext uri="{BB962C8B-B14F-4D97-AF65-F5344CB8AC3E}">
        <p14:creationId xmlns:p14="http://schemas.microsoft.com/office/powerpoint/2010/main" val="3426400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10</a:t>
            </a:fld>
            <a:endParaRPr lang="en-US"/>
          </a:p>
        </p:txBody>
      </p:sp>
    </p:spTree>
    <p:extLst>
      <p:ext uri="{BB962C8B-B14F-4D97-AF65-F5344CB8AC3E}">
        <p14:creationId xmlns:p14="http://schemas.microsoft.com/office/powerpoint/2010/main" val="3637111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11</a:t>
            </a:fld>
            <a:endParaRPr lang="en-US"/>
          </a:p>
        </p:txBody>
      </p:sp>
    </p:spTree>
    <p:extLst>
      <p:ext uri="{BB962C8B-B14F-4D97-AF65-F5344CB8AC3E}">
        <p14:creationId xmlns:p14="http://schemas.microsoft.com/office/powerpoint/2010/main" val="2651312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170A23-4326-456C-A6EA-BC1ACBB9EC56}" type="slidenum">
              <a:rPr lang="en-US" smtClean="0"/>
              <a:pPr/>
              <a:t>12</a:t>
            </a:fld>
            <a:endParaRPr lang="en-US"/>
          </a:p>
        </p:txBody>
      </p:sp>
    </p:spTree>
    <p:extLst>
      <p:ext uri="{BB962C8B-B14F-4D97-AF65-F5344CB8AC3E}">
        <p14:creationId xmlns:p14="http://schemas.microsoft.com/office/powerpoint/2010/main" val="19471816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vi-VN"/>
          </a:p>
        </p:txBody>
      </p:sp>
      <p:sp>
        <p:nvSpPr>
          <p:cNvPr id="5" name="Footer Placeholder 18"/>
          <p:cNvSpPr>
            <a:spLocks noGrp="1"/>
          </p:cNvSpPr>
          <p:nvPr>
            <p:ph type="ftr" sz="quarter" idx="11"/>
          </p:nvPr>
        </p:nvSpPr>
        <p:spPr/>
        <p:txBody>
          <a:bodyPr/>
          <a:lstStyle>
            <a:lvl1pPr>
              <a:defRPr/>
            </a:lvl1pPr>
          </a:lstStyle>
          <a:p>
            <a:pPr>
              <a:defRPr/>
            </a:pPr>
            <a:endParaRPr lang="vi-VN"/>
          </a:p>
        </p:txBody>
      </p:sp>
      <p:sp>
        <p:nvSpPr>
          <p:cNvPr id="6" name="Slide Number Placeholder 26"/>
          <p:cNvSpPr>
            <a:spLocks noGrp="1"/>
          </p:cNvSpPr>
          <p:nvPr>
            <p:ph type="sldNum" sz="quarter" idx="12"/>
          </p:nvPr>
        </p:nvSpPr>
        <p:spPr/>
        <p:txBody>
          <a:bodyPr/>
          <a:lstStyle>
            <a:lvl1pPr>
              <a:defRPr/>
            </a:lvl1pPr>
          </a:lstStyle>
          <a:p>
            <a:pPr>
              <a:defRPr/>
            </a:pPr>
            <a:fld id="{21DD4E4A-6149-49DB-82B5-3CA712108DB2}" type="slidenum">
              <a:rPr lang="vi-VN"/>
              <a:pPr>
                <a:defRPr/>
              </a:pPr>
              <a:t>‹#›</a:t>
            </a:fld>
            <a:endParaRPr lang="vi-VN"/>
          </a:p>
        </p:txBody>
      </p:sp>
    </p:spTree>
    <p:extLst>
      <p:ext uri="{BB962C8B-B14F-4D97-AF65-F5344CB8AC3E}">
        <p14:creationId xmlns:p14="http://schemas.microsoft.com/office/powerpoint/2010/main" val="3857937701"/>
      </p:ext>
    </p:extLst>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65058D14-66A8-4804-9B77-1584DB036575}" type="slidenum">
              <a:rPr lang="vi-VN"/>
              <a:pPr>
                <a:defRPr/>
              </a:pPr>
              <a:t>‹#›</a:t>
            </a:fld>
            <a:endParaRPr lang="vi-VN"/>
          </a:p>
        </p:txBody>
      </p:sp>
    </p:spTree>
    <p:extLst>
      <p:ext uri="{BB962C8B-B14F-4D97-AF65-F5344CB8AC3E}">
        <p14:creationId xmlns:p14="http://schemas.microsoft.com/office/powerpoint/2010/main" val="295086459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56960BBD-D321-4A53-A7B0-9A23E603625E}" type="slidenum">
              <a:rPr lang="vi-VN"/>
              <a:pPr>
                <a:defRPr/>
              </a:pPr>
              <a:t>‹#›</a:t>
            </a:fld>
            <a:endParaRPr lang="vi-VN"/>
          </a:p>
        </p:txBody>
      </p:sp>
    </p:spTree>
    <p:extLst>
      <p:ext uri="{BB962C8B-B14F-4D97-AF65-F5344CB8AC3E}">
        <p14:creationId xmlns:p14="http://schemas.microsoft.com/office/powerpoint/2010/main" val="305354971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vi-VN"/>
          </a:p>
        </p:txBody>
      </p:sp>
      <p:sp>
        <p:nvSpPr>
          <p:cNvPr id="5" name="Footer Placeholder 21"/>
          <p:cNvSpPr>
            <a:spLocks noGrp="1"/>
          </p:cNvSpPr>
          <p:nvPr>
            <p:ph type="ftr" sz="quarter" idx="11"/>
          </p:nvPr>
        </p:nvSpPr>
        <p:spPr/>
        <p:txBody>
          <a:bodyPr/>
          <a:lstStyle>
            <a:lvl1pPr>
              <a:defRPr/>
            </a:lvl1pPr>
          </a:lstStyle>
          <a:p>
            <a:pPr>
              <a:defRPr/>
            </a:pPr>
            <a:endParaRPr lang="vi-VN"/>
          </a:p>
        </p:txBody>
      </p:sp>
      <p:sp>
        <p:nvSpPr>
          <p:cNvPr id="6" name="Slide Number Placeholder 17"/>
          <p:cNvSpPr>
            <a:spLocks noGrp="1"/>
          </p:cNvSpPr>
          <p:nvPr>
            <p:ph type="sldNum" sz="quarter" idx="12"/>
          </p:nvPr>
        </p:nvSpPr>
        <p:spPr/>
        <p:txBody>
          <a:bodyPr/>
          <a:lstStyle>
            <a:lvl1pPr>
              <a:defRPr/>
            </a:lvl1pPr>
          </a:lstStyle>
          <a:p>
            <a:pPr>
              <a:defRPr/>
            </a:pPr>
            <a:fld id="{4AA98B20-D3DB-4A00-BB15-FF773122D601}" type="slidenum">
              <a:rPr lang="vi-VN"/>
              <a:pPr>
                <a:defRPr/>
              </a:pPr>
              <a:t>‹#›</a:t>
            </a:fld>
            <a:endParaRPr lang="vi-VN"/>
          </a:p>
        </p:txBody>
      </p:sp>
    </p:spTree>
    <p:extLst>
      <p:ext uri="{BB962C8B-B14F-4D97-AF65-F5344CB8AC3E}">
        <p14:creationId xmlns:p14="http://schemas.microsoft.com/office/powerpoint/2010/main" val="176850040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pPr>
              <a:defRPr/>
            </a:pPr>
            <a:fld id="{FA714E31-6405-4D3A-897E-9C1D064012CD}" type="slidenum">
              <a:rPr lang="vi-VN"/>
              <a:pPr>
                <a:defRPr/>
              </a:pPr>
              <a:t>‹#›</a:t>
            </a:fld>
            <a:endParaRPr lang="vi-VN"/>
          </a:p>
        </p:txBody>
      </p:sp>
    </p:spTree>
    <p:extLst>
      <p:ext uri="{BB962C8B-B14F-4D97-AF65-F5344CB8AC3E}">
        <p14:creationId xmlns:p14="http://schemas.microsoft.com/office/powerpoint/2010/main" val="1519436194"/>
      </p:ext>
    </p:extLst>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vi-VN"/>
          </a:p>
        </p:txBody>
      </p:sp>
      <p:sp>
        <p:nvSpPr>
          <p:cNvPr id="6" name="Footer Placeholder 21"/>
          <p:cNvSpPr>
            <a:spLocks noGrp="1"/>
          </p:cNvSpPr>
          <p:nvPr>
            <p:ph type="ftr" sz="quarter" idx="11"/>
          </p:nvPr>
        </p:nvSpPr>
        <p:spPr/>
        <p:txBody>
          <a:bodyPr/>
          <a:lstStyle>
            <a:lvl1pPr>
              <a:defRPr/>
            </a:lvl1pPr>
          </a:lstStyle>
          <a:p>
            <a:pPr>
              <a:defRPr/>
            </a:pPr>
            <a:endParaRPr lang="vi-VN"/>
          </a:p>
        </p:txBody>
      </p:sp>
      <p:sp>
        <p:nvSpPr>
          <p:cNvPr id="7" name="Slide Number Placeholder 17"/>
          <p:cNvSpPr>
            <a:spLocks noGrp="1"/>
          </p:cNvSpPr>
          <p:nvPr>
            <p:ph type="sldNum" sz="quarter" idx="12"/>
          </p:nvPr>
        </p:nvSpPr>
        <p:spPr/>
        <p:txBody>
          <a:bodyPr/>
          <a:lstStyle>
            <a:lvl1pPr>
              <a:defRPr/>
            </a:lvl1pPr>
          </a:lstStyle>
          <a:p>
            <a:pPr>
              <a:defRPr/>
            </a:pPr>
            <a:fld id="{2DBFAA07-3961-40C9-A2BB-437188A1217A}" type="slidenum">
              <a:rPr lang="vi-VN"/>
              <a:pPr>
                <a:defRPr/>
              </a:pPr>
              <a:t>‹#›</a:t>
            </a:fld>
            <a:endParaRPr lang="vi-VN"/>
          </a:p>
        </p:txBody>
      </p:sp>
    </p:spTree>
    <p:extLst>
      <p:ext uri="{BB962C8B-B14F-4D97-AF65-F5344CB8AC3E}">
        <p14:creationId xmlns:p14="http://schemas.microsoft.com/office/powerpoint/2010/main" val="34507422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vi-VN"/>
          </a:p>
        </p:txBody>
      </p:sp>
      <p:sp>
        <p:nvSpPr>
          <p:cNvPr id="8" name="Footer Placeholder 21"/>
          <p:cNvSpPr>
            <a:spLocks noGrp="1"/>
          </p:cNvSpPr>
          <p:nvPr>
            <p:ph type="ftr" sz="quarter" idx="11"/>
          </p:nvPr>
        </p:nvSpPr>
        <p:spPr/>
        <p:txBody>
          <a:bodyPr/>
          <a:lstStyle>
            <a:lvl1pPr>
              <a:defRPr/>
            </a:lvl1pPr>
          </a:lstStyle>
          <a:p>
            <a:pPr>
              <a:defRPr/>
            </a:pPr>
            <a:endParaRPr lang="vi-VN"/>
          </a:p>
        </p:txBody>
      </p:sp>
      <p:sp>
        <p:nvSpPr>
          <p:cNvPr id="9" name="Slide Number Placeholder 17"/>
          <p:cNvSpPr>
            <a:spLocks noGrp="1"/>
          </p:cNvSpPr>
          <p:nvPr>
            <p:ph type="sldNum" sz="quarter" idx="12"/>
          </p:nvPr>
        </p:nvSpPr>
        <p:spPr/>
        <p:txBody>
          <a:bodyPr/>
          <a:lstStyle>
            <a:lvl1pPr>
              <a:defRPr/>
            </a:lvl1pPr>
          </a:lstStyle>
          <a:p>
            <a:pPr>
              <a:defRPr/>
            </a:pPr>
            <a:fld id="{12CBBABE-526E-47BE-B0A0-22E340C90B63}" type="slidenum">
              <a:rPr lang="vi-VN"/>
              <a:pPr>
                <a:defRPr/>
              </a:pPr>
              <a:t>‹#›</a:t>
            </a:fld>
            <a:endParaRPr lang="vi-VN"/>
          </a:p>
        </p:txBody>
      </p:sp>
    </p:spTree>
    <p:extLst>
      <p:ext uri="{BB962C8B-B14F-4D97-AF65-F5344CB8AC3E}">
        <p14:creationId xmlns:p14="http://schemas.microsoft.com/office/powerpoint/2010/main" val="200955886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vi-VN"/>
          </a:p>
        </p:txBody>
      </p:sp>
      <p:sp>
        <p:nvSpPr>
          <p:cNvPr id="4" name="Footer Placeholder 21"/>
          <p:cNvSpPr>
            <a:spLocks noGrp="1"/>
          </p:cNvSpPr>
          <p:nvPr>
            <p:ph type="ftr" sz="quarter" idx="11"/>
          </p:nvPr>
        </p:nvSpPr>
        <p:spPr/>
        <p:txBody>
          <a:bodyPr/>
          <a:lstStyle>
            <a:lvl1pPr>
              <a:defRPr/>
            </a:lvl1pPr>
          </a:lstStyle>
          <a:p>
            <a:pPr>
              <a:defRPr/>
            </a:pPr>
            <a:endParaRPr lang="vi-VN"/>
          </a:p>
        </p:txBody>
      </p:sp>
      <p:sp>
        <p:nvSpPr>
          <p:cNvPr id="5" name="Slide Number Placeholder 17"/>
          <p:cNvSpPr>
            <a:spLocks noGrp="1"/>
          </p:cNvSpPr>
          <p:nvPr>
            <p:ph type="sldNum" sz="quarter" idx="12"/>
          </p:nvPr>
        </p:nvSpPr>
        <p:spPr/>
        <p:txBody>
          <a:bodyPr/>
          <a:lstStyle>
            <a:lvl1pPr>
              <a:defRPr/>
            </a:lvl1pPr>
          </a:lstStyle>
          <a:p>
            <a:pPr>
              <a:defRPr/>
            </a:pPr>
            <a:fld id="{EBCA58D1-1B7F-4339-8B30-356628F9F929}" type="slidenum">
              <a:rPr lang="vi-VN"/>
              <a:pPr>
                <a:defRPr/>
              </a:pPr>
              <a:t>‹#›</a:t>
            </a:fld>
            <a:endParaRPr lang="vi-VN"/>
          </a:p>
        </p:txBody>
      </p:sp>
    </p:spTree>
    <p:extLst>
      <p:ext uri="{BB962C8B-B14F-4D97-AF65-F5344CB8AC3E}">
        <p14:creationId xmlns:p14="http://schemas.microsoft.com/office/powerpoint/2010/main" val="34794430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vi-VN"/>
          </a:p>
        </p:txBody>
      </p:sp>
      <p:sp>
        <p:nvSpPr>
          <p:cNvPr id="3" name="Footer Placeholder 21"/>
          <p:cNvSpPr>
            <a:spLocks noGrp="1"/>
          </p:cNvSpPr>
          <p:nvPr>
            <p:ph type="ftr" sz="quarter" idx="11"/>
          </p:nvPr>
        </p:nvSpPr>
        <p:spPr/>
        <p:txBody>
          <a:bodyPr/>
          <a:lstStyle>
            <a:lvl1pPr>
              <a:defRPr/>
            </a:lvl1pPr>
          </a:lstStyle>
          <a:p>
            <a:pPr>
              <a:defRPr/>
            </a:pPr>
            <a:endParaRPr lang="vi-VN"/>
          </a:p>
        </p:txBody>
      </p:sp>
      <p:sp>
        <p:nvSpPr>
          <p:cNvPr id="4" name="Slide Number Placeholder 17"/>
          <p:cNvSpPr>
            <a:spLocks noGrp="1"/>
          </p:cNvSpPr>
          <p:nvPr>
            <p:ph type="sldNum" sz="quarter" idx="12"/>
          </p:nvPr>
        </p:nvSpPr>
        <p:spPr/>
        <p:txBody>
          <a:bodyPr/>
          <a:lstStyle>
            <a:lvl1pPr>
              <a:defRPr/>
            </a:lvl1pPr>
          </a:lstStyle>
          <a:p>
            <a:pPr>
              <a:defRPr/>
            </a:pPr>
            <a:fld id="{69C6D9BC-C756-40E4-857D-0EA608D3884D}" type="slidenum">
              <a:rPr lang="vi-VN"/>
              <a:pPr>
                <a:defRPr/>
              </a:pPr>
              <a:t>‹#›</a:t>
            </a:fld>
            <a:endParaRPr lang="vi-VN"/>
          </a:p>
        </p:txBody>
      </p:sp>
    </p:spTree>
    <p:extLst>
      <p:ext uri="{BB962C8B-B14F-4D97-AF65-F5344CB8AC3E}">
        <p14:creationId xmlns:p14="http://schemas.microsoft.com/office/powerpoint/2010/main" val="14599772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vi-VN"/>
          </a:p>
        </p:txBody>
      </p:sp>
      <p:sp>
        <p:nvSpPr>
          <p:cNvPr id="6" name="Footer Placeholder 21"/>
          <p:cNvSpPr>
            <a:spLocks noGrp="1"/>
          </p:cNvSpPr>
          <p:nvPr>
            <p:ph type="ftr" sz="quarter" idx="11"/>
          </p:nvPr>
        </p:nvSpPr>
        <p:spPr/>
        <p:txBody>
          <a:bodyPr/>
          <a:lstStyle>
            <a:lvl1pPr>
              <a:defRPr/>
            </a:lvl1pPr>
          </a:lstStyle>
          <a:p>
            <a:pPr>
              <a:defRPr/>
            </a:pPr>
            <a:endParaRPr lang="vi-VN"/>
          </a:p>
        </p:txBody>
      </p:sp>
      <p:sp>
        <p:nvSpPr>
          <p:cNvPr id="7" name="Slide Number Placeholder 17"/>
          <p:cNvSpPr>
            <a:spLocks noGrp="1"/>
          </p:cNvSpPr>
          <p:nvPr>
            <p:ph type="sldNum" sz="quarter" idx="12"/>
          </p:nvPr>
        </p:nvSpPr>
        <p:spPr/>
        <p:txBody>
          <a:bodyPr/>
          <a:lstStyle>
            <a:lvl1pPr>
              <a:defRPr/>
            </a:lvl1pPr>
          </a:lstStyle>
          <a:p>
            <a:pPr>
              <a:defRPr/>
            </a:pPr>
            <a:fld id="{20755200-4C58-414B-9C0D-74FCBCEC93BF}" type="slidenum">
              <a:rPr lang="vi-VN"/>
              <a:pPr>
                <a:defRPr/>
              </a:pPr>
              <a:t>‹#›</a:t>
            </a:fld>
            <a:endParaRPr lang="vi-VN"/>
          </a:p>
        </p:txBody>
      </p:sp>
    </p:spTree>
    <p:extLst>
      <p:ext uri="{BB962C8B-B14F-4D97-AF65-F5344CB8AC3E}">
        <p14:creationId xmlns:p14="http://schemas.microsoft.com/office/powerpoint/2010/main" val="223023223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a:p>
        </p:txBody>
      </p:sp>
      <p:sp>
        <p:nvSpPr>
          <p:cNvPr id="9" name="Date Placeholder 4"/>
          <p:cNvSpPr>
            <a:spLocks noGrp="1"/>
          </p:cNvSpPr>
          <p:nvPr>
            <p:ph type="dt" sz="half" idx="10"/>
          </p:nvPr>
        </p:nvSpPr>
        <p:spPr/>
        <p:txBody>
          <a:bodyPr/>
          <a:lstStyle>
            <a:lvl1pPr>
              <a:defRPr/>
            </a:lvl1pPr>
          </a:lstStyle>
          <a:p>
            <a:pPr>
              <a:defRPr/>
            </a:pPr>
            <a:endParaRPr lang="vi-VN"/>
          </a:p>
        </p:txBody>
      </p:sp>
      <p:sp>
        <p:nvSpPr>
          <p:cNvPr id="10" name="Footer Placeholder 5"/>
          <p:cNvSpPr>
            <a:spLocks noGrp="1"/>
          </p:cNvSpPr>
          <p:nvPr>
            <p:ph type="ftr" sz="quarter" idx="11"/>
          </p:nvPr>
        </p:nvSpPr>
        <p:spPr/>
        <p:txBody>
          <a:bodyPr/>
          <a:lstStyle>
            <a:lvl1pPr>
              <a:defRPr/>
            </a:lvl1pPr>
          </a:lstStyle>
          <a:p>
            <a:pPr>
              <a:defRPr/>
            </a:pPr>
            <a:endParaRPr lang="vi-VN"/>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2FEFFD8-DE31-4742-85DD-A6D49A701CC1}" type="slidenum">
              <a:rPr lang="vi-VN"/>
              <a:pPr>
                <a:defRPr/>
              </a:pPr>
              <a:t>‹#›</a:t>
            </a:fld>
            <a:endParaRPr lang="vi-VN"/>
          </a:p>
        </p:txBody>
      </p:sp>
    </p:spTree>
    <p:extLst>
      <p:ext uri="{BB962C8B-B14F-4D97-AF65-F5344CB8AC3E}">
        <p14:creationId xmlns:p14="http://schemas.microsoft.com/office/powerpoint/2010/main" val="116666989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0"/>
            <a:lum/>
          </a:blip>
          <a:srcRect/>
          <a:tile tx="0" ty="0" sx="100000" sy="100000" flip="none" algn="tl"/>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vi-VN"/>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vi-VN"/>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8AB34F2F-8382-4CA4-A330-8C7C86E43470}" type="slidenum">
              <a:rPr lang="vi-VN"/>
              <a:pPr>
                <a:defRPr/>
              </a:pPr>
              <a:t>‹#›</a:t>
            </a:fld>
            <a:endParaRPr lang="vi-VN"/>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4001" r:id="rId1"/>
    <p:sldLayoutId id="2147483993" r:id="rId2"/>
    <p:sldLayoutId id="2147484002" r:id="rId3"/>
    <p:sldLayoutId id="2147483994" r:id="rId4"/>
    <p:sldLayoutId id="2147483995" r:id="rId5"/>
    <p:sldLayoutId id="2147483996" r:id="rId6"/>
    <p:sldLayoutId id="2147483997" r:id="rId7"/>
    <p:sldLayoutId id="2147483998" r:id="rId8"/>
    <p:sldLayoutId id="2147484003" r:id="rId9"/>
    <p:sldLayoutId id="2147483999" r:id="rId10"/>
    <p:sldLayoutId id="2147484000" r:id="rId11"/>
  </p:sldLayoutIdLst>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Arial" charset="0"/>
        </a:defRPr>
      </a:lvl2pPr>
      <a:lvl3pPr algn="l" rtl="0" eaLnBrk="0" fontAlgn="base" hangingPunct="0">
        <a:spcBef>
          <a:spcPct val="0"/>
        </a:spcBef>
        <a:spcAft>
          <a:spcPct val="0"/>
        </a:spcAft>
        <a:defRPr sz="5000">
          <a:solidFill>
            <a:schemeClr val="tx2"/>
          </a:solidFill>
          <a:latin typeface="Arial" charset="0"/>
        </a:defRPr>
      </a:lvl3pPr>
      <a:lvl4pPr algn="l" rtl="0" eaLnBrk="0" fontAlgn="base" hangingPunct="0">
        <a:spcBef>
          <a:spcPct val="0"/>
        </a:spcBef>
        <a:spcAft>
          <a:spcPct val="0"/>
        </a:spcAft>
        <a:defRPr sz="5000">
          <a:solidFill>
            <a:schemeClr val="tx2"/>
          </a:solidFill>
          <a:latin typeface="Arial" charset="0"/>
        </a:defRPr>
      </a:lvl4pPr>
      <a:lvl5pPr algn="l" rtl="0" eaLnBrk="0" fontAlgn="base" hangingPunct="0">
        <a:spcBef>
          <a:spcPct val="0"/>
        </a:spcBef>
        <a:spcAft>
          <a:spcPct val="0"/>
        </a:spcAft>
        <a:defRPr sz="5000">
          <a:solidFill>
            <a:schemeClr val="tx2"/>
          </a:solidFill>
          <a:latin typeface="Arial" charset="0"/>
        </a:defRPr>
      </a:lvl5pPr>
      <a:lvl6pPr marL="457200" algn="l" rtl="0" fontAlgn="base">
        <a:spcBef>
          <a:spcPct val="0"/>
        </a:spcBef>
        <a:spcAft>
          <a:spcPct val="0"/>
        </a:spcAft>
        <a:defRPr sz="5000">
          <a:solidFill>
            <a:schemeClr val="tx2"/>
          </a:solidFill>
          <a:latin typeface="Arial" charset="0"/>
        </a:defRPr>
      </a:lvl6pPr>
      <a:lvl7pPr marL="914400" algn="l" rtl="0" fontAlgn="base">
        <a:spcBef>
          <a:spcPct val="0"/>
        </a:spcBef>
        <a:spcAft>
          <a:spcPct val="0"/>
        </a:spcAft>
        <a:defRPr sz="5000">
          <a:solidFill>
            <a:schemeClr val="tx2"/>
          </a:solidFill>
          <a:latin typeface="Arial" charset="0"/>
        </a:defRPr>
      </a:lvl7pPr>
      <a:lvl8pPr marL="1371600" algn="l" rtl="0" fontAlgn="base">
        <a:spcBef>
          <a:spcPct val="0"/>
        </a:spcBef>
        <a:spcAft>
          <a:spcPct val="0"/>
        </a:spcAft>
        <a:defRPr sz="5000">
          <a:solidFill>
            <a:schemeClr val="tx2"/>
          </a:solidFill>
          <a:latin typeface="Arial" charset="0"/>
        </a:defRPr>
      </a:lvl8pPr>
      <a:lvl9pPr marL="1828800" algn="l" rtl="0" fontAlgn="base">
        <a:spcBef>
          <a:spcPct val="0"/>
        </a:spcBef>
        <a:spcAft>
          <a:spcPct val="0"/>
        </a:spcAft>
        <a:defRPr sz="5000">
          <a:solidFill>
            <a:schemeClr val="tx2"/>
          </a:solidFill>
          <a:latin typeface="Arial"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2.wmf"/><Relationship Id="rId5" Type="http://schemas.openxmlformats.org/officeDocument/2006/relationships/oleObject" Target="../embeddings/oleObject1.bin"/><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2.wmf"/><Relationship Id="rId5" Type="http://schemas.openxmlformats.org/officeDocument/2006/relationships/oleObject" Target="../embeddings/oleObject2.bin"/><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45.emf"/><Relationship Id="rId4" Type="http://schemas.openxmlformats.org/officeDocument/2006/relationships/customXml" Target="../ink/ink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6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59.wmf"/><Relationship Id="rId4" Type="http://schemas.openxmlformats.org/officeDocument/2006/relationships/oleObject" Target="../embeddings/oleObject3.bin"/></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68.xml"/><Relationship Id="rId7" Type="http://schemas.openxmlformats.org/officeDocument/2006/relationships/image" Target="../media/image61.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60.wmf"/><Relationship Id="rId4" Type="http://schemas.openxmlformats.org/officeDocument/2006/relationships/oleObject" Target="../embeddings/oleObject4.bin"/><Relationship Id="rId9" Type="http://schemas.openxmlformats.org/officeDocument/2006/relationships/image" Target="../media/image62.wmf"/></Relationships>
</file>

<file path=ppt/slides/_rels/slide7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rot="10800000" flipV="1">
            <a:off x="-1" y="6304002"/>
            <a:ext cx="914399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81000" indent="-381000" algn="ctr">
              <a:lnSpc>
                <a:spcPct val="150000"/>
              </a:lnSpc>
            </a:pPr>
            <a:r>
              <a:rPr lang="en-US" sz="2000" dirty="0">
                <a:latin typeface="Times New Roman" pitchFamily="18" charset="0"/>
                <a:cs typeface="Times New Roman" pitchFamily="18" charset="0"/>
              </a:rPr>
              <a:t> </a:t>
            </a:r>
            <a:r>
              <a:rPr lang="en-US" b="1" dirty="0" smtClean="0">
                <a:solidFill>
                  <a:schemeClr val="bg1"/>
                </a:solidFill>
                <a:effectLst>
                  <a:outerShdw blurRad="38100" dist="38100" dir="2700000" algn="tl">
                    <a:srgbClr val="C0C0C0"/>
                  </a:outerShdw>
                </a:effectLst>
                <a:latin typeface="Arial" panose="020B0604020202020204" pitchFamily="34" charset="0"/>
                <a:ea typeface="+mj-ea"/>
                <a:cs typeface="Arial" panose="020B0604020202020204" pitchFamily="34" charset="0"/>
              </a:rPr>
              <a:t>TP. HỒ </a:t>
            </a:r>
            <a:r>
              <a:rPr lang="en-US" b="1" dirty="0">
                <a:solidFill>
                  <a:schemeClr val="bg1"/>
                </a:solidFill>
                <a:effectLst>
                  <a:outerShdw blurRad="38100" dist="38100" dir="2700000" algn="tl">
                    <a:srgbClr val="C0C0C0"/>
                  </a:outerShdw>
                </a:effectLst>
                <a:latin typeface="Arial" panose="020B0604020202020204" pitchFamily="34" charset="0"/>
                <a:ea typeface="+mj-ea"/>
                <a:cs typeface="Arial" panose="020B0604020202020204" pitchFamily="34" charset="0"/>
              </a:rPr>
              <a:t>CHÍ MINH, </a:t>
            </a:r>
            <a:r>
              <a:rPr lang="en-US" b="1" dirty="0" smtClean="0">
                <a:solidFill>
                  <a:schemeClr val="bg1"/>
                </a:solidFill>
                <a:effectLst>
                  <a:outerShdw blurRad="38100" dist="38100" dir="2700000" algn="tl">
                    <a:srgbClr val="C0C0C0"/>
                  </a:outerShdw>
                </a:effectLst>
                <a:latin typeface="Arial" panose="020B0604020202020204" pitchFamily="34" charset="0"/>
                <a:ea typeface="+mj-ea"/>
                <a:cs typeface="Arial" panose="020B0604020202020204" pitchFamily="34" charset="0"/>
              </a:rPr>
              <a:t>NĂM 2021</a:t>
            </a:r>
            <a:r>
              <a:rPr lang="vi-VN" sz="2000" b="1" dirty="0" smtClean="0">
                <a:solidFill>
                  <a:srgbClr val="002060"/>
                </a:solidFill>
                <a:effectLst>
                  <a:outerShdw blurRad="38100" dist="38100" dir="2700000" algn="tl">
                    <a:srgbClr val="C0C0C0"/>
                  </a:outerShdw>
                </a:effectLst>
                <a:latin typeface="Times New Roman" pitchFamily="18" charset="0"/>
                <a:ea typeface="+mj-ea"/>
                <a:cs typeface="Times New Roman" pitchFamily="18" charset="0"/>
              </a:rPr>
              <a:t> </a:t>
            </a:r>
            <a:endParaRPr lang="vi-VN" sz="2000" b="1" dirty="0">
              <a:solidFill>
                <a:srgbClr val="002060"/>
              </a:solidFill>
              <a:effectLst>
                <a:outerShdw blurRad="38100" dist="38100" dir="2700000" algn="tl">
                  <a:srgbClr val="C0C0C0"/>
                </a:outerShdw>
              </a:effectLst>
              <a:latin typeface="Times New Roman" pitchFamily="18" charset="0"/>
              <a:ea typeface="+mj-ea"/>
              <a:cs typeface="Times New Roman" pitchFamily="18" charset="0"/>
            </a:endParaRPr>
          </a:p>
        </p:txBody>
      </p:sp>
      <p:sp>
        <p:nvSpPr>
          <p:cNvPr id="2" name="Rectangle 1"/>
          <p:cNvSpPr/>
          <p:nvPr/>
        </p:nvSpPr>
        <p:spPr>
          <a:xfrm>
            <a:off x="14480" y="2643182"/>
            <a:ext cx="9129520" cy="1214446"/>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a:lnSpc>
                <a:spcPct val="150000"/>
              </a:lnSpc>
              <a:defRPr/>
            </a:pPr>
            <a:r>
              <a:rPr lang="en-US" sz="2400" b="1" dirty="0" err="1" smtClean="0">
                <a:solidFill>
                  <a:srgbClr val="FF0000"/>
                </a:solidFill>
                <a:latin typeface="Arial" panose="020B0604020202020204" pitchFamily="34" charset="0"/>
                <a:cs typeface="Arial" panose="020B0604020202020204" pitchFamily="34" charset="0"/>
              </a:rPr>
              <a:t>Môn</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Kết</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Cấu</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Bê</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Tông</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Cốt</a:t>
            </a:r>
            <a:r>
              <a:rPr lang="en-US" sz="2400" b="1" dirty="0" smtClean="0">
                <a:solidFill>
                  <a:srgbClr val="FF0000"/>
                </a:solidFill>
                <a:latin typeface="Arial" panose="020B0604020202020204" pitchFamily="34" charset="0"/>
                <a:cs typeface="Arial" panose="020B0604020202020204" pitchFamily="34" charset="0"/>
              </a:rPr>
              <a:t> </a:t>
            </a:r>
            <a:r>
              <a:rPr lang="en-US" sz="2400" b="1" dirty="0" err="1" smtClean="0">
                <a:solidFill>
                  <a:srgbClr val="FF0000"/>
                </a:solidFill>
                <a:latin typeface="Arial" panose="020B0604020202020204" pitchFamily="34" charset="0"/>
                <a:cs typeface="Arial" panose="020B0604020202020204" pitchFamily="34" charset="0"/>
              </a:rPr>
              <a:t>Thép</a:t>
            </a:r>
            <a:r>
              <a:rPr lang="en-US" sz="2400" b="1" dirty="0" smtClean="0">
                <a:solidFill>
                  <a:srgbClr val="FF0000"/>
                </a:solidFill>
                <a:latin typeface="Arial" panose="020B0604020202020204" pitchFamily="34" charset="0"/>
                <a:cs typeface="Arial" panose="020B0604020202020204" pitchFamily="34" charset="0"/>
              </a:rPr>
              <a:t> 2</a:t>
            </a:r>
            <a:endParaRPr lang="vi-VN" sz="2400" b="1" dirty="0">
              <a:solidFill>
                <a:srgbClr val="FF0000"/>
              </a:solidFill>
              <a:latin typeface="Arial" panose="020B0604020202020204" pitchFamily="34" charset="0"/>
              <a:cs typeface="Arial" panose="020B0604020202020204" pitchFamily="34" charset="0"/>
            </a:endParaRPr>
          </a:p>
        </p:txBody>
      </p:sp>
      <p:sp>
        <p:nvSpPr>
          <p:cNvPr id="5" name="Rectangle 4"/>
          <p:cNvSpPr/>
          <p:nvPr/>
        </p:nvSpPr>
        <p:spPr>
          <a:xfrm>
            <a:off x="4429124" y="4429132"/>
            <a:ext cx="4429156" cy="496996"/>
          </a:xfrm>
          <a:prstGeom prst="rect">
            <a:avLst/>
          </a:prstGeom>
        </p:spPr>
        <p:txBody>
          <a:bodyPr wrap="square">
            <a:spAutoFit/>
          </a:bodyPr>
          <a:lstStyle/>
          <a:p>
            <a:pPr algn="ctr">
              <a:lnSpc>
                <a:spcPct val="150000"/>
              </a:lnSpc>
            </a:pPr>
            <a:r>
              <a:rPr lang="en-US" sz="2000" b="1" dirty="0" smtClean="0">
                <a:solidFill>
                  <a:srgbClr val="002060"/>
                </a:solidFill>
                <a:latin typeface="Arial" panose="020B0604020202020204" pitchFamily="34" charset="0"/>
                <a:cs typeface="Arial" panose="020B0604020202020204" pitchFamily="34" charset="0"/>
              </a:rPr>
              <a:t>GV: </a:t>
            </a:r>
            <a:r>
              <a:rPr lang="en-US" sz="2000" b="1" dirty="0" err="1" smtClean="0">
                <a:solidFill>
                  <a:srgbClr val="002060"/>
                </a:solidFill>
                <a:latin typeface="Arial" panose="020B0604020202020204" pitchFamily="34" charset="0"/>
                <a:cs typeface="Arial" panose="020B0604020202020204" pitchFamily="34" charset="0"/>
              </a:rPr>
              <a:t>ThS</a:t>
            </a:r>
            <a:r>
              <a:rPr lang="en-US" sz="2000" b="1" dirty="0" smtClean="0">
                <a:solidFill>
                  <a:srgbClr val="002060"/>
                </a:solidFill>
                <a:latin typeface="Arial" panose="020B0604020202020204" pitchFamily="34" charset="0"/>
                <a:cs typeface="Arial" panose="020B0604020202020204" pitchFamily="34" charset="0"/>
              </a:rPr>
              <a:t>. </a:t>
            </a:r>
            <a:r>
              <a:rPr lang="en-US" sz="2000" b="1" dirty="0" err="1" smtClean="0">
                <a:solidFill>
                  <a:srgbClr val="002060"/>
                </a:solidFill>
                <a:latin typeface="Arial" panose="020B0604020202020204" pitchFamily="34" charset="0"/>
                <a:cs typeface="Arial" panose="020B0604020202020204" pitchFamily="34" charset="0"/>
              </a:rPr>
              <a:t>Trình</a:t>
            </a:r>
            <a:r>
              <a:rPr lang="en-US" sz="2000" b="1" dirty="0" smtClean="0">
                <a:solidFill>
                  <a:srgbClr val="002060"/>
                </a:solidFill>
                <a:latin typeface="Arial" panose="020B0604020202020204" pitchFamily="34" charset="0"/>
                <a:cs typeface="Arial" panose="020B0604020202020204" pitchFamily="34" charset="0"/>
              </a:rPr>
              <a:t> Minh </a:t>
            </a:r>
            <a:r>
              <a:rPr lang="en-US" sz="2000" b="1" dirty="0" err="1" smtClean="0">
                <a:solidFill>
                  <a:srgbClr val="002060"/>
                </a:solidFill>
                <a:latin typeface="Arial" panose="020B0604020202020204" pitchFamily="34" charset="0"/>
                <a:cs typeface="Arial" panose="020B0604020202020204" pitchFamily="34" charset="0"/>
              </a:rPr>
              <a:t>Phong</a:t>
            </a:r>
            <a:endParaRPr lang="en-US" sz="2000" b="1" dirty="0" smtClean="0">
              <a:solidFill>
                <a:srgbClr val="002060"/>
              </a:solidFill>
              <a:latin typeface="Arial" panose="020B0604020202020204" pitchFamily="34" charset="0"/>
              <a:cs typeface="Arial" panose="020B0604020202020204" pitchFamily="34" charset="0"/>
            </a:endParaRPr>
          </a:p>
        </p:txBody>
      </p:sp>
      <p:sp>
        <p:nvSpPr>
          <p:cNvPr id="7" name="Rectangle 6"/>
          <p:cNvSpPr/>
          <p:nvPr/>
        </p:nvSpPr>
        <p:spPr>
          <a:xfrm>
            <a:off x="4714844" y="4929198"/>
            <a:ext cx="4429156" cy="496996"/>
          </a:xfrm>
          <a:prstGeom prst="rect">
            <a:avLst/>
          </a:prstGeom>
        </p:spPr>
        <p:txBody>
          <a:bodyPr wrap="square">
            <a:spAutoFit/>
          </a:bodyPr>
          <a:lstStyle/>
          <a:p>
            <a:pPr algn="ctr">
              <a:lnSpc>
                <a:spcPct val="150000"/>
              </a:lnSpc>
            </a:pPr>
            <a:r>
              <a:rPr lang="en-US" sz="2000" b="1" dirty="0" err="1" smtClean="0">
                <a:solidFill>
                  <a:srgbClr val="002060"/>
                </a:solidFill>
                <a:latin typeface="Arial" panose="020B0604020202020204" pitchFamily="34" charset="0"/>
                <a:cs typeface="Arial" panose="020B0604020202020204" pitchFamily="34" charset="0"/>
              </a:rPr>
              <a:t>Emai</a:t>
            </a:r>
            <a:r>
              <a:rPr lang="en-US" sz="2000" b="1" dirty="0" smtClean="0">
                <a:solidFill>
                  <a:srgbClr val="002060"/>
                </a:solidFill>
                <a:latin typeface="Arial" panose="020B0604020202020204" pitchFamily="34" charset="0"/>
                <a:cs typeface="Arial" panose="020B0604020202020204" pitchFamily="34" charset="0"/>
              </a:rPr>
              <a:t>: phong.trinh28@gmail.com</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p:cNvPicPr>
            <a:picLocks noChangeAspect="1"/>
          </p:cNvPicPr>
          <p:nvPr/>
        </p:nvPicPr>
        <p:blipFill>
          <a:blip r:embed="rId3"/>
          <a:stretch>
            <a:fillRect/>
          </a:stretch>
        </p:blipFill>
        <p:spPr>
          <a:xfrm>
            <a:off x="1490581" y="1154435"/>
            <a:ext cx="5658781" cy="5170171"/>
          </a:xfrm>
          <a:prstGeom prst="rect">
            <a:avLst/>
          </a:prstGeom>
        </p:spPr>
      </p:pic>
    </p:spTree>
    <p:extLst>
      <p:ext uri="{BB962C8B-B14F-4D97-AF65-F5344CB8AC3E}">
        <p14:creationId xmlns:p14="http://schemas.microsoft.com/office/powerpoint/2010/main" val="237069214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262979"/>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b="1" dirty="0" smtClean="0"/>
          </a:p>
          <a:p>
            <a:endParaRPr lang="en-US" sz="2400" b="1" dirty="0"/>
          </a:p>
          <a:p>
            <a:r>
              <a:rPr lang="en-US" sz="2400" b="1" dirty="0" smtClean="0"/>
              <a:t>	</a:t>
            </a:r>
            <a:r>
              <a:rPr lang="en-US" sz="2400" b="1" dirty="0" err="1" smtClean="0"/>
              <a:t>Khe</a:t>
            </a:r>
            <a:r>
              <a:rPr lang="en-US" sz="2400" b="1" dirty="0" smtClean="0"/>
              <a:t> </a:t>
            </a:r>
            <a:r>
              <a:rPr lang="en-US" sz="2400" b="1" dirty="0" err="1" smtClean="0"/>
              <a:t>biến</a:t>
            </a:r>
            <a:r>
              <a:rPr lang="en-US" sz="2400" b="1" dirty="0" smtClean="0"/>
              <a:t> </a:t>
            </a:r>
            <a:r>
              <a:rPr lang="en-US" sz="2400" b="1" dirty="0" err="1" smtClean="0"/>
              <a:t>dạng</a:t>
            </a:r>
            <a:r>
              <a:rPr lang="en-US" sz="2400" b="1" dirty="0" smtClean="0"/>
              <a:t>: </a:t>
            </a:r>
            <a:endParaRPr lang="en-US" sz="2400" dirty="0">
              <a:solidFill>
                <a:srgbClr val="1405D1"/>
              </a:solidFill>
            </a:endParaRPr>
          </a:p>
          <a:p>
            <a:endParaRPr lang="en-US" sz="2400" dirty="0">
              <a:solidFill>
                <a:srgbClr val="1405D1"/>
              </a:solidFill>
            </a:endParaRPr>
          </a:p>
          <a:p>
            <a:r>
              <a:rPr lang="en-US" sz="2400" b="1" dirty="0">
                <a:solidFill>
                  <a:srgbClr val="1405D1"/>
                </a:solidFill>
              </a:rPr>
              <a:t>	</a:t>
            </a:r>
            <a:r>
              <a:rPr lang="en-US" sz="2400" b="1" dirty="0" smtClean="0">
                <a:solidFill>
                  <a:srgbClr val="1405D1"/>
                </a:solidFill>
              </a:rPr>
              <a:t>- </a:t>
            </a:r>
            <a:r>
              <a:rPr lang="en-US" sz="2400" b="1" dirty="0" err="1" smtClean="0">
                <a:solidFill>
                  <a:srgbClr val="1405D1"/>
                </a:solidFill>
              </a:rPr>
              <a:t>Khe</a:t>
            </a:r>
            <a:r>
              <a:rPr lang="en-US" sz="2400" b="1" dirty="0" smtClean="0">
                <a:solidFill>
                  <a:srgbClr val="1405D1"/>
                </a:solidFill>
              </a:rPr>
              <a:t> </a:t>
            </a:r>
            <a:r>
              <a:rPr lang="en-US" sz="2400" b="1" dirty="0" err="1" smtClean="0">
                <a:solidFill>
                  <a:srgbClr val="1405D1"/>
                </a:solidFill>
              </a:rPr>
              <a:t>kháng</a:t>
            </a:r>
            <a:r>
              <a:rPr lang="en-US" sz="2400" b="1" dirty="0" smtClean="0">
                <a:solidFill>
                  <a:srgbClr val="1405D1"/>
                </a:solidFill>
              </a:rPr>
              <a:t> </a:t>
            </a:r>
            <a:r>
              <a:rPr lang="en-US" sz="2400" b="1" dirty="0" err="1" smtClean="0">
                <a:solidFill>
                  <a:srgbClr val="1405D1"/>
                </a:solidFill>
              </a:rPr>
              <a:t>chấn</a:t>
            </a:r>
            <a:r>
              <a:rPr lang="en-US" sz="2400" b="1" dirty="0" smtClean="0">
                <a:solidFill>
                  <a:srgbClr val="1405D1"/>
                </a:solidFill>
              </a:rPr>
              <a:t>:</a:t>
            </a:r>
          </a:p>
          <a:p>
            <a:endParaRPr lang="en-US" sz="2400" b="1" dirty="0">
              <a:solidFill>
                <a:srgbClr val="1405D1"/>
              </a:solidFill>
            </a:endParaRPr>
          </a:p>
          <a:p>
            <a:pPr marL="1714500" lvl="3" indent="-342900">
              <a:buFont typeface="Arial" panose="020B0604020202020204" pitchFamily="34" charset="0"/>
              <a:buChar char="•"/>
            </a:pPr>
            <a:r>
              <a:rPr lang="en-US" sz="2400" dirty="0" err="1" smtClean="0">
                <a:solidFill>
                  <a:srgbClr val="1405D1"/>
                </a:solidFill>
              </a:rPr>
              <a:t>Công</a:t>
            </a:r>
            <a:r>
              <a:rPr lang="en-US" sz="2400" dirty="0" smtClean="0">
                <a:solidFill>
                  <a:srgbClr val="1405D1"/>
                </a:solidFill>
              </a:rPr>
              <a:t> </a:t>
            </a:r>
            <a:r>
              <a:rPr lang="en-US" sz="2400" dirty="0" err="1" smtClean="0">
                <a:solidFill>
                  <a:srgbClr val="1405D1"/>
                </a:solidFill>
              </a:rPr>
              <a:t>trình</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khu</a:t>
            </a:r>
            <a:r>
              <a:rPr lang="en-US" sz="2400" dirty="0" smtClean="0">
                <a:solidFill>
                  <a:srgbClr val="1405D1"/>
                </a:solidFill>
              </a:rPr>
              <a:t> </a:t>
            </a:r>
            <a:r>
              <a:rPr lang="en-US" sz="2400" dirty="0" err="1" smtClean="0">
                <a:solidFill>
                  <a:srgbClr val="1405D1"/>
                </a:solidFill>
              </a:rPr>
              <a:t>vực</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số</a:t>
            </a:r>
            <a:r>
              <a:rPr lang="en-US" sz="2400" dirty="0" smtClean="0">
                <a:solidFill>
                  <a:srgbClr val="1405D1"/>
                </a:solidFill>
              </a:rPr>
              <a:t> </a:t>
            </a:r>
            <a:r>
              <a:rPr lang="en-US" sz="2400" dirty="0" err="1" smtClean="0">
                <a:solidFill>
                  <a:srgbClr val="1405D1"/>
                </a:solidFill>
              </a:rPr>
              <a:t>tầng</a:t>
            </a:r>
            <a:r>
              <a:rPr lang="en-US" sz="2400" dirty="0" smtClean="0">
                <a:solidFill>
                  <a:srgbClr val="1405D1"/>
                </a:solidFill>
              </a:rPr>
              <a:t> </a:t>
            </a:r>
            <a:r>
              <a:rPr lang="en-US" sz="2400" dirty="0" err="1" smtClean="0">
                <a:solidFill>
                  <a:srgbClr val="1405D1"/>
                </a:solidFill>
              </a:rPr>
              <a:t>chênh</a:t>
            </a:r>
            <a:r>
              <a:rPr lang="en-US" sz="2400" dirty="0" smtClean="0">
                <a:solidFill>
                  <a:srgbClr val="1405D1"/>
                </a:solidFill>
              </a:rPr>
              <a:t> </a:t>
            </a:r>
            <a:r>
              <a:rPr lang="en-US" sz="2400" dirty="0" err="1" smtClean="0">
                <a:solidFill>
                  <a:srgbClr val="1405D1"/>
                </a:solidFill>
              </a:rPr>
              <a:t>nhau</a:t>
            </a:r>
            <a:r>
              <a:rPr lang="en-US" sz="2400" dirty="0" smtClean="0">
                <a:solidFill>
                  <a:srgbClr val="1405D1"/>
                </a:solidFill>
              </a:rPr>
              <a:t> </a:t>
            </a:r>
            <a:r>
              <a:rPr lang="en-US" sz="2400" dirty="0" err="1" smtClean="0">
                <a:solidFill>
                  <a:srgbClr val="1405D1"/>
                </a:solidFill>
              </a:rPr>
              <a:t>khá</a:t>
            </a:r>
            <a:r>
              <a:rPr lang="en-US" sz="2400" dirty="0" smtClean="0">
                <a:solidFill>
                  <a:srgbClr val="1405D1"/>
                </a:solidFill>
              </a:rPr>
              <a:t> </a:t>
            </a:r>
            <a:r>
              <a:rPr lang="en-US" sz="2400" dirty="0" err="1" smtClean="0">
                <a:solidFill>
                  <a:srgbClr val="1405D1"/>
                </a:solidFill>
              </a:rPr>
              <a:t>lớn</a:t>
            </a:r>
            <a:r>
              <a:rPr lang="en-US" sz="2400" dirty="0" smtClean="0">
                <a:solidFill>
                  <a:srgbClr val="1405D1"/>
                </a:solidFill>
              </a:rPr>
              <a:t>.</a:t>
            </a:r>
          </a:p>
          <a:p>
            <a:pPr marL="1714500" lvl="3" indent="-342900">
              <a:buFont typeface="Arial" panose="020B0604020202020204" pitchFamily="34" charset="0"/>
              <a:buChar char="•"/>
            </a:pPr>
            <a:endParaRPr lang="en-US" sz="2400" dirty="0">
              <a:solidFill>
                <a:srgbClr val="1405D1"/>
              </a:solidFill>
            </a:endParaRPr>
          </a:p>
          <a:p>
            <a:pPr marL="1714500" lvl="3" indent="-342900">
              <a:buFont typeface="Arial" panose="020B0604020202020204" pitchFamily="34" charset="0"/>
              <a:buChar char="•"/>
            </a:pPr>
            <a:r>
              <a:rPr lang="en-US" sz="2400" dirty="0" err="1" smtClean="0">
                <a:solidFill>
                  <a:srgbClr val="1405D1"/>
                </a:solidFill>
              </a:rPr>
              <a:t>Độ</a:t>
            </a:r>
            <a:r>
              <a:rPr lang="en-US" sz="2400" dirty="0" smtClean="0">
                <a:solidFill>
                  <a:srgbClr val="1405D1"/>
                </a:solidFill>
              </a:rPr>
              <a:t> </a:t>
            </a:r>
            <a:r>
              <a:rPr lang="en-US" sz="2400" dirty="0" err="1" smtClean="0">
                <a:solidFill>
                  <a:srgbClr val="1405D1"/>
                </a:solidFill>
              </a:rPr>
              <a:t>cứng</a:t>
            </a:r>
            <a:r>
              <a:rPr lang="en-US" sz="2400" dirty="0" smtClean="0">
                <a:solidFill>
                  <a:srgbClr val="1405D1"/>
                </a:solidFill>
              </a:rPr>
              <a:t> </a:t>
            </a:r>
            <a:r>
              <a:rPr lang="en-US" sz="2400" dirty="0" err="1" smtClean="0">
                <a:solidFill>
                  <a:srgbClr val="1405D1"/>
                </a:solidFill>
              </a:rPr>
              <a:t>hoặc</a:t>
            </a:r>
            <a:r>
              <a:rPr lang="en-US" sz="2400" dirty="0" smtClean="0">
                <a:solidFill>
                  <a:srgbClr val="1405D1"/>
                </a:solidFill>
              </a:rPr>
              <a:t> </a:t>
            </a:r>
            <a:r>
              <a:rPr lang="en-US" sz="2400" dirty="0" err="1" smtClean="0">
                <a:solidFill>
                  <a:srgbClr val="1405D1"/>
                </a:solidFill>
              </a:rPr>
              <a:t>tải</a:t>
            </a:r>
            <a:r>
              <a:rPr lang="en-US" sz="2400" dirty="0" smtClean="0">
                <a:solidFill>
                  <a:srgbClr val="1405D1"/>
                </a:solidFill>
              </a:rPr>
              <a:t> </a:t>
            </a: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chênh</a:t>
            </a:r>
            <a:r>
              <a:rPr lang="en-US" sz="2400" dirty="0" smtClean="0">
                <a:solidFill>
                  <a:srgbClr val="1405D1"/>
                </a:solidFill>
              </a:rPr>
              <a:t> </a:t>
            </a:r>
            <a:r>
              <a:rPr lang="en-US" sz="2400" dirty="0" err="1" smtClean="0">
                <a:solidFill>
                  <a:srgbClr val="1405D1"/>
                </a:solidFill>
              </a:rPr>
              <a:t>nhau</a:t>
            </a:r>
            <a:r>
              <a:rPr lang="en-US" sz="2400" dirty="0" smtClean="0">
                <a:solidFill>
                  <a:srgbClr val="1405D1"/>
                </a:solidFill>
              </a:rPr>
              <a:t> </a:t>
            </a:r>
            <a:r>
              <a:rPr lang="en-US" sz="2400" dirty="0" err="1" smtClean="0">
                <a:solidFill>
                  <a:srgbClr val="1405D1"/>
                </a:solidFill>
              </a:rPr>
              <a:t>rõ</a:t>
            </a:r>
            <a:r>
              <a:rPr lang="en-US" sz="2400" dirty="0" smtClean="0">
                <a:solidFill>
                  <a:srgbClr val="1405D1"/>
                </a:solidFill>
              </a:rPr>
              <a:t> </a:t>
            </a:r>
            <a:r>
              <a:rPr lang="en-US" sz="2400" dirty="0" err="1" smtClean="0">
                <a:solidFill>
                  <a:srgbClr val="1405D1"/>
                </a:solidFill>
              </a:rPr>
              <a:t>rệt</a:t>
            </a:r>
            <a:r>
              <a:rPr lang="en-US" sz="2400" dirty="0" smtClean="0">
                <a:solidFill>
                  <a:srgbClr val="1405D1"/>
                </a:solidFill>
              </a:rPr>
              <a:t> </a:t>
            </a:r>
            <a:r>
              <a:rPr lang="en-US" sz="2400" dirty="0" err="1" smtClean="0">
                <a:solidFill>
                  <a:srgbClr val="1405D1"/>
                </a:solidFill>
              </a:rPr>
              <a:t>mà</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biện</a:t>
            </a:r>
            <a:r>
              <a:rPr lang="en-US" sz="2400" dirty="0" smtClean="0">
                <a:solidFill>
                  <a:srgbClr val="1405D1"/>
                </a:solidFill>
              </a:rPr>
              <a:t> </a:t>
            </a:r>
            <a:r>
              <a:rPr lang="en-US" sz="2400" dirty="0" err="1" smtClean="0">
                <a:solidFill>
                  <a:srgbClr val="1405D1"/>
                </a:solidFill>
              </a:rPr>
              <a:t>pháp</a:t>
            </a:r>
            <a:r>
              <a:rPr lang="en-US" sz="2400" dirty="0" smtClean="0">
                <a:solidFill>
                  <a:srgbClr val="1405D1"/>
                </a:solidFill>
              </a:rPr>
              <a:t> </a:t>
            </a:r>
            <a:r>
              <a:rPr lang="en-US" sz="2400" dirty="0" err="1" smtClean="0">
                <a:solidFill>
                  <a:srgbClr val="1405D1"/>
                </a:solidFill>
              </a:rPr>
              <a:t>kháng</a:t>
            </a:r>
            <a:r>
              <a:rPr lang="en-US" sz="2400" dirty="0" smtClean="0">
                <a:solidFill>
                  <a:srgbClr val="1405D1"/>
                </a:solidFill>
              </a:rPr>
              <a:t> </a:t>
            </a:r>
            <a:r>
              <a:rPr lang="en-US" sz="2400" dirty="0" err="1" smtClean="0">
                <a:solidFill>
                  <a:srgbClr val="1405D1"/>
                </a:solidFill>
              </a:rPr>
              <a:t>chấn</a:t>
            </a:r>
            <a:r>
              <a:rPr lang="en-US" sz="2400" dirty="0" smtClean="0">
                <a:solidFill>
                  <a:srgbClr val="1405D1"/>
                </a:solidFill>
              </a:rPr>
              <a:t>.</a:t>
            </a:r>
          </a:p>
          <a:p>
            <a:pPr marL="1714500" lvl="3" indent="-342900">
              <a:buFont typeface="Arial" panose="020B0604020202020204" pitchFamily="34" charset="0"/>
              <a:buChar char="•"/>
            </a:pPr>
            <a:endParaRPr lang="en-US" sz="2400" dirty="0">
              <a:solidFill>
                <a:srgbClr val="1405D1"/>
              </a:solidFill>
            </a:endParaRPr>
          </a:p>
          <a:p>
            <a:pPr marL="1714500" lvl="3" indent="-342900">
              <a:buFont typeface="Arial" panose="020B0604020202020204" pitchFamily="34" charset="0"/>
              <a:buChar char="•"/>
            </a:pPr>
            <a:r>
              <a:rPr lang="en-US" sz="2400" dirty="0" err="1" smtClean="0">
                <a:solidFill>
                  <a:srgbClr val="1405D1"/>
                </a:solidFill>
              </a:rPr>
              <a:t>Kích</a:t>
            </a:r>
            <a:r>
              <a:rPr lang="en-US" sz="2400" dirty="0" smtClean="0">
                <a:solidFill>
                  <a:srgbClr val="1405D1"/>
                </a:solidFill>
              </a:rPr>
              <a:t> </a:t>
            </a:r>
            <a:r>
              <a:rPr lang="en-US" sz="2400" dirty="0" err="1" smtClean="0">
                <a:solidFill>
                  <a:srgbClr val="1405D1"/>
                </a:solidFill>
              </a:rPr>
              <a:t>thước</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bằng</a:t>
            </a:r>
            <a:r>
              <a:rPr lang="en-US" sz="2400" dirty="0" smtClean="0">
                <a:solidFill>
                  <a:srgbClr val="1405D1"/>
                </a:solidFill>
              </a:rPr>
              <a:t> </a:t>
            </a:r>
            <a:r>
              <a:rPr lang="en-US" sz="2400" dirty="0" err="1" smtClean="0">
                <a:solidFill>
                  <a:srgbClr val="1405D1"/>
                </a:solidFill>
              </a:rPr>
              <a:t>công</a:t>
            </a:r>
            <a:r>
              <a:rPr lang="en-US" sz="2400" dirty="0" smtClean="0">
                <a:solidFill>
                  <a:srgbClr val="1405D1"/>
                </a:solidFill>
              </a:rPr>
              <a:t> </a:t>
            </a:r>
            <a:r>
              <a:rPr lang="en-US" sz="2400" dirty="0" err="1" smtClean="0">
                <a:solidFill>
                  <a:srgbClr val="1405D1"/>
                </a:solidFill>
              </a:rPr>
              <a:t>trình</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thỏa</a:t>
            </a:r>
            <a:r>
              <a:rPr lang="en-US" sz="2400" dirty="0" smtClean="0">
                <a:solidFill>
                  <a:srgbClr val="1405D1"/>
                </a:solidFill>
              </a:rPr>
              <a:t> </a:t>
            </a:r>
            <a:r>
              <a:rPr lang="en-US" sz="2400" dirty="0" err="1" smtClean="0">
                <a:solidFill>
                  <a:srgbClr val="1405D1"/>
                </a:solidFill>
              </a:rPr>
              <a:t>mãn</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điều</a:t>
            </a:r>
            <a:r>
              <a:rPr lang="en-US" sz="2400" dirty="0" smtClean="0">
                <a:solidFill>
                  <a:srgbClr val="1405D1"/>
                </a:solidFill>
              </a:rPr>
              <a:t> </a:t>
            </a:r>
            <a:r>
              <a:rPr lang="en-US" sz="2400" dirty="0" err="1" smtClean="0">
                <a:solidFill>
                  <a:srgbClr val="1405D1"/>
                </a:solidFill>
              </a:rPr>
              <a:t>kiện</a:t>
            </a:r>
            <a:r>
              <a:rPr lang="en-US" sz="2400" dirty="0" smtClean="0">
                <a:solidFill>
                  <a:srgbClr val="1405D1"/>
                </a:solidFill>
              </a:rPr>
              <a:t> </a:t>
            </a:r>
            <a:r>
              <a:rPr lang="en-US" sz="2400" dirty="0" err="1" smtClean="0">
                <a:solidFill>
                  <a:srgbClr val="1405D1"/>
                </a:solidFill>
              </a:rPr>
              <a:t>như</a:t>
            </a:r>
            <a:r>
              <a:rPr lang="en-US" sz="2400" dirty="0" smtClean="0">
                <a:solidFill>
                  <a:srgbClr val="1405D1"/>
                </a:solidFill>
              </a:rPr>
              <a:t> </a:t>
            </a:r>
            <a:r>
              <a:rPr lang="en-US" sz="2400" dirty="0" err="1" smtClean="0">
                <a:solidFill>
                  <a:srgbClr val="1405D1"/>
                </a:solidFill>
              </a:rPr>
              <a:t>bảng</a:t>
            </a:r>
            <a:r>
              <a:rPr lang="en-US" sz="2400" dirty="0" smtClean="0">
                <a:solidFill>
                  <a:srgbClr val="1405D1"/>
                </a:solidFill>
              </a:rPr>
              <a:t> </a:t>
            </a:r>
            <a:r>
              <a:rPr lang="en-US" sz="2400" dirty="0" err="1" smtClean="0">
                <a:solidFill>
                  <a:srgbClr val="1405D1"/>
                </a:solidFill>
              </a:rPr>
              <a:t>sau</a:t>
            </a:r>
            <a:r>
              <a:rPr lang="en-US" sz="2400" dirty="0" smtClean="0">
                <a:solidFill>
                  <a:srgbClr val="1405D1"/>
                </a:solidFill>
              </a:rPr>
              <a:t>:</a:t>
            </a:r>
            <a:endParaRPr lang="en-US" sz="2400" dirty="0">
              <a:solidFill>
                <a:srgbClr val="1405D1"/>
              </a:solidFill>
            </a:endParaRPr>
          </a:p>
        </p:txBody>
      </p:sp>
    </p:spTree>
    <p:extLst>
      <p:ext uri="{BB962C8B-B14F-4D97-AF65-F5344CB8AC3E}">
        <p14:creationId xmlns:p14="http://schemas.microsoft.com/office/powerpoint/2010/main" val="312358705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p:cNvPicPr>
            <a:picLocks noChangeAspect="1"/>
          </p:cNvPicPr>
          <p:nvPr/>
        </p:nvPicPr>
        <p:blipFill>
          <a:blip r:embed="rId3"/>
          <a:stretch>
            <a:fillRect/>
          </a:stretch>
        </p:blipFill>
        <p:spPr>
          <a:xfrm>
            <a:off x="763299" y="1174695"/>
            <a:ext cx="8009474" cy="2230651"/>
          </a:xfrm>
          <a:prstGeom prst="rect">
            <a:avLst/>
          </a:prstGeom>
        </p:spPr>
      </p:pic>
      <p:pic>
        <p:nvPicPr>
          <p:cNvPr id="6" name="Picture 5"/>
          <p:cNvPicPr>
            <a:picLocks noChangeAspect="1"/>
          </p:cNvPicPr>
          <p:nvPr/>
        </p:nvPicPr>
        <p:blipFill>
          <a:blip r:embed="rId4"/>
          <a:stretch>
            <a:fillRect/>
          </a:stretch>
        </p:blipFill>
        <p:spPr>
          <a:xfrm>
            <a:off x="763299" y="3474701"/>
            <a:ext cx="4723809" cy="3266667"/>
          </a:xfrm>
          <a:prstGeom prst="rect">
            <a:avLst/>
          </a:prstGeom>
        </p:spPr>
      </p:pic>
      <p:pic>
        <p:nvPicPr>
          <p:cNvPr id="7" name="Picture 6"/>
          <p:cNvPicPr>
            <a:picLocks noChangeAspect="1"/>
          </p:cNvPicPr>
          <p:nvPr/>
        </p:nvPicPr>
        <p:blipFill>
          <a:blip r:embed="rId5"/>
          <a:stretch>
            <a:fillRect/>
          </a:stretch>
        </p:blipFill>
        <p:spPr>
          <a:xfrm>
            <a:off x="5487108" y="4969939"/>
            <a:ext cx="1990476" cy="1771429"/>
          </a:xfrm>
          <a:prstGeom prst="rect">
            <a:avLst/>
          </a:prstGeom>
        </p:spPr>
      </p:pic>
    </p:spTree>
    <p:extLst>
      <p:ext uri="{BB962C8B-B14F-4D97-AF65-F5344CB8AC3E}">
        <p14:creationId xmlns:p14="http://schemas.microsoft.com/office/powerpoint/2010/main" val="265602634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262979"/>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b="1" dirty="0" smtClean="0"/>
          </a:p>
          <a:p>
            <a:endParaRPr lang="en-US" sz="2400" b="1" dirty="0"/>
          </a:p>
          <a:p>
            <a:r>
              <a:rPr lang="en-US" sz="2400" b="1" dirty="0" smtClean="0"/>
              <a:t>	</a:t>
            </a:r>
            <a:r>
              <a:rPr lang="en-US" sz="2400" b="1" dirty="0" err="1" smtClean="0"/>
              <a:t>Khe</a:t>
            </a:r>
            <a:r>
              <a:rPr lang="en-US" sz="2400" b="1" dirty="0" smtClean="0"/>
              <a:t> </a:t>
            </a:r>
            <a:r>
              <a:rPr lang="en-US" sz="2400" b="1" dirty="0" err="1" smtClean="0"/>
              <a:t>biến</a:t>
            </a:r>
            <a:r>
              <a:rPr lang="en-US" sz="2400" b="1" dirty="0" smtClean="0"/>
              <a:t> </a:t>
            </a:r>
            <a:r>
              <a:rPr lang="en-US" sz="2400" b="1" dirty="0" err="1" smtClean="0"/>
              <a:t>dạng</a:t>
            </a:r>
            <a:r>
              <a:rPr lang="en-US" sz="2400" b="1" dirty="0" smtClean="0"/>
              <a:t>: </a:t>
            </a:r>
            <a:endParaRPr lang="en-US" sz="2400" dirty="0">
              <a:solidFill>
                <a:srgbClr val="1405D1"/>
              </a:solidFill>
            </a:endParaRPr>
          </a:p>
          <a:p>
            <a:endParaRPr lang="en-US" sz="2400" dirty="0">
              <a:solidFill>
                <a:srgbClr val="1405D1"/>
              </a:solidFill>
            </a:endParaRPr>
          </a:p>
          <a:p>
            <a:r>
              <a:rPr lang="en-US" sz="2400" b="1" dirty="0">
                <a:solidFill>
                  <a:srgbClr val="1405D1"/>
                </a:solidFill>
              </a:rPr>
              <a:t>	</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nhiệt</a:t>
            </a:r>
            <a:r>
              <a:rPr lang="en-US" sz="2400" dirty="0" smtClean="0">
                <a:solidFill>
                  <a:srgbClr val="1405D1"/>
                </a:solidFill>
              </a:rPr>
              <a:t>,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lún</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kháng</a:t>
            </a:r>
            <a:r>
              <a:rPr lang="en-US" sz="2400" dirty="0" smtClean="0">
                <a:solidFill>
                  <a:srgbClr val="1405D1"/>
                </a:solidFill>
              </a:rPr>
              <a:t> </a:t>
            </a:r>
            <a:r>
              <a:rPr lang="en-US" sz="2400" dirty="0" err="1" smtClean="0">
                <a:solidFill>
                  <a:srgbClr val="1405D1"/>
                </a:solidFill>
              </a:rPr>
              <a:t>chấn</a:t>
            </a:r>
            <a:r>
              <a:rPr lang="en-US" sz="2400" dirty="0" smtClean="0">
                <a:solidFill>
                  <a:srgbClr val="1405D1"/>
                </a:solidFill>
              </a:rPr>
              <a:t> </a:t>
            </a:r>
            <a:r>
              <a:rPr lang="en-US" sz="2400" dirty="0" err="1" smtClean="0">
                <a:solidFill>
                  <a:srgbClr val="1405D1"/>
                </a:solidFill>
              </a:rPr>
              <a:t>nên</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bố</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 </a:t>
            </a:r>
            <a:r>
              <a:rPr lang="en-US" sz="2400" dirty="0" err="1" smtClean="0">
                <a:solidFill>
                  <a:srgbClr val="1405D1"/>
                </a:solidFill>
              </a:rPr>
              <a:t>trùng</a:t>
            </a:r>
            <a:r>
              <a:rPr lang="en-US" sz="2400" dirty="0" smtClean="0">
                <a:solidFill>
                  <a:srgbClr val="1405D1"/>
                </a:solidFill>
              </a:rPr>
              <a:t> </a:t>
            </a:r>
            <a:r>
              <a:rPr lang="en-US" sz="2400" dirty="0" err="1" smtClean="0">
                <a:solidFill>
                  <a:srgbClr val="1405D1"/>
                </a:solidFill>
              </a:rPr>
              <a:t>nhau</a:t>
            </a:r>
            <a:r>
              <a:rPr lang="en-US" sz="2400" dirty="0" smtClean="0">
                <a:solidFill>
                  <a:srgbClr val="1405D1"/>
                </a:solidFill>
              </a:rPr>
              <a:t>.</a:t>
            </a:r>
          </a:p>
          <a:p>
            <a:endParaRPr lang="en-US" sz="2400" dirty="0">
              <a:solidFill>
                <a:srgbClr val="1405D1"/>
              </a:solidFill>
            </a:endParaRPr>
          </a:p>
          <a:p>
            <a:r>
              <a:rPr lang="en-US" sz="2400" dirty="0" smtClean="0">
                <a:solidFill>
                  <a:srgbClr val="1405D1"/>
                </a:solidFill>
              </a:rPr>
              <a:t>	-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rộng</a:t>
            </a:r>
            <a:r>
              <a:rPr lang="en-US" sz="2400" dirty="0" smtClean="0">
                <a:solidFill>
                  <a:srgbClr val="1405D1"/>
                </a:solidFill>
              </a:rPr>
              <a:t> </a:t>
            </a:r>
            <a:r>
              <a:rPr lang="en-US" sz="2400" dirty="0" err="1" smtClean="0">
                <a:solidFill>
                  <a:srgbClr val="1405D1"/>
                </a:solidFill>
              </a:rPr>
              <a:t>bé</a:t>
            </a:r>
            <a:r>
              <a:rPr lang="en-US" sz="2400" dirty="0" smtClean="0">
                <a:solidFill>
                  <a:srgbClr val="1405D1"/>
                </a:solidFill>
              </a:rPr>
              <a:t> </a:t>
            </a:r>
            <a:r>
              <a:rPr lang="en-US" sz="2400" dirty="0" err="1" smtClean="0">
                <a:solidFill>
                  <a:srgbClr val="1405D1"/>
                </a:solidFill>
              </a:rPr>
              <a:t>nhất</a:t>
            </a:r>
            <a:r>
              <a:rPr lang="en-US" sz="2400" dirty="0" smtClean="0">
                <a:solidFill>
                  <a:srgbClr val="1405D1"/>
                </a:solidFill>
              </a:rPr>
              <a:t>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lún</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kháng</a:t>
            </a:r>
            <a:r>
              <a:rPr lang="en-US" sz="2400" dirty="0" smtClean="0">
                <a:solidFill>
                  <a:srgbClr val="1405D1"/>
                </a:solidFill>
              </a:rPr>
              <a:t> </a:t>
            </a:r>
            <a:r>
              <a:rPr lang="en-US" sz="2400" dirty="0" err="1" smtClean="0">
                <a:solidFill>
                  <a:srgbClr val="1405D1"/>
                </a:solidFill>
              </a:rPr>
              <a:t>chấn</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theo</a:t>
            </a:r>
            <a:r>
              <a:rPr lang="en-US" sz="2400" dirty="0" smtClean="0">
                <a:solidFill>
                  <a:srgbClr val="1405D1"/>
                </a:solidFill>
              </a:rPr>
              <a:t> </a:t>
            </a:r>
            <a:r>
              <a:rPr lang="en-US" sz="2400" dirty="0" err="1" smtClean="0">
                <a:solidFill>
                  <a:srgbClr val="1405D1"/>
                </a:solidFill>
              </a:rPr>
              <a:t>công</a:t>
            </a:r>
            <a:r>
              <a:rPr lang="en-US" sz="2400" dirty="0" smtClean="0">
                <a:solidFill>
                  <a:srgbClr val="1405D1"/>
                </a:solidFill>
              </a:rPr>
              <a:t> </a:t>
            </a:r>
            <a:r>
              <a:rPr lang="en-US" sz="2400" dirty="0" err="1" smtClean="0">
                <a:solidFill>
                  <a:srgbClr val="1405D1"/>
                </a:solidFill>
              </a:rPr>
              <a:t>thức</a:t>
            </a:r>
            <a:r>
              <a:rPr lang="en-US" sz="2400" dirty="0" smtClean="0">
                <a:solidFill>
                  <a:srgbClr val="1405D1"/>
                </a:solidFill>
              </a:rPr>
              <a:t>:</a:t>
            </a:r>
          </a:p>
          <a:p>
            <a:endParaRPr lang="en-US" sz="2400" dirty="0">
              <a:solidFill>
                <a:srgbClr val="1405D1"/>
              </a:solidFill>
            </a:endParaRPr>
          </a:p>
          <a:p>
            <a:r>
              <a:rPr lang="en-US" sz="2400" dirty="0" smtClean="0">
                <a:solidFill>
                  <a:srgbClr val="1405D1"/>
                </a:solidFill>
              </a:rPr>
              <a:t>	</a:t>
            </a:r>
            <a:r>
              <a:rPr lang="en-US" sz="2400" dirty="0" err="1" smtClean="0">
                <a:solidFill>
                  <a:srgbClr val="1405D1"/>
                </a:solidFill>
              </a:rPr>
              <a:t>Dmin</a:t>
            </a:r>
            <a:r>
              <a:rPr lang="en-US" sz="2400" dirty="0">
                <a:solidFill>
                  <a:srgbClr val="1405D1"/>
                </a:solidFill>
              </a:rPr>
              <a:t> </a:t>
            </a:r>
            <a:r>
              <a:rPr lang="en-US" sz="2400" dirty="0" smtClean="0">
                <a:solidFill>
                  <a:srgbClr val="1405D1"/>
                </a:solidFill>
              </a:rPr>
              <a:t>= V1+ V2 +20mm</a:t>
            </a:r>
          </a:p>
          <a:p>
            <a:endParaRPr lang="en-US" sz="2400" dirty="0">
              <a:solidFill>
                <a:srgbClr val="1405D1"/>
              </a:solidFill>
            </a:endParaRPr>
          </a:p>
          <a:p>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đó</a:t>
            </a:r>
            <a:r>
              <a:rPr lang="en-US" sz="2400" dirty="0" smtClean="0">
                <a:solidFill>
                  <a:srgbClr val="1405D1"/>
                </a:solidFill>
              </a:rPr>
              <a:t>: V1 </a:t>
            </a:r>
            <a:r>
              <a:rPr lang="en-US" sz="2400" dirty="0" err="1" smtClean="0">
                <a:solidFill>
                  <a:srgbClr val="1405D1"/>
                </a:solidFill>
              </a:rPr>
              <a:t>và</a:t>
            </a:r>
            <a:r>
              <a:rPr lang="en-US" sz="2400" dirty="0" smtClean="0">
                <a:solidFill>
                  <a:srgbClr val="1405D1"/>
                </a:solidFill>
              </a:rPr>
              <a:t> V2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dịch</a:t>
            </a:r>
            <a:r>
              <a:rPr lang="en-US" sz="2400" dirty="0" smtClean="0">
                <a:solidFill>
                  <a:srgbClr val="1405D1"/>
                </a:solidFill>
              </a:rPr>
              <a:t> </a:t>
            </a:r>
            <a:r>
              <a:rPr lang="en-US" sz="2400" dirty="0" err="1" smtClean="0">
                <a:solidFill>
                  <a:srgbClr val="1405D1"/>
                </a:solidFill>
              </a:rPr>
              <a:t>chuyển</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cực</a:t>
            </a:r>
            <a:r>
              <a:rPr lang="en-US" sz="2400" dirty="0" smtClean="0">
                <a:solidFill>
                  <a:srgbClr val="1405D1"/>
                </a:solidFill>
              </a:rPr>
              <a:t> </a:t>
            </a:r>
            <a:r>
              <a:rPr lang="en-US" sz="2400" dirty="0" err="1" smtClean="0">
                <a:solidFill>
                  <a:srgbClr val="1405D1"/>
                </a:solidFill>
              </a:rPr>
              <a:t>đại</a:t>
            </a:r>
            <a:r>
              <a:rPr lang="en-US" sz="2400" dirty="0" smtClean="0">
                <a:solidFill>
                  <a:srgbClr val="1405D1"/>
                </a:solidFill>
              </a:rPr>
              <a:t> </a:t>
            </a:r>
            <a:r>
              <a:rPr lang="en-US" sz="2400" dirty="0" err="1" smtClean="0">
                <a:solidFill>
                  <a:srgbClr val="1405D1"/>
                </a:solidFill>
              </a:rPr>
              <a:t>tại</a:t>
            </a:r>
            <a:r>
              <a:rPr lang="en-US" sz="2400" dirty="0" smtClean="0">
                <a:solidFill>
                  <a:srgbClr val="1405D1"/>
                </a:solidFill>
              </a:rPr>
              <a:t> </a:t>
            </a:r>
            <a:r>
              <a:rPr lang="en-US" sz="2400" dirty="0" err="1" smtClean="0">
                <a:solidFill>
                  <a:srgbClr val="1405D1"/>
                </a:solidFill>
              </a:rPr>
              <a:t>đỉnh</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khối</a:t>
            </a:r>
            <a:r>
              <a:rPr lang="en-US" sz="2400" dirty="0" smtClean="0">
                <a:solidFill>
                  <a:srgbClr val="1405D1"/>
                </a:solidFill>
              </a:rPr>
              <a:t> </a:t>
            </a:r>
            <a:r>
              <a:rPr lang="en-US" sz="2400" dirty="0" err="1" smtClean="0">
                <a:solidFill>
                  <a:srgbClr val="1405D1"/>
                </a:solidFill>
              </a:rPr>
              <a:t>thấp</a:t>
            </a:r>
            <a:r>
              <a:rPr lang="en-US" sz="2400" dirty="0" smtClean="0">
                <a:solidFill>
                  <a:srgbClr val="1405D1"/>
                </a:solidFill>
              </a:rPr>
              <a:t> </a:t>
            </a:r>
            <a:r>
              <a:rPr lang="en-US" sz="2400" dirty="0" err="1" smtClean="0">
                <a:solidFill>
                  <a:srgbClr val="1405D1"/>
                </a:solidFill>
              </a:rPr>
              <a:t>hơn</a:t>
            </a:r>
            <a:r>
              <a:rPr lang="en-US" sz="2400" b="1" dirty="0" smtClean="0">
                <a:solidFill>
                  <a:srgbClr val="1405D1"/>
                </a:solidFill>
              </a:rPr>
              <a:t>.</a:t>
            </a:r>
            <a:endParaRPr lang="en-US" sz="2400" dirty="0">
              <a:solidFill>
                <a:srgbClr val="1405D1"/>
              </a:solidFill>
            </a:endParaRPr>
          </a:p>
        </p:txBody>
      </p:sp>
    </p:spTree>
    <p:extLst>
      <p:ext uri="{BB962C8B-B14F-4D97-AF65-F5344CB8AC3E}">
        <p14:creationId xmlns:p14="http://schemas.microsoft.com/office/powerpoint/2010/main" val="133941061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15498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pPr marL="800100" lvl="1" indent="-342900">
              <a:buFont typeface="Arial" panose="020B0604020202020204" pitchFamily="34" charset="0"/>
              <a:buChar char="•"/>
            </a:pP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thực</a:t>
            </a:r>
            <a:r>
              <a:rPr lang="en-US" sz="2400" dirty="0" smtClean="0">
                <a:solidFill>
                  <a:srgbClr val="1405D1"/>
                </a:solidFill>
              </a:rPr>
              <a:t> </a:t>
            </a:r>
            <a:r>
              <a:rPr lang="en-US" sz="2400" dirty="0" err="1" smtClean="0">
                <a:solidFill>
                  <a:srgbClr val="1405D1"/>
                </a:solidFill>
              </a:rPr>
              <a:t>chất</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gian</a:t>
            </a:r>
            <a:r>
              <a:rPr lang="en-US" sz="2400" dirty="0" smtClean="0">
                <a:solidFill>
                  <a:srgbClr val="1405D1"/>
                </a:solidFill>
              </a:rPr>
              <a:t> </a:t>
            </a:r>
            <a:r>
              <a:rPr lang="en-US" sz="2400" dirty="0" err="1" smtClean="0">
                <a:solidFill>
                  <a:srgbClr val="1405D1"/>
                </a:solidFill>
              </a:rPr>
              <a:t>nhưng</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thể</a:t>
            </a:r>
            <a:r>
              <a:rPr lang="en-US" sz="2400" dirty="0" smtClean="0">
                <a:solidFill>
                  <a:srgbClr val="1405D1"/>
                </a:solidFill>
              </a:rPr>
              <a:t> </a:t>
            </a:r>
            <a:r>
              <a:rPr lang="en-US" sz="2400" dirty="0" err="1" smtClean="0">
                <a:solidFill>
                  <a:srgbClr val="1405D1"/>
                </a:solidFill>
              </a:rPr>
              <a:t>xem</a:t>
            </a:r>
            <a:r>
              <a:rPr lang="en-US" sz="2400" dirty="0" smtClean="0">
                <a:solidFill>
                  <a:srgbClr val="1405D1"/>
                </a:solidFill>
              </a:rPr>
              <a:t> </a:t>
            </a:r>
            <a:r>
              <a:rPr lang="en-US" sz="2400" dirty="0" err="1" smtClean="0">
                <a:solidFill>
                  <a:srgbClr val="1405D1"/>
                </a:solidFill>
              </a:rPr>
              <a:t>như</a:t>
            </a:r>
            <a:r>
              <a:rPr lang="en-US" sz="2400" dirty="0" smtClean="0">
                <a:solidFill>
                  <a:srgbClr val="1405D1"/>
                </a:solidFill>
              </a:rPr>
              <a:t> </a:t>
            </a:r>
            <a:r>
              <a:rPr lang="en-US" sz="2400" dirty="0" err="1" smtClean="0">
                <a:solidFill>
                  <a:srgbClr val="1405D1"/>
                </a:solidFill>
              </a:rPr>
              <a:t>nó</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tạo</a:t>
            </a:r>
            <a:r>
              <a:rPr lang="en-US" sz="2400" dirty="0" smtClean="0">
                <a:solidFill>
                  <a:srgbClr val="1405D1"/>
                </a:solidFill>
              </a:rPr>
              <a:t> </a:t>
            </a:r>
            <a:r>
              <a:rPr lang="en-US" sz="2400" dirty="0" err="1" smtClean="0">
                <a:solidFill>
                  <a:srgbClr val="1405D1"/>
                </a:solidFill>
              </a:rPr>
              <a:t>nên</a:t>
            </a:r>
            <a:r>
              <a:rPr lang="en-US" sz="2400" dirty="0" smtClean="0">
                <a:solidFill>
                  <a:srgbClr val="1405D1"/>
                </a:solidFill>
              </a:rPr>
              <a:t> </a:t>
            </a:r>
            <a:r>
              <a:rPr lang="en-US" sz="2400" dirty="0" err="1" smtClean="0">
                <a:solidFill>
                  <a:srgbClr val="1405D1"/>
                </a:solidFill>
              </a:rPr>
              <a:t>từ</a:t>
            </a:r>
            <a:r>
              <a:rPr lang="en-US" sz="2400" dirty="0" smtClean="0">
                <a:solidFill>
                  <a:srgbClr val="1405D1"/>
                </a:solidFill>
              </a:rPr>
              <a:t> </a:t>
            </a:r>
            <a:r>
              <a:rPr lang="en-US" sz="2400" dirty="0" err="1" smtClean="0">
                <a:solidFill>
                  <a:srgbClr val="1405D1"/>
                </a:solidFill>
              </a:rPr>
              <a:t>những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phẳng</a:t>
            </a:r>
            <a:r>
              <a:rPr lang="en-US" sz="2400" dirty="0" smtClean="0">
                <a:solidFill>
                  <a:srgbClr val="1405D1"/>
                </a:solidFill>
              </a:rPr>
              <a:t> </a:t>
            </a:r>
            <a:r>
              <a:rPr lang="en-US" sz="2400" dirty="0" err="1" smtClean="0">
                <a:solidFill>
                  <a:srgbClr val="1405D1"/>
                </a:solidFill>
              </a:rPr>
              <a:t>nối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nhau</a:t>
            </a:r>
            <a:r>
              <a:rPr lang="en-US" sz="2400" dirty="0" smtClean="0">
                <a:solidFill>
                  <a:srgbClr val="1405D1"/>
                </a:solidFill>
              </a:rPr>
              <a:t>.</a:t>
            </a:r>
          </a:p>
          <a:p>
            <a:pPr marL="800100" lvl="1" indent="-342900">
              <a:buFont typeface="Arial" panose="020B0604020202020204" pitchFamily="34" charset="0"/>
              <a:buChar char="•"/>
            </a:pPr>
            <a:endParaRPr lang="en-US" sz="2400" dirty="0">
              <a:solidFill>
                <a:srgbClr val="1405D1"/>
              </a:solidFill>
            </a:endParaRPr>
          </a:p>
          <a:p>
            <a:pPr marL="800100" lvl="1" indent="-342900">
              <a:buFont typeface="Arial" panose="020B0604020202020204" pitchFamily="34" charset="0"/>
              <a:buChar char="•"/>
            </a:pPr>
            <a:r>
              <a:rPr lang="en-US" sz="2400" dirty="0" err="1" smtClean="0">
                <a:solidFill>
                  <a:srgbClr val="1405D1"/>
                </a:solidFill>
              </a:rPr>
              <a:t>Tùy</a:t>
            </a:r>
            <a:r>
              <a:rPr lang="en-US" sz="2400" dirty="0" smtClean="0">
                <a:solidFill>
                  <a:srgbClr val="1405D1"/>
                </a:solidFill>
              </a:rPr>
              <a:t> </a:t>
            </a:r>
            <a:r>
              <a:rPr lang="en-US" sz="2400" dirty="0" err="1" smtClean="0">
                <a:solidFill>
                  <a:srgbClr val="1405D1"/>
                </a:solidFill>
              </a:rPr>
              <a:t>trường</a:t>
            </a:r>
            <a:r>
              <a:rPr lang="en-US" sz="2400" dirty="0" smtClean="0">
                <a:solidFill>
                  <a:srgbClr val="1405D1"/>
                </a:solidFill>
              </a:rPr>
              <a:t> </a:t>
            </a:r>
            <a:r>
              <a:rPr lang="en-US" sz="2400" dirty="0" err="1" smtClean="0">
                <a:solidFill>
                  <a:srgbClr val="1405D1"/>
                </a:solidFill>
              </a:rPr>
              <a:t>hợp</a:t>
            </a:r>
            <a:r>
              <a:rPr lang="en-US" sz="2400" dirty="0" smtClean="0">
                <a:solidFill>
                  <a:srgbClr val="1405D1"/>
                </a:solidFill>
              </a:rPr>
              <a:t> </a:t>
            </a:r>
            <a:r>
              <a:rPr lang="en-US" sz="2400" dirty="0" err="1" smtClean="0">
                <a:solidFill>
                  <a:srgbClr val="1405D1"/>
                </a:solidFill>
              </a:rPr>
              <a:t>mà</a:t>
            </a:r>
            <a:r>
              <a:rPr lang="en-US" sz="2400" dirty="0" smtClean="0">
                <a:solidFill>
                  <a:srgbClr val="1405D1"/>
                </a:solidFill>
              </a:rPr>
              <a:t> </a:t>
            </a:r>
            <a:r>
              <a:rPr lang="en-US" sz="2400" dirty="0" err="1" smtClean="0">
                <a:solidFill>
                  <a:srgbClr val="1405D1"/>
                </a:solidFill>
              </a:rPr>
              <a:t>phải</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toán</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như</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phẳng</a:t>
            </a:r>
            <a:r>
              <a:rPr lang="en-US" sz="2400" dirty="0" smtClean="0">
                <a:solidFill>
                  <a:srgbClr val="1405D1"/>
                </a:solidFill>
              </a:rPr>
              <a:t>, </a:t>
            </a:r>
            <a:r>
              <a:rPr lang="en-US" sz="2400" dirty="0" err="1" smtClean="0">
                <a:solidFill>
                  <a:srgbClr val="1405D1"/>
                </a:solidFill>
              </a:rPr>
              <a:t>ví</a:t>
            </a:r>
            <a:r>
              <a:rPr lang="en-US" sz="2400" dirty="0" smtClean="0">
                <a:solidFill>
                  <a:srgbClr val="1405D1"/>
                </a:solidFill>
              </a:rPr>
              <a:t> </a:t>
            </a:r>
            <a:r>
              <a:rPr lang="en-US" sz="2400" dirty="0" err="1" smtClean="0">
                <a:solidFill>
                  <a:srgbClr val="1405D1"/>
                </a:solidFill>
              </a:rPr>
              <a:t>dụ</a:t>
            </a:r>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nhà</a:t>
            </a:r>
            <a:r>
              <a:rPr lang="en-US" sz="2400" dirty="0" smtClean="0">
                <a:solidFill>
                  <a:srgbClr val="1405D1"/>
                </a:solidFill>
              </a:rPr>
              <a:t> </a:t>
            </a:r>
            <a:r>
              <a:rPr lang="en-US" sz="2400" dirty="0" err="1" smtClean="0">
                <a:solidFill>
                  <a:srgbClr val="1405D1"/>
                </a:solidFill>
              </a:rPr>
              <a:t>khá</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a:t>
            </a:r>
            <a:r>
              <a:rPr lang="en-US" sz="2400" dirty="0" err="1" smtClean="0">
                <a:solidFill>
                  <a:srgbClr val="1405D1"/>
                </a:solidFill>
              </a:rPr>
              <a:t>bước</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a:t>
            </a:r>
            <a:r>
              <a:rPr lang="en-US" sz="2400" dirty="0" err="1" smtClean="0">
                <a:solidFill>
                  <a:srgbClr val="1405D1"/>
                </a:solidFill>
              </a:rPr>
              <a:t>đều</a:t>
            </a:r>
            <a:r>
              <a:rPr lang="en-US" sz="2400" dirty="0" smtClean="0">
                <a:solidFill>
                  <a:srgbClr val="1405D1"/>
                </a:solidFill>
              </a:rPr>
              <a:t> </a:t>
            </a:r>
            <a:r>
              <a:rPr lang="en-US" sz="2400" dirty="0" err="1" smtClean="0">
                <a:solidFill>
                  <a:srgbClr val="1405D1"/>
                </a:solidFill>
              </a:rPr>
              <a:t>theo</a:t>
            </a:r>
            <a:r>
              <a:rPr lang="en-US" sz="2400" dirty="0" smtClean="0">
                <a:solidFill>
                  <a:srgbClr val="1405D1"/>
                </a:solidFill>
              </a:rPr>
              <a:t> </a:t>
            </a:r>
            <a:r>
              <a:rPr lang="en-US" sz="2400" dirty="0" err="1" smtClean="0">
                <a:solidFill>
                  <a:srgbClr val="1405D1"/>
                </a:solidFill>
              </a:rPr>
              <a:t>phương</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nhà</a:t>
            </a:r>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nhà</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bằng</a:t>
            </a:r>
            <a:r>
              <a:rPr lang="en-US" sz="2400" dirty="0" smtClean="0">
                <a:solidFill>
                  <a:srgbClr val="1405D1"/>
                </a:solidFill>
              </a:rPr>
              <a:t> </a:t>
            </a:r>
            <a:r>
              <a:rPr lang="en-US" sz="2400" dirty="0" err="1" smtClean="0">
                <a:solidFill>
                  <a:srgbClr val="1405D1"/>
                </a:solidFill>
              </a:rPr>
              <a:t>vuông</a:t>
            </a:r>
            <a:r>
              <a:rPr lang="en-US" sz="2400" dirty="0" smtClean="0">
                <a:solidFill>
                  <a:srgbClr val="1405D1"/>
                </a:solidFill>
              </a:rPr>
              <a:t> </a:t>
            </a:r>
            <a:r>
              <a:rPr lang="en-US" sz="2400" dirty="0" err="1" smtClean="0">
                <a:solidFill>
                  <a:srgbClr val="1405D1"/>
                </a:solidFill>
              </a:rPr>
              <a:t>góc</a:t>
            </a:r>
            <a:r>
              <a:rPr lang="en-US" sz="2400" dirty="0" smtClean="0">
                <a:solidFill>
                  <a:srgbClr val="1405D1"/>
                </a:solidFill>
              </a:rPr>
              <a:t> </a:t>
            </a:r>
            <a:r>
              <a:rPr lang="en-US" sz="2400" dirty="0" err="1" smtClean="0">
                <a:solidFill>
                  <a:srgbClr val="1405D1"/>
                </a:solidFill>
              </a:rPr>
              <a:t>hoặc</a:t>
            </a:r>
            <a:r>
              <a:rPr lang="en-US" sz="2400" dirty="0" smtClean="0">
                <a:solidFill>
                  <a:srgbClr val="1405D1"/>
                </a:solidFill>
              </a:rPr>
              <a:t> </a:t>
            </a:r>
            <a:r>
              <a:rPr lang="en-US" sz="2400" dirty="0" err="1" smtClean="0">
                <a:solidFill>
                  <a:srgbClr val="1405D1"/>
                </a:solidFill>
              </a:rPr>
              <a:t>gần</a:t>
            </a:r>
            <a:r>
              <a:rPr lang="en-US" sz="2400" dirty="0" smtClean="0">
                <a:solidFill>
                  <a:srgbClr val="1405D1"/>
                </a:solidFill>
              </a:rPr>
              <a:t> </a:t>
            </a:r>
            <a:r>
              <a:rPr lang="en-US" sz="2400" dirty="0" err="1" smtClean="0">
                <a:solidFill>
                  <a:srgbClr val="1405D1"/>
                </a:solidFill>
              </a:rPr>
              <a:t>vuông</a:t>
            </a:r>
            <a:r>
              <a:rPr lang="en-US" sz="2400" dirty="0" smtClean="0">
                <a:solidFill>
                  <a:srgbClr val="1405D1"/>
                </a:solidFill>
              </a:rPr>
              <a:t> </a:t>
            </a:r>
            <a:r>
              <a:rPr lang="en-US" sz="2400" dirty="0" err="1" smtClean="0">
                <a:solidFill>
                  <a:srgbClr val="1405D1"/>
                </a:solidFill>
              </a:rPr>
              <a:t>khi</a:t>
            </a:r>
            <a:r>
              <a:rPr lang="en-US" sz="2400" dirty="0" smtClean="0">
                <a:solidFill>
                  <a:srgbClr val="1405D1"/>
                </a:solidFill>
              </a:rPr>
              <a:t> </a:t>
            </a:r>
            <a:r>
              <a:rPr lang="en-US" sz="2400" dirty="0" err="1" smtClean="0">
                <a:solidFill>
                  <a:srgbClr val="1405D1"/>
                </a:solidFill>
              </a:rPr>
              <a:t>đó</a:t>
            </a:r>
            <a:r>
              <a:rPr lang="en-US" sz="2400" dirty="0" smtClean="0">
                <a:solidFill>
                  <a:srgbClr val="1405D1"/>
                </a:solidFill>
              </a:rPr>
              <a:t> </a:t>
            </a:r>
            <a:r>
              <a:rPr lang="en-US" sz="2400" dirty="0" err="1" smtClean="0">
                <a:solidFill>
                  <a:srgbClr val="1405D1"/>
                </a:solidFill>
              </a:rPr>
              <a:t>phải</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như</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gian</a:t>
            </a:r>
            <a:r>
              <a:rPr lang="en-US" sz="2400" dirty="0" smtClean="0">
                <a:solidFill>
                  <a:srgbClr val="1405D1"/>
                </a:solidFill>
              </a:rPr>
              <a:t>.</a:t>
            </a:r>
            <a:endParaRPr lang="en-US" sz="2400" dirty="0">
              <a:solidFill>
                <a:srgbClr val="1405D1"/>
              </a:solidFill>
            </a:endParaRPr>
          </a:p>
        </p:txBody>
      </p:sp>
    </p:spTree>
    <p:extLst>
      <p:ext uri="{BB962C8B-B14F-4D97-AF65-F5344CB8AC3E}">
        <p14:creationId xmlns:p14="http://schemas.microsoft.com/office/powerpoint/2010/main" val="414872649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5" name="Picture 4"/>
          <p:cNvPicPr>
            <a:picLocks noChangeAspect="1"/>
          </p:cNvPicPr>
          <p:nvPr/>
        </p:nvPicPr>
        <p:blipFill>
          <a:blip r:embed="rId3"/>
          <a:stretch>
            <a:fillRect/>
          </a:stretch>
        </p:blipFill>
        <p:spPr>
          <a:xfrm>
            <a:off x="179388" y="2045972"/>
            <a:ext cx="6112081" cy="3111220"/>
          </a:xfrm>
          <a:prstGeom prst="rect">
            <a:avLst/>
          </a:prstGeom>
        </p:spPr>
      </p:pic>
      <p:pic>
        <p:nvPicPr>
          <p:cNvPr id="8" name="Picture 7"/>
          <p:cNvPicPr>
            <a:picLocks noChangeAspect="1"/>
          </p:cNvPicPr>
          <p:nvPr/>
        </p:nvPicPr>
        <p:blipFill>
          <a:blip r:embed="rId4"/>
          <a:stretch>
            <a:fillRect/>
          </a:stretch>
        </p:blipFill>
        <p:spPr>
          <a:xfrm>
            <a:off x="6344669" y="2016113"/>
            <a:ext cx="2667892" cy="3120076"/>
          </a:xfrm>
          <a:prstGeom prst="rect">
            <a:avLst/>
          </a:prstGeom>
        </p:spPr>
      </p:pic>
    </p:spTree>
    <p:extLst>
      <p:ext uri="{BB962C8B-B14F-4D97-AF65-F5344CB8AC3E}">
        <p14:creationId xmlns:p14="http://schemas.microsoft.com/office/powerpoint/2010/main" val="229731739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893647"/>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1.2.1 </a:t>
            </a:r>
            <a:r>
              <a:rPr lang="en-US" sz="2400" b="1" dirty="0" err="1" smtClean="0"/>
              <a:t>Hệ</a:t>
            </a:r>
            <a:r>
              <a:rPr lang="en-US" sz="2400" b="1" dirty="0" smtClean="0"/>
              <a:t> </a:t>
            </a:r>
            <a:r>
              <a:rPr lang="en-US" sz="2400" b="1" dirty="0" err="1" smtClean="0"/>
              <a:t>chịu</a:t>
            </a:r>
            <a:r>
              <a:rPr lang="en-US" sz="2400" b="1" dirty="0" smtClean="0"/>
              <a:t> </a:t>
            </a:r>
            <a:r>
              <a:rPr lang="en-US" sz="2400" b="1" dirty="0" err="1" smtClean="0"/>
              <a:t>lực</a:t>
            </a:r>
            <a:r>
              <a:rPr lang="en-US" sz="2400" b="1" dirty="0" smtClean="0"/>
              <a:t> </a:t>
            </a:r>
            <a:r>
              <a:rPr lang="en-US" sz="2400" b="1" dirty="0" err="1" smtClean="0"/>
              <a:t>khung</a:t>
            </a:r>
            <a:r>
              <a:rPr lang="en-US" sz="2400" b="1" dirty="0" smtClean="0"/>
              <a:t>:</a:t>
            </a:r>
          </a:p>
          <a:p>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thanh</a:t>
            </a:r>
            <a:r>
              <a:rPr lang="en-US" sz="2400" dirty="0" smtClean="0">
                <a:solidFill>
                  <a:srgbClr val="1405D1"/>
                </a:solidFill>
              </a:rPr>
              <a:t> </a:t>
            </a:r>
            <a:r>
              <a:rPr lang="en-US" sz="2400" dirty="0" err="1" smtClean="0">
                <a:solidFill>
                  <a:srgbClr val="1405D1"/>
                </a:solidFill>
              </a:rPr>
              <a:t>liên</a:t>
            </a:r>
            <a:r>
              <a:rPr lang="en-US" sz="2400" dirty="0" smtClean="0">
                <a:solidFill>
                  <a:srgbClr val="1405D1"/>
                </a:solidFill>
              </a:rPr>
              <a:t> </a:t>
            </a:r>
            <a:r>
              <a:rPr lang="en-US" sz="2400" dirty="0" err="1" smtClean="0">
                <a:solidFill>
                  <a:srgbClr val="1405D1"/>
                </a:solidFill>
              </a:rPr>
              <a:t>kết</a:t>
            </a:r>
            <a:r>
              <a:rPr lang="en-US" sz="2400" dirty="0" smtClean="0">
                <a:solidFill>
                  <a:srgbClr val="1405D1"/>
                </a:solidFill>
              </a:rPr>
              <a:t> </a:t>
            </a:r>
            <a:r>
              <a:rPr lang="en-US" sz="2400" dirty="0" err="1" smtClean="0">
                <a:solidFill>
                  <a:srgbClr val="1405D1"/>
                </a:solidFill>
              </a:rPr>
              <a:t>giữa</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thanh</a:t>
            </a:r>
            <a:r>
              <a:rPr lang="en-US" sz="2400" dirty="0" smtClean="0">
                <a:solidFill>
                  <a:srgbClr val="1405D1"/>
                </a:solidFill>
              </a:rPr>
              <a:t> </a:t>
            </a:r>
            <a:r>
              <a:rPr lang="en-US" sz="2400" dirty="0" err="1" smtClean="0">
                <a:solidFill>
                  <a:srgbClr val="1405D1"/>
                </a:solidFill>
              </a:rPr>
              <a:t>đứng</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thang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 </a:t>
            </a:r>
            <a:r>
              <a:rPr lang="en-US" sz="2400" dirty="0" err="1" smtClean="0">
                <a:solidFill>
                  <a:srgbClr val="1405D1"/>
                </a:solidFill>
              </a:rPr>
              <a:t>tạo</a:t>
            </a:r>
            <a:r>
              <a:rPr lang="en-US" sz="2400" dirty="0" smtClean="0">
                <a:solidFill>
                  <a:srgbClr val="1405D1"/>
                </a:solidFill>
              </a:rPr>
              <a:t> </a:t>
            </a:r>
            <a:r>
              <a:rPr lang="en-US" sz="2400" dirty="0" err="1" smtClean="0">
                <a:solidFill>
                  <a:srgbClr val="1405D1"/>
                </a:solidFill>
              </a:rPr>
              <a:t>thành</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nút</a:t>
            </a:r>
            <a:r>
              <a:rPr lang="en-US" sz="2400" dirty="0" smtClean="0">
                <a:solidFill>
                  <a:srgbClr val="1405D1"/>
                </a:solidFill>
              </a:rPr>
              <a:t> </a:t>
            </a:r>
            <a:r>
              <a:rPr lang="en-US" sz="2400" dirty="0" err="1" smtClean="0">
                <a:solidFill>
                  <a:srgbClr val="1405D1"/>
                </a:solidFill>
              </a:rPr>
              <a:t>cứng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Điều</a:t>
            </a:r>
            <a:r>
              <a:rPr lang="en-US" sz="2400" dirty="0" smtClean="0">
                <a:solidFill>
                  <a:srgbClr val="1405D1"/>
                </a:solidFill>
              </a:rPr>
              <a:t> </a:t>
            </a:r>
            <a:r>
              <a:rPr lang="en-US" sz="2400" dirty="0" err="1" smtClean="0">
                <a:solidFill>
                  <a:srgbClr val="1405D1"/>
                </a:solidFill>
              </a:rPr>
              <a:t>kiện</a:t>
            </a:r>
            <a:r>
              <a:rPr lang="en-US" sz="2400" dirty="0" smtClean="0">
                <a:solidFill>
                  <a:srgbClr val="1405D1"/>
                </a:solidFill>
              </a:rPr>
              <a:t> </a:t>
            </a:r>
            <a:r>
              <a:rPr lang="en-US" sz="2400" dirty="0" err="1" smtClean="0">
                <a:solidFill>
                  <a:srgbClr val="1405D1"/>
                </a:solidFill>
              </a:rPr>
              <a:t>cần</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đủ</a:t>
            </a:r>
            <a:r>
              <a:rPr lang="en-US" sz="2400" dirty="0" smtClean="0">
                <a:solidFill>
                  <a:srgbClr val="1405D1"/>
                </a:solidFill>
              </a:rPr>
              <a:t> </a:t>
            </a:r>
            <a:r>
              <a:rPr lang="en-US" sz="2400" dirty="0" err="1" smtClean="0">
                <a:solidFill>
                  <a:srgbClr val="1405D1"/>
                </a:solidFill>
              </a:rPr>
              <a:t>để</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ổn</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bất</a:t>
            </a:r>
            <a:r>
              <a:rPr lang="en-US" sz="2400" dirty="0" smtClean="0">
                <a:solidFill>
                  <a:srgbClr val="1405D1"/>
                </a:solidFill>
              </a:rPr>
              <a:t> </a:t>
            </a:r>
            <a:r>
              <a:rPr lang="en-US" sz="2400" dirty="0" err="1" smtClean="0">
                <a:solidFill>
                  <a:srgbClr val="1405D1"/>
                </a:solidFill>
              </a:rPr>
              <a:t>biến</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BTCT </a:t>
            </a:r>
            <a:r>
              <a:rPr lang="en-US" sz="2400" dirty="0" err="1" smtClean="0">
                <a:solidFill>
                  <a:srgbClr val="1405D1"/>
                </a:solidFill>
              </a:rPr>
              <a:t>toàn</a:t>
            </a:r>
            <a:r>
              <a:rPr lang="en-US" sz="2400" dirty="0" smtClean="0">
                <a:solidFill>
                  <a:srgbClr val="1405D1"/>
                </a:solidFill>
              </a:rPr>
              <a:t> </a:t>
            </a:r>
            <a:r>
              <a:rPr lang="en-US" sz="2400" dirty="0" err="1" smtClean="0">
                <a:solidFill>
                  <a:srgbClr val="1405D1"/>
                </a:solidFill>
              </a:rPr>
              <a:t>khối</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nhịp</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tầng</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siêu</a:t>
            </a:r>
            <a:r>
              <a:rPr lang="en-US" sz="2400" dirty="0" smtClean="0">
                <a:solidFill>
                  <a:srgbClr val="1405D1"/>
                </a:solidFill>
              </a:rPr>
              <a:t> </a:t>
            </a:r>
            <a:r>
              <a:rPr lang="en-US" sz="2400" dirty="0" err="1" smtClean="0">
                <a:solidFill>
                  <a:srgbClr val="1405D1"/>
                </a:solidFill>
              </a:rPr>
              <a:t>tĩnh</a:t>
            </a:r>
            <a:r>
              <a:rPr lang="en-US" sz="2400"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Nút</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chuyển</a:t>
            </a:r>
            <a:r>
              <a:rPr lang="en-US" sz="2400" dirty="0" smtClean="0">
                <a:solidFill>
                  <a:srgbClr val="1405D1"/>
                </a:solidFill>
              </a:rPr>
              <a:t> </a:t>
            </a:r>
            <a:r>
              <a:rPr lang="en-US" sz="2400" dirty="0" err="1" smtClean="0">
                <a:solidFill>
                  <a:srgbClr val="1405D1"/>
                </a:solidFill>
              </a:rPr>
              <a:t>vị</a:t>
            </a:r>
            <a:r>
              <a:rPr lang="en-US" sz="2400" dirty="0" smtClean="0">
                <a:solidFill>
                  <a:srgbClr val="1405D1"/>
                </a:solidFill>
              </a:rPr>
              <a:t>, </a:t>
            </a:r>
            <a:r>
              <a:rPr lang="en-US" sz="2400" dirty="0" err="1" smtClean="0">
                <a:solidFill>
                  <a:srgbClr val="1405D1"/>
                </a:solidFill>
              </a:rPr>
              <a:t>khác</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ngàm</a:t>
            </a:r>
            <a:r>
              <a:rPr lang="en-US" sz="2400" dirty="0" smtClean="0">
                <a:solidFill>
                  <a:srgbClr val="1405D1"/>
                </a:solidFill>
              </a:rPr>
              <a:t> </a:t>
            </a:r>
            <a:r>
              <a:rPr lang="en-US" sz="2400" dirty="0" err="1" smtClean="0">
                <a:solidFill>
                  <a:srgbClr val="1405D1"/>
                </a:solidFill>
              </a:rPr>
              <a:t>cứng</a:t>
            </a:r>
            <a:r>
              <a:rPr lang="en-US" sz="2400" dirty="0" smtClean="0">
                <a:solidFill>
                  <a:srgbClr val="1405D1"/>
                </a:solidFill>
              </a:rPr>
              <a:t> </a:t>
            </a:r>
            <a:r>
              <a:rPr lang="en-US" sz="2400" dirty="0" err="1" smtClean="0">
                <a:solidFill>
                  <a:srgbClr val="1405D1"/>
                </a:solidFill>
              </a:rPr>
              <a:t>giữa</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móng</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a:t>
            </a:r>
            <a:r>
              <a:rPr lang="en-US" sz="2400" dirty="0" err="1" smtClean="0">
                <a:solidFill>
                  <a:srgbClr val="1405D1"/>
                </a:solidFill>
              </a:rPr>
              <a:t>trình</a:t>
            </a:r>
            <a:r>
              <a:rPr lang="en-US" sz="2400" dirty="0" smtClean="0">
                <a:solidFill>
                  <a:srgbClr val="1405D1"/>
                </a:solidFill>
              </a:rPr>
              <a:t> </a:t>
            </a:r>
            <a:r>
              <a:rPr lang="en-US" sz="2400" dirty="0" err="1" smtClean="0">
                <a:solidFill>
                  <a:srgbClr val="1405D1"/>
                </a:solidFill>
              </a:rPr>
              <a:t>ngàm</a:t>
            </a:r>
            <a:r>
              <a:rPr lang="en-US" sz="2400" dirty="0" smtClean="0">
                <a:solidFill>
                  <a:srgbClr val="1405D1"/>
                </a:solidFill>
              </a:rPr>
              <a:t> </a:t>
            </a:r>
            <a:r>
              <a:rPr lang="en-US" sz="2400" dirty="0" err="1" smtClean="0">
                <a:solidFill>
                  <a:srgbClr val="1405D1"/>
                </a:solidFill>
              </a:rPr>
              <a:t>tại</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trên</a:t>
            </a:r>
            <a:r>
              <a:rPr lang="en-US" sz="2400" dirty="0" smtClean="0">
                <a:solidFill>
                  <a:srgbClr val="1405D1"/>
                </a:solidFill>
              </a:rPr>
              <a:t> </a:t>
            </a:r>
            <a:r>
              <a:rPr lang="en-US" sz="2400" dirty="0" err="1" smtClean="0">
                <a:solidFill>
                  <a:srgbClr val="1405D1"/>
                </a:solidFill>
              </a:rPr>
              <a:t>móng</a:t>
            </a:r>
            <a:r>
              <a:rPr lang="en-US" sz="2400" dirty="0" smtClean="0">
                <a:solidFill>
                  <a:srgbClr val="1405D1"/>
                </a:solidFill>
              </a:rPr>
              <a:t>.</a:t>
            </a:r>
          </a:p>
        </p:txBody>
      </p:sp>
    </p:spTree>
    <p:extLst>
      <p:ext uri="{BB962C8B-B14F-4D97-AF65-F5344CB8AC3E}">
        <p14:creationId xmlns:p14="http://schemas.microsoft.com/office/powerpoint/2010/main" val="172838286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p:cNvPicPr>
            <a:picLocks noChangeAspect="1"/>
          </p:cNvPicPr>
          <p:nvPr/>
        </p:nvPicPr>
        <p:blipFill>
          <a:blip r:embed="rId3"/>
          <a:stretch>
            <a:fillRect/>
          </a:stretch>
        </p:blipFill>
        <p:spPr>
          <a:xfrm>
            <a:off x="1691680" y="1338176"/>
            <a:ext cx="5760640" cy="5373370"/>
          </a:xfrm>
          <a:prstGeom prst="rect">
            <a:avLst/>
          </a:prstGeom>
        </p:spPr>
      </p:pic>
    </p:spTree>
    <p:extLst>
      <p:ext uri="{BB962C8B-B14F-4D97-AF65-F5344CB8AC3E}">
        <p14:creationId xmlns:p14="http://schemas.microsoft.com/office/powerpoint/2010/main" val="368190985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5" name="Picture 4"/>
          <p:cNvPicPr>
            <a:picLocks noChangeAspect="1"/>
          </p:cNvPicPr>
          <p:nvPr/>
        </p:nvPicPr>
        <p:blipFill>
          <a:blip r:embed="rId3"/>
          <a:stretch>
            <a:fillRect/>
          </a:stretch>
        </p:blipFill>
        <p:spPr>
          <a:xfrm>
            <a:off x="575453" y="1658863"/>
            <a:ext cx="8357410" cy="4448811"/>
          </a:xfrm>
          <a:prstGeom prst="rect">
            <a:avLst/>
          </a:prstGeom>
        </p:spPr>
      </p:pic>
    </p:spTree>
    <p:extLst>
      <p:ext uri="{BB962C8B-B14F-4D97-AF65-F5344CB8AC3E}">
        <p14:creationId xmlns:p14="http://schemas.microsoft.com/office/powerpoint/2010/main" val="318150878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15498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1.2.1 </a:t>
            </a:r>
            <a:r>
              <a:rPr lang="en-US" sz="2400" b="1" dirty="0" err="1" smtClean="0"/>
              <a:t>Hệ</a:t>
            </a:r>
            <a:r>
              <a:rPr lang="en-US" sz="2400" b="1" dirty="0" smtClean="0"/>
              <a:t> </a:t>
            </a:r>
            <a:r>
              <a:rPr lang="en-US" sz="2400" b="1" dirty="0" err="1" smtClean="0"/>
              <a:t>chịu</a:t>
            </a:r>
            <a:r>
              <a:rPr lang="en-US" sz="2400" b="1" dirty="0" smtClean="0"/>
              <a:t> </a:t>
            </a:r>
            <a:r>
              <a:rPr lang="en-US" sz="2400" b="1" dirty="0" err="1" smtClean="0"/>
              <a:t>lực</a:t>
            </a:r>
            <a:r>
              <a:rPr lang="en-US" sz="2400" b="1" dirty="0" smtClean="0"/>
              <a:t> </a:t>
            </a:r>
            <a:r>
              <a:rPr lang="en-US" sz="2400" b="1" dirty="0" err="1" smtClean="0"/>
              <a:t>khung</a:t>
            </a:r>
            <a:r>
              <a:rPr lang="en-US" sz="2400" b="1" dirty="0" smtClean="0"/>
              <a:t>:</a:t>
            </a:r>
          </a:p>
          <a:p>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thể</a:t>
            </a:r>
            <a:r>
              <a:rPr lang="en-US" sz="2400" dirty="0" smtClean="0">
                <a:solidFill>
                  <a:srgbClr val="1405D1"/>
                </a:solidFill>
              </a:rPr>
              <a:t> </a:t>
            </a:r>
            <a:r>
              <a:rPr lang="en-US" sz="2400" dirty="0" err="1" smtClean="0">
                <a:solidFill>
                  <a:srgbClr val="1405D1"/>
                </a:solidFill>
              </a:rPr>
              <a:t>quy</a:t>
            </a:r>
            <a:r>
              <a:rPr lang="en-US" sz="2400" dirty="0" smtClean="0">
                <a:solidFill>
                  <a:srgbClr val="1405D1"/>
                </a:solidFill>
              </a:rPr>
              <a:t> </a:t>
            </a:r>
            <a:r>
              <a:rPr lang="en-US" sz="2400" dirty="0" err="1" smtClean="0">
                <a:solidFill>
                  <a:srgbClr val="1405D1"/>
                </a:solidFill>
              </a:rPr>
              <a:t>ước</a:t>
            </a:r>
            <a:r>
              <a:rPr lang="en-US" sz="2400" dirty="0" smtClean="0">
                <a:solidFill>
                  <a:srgbClr val="1405D1"/>
                </a:solidFill>
              </a:rPr>
              <a:t> </a:t>
            </a:r>
            <a:r>
              <a:rPr lang="en-US" sz="2400" dirty="0" err="1" smtClean="0">
                <a:solidFill>
                  <a:srgbClr val="1405D1"/>
                </a:solidFill>
              </a:rPr>
              <a:t>khi</a:t>
            </a:r>
            <a:r>
              <a:rPr lang="en-US" sz="2400" dirty="0" smtClean="0">
                <a:solidFill>
                  <a:srgbClr val="1405D1"/>
                </a:solidFill>
              </a:rPr>
              <a:t> </a:t>
            </a:r>
            <a:r>
              <a:rPr lang="en-US" sz="2400" dirty="0" err="1" smtClean="0">
                <a:solidFill>
                  <a:srgbClr val="1405D1"/>
                </a:solidFill>
              </a:rPr>
              <a:t>tỷ</a:t>
            </a:r>
            <a:r>
              <a:rPr lang="en-US" sz="2400" dirty="0" smtClean="0">
                <a:solidFill>
                  <a:srgbClr val="1405D1"/>
                </a:solidFill>
              </a:rPr>
              <a:t> </a:t>
            </a:r>
            <a:r>
              <a:rPr lang="en-US" sz="2400" dirty="0" err="1" smtClean="0">
                <a:solidFill>
                  <a:srgbClr val="1405D1"/>
                </a:solidFill>
              </a:rPr>
              <a:t>số</a:t>
            </a:r>
            <a:r>
              <a:rPr lang="en-US" sz="2400" dirty="0" smtClean="0">
                <a:solidFill>
                  <a:srgbClr val="1405D1"/>
                </a:solidFill>
              </a:rPr>
              <a:t> L/B &gt; 2, </a:t>
            </a:r>
            <a:r>
              <a:rPr lang="en-US" sz="2400" dirty="0" err="1" smtClean="0">
                <a:solidFill>
                  <a:srgbClr val="1405D1"/>
                </a:solidFill>
              </a:rPr>
              <a:t>công</a:t>
            </a:r>
            <a:r>
              <a:rPr lang="en-US" sz="2400" dirty="0" smtClean="0">
                <a:solidFill>
                  <a:srgbClr val="1405D1"/>
                </a:solidFill>
              </a:rPr>
              <a:t> </a:t>
            </a:r>
            <a:r>
              <a:rPr lang="en-US" sz="2400" dirty="0" err="1" smtClean="0">
                <a:solidFill>
                  <a:srgbClr val="1405D1"/>
                </a:solidFill>
              </a:rPr>
              <a:t>trình</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bằng</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dọc</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nhịp</a:t>
            </a:r>
            <a:r>
              <a:rPr lang="en-US" sz="2400" dirty="0" smtClean="0">
                <a:solidFill>
                  <a:srgbClr val="1405D1"/>
                </a:solidFill>
              </a:rPr>
              <a:t> </a:t>
            </a:r>
            <a:r>
              <a:rPr lang="en-US" sz="2400" dirty="0" err="1" smtClean="0">
                <a:solidFill>
                  <a:srgbClr val="1405D1"/>
                </a:solidFill>
              </a:rPr>
              <a:t>hơn</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nên</a:t>
            </a:r>
            <a:r>
              <a:rPr lang="en-US" sz="2400" dirty="0" smtClean="0">
                <a:solidFill>
                  <a:srgbClr val="1405D1"/>
                </a:solidFill>
              </a:rPr>
              <a:t> </a:t>
            </a:r>
            <a:r>
              <a:rPr lang="en-US" sz="2400" dirty="0" err="1" smtClean="0">
                <a:solidFill>
                  <a:srgbClr val="1405D1"/>
                </a:solidFill>
              </a:rPr>
              <a:t>độ</a:t>
            </a:r>
            <a:r>
              <a:rPr lang="en-US" sz="2400" dirty="0" smtClean="0">
                <a:solidFill>
                  <a:srgbClr val="1405D1"/>
                </a:solidFill>
              </a:rPr>
              <a:t> </a:t>
            </a:r>
            <a:r>
              <a:rPr lang="en-US" sz="2400" dirty="0" err="1" smtClean="0">
                <a:solidFill>
                  <a:srgbClr val="1405D1"/>
                </a:solidFill>
              </a:rPr>
              <a:t>cứng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nhỏ</a:t>
            </a:r>
            <a:r>
              <a:rPr lang="en-US" sz="2400" dirty="0" smtClean="0">
                <a:solidFill>
                  <a:srgbClr val="1405D1"/>
                </a:solidFill>
              </a:rPr>
              <a:t> </a:t>
            </a:r>
            <a:r>
              <a:rPr lang="en-US" sz="2400" dirty="0" err="1" smtClean="0">
                <a:solidFill>
                  <a:srgbClr val="1405D1"/>
                </a:solidFill>
              </a:rPr>
              <a:t>hơn</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lần</a:t>
            </a:r>
            <a:r>
              <a:rPr lang="en-US" sz="2400" dirty="0" smtClean="0">
                <a:solidFill>
                  <a:srgbClr val="1405D1"/>
                </a:solidFill>
              </a:rPr>
              <a:t> so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dọc</a:t>
            </a:r>
            <a:r>
              <a:rPr lang="en-US" sz="2400" dirty="0" smtClean="0">
                <a:solidFill>
                  <a:srgbClr val="1405D1"/>
                </a:solidFill>
              </a:rPr>
              <a:t>.</a:t>
            </a:r>
          </a:p>
          <a:p>
            <a:pPr algn="just"/>
            <a:endParaRPr lang="en-US" sz="2400" dirty="0">
              <a:solidFill>
                <a:srgbClr val="1405D1"/>
              </a:solidFill>
            </a:endParaRPr>
          </a:p>
          <a:p>
            <a:pPr algn="just"/>
            <a:r>
              <a:rPr lang="en-US" sz="2400" dirty="0">
                <a:solidFill>
                  <a:srgbClr val="1405D1"/>
                </a:solidFill>
              </a:rPr>
              <a:t>	</a:t>
            </a:r>
            <a:r>
              <a:rPr lang="en-US" sz="2400" dirty="0" err="1" smtClean="0">
                <a:solidFill>
                  <a:srgbClr val="1405D1"/>
                </a:solidFill>
              </a:rPr>
              <a:t>Nội</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chủ</a:t>
            </a:r>
            <a:r>
              <a:rPr lang="en-US" sz="2400" dirty="0" smtClean="0">
                <a:solidFill>
                  <a:srgbClr val="1405D1"/>
                </a:solidFill>
              </a:rPr>
              <a:t> </a:t>
            </a:r>
            <a:r>
              <a:rPr lang="en-US" sz="2400" dirty="0" err="1" smtClean="0">
                <a:solidFill>
                  <a:srgbClr val="1405D1"/>
                </a:solidFill>
              </a:rPr>
              <a:t>yếu</a:t>
            </a:r>
            <a:r>
              <a:rPr lang="en-US" sz="2400" dirty="0" smtClean="0">
                <a:solidFill>
                  <a:srgbClr val="1405D1"/>
                </a:solidFill>
              </a:rPr>
              <a:t> </a:t>
            </a:r>
            <a:r>
              <a:rPr lang="en-US" sz="2400" dirty="0" err="1" smtClean="0">
                <a:solidFill>
                  <a:srgbClr val="1405D1"/>
                </a:solidFill>
              </a:rPr>
              <a:t>gây</a:t>
            </a:r>
            <a:r>
              <a:rPr lang="en-US" sz="2400" dirty="0" smtClean="0">
                <a:solidFill>
                  <a:srgbClr val="1405D1"/>
                </a:solidFill>
              </a:rPr>
              <a:t> </a:t>
            </a:r>
            <a:r>
              <a:rPr lang="en-US" sz="2400" dirty="0" err="1" smtClean="0">
                <a:solidFill>
                  <a:srgbClr val="1405D1"/>
                </a:solidFill>
              </a:rPr>
              <a:t>ra</a:t>
            </a:r>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khi</a:t>
            </a:r>
            <a:r>
              <a:rPr lang="en-US" sz="2400" dirty="0" smtClean="0">
                <a:solidFill>
                  <a:srgbClr val="1405D1"/>
                </a:solidFill>
              </a:rPr>
              <a:t> </a:t>
            </a:r>
            <a:r>
              <a:rPr lang="en-US" sz="2400" dirty="0" err="1" smtClean="0">
                <a:solidFill>
                  <a:srgbClr val="1405D1"/>
                </a:solidFill>
              </a:rPr>
              <a:t>đó</a:t>
            </a:r>
            <a:r>
              <a:rPr lang="en-US" sz="2400" dirty="0" smtClean="0">
                <a:solidFill>
                  <a:srgbClr val="1405D1"/>
                </a:solidFill>
              </a:rPr>
              <a:t> </a:t>
            </a:r>
            <a:r>
              <a:rPr lang="en-US" sz="2400" dirty="0" err="1" smtClean="0">
                <a:solidFill>
                  <a:srgbClr val="1405D1"/>
                </a:solidFill>
              </a:rPr>
              <a:t>tách</a:t>
            </a:r>
            <a:r>
              <a:rPr lang="en-US" sz="2400" dirty="0" smtClean="0">
                <a:solidFill>
                  <a:srgbClr val="1405D1"/>
                </a:solidFill>
              </a:rPr>
              <a:t> </a:t>
            </a:r>
            <a:r>
              <a:rPr lang="en-US" sz="2400" dirty="0" err="1" smtClean="0">
                <a:solidFill>
                  <a:srgbClr val="1405D1"/>
                </a:solidFill>
              </a:rPr>
              <a:t>riêng</a:t>
            </a:r>
            <a:r>
              <a:rPr lang="en-US" sz="2400" dirty="0" smtClean="0">
                <a:solidFill>
                  <a:srgbClr val="1405D1"/>
                </a:solidFill>
              </a:rPr>
              <a:t>  </a:t>
            </a:r>
            <a:r>
              <a:rPr lang="en-US" sz="2400" dirty="0" err="1" smtClean="0">
                <a:solidFill>
                  <a:srgbClr val="1405D1"/>
                </a:solidFill>
              </a:rPr>
              <a:t>từng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phẳng</a:t>
            </a:r>
            <a:r>
              <a:rPr lang="en-US" sz="2400" dirty="0" smtClean="0">
                <a:solidFill>
                  <a:srgbClr val="1405D1"/>
                </a:solidFill>
              </a:rPr>
              <a:t> </a:t>
            </a:r>
            <a:r>
              <a:rPr lang="en-US" sz="2400" dirty="0" err="1" smtClean="0">
                <a:solidFill>
                  <a:srgbClr val="1405D1"/>
                </a:solidFill>
              </a:rPr>
              <a:t>để</a:t>
            </a:r>
            <a:r>
              <a:rPr lang="en-US" sz="2400" dirty="0" smtClean="0">
                <a:solidFill>
                  <a:srgbClr val="1405D1"/>
                </a:solidFill>
              </a:rPr>
              <a:t> </a:t>
            </a:r>
            <a:r>
              <a:rPr lang="en-US" sz="2400" dirty="0" err="1" smtClean="0">
                <a:solidFill>
                  <a:srgbClr val="1405D1"/>
                </a:solidFill>
              </a:rPr>
              <a:t>xác</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nội</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a:t>
            </a:r>
          </a:p>
        </p:txBody>
      </p:sp>
    </p:spTree>
    <p:extLst>
      <p:ext uri="{BB962C8B-B14F-4D97-AF65-F5344CB8AC3E}">
        <p14:creationId xmlns:p14="http://schemas.microsoft.com/office/powerpoint/2010/main" val="369869755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42910" y="1071546"/>
            <a:ext cx="4994275" cy="630238"/>
          </a:xfrm>
          <a:prstGeom prst="rect">
            <a:avLst/>
          </a:prstGeom>
          <a:noFill/>
          <a:ln w="9525">
            <a:noFill/>
            <a:miter lim="800000"/>
            <a:headEnd/>
            <a:tailEnd/>
          </a:ln>
        </p:spPr>
        <p:txBody>
          <a:bodyPr/>
          <a:lstStyle/>
          <a:p>
            <a:r>
              <a:rPr lang="en-US" sz="3200" b="1" dirty="0" err="1" smtClean="0">
                <a:solidFill>
                  <a:srgbClr val="002060"/>
                </a:solidFill>
                <a:latin typeface="Arial" panose="020B0604020202020204" pitchFamily="34" charset="0"/>
                <a:cs typeface="Arial" panose="020B0604020202020204" pitchFamily="34" charset="0"/>
              </a:rPr>
              <a:t>Tài</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liệu</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tham</a:t>
            </a:r>
            <a:r>
              <a:rPr lang="en-US" sz="3200" b="1" dirty="0" smtClean="0">
                <a:solidFill>
                  <a:srgbClr val="002060"/>
                </a:solidFill>
                <a:latin typeface="Arial" panose="020B0604020202020204" pitchFamily="34" charset="0"/>
                <a:cs typeface="Arial" panose="020B0604020202020204" pitchFamily="34" charset="0"/>
              </a:rPr>
              <a:t> </a:t>
            </a:r>
            <a:r>
              <a:rPr lang="en-US" sz="3200" b="1" dirty="0" err="1" smtClean="0">
                <a:solidFill>
                  <a:srgbClr val="002060"/>
                </a:solidFill>
                <a:latin typeface="Arial" panose="020B0604020202020204" pitchFamily="34" charset="0"/>
                <a:cs typeface="Arial" panose="020B0604020202020204" pitchFamily="34" charset="0"/>
              </a:rPr>
              <a:t>khảo</a:t>
            </a:r>
            <a:endParaRPr lang="en-US" sz="3200" b="1" dirty="0">
              <a:solidFill>
                <a:srgbClr val="002060"/>
              </a:solidFill>
              <a:latin typeface="Arial" panose="020B0604020202020204" pitchFamily="34" charset="0"/>
              <a:cs typeface="Arial" panose="020B0604020202020204" pitchFamily="34" charset="0"/>
            </a:endParaRPr>
          </a:p>
        </p:txBody>
      </p:sp>
      <p:sp>
        <p:nvSpPr>
          <p:cNvPr id="6" name="Text Box 25"/>
          <p:cNvSpPr txBox="1">
            <a:spLocks noChangeArrowheads="1"/>
          </p:cNvSpPr>
          <p:nvPr/>
        </p:nvSpPr>
        <p:spPr bwMode="gray">
          <a:xfrm>
            <a:off x="785786" y="1785926"/>
            <a:ext cx="8072494" cy="400110"/>
          </a:xfrm>
          <a:prstGeom prst="rect">
            <a:avLst/>
          </a:prstGeom>
          <a:noFill/>
          <a:ln w="9525" algn="ctr">
            <a:noFill/>
            <a:miter lim="800000"/>
            <a:headEnd/>
            <a:tailEnd/>
          </a:ln>
        </p:spPr>
        <p:txBody>
          <a:bodyPr wrap="square">
            <a:spAutoFit/>
          </a:bodyPr>
          <a:lstStyle/>
          <a:p>
            <a:pPr eaLnBrk="0" hangingPunct="0"/>
            <a:r>
              <a:rPr lang="en-US" sz="2000" b="1" dirty="0" smtClean="0"/>
              <a:t>1./ </a:t>
            </a:r>
            <a:r>
              <a:rPr lang="en-US" sz="2000" b="1" dirty="0" err="1" smtClean="0"/>
              <a:t>Bài</a:t>
            </a:r>
            <a:r>
              <a:rPr lang="en-US" sz="2000" b="1" dirty="0" smtClean="0"/>
              <a:t> </a:t>
            </a:r>
            <a:r>
              <a:rPr lang="en-US" sz="2000" b="1" dirty="0" err="1" smtClean="0"/>
              <a:t>giảng</a:t>
            </a:r>
            <a:r>
              <a:rPr lang="en-US" sz="2000" b="1" dirty="0"/>
              <a:t>:</a:t>
            </a:r>
            <a:r>
              <a:rPr lang="en-US" sz="2000" b="1" dirty="0" smtClean="0"/>
              <a:t> </a:t>
            </a:r>
            <a:r>
              <a:rPr lang="en-US" sz="2000" b="1" dirty="0" err="1" smtClean="0"/>
              <a:t>Bê</a:t>
            </a:r>
            <a:r>
              <a:rPr lang="en-US" sz="2000" b="1" dirty="0" smtClean="0"/>
              <a:t> </a:t>
            </a:r>
            <a:r>
              <a:rPr lang="en-US" sz="2000" b="1" dirty="0" err="1" smtClean="0"/>
              <a:t>tông</a:t>
            </a:r>
            <a:r>
              <a:rPr lang="en-US" sz="2000" b="1" dirty="0" smtClean="0"/>
              <a:t> </a:t>
            </a:r>
            <a:r>
              <a:rPr lang="en-US" sz="2000" b="1" dirty="0" err="1" smtClean="0"/>
              <a:t>cốt</a:t>
            </a:r>
            <a:r>
              <a:rPr lang="en-US" sz="2000" b="1" dirty="0" smtClean="0"/>
              <a:t> </a:t>
            </a:r>
            <a:r>
              <a:rPr lang="en-US" sz="2000" b="1" dirty="0" err="1" smtClean="0"/>
              <a:t>thép</a:t>
            </a:r>
            <a:r>
              <a:rPr lang="en-US" sz="2000" b="1" dirty="0" smtClean="0"/>
              <a:t> 2 – </a:t>
            </a:r>
            <a:r>
              <a:rPr lang="en-US" sz="2000" b="1" i="1" dirty="0" err="1" smtClean="0"/>
              <a:t>Đại</a:t>
            </a:r>
            <a:r>
              <a:rPr lang="en-US" sz="2000" b="1" i="1" dirty="0" smtClean="0"/>
              <a:t> </a:t>
            </a:r>
            <a:r>
              <a:rPr lang="en-US" sz="2000" b="1" i="1" dirty="0" err="1" smtClean="0"/>
              <a:t>học</a:t>
            </a:r>
            <a:r>
              <a:rPr lang="en-US" sz="2000" b="1" i="1" dirty="0" smtClean="0"/>
              <a:t> </a:t>
            </a:r>
            <a:r>
              <a:rPr lang="en-US" sz="2000" b="1" i="1" dirty="0" err="1" smtClean="0"/>
              <a:t>kiến</a:t>
            </a:r>
            <a:r>
              <a:rPr lang="en-US" sz="2000" b="1" i="1" dirty="0" smtClean="0"/>
              <a:t> </a:t>
            </a:r>
            <a:r>
              <a:rPr lang="en-US" sz="2000" b="1" i="1" dirty="0" err="1" smtClean="0"/>
              <a:t>trúc</a:t>
            </a:r>
            <a:r>
              <a:rPr lang="en-US" sz="2000" b="1" i="1" dirty="0" smtClean="0"/>
              <a:t> </a:t>
            </a:r>
            <a:r>
              <a:rPr lang="en-US" sz="2000" b="1" i="1" dirty="0" err="1" smtClean="0"/>
              <a:t>tpHCM</a:t>
            </a:r>
            <a:endParaRPr lang="en-US" sz="2200" b="1" i="1" u="sng" dirty="0">
              <a:solidFill>
                <a:srgbClr val="FFC000"/>
              </a:solidFill>
              <a:latin typeface="Arial" panose="020B0604020202020204" pitchFamily="34" charset="0"/>
              <a:cs typeface="Arial" panose="020B0604020202020204" pitchFamily="34" charset="0"/>
            </a:endParaRPr>
          </a:p>
        </p:txBody>
      </p:sp>
      <p:sp>
        <p:nvSpPr>
          <p:cNvPr id="12" name="Text Box 25"/>
          <p:cNvSpPr txBox="1">
            <a:spLocks noChangeArrowheads="1"/>
          </p:cNvSpPr>
          <p:nvPr/>
        </p:nvSpPr>
        <p:spPr bwMode="gray">
          <a:xfrm>
            <a:off x="785786" y="2357430"/>
            <a:ext cx="8358214" cy="1015663"/>
          </a:xfrm>
          <a:prstGeom prst="rect">
            <a:avLst/>
          </a:prstGeom>
          <a:noFill/>
          <a:ln w="9525" algn="ctr">
            <a:noFill/>
            <a:miter lim="800000"/>
            <a:headEnd/>
            <a:tailEnd/>
          </a:ln>
        </p:spPr>
        <p:txBody>
          <a:bodyPr wrap="square">
            <a:spAutoFit/>
          </a:bodyPr>
          <a:lstStyle/>
          <a:p>
            <a:pPr lvl="0"/>
            <a:r>
              <a:rPr lang="en-US" sz="2000" b="1" dirty="0" smtClean="0"/>
              <a:t>2./ </a:t>
            </a:r>
            <a:r>
              <a:rPr lang="en-US" sz="2000" b="1" dirty="0" err="1" smtClean="0"/>
              <a:t>Kết</a:t>
            </a:r>
            <a:r>
              <a:rPr lang="en-US" sz="2000" b="1" dirty="0" smtClean="0"/>
              <a:t> </a:t>
            </a:r>
            <a:r>
              <a:rPr lang="en-US" sz="2000" b="1" dirty="0" err="1" smtClean="0"/>
              <a:t>cấu</a:t>
            </a:r>
            <a:r>
              <a:rPr lang="en-US" sz="2000" b="1" dirty="0" smtClean="0"/>
              <a:t> </a:t>
            </a:r>
            <a:r>
              <a:rPr lang="en-US" sz="2000" b="1" dirty="0" err="1" smtClean="0"/>
              <a:t>bê</a:t>
            </a:r>
            <a:r>
              <a:rPr lang="en-US" sz="2000" b="1" dirty="0" smtClean="0"/>
              <a:t> </a:t>
            </a:r>
            <a:r>
              <a:rPr lang="en-US" sz="2000" b="1" dirty="0" err="1" smtClean="0"/>
              <a:t>tông</a:t>
            </a:r>
            <a:r>
              <a:rPr lang="en-US" sz="2000" b="1" dirty="0" smtClean="0"/>
              <a:t> </a:t>
            </a:r>
            <a:r>
              <a:rPr lang="en-US" sz="2000" b="1" dirty="0" err="1" smtClean="0"/>
              <a:t>cốt</a:t>
            </a:r>
            <a:r>
              <a:rPr lang="en-US" sz="2000" b="1" dirty="0" smtClean="0"/>
              <a:t> </a:t>
            </a:r>
            <a:r>
              <a:rPr lang="en-US" sz="2000" b="1" dirty="0" err="1" smtClean="0"/>
              <a:t>thép</a:t>
            </a:r>
            <a:r>
              <a:rPr lang="en-US" sz="2000" b="1" dirty="0" smtClean="0"/>
              <a:t> - </a:t>
            </a:r>
            <a:r>
              <a:rPr lang="en-US" sz="2000" b="1" dirty="0" err="1" smtClean="0"/>
              <a:t>Phần</a:t>
            </a:r>
            <a:r>
              <a:rPr lang="en-US" sz="2000" b="1" dirty="0" smtClean="0"/>
              <a:t> </a:t>
            </a:r>
            <a:r>
              <a:rPr lang="en-US" sz="2000" b="1" dirty="0" err="1" smtClean="0"/>
              <a:t>cấu</a:t>
            </a:r>
            <a:r>
              <a:rPr lang="en-US" sz="2000" b="1" dirty="0" smtClean="0"/>
              <a:t> </a:t>
            </a:r>
            <a:r>
              <a:rPr lang="en-US" sz="2000" b="1" dirty="0" err="1" smtClean="0"/>
              <a:t>kiện</a:t>
            </a:r>
            <a:r>
              <a:rPr lang="en-US" sz="2000" b="1" dirty="0" smtClean="0"/>
              <a:t> </a:t>
            </a:r>
            <a:r>
              <a:rPr lang="en-US" sz="2000" b="1" dirty="0" err="1" smtClean="0"/>
              <a:t>nhà</a:t>
            </a:r>
            <a:r>
              <a:rPr lang="en-US" sz="2000" b="1" dirty="0" smtClean="0"/>
              <a:t> </a:t>
            </a:r>
            <a:r>
              <a:rPr lang="en-US" sz="2000" b="1" dirty="0" err="1" smtClean="0"/>
              <a:t>cửa</a:t>
            </a:r>
            <a:r>
              <a:rPr lang="en-US" sz="2000" b="1" dirty="0" smtClean="0"/>
              <a:t>, </a:t>
            </a:r>
            <a:r>
              <a:rPr lang="en-US" sz="2000" b="1" i="1" dirty="0" smtClean="0"/>
              <a:t>Phan </a:t>
            </a:r>
            <a:r>
              <a:rPr lang="en-US" sz="2000" b="1" i="1" dirty="0" err="1" smtClean="0"/>
              <a:t>Quang</a:t>
            </a:r>
            <a:r>
              <a:rPr lang="en-US" sz="2000" b="1" i="1" dirty="0" smtClean="0"/>
              <a:t> Minh, </a:t>
            </a:r>
            <a:r>
              <a:rPr lang="en-US" sz="2000" b="1" i="1" dirty="0" err="1" smtClean="0"/>
              <a:t>Ngô</a:t>
            </a:r>
            <a:r>
              <a:rPr lang="en-US" sz="2000" b="1" i="1" dirty="0" smtClean="0"/>
              <a:t> </a:t>
            </a:r>
            <a:r>
              <a:rPr lang="en-US" sz="2000" b="1" i="1" dirty="0" err="1" smtClean="0"/>
              <a:t>Thế</a:t>
            </a:r>
            <a:r>
              <a:rPr lang="en-US" sz="2000" b="1" i="1" dirty="0" smtClean="0"/>
              <a:t> </a:t>
            </a:r>
            <a:r>
              <a:rPr lang="en-US" sz="2000" b="1" i="1" dirty="0" err="1" smtClean="0"/>
              <a:t>Phong</a:t>
            </a:r>
            <a:r>
              <a:rPr lang="en-US" sz="2000" b="1" i="1" dirty="0" smtClean="0"/>
              <a:t>, </a:t>
            </a:r>
            <a:r>
              <a:rPr lang="en-US" sz="2000" b="1" i="1" dirty="0" err="1" smtClean="0"/>
              <a:t>Nguyễn</a:t>
            </a:r>
            <a:r>
              <a:rPr lang="en-US" sz="2000" b="1" i="1" dirty="0" smtClean="0"/>
              <a:t> </a:t>
            </a:r>
            <a:r>
              <a:rPr lang="en-US" sz="2000" b="1" i="1" dirty="0" err="1" smtClean="0"/>
              <a:t>Đình</a:t>
            </a:r>
            <a:r>
              <a:rPr lang="en-US" sz="2000" b="1" i="1" dirty="0" smtClean="0"/>
              <a:t> </a:t>
            </a:r>
            <a:r>
              <a:rPr lang="en-US" sz="2000" b="1" i="1" dirty="0" err="1" smtClean="0"/>
              <a:t>Cống</a:t>
            </a:r>
            <a:r>
              <a:rPr lang="en-US" sz="2000" b="1" i="1" dirty="0" smtClean="0"/>
              <a:t>, NXB </a:t>
            </a:r>
            <a:r>
              <a:rPr lang="en-US" sz="2000" b="1" i="1" dirty="0" err="1" smtClean="0"/>
              <a:t>Khoa</a:t>
            </a:r>
            <a:r>
              <a:rPr lang="en-US" sz="2000" b="1" i="1" dirty="0" smtClean="0"/>
              <a:t> </a:t>
            </a:r>
            <a:r>
              <a:rPr lang="en-US" sz="2000" b="1" i="1" dirty="0" err="1" smtClean="0"/>
              <a:t>học</a:t>
            </a:r>
            <a:r>
              <a:rPr lang="en-US" sz="2000" b="1" i="1" dirty="0" smtClean="0"/>
              <a:t> </a:t>
            </a:r>
            <a:r>
              <a:rPr lang="en-US" sz="2000" b="1" i="1" dirty="0" err="1" smtClean="0"/>
              <a:t>và</a:t>
            </a:r>
            <a:r>
              <a:rPr lang="en-US" sz="2000" b="1" i="1" dirty="0" smtClean="0"/>
              <a:t> </a:t>
            </a:r>
            <a:r>
              <a:rPr lang="en-US" sz="2000" b="1" i="1" dirty="0" err="1" smtClean="0"/>
              <a:t>kỹ</a:t>
            </a:r>
            <a:r>
              <a:rPr lang="en-US" sz="2000" b="1" i="1" dirty="0" smtClean="0"/>
              <a:t> </a:t>
            </a:r>
            <a:r>
              <a:rPr lang="en-US" sz="2000" b="1" i="1" dirty="0" err="1" smtClean="0"/>
              <a:t>thuật</a:t>
            </a:r>
            <a:r>
              <a:rPr lang="en-US" sz="2000" b="1" i="1" dirty="0" smtClean="0"/>
              <a:t>, 2006</a:t>
            </a:r>
          </a:p>
        </p:txBody>
      </p:sp>
      <p:sp>
        <p:nvSpPr>
          <p:cNvPr id="13" name="Text Box 25"/>
          <p:cNvSpPr txBox="1">
            <a:spLocks noChangeArrowheads="1"/>
          </p:cNvSpPr>
          <p:nvPr/>
        </p:nvSpPr>
        <p:spPr bwMode="gray">
          <a:xfrm>
            <a:off x="785786" y="3429000"/>
            <a:ext cx="8358214" cy="400110"/>
          </a:xfrm>
          <a:prstGeom prst="rect">
            <a:avLst/>
          </a:prstGeom>
          <a:noFill/>
          <a:ln w="9525" algn="ctr">
            <a:noFill/>
            <a:miter lim="800000"/>
            <a:headEnd/>
            <a:tailEnd/>
          </a:ln>
        </p:spPr>
        <p:txBody>
          <a:bodyPr wrap="square">
            <a:spAutoFit/>
          </a:bodyPr>
          <a:lstStyle/>
          <a:p>
            <a:pPr lvl="0"/>
            <a:r>
              <a:rPr lang="en-US" sz="2000" b="1" dirty="0" smtClean="0"/>
              <a:t>3./ </a:t>
            </a:r>
            <a:r>
              <a:rPr lang="en-US" sz="2000" b="1" dirty="0" err="1" smtClean="0"/>
              <a:t>Hướng</a:t>
            </a:r>
            <a:r>
              <a:rPr lang="en-US" sz="2000" b="1" dirty="0" smtClean="0"/>
              <a:t> </a:t>
            </a:r>
            <a:r>
              <a:rPr lang="en-US" sz="2000" b="1" dirty="0" err="1" smtClean="0"/>
              <a:t>dẫn</a:t>
            </a:r>
            <a:r>
              <a:rPr lang="en-US" sz="2000" b="1" dirty="0" smtClean="0"/>
              <a:t> </a:t>
            </a:r>
            <a:r>
              <a:rPr lang="en-US" sz="2000" b="1" dirty="0" err="1" smtClean="0"/>
              <a:t>đồ</a:t>
            </a:r>
            <a:r>
              <a:rPr lang="en-US" sz="2000" b="1" dirty="0" smtClean="0"/>
              <a:t> </a:t>
            </a:r>
            <a:r>
              <a:rPr lang="en-US" sz="2000" b="1" dirty="0" err="1" smtClean="0"/>
              <a:t>án</a:t>
            </a:r>
            <a:r>
              <a:rPr lang="en-US" sz="2000" b="1" dirty="0" smtClean="0"/>
              <a:t> </a:t>
            </a:r>
            <a:r>
              <a:rPr lang="en-US" sz="2000" b="1" dirty="0" err="1" smtClean="0"/>
              <a:t>sàn</a:t>
            </a:r>
            <a:r>
              <a:rPr lang="en-US" sz="2000" b="1" dirty="0" smtClean="0"/>
              <a:t> </a:t>
            </a:r>
            <a:r>
              <a:rPr lang="en-US" sz="2000" b="1" dirty="0" err="1" smtClean="0"/>
              <a:t>sườn</a:t>
            </a:r>
            <a:r>
              <a:rPr lang="en-US" sz="2000" b="1" dirty="0" smtClean="0"/>
              <a:t> </a:t>
            </a:r>
            <a:r>
              <a:rPr lang="en-US" sz="2000" b="1" dirty="0" err="1" smtClean="0"/>
              <a:t>bê</a:t>
            </a:r>
            <a:r>
              <a:rPr lang="en-US" sz="2000" b="1" dirty="0" smtClean="0"/>
              <a:t> </a:t>
            </a:r>
            <a:r>
              <a:rPr lang="en-US" sz="2000" b="1" dirty="0" err="1" smtClean="0"/>
              <a:t>tông</a:t>
            </a:r>
            <a:r>
              <a:rPr lang="en-US" sz="2000" b="1" dirty="0" smtClean="0"/>
              <a:t> </a:t>
            </a:r>
            <a:r>
              <a:rPr lang="en-US" sz="2000" b="1" dirty="0" err="1" smtClean="0"/>
              <a:t>cốt</a:t>
            </a:r>
            <a:r>
              <a:rPr lang="en-US" sz="2000" b="1" dirty="0" smtClean="0"/>
              <a:t> </a:t>
            </a:r>
            <a:r>
              <a:rPr lang="en-US" sz="2000" b="1" dirty="0" err="1" smtClean="0"/>
              <a:t>thép</a:t>
            </a:r>
            <a:r>
              <a:rPr lang="en-US" sz="2000" b="1" dirty="0" smtClean="0"/>
              <a:t> </a:t>
            </a:r>
            <a:r>
              <a:rPr lang="en-US" sz="2000" b="1" dirty="0" err="1" smtClean="0"/>
              <a:t>toàn</a:t>
            </a:r>
            <a:r>
              <a:rPr lang="en-US" sz="2000" b="1" dirty="0" smtClean="0"/>
              <a:t> </a:t>
            </a:r>
            <a:r>
              <a:rPr lang="en-US" sz="2000" b="1" dirty="0" err="1" smtClean="0"/>
              <a:t>khối</a:t>
            </a:r>
            <a:endParaRPr lang="en-US" sz="2000" b="1" dirty="0" smtClean="0"/>
          </a:p>
        </p:txBody>
      </p:sp>
      <p:sp>
        <p:nvSpPr>
          <p:cNvPr id="14" name="Text Box 25"/>
          <p:cNvSpPr txBox="1">
            <a:spLocks noChangeArrowheads="1"/>
          </p:cNvSpPr>
          <p:nvPr/>
        </p:nvSpPr>
        <p:spPr bwMode="gray">
          <a:xfrm>
            <a:off x="785786" y="3573016"/>
            <a:ext cx="8358214" cy="707886"/>
          </a:xfrm>
          <a:prstGeom prst="rect">
            <a:avLst/>
          </a:prstGeom>
          <a:noFill/>
          <a:ln w="9525" algn="ctr">
            <a:noFill/>
            <a:miter lim="800000"/>
            <a:headEnd/>
            <a:tailEnd/>
          </a:ln>
        </p:spPr>
        <p:txBody>
          <a:bodyPr wrap="square">
            <a:spAutoFit/>
          </a:bodyPr>
          <a:lstStyle/>
          <a:p>
            <a:pPr lvl="0"/>
            <a:endParaRPr lang="en-US" sz="2000" b="1" i="1" dirty="0" smtClean="0"/>
          </a:p>
          <a:p>
            <a:pPr lvl="0"/>
            <a:r>
              <a:rPr lang="en-US" sz="2000" b="1" dirty="0" smtClean="0"/>
              <a:t>4./ TCVN 5574-2012</a:t>
            </a:r>
          </a:p>
        </p:txBody>
      </p:sp>
    </p:spTree>
    <p:extLst>
      <p:ext uri="{BB962C8B-B14F-4D97-AF65-F5344CB8AC3E}">
        <p14:creationId xmlns:p14="http://schemas.microsoft.com/office/powerpoint/2010/main" val="1058724459"/>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p:cNvPicPr>
            <a:picLocks noChangeAspect="1"/>
          </p:cNvPicPr>
          <p:nvPr/>
        </p:nvPicPr>
        <p:blipFill>
          <a:blip r:embed="rId3"/>
          <a:stretch>
            <a:fillRect/>
          </a:stretch>
        </p:blipFill>
        <p:spPr>
          <a:xfrm>
            <a:off x="467544" y="1171575"/>
            <a:ext cx="3776559" cy="5545997"/>
          </a:xfrm>
          <a:prstGeom prst="rect">
            <a:avLst/>
          </a:prstGeom>
        </p:spPr>
      </p:pic>
      <p:pic>
        <p:nvPicPr>
          <p:cNvPr id="7" name="Picture 6"/>
          <p:cNvPicPr>
            <a:picLocks noChangeAspect="1"/>
          </p:cNvPicPr>
          <p:nvPr/>
        </p:nvPicPr>
        <p:blipFill>
          <a:blip r:embed="rId4"/>
          <a:stretch>
            <a:fillRect/>
          </a:stretch>
        </p:blipFill>
        <p:spPr>
          <a:xfrm>
            <a:off x="4319972" y="1240566"/>
            <a:ext cx="4641457" cy="4924738"/>
          </a:xfrm>
          <a:prstGeom prst="rect">
            <a:avLst/>
          </a:prstGeom>
        </p:spPr>
      </p:pic>
    </p:spTree>
    <p:extLst>
      <p:ext uri="{BB962C8B-B14F-4D97-AF65-F5344CB8AC3E}">
        <p14:creationId xmlns:p14="http://schemas.microsoft.com/office/powerpoint/2010/main" val="294620762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524315"/>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1.2.2 </a:t>
            </a:r>
            <a:r>
              <a:rPr lang="en-US" sz="2400" b="1" dirty="0" err="1" smtClean="0"/>
              <a:t>Sơ</a:t>
            </a:r>
            <a:r>
              <a:rPr lang="en-US" sz="2400" b="1" dirty="0" smtClean="0"/>
              <a:t> </a:t>
            </a:r>
            <a:r>
              <a:rPr lang="en-US" sz="2400" b="1" dirty="0" err="1" smtClean="0"/>
              <a:t>bộ</a:t>
            </a:r>
            <a:r>
              <a:rPr lang="en-US" sz="2400" b="1" dirty="0" smtClean="0"/>
              <a:t> </a:t>
            </a:r>
            <a:r>
              <a:rPr lang="en-US" sz="2400" b="1" dirty="0" err="1" smtClean="0"/>
              <a:t>kích</a:t>
            </a:r>
            <a:r>
              <a:rPr lang="en-US" sz="2400" b="1" dirty="0" smtClean="0"/>
              <a:t> </a:t>
            </a:r>
            <a:r>
              <a:rPr lang="en-US" sz="2400" b="1" dirty="0" err="1" smtClean="0"/>
              <a:t>thước</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a:t>
            </a:r>
          </a:p>
          <a:p>
            <a:endParaRPr lang="en-US" sz="2400" dirty="0">
              <a:solidFill>
                <a:srgbClr val="1405D1"/>
              </a:solidFill>
            </a:endParaRPr>
          </a:p>
          <a:p>
            <a:pPr algn="just"/>
            <a:r>
              <a:rPr lang="en-US" sz="2400" b="1" dirty="0" smtClean="0">
                <a:solidFill>
                  <a:srgbClr val="1405D1"/>
                </a:solidFill>
              </a:rPr>
              <a:t>	a./ </a:t>
            </a:r>
            <a:r>
              <a:rPr lang="en-US" sz="2400" b="1" dirty="0" err="1" smtClean="0">
                <a:solidFill>
                  <a:srgbClr val="1405D1"/>
                </a:solidFill>
              </a:rPr>
              <a:t>Chiều</a:t>
            </a:r>
            <a:r>
              <a:rPr lang="en-US" sz="2400" b="1" dirty="0" smtClean="0">
                <a:solidFill>
                  <a:srgbClr val="1405D1"/>
                </a:solidFill>
              </a:rPr>
              <a:t> </a:t>
            </a:r>
            <a:r>
              <a:rPr lang="en-US" sz="2400" b="1" dirty="0" err="1" smtClean="0">
                <a:solidFill>
                  <a:srgbClr val="1405D1"/>
                </a:solidFill>
              </a:rPr>
              <a:t>dày</a:t>
            </a:r>
            <a:r>
              <a:rPr lang="en-US" sz="2400" b="1" dirty="0" smtClean="0">
                <a:solidFill>
                  <a:srgbClr val="1405D1"/>
                </a:solidFill>
              </a:rPr>
              <a:t> </a:t>
            </a:r>
            <a:r>
              <a:rPr lang="en-US" sz="2400" b="1" dirty="0" err="1" smtClean="0">
                <a:solidFill>
                  <a:srgbClr val="1405D1"/>
                </a:solidFill>
              </a:rPr>
              <a:t>sàn</a:t>
            </a:r>
            <a:r>
              <a:rPr lang="en-US" sz="2400" b="1"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 </a:t>
            </a:r>
            <a:r>
              <a:rPr lang="en-US" sz="2400" dirty="0" err="1" smtClean="0">
                <a:solidFill>
                  <a:srgbClr val="1405D1"/>
                </a:solidFill>
              </a:rPr>
              <a:t>Sàn</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a:t>
            </a:r>
          </a:p>
          <a:p>
            <a:pPr algn="just"/>
            <a:endParaRPr lang="en-US" sz="2400" dirty="0">
              <a:solidFill>
                <a:srgbClr val="1405D1"/>
              </a:solidFill>
            </a:endParaRPr>
          </a:p>
          <a:p>
            <a:pPr algn="just"/>
            <a:endParaRPr lang="en-US" sz="2400" dirty="0" smtClean="0">
              <a:solidFill>
                <a:srgbClr val="1405D1"/>
              </a:solidFill>
            </a:endParaRPr>
          </a:p>
          <a:p>
            <a:pPr algn="just"/>
            <a:endParaRPr lang="en-US" sz="2400" dirty="0">
              <a:solidFill>
                <a:srgbClr val="1405D1"/>
              </a:solidFill>
            </a:endParaRPr>
          </a:p>
          <a:p>
            <a:pPr algn="just"/>
            <a:endParaRPr lang="en-US" sz="2400" dirty="0" smtClean="0">
              <a:solidFill>
                <a:srgbClr val="1405D1"/>
              </a:solidFill>
            </a:endParaRPr>
          </a:p>
          <a:p>
            <a:pPr algn="just"/>
            <a:r>
              <a:rPr lang="en-US" sz="2400" dirty="0">
                <a:solidFill>
                  <a:srgbClr val="1405D1"/>
                </a:solidFill>
              </a:rPr>
              <a:t>	</a:t>
            </a:r>
            <a:r>
              <a:rPr lang="en-US" sz="2400" dirty="0" smtClean="0">
                <a:solidFill>
                  <a:srgbClr val="1405D1"/>
                </a:solidFill>
              </a:rPr>
              <a:t>+ </a:t>
            </a:r>
            <a:r>
              <a:rPr lang="en-US" sz="2400" dirty="0" err="1" smtClean="0">
                <a:solidFill>
                  <a:srgbClr val="1405D1"/>
                </a:solidFill>
              </a:rPr>
              <a:t>Sàn</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a:t>
            </a:r>
          </a:p>
        </p:txBody>
      </p:sp>
      <p:pic>
        <p:nvPicPr>
          <p:cNvPr id="4" name="Picture 3"/>
          <p:cNvPicPr>
            <a:picLocks noChangeAspect="1"/>
          </p:cNvPicPr>
          <p:nvPr/>
        </p:nvPicPr>
        <p:blipFill>
          <a:blip r:embed="rId3"/>
          <a:stretch>
            <a:fillRect/>
          </a:stretch>
        </p:blipFill>
        <p:spPr>
          <a:xfrm>
            <a:off x="3347864" y="4005064"/>
            <a:ext cx="2376264" cy="1001884"/>
          </a:xfrm>
          <a:prstGeom prst="rect">
            <a:avLst/>
          </a:prstGeom>
        </p:spPr>
      </p:pic>
      <p:pic>
        <p:nvPicPr>
          <p:cNvPr id="5" name="Picture 4"/>
          <p:cNvPicPr>
            <a:picLocks noChangeAspect="1"/>
          </p:cNvPicPr>
          <p:nvPr/>
        </p:nvPicPr>
        <p:blipFill>
          <a:blip r:embed="rId4"/>
          <a:stretch>
            <a:fillRect/>
          </a:stretch>
        </p:blipFill>
        <p:spPr>
          <a:xfrm>
            <a:off x="3312976" y="5733260"/>
            <a:ext cx="2411152" cy="1047703"/>
          </a:xfrm>
          <a:prstGeom prst="rect">
            <a:avLst/>
          </a:prstGeom>
        </p:spPr>
      </p:pic>
    </p:spTree>
    <p:extLst>
      <p:ext uri="{BB962C8B-B14F-4D97-AF65-F5344CB8AC3E}">
        <p14:creationId xmlns:p14="http://schemas.microsoft.com/office/powerpoint/2010/main" val="304191656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524315"/>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1.2.2 </a:t>
            </a:r>
            <a:r>
              <a:rPr lang="en-US" sz="2400" b="1" dirty="0" err="1" smtClean="0"/>
              <a:t>Sơ</a:t>
            </a:r>
            <a:r>
              <a:rPr lang="en-US" sz="2400" b="1" dirty="0" smtClean="0"/>
              <a:t> </a:t>
            </a:r>
            <a:r>
              <a:rPr lang="en-US" sz="2400" b="1" dirty="0" err="1" smtClean="0"/>
              <a:t>bộ</a:t>
            </a:r>
            <a:r>
              <a:rPr lang="en-US" sz="2400" b="1" dirty="0" smtClean="0"/>
              <a:t> </a:t>
            </a:r>
            <a:r>
              <a:rPr lang="en-US" sz="2400" b="1" dirty="0" err="1" smtClean="0"/>
              <a:t>kích</a:t>
            </a:r>
            <a:r>
              <a:rPr lang="en-US" sz="2400" b="1" dirty="0" smtClean="0"/>
              <a:t> </a:t>
            </a:r>
            <a:r>
              <a:rPr lang="en-US" sz="2400" b="1" dirty="0" err="1" smtClean="0"/>
              <a:t>thước</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a:t>
            </a:r>
          </a:p>
          <a:p>
            <a:endParaRPr lang="en-US" sz="2400" dirty="0">
              <a:solidFill>
                <a:srgbClr val="1405D1"/>
              </a:solidFill>
            </a:endParaRPr>
          </a:p>
          <a:p>
            <a:pPr algn="just"/>
            <a:r>
              <a:rPr lang="en-US" sz="2400" b="1" dirty="0" smtClean="0">
                <a:solidFill>
                  <a:srgbClr val="1405D1"/>
                </a:solidFill>
              </a:rPr>
              <a:t>	b./ </a:t>
            </a:r>
            <a:r>
              <a:rPr lang="en-US" sz="2400" b="1" dirty="0" err="1" smtClean="0">
                <a:solidFill>
                  <a:srgbClr val="1405D1"/>
                </a:solidFill>
              </a:rPr>
              <a:t>Tiết</a:t>
            </a:r>
            <a:r>
              <a:rPr lang="en-US" sz="2400" b="1" dirty="0" smtClean="0">
                <a:solidFill>
                  <a:srgbClr val="1405D1"/>
                </a:solidFill>
              </a:rPr>
              <a:t> </a:t>
            </a:r>
            <a:r>
              <a:rPr lang="en-US" sz="2400" b="1" dirty="0" err="1" smtClean="0">
                <a:solidFill>
                  <a:srgbClr val="1405D1"/>
                </a:solidFill>
              </a:rPr>
              <a:t>diện</a:t>
            </a:r>
            <a:r>
              <a:rPr lang="en-US" sz="2400" b="1" dirty="0" smtClean="0">
                <a:solidFill>
                  <a:srgbClr val="1405D1"/>
                </a:solidFill>
              </a:rPr>
              <a:t> </a:t>
            </a:r>
            <a:r>
              <a:rPr lang="en-US" sz="2400" b="1" dirty="0" err="1" smtClean="0">
                <a:solidFill>
                  <a:srgbClr val="1405D1"/>
                </a:solidFill>
              </a:rPr>
              <a:t>dầm</a:t>
            </a:r>
            <a:r>
              <a:rPr lang="en-US" sz="2400" b="1" dirty="0" smtClean="0">
                <a:solidFill>
                  <a:srgbClr val="1405D1"/>
                </a:solidFill>
              </a:rPr>
              <a:t> </a:t>
            </a:r>
            <a:r>
              <a:rPr lang="en-US" sz="2400" b="1" dirty="0" err="1" smtClean="0">
                <a:solidFill>
                  <a:srgbClr val="1405D1"/>
                </a:solidFill>
              </a:rPr>
              <a:t>khung</a:t>
            </a:r>
            <a:r>
              <a:rPr lang="en-US" sz="2400" b="1" dirty="0" smtClean="0">
                <a:solidFill>
                  <a:srgbClr val="1405D1"/>
                </a:solidFill>
              </a:rPr>
              <a:t>:</a:t>
            </a:r>
            <a:endParaRPr lang="en-US" sz="2400" dirty="0">
              <a:solidFill>
                <a:srgbClr val="1405D1"/>
              </a:solidFill>
            </a:endParaRPr>
          </a:p>
          <a:p>
            <a:pPr algn="just"/>
            <a:r>
              <a:rPr lang="en-US" sz="2400" dirty="0" smtClean="0">
                <a:solidFill>
                  <a:srgbClr val="1405D1"/>
                </a:solidFill>
              </a:rPr>
              <a:t>	+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(h)</a:t>
            </a:r>
          </a:p>
          <a:p>
            <a:pPr algn="just"/>
            <a:endParaRPr lang="en-US" sz="2400" dirty="0">
              <a:solidFill>
                <a:srgbClr val="1405D1"/>
              </a:solidFill>
            </a:endParaRPr>
          </a:p>
          <a:p>
            <a:pPr algn="just"/>
            <a:endParaRPr lang="en-US" sz="2400" dirty="0" smtClean="0">
              <a:solidFill>
                <a:srgbClr val="1405D1"/>
              </a:solidFill>
            </a:endParaRPr>
          </a:p>
          <a:p>
            <a:pPr algn="just"/>
            <a:endParaRPr lang="en-US" sz="2400" dirty="0">
              <a:solidFill>
                <a:srgbClr val="1405D1"/>
              </a:solidFill>
            </a:endParaRPr>
          </a:p>
          <a:p>
            <a:pPr algn="just"/>
            <a:endParaRPr lang="en-US" sz="2400" dirty="0" smtClean="0">
              <a:solidFill>
                <a:srgbClr val="1405D1"/>
              </a:solidFill>
            </a:endParaRPr>
          </a:p>
          <a:p>
            <a:pPr algn="just"/>
            <a:endParaRPr lang="en-US" sz="2400" dirty="0">
              <a:solidFill>
                <a:srgbClr val="1405D1"/>
              </a:solidFill>
            </a:endParaRPr>
          </a:p>
          <a:p>
            <a:pPr algn="just"/>
            <a:r>
              <a:rPr lang="en-US" sz="2400" dirty="0">
                <a:solidFill>
                  <a:srgbClr val="1405D1"/>
                </a:solidFill>
              </a:rPr>
              <a:t>	</a:t>
            </a:r>
            <a:r>
              <a:rPr lang="en-US" sz="2400" dirty="0" smtClean="0">
                <a:solidFill>
                  <a:srgbClr val="1405D1"/>
                </a:solidFill>
              </a:rPr>
              <a:t>+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rộng</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(b)</a:t>
            </a:r>
          </a:p>
        </p:txBody>
      </p:sp>
      <p:pic>
        <p:nvPicPr>
          <p:cNvPr id="6" name="Picture 5"/>
          <p:cNvPicPr>
            <a:picLocks noChangeAspect="1"/>
          </p:cNvPicPr>
          <p:nvPr/>
        </p:nvPicPr>
        <p:blipFill>
          <a:blip r:embed="rId3"/>
          <a:stretch>
            <a:fillRect/>
          </a:stretch>
        </p:blipFill>
        <p:spPr>
          <a:xfrm>
            <a:off x="3203847" y="3356992"/>
            <a:ext cx="4205467" cy="1827728"/>
          </a:xfrm>
          <a:prstGeom prst="rect">
            <a:avLst/>
          </a:prstGeom>
        </p:spPr>
      </p:pic>
      <p:pic>
        <p:nvPicPr>
          <p:cNvPr id="7" name="Picture 6"/>
          <p:cNvPicPr>
            <a:picLocks noChangeAspect="1"/>
          </p:cNvPicPr>
          <p:nvPr/>
        </p:nvPicPr>
        <p:blipFill>
          <a:blip r:embed="rId4"/>
          <a:stretch>
            <a:fillRect/>
          </a:stretch>
        </p:blipFill>
        <p:spPr>
          <a:xfrm>
            <a:off x="3203847" y="5733261"/>
            <a:ext cx="1533333" cy="952381"/>
          </a:xfrm>
          <a:prstGeom prst="rect">
            <a:avLst/>
          </a:prstGeom>
        </p:spPr>
      </p:pic>
    </p:spTree>
    <p:extLst>
      <p:ext uri="{BB962C8B-B14F-4D97-AF65-F5344CB8AC3E}">
        <p14:creationId xmlns:p14="http://schemas.microsoft.com/office/powerpoint/2010/main" val="45059930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677656"/>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1.2.2 </a:t>
            </a:r>
            <a:r>
              <a:rPr lang="en-US" sz="2400" b="1" dirty="0" err="1" smtClean="0"/>
              <a:t>Sơ</a:t>
            </a:r>
            <a:r>
              <a:rPr lang="en-US" sz="2400" b="1" dirty="0" smtClean="0"/>
              <a:t> </a:t>
            </a:r>
            <a:r>
              <a:rPr lang="en-US" sz="2400" b="1" dirty="0" err="1" smtClean="0"/>
              <a:t>bộ</a:t>
            </a:r>
            <a:r>
              <a:rPr lang="en-US" sz="2400" b="1" dirty="0" smtClean="0"/>
              <a:t> </a:t>
            </a:r>
            <a:r>
              <a:rPr lang="en-US" sz="2400" b="1" dirty="0" err="1" smtClean="0"/>
              <a:t>kích</a:t>
            </a:r>
            <a:r>
              <a:rPr lang="en-US" sz="2400" b="1" dirty="0" smtClean="0"/>
              <a:t> </a:t>
            </a:r>
            <a:r>
              <a:rPr lang="en-US" sz="2400" b="1" dirty="0" err="1" smtClean="0"/>
              <a:t>thước</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a:t>
            </a:r>
          </a:p>
          <a:p>
            <a:endParaRPr lang="en-US" sz="2400" dirty="0">
              <a:solidFill>
                <a:srgbClr val="1405D1"/>
              </a:solidFill>
            </a:endParaRPr>
          </a:p>
          <a:p>
            <a:pPr algn="just"/>
            <a:r>
              <a:rPr lang="en-US" sz="2400" b="1" dirty="0" smtClean="0">
                <a:solidFill>
                  <a:srgbClr val="1405D1"/>
                </a:solidFill>
              </a:rPr>
              <a:t>	b./ </a:t>
            </a:r>
            <a:r>
              <a:rPr lang="en-US" sz="2400" b="1" dirty="0" err="1" smtClean="0">
                <a:solidFill>
                  <a:srgbClr val="1405D1"/>
                </a:solidFill>
              </a:rPr>
              <a:t>Tiết</a:t>
            </a:r>
            <a:r>
              <a:rPr lang="en-US" sz="2400" b="1" dirty="0" smtClean="0">
                <a:solidFill>
                  <a:srgbClr val="1405D1"/>
                </a:solidFill>
              </a:rPr>
              <a:t> </a:t>
            </a:r>
            <a:r>
              <a:rPr lang="en-US" sz="2400" b="1" dirty="0" err="1" smtClean="0">
                <a:solidFill>
                  <a:srgbClr val="1405D1"/>
                </a:solidFill>
              </a:rPr>
              <a:t>diện</a:t>
            </a:r>
            <a:r>
              <a:rPr lang="en-US" sz="2400" b="1" dirty="0" smtClean="0">
                <a:solidFill>
                  <a:srgbClr val="1405D1"/>
                </a:solidFill>
              </a:rPr>
              <a:t> </a:t>
            </a:r>
            <a:r>
              <a:rPr lang="en-US" sz="2400" b="1" dirty="0" err="1" smtClean="0">
                <a:solidFill>
                  <a:srgbClr val="1405D1"/>
                </a:solidFill>
              </a:rPr>
              <a:t>dầm</a:t>
            </a:r>
            <a:r>
              <a:rPr lang="en-US" sz="2400" b="1" dirty="0" smtClean="0">
                <a:solidFill>
                  <a:srgbClr val="1405D1"/>
                </a:solidFill>
              </a:rPr>
              <a:t> </a:t>
            </a:r>
            <a:r>
              <a:rPr lang="en-US" sz="2400" b="1" dirty="0" err="1" smtClean="0">
                <a:solidFill>
                  <a:srgbClr val="1405D1"/>
                </a:solidFill>
              </a:rPr>
              <a:t>khung</a:t>
            </a:r>
            <a:r>
              <a:rPr lang="en-US" sz="2400" b="1"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 </a:t>
            </a:r>
            <a:r>
              <a:rPr lang="en-US" sz="2400" dirty="0" err="1" smtClean="0">
                <a:solidFill>
                  <a:srgbClr val="1405D1"/>
                </a:solidFill>
              </a:rPr>
              <a:t>bẹt</a:t>
            </a:r>
            <a:r>
              <a:rPr lang="en-US" sz="2400" dirty="0" smtClean="0">
                <a:solidFill>
                  <a:srgbClr val="1405D1"/>
                </a:solidFill>
              </a:rPr>
              <a:t>:</a:t>
            </a:r>
            <a:endParaRPr lang="en-US" sz="2400" dirty="0">
              <a:solidFill>
                <a:srgbClr val="1405D1"/>
              </a:solidFill>
            </a:endParaRPr>
          </a:p>
        </p:txBody>
      </p:sp>
      <p:pic>
        <p:nvPicPr>
          <p:cNvPr id="4" name="Picture 3"/>
          <p:cNvPicPr>
            <a:picLocks noChangeAspect="1"/>
          </p:cNvPicPr>
          <p:nvPr/>
        </p:nvPicPr>
        <p:blipFill>
          <a:blip r:embed="rId3"/>
          <a:stretch>
            <a:fillRect/>
          </a:stretch>
        </p:blipFill>
        <p:spPr>
          <a:xfrm>
            <a:off x="3059832" y="4057659"/>
            <a:ext cx="2592288" cy="1669181"/>
          </a:xfrm>
          <a:prstGeom prst="rect">
            <a:avLst/>
          </a:prstGeom>
        </p:spPr>
      </p:pic>
    </p:spTree>
    <p:extLst>
      <p:ext uri="{BB962C8B-B14F-4D97-AF65-F5344CB8AC3E}">
        <p14:creationId xmlns:p14="http://schemas.microsoft.com/office/powerpoint/2010/main" val="12011503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93899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1.2.2 </a:t>
            </a:r>
            <a:r>
              <a:rPr lang="en-US" sz="2400" b="1" dirty="0" err="1" smtClean="0"/>
              <a:t>Sơ</a:t>
            </a:r>
            <a:r>
              <a:rPr lang="en-US" sz="2400" b="1" dirty="0" smtClean="0"/>
              <a:t> </a:t>
            </a:r>
            <a:r>
              <a:rPr lang="en-US" sz="2400" b="1" dirty="0" err="1" smtClean="0"/>
              <a:t>bộ</a:t>
            </a:r>
            <a:r>
              <a:rPr lang="en-US" sz="2400" b="1" dirty="0" smtClean="0"/>
              <a:t> </a:t>
            </a:r>
            <a:r>
              <a:rPr lang="en-US" sz="2400" b="1" dirty="0" err="1" smtClean="0"/>
              <a:t>kích</a:t>
            </a:r>
            <a:r>
              <a:rPr lang="en-US" sz="2400" b="1" dirty="0" smtClean="0"/>
              <a:t> </a:t>
            </a:r>
            <a:r>
              <a:rPr lang="en-US" sz="2400" b="1" dirty="0" err="1" smtClean="0"/>
              <a:t>thước</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Cột</a:t>
            </a:r>
            <a:r>
              <a:rPr lang="en-US" sz="2400" b="1" dirty="0" smtClean="0">
                <a:solidFill>
                  <a:srgbClr val="1405D1"/>
                </a:solidFill>
              </a:rPr>
              <a:t> </a:t>
            </a:r>
            <a:r>
              <a:rPr lang="en-US" sz="2400" b="1" dirty="0" err="1" smtClean="0">
                <a:solidFill>
                  <a:srgbClr val="1405D1"/>
                </a:solidFill>
              </a:rPr>
              <a:t>khung</a:t>
            </a:r>
            <a:r>
              <a:rPr lang="en-US" sz="2400" b="1" dirty="0" smtClean="0">
                <a:solidFill>
                  <a:srgbClr val="1405D1"/>
                </a:solidFill>
              </a:rPr>
              <a:t>:</a:t>
            </a:r>
            <a:endParaRPr lang="en-US" sz="2400" dirty="0" smtClean="0">
              <a:solidFill>
                <a:srgbClr val="1405D1"/>
              </a:solidFill>
            </a:endParaRPr>
          </a:p>
        </p:txBody>
      </p:sp>
      <p:pic>
        <p:nvPicPr>
          <p:cNvPr id="6" name="Picture 5"/>
          <p:cNvPicPr>
            <a:picLocks noChangeAspect="1"/>
          </p:cNvPicPr>
          <p:nvPr/>
        </p:nvPicPr>
        <p:blipFill>
          <a:blip r:embed="rId3"/>
          <a:stretch>
            <a:fillRect/>
          </a:stretch>
        </p:blipFill>
        <p:spPr>
          <a:xfrm>
            <a:off x="687354" y="3147938"/>
            <a:ext cx="1491441" cy="932151"/>
          </a:xfrm>
          <a:prstGeom prst="rect">
            <a:avLst/>
          </a:prstGeom>
        </p:spPr>
      </p:pic>
      <p:pic>
        <p:nvPicPr>
          <p:cNvPr id="7" name="Picture 6"/>
          <p:cNvPicPr>
            <a:picLocks noChangeAspect="1"/>
          </p:cNvPicPr>
          <p:nvPr/>
        </p:nvPicPr>
        <p:blipFill>
          <a:blip r:embed="rId4"/>
          <a:stretch>
            <a:fillRect/>
          </a:stretch>
        </p:blipFill>
        <p:spPr>
          <a:xfrm>
            <a:off x="2075780" y="3147938"/>
            <a:ext cx="6857083" cy="3593430"/>
          </a:xfrm>
          <a:prstGeom prst="rect">
            <a:avLst/>
          </a:prstGeom>
        </p:spPr>
      </p:pic>
    </p:spTree>
    <p:extLst>
      <p:ext uri="{BB962C8B-B14F-4D97-AF65-F5344CB8AC3E}">
        <p14:creationId xmlns:p14="http://schemas.microsoft.com/office/powerpoint/2010/main" val="90438944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3046988"/>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1.2.2 </a:t>
            </a:r>
            <a:r>
              <a:rPr lang="en-US" sz="2400" b="1" dirty="0" err="1" smtClean="0"/>
              <a:t>Sơ</a:t>
            </a:r>
            <a:r>
              <a:rPr lang="en-US" sz="2400" b="1" dirty="0" smtClean="0"/>
              <a:t> </a:t>
            </a:r>
            <a:r>
              <a:rPr lang="en-US" sz="2400" b="1" dirty="0" err="1" smtClean="0"/>
              <a:t>bộ</a:t>
            </a:r>
            <a:r>
              <a:rPr lang="en-US" sz="2400" b="1" dirty="0" smtClean="0"/>
              <a:t> </a:t>
            </a:r>
            <a:r>
              <a:rPr lang="en-US" sz="2400" b="1" dirty="0" err="1" smtClean="0"/>
              <a:t>kích</a:t>
            </a:r>
            <a:r>
              <a:rPr lang="en-US" sz="2400" b="1" dirty="0" smtClean="0"/>
              <a:t> </a:t>
            </a:r>
            <a:r>
              <a:rPr lang="en-US" sz="2400" b="1" dirty="0" err="1" smtClean="0"/>
              <a:t>thước</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a:t>
            </a:r>
          </a:p>
          <a:p>
            <a:endParaRPr lang="en-US" sz="2400" dirty="0">
              <a:solidFill>
                <a:srgbClr val="1405D1"/>
              </a:solidFill>
            </a:endParaRPr>
          </a:p>
          <a:p>
            <a:pPr algn="just"/>
            <a:r>
              <a:rPr lang="en-US" sz="2400" b="1" dirty="0" smtClean="0">
                <a:solidFill>
                  <a:srgbClr val="1405D1"/>
                </a:solidFill>
              </a:rPr>
              <a:t>	d./ </a:t>
            </a:r>
            <a:r>
              <a:rPr lang="en-US" sz="2400" b="1" dirty="0" err="1" smtClean="0">
                <a:solidFill>
                  <a:srgbClr val="1405D1"/>
                </a:solidFill>
              </a:rPr>
              <a:t>Chiều</a:t>
            </a:r>
            <a:r>
              <a:rPr lang="en-US" sz="2400" b="1" dirty="0" smtClean="0">
                <a:solidFill>
                  <a:srgbClr val="1405D1"/>
                </a:solidFill>
              </a:rPr>
              <a:t> </a:t>
            </a:r>
            <a:r>
              <a:rPr lang="en-US" sz="2400" b="1" dirty="0" err="1" smtClean="0">
                <a:solidFill>
                  <a:srgbClr val="1405D1"/>
                </a:solidFill>
              </a:rPr>
              <a:t>dày</a:t>
            </a:r>
            <a:r>
              <a:rPr lang="en-US" sz="2400" b="1" dirty="0" smtClean="0">
                <a:solidFill>
                  <a:srgbClr val="1405D1"/>
                </a:solidFill>
              </a:rPr>
              <a:t> </a:t>
            </a:r>
            <a:r>
              <a:rPr lang="en-US" sz="2400" b="1" dirty="0" err="1" smtClean="0">
                <a:solidFill>
                  <a:srgbClr val="1405D1"/>
                </a:solidFill>
              </a:rPr>
              <a:t>vách</a:t>
            </a:r>
            <a:r>
              <a:rPr lang="en-US" sz="2400" b="1" dirty="0" smtClean="0">
                <a:solidFill>
                  <a:srgbClr val="1405D1"/>
                </a:solidFill>
              </a:rPr>
              <a:t>: </a:t>
            </a:r>
          </a:p>
          <a:p>
            <a:pPr algn="just"/>
            <a:endParaRPr lang="en-US" sz="2400" dirty="0">
              <a:solidFill>
                <a:srgbClr val="1405D1"/>
              </a:solidFill>
            </a:endParaRPr>
          </a:p>
          <a:p>
            <a:pPr algn="just"/>
            <a:r>
              <a:rPr lang="en-US" sz="2400" dirty="0" smtClean="0">
                <a:solidFill>
                  <a:srgbClr val="1405D1"/>
                </a:solidFill>
              </a:rPr>
              <a:t>	+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dày</a:t>
            </a:r>
            <a:r>
              <a:rPr lang="en-US" sz="2400" dirty="0" smtClean="0">
                <a:solidFill>
                  <a:srgbClr val="1405D1"/>
                </a:solidFill>
              </a:rPr>
              <a:t> </a:t>
            </a:r>
            <a:r>
              <a:rPr lang="en-US" sz="2400" dirty="0" err="1" smtClean="0">
                <a:solidFill>
                  <a:srgbClr val="1405D1"/>
                </a:solidFill>
              </a:rPr>
              <a:t>vách</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chọn</a:t>
            </a:r>
            <a:r>
              <a:rPr lang="en-US" sz="2400" dirty="0" smtClean="0">
                <a:solidFill>
                  <a:srgbClr val="1405D1"/>
                </a:solidFill>
              </a:rPr>
              <a:t> </a:t>
            </a:r>
            <a:r>
              <a:rPr lang="en-US" sz="2400" dirty="0" err="1" smtClean="0">
                <a:solidFill>
                  <a:srgbClr val="1405D1"/>
                </a:solidFill>
              </a:rPr>
              <a:t>theo</a:t>
            </a:r>
            <a:r>
              <a:rPr lang="en-US" sz="2400" dirty="0" smtClean="0">
                <a:solidFill>
                  <a:srgbClr val="1405D1"/>
                </a:solidFill>
              </a:rPr>
              <a:t>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a:t>
            </a:r>
            <a:r>
              <a:rPr lang="en-US" sz="2400" dirty="0" err="1" smtClean="0">
                <a:solidFill>
                  <a:srgbClr val="1405D1"/>
                </a:solidFill>
              </a:rPr>
              <a:t>mỗi</a:t>
            </a:r>
            <a:r>
              <a:rPr lang="en-US" sz="2400" dirty="0" smtClean="0">
                <a:solidFill>
                  <a:srgbClr val="1405D1"/>
                </a:solidFill>
              </a:rPr>
              <a:t> </a:t>
            </a:r>
            <a:r>
              <a:rPr lang="en-US" sz="2400" dirty="0" err="1" smtClean="0">
                <a:solidFill>
                  <a:srgbClr val="1405D1"/>
                </a:solidFill>
              </a:rPr>
              <a:t>tầng</a:t>
            </a:r>
            <a:r>
              <a:rPr lang="en-US" sz="2400" dirty="0" smtClean="0">
                <a:solidFill>
                  <a:srgbClr val="1405D1"/>
                </a:solidFill>
              </a:rPr>
              <a:t> </a:t>
            </a:r>
            <a:r>
              <a:rPr lang="en-US" sz="2400" dirty="0" err="1" smtClean="0">
                <a:solidFill>
                  <a:srgbClr val="1405D1"/>
                </a:solidFill>
              </a:rPr>
              <a:t>nhà</a:t>
            </a:r>
            <a:r>
              <a:rPr lang="en-US" sz="2400" dirty="0" smtClean="0">
                <a:solidFill>
                  <a:srgbClr val="1405D1"/>
                </a:solidFill>
              </a:rPr>
              <a:t>.</a:t>
            </a:r>
          </a:p>
        </p:txBody>
      </p:sp>
      <p:pic>
        <p:nvPicPr>
          <p:cNvPr id="6" name="Picture 5"/>
          <p:cNvPicPr>
            <a:picLocks noChangeAspect="1"/>
          </p:cNvPicPr>
          <p:nvPr/>
        </p:nvPicPr>
        <p:blipFill>
          <a:blip r:embed="rId3"/>
          <a:stretch>
            <a:fillRect/>
          </a:stretch>
        </p:blipFill>
        <p:spPr>
          <a:xfrm>
            <a:off x="1475656" y="4147887"/>
            <a:ext cx="3839371" cy="1002246"/>
          </a:xfrm>
          <a:prstGeom prst="rect">
            <a:avLst/>
          </a:prstGeom>
        </p:spPr>
      </p:pic>
    </p:spTree>
    <p:extLst>
      <p:ext uri="{BB962C8B-B14F-4D97-AF65-F5344CB8AC3E}">
        <p14:creationId xmlns:p14="http://schemas.microsoft.com/office/powerpoint/2010/main" val="415548270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524315"/>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a./ </a:t>
            </a:r>
            <a:r>
              <a:rPr lang="en-US" sz="2400" b="1" dirty="0" err="1" smtClean="0">
                <a:solidFill>
                  <a:srgbClr val="1405D1"/>
                </a:solidFill>
              </a:rPr>
              <a:t>Tĩnh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a:p>
            <a:pPr marL="1257300" lvl="2" indent="-342900" algn="just">
              <a:buFont typeface="Arial" panose="020B0604020202020204" pitchFamily="34" charset="0"/>
              <a:buChar char="•"/>
            </a:pP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lượng</a:t>
            </a:r>
            <a:r>
              <a:rPr lang="en-US" sz="2400" dirty="0" smtClean="0">
                <a:solidFill>
                  <a:srgbClr val="1405D1"/>
                </a:solidFill>
              </a:rPr>
              <a:t> </a:t>
            </a:r>
            <a:r>
              <a:rPr lang="en-US" sz="2400" dirty="0" err="1" smtClean="0">
                <a:solidFill>
                  <a:srgbClr val="1405D1"/>
                </a:solidFill>
              </a:rPr>
              <a:t>bản</a:t>
            </a:r>
            <a:r>
              <a:rPr lang="en-US" sz="2400" dirty="0" smtClean="0">
                <a:solidFill>
                  <a:srgbClr val="1405D1"/>
                </a:solidFill>
              </a:rPr>
              <a:t> </a:t>
            </a:r>
            <a:r>
              <a:rPr lang="en-US" sz="2400" dirty="0" err="1" smtClean="0">
                <a:solidFill>
                  <a:srgbClr val="1405D1"/>
                </a:solidFill>
              </a:rPr>
              <a:t>thân</a:t>
            </a:r>
            <a:r>
              <a:rPr lang="en-US" sz="2400" dirty="0" smtClean="0">
                <a:solidFill>
                  <a:srgbClr val="1405D1"/>
                </a:solidFill>
              </a:rPr>
              <a:t> </a:t>
            </a:r>
            <a:r>
              <a:rPr lang="en-US" sz="2400" dirty="0" err="1" smtClean="0">
                <a:solidFill>
                  <a:srgbClr val="1405D1"/>
                </a:solidFill>
              </a:rPr>
              <a:t>lớp</a:t>
            </a:r>
            <a:r>
              <a:rPr lang="en-US" sz="2400" dirty="0" smtClean="0">
                <a:solidFill>
                  <a:srgbClr val="1405D1"/>
                </a:solidFill>
              </a:rPr>
              <a:t> </a:t>
            </a:r>
            <a:r>
              <a:rPr lang="en-US" sz="2400" dirty="0" err="1" smtClean="0">
                <a:solidFill>
                  <a:srgbClr val="1405D1"/>
                </a:solidFill>
              </a:rPr>
              <a:t>cấu</a:t>
            </a:r>
            <a:r>
              <a:rPr lang="en-US" sz="2400" dirty="0" smtClean="0">
                <a:solidFill>
                  <a:srgbClr val="1405D1"/>
                </a:solidFill>
              </a:rPr>
              <a:t> </a:t>
            </a:r>
            <a:r>
              <a:rPr lang="en-US" sz="2400" dirty="0" err="1" smtClean="0">
                <a:solidFill>
                  <a:srgbClr val="1405D1"/>
                </a:solidFill>
              </a:rPr>
              <a:t>tạo</a:t>
            </a:r>
            <a:r>
              <a:rPr lang="en-US" sz="2400" dirty="0" smtClean="0">
                <a:solidFill>
                  <a:srgbClr val="1405D1"/>
                </a:solidFill>
              </a:rPr>
              <a:t> </a:t>
            </a:r>
            <a:r>
              <a:rPr lang="en-US" sz="2400" dirty="0" err="1" smtClean="0">
                <a:solidFill>
                  <a:srgbClr val="1405D1"/>
                </a:solidFill>
              </a:rPr>
              <a:t>sàn</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a:t>
            </a:r>
          </a:p>
          <a:p>
            <a:pPr marL="1257300" lvl="2" indent="-342900" algn="just">
              <a:buFont typeface="Arial" panose="020B0604020202020204" pitchFamily="34" charset="0"/>
              <a:buChar char="•"/>
            </a:pPr>
            <a:endParaRPr lang="en-US" sz="2400" dirty="0">
              <a:solidFill>
                <a:srgbClr val="1405D1"/>
              </a:solidFill>
            </a:endParaRPr>
          </a:p>
          <a:p>
            <a:pPr marL="1257300" lvl="2" indent="-342900" algn="just">
              <a:buFont typeface="Arial" panose="020B0604020202020204" pitchFamily="34" charset="0"/>
              <a:buChar char="•"/>
            </a:pP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lượng</a:t>
            </a:r>
            <a:r>
              <a:rPr lang="en-US" sz="2400" dirty="0" smtClean="0">
                <a:solidFill>
                  <a:srgbClr val="1405D1"/>
                </a:solidFill>
              </a:rPr>
              <a:t> </a:t>
            </a:r>
            <a:r>
              <a:rPr lang="en-US" sz="2400" dirty="0" err="1" smtClean="0">
                <a:solidFill>
                  <a:srgbClr val="1405D1"/>
                </a:solidFill>
              </a:rPr>
              <a:t>đường</a:t>
            </a:r>
            <a:r>
              <a:rPr lang="en-US" sz="2400" dirty="0" smtClean="0">
                <a:solidFill>
                  <a:srgbClr val="1405D1"/>
                </a:solidFill>
              </a:rPr>
              <a:t> </a:t>
            </a:r>
            <a:r>
              <a:rPr lang="en-US" sz="2400" dirty="0" err="1" smtClean="0">
                <a:solidFill>
                  <a:srgbClr val="1405D1"/>
                </a:solidFill>
              </a:rPr>
              <a:t>ống</a:t>
            </a:r>
            <a:r>
              <a:rPr lang="en-US" sz="2400" dirty="0" smtClean="0">
                <a:solidFill>
                  <a:srgbClr val="1405D1"/>
                </a:solidFill>
              </a:rPr>
              <a:t> </a:t>
            </a:r>
            <a:r>
              <a:rPr lang="en-US" sz="2400" dirty="0" err="1" smtClean="0">
                <a:solidFill>
                  <a:srgbClr val="1405D1"/>
                </a:solidFill>
              </a:rPr>
              <a:t>kỹ</a:t>
            </a:r>
            <a:r>
              <a:rPr lang="en-US" sz="2400" dirty="0" smtClean="0">
                <a:solidFill>
                  <a:srgbClr val="1405D1"/>
                </a:solidFill>
              </a:rPr>
              <a:t> </a:t>
            </a:r>
            <a:r>
              <a:rPr lang="en-US" sz="2400" dirty="0" err="1" smtClean="0">
                <a:solidFill>
                  <a:srgbClr val="1405D1"/>
                </a:solidFill>
              </a:rPr>
              <a:t>thuật</a:t>
            </a:r>
            <a:r>
              <a:rPr lang="en-US" sz="2400" dirty="0" smtClean="0">
                <a:solidFill>
                  <a:srgbClr val="1405D1"/>
                </a:solidFill>
              </a:rPr>
              <a:t>.</a:t>
            </a:r>
          </a:p>
          <a:p>
            <a:pPr marL="1257300" lvl="2" indent="-342900" algn="just">
              <a:buFont typeface="Arial" panose="020B0604020202020204" pitchFamily="34" charset="0"/>
              <a:buChar char="•"/>
            </a:pPr>
            <a:endParaRPr lang="en-US" sz="2400" dirty="0">
              <a:solidFill>
                <a:srgbClr val="1405D1"/>
              </a:solidFill>
            </a:endParaRPr>
          </a:p>
          <a:p>
            <a:pPr marL="1257300" lvl="2" indent="-342900" algn="just">
              <a:buFont typeface="Arial" panose="020B0604020202020204" pitchFamily="34" charset="0"/>
              <a:buChar char="•"/>
            </a:pP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lượng</a:t>
            </a:r>
            <a:r>
              <a:rPr lang="en-US" sz="2400" dirty="0" smtClean="0">
                <a:solidFill>
                  <a:srgbClr val="1405D1"/>
                </a:solidFill>
              </a:rPr>
              <a:t> </a:t>
            </a:r>
            <a:r>
              <a:rPr lang="en-US" sz="2400" dirty="0" err="1" smtClean="0">
                <a:solidFill>
                  <a:srgbClr val="1405D1"/>
                </a:solidFill>
              </a:rPr>
              <a:t>tường</a:t>
            </a:r>
            <a:r>
              <a:rPr lang="en-US" sz="2400" dirty="0" smtClean="0">
                <a:solidFill>
                  <a:srgbClr val="1405D1"/>
                </a:solidFill>
              </a:rPr>
              <a:t> </a:t>
            </a:r>
            <a:r>
              <a:rPr lang="en-US" sz="2400" dirty="0" err="1" smtClean="0">
                <a:solidFill>
                  <a:srgbClr val="1405D1"/>
                </a:solidFill>
              </a:rPr>
              <a:t>xây</a:t>
            </a:r>
            <a:r>
              <a:rPr lang="en-US" sz="2400" dirty="0" smtClean="0">
                <a:solidFill>
                  <a:srgbClr val="1405D1"/>
                </a:solidFill>
              </a:rPr>
              <a:t>, </a:t>
            </a:r>
            <a:r>
              <a:rPr lang="en-US" sz="2400" dirty="0" err="1" smtClean="0">
                <a:solidFill>
                  <a:srgbClr val="1405D1"/>
                </a:solidFill>
              </a:rPr>
              <a:t>vách</a:t>
            </a:r>
            <a:r>
              <a:rPr lang="en-US" sz="2400" dirty="0" smtClean="0">
                <a:solidFill>
                  <a:srgbClr val="1405D1"/>
                </a:solidFill>
              </a:rPr>
              <a:t> </a:t>
            </a:r>
            <a:r>
              <a:rPr lang="en-US" sz="2400" dirty="0" err="1" smtClean="0">
                <a:solidFill>
                  <a:srgbClr val="1405D1"/>
                </a:solidFill>
              </a:rPr>
              <a:t>hầm</a:t>
            </a:r>
            <a:r>
              <a:rPr lang="en-US" sz="2400" dirty="0" smtClean="0">
                <a:solidFill>
                  <a:srgbClr val="1405D1"/>
                </a:solidFill>
              </a:rPr>
              <a:t>, </a:t>
            </a:r>
            <a:r>
              <a:rPr lang="en-US" sz="2400" dirty="0" err="1" smtClean="0">
                <a:solidFill>
                  <a:srgbClr val="1405D1"/>
                </a:solidFill>
              </a:rPr>
              <a:t>vách</a:t>
            </a:r>
            <a:r>
              <a:rPr lang="en-US" sz="2400" dirty="0" smtClean="0">
                <a:solidFill>
                  <a:srgbClr val="1405D1"/>
                </a:solidFill>
              </a:rPr>
              <a:t> thang.	</a:t>
            </a:r>
          </a:p>
        </p:txBody>
      </p:sp>
    </p:spTree>
    <p:extLst>
      <p:ext uri="{BB962C8B-B14F-4D97-AF65-F5344CB8AC3E}">
        <p14:creationId xmlns:p14="http://schemas.microsoft.com/office/powerpoint/2010/main" val="361540124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3046988"/>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err="1" smtClean="0"/>
              <a:t>trọng</a:t>
            </a:r>
            <a:r>
              <a:rPr lang="en-US" sz="2400" b="1" smtClean="0"/>
              <a:t>:</a:t>
            </a:r>
            <a:endParaRPr lang="en-US" sz="2400" dirty="0">
              <a:solidFill>
                <a:srgbClr val="1405D1"/>
              </a:solidFill>
            </a:endParaRPr>
          </a:p>
          <a:p>
            <a:pPr algn="just"/>
            <a:r>
              <a:rPr lang="en-US" sz="2400" b="1" dirty="0" smtClean="0">
                <a:solidFill>
                  <a:srgbClr val="1405D1"/>
                </a:solidFill>
              </a:rPr>
              <a:t>	b./ </a:t>
            </a:r>
            <a:r>
              <a:rPr lang="en-US" sz="2400" b="1" dirty="0" err="1" smtClean="0">
                <a:solidFill>
                  <a:srgbClr val="1405D1"/>
                </a:solidFill>
              </a:rPr>
              <a:t>Hoạt</a:t>
            </a:r>
            <a:r>
              <a:rPr lang="en-US" sz="2400" b="1" dirty="0" smtClean="0">
                <a:solidFill>
                  <a:srgbClr val="1405D1"/>
                </a:solidFill>
              </a:rPr>
              <a:t> </a:t>
            </a:r>
            <a:r>
              <a:rPr lang="en-US" sz="2400" b="1" dirty="0" err="1" smtClean="0">
                <a:solidFill>
                  <a:srgbClr val="1405D1"/>
                </a:solidFill>
              </a:rPr>
              <a:t>tải</a:t>
            </a:r>
            <a:r>
              <a:rPr lang="en-US" sz="2400" b="1" smtClean="0">
                <a:solidFill>
                  <a:srgbClr val="1405D1"/>
                </a:solidFill>
              </a:rPr>
              <a:t>: </a:t>
            </a:r>
            <a:r>
              <a:rPr lang="en-US" sz="2400" smtClean="0">
                <a:solidFill>
                  <a:srgbClr val="1405D1"/>
                </a:solidFill>
              </a:rPr>
              <a:t>Tùy </a:t>
            </a:r>
            <a:r>
              <a:rPr lang="en-US" sz="2400" dirty="0" err="1" smtClean="0">
                <a:solidFill>
                  <a:srgbClr val="1405D1"/>
                </a:solidFill>
              </a:rPr>
              <a:t>theo</a:t>
            </a:r>
            <a:r>
              <a:rPr lang="en-US" sz="2400" dirty="0" smtClean="0">
                <a:solidFill>
                  <a:srgbClr val="1405D1"/>
                </a:solidFill>
              </a:rPr>
              <a:t> </a:t>
            </a:r>
            <a:r>
              <a:rPr lang="en-US" sz="2400" dirty="0" err="1" smtClean="0">
                <a:solidFill>
                  <a:srgbClr val="1405D1"/>
                </a:solidFill>
              </a:rPr>
              <a:t>chức</a:t>
            </a:r>
            <a:r>
              <a:rPr lang="en-US" sz="2400" dirty="0" smtClean="0">
                <a:solidFill>
                  <a:srgbClr val="1405D1"/>
                </a:solidFill>
              </a:rPr>
              <a:t> </a:t>
            </a:r>
            <a:r>
              <a:rPr lang="en-US" sz="2400" dirty="0" err="1" smtClean="0">
                <a:solidFill>
                  <a:srgbClr val="1405D1"/>
                </a:solidFill>
              </a:rPr>
              <a:t>năng</a:t>
            </a:r>
            <a:r>
              <a:rPr lang="en-US" sz="2400" dirty="0" smtClean="0">
                <a:solidFill>
                  <a:srgbClr val="1405D1"/>
                </a:solidFill>
              </a:rPr>
              <a:t> </a:t>
            </a:r>
            <a:r>
              <a:rPr lang="en-US" sz="2400" dirty="0" err="1" smtClean="0">
                <a:solidFill>
                  <a:srgbClr val="1405D1"/>
                </a:solidFill>
              </a:rPr>
              <a:t>sử</a:t>
            </a:r>
            <a:r>
              <a:rPr lang="en-US" sz="2400" dirty="0" smtClean="0">
                <a:solidFill>
                  <a:srgbClr val="1405D1"/>
                </a:solidFill>
              </a:rPr>
              <a:t> </a:t>
            </a:r>
            <a:r>
              <a:rPr lang="en-US" sz="2400" dirty="0" err="1" smtClean="0">
                <a:solidFill>
                  <a:srgbClr val="1405D1"/>
                </a:solidFill>
              </a:rPr>
              <a:t>dụng</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sàn</a:t>
            </a:r>
            <a:r>
              <a:rPr lang="en-US" sz="2400" dirty="0" smtClean="0">
                <a:solidFill>
                  <a:srgbClr val="1405D1"/>
                </a:solidFill>
              </a:rPr>
              <a:t>, </a:t>
            </a:r>
            <a:r>
              <a:rPr lang="en-US" sz="2400" dirty="0" err="1" smtClean="0">
                <a:solidFill>
                  <a:srgbClr val="1405D1"/>
                </a:solidFill>
              </a:rPr>
              <a:t>giá</a:t>
            </a:r>
            <a:r>
              <a:rPr lang="en-US" sz="2400" dirty="0" smtClean="0">
                <a:solidFill>
                  <a:srgbClr val="1405D1"/>
                </a:solidFill>
              </a:rPr>
              <a:t> </a:t>
            </a:r>
            <a:r>
              <a:rPr lang="en-US" sz="2400" dirty="0" err="1" smtClean="0">
                <a:solidFill>
                  <a:srgbClr val="1405D1"/>
                </a:solidFill>
              </a:rPr>
              <a:t>trị</a:t>
            </a:r>
            <a:r>
              <a:rPr lang="en-US" sz="2400" dirty="0" smtClean="0">
                <a:solidFill>
                  <a:srgbClr val="1405D1"/>
                </a:solidFill>
              </a:rPr>
              <a:t> </a:t>
            </a:r>
            <a:r>
              <a:rPr lang="en-US" sz="2400" dirty="0" err="1" smtClean="0">
                <a:solidFill>
                  <a:srgbClr val="1405D1"/>
                </a:solidFill>
              </a:rPr>
              <a:t>tải</a:t>
            </a:r>
            <a:r>
              <a:rPr lang="en-US" sz="2400" dirty="0" smtClean="0">
                <a:solidFill>
                  <a:srgbClr val="1405D1"/>
                </a:solidFill>
              </a:rPr>
              <a:t> </a:t>
            </a: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lấy</a:t>
            </a:r>
            <a:r>
              <a:rPr lang="en-US" sz="2400" dirty="0" smtClean="0">
                <a:solidFill>
                  <a:srgbClr val="1405D1"/>
                </a:solidFill>
              </a:rPr>
              <a:t> </a:t>
            </a:r>
            <a:r>
              <a:rPr lang="en-US" sz="2400" dirty="0" err="1" smtClean="0">
                <a:solidFill>
                  <a:srgbClr val="1405D1"/>
                </a:solidFill>
              </a:rPr>
              <a:t>theo</a:t>
            </a:r>
            <a:r>
              <a:rPr lang="en-US" sz="2400" dirty="0" smtClean="0">
                <a:solidFill>
                  <a:srgbClr val="1405D1"/>
                </a:solidFill>
              </a:rPr>
              <a:t> TCXDVN </a:t>
            </a:r>
            <a:r>
              <a:rPr lang="en-US" sz="2400" smtClean="0">
                <a:solidFill>
                  <a:srgbClr val="1405D1"/>
                </a:solidFill>
              </a:rPr>
              <a:t>2737-1995.</a:t>
            </a:r>
          </a:p>
          <a:p>
            <a:pPr algn="just"/>
            <a:endParaRPr lang="en-US" sz="2400">
              <a:solidFill>
                <a:srgbClr val="1405D1"/>
              </a:solidFill>
            </a:endParaRPr>
          </a:p>
          <a:p>
            <a:pPr algn="just"/>
            <a:endParaRPr lang="en-US" sz="2400" smtClean="0">
              <a:solidFill>
                <a:srgbClr val="1405D1"/>
              </a:solidFill>
            </a:endParaRPr>
          </a:p>
          <a:p>
            <a:pPr algn="just"/>
            <a:endParaRPr lang="en-US" sz="2400" dirty="0" smtClean="0">
              <a:solidFill>
                <a:srgbClr val="1405D1"/>
              </a:solidFill>
            </a:endParaRPr>
          </a:p>
        </p:txBody>
      </p:sp>
      <p:pic>
        <p:nvPicPr>
          <p:cNvPr id="4" name="Picture 3"/>
          <p:cNvPicPr>
            <a:picLocks noChangeAspect="1"/>
          </p:cNvPicPr>
          <p:nvPr/>
        </p:nvPicPr>
        <p:blipFill>
          <a:blip r:embed="rId3"/>
          <a:stretch>
            <a:fillRect/>
          </a:stretch>
        </p:blipFill>
        <p:spPr>
          <a:xfrm>
            <a:off x="1835696" y="3140968"/>
            <a:ext cx="5688632" cy="3522322"/>
          </a:xfrm>
          <a:prstGeom prst="rect">
            <a:avLst/>
          </a:prstGeom>
        </p:spPr>
      </p:pic>
    </p:spTree>
    <p:extLst>
      <p:ext uri="{BB962C8B-B14F-4D97-AF65-F5344CB8AC3E}">
        <p14:creationId xmlns:p14="http://schemas.microsoft.com/office/powerpoint/2010/main" val="237447301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632311"/>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a:p>
            <a:pPr marL="1257300" lvl="2" indent="-342900" algn="just">
              <a:buFont typeface="Arial" panose="020B0604020202020204" pitchFamily="34" charset="0"/>
              <a:buChar char="•"/>
            </a:pPr>
            <a:r>
              <a:rPr lang="en-US" sz="2400" dirty="0" smtClean="0">
                <a:solidFill>
                  <a:srgbClr val="1405D1"/>
                </a:solidFill>
              </a:rPr>
              <a:t>Theo TCXDVN 2737-1995, </a:t>
            </a:r>
            <a:r>
              <a:rPr lang="en-US" sz="2400" dirty="0" err="1" smtClean="0">
                <a:solidFill>
                  <a:srgbClr val="1405D1"/>
                </a:solidFill>
              </a:rPr>
              <a:t>công</a:t>
            </a:r>
            <a:r>
              <a:rPr lang="en-US" sz="2400" dirty="0" smtClean="0">
                <a:solidFill>
                  <a:srgbClr val="1405D1"/>
                </a:solidFill>
              </a:rPr>
              <a:t> </a:t>
            </a:r>
            <a:r>
              <a:rPr lang="en-US" sz="2400" dirty="0" err="1" smtClean="0">
                <a:solidFill>
                  <a:srgbClr val="1405D1"/>
                </a:solidFill>
              </a:rPr>
              <a:t>trình</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H&gt;40m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xét</a:t>
            </a:r>
            <a:r>
              <a:rPr lang="en-US" sz="2400" dirty="0" smtClean="0">
                <a:solidFill>
                  <a:srgbClr val="1405D1"/>
                </a:solidFill>
              </a:rPr>
              <a:t> </a:t>
            </a:r>
            <a:r>
              <a:rPr lang="en-US" sz="2400" dirty="0" err="1" smtClean="0">
                <a:solidFill>
                  <a:srgbClr val="1405D1"/>
                </a:solidFill>
              </a:rPr>
              <a:t>thành</a:t>
            </a:r>
            <a:r>
              <a:rPr lang="en-US" sz="2400" dirty="0" smtClean="0">
                <a:solidFill>
                  <a:srgbClr val="1405D1"/>
                </a:solidFill>
              </a:rPr>
              <a:t> </a:t>
            </a:r>
            <a:r>
              <a:rPr lang="en-US" sz="2400" dirty="0" err="1" smtClean="0">
                <a:solidFill>
                  <a:srgbClr val="1405D1"/>
                </a:solidFill>
              </a:rPr>
              <a:t>phần</a:t>
            </a:r>
            <a:r>
              <a:rPr lang="en-US" sz="2400" dirty="0" smtClean="0">
                <a:solidFill>
                  <a:srgbClr val="1405D1"/>
                </a:solidFill>
              </a:rPr>
              <a:t> </a:t>
            </a:r>
            <a:r>
              <a:rPr lang="en-US" sz="2400" dirty="0" err="1" smtClean="0">
                <a:solidFill>
                  <a:srgbClr val="1405D1"/>
                </a:solidFill>
              </a:rPr>
              <a:t>động</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gió</a:t>
            </a:r>
            <a:r>
              <a:rPr lang="en-US" sz="2400" dirty="0" smtClean="0">
                <a:solidFill>
                  <a:srgbClr val="1405D1"/>
                </a:solidFill>
              </a:rPr>
              <a:t>.</a:t>
            </a:r>
          </a:p>
          <a:p>
            <a:pPr marL="1257300" lvl="2" indent="-342900" algn="just">
              <a:buFont typeface="Arial" panose="020B0604020202020204" pitchFamily="34" charset="0"/>
              <a:buChar char="•"/>
            </a:pPr>
            <a:endParaRPr lang="en-US" sz="2400" dirty="0">
              <a:solidFill>
                <a:srgbClr val="1405D1"/>
              </a:solidFill>
            </a:endParaRPr>
          </a:p>
          <a:p>
            <a:pPr marL="1257300" lvl="2" indent="-342900" algn="just">
              <a:buFont typeface="Arial" panose="020B0604020202020204" pitchFamily="34" charset="0"/>
              <a:buChar char="•"/>
            </a:pPr>
            <a:r>
              <a:rPr lang="en-US" sz="2400" dirty="0" err="1" smtClean="0">
                <a:solidFill>
                  <a:srgbClr val="1405D1"/>
                </a:solidFill>
              </a:rPr>
              <a:t>Khi</a:t>
            </a:r>
            <a:r>
              <a:rPr lang="en-US" sz="2400" dirty="0" smtClean="0">
                <a:solidFill>
                  <a:srgbClr val="1405D1"/>
                </a:solidFill>
              </a:rPr>
              <a:t> H&lt;40m, </a:t>
            </a:r>
            <a:r>
              <a:rPr lang="en-US" sz="2400" dirty="0" err="1" smtClean="0">
                <a:solidFill>
                  <a:srgbClr val="1405D1"/>
                </a:solidFill>
              </a:rPr>
              <a:t>gió</a:t>
            </a:r>
            <a:r>
              <a:rPr lang="en-US" sz="2400" dirty="0" smtClean="0">
                <a:solidFill>
                  <a:srgbClr val="1405D1"/>
                </a:solidFill>
              </a:rPr>
              <a:t> </a:t>
            </a:r>
            <a:r>
              <a:rPr lang="en-US" sz="2400" dirty="0" err="1" smtClean="0">
                <a:solidFill>
                  <a:srgbClr val="1405D1"/>
                </a:solidFill>
              </a:rPr>
              <a:t>tĩnh</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xác</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như</a:t>
            </a:r>
            <a:r>
              <a:rPr lang="en-US" sz="2400" dirty="0" smtClean="0">
                <a:solidFill>
                  <a:srgbClr val="1405D1"/>
                </a:solidFill>
              </a:rPr>
              <a:t> </a:t>
            </a:r>
            <a:r>
              <a:rPr lang="en-US" sz="2400" dirty="0" err="1" smtClean="0">
                <a:solidFill>
                  <a:srgbClr val="1405D1"/>
                </a:solidFill>
              </a:rPr>
              <a:t>sau</a:t>
            </a:r>
            <a:r>
              <a:rPr lang="en-US" sz="2400" dirty="0" smtClean="0">
                <a:solidFill>
                  <a:srgbClr val="1405D1"/>
                </a:solidFill>
              </a:rPr>
              <a:t>:</a:t>
            </a:r>
          </a:p>
          <a:p>
            <a:pPr marL="1257300" lvl="2" indent="-342900" algn="just">
              <a:buFont typeface="Arial" panose="020B0604020202020204" pitchFamily="34" charset="0"/>
              <a:buChar char="•"/>
            </a:pPr>
            <a:endParaRPr lang="en-US" sz="2400" dirty="0">
              <a:solidFill>
                <a:srgbClr val="1405D1"/>
              </a:solidFill>
            </a:endParaRPr>
          </a:p>
          <a:p>
            <a:pPr lvl="3" algn="just"/>
            <a:r>
              <a:rPr lang="en-US" sz="2400" b="1" dirty="0" smtClean="0">
                <a:solidFill>
                  <a:srgbClr val="1405D1"/>
                </a:solidFill>
              </a:rPr>
              <a:t>		W=</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*n*c*k*B</a:t>
            </a:r>
          </a:p>
          <a:p>
            <a:pPr lvl="3" algn="just"/>
            <a:endParaRPr lang="en-US" sz="2400" b="1" dirty="0" smtClean="0">
              <a:solidFill>
                <a:srgbClr val="1405D1"/>
              </a:solidFill>
            </a:endParaRPr>
          </a:p>
          <a:p>
            <a:pPr lvl="3" algn="just"/>
            <a:r>
              <a:rPr lang="en-US" sz="2400" i="1" dirty="0" err="1" smtClean="0">
                <a:solidFill>
                  <a:srgbClr val="1405D1"/>
                </a:solidFill>
              </a:rPr>
              <a:t>Trong</a:t>
            </a:r>
            <a:r>
              <a:rPr lang="en-US" sz="2400" i="1" dirty="0" smtClean="0">
                <a:solidFill>
                  <a:srgbClr val="1405D1"/>
                </a:solidFill>
              </a:rPr>
              <a:t> </a:t>
            </a:r>
            <a:r>
              <a:rPr lang="en-US" sz="2400" i="1" dirty="0" err="1" smtClean="0">
                <a:solidFill>
                  <a:srgbClr val="1405D1"/>
                </a:solidFill>
              </a:rPr>
              <a:t>đó</a:t>
            </a:r>
            <a:r>
              <a:rPr lang="en-US" sz="2400" i="1" dirty="0" smtClean="0">
                <a:solidFill>
                  <a:srgbClr val="1405D1"/>
                </a:solidFill>
              </a:rPr>
              <a:t>: </a:t>
            </a:r>
            <a:r>
              <a:rPr lang="en-US" sz="2400" i="1" dirty="0" err="1" smtClean="0">
                <a:solidFill>
                  <a:srgbClr val="1405D1"/>
                </a:solidFill>
              </a:rPr>
              <a:t>Wc</a:t>
            </a:r>
            <a:r>
              <a:rPr lang="en-US" sz="2400" i="1" dirty="0" smtClean="0">
                <a:solidFill>
                  <a:srgbClr val="1405D1"/>
                </a:solidFill>
              </a:rPr>
              <a:t> </a:t>
            </a:r>
            <a:r>
              <a:rPr lang="en-US" sz="2400" i="1" dirty="0" err="1" smtClean="0">
                <a:solidFill>
                  <a:srgbClr val="1405D1"/>
                </a:solidFill>
              </a:rPr>
              <a:t>là</a:t>
            </a:r>
            <a:r>
              <a:rPr lang="en-US" sz="2400" i="1" dirty="0" smtClean="0">
                <a:solidFill>
                  <a:srgbClr val="1405D1"/>
                </a:solidFill>
              </a:rPr>
              <a:t> </a:t>
            </a:r>
            <a:r>
              <a:rPr lang="en-US" sz="2400" i="1" dirty="0" err="1" smtClean="0">
                <a:solidFill>
                  <a:srgbClr val="1405D1"/>
                </a:solidFill>
              </a:rPr>
              <a:t>giá</a:t>
            </a:r>
            <a:r>
              <a:rPr lang="en-US" sz="2400" i="1" dirty="0" smtClean="0">
                <a:solidFill>
                  <a:srgbClr val="1405D1"/>
                </a:solidFill>
              </a:rPr>
              <a:t> </a:t>
            </a:r>
            <a:r>
              <a:rPr lang="en-US" sz="2400" i="1" dirty="0" err="1" smtClean="0">
                <a:solidFill>
                  <a:srgbClr val="1405D1"/>
                </a:solidFill>
              </a:rPr>
              <a:t>trị</a:t>
            </a:r>
            <a:r>
              <a:rPr lang="en-US" sz="2400" i="1" dirty="0" smtClean="0">
                <a:solidFill>
                  <a:srgbClr val="1405D1"/>
                </a:solidFill>
              </a:rPr>
              <a:t> </a:t>
            </a:r>
            <a:r>
              <a:rPr lang="en-US" sz="2400" i="1" dirty="0" err="1" smtClean="0">
                <a:solidFill>
                  <a:srgbClr val="1405D1"/>
                </a:solidFill>
              </a:rPr>
              <a:t>áp</a:t>
            </a:r>
            <a:r>
              <a:rPr lang="en-US" sz="2400" i="1" dirty="0" smtClean="0">
                <a:solidFill>
                  <a:srgbClr val="1405D1"/>
                </a:solidFill>
              </a:rPr>
              <a:t> </a:t>
            </a:r>
            <a:r>
              <a:rPr lang="en-US" sz="2400" i="1" dirty="0" err="1" smtClean="0">
                <a:solidFill>
                  <a:srgbClr val="1405D1"/>
                </a:solidFill>
              </a:rPr>
              <a:t>lực</a:t>
            </a:r>
            <a:r>
              <a:rPr lang="en-US" sz="2400" i="1" dirty="0" smtClean="0">
                <a:solidFill>
                  <a:srgbClr val="1405D1"/>
                </a:solidFill>
              </a:rPr>
              <a:t> </a:t>
            </a:r>
            <a:r>
              <a:rPr lang="en-US" sz="2400" i="1" dirty="0" err="1" smtClean="0">
                <a:solidFill>
                  <a:srgbClr val="1405D1"/>
                </a:solidFill>
              </a:rPr>
              <a:t>gió</a:t>
            </a:r>
            <a:r>
              <a:rPr lang="en-US" sz="2400" i="1" dirty="0" smtClean="0">
                <a:solidFill>
                  <a:srgbClr val="1405D1"/>
                </a:solidFill>
              </a:rPr>
              <a:t> </a:t>
            </a:r>
            <a:r>
              <a:rPr lang="en-US" sz="2400" i="1" dirty="0" err="1" smtClean="0">
                <a:solidFill>
                  <a:srgbClr val="1405D1"/>
                </a:solidFill>
              </a:rPr>
              <a:t>theo</a:t>
            </a:r>
            <a:r>
              <a:rPr lang="en-US" sz="2400" i="1" dirty="0" smtClean="0">
                <a:solidFill>
                  <a:srgbClr val="1405D1"/>
                </a:solidFill>
              </a:rPr>
              <a:t> </a:t>
            </a:r>
            <a:r>
              <a:rPr lang="en-US" sz="2400" i="1" dirty="0" err="1" smtClean="0">
                <a:solidFill>
                  <a:srgbClr val="1405D1"/>
                </a:solidFill>
              </a:rPr>
              <a:t>bản</a:t>
            </a:r>
            <a:r>
              <a:rPr lang="en-US" sz="2400" i="1" dirty="0" smtClean="0">
                <a:solidFill>
                  <a:srgbClr val="1405D1"/>
                </a:solidFill>
              </a:rPr>
              <a:t> </a:t>
            </a:r>
            <a:r>
              <a:rPr lang="en-US" sz="2400" i="1" dirty="0" err="1" smtClean="0">
                <a:solidFill>
                  <a:srgbClr val="1405D1"/>
                </a:solidFill>
              </a:rPr>
              <a:t>phân</a:t>
            </a:r>
            <a:r>
              <a:rPr lang="en-US" sz="2400" i="1" dirty="0" smtClean="0">
                <a:solidFill>
                  <a:srgbClr val="1405D1"/>
                </a:solidFill>
              </a:rPr>
              <a:t> </a:t>
            </a:r>
            <a:r>
              <a:rPr lang="en-US" sz="2400" i="1" dirty="0" err="1" smtClean="0">
                <a:solidFill>
                  <a:srgbClr val="1405D1"/>
                </a:solidFill>
              </a:rPr>
              <a:t>vùng</a:t>
            </a:r>
            <a:r>
              <a:rPr lang="en-US" sz="2400" i="1" dirty="0" smtClean="0">
                <a:solidFill>
                  <a:srgbClr val="1405D1"/>
                </a:solidFill>
              </a:rPr>
              <a:t> </a:t>
            </a:r>
            <a:r>
              <a:rPr lang="en-US" sz="2400" i="1" dirty="0" err="1" smtClean="0">
                <a:solidFill>
                  <a:srgbClr val="1405D1"/>
                </a:solidFill>
              </a:rPr>
              <a:t>trên</a:t>
            </a:r>
            <a:r>
              <a:rPr lang="en-US" sz="2400" i="1" dirty="0" smtClean="0">
                <a:solidFill>
                  <a:srgbClr val="1405D1"/>
                </a:solidFill>
              </a:rPr>
              <a:t> </a:t>
            </a:r>
            <a:r>
              <a:rPr lang="en-US" sz="2400" i="1" dirty="0" err="1" smtClean="0">
                <a:solidFill>
                  <a:srgbClr val="1405D1"/>
                </a:solidFill>
              </a:rPr>
              <a:t>lãnh</a:t>
            </a:r>
            <a:r>
              <a:rPr lang="en-US" sz="2400" i="1" dirty="0" smtClean="0">
                <a:solidFill>
                  <a:srgbClr val="1405D1"/>
                </a:solidFill>
              </a:rPr>
              <a:t> </a:t>
            </a:r>
            <a:r>
              <a:rPr lang="en-US" sz="2400" i="1" dirty="0" err="1" smtClean="0">
                <a:solidFill>
                  <a:srgbClr val="1405D1"/>
                </a:solidFill>
              </a:rPr>
              <a:t>thổ</a:t>
            </a:r>
            <a:r>
              <a:rPr lang="en-US" sz="2400" i="1" dirty="0" smtClean="0">
                <a:solidFill>
                  <a:srgbClr val="1405D1"/>
                </a:solidFill>
              </a:rPr>
              <a:t> </a:t>
            </a:r>
            <a:r>
              <a:rPr lang="en-US" sz="2400" i="1" dirty="0" err="1" smtClean="0">
                <a:solidFill>
                  <a:srgbClr val="1405D1"/>
                </a:solidFill>
              </a:rPr>
              <a:t>Việt</a:t>
            </a:r>
            <a:r>
              <a:rPr lang="en-US" sz="2400" i="1" dirty="0" smtClean="0">
                <a:solidFill>
                  <a:srgbClr val="1405D1"/>
                </a:solidFill>
              </a:rPr>
              <a:t> Nam</a:t>
            </a:r>
          </a:p>
        </p:txBody>
      </p:sp>
    </p:spTree>
    <p:extLst>
      <p:ext uri="{BB962C8B-B14F-4D97-AF65-F5344CB8AC3E}">
        <p14:creationId xmlns:p14="http://schemas.microsoft.com/office/powerpoint/2010/main" val="2910965213"/>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4" name="Picture 3"/>
          <p:cNvPicPr>
            <a:picLocks noChangeAspect="1"/>
          </p:cNvPicPr>
          <p:nvPr/>
        </p:nvPicPr>
        <p:blipFill>
          <a:blip r:embed="rId3"/>
          <a:stretch>
            <a:fillRect/>
          </a:stretch>
        </p:blipFill>
        <p:spPr>
          <a:xfrm>
            <a:off x="1043608" y="3140968"/>
            <a:ext cx="6147417" cy="1758868"/>
          </a:xfrm>
          <a:prstGeom prst="rect">
            <a:avLst/>
          </a:prstGeom>
        </p:spPr>
      </p:pic>
      <p:sp>
        <p:nvSpPr>
          <p:cNvPr id="16" name="TextBox 15"/>
          <p:cNvSpPr txBox="1"/>
          <p:nvPr/>
        </p:nvSpPr>
        <p:spPr>
          <a:xfrm>
            <a:off x="285719" y="5157192"/>
            <a:ext cx="8365475" cy="1200329"/>
          </a:xfrm>
          <a:prstGeom prst="rect">
            <a:avLst/>
          </a:prstGeom>
          <a:noFill/>
        </p:spPr>
        <p:txBody>
          <a:bodyPr wrap="square" rtlCol="0">
            <a:spAutoFit/>
          </a:bodyPr>
          <a:lstStyle/>
          <a:p>
            <a:pPr lvl="2" algn="just"/>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a:t>
            </a:r>
            <a:r>
              <a:rPr lang="en-US" sz="2400" dirty="0" err="1" smtClean="0">
                <a:solidFill>
                  <a:srgbClr val="1405D1"/>
                </a:solidFill>
              </a:rPr>
              <a:t>ảnh</a:t>
            </a:r>
            <a:r>
              <a:rPr lang="en-US" sz="2400" dirty="0" smtClean="0">
                <a:solidFill>
                  <a:srgbClr val="1405D1"/>
                </a:solidFill>
              </a:rPr>
              <a:t> </a:t>
            </a:r>
            <a:r>
              <a:rPr lang="en-US" sz="2400" dirty="0" err="1" smtClean="0">
                <a:solidFill>
                  <a:srgbClr val="1405D1"/>
                </a:solidFill>
              </a:rPr>
              <a:t>hưởng</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bão</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đánh</a:t>
            </a:r>
            <a:r>
              <a:rPr lang="en-US" sz="2400" dirty="0" smtClean="0">
                <a:solidFill>
                  <a:srgbClr val="1405D1"/>
                </a:solidFill>
              </a:rPr>
              <a:t> </a:t>
            </a:r>
            <a:r>
              <a:rPr lang="en-US" sz="2400" dirty="0" err="1" smtClean="0">
                <a:solidFill>
                  <a:srgbClr val="1405D1"/>
                </a:solidFill>
              </a:rPr>
              <a:t>giá</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yếu</a:t>
            </a:r>
            <a:r>
              <a:rPr lang="en-US" sz="2400" dirty="0" smtClean="0">
                <a:solidFill>
                  <a:srgbClr val="1405D1"/>
                </a:solidFill>
              </a:rPr>
              <a:t>, </a:t>
            </a:r>
            <a:r>
              <a:rPr lang="en-US" sz="2400" dirty="0" err="1" smtClean="0">
                <a:solidFill>
                  <a:srgbClr val="1405D1"/>
                </a:solidFill>
              </a:rPr>
              <a:t>giá</a:t>
            </a:r>
            <a:r>
              <a:rPr lang="en-US" sz="2400" dirty="0" smtClean="0">
                <a:solidFill>
                  <a:srgbClr val="1405D1"/>
                </a:solidFill>
              </a:rPr>
              <a:t> </a:t>
            </a:r>
            <a:r>
              <a:rPr lang="en-US" sz="2400" dirty="0" err="1" smtClean="0">
                <a:solidFill>
                  <a:srgbClr val="1405D1"/>
                </a:solidFill>
              </a:rPr>
              <a:t>trị</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Wc</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giảm</a:t>
            </a:r>
            <a:r>
              <a:rPr lang="en-US" sz="2400" dirty="0" smtClean="0">
                <a:solidFill>
                  <a:srgbClr val="1405D1"/>
                </a:solidFill>
              </a:rPr>
              <a:t> </a:t>
            </a:r>
            <a:r>
              <a:rPr lang="en-US" sz="2400" dirty="0" err="1" smtClean="0">
                <a:solidFill>
                  <a:srgbClr val="1405D1"/>
                </a:solidFill>
              </a:rPr>
              <a:t>đi</a:t>
            </a:r>
            <a:r>
              <a:rPr lang="en-US" sz="2400" dirty="0" smtClean="0">
                <a:solidFill>
                  <a:srgbClr val="1405D1"/>
                </a:solidFill>
              </a:rPr>
              <a:t> 10 (</a:t>
            </a:r>
            <a:r>
              <a:rPr lang="en-US" sz="2400" dirty="0" err="1" smtClean="0">
                <a:solidFill>
                  <a:srgbClr val="1405D1"/>
                </a:solidFill>
              </a:rPr>
              <a:t>daN</a:t>
            </a:r>
            <a:r>
              <a:rPr lang="en-US" sz="2400" dirty="0" smtClean="0">
                <a:solidFill>
                  <a:srgbClr val="1405D1"/>
                </a:solidFill>
              </a:rPr>
              <a:t>/m</a:t>
            </a:r>
            <a:r>
              <a:rPr lang="en-US" sz="2400" baseline="30000" dirty="0" smtClean="0">
                <a:solidFill>
                  <a:srgbClr val="1405D1"/>
                </a:solidFill>
              </a:rPr>
              <a:t>2</a:t>
            </a:r>
            <a:r>
              <a:rPr lang="en-US" sz="2400" dirty="0" smtClean="0">
                <a:solidFill>
                  <a:srgbClr val="1405D1"/>
                </a:solidFill>
              </a:rPr>
              <a:t>) so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I; 12 </a:t>
            </a:r>
            <a:r>
              <a:rPr lang="en-US" sz="2400" dirty="0">
                <a:solidFill>
                  <a:srgbClr val="1405D1"/>
                </a:solidFill>
              </a:rPr>
              <a:t>(</a:t>
            </a:r>
            <a:r>
              <a:rPr lang="en-US" sz="2400" dirty="0" err="1">
                <a:solidFill>
                  <a:srgbClr val="1405D1"/>
                </a:solidFill>
              </a:rPr>
              <a:t>daN</a:t>
            </a:r>
            <a:r>
              <a:rPr lang="en-US" sz="2400" dirty="0">
                <a:solidFill>
                  <a:srgbClr val="1405D1"/>
                </a:solidFill>
              </a:rPr>
              <a:t>/m</a:t>
            </a:r>
            <a:r>
              <a:rPr lang="en-US" sz="2400" baseline="30000" dirty="0">
                <a:solidFill>
                  <a:srgbClr val="1405D1"/>
                </a:solidFill>
              </a:rPr>
              <a:t>2</a:t>
            </a:r>
            <a:r>
              <a:rPr lang="en-US" sz="2400" dirty="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II; 15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vùng</a:t>
            </a:r>
            <a:r>
              <a:rPr lang="en-US" sz="2400" dirty="0">
                <a:solidFill>
                  <a:srgbClr val="1405D1"/>
                </a:solidFill>
              </a:rPr>
              <a:t> </a:t>
            </a:r>
            <a:r>
              <a:rPr lang="en-US" sz="2400" dirty="0" smtClean="0">
                <a:solidFill>
                  <a:srgbClr val="1405D1"/>
                </a:solidFill>
              </a:rPr>
              <a:t>III</a:t>
            </a:r>
            <a:endParaRPr lang="en-US" sz="2400" dirty="0">
              <a:solidFill>
                <a:srgbClr val="1405D1"/>
              </a:solidFill>
            </a:endParaRPr>
          </a:p>
        </p:txBody>
      </p:sp>
    </p:spTree>
    <p:extLst>
      <p:ext uri="{BB962C8B-B14F-4D97-AF65-F5344CB8AC3E}">
        <p14:creationId xmlns:p14="http://schemas.microsoft.com/office/powerpoint/2010/main" val="114147769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642910" y="1071546"/>
            <a:ext cx="4994275" cy="630238"/>
          </a:xfrm>
          <a:prstGeom prst="rect">
            <a:avLst/>
          </a:prstGeom>
          <a:noFill/>
          <a:ln w="9525">
            <a:noFill/>
            <a:miter lim="800000"/>
            <a:headEnd/>
            <a:tailEnd/>
          </a:ln>
        </p:spPr>
        <p:txBody>
          <a:bodyPr/>
          <a:lstStyle/>
          <a:p>
            <a:r>
              <a:rPr lang="en-US" sz="3200" b="1" dirty="0">
                <a:solidFill>
                  <a:srgbClr val="002060"/>
                </a:solidFill>
                <a:latin typeface="Arial" panose="020B0604020202020204" pitchFamily="34" charset="0"/>
                <a:cs typeface="Arial" panose="020B0604020202020204" pitchFamily="34" charset="0"/>
              </a:rPr>
              <a:t>BỐ CỤC</a:t>
            </a:r>
          </a:p>
        </p:txBody>
      </p:sp>
      <p:sp>
        <p:nvSpPr>
          <p:cNvPr id="6" name="Text Box 25"/>
          <p:cNvSpPr txBox="1">
            <a:spLocks noChangeArrowheads="1"/>
          </p:cNvSpPr>
          <p:nvPr/>
        </p:nvSpPr>
        <p:spPr bwMode="gray">
          <a:xfrm>
            <a:off x="1285852" y="1785926"/>
            <a:ext cx="6572296" cy="430887"/>
          </a:xfrm>
          <a:prstGeom prst="rect">
            <a:avLst/>
          </a:prstGeom>
          <a:noFill/>
          <a:ln w="9525" algn="ctr">
            <a:noFill/>
            <a:miter lim="800000"/>
            <a:headEnd/>
            <a:tailEnd/>
          </a:ln>
        </p:spPr>
        <p:txBody>
          <a:bodyPr wrap="square">
            <a:spAutoFit/>
          </a:bodyPr>
          <a:lstStyle/>
          <a:p>
            <a:pPr eaLnBrk="0" hangingPunct="0"/>
            <a:r>
              <a:rPr lang="en-US" sz="2200" b="1" u="sng" dirty="0" smtClean="0">
                <a:solidFill>
                  <a:srgbClr val="FFC000"/>
                </a:solidFill>
                <a:latin typeface="Arial" panose="020B0604020202020204" pitchFamily="34" charset="0"/>
                <a:cs typeface="Arial" panose="020B0604020202020204" pitchFamily="34" charset="0"/>
              </a:rPr>
              <a:t>Ch</a:t>
            </a:r>
            <a:r>
              <a:rPr lang="vi-VN" sz="2200" b="1" u="sng" dirty="0" smtClean="0">
                <a:solidFill>
                  <a:srgbClr val="FFC000"/>
                </a:solidFill>
                <a:latin typeface="Arial" panose="020B0604020202020204" pitchFamily="34" charset="0"/>
                <a:cs typeface="Arial" panose="020B0604020202020204" pitchFamily="34" charset="0"/>
              </a:rPr>
              <a:t>ươ</a:t>
            </a:r>
            <a:r>
              <a:rPr lang="en-US" sz="2200" b="1" u="sng" dirty="0" smtClean="0">
                <a:solidFill>
                  <a:srgbClr val="FFC000"/>
                </a:solidFill>
                <a:latin typeface="Arial" panose="020B0604020202020204" pitchFamily="34" charset="0"/>
                <a:cs typeface="Arial" panose="020B0604020202020204" pitchFamily="34" charset="0"/>
              </a:rPr>
              <a:t>ng 1: </a:t>
            </a:r>
            <a:r>
              <a:rPr lang="en-US" sz="2200" b="1" u="sng" dirty="0" err="1" smtClean="0">
                <a:solidFill>
                  <a:srgbClr val="FFC000"/>
                </a:solidFill>
                <a:latin typeface="Arial" panose="020B0604020202020204" pitchFamily="34" charset="0"/>
                <a:cs typeface="Arial" panose="020B0604020202020204" pitchFamily="34" charset="0"/>
              </a:rPr>
              <a:t>Kết</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cấu</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khung</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bê</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tông</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cốt</a:t>
            </a:r>
            <a:r>
              <a:rPr lang="en-US" sz="2200" b="1" u="sng" dirty="0" smtClean="0">
                <a:solidFill>
                  <a:srgbClr val="FFC000"/>
                </a:solidFill>
                <a:latin typeface="Arial" panose="020B0604020202020204" pitchFamily="34" charset="0"/>
                <a:cs typeface="Arial" panose="020B0604020202020204" pitchFamily="34" charset="0"/>
              </a:rPr>
              <a:t> </a:t>
            </a:r>
            <a:r>
              <a:rPr lang="en-US" sz="2200" b="1" u="sng" dirty="0" err="1" smtClean="0">
                <a:solidFill>
                  <a:srgbClr val="FFC000"/>
                </a:solidFill>
                <a:latin typeface="Arial" panose="020B0604020202020204" pitchFamily="34" charset="0"/>
                <a:cs typeface="Arial" panose="020B0604020202020204" pitchFamily="34" charset="0"/>
              </a:rPr>
              <a:t>thép</a:t>
            </a:r>
            <a:endParaRPr lang="en-US" sz="2200" b="1" u="sng" dirty="0">
              <a:solidFill>
                <a:srgbClr val="FFC000"/>
              </a:solidFill>
              <a:latin typeface="Arial" panose="020B0604020202020204" pitchFamily="34" charset="0"/>
              <a:cs typeface="Arial" panose="020B0604020202020204" pitchFamily="34" charset="0"/>
            </a:endParaRPr>
          </a:p>
        </p:txBody>
      </p:sp>
      <p:sp>
        <p:nvSpPr>
          <p:cNvPr id="11" name="Text Box 25"/>
          <p:cNvSpPr txBox="1">
            <a:spLocks noChangeArrowheads="1"/>
          </p:cNvSpPr>
          <p:nvPr/>
        </p:nvSpPr>
        <p:spPr bwMode="gray">
          <a:xfrm>
            <a:off x="1285851" y="2566065"/>
            <a:ext cx="6140903" cy="430887"/>
          </a:xfrm>
          <a:prstGeom prst="rect">
            <a:avLst/>
          </a:prstGeom>
          <a:noFill/>
          <a:ln w="9525" algn="ctr">
            <a:noFill/>
            <a:miter lim="800000"/>
            <a:headEnd/>
            <a:tailEnd/>
          </a:ln>
          <a:effectLst/>
        </p:spPr>
        <p:txBody>
          <a:bodyPr wrap="square">
            <a:spAutoFit/>
          </a:bodyPr>
          <a:lstStyle/>
          <a:p>
            <a:pPr eaLnBrk="0" hangingPunct="0">
              <a:defRPr/>
            </a:pPr>
            <a:r>
              <a:rPr lang="en-US" sz="2200" b="1" u="sng" dirty="0" smtClean="0">
                <a:solidFill>
                  <a:schemeClr val="accent2">
                    <a:lumMod val="75000"/>
                  </a:schemeClr>
                </a:solidFill>
                <a:latin typeface="Arial" panose="020B0604020202020204" pitchFamily="34" charset="0"/>
                <a:cs typeface="Arial" panose="020B0604020202020204" pitchFamily="34" charset="0"/>
              </a:rPr>
              <a:t>Ch</a:t>
            </a:r>
            <a:r>
              <a:rPr lang="vi-VN" sz="2200" b="1" u="sng" dirty="0" smtClean="0">
                <a:solidFill>
                  <a:schemeClr val="accent2">
                    <a:lumMod val="75000"/>
                  </a:schemeClr>
                </a:solidFill>
                <a:latin typeface="Arial" panose="020B0604020202020204" pitchFamily="34" charset="0"/>
                <a:cs typeface="Arial" panose="020B0604020202020204" pitchFamily="34" charset="0"/>
              </a:rPr>
              <a:t>ươ</a:t>
            </a:r>
            <a:r>
              <a:rPr lang="en-US" sz="2200" b="1" u="sng" dirty="0" smtClean="0">
                <a:solidFill>
                  <a:schemeClr val="accent2">
                    <a:lumMod val="75000"/>
                  </a:schemeClr>
                </a:solidFill>
                <a:latin typeface="Arial" panose="020B0604020202020204" pitchFamily="34" charset="0"/>
                <a:cs typeface="Arial" panose="020B0604020202020204" pitchFamily="34" charset="0"/>
              </a:rPr>
              <a:t>ng 2: </a:t>
            </a:r>
            <a:r>
              <a:rPr lang="en-US" sz="2200" b="1" u="sng" dirty="0" err="1" smtClean="0">
                <a:solidFill>
                  <a:schemeClr val="accent2">
                    <a:lumMod val="75000"/>
                  </a:schemeClr>
                </a:solidFill>
                <a:latin typeface="Arial" panose="020B0604020202020204" pitchFamily="34" charset="0"/>
                <a:cs typeface="Arial" panose="020B0604020202020204" pitchFamily="34" charset="0"/>
              </a:rPr>
              <a:t>Kết</a:t>
            </a:r>
            <a:r>
              <a:rPr lang="en-US" sz="2200" b="1" u="sng" dirty="0" smtClean="0">
                <a:solidFill>
                  <a:schemeClr val="accent2">
                    <a:lumMod val="75000"/>
                  </a:schemeClr>
                </a:solidFill>
                <a:latin typeface="Arial" panose="020B0604020202020204" pitchFamily="34" charset="0"/>
                <a:cs typeface="Arial" panose="020B0604020202020204" pitchFamily="34" charset="0"/>
              </a:rPr>
              <a:t> </a:t>
            </a:r>
            <a:r>
              <a:rPr lang="en-US" sz="2200" b="1" u="sng" dirty="0" err="1" smtClean="0">
                <a:solidFill>
                  <a:schemeClr val="accent2">
                    <a:lumMod val="75000"/>
                  </a:schemeClr>
                </a:solidFill>
                <a:latin typeface="Arial" panose="020B0604020202020204" pitchFamily="34" charset="0"/>
                <a:cs typeface="Arial" panose="020B0604020202020204" pitchFamily="34" charset="0"/>
              </a:rPr>
              <a:t>cấu</a:t>
            </a:r>
            <a:r>
              <a:rPr lang="en-US" sz="2200" b="1" u="sng" dirty="0" smtClean="0">
                <a:solidFill>
                  <a:schemeClr val="accent2">
                    <a:lumMod val="75000"/>
                  </a:schemeClr>
                </a:solidFill>
                <a:latin typeface="Arial" panose="020B0604020202020204" pitchFamily="34" charset="0"/>
                <a:cs typeface="Arial" panose="020B0604020202020204" pitchFamily="34" charset="0"/>
              </a:rPr>
              <a:t> </a:t>
            </a:r>
            <a:r>
              <a:rPr lang="en-US" sz="2200" b="1" u="sng" dirty="0" err="1" smtClean="0">
                <a:solidFill>
                  <a:schemeClr val="accent2">
                    <a:lumMod val="75000"/>
                  </a:schemeClr>
                </a:solidFill>
                <a:latin typeface="Arial" panose="020B0604020202020204" pitchFamily="34" charset="0"/>
                <a:cs typeface="Arial" panose="020B0604020202020204" pitchFamily="34" charset="0"/>
              </a:rPr>
              <a:t>cầu</a:t>
            </a:r>
            <a:r>
              <a:rPr lang="en-US" sz="2200" b="1" u="sng" dirty="0" smtClean="0">
                <a:solidFill>
                  <a:schemeClr val="accent2">
                    <a:lumMod val="75000"/>
                  </a:schemeClr>
                </a:solidFill>
                <a:latin typeface="Arial" panose="020B0604020202020204" pitchFamily="34" charset="0"/>
                <a:cs typeface="Arial" panose="020B0604020202020204" pitchFamily="34" charset="0"/>
              </a:rPr>
              <a:t> thang</a:t>
            </a:r>
            <a:endParaRPr lang="en-US" sz="2200" b="1" u="sng" dirty="0">
              <a:solidFill>
                <a:schemeClr val="accent2">
                  <a:lumMod val="75000"/>
                </a:schemeClr>
              </a:solidFill>
              <a:latin typeface="Arial" panose="020B0604020202020204" pitchFamily="34" charset="0"/>
              <a:cs typeface="Arial" panose="020B0604020202020204" pitchFamily="34" charset="0"/>
            </a:endParaRPr>
          </a:p>
        </p:txBody>
      </p:sp>
      <p:sp>
        <p:nvSpPr>
          <p:cNvPr id="16" name="Text Box 25"/>
          <p:cNvSpPr txBox="1">
            <a:spLocks noChangeArrowheads="1"/>
          </p:cNvSpPr>
          <p:nvPr/>
        </p:nvSpPr>
        <p:spPr bwMode="gray">
          <a:xfrm>
            <a:off x="1285852" y="3286145"/>
            <a:ext cx="6572296" cy="430887"/>
          </a:xfrm>
          <a:prstGeom prst="rect">
            <a:avLst/>
          </a:prstGeom>
          <a:noFill/>
          <a:ln w="9525" algn="ctr">
            <a:noFill/>
            <a:miter lim="800000"/>
            <a:headEnd/>
            <a:tailEnd/>
          </a:ln>
          <a:effectLst/>
        </p:spPr>
        <p:txBody>
          <a:bodyPr wrap="square">
            <a:spAutoFit/>
          </a:bodyPr>
          <a:lstStyle/>
          <a:p>
            <a:pPr eaLnBrk="0" hangingPunct="0">
              <a:defRPr/>
            </a:pPr>
            <a:r>
              <a:rPr lang="en-US" sz="2200" b="1" u="sng" dirty="0" smtClean="0">
                <a:solidFill>
                  <a:schemeClr val="accent4"/>
                </a:solidFill>
                <a:latin typeface="Arial" panose="020B0604020202020204" pitchFamily="34" charset="0"/>
                <a:cs typeface="Arial" panose="020B0604020202020204" pitchFamily="34" charset="0"/>
              </a:rPr>
              <a:t>Ch</a:t>
            </a:r>
            <a:r>
              <a:rPr lang="vi-VN" sz="2200" b="1" u="sng" dirty="0" smtClean="0">
                <a:solidFill>
                  <a:schemeClr val="accent4"/>
                </a:solidFill>
                <a:latin typeface="Arial" panose="020B0604020202020204" pitchFamily="34" charset="0"/>
                <a:cs typeface="Arial" panose="020B0604020202020204" pitchFamily="34" charset="0"/>
              </a:rPr>
              <a:t>ươ</a:t>
            </a:r>
            <a:r>
              <a:rPr lang="en-US" sz="2200" b="1" u="sng" dirty="0" smtClean="0">
                <a:solidFill>
                  <a:schemeClr val="accent4"/>
                </a:solidFill>
                <a:latin typeface="Arial" panose="020B0604020202020204" pitchFamily="34" charset="0"/>
                <a:cs typeface="Arial" panose="020B0604020202020204" pitchFamily="34" charset="0"/>
              </a:rPr>
              <a:t>ng 3: </a:t>
            </a:r>
            <a:r>
              <a:rPr lang="en-US" sz="2200" b="1" u="sng" dirty="0" err="1" smtClean="0">
                <a:solidFill>
                  <a:schemeClr val="accent4"/>
                </a:solidFill>
                <a:latin typeface="Arial" panose="020B0604020202020204" pitchFamily="34" charset="0"/>
                <a:cs typeface="Arial" panose="020B0604020202020204" pitchFamily="34" charset="0"/>
              </a:rPr>
              <a:t>Kết</a:t>
            </a:r>
            <a:r>
              <a:rPr lang="en-US" sz="2200" b="1" u="sng" dirty="0" smtClean="0">
                <a:solidFill>
                  <a:schemeClr val="accent4"/>
                </a:solidFill>
                <a:latin typeface="Arial" panose="020B0604020202020204" pitchFamily="34" charset="0"/>
                <a:cs typeface="Arial" panose="020B0604020202020204" pitchFamily="34" charset="0"/>
              </a:rPr>
              <a:t> </a:t>
            </a:r>
            <a:r>
              <a:rPr lang="en-US" sz="2200" b="1" u="sng" dirty="0" err="1" smtClean="0">
                <a:solidFill>
                  <a:schemeClr val="accent4"/>
                </a:solidFill>
                <a:latin typeface="Arial" panose="020B0604020202020204" pitchFamily="34" charset="0"/>
                <a:cs typeface="Arial" panose="020B0604020202020204" pitchFamily="34" charset="0"/>
              </a:rPr>
              <a:t>cấu</a:t>
            </a:r>
            <a:r>
              <a:rPr lang="en-US" sz="2200" b="1" u="sng" dirty="0" smtClean="0">
                <a:solidFill>
                  <a:schemeClr val="accent4"/>
                </a:solidFill>
                <a:latin typeface="Arial" panose="020B0604020202020204" pitchFamily="34" charset="0"/>
                <a:cs typeface="Arial" panose="020B0604020202020204" pitchFamily="34" charset="0"/>
              </a:rPr>
              <a:t> </a:t>
            </a:r>
            <a:r>
              <a:rPr lang="en-US" sz="2200" b="1" u="sng" dirty="0" err="1" smtClean="0">
                <a:solidFill>
                  <a:schemeClr val="accent4"/>
                </a:solidFill>
                <a:latin typeface="Arial" panose="020B0604020202020204" pitchFamily="34" charset="0"/>
                <a:cs typeface="Arial" panose="020B0604020202020204" pitchFamily="34" charset="0"/>
              </a:rPr>
              <a:t>hồ</a:t>
            </a:r>
            <a:r>
              <a:rPr lang="en-US" sz="2200" b="1" u="sng" dirty="0" smtClean="0">
                <a:solidFill>
                  <a:schemeClr val="accent4"/>
                </a:solidFill>
                <a:latin typeface="Arial" panose="020B0604020202020204" pitchFamily="34" charset="0"/>
                <a:cs typeface="Arial" panose="020B0604020202020204" pitchFamily="34" charset="0"/>
              </a:rPr>
              <a:t> </a:t>
            </a:r>
            <a:r>
              <a:rPr lang="en-US" sz="2200" b="1" u="sng" dirty="0" err="1" smtClean="0">
                <a:solidFill>
                  <a:schemeClr val="accent4"/>
                </a:solidFill>
                <a:latin typeface="Arial" panose="020B0604020202020204" pitchFamily="34" charset="0"/>
                <a:cs typeface="Arial" panose="020B0604020202020204" pitchFamily="34" charset="0"/>
              </a:rPr>
              <a:t>nước</a:t>
            </a:r>
            <a:endParaRPr lang="en-US" sz="2200" b="1" u="sng" dirty="0">
              <a:solidFill>
                <a:schemeClr val="accent4"/>
              </a:solidFill>
              <a:latin typeface="Arial" panose="020B0604020202020204" pitchFamily="34" charset="0"/>
              <a:cs typeface="Arial" panose="020B0604020202020204" pitchFamily="34" charset="0"/>
            </a:endParaRPr>
          </a:p>
        </p:txBody>
      </p:sp>
      <p:sp>
        <p:nvSpPr>
          <p:cNvPr id="21" name="Text Box 25"/>
          <p:cNvSpPr txBox="1">
            <a:spLocks noChangeArrowheads="1"/>
          </p:cNvSpPr>
          <p:nvPr/>
        </p:nvSpPr>
        <p:spPr bwMode="gray">
          <a:xfrm>
            <a:off x="1285852" y="4077072"/>
            <a:ext cx="6298857" cy="430887"/>
          </a:xfrm>
          <a:prstGeom prst="rect">
            <a:avLst/>
          </a:prstGeom>
          <a:noFill/>
          <a:ln w="9525" algn="ctr">
            <a:noFill/>
            <a:miter lim="800000"/>
            <a:headEnd/>
            <a:tailEnd/>
          </a:ln>
          <a:effectLst/>
        </p:spPr>
        <p:txBody>
          <a:bodyPr wrap="square">
            <a:spAutoFit/>
          </a:bodyPr>
          <a:lstStyle/>
          <a:p>
            <a:pPr eaLnBrk="0" hangingPunct="0">
              <a:defRPr/>
            </a:pPr>
            <a:r>
              <a:rPr lang="en-US" sz="2200" b="1" u="sng" dirty="0" smtClean="0">
                <a:solidFill>
                  <a:schemeClr val="tx2">
                    <a:lumMod val="75000"/>
                  </a:schemeClr>
                </a:solidFill>
                <a:latin typeface="Arial" panose="020B0604020202020204" pitchFamily="34" charset="0"/>
                <a:cs typeface="Arial" panose="020B0604020202020204" pitchFamily="34" charset="0"/>
              </a:rPr>
              <a:t>Ch</a:t>
            </a:r>
            <a:r>
              <a:rPr lang="vi-VN" sz="2200" b="1" u="sng" dirty="0" smtClean="0">
                <a:solidFill>
                  <a:schemeClr val="tx2">
                    <a:lumMod val="75000"/>
                  </a:schemeClr>
                </a:solidFill>
                <a:latin typeface="Arial" panose="020B0604020202020204" pitchFamily="34" charset="0"/>
                <a:cs typeface="Arial" panose="020B0604020202020204" pitchFamily="34" charset="0"/>
              </a:rPr>
              <a:t>ươ</a:t>
            </a:r>
            <a:r>
              <a:rPr lang="en-US" sz="2200" b="1" u="sng" dirty="0" smtClean="0">
                <a:solidFill>
                  <a:schemeClr val="tx2">
                    <a:lumMod val="75000"/>
                  </a:schemeClr>
                </a:solidFill>
                <a:latin typeface="Arial" panose="020B0604020202020204" pitchFamily="34" charset="0"/>
                <a:cs typeface="Arial" panose="020B0604020202020204" pitchFamily="34" charset="0"/>
              </a:rPr>
              <a:t>ng 4: </a:t>
            </a:r>
            <a:r>
              <a:rPr lang="en-US" sz="2200" b="1" u="sng" dirty="0" err="1" smtClean="0">
                <a:solidFill>
                  <a:schemeClr val="tx2">
                    <a:lumMod val="75000"/>
                  </a:schemeClr>
                </a:solidFill>
                <a:latin typeface="Arial" panose="020B0604020202020204" pitchFamily="34" charset="0"/>
                <a:cs typeface="Arial" panose="020B0604020202020204" pitchFamily="34" charset="0"/>
              </a:rPr>
              <a:t>Kết</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cấu</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móng</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bê</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tông</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cốt</a:t>
            </a:r>
            <a:r>
              <a:rPr lang="en-US" sz="2200" b="1" u="sng" dirty="0" smtClean="0">
                <a:solidFill>
                  <a:schemeClr val="tx2">
                    <a:lumMod val="75000"/>
                  </a:schemeClr>
                </a:solidFill>
                <a:latin typeface="Arial" panose="020B0604020202020204" pitchFamily="34" charset="0"/>
                <a:cs typeface="Arial" panose="020B0604020202020204" pitchFamily="34" charset="0"/>
              </a:rPr>
              <a:t> </a:t>
            </a:r>
            <a:r>
              <a:rPr lang="en-US" sz="2200" b="1" u="sng" dirty="0" err="1" smtClean="0">
                <a:solidFill>
                  <a:schemeClr val="tx2">
                    <a:lumMod val="75000"/>
                  </a:schemeClr>
                </a:solidFill>
                <a:latin typeface="Arial" panose="020B0604020202020204" pitchFamily="34" charset="0"/>
                <a:cs typeface="Arial" panose="020B0604020202020204" pitchFamily="34" charset="0"/>
              </a:rPr>
              <a:t>thép</a:t>
            </a:r>
            <a:endParaRPr lang="en-US" sz="2200" b="1" u="sng" dirty="0">
              <a:solidFill>
                <a:schemeClr val="tx2">
                  <a:lumMod val="75000"/>
                </a:schemeClr>
              </a:solidFill>
              <a:latin typeface="Arial" panose="020B0604020202020204" pitchFamily="34" charset="0"/>
              <a:cs typeface="Arial" panose="020B0604020202020204" pitchFamily="34" charset="0"/>
            </a:endParaRPr>
          </a:p>
        </p:txBody>
      </p:sp>
      <p:sp>
        <p:nvSpPr>
          <p:cNvPr id="7" name="Text Box 25"/>
          <p:cNvSpPr txBox="1">
            <a:spLocks noChangeArrowheads="1"/>
          </p:cNvSpPr>
          <p:nvPr/>
        </p:nvSpPr>
        <p:spPr bwMode="gray">
          <a:xfrm>
            <a:off x="1278135" y="4867999"/>
            <a:ext cx="6298857" cy="430887"/>
          </a:xfrm>
          <a:prstGeom prst="rect">
            <a:avLst/>
          </a:prstGeom>
          <a:noFill/>
          <a:ln w="9525" algn="ctr">
            <a:noFill/>
            <a:miter lim="800000"/>
            <a:headEnd/>
            <a:tailEnd/>
          </a:ln>
          <a:effectLst/>
        </p:spPr>
        <p:txBody>
          <a:bodyPr wrap="square">
            <a:spAutoFit/>
          </a:bodyPr>
          <a:lstStyle/>
          <a:p>
            <a:pPr eaLnBrk="0" hangingPunct="0">
              <a:defRPr/>
            </a:pPr>
            <a:r>
              <a:rPr lang="en-US" sz="2200" b="1" u="sng" dirty="0" smtClean="0">
                <a:solidFill>
                  <a:srgbClr val="FF0000"/>
                </a:solidFill>
                <a:latin typeface="Arial" panose="020B0604020202020204" pitchFamily="34" charset="0"/>
                <a:cs typeface="Arial" panose="020B0604020202020204" pitchFamily="34" charset="0"/>
              </a:rPr>
              <a:t>Ch</a:t>
            </a:r>
            <a:r>
              <a:rPr lang="vi-VN" sz="2200" b="1" u="sng" dirty="0" smtClean="0">
                <a:solidFill>
                  <a:srgbClr val="FF0000"/>
                </a:solidFill>
                <a:latin typeface="Arial" panose="020B0604020202020204" pitchFamily="34" charset="0"/>
                <a:cs typeface="Arial" panose="020B0604020202020204" pitchFamily="34" charset="0"/>
              </a:rPr>
              <a:t>ươ</a:t>
            </a:r>
            <a:r>
              <a:rPr lang="en-US" sz="2200" b="1" u="sng" dirty="0" smtClean="0">
                <a:solidFill>
                  <a:srgbClr val="FF0000"/>
                </a:solidFill>
                <a:latin typeface="Arial" panose="020B0604020202020204" pitchFamily="34" charset="0"/>
                <a:cs typeface="Arial" panose="020B0604020202020204" pitchFamily="34" charset="0"/>
              </a:rPr>
              <a:t>ng 5: </a:t>
            </a:r>
            <a:r>
              <a:rPr lang="en-US" sz="2200" b="1" u="sng" dirty="0" err="1" smtClean="0">
                <a:solidFill>
                  <a:srgbClr val="FF0000"/>
                </a:solidFill>
                <a:latin typeface="Arial" panose="020B0604020202020204" pitchFamily="34" charset="0"/>
                <a:cs typeface="Arial" panose="020B0604020202020204" pitchFamily="34" charset="0"/>
              </a:rPr>
              <a:t>Kết</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cấu</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mái</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bê</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tông</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cốt</a:t>
            </a:r>
            <a:r>
              <a:rPr lang="en-US" sz="2200" b="1" u="sng" dirty="0" smtClean="0">
                <a:solidFill>
                  <a:srgbClr val="FF0000"/>
                </a:solidFill>
                <a:latin typeface="Arial" panose="020B0604020202020204" pitchFamily="34" charset="0"/>
                <a:cs typeface="Arial" panose="020B0604020202020204" pitchFamily="34" charset="0"/>
              </a:rPr>
              <a:t> </a:t>
            </a:r>
            <a:r>
              <a:rPr lang="en-US" sz="2200" b="1" u="sng" dirty="0" err="1" smtClean="0">
                <a:solidFill>
                  <a:srgbClr val="FF0000"/>
                </a:solidFill>
                <a:latin typeface="Arial" panose="020B0604020202020204" pitchFamily="34" charset="0"/>
                <a:cs typeface="Arial" panose="020B0604020202020204" pitchFamily="34" charset="0"/>
              </a:rPr>
              <a:t>thép</a:t>
            </a:r>
            <a:endParaRPr lang="en-US" sz="2200" b="1" u="sng"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872445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4" name="Picture 3"/>
          <p:cNvPicPr>
            <a:picLocks noChangeAspect="1"/>
          </p:cNvPicPr>
          <p:nvPr/>
        </p:nvPicPr>
        <p:blipFill>
          <a:blip r:embed="rId3"/>
          <a:stretch>
            <a:fillRect/>
          </a:stretch>
        </p:blipFill>
        <p:spPr>
          <a:xfrm>
            <a:off x="1665648" y="3140968"/>
            <a:ext cx="6156177" cy="3600400"/>
          </a:xfrm>
          <a:prstGeom prst="rect">
            <a:avLst/>
          </a:prstGeom>
        </p:spPr>
      </p:pic>
    </p:spTree>
    <p:extLst>
      <p:ext uri="{BB962C8B-B14F-4D97-AF65-F5344CB8AC3E}">
        <p14:creationId xmlns:p14="http://schemas.microsoft.com/office/powerpoint/2010/main" val="185091726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6" name="Picture 5"/>
          <p:cNvPicPr>
            <a:picLocks noChangeAspect="1"/>
          </p:cNvPicPr>
          <p:nvPr/>
        </p:nvPicPr>
        <p:blipFill>
          <a:blip r:embed="rId3"/>
          <a:stretch>
            <a:fillRect/>
          </a:stretch>
        </p:blipFill>
        <p:spPr>
          <a:xfrm>
            <a:off x="1547664" y="1171575"/>
            <a:ext cx="5760640" cy="5180875"/>
          </a:xfrm>
          <a:prstGeom prst="rect">
            <a:avLst/>
          </a:prstGeom>
        </p:spPr>
      </p:pic>
    </p:spTree>
    <p:extLst>
      <p:ext uri="{BB962C8B-B14F-4D97-AF65-F5344CB8AC3E}">
        <p14:creationId xmlns:p14="http://schemas.microsoft.com/office/powerpoint/2010/main" val="146312913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5" name="Picture 4"/>
          <p:cNvPicPr>
            <a:picLocks noChangeAspect="1"/>
          </p:cNvPicPr>
          <p:nvPr/>
        </p:nvPicPr>
        <p:blipFill>
          <a:blip r:embed="rId3"/>
          <a:stretch>
            <a:fillRect/>
          </a:stretch>
        </p:blipFill>
        <p:spPr>
          <a:xfrm>
            <a:off x="1907704" y="3212976"/>
            <a:ext cx="5747244" cy="3168352"/>
          </a:xfrm>
          <a:prstGeom prst="rect">
            <a:avLst/>
          </a:prstGeom>
        </p:spPr>
      </p:pic>
    </p:spTree>
    <p:extLst>
      <p:ext uri="{BB962C8B-B14F-4D97-AF65-F5344CB8AC3E}">
        <p14:creationId xmlns:p14="http://schemas.microsoft.com/office/powerpoint/2010/main" val="3466074131"/>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2050" name="Picture 2" descr="C:\Users\Admin\AppData\Local\Temp\SNAGHTML7b7bd66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212976"/>
            <a:ext cx="4968552" cy="2148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90328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7" name="Picture 6"/>
          <p:cNvPicPr>
            <a:picLocks noChangeAspect="1"/>
          </p:cNvPicPr>
          <p:nvPr/>
        </p:nvPicPr>
        <p:blipFill>
          <a:blip r:embed="rId3"/>
          <a:stretch>
            <a:fillRect/>
          </a:stretch>
        </p:blipFill>
        <p:spPr>
          <a:xfrm>
            <a:off x="1475656" y="3212976"/>
            <a:ext cx="7019048" cy="3304762"/>
          </a:xfrm>
          <a:prstGeom prst="rect">
            <a:avLst/>
          </a:prstGeom>
        </p:spPr>
      </p:pic>
    </p:spTree>
    <p:extLst>
      <p:ext uri="{BB962C8B-B14F-4D97-AF65-F5344CB8AC3E}">
        <p14:creationId xmlns:p14="http://schemas.microsoft.com/office/powerpoint/2010/main" val="3367625211"/>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p:txBody>
      </p:sp>
      <p:pic>
        <p:nvPicPr>
          <p:cNvPr id="5" name="Picture 4"/>
          <p:cNvPicPr>
            <a:picLocks noChangeAspect="1"/>
          </p:cNvPicPr>
          <p:nvPr/>
        </p:nvPicPr>
        <p:blipFill>
          <a:blip r:embed="rId4"/>
          <a:stretch>
            <a:fillRect/>
          </a:stretch>
        </p:blipFill>
        <p:spPr>
          <a:xfrm>
            <a:off x="507409" y="3284984"/>
            <a:ext cx="3848428" cy="2664296"/>
          </a:xfrm>
          <a:prstGeom prst="rect">
            <a:avLst/>
          </a:prstGeom>
        </p:spPr>
      </p:pic>
      <p:sp>
        <p:nvSpPr>
          <p:cNvPr id="18" name="TextBox 17"/>
          <p:cNvSpPr txBox="1"/>
          <p:nvPr/>
        </p:nvSpPr>
        <p:spPr>
          <a:xfrm>
            <a:off x="3995936" y="3276352"/>
            <a:ext cx="5400599" cy="830997"/>
          </a:xfrm>
          <a:prstGeom prst="rect">
            <a:avLst/>
          </a:prstGeom>
          <a:noFill/>
        </p:spPr>
        <p:txBody>
          <a:bodyPr wrap="square" rtlCol="0">
            <a:spAutoFit/>
          </a:bodyPr>
          <a:lstStyle/>
          <a:p>
            <a:pPr marL="1257300" lvl="2" indent="-342900" algn="just">
              <a:buFont typeface="Arial" panose="020B0604020202020204" pitchFamily="34" charset="0"/>
              <a:buChar char="•"/>
            </a:pPr>
            <a:r>
              <a:rPr lang="en-US" sz="2400" b="1" dirty="0" err="1" smtClean="0">
                <a:solidFill>
                  <a:srgbClr val="1405D1"/>
                </a:solidFill>
              </a:rPr>
              <a:t>Ví</a:t>
            </a:r>
            <a:r>
              <a:rPr lang="en-US" sz="2400" b="1" dirty="0" smtClean="0">
                <a:solidFill>
                  <a:srgbClr val="1405D1"/>
                </a:solidFill>
              </a:rPr>
              <a:t> </a:t>
            </a:r>
            <a:r>
              <a:rPr lang="en-US" sz="2400" b="1" dirty="0" err="1" smtClean="0">
                <a:solidFill>
                  <a:srgbClr val="1405D1"/>
                </a:solidFill>
              </a:rPr>
              <a:t>dụ</a:t>
            </a:r>
            <a:r>
              <a:rPr lang="en-US" sz="2400" b="1" dirty="0" smtClean="0">
                <a:solidFill>
                  <a:srgbClr val="1405D1"/>
                </a:solidFill>
              </a:rPr>
              <a:t>: H=17.1m;L=12.8m.</a:t>
            </a:r>
          </a:p>
          <a:p>
            <a:pPr lvl="4" algn="just"/>
            <a:r>
              <a:rPr lang="en-US" sz="2400" b="1" dirty="0" smtClean="0">
                <a:solidFill>
                  <a:srgbClr val="1405D1"/>
                </a:solidFill>
                <a:sym typeface="Symbol" panose="05050102010706020507" pitchFamily="18" charset="2"/>
              </a:rPr>
              <a:t>	 =20</a:t>
            </a:r>
            <a:r>
              <a:rPr lang="en-US" sz="2400" b="1" baseline="30000" dirty="0" smtClean="0">
                <a:solidFill>
                  <a:srgbClr val="1405D1"/>
                </a:solidFill>
                <a:sym typeface="Symbol" panose="05050102010706020507" pitchFamily="18" charset="2"/>
              </a:rPr>
              <a:t>0</a:t>
            </a:r>
            <a:endParaRPr lang="en-US" sz="2400" b="1" baseline="30000" dirty="0">
              <a:solidFill>
                <a:srgbClr val="1405D1"/>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539874601"/>
              </p:ext>
            </p:extLst>
          </p:nvPr>
        </p:nvGraphicFramePr>
        <p:xfrm>
          <a:off x="5524645" y="4283212"/>
          <a:ext cx="1957741" cy="749259"/>
        </p:xfrm>
        <a:graphic>
          <a:graphicData uri="http://schemas.openxmlformats.org/presentationml/2006/ole">
            <mc:AlternateContent xmlns:mc="http://schemas.openxmlformats.org/markup-compatibility/2006">
              <mc:Choice xmlns:v="urn:schemas-microsoft-com:vml" Requires="v">
                <p:oleObj spid="_x0000_s3105" name="Equation" r:id="rId5" imgW="1028520" imgH="393480" progId="Equation.DSMT4">
                  <p:embed/>
                </p:oleObj>
              </mc:Choice>
              <mc:Fallback>
                <p:oleObj name="Equation" r:id="rId5" imgW="1028520" imgH="393480" progId="Equation.DSMT4">
                  <p:embed/>
                  <p:pic>
                    <p:nvPicPr>
                      <p:cNvPr id="0" name=""/>
                      <p:cNvPicPr/>
                      <p:nvPr/>
                    </p:nvPicPr>
                    <p:blipFill>
                      <a:blip r:embed="rId6"/>
                      <a:stretch>
                        <a:fillRect/>
                      </a:stretch>
                    </p:blipFill>
                    <p:spPr>
                      <a:xfrm>
                        <a:off x="5524645" y="4283212"/>
                        <a:ext cx="1957741" cy="749259"/>
                      </a:xfrm>
                      <a:prstGeom prst="rect">
                        <a:avLst/>
                      </a:prstGeom>
                    </p:spPr>
                  </p:pic>
                </p:oleObj>
              </mc:Fallback>
            </mc:AlternateContent>
          </a:graphicData>
        </a:graphic>
      </p:graphicFrame>
      <p:sp>
        <p:nvSpPr>
          <p:cNvPr id="20" name="TextBox 19"/>
          <p:cNvSpPr txBox="1"/>
          <p:nvPr/>
        </p:nvSpPr>
        <p:spPr>
          <a:xfrm>
            <a:off x="3960011" y="5145306"/>
            <a:ext cx="5400599" cy="1200329"/>
          </a:xfrm>
          <a:prstGeom prst="rect">
            <a:avLst/>
          </a:prstGeom>
          <a:noFill/>
        </p:spPr>
        <p:txBody>
          <a:bodyPr wrap="square" rtlCol="0">
            <a:spAutoFit/>
          </a:bodyPr>
          <a:lstStyle/>
          <a:p>
            <a:pPr lvl="2" algn="just"/>
            <a:r>
              <a:rPr lang="en-US" sz="2400" b="1" dirty="0" err="1" smtClean="0">
                <a:solidFill>
                  <a:srgbClr val="1405D1"/>
                </a:solidFill>
              </a:rPr>
              <a:t>Tra</a:t>
            </a:r>
            <a:r>
              <a:rPr lang="en-US" sz="2400" b="1" dirty="0" smtClean="0">
                <a:solidFill>
                  <a:srgbClr val="1405D1"/>
                </a:solidFill>
              </a:rPr>
              <a:t> </a:t>
            </a:r>
            <a:r>
              <a:rPr lang="en-US" sz="2400" b="1" dirty="0" err="1" smtClean="0">
                <a:solidFill>
                  <a:srgbClr val="1405D1"/>
                </a:solidFill>
              </a:rPr>
              <a:t>bảng</a:t>
            </a:r>
            <a:r>
              <a:rPr lang="en-US" sz="2400" b="1" dirty="0" smtClean="0">
                <a:solidFill>
                  <a:srgbClr val="1405D1"/>
                </a:solidFill>
              </a:rPr>
              <a:t>:</a:t>
            </a:r>
          </a:p>
          <a:p>
            <a:pPr lvl="2" algn="just"/>
            <a:r>
              <a:rPr lang="en-US" sz="2400" b="1" dirty="0">
                <a:solidFill>
                  <a:srgbClr val="1405D1"/>
                </a:solidFill>
              </a:rPr>
              <a:t>	</a:t>
            </a:r>
            <a:r>
              <a:rPr lang="en-US" sz="2400" b="1" dirty="0" smtClean="0">
                <a:solidFill>
                  <a:srgbClr val="1405D1"/>
                </a:solidFill>
              </a:rPr>
              <a:t>Ce1 = -0.734</a:t>
            </a:r>
          </a:p>
          <a:p>
            <a:pPr lvl="2" algn="just"/>
            <a:r>
              <a:rPr lang="en-US" sz="2400" b="1" dirty="0">
                <a:solidFill>
                  <a:srgbClr val="1405D1"/>
                </a:solidFill>
              </a:rPr>
              <a:t>	</a:t>
            </a:r>
            <a:r>
              <a:rPr lang="en-US" sz="2400" b="1" dirty="0" smtClean="0">
                <a:solidFill>
                  <a:srgbClr val="1405D1"/>
                </a:solidFill>
              </a:rPr>
              <a:t>Ce2 = -0.602</a:t>
            </a:r>
          </a:p>
        </p:txBody>
      </p:sp>
    </p:spTree>
    <p:extLst>
      <p:ext uri="{BB962C8B-B14F-4D97-AF65-F5344CB8AC3E}">
        <p14:creationId xmlns:p14="http://schemas.microsoft.com/office/powerpoint/2010/main" val="3719580676"/>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3416320"/>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a:t>
            </a:r>
          </a:p>
          <a:p>
            <a:pPr algn="just"/>
            <a:endParaRPr lang="en-US" sz="2400" b="1" dirty="0">
              <a:solidFill>
                <a:srgbClr val="1405D1"/>
              </a:solidFill>
            </a:endParaRPr>
          </a:p>
          <a:p>
            <a:pPr algn="just"/>
            <a:r>
              <a:rPr lang="en-US" sz="2400" b="1" dirty="0" smtClean="0">
                <a:solidFill>
                  <a:srgbClr val="1405D1"/>
                </a:solidFill>
              </a:rPr>
              <a:t>	</a:t>
            </a:r>
            <a:r>
              <a:rPr lang="en-US" sz="2400" dirty="0" smtClean="0">
                <a:solidFill>
                  <a:srgbClr val="1405D1"/>
                </a:solidFill>
              </a:rPr>
              <a:t>k: </a:t>
            </a:r>
            <a:r>
              <a:rPr lang="en-US" sz="2400" dirty="0" err="1" smtClean="0">
                <a:solidFill>
                  <a:srgbClr val="1405D1"/>
                </a:solidFill>
              </a:rPr>
              <a:t>Hệ</a:t>
            </a:r>
            <a:r>
              <a:rPr lang="en-US" sz="2400" dirty="0" smtClean="0">
                <a:solidFill>
                  <a:srgbClr val="1405D1"/>
                </a:solidFill>
              </a:rPr>
              <a:t> </a:t>
            </a:r>
            <a:r>
              <a:rPr lang="en-US" sz="2400" dirty="0" err="1" smtClean="0">
                <a:solidFill>
                  <a:srgbClr val="1405D1"/>
                </a:solidFill>
              </a:rPr>
              <a:t>số</a:t>
            </a:r>
            <a:r>
              <a:rPr lang="en-US" sz="2400" dirty="0" smtClean="0">
                <a:solidFill>
                  <a:srgbClr val="1405D1"/>
                </a:solidFill>
              </a:rPr>
              <a:t> </a:t>
            </a:r>
            <a:r>
              <a:rPr lang="en-US" sz="2400" dirty="0" err="1" smtClean="0">
                <a:solidFill>
                  <a:srgbClr val="1405D1"/>
                </a:solidFill>
              </a:rPr>
              <a:t>độ</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đến</a:t>
            </a:r>
            <a:r>
              <a:rPr lang="en-US" sz="2400" dirty="0" smtClean="0">
                <a:solidFill>
                  <a:srgbClr val="1405D1"/>
                </a:solidFill>
              </a:rPr>
              <a:t> </a:t>
            </a:r>
            <a:r>
              <a:rPr lang="en-US" sz="2400" dirty="0" err="1" smtClean="0">
                <a:solidFill>
                  <a:srgbClr val="1405D1"/>
                </a:solidFill>
              </a:rPr>
              <a:t>sự</a:t>
            </a:r>
            <a:r>
              <a:rPr lang="en-US" sz="2400" dirty="0" smtClean="0">
                <a:solidFill>
                  <a:srgbClr val="1405D1"/>
                </a:solidFill>
              </a:rPr>
              <a:t> </a:t>
            </a:r>
            <a:r>
              <a:rPr lang="en-US" sz="2400" dirty="0" err="1" smtClean="0">
                <a:solidFill>
                  <a:srgbClr val="1405D1"/>
                </a:solidFill>
              </a:rPr>
              <a:t>thay</a:t>
            </a:r>
            <a:r>
              <a:rPr lang="en-US" sz="2400" dirty="0" smtClean="0">
                <a:solidFill>
                  <a:srgbClr val="1405D1"/>
                </a:solidFill>
              </a:rPr>
              <a:t> </a:t>
            </a:r>
            <a:r>
              <a:rPr lang="en-US" sz="2400" dirty="0" err="1" smtClean="0">
                <a:solidFill>
                  <a:srgbClr val="1405D1"/>
                </a:solidFill>
              </a:rPr>
              <a:t>đổi</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áp</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gió</a:t>
            </a:r>
            <a:r>
              <a:rPr lang="en-US" sz="2400" dirty="0" smtClean="0">
                <a:solidFill>
                  <a:srgbClr val="1405D1"/>
                </a:solidFill>
              </a:rPr>
              <a:t> </a:t>
            </a:r>
            <a:r>
              <a:rPr lang="en-US" sz="2400" dirty="0" err="1" smtClean="0">
                <a:solidFill>
                  <a:srgbClr val="1405D1"/>
                </a:solidFill>
              </a:rPr>
              <a:t>theo</a:t>
            </a:r>
            <a:r>
              <a:rPr lang="en-US" sz="2400" dirty="0" smtClean="0">
                <a:solidFill>
                  <a:srgbClr val="1405D1"/>
                </a:solidFill>
              </a:rPr>
              <a:t> </a:t>
            </a:r>
            <a:r>
              <a:rPr lang="en-US" sz="2400" dirty="0" err="1" smtClean="0">
                <a:solidFill>
                  <a:srgbClr val="1405D1"/>
                </a:solidFill>
              </a:rPr>
              <a:t>độ</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z, </a:t>
            </a:r>
            <a:r>
              <a:rPr lang="en-US" sz="2400" dirty="0" err="1" smtClean="0">
                <a:solidFill>
                  <a:srgbClr val="1405D1"/>
                </a:solidFill>
              </a:rPr>
              <a:t>ứng</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dạng</a:t>
            </a:r>
            <a:r>
              <a:rPr lang="en-US" sz="2400" dirty="0" smtClean="0">
                <a:solidFill>
                  <a:srgbClr val="1405D1"/>
                </a:solidFill>
              </a:rPr>
              <a:t>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Xác</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bằng</a:t>
            </a:r>
            <a:r>
              <a:rPr lang="en-US" sz="2400" dirty="0" smtClean="0">
                <a:solidFill>
                  <a:srgbClr val="1405D1"/>
                </a:solidFill>
              </a:rPr>
              <a:t> </a:t>
            </a:r>
            <a:r>
              <a:rPr lang="en-US" sz="2400" dirty="0" err="1" smtClean="0">
                <a:solidFill>
                  <a:srgbClr val="1405D1"/>
                </a:solidFill>
              </a:rPr>
              <a:t>phương</a:t>
            </a:r>
            <a:r>
              <a:rPr lang="en-US" sz="2400" dirty="0" smtClean="0">
                <a:solidFill>
                  <a:srgbClr val="1405D1"/>
                </a:solidFill>
              </a:rPr>
              <a:t> </a:t>
            </a:r>
            <a:r>
              <a:rPr lang="en-US" sz="2400" dirty="0" err="1" smtClean="0">
                <a:solidFill>
                  <a:srgbClr val="1405D1"/>
                </a:solidFill>
              </a:rPr>
              <a:t>pháp</a:t>
            </a:r>
            <a:r>
              <a:rPr lang="en-US" sz="2400" dirty="0" smtClean="0">
                <a:solidFill>
                  <a:srgbClr val="1405D1"/>
                </a:solidFill>
              </a:rPr>
              <a:t> </a:t>
            </a:r>
            <a:r>
              <a:rPr lang="en-US" sz="2400" dirty="0" err="1" smtClean="0">
                <a:solidFill>
                  <a:srgbClr val="1405D1"/>
                </a:solidFill>
              </a:rPr>
              <a:t>tra</a:t>
            </a:r>
            <a:r>
              <a:rPr lang="en-US" sz="2400" dirty="0" smtClean="0">
                <a:solidFill>
                  <a:srgbClr val="1405D1"/>
                </a:solidFill>
              </a:rPr>
              <a:t> </a:t>
            </a:r>
            <a:r>
              <a:rPr lang="en-US" sz="2400" dirty="0" err="1" smtClean="0">
                <a:solidFill>
                  <a:srgbClr val="1405D1"/>
                </a:solidFill>
              </a:rPr>
              <a:t>bảng</a:t>
            </a:r>
            <a:r>
              <a:rPr lang="en-US" sz="2400" dirty="0">
                <a:solidFill>
                  <a:srgbClr val="1405D1"/>
                </a:solidFill>
              </a:rPr>
              <a:t> </a:t>
            </a:r>
            <a:r>
              <a:rPr lang="en-US" sz="2400" dirty="0" err="1" smtClean="0">
                <a:solidFill>
                  <a:srgbClr val="1405D1"/>
                </a:solidFill>
              </a:rPr>
              <a:t>trong</a:t>
            </a:r>
            <a:r>
              <a:rPr lang="en-US" sz="2400" dirty="0" smtClean="0">
                <a:solidFill>
                  <a:srgbClr val="1405D1"/>
                </a:solidFill>
              </a:rPr>
              <a:t> TCVN 2737-1995.</a:t>
            </a:r>
            <a:endParaRPr lang="en-US" sz="2400" dirty="0">
              <a:solidFill>
                <a:srgbClr val="1405D1"/>
              </a:solidFill>
            </a:endParaRPr>
          </a:p>
        </p:txBody>
      </p:sp>
    </p:spTree>
    <p:extLst>
      <p:ext uri="{BB962C8B-B14F-4D97-AF65-F5344CB8AC3E}">
        <p14:creationId xmlns:p14="http://schemas.microsoft.com/office/powerpoint/2010/main" val="1997024336"/>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5" name="Picture 4"/>
          <p:cNvPicPr>
            <a:picLocks noChangeAspect="1"/>
          </p:cNvPicPr>
          <p:nvPr/>
        </p:nvPicPr>
        <p:blipFill>
          <a:blip r:embed="rId3"/>
          <a:stretch>
            <a:fillRect/>
          </a:stretch>
        </p:blipFill>
        <p:spPr>
          <a:xfrm>
            <a:off x="763299" y="1260962"/>
            <a:ext cx="7758948" cy="4976349"/>
          </a:xfrm>
          <a:prstGeom prst="rect">
            <a:avLst/>
          </a:prstGeom>
        </p:spPr>
      </p:pic>
    </p:spTree>
    <p:extLst>
      <p:ext uri="{BB962C8B-B14F-4D97-AF65-F5344CB8AC3E}">
        <p14:creationId xmlns:p14="http://schemas.microsoft.com/office/powerpoint/2010/main" val="320538070"/>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647143" cy="4893647"/>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a:t>
            </a:r>
          </a:p>
          <a:p>
            <a:pPr algn="just"/>
            <a:endParaRPr lang="en-US" sz="2400" b="1" dirty="0">
              <a:solidFill>
                <a:srgbClr val="1405D1"/>
              </a:solidFill>
            </a:endParaRPr>
          </a:p>
          <a:p>
            <a:pPr algn="just"/>
            <a:r>
              <a:rPr lang="en-US" sz="2400" b="1" dirty="0" smtClean="0">
                <a:solidFill>
                  <a:srgbClr val="1405D1"/>
                </a:solidFill>
              </a:rPr>
              <a:t>	</a:t>
            </a:r>
            <a:r>
              <a:rPr lang="en-US" sz="2400" dirty="0" err="1">
                <a:solidFill>
                  <a:srgbClr val="1405D1"/>
                </a:solidFill>
              </a:rPr>
              <a:t>Địa</a:t>
            </a:r>
            <a:r>
              <a:rPr lang="en-US" sz="2400" dirty="0">
                <a:solidFill>
                  <a:srgbClr val="1405D1"/>
                </a:solidFill>
              </a:rPr>
              <a:t> </a:t>
            </a:r>
            <a:r>
              <a:rPr lang="en-US" sz="2400" dirty="0" err="1">
                <a:solidFill>
                  <a:srgbClr val="1405D1"/>
                </a:solidFill>
              </a:rPr>
              <a:t>hình</a:t>
            </a:r>
            <a:r>
              <a:rPr lang="en-US" sz="2400" dirty="0">
                <a:solidFill>
                  <a:srgbClr val="1405D1"/>
                </a:solidFill>
              </a:rPr>
              <a:t> A: </a:t>
            </a:r>
            <a:r>
              <a:rPr lang="en-US" sz="2400" dirty="0" err="1">
                <a:solidFill>
                  <a:srgbClr val="1405D1"/>
                </a:solidFill>
              </a:rPr>
              <a:t>địa</a:t>
            </a:r>
            <a:r>
              <a:rPr lang="en-US" sz="2400" dirty="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trống</a:t>
            </a:r>
            <a:r>
              <a:rPr lang="en-US" sz="2400" dirty="0" smtClean="0">
                <a:solidFill>
                  <a:srgbClr val="1405D1"/>
                </a:solidFill>
              </a:rPr>
              <a:t> </a:t>
            </a:r>
            <a:r>
              <a:rPr lang="en-US" sz="2400" dirty="0" err="1" smtClean="0">
                <a:solidFill>
                  <a:srgbClr val="1405D1"/>
                </a:solidFill>
              </a:rPr>
              <a:t>trải</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hoặc</a:t>
            </a:r>
            <a:r>
              <a:rPr lang="en-US" sz="2400" dirty="0" smtClean="0">
                <a:solidFill>
                  <a:srgbClr val="1405D1"/>
                </a:solidFill>
              </a:rPr>
              <a:t> </a:t>
            </a:r>
            <a:r>
              <a:rPr lang="en-US" sz="2400" dirty="0" err="1" smtClean="0">
                <a:solidFill>
                  <a:srgbClr val="1405D1"/>
                </a:solidFill>
              </a:rPr>
              <a:t>ít</a:t>
            </a:r>
            <a:r>
              <a:rPr lang="en-US" sz="2400" dirty="0" smtClean="0">
                <a:solidFill>
                  <a:srgbClr val="1405D1"/>
                </a:solidFill>
              </a:rPr>
              <a:t> </a:t>
            </a:r>
            <a:r>
              <a:rPr lang="en-US" sz="2400" dirty="0" err="1" smtClean="0">
                <a:solidFill>
                  <a:srgbClr val="1405D1"/>
                </a:solidFill>
              </a:rPr>
              <a:t>vật</a:t>
            </a:r>
            <a:r>
              <a:rPr lang="en-US" sz="2400" dirty="0" smtClean="0">
                <a:solidFill>
                  <a:srgbClr val="1405D1"/>
                </a:solidFill>
              </a:rPr>
              <a:t> </a:t>
            </a:r>
            <a:r>
              <a:rPr lang="en-US" sz="2400" dirty="0" err="1" smtClean="0">
                <a:solidFill>
                  <a:srgbClr val="1405D1"/>
                </a:solidFill>
              </a:rPr>
              <a:t>cản</a:t>
            </a:r>
            <a:r>
              <a:rPr lang="en-US" sz="2400"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B: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tương</a:t>
            </a:r>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trống</a:t>
            </a:r>
            <a:r>
              <a:rPr lang="en-US" sz="2400" dirty="0" smtClean="0">
                <a:solidFill>
                  <a:srgbClr val="1405D1"/>
                </a:solidFill>
              </a:rPr>
              <a:t> </a:t>
            </a:r>
            <a:r>
              <a:rPr lang="en-US" sz="2400" dirty="0" err="1" smtClean="0">
                <a:solidFill>
                  <a:srgbClr val="1405D1"/>
                </a:solidFill>
              </a:rPr>
              <a:t>trãi</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a:t>
            </a:r>
            <a:r>
              <a:rPr lang="en-US" sz="2400" dirty="0" err="1" smtClean="0">
                <a:solidFill>
                  <a:srgbClr val="1405D1"/>
                </a:solidFill>
              </a:rPr>
              <a:t>ngoại</a:t>
            </a:r>
            <a:r>
              <a:rPr lang="en-US" sz="2400" dirty="0" smtClean="0">
                <a:solidFill>
                  <a:srgbClr val="1405D1"/>
                </a:solidFill>
              </a:rPr>
              <a:t> ô, </a:t>
            </a:r>
            <a:r>
              <a:rPr lang="en-US" sz="2400" dirty="0" err="1" smtClean="0">
                <a:solidFill>
                  <a:srgbClr val="1405D1"/>
                </a:solidFill>
              </a:rPr>
              <a:t>trị</a:t>
            </a:r>
            <a:r>
              <a:rPr lang="en-US" sz="2400" dirty="0" smtClean="0">
                <a:solidFill>
                  <a:srgbClr val="1405D1"/>
                </a:solidFill>
              </a:rPr>
              <a:t> </a:t>
            </a:r>
            <a:r>
              <a:rPr lang="en-US" sz="2400" dirty="0" err="1" smtClean="0">
                <a:solidFill>
                  <a:srgbClr val="1405D1"/>
                </a:solidFill>
              </a:rPr>
              <a:t>trấn</a:t>
            </a:r>
            <a:r>
              <a:rPr lang="en-US" sz="2400" dirty="0" smtClean="0">
                <a:solidFill>
                  <a:srgbClr val="1405D1"/>
                </a:solidFill>
              </a:rPr>
              <a:t>..)</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C: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bị</a:t>
            </a:r>
            <a:r>
              <a:rPr lang="en-US" sz="2400" dirty="0" smtClean="0">
                <a:solidFill>
                  <a:srgbClr val="1405D1"/>
                </a:solidFill>
              </a:rPr>
              <a:t> </a:t>
            </a:r>
            <a:r>
              <a:rPr lang="en-US" sz="2400" dirty="0" err="1" smtClean="0">
                <a:solidFill>
                  <a:srgbClr val="1405D1"/>
                </a:solidFill>
              </a:rPr>
              <a:t>che</a:t>
            </a:r>
            <a:r>
              <a:rPr lang="en-US" sz="2400" dirty="0" smtClean="0">
                <a:solidFill>
                  <a:srgbClr val="1405D1"/>
                </a:solidFill>
              </a:rPr>
              <a:t> </a:t>
            </a:r>
            <a:r>
              <a:rPr lang="en-US" sz="2400" dirty="0" err="1" smtClean="0">
                <a:solidFill>
                  <a:srgbClr val="1405D1"/>
                </a:solidFill>
              </a:rPr>
              <a:t>chắn</a:t>
            </a:r>
            <a:r>
              <a:rPr lang="en-US" sz="2400" dirty="0" smtClean="0">
                <a:solidFill>
                  <a:srgbClr val="1405D1"/>
                </a:solidFill>
              </a:rPr>
              <a:t> </a:t>
            </a:r>
            <a:r>
              <a:rPr lang="en-US" sz="2400" dirty="0" err="1" smtClean="0">
                <a:solidFill>
                  <a:srgbClr val="1405D1"/>
                </a:solidFill>
              </a:rPr>
              <a:t>mạnh</a:t>
            </a:r>
            <a:r>
              <a:rPr lang="en-US" sz="2400" dirty="0" smtClean="0">
                <a:solidFill>
                  <a:srgbClr val="1405D1"/>
                </a:solidFill>
              </a:rPr>
              <a:t> (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thành</a:t>
            </a:r>
            <a:r>
              <a:rPr lang="en-US" sz="2400" dirty="0" smtClean="0">
                <a:solidFill>
                  <a:srgbClr val="1405D1"/>
                </a:solidFill>
              </a:rPr>
              <a:t> </a:t>
            </a:r>
            <a:r>
              <a:rPr lang="en-US" sz="2400" dirty="0" err="1" smtClean="0">
                <a:solidFill>
                  <a:srgbClr val="1405D1"/>
                </a:solidFill>
              </a:rPr>
              <a:t>phố</a:t>
            </a:r>
            <a:r>
              <a:rPr lang="en-US" sz="2400" dirty="0" smtClean="0">
                <a:solidFill>
                  <a:srgbClr val="1405D1"/>
                </a:solidFill>
              </a:rPr>
              <a:t>, </a:t>
            </a:r>
            <a:r>
              <a:rPr lang="en-US" sz="2400" dirty="0" err="1" smtClean="0">
                <a:solidFill>
                  <a:srgbClr val="1405D1"/>
                </a:solidFill>
              </a:rPr>
              <a:t>rừng</a:t>
            </a:r>
            <a:r>
              <a:rPr lang="en-US" sz="2400" dirty="0" smtClean="0">
                <a:solidFill>
                  <a:srgbClr val="1405D1"/>
                </a:solidFill>
              </a:rPr>
              <a:t> </a:t>
            </a:r>
            <a:r>
              <a:rPr lang="en-US" sz="2400" dirty="0" err="1" smtClean="0">
                <a:solidFill>
                  <a:srgbClr val="1405D1"/>
                </a:solidFill>
              </a:rPr>
              <a:t>rậm</a:t>
            </a:r>
            <a:r>
              <a:rPr lang="en-US" sz="2400" dirty="0" smtClean="0">
                <a:solidFill>
                  <a:srgbClr val="1405D1"/>
                </a:solidFill>
              </a:rPr>
              <a:t>…)</a:t>
            </a:r>
            <a:endParaRPr lang="en-US" sz="2400" dirty="0">
              <a:solidFill>
                <a:srgbClr val="1405D1"/>
              </a:solidFill>
            </a:endParaRPr>
          </a:p>
        </p:txBody>
      </p:sp>
    </p:spTree>
    <p:extLst>
      <p:ext uri="{BB962C8B-B14F-4D97-AF65-F5344CB8AC3E}">
        <p14:creationId xmlns:p14="http://schemas.microsoft.com/office/powerpoint/2010/main" val="184926680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378565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1.2.3 </a:t>
            </a:r>
            <a:r>
              <a:rPr lang="en-US" sz="2400" b="1" dirty="0" err="1" smtClean="0"/>
              <a:t>Xác</a:t>
            </a:r>
            <a:r>
              <a:rPr lang="en-US" sz="2400" b="1" dirty="0" smtClean="0"/>
              <a:t> </a:t>
            </a:r>
            <a:r>
              <a:rPr lang="en-US" sz="2400" b="1" dirty="0" err="1" smtClean="0"/>
              <a:t>định</a:t>
            </a:r>
            <a:r>
              <a:rPr lang="en-US" sz="2400" b="1" dirty="0" smtClean="0"/>
              <a:t> </a:t>
            </a:r>
            <a:r>
              <a:rPr lang="en-US" sz="2400" b="1" dirty="0" err="1" smtClean="0"/>
              <a:t>tải</a:t>
            </a:r>
            <a:r>
              <a:rPr lang="en-US" sz="2400" b="1" dirty="0" smtClean="0"/>
              <a:t> </a:t>
            </a:r>
            <a:r>
              <a:rPr lang="en-US" sz="2400" b="1" dirty="0" err="1" smtClean="0"/>
              <a:t>trọng</a:t>
            </a:r>
            <a:r>
              <a:rPr lang="en-US" sz="2400" b="1" dirty="0" smtClean="0"/>
              <a:t>:</a:t>
            </a:r>
          </a:p>
          <a:p>
            <a:endParaRPr lang="en-US" sz="2400" dirty="0">
              <a:solidFill>
                <a:srgbClr val="1405D1"/>
              </a:solidFill>
            </a:endParaRPr>
          </a:p>
          <a:p>
            <a:pPr algn="just"/>
            <a:r>
              <a:rPr lang="en-US" sz="2400" b="1" dirty="0" smtClean="0">
                <a:solidFill>
                  <a:srgbClr val="1405D1"/>
                </a:solidFill>
              </a:rPr>
              <a:t>	c./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p>
          <a:p>
            <a:pPr marL="1257300" lvl="2" indent="-342900" algn="just">
              <a:buFont typeface="Arial" panose="020B0604020202020204" pitchFamily="34" charset="0"/>
              <a:buChar char="•"/>
            </a:pPr>
            <a:endParaRPr lang="en-US" sz="2400" b="1" dirty="0">
              <a:solidFill>
                <a:srgbClr val="1405D1"/>
              </a:solidFill>
            </a:endParaRPr>
          </a:p>
          <a:p>
            <a:pPr marL="1257300" lvl="2" indent="-342900" algn="just">
              <a:buFont typeface="Arial" panose="020B0604020202020204" pitchFamily="34" charset="0"/>
              <a:buChar char="•"/>
            </a:pPr>
            <a:endParaRPr lang="en-US" sz="2400" dirty="0">
              <a:solidFill>
                <a:srgbClr val="1405D1"/>
              </a:solidFill>
            </a:endParaRPr>
          </a:p>
          <a:p>
            <a:pPr lvl="3" algn="just"/>
            <a:r>
              <a:rPr lang="en-US" sz="2400" b="1" dirty="0" smtClean="0">
                <a:solidFill>
                  <a:srgbClr val="1405D1"/>
                </a:solidFill>
              </a:rPr>
              <a:t>		W=</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*n*c*k*</a:t>
            </a:r>
            <a:r>
              <a:rPr lang="en-US" sz="2400" b="1" dirty="0" smtClean="0">
                <a:solidFill>
                  <a:srgbClr val="FF0000"/>
                </a:solidFill>
              </a:rPr>
              <a:t>B</a:t>
            </a:r>
          </a:p>
          <a:p>
            <a:pPr lvl="3" algn="just"/>
            <a:endParaRPr lang="en-US" sz="2400" b="1" dirty="0" smtClean="0">
              <a:solidFill>
                <a:srgbClr val="1405D1"/>
              </a:solidFill>
            </a:endParaRPr>
          </a:p>
          <a:p>
            <a:pPr lvl="3" algn="just"/>
            <a:r>
              <a:rPr lang="en-US" sz="2400" i="1" dirty="0" smtClean="0">
                <a:solidFill>
                  <a:srgbClr val="FF0000"/>
                </a:solidFill>
              </a:rPr>
              <a:t>B</a:t>
            </a:r>
            <a:r>
              <a:rPr lang="en-US" sz="2400" i="1" dirty="0" smtClean="0">
                <a:solidFill>
                  <a:srgbClr val="1405D1"/>
                </a:solidFill>
              </a:rPr>
              <a:t> </a:t>
            </a:r>
            <a:r>
              <a:rPr lang="en-US" sz="2400" i="1" dirty="0" err="1" smtClean="0">
                <a:solidFill>
                  <a:srgbClr val="1405D1"/>
                </a:solidFill>
              </a:rPr>
              <a:t>là</a:t>
            </a:r>
            <a:r>
              <a:rPr lang="en-US" sz="2400" i="1" dirty="0" smtClean="0">
                <a:solidFill>
                  <a:srgbClr val="1405D1"/>
                </a:solidFill>
              </a:rPr>
              <a:t> </a:t>
            </a:r>
            <a:r>
              <a:rPr lang="en-US" sz="2400" i="1" dirty="0" err="1" smtClean="0">
                <a:solidFill>
                  <a:srgbClr val="1405D1"/>
                </a:solidFill>
              </a:rPr>
              <a:t>bề</a:t>
            </a:r>
            <a:r>
              <a:rPr lang="en-US" sz="2400" i="1" dirty="0" smtClean="0">
                <a:solidFill>
                  <a:srgbClr val="1405D1"/>
                </a:solidFill>
              </a:rPr>
              <a:t> </a:t>
            </a:r>
            <a:r>
              <a:rPr lang="en-US" sz="2400" i="1" dirty="0" err="1" smtClean="0">
                <a:solidFill>
                  <a:srgbClr val="1405D1"/>
                </a:solidFill>
              </a:rPr>
              <a:t>rộng</a:t>
            </a:r>
            <a:r>
              <a:rPr lang="en-US" sz="2400" i="1" dirty="0" smtClean="0">
                <a:solidFill>
                  <a:srgbClr val="1405D1"/>
                </a:solidFill>
              </a:rPr>
              <a:t> </a:t>
            </a:r>
            <a:r>
              <a:rPr lang="en-US" sz="2400" i="1" dirty="0" err="1" smtClean="0">
                <a:solidFill>
                  <a:srgbClr val="1405D1"/>
                </a:solidFill>
              </a:rPr>
              <a:t>đón</a:t>
            </a:r>
            <a:r>
              <a:rPr lang="en-US" sz="2400" i="1" dirty="0" smtClean="0">
                <a:solidFill>
                  <a:srgbClr val="1405D1"/>
                </a:solidFill>
              </a:rPr>
              <a:t> </a:t>
            </a:r>
            <a:r>
              <a:rPr lang="en-US" sz="2400" i="1" dirty="0" err="1" smtClean="0">
                <a:solidFill>
                  <a:srgbClr val="1405D1"/>
                </a:solidFill>
              </a:rPr>
              <a:t>gió</a:t>
            </a:r>
            <a:r>
              <a:rPr lang="en-US" sz="2400" i="1" dirty="0">
                <a:solidFill>
                  <a:srgbClr val="1405D1"/>
                </a:solidFill>
              </a:rPr>
              <a:t>.</a:t>
            </a:r>
            <a:endParaRPr lang="en-US" sz="2400" i="1" dirty="0" smtClean="0">
              <a:solidFill>
                <a:srgbClr val="1405D1"/>
              </a:solidFill>
            </a:endParaRPr>
          </a:p>
        </p:txBody>
      </p:sp>
    </p:spTree>
    <p:extLst>
      <p:ext uri="{BB962C8B-B14F-4D97-AF65-F5344CB8AC3E}">
        <p14:creationId xmlns:p14="http://schemas.microsoft.com/office/powerpoint/2010/main" val="351805927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461665"/>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dirty="0">
              <a:latin typeface="Arial" pitchFamily="34" charset="0"/>
              <a:cs typeface="Arial" pitchFamily="34" charset="0"/>
            </a:endParaRPr>
          </a:p>
        </p:txBody>
      </p:sp>
      <p:pic>
        <p:nvPicPr>
          <p:cNvPr id="4" name="Picture 3"/>
          <p:cNvPicPr>
            <a:picLocks noChangeAspect="1"/>
          </p:cNvPicPr>
          <p:nvPr/>
        </p:nvPicPr>
        <p:blipFill>
          <a:blip r:embed="rId3"/>
          <a:stretch>
            <a:fillRect/>
          </a:stretch>
        </p:blipFill>
        <p:spPr>
          <a:xfrm>
            <a:off x="18864" y="2204710"/>
            <a:ext cx="4677022" cy="4461633"/>
          </a:xfrm>
          <a:prstGeom prst="rect">
            <a:avLst/>
          </a:prstGeom>
        </p:spPr>
      </p:pic>
      <p:pic>
        <p:nvPicPr>
          <p:cNvPr id="5" name="Picture 4"/>
          <p:cNvPicPr>
            <a:picLocks noChangeAspect="1"/>
          </p:cNvPicPr>
          <p:nvPr/>
        </p:nvPicPr>
        <p:blipFill>
          <a:blip r:embed="rId4"/>
          <a:stretch>
            <a:fillRect/>
          </a:stretch>
        </p:blipFill>
        <p:spPr>
          <a:xfrm>
            <a:off x="4572000" y="2273701"/>
            <a:ext cx="4799275" cy="4392642"/>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938992"/>
          </a:xfrm>
          <a:prstGeom prst="rect">
            <a:avLst/>
          </a:prstGeom>
          <a:noFill/>
        </p:spPr>
        <p:txBody>
          <a:bodyPr wrap="square" rtlCol="0">
            <a:spAutoFit/>
          </a:bodyPr>
          <a:lstStyle/>
          <a:p>
            <a:pPr algn="just"/>
            <a:r>
              <a:rPr lang="en-US" sz="2400" b="1" dirty="0" err="1" smtClean="0">
                <a:solidFill>
                  <a:srgbClr val="FF0000"/>
                </a:solidFill>
              </a:rPr>
              <a:t>Ví</a:t>
            </a:r>
            <a:r>
              <a:rPr lang="en-US" sz="2400" b="1" dirty="0" smtClean="0">
                <a:solidFill>
                  <a:srgbClr val="FF0000"/>
                </a:solidFill>
              </a:rPr>
              <a:t> </a:t>
            </a:r>
            <a:r>
              <a:rPr lang="en-US" sz="2400" b="1" dirty="0" err="1" smtClean="0">
                <a:solidFill>
                  <a:srgbClr val="FF0000"/>
                </a:solidFill>
              </a:rPr>
              <a:t>dụ</a:t>
            </a:r>
            <a:r>
              <a:rPr lang="en-US" sz="2400" b="1" dirty="0" smtClean="0">
                <a:solidFill>
                  <a:srgbClr val="1405D1"/>
                </a:solidFill>
              </a:rPr>
              <a:t>: </a:t>
            </a:r>
            <a:r>
              <a:rPr lang="en-US" sz="2400" b="1" dirty="0" err="1" smtClean="0">
                <a:solidFill>
                  <a:srgbClr val="1405D1"/>
                </a:solidFill>
              </a:rPr>
              <a:t>Tính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r>
              <a:rPr lang="en-US" sz="2400" b="1" dirty="0" err="1" smtClean="0">
                <a:solidFill>
                  <a:srgbClr val="1405D1"/>
                </a:solidFill>
              </a:rPr>
              <a:t>cho</a:t>
            </a:r>
            <a:r>
              <a:rPr lang="en-US" sz="2400" b="1" dirty="0" smtClean="0">
                <a:solidFill>
                  <a:srgbClr val="1405D1"/>
                </a:solidFill>
              </a:rPr>
              <a:t> </a:t>
            </a: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trình</a:t>
            </a:r>
            <a:r>
              <a:rPr lang="en-US" sz="2400" b="1" dirty="0" smtClean="0">
                <a:solidFill>
                  <a:srgbClr val="1405D1"/>
                </a:solidFill>
              </a:rPr>
              <a:t> </a:t>
            </a:r>
            <a:r>
              <a:rPr lang="en-US" sz="2400" b="1" dirty="0" err="1" smtClean="0">
                <a:solidFill>
                  <a:srgbClr val="1405D1"/>
                </a:solidFill>
              </a:rPr>
              <a:t>có</a:t>
            </a:r>
            <a:r>
              <a:rPr lang="en-US" sz="2400" b="1" dirty="0" smtClean="0">
                <a:solidFill>
                  <a:srgbClr val="1405D1"/>
                </a:solidFill>
              </a:rPr>
              <a:t> </a:t>
            </a:r>
            <a:r>
              <a:rPr lang="en-US" sz="2400" b="1" dirty="0" err="1" smtClean="0">
                <a:solidFill>
                  <a:srgbClr val="1405D1"/>
                </a:solidFill>
              </a:rPr>
              <a:t>khung</a:t>
            </a:r>
            <a:r>
              <a:rPr lang="en-US" sz="2400" b="1" dirty="0" smtClean="0">
                <a:solidFill>
                  <a:srgbClr val="1405D1"/>
                </a:solidFill>
              </a:rPr>
              <a:t> </a:t>
            </a:r>
            <a:r>
              <a:rPr lang="en-US" sz="2400" b="1" dirty="0" err="1" smtClean="0">
                <a:solidFill>
                  <a:srgbClr val="1405D1"/>
                </a:solidFill>
              </a:rPr>
              <a:t>như</a:t>
            </a:r>
            <a:r>
              <a:rPr lang="en-US" sz="2400" b="1" dirty="0" smtClean="0">
                <a:solidFill>
                  <a:srgbClr val="1405D1"/>
                </a:solidFill>
              </a:rPr>
              <a:t> </a:t>
            </a:r>
            <a:r>
              <a:rPr lang="en-US" sz="2400" b="1" dirty="0" err="1" smtClean="0">
                <a:solidFill>
                  <a:srgbClr val="1405D1"/>
                </a:solidFill>
              </a:rPr>
              <a:t>hình</a:t>
            </a:r>
            <a:r>
              <a:rPr lang="en-US" sz="2400" b="1" dirty="0" smtClean="0">
                <a:solidFill>
                  <a:srgbClr val="1405D1"/>
                </a:solidFill>
              </a:rPr>
              <a:t>, H=17,1m; L=12,8m; </a:t>
            </a:r>
            <a:r>
              <a:rPr lang="en-US" sz="2400" b="1" dirty="0" smtClean="0">
                <a:solidFill>
                  <a:srgbClr val="1405D1"/>
                </a:solidFill>
                <a:sym typeface="Symbol" panose="05050102010706020507" pitchFamily="18" charset="2"/>
              </a:rPr>
              <a:t>=20</a:t>
            </a:r>
            <a:r>
              <a:rPr lang="en-US" sz="2400" b="1" baseline="30000" dirty="0" smtClean="0">
                <a:solidFill>
                  <a:srgbClr val="1405D1"/>
                </a:solidFill>
                <a:sym typeface="Symbol" panose="05050102010706020507" pitchFamily="18" charset="2"/>
              </a:rPr>
              <a:t>0</a:t>
            </a:r>
            <a:endParaRPr lang="en-US" sz="2400" b="1" baseline="30000" dirty="0" smtClean="0">
              <a:solidFill>
                <a:srgbClr val="1405D1"/>
              </a:solidFill>
            </a:endParaRPr>
          </a:p>
          <a:p>
            <a:pPr algn="just"/>
            <a:r>
              <a:rPr lang="en-US" sz="2400" b="1" dirty="0">
                <a:solidFill>
                  <a:srgbClr val="1405D1"/>
                </a:solidFill>
              </a:rPr>
              <a:t>	</a:t>
            </a:r>
            <a:r>
              <a:rPr lang="en-US" sz="2400" b="1" dirty="0" err="1" smtClean="0">
                <a:solidFill>
                  <a:srgbClr val="1405D1"/>
                </a:solidFill>
              </a:rPr>
              <a:t>Biết</a:t>
            </a:r>
            <a:r>
              <a:rPr lang="en-US" sz="2400" b="1" dirty="0" smtClean="0">
                <a:solidFill>
                  <a:srgbClr val="1405D1"/>
                </a:solidFill>
              </a:rPr>
              <a:t> </a:t>
            </a:r>
            <a:r>
              <a:rPr lang="en-US" sz="2400" b="1" dirty="0" err="1" smtClean="0">
                <a:solidFill>
                  <a:srgbClr val="1405D1"/>
                </a:solidFill>
              </a:rPr>
              <a:t>bước</a:t>
            </a:r>
            <a:r>
              <a:rPr lang="en-US" sz="2400" b="1" dirty="0" smtClean="0">
                <a:solidFill>
                  <a:srgbClr val="1405D1"/>
                </a:solidFill>
              </a:rPr>
              <a:t> </a:t>
            </a:r>
            <a:r>
              <a:rPr lang="en-US" sz="2400" b="1" dirty="0" err="1" smtClean="0">
                <a:solidFill>
                  <a:srgbClr val="1405D1"/>
                </a:solidFill>
              </a:rPr>
              <a:t>cột</a:t>
            </a:r>
            <a:r>
              <a:rPr lang="en-US" sz="2400" b="1" dirty="0" smtClean="0">
                <a:solidFill>
                  <a:srgbClr val="1405D1"/>
                </a:solidFill>
              </a:rPr>
              <a:t> </a:t>
            </a:r>
            <a:r>
              <a:rPr lang="en-US" sz="2400" b="1" dirty="0" err="1" smtClean="0">
                <a:solidFill>
                  <a:srgbClr val="1405D1"/>
                </a:solidFill>
              </a:rPr>
              <a:t>là</a:t>
            </a:r>
            <a:r>
              <a:rPr lang="en-US" sz="2400" b="1" dirty="0">
                <a:solidFill>
                  <a:srgbClr val="1405D1"/>
                </a:solidFill>
              </a:rPr>
              <a:t> </a:t>
            </a:r>
            <a:r>
              <a:rPr lang="en-US" sz="2400" b="1" dirty="0" smtClean="0">
                <a:solidFill>
                  <a:srgbClr val="1405D1"/>
                </a:solidFill>
              </a:rPr>
              <a:t>6m </a:t>
            </a:r>
            <a:r>
              <a:rPr lang="en-US" sz="2400" b="1" dirty="0" err="1" smtClean="0">
                <a:solidFill>
                  <a:srgbClr val="1405D1"/>
                </a:solidFill>
              </a:rPr>
              <a:t>và</a:t>
            </a:r>
            <a:r>
              <a:rPr lang="en-US" sz="2400" b="1" dirty="0" smtClean="0">
                <a:solidFill>
                  <a:srgbClr val="1405D1"/>
                </a:solidFill>
              </a:rPr>
              <a:t> </a:t>
            </a: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trình</a:t>
            </a:r>
            <a:r>
              <a:rPr lang="en-US" sz="2400" b="1" dirty="0" smtClean="0">
                <a:solidFill>
                  <a:srgbClr val="1405D1"/>
                </a:solidFill>
              </a:rPr>
              <a:t> ở </a:t>
            </a:r>
            <a:r>
              <a:rPr lang="en-US" sz="2400" b="1" dirty="0" err="1" smtClean="0">
                <a:solidFill>
                  <a:srgbClr val="1405D1"/>
                </a:solidFill>
              </a:rPr>
              <a:t>huyện</a:t>
            </a:r>
            <a:r>
              <a:rPr lang="en-US" sz="2400" b="1" dirty="0" smtClean="0">
                <a:solidFill>
                  <a:srgbClr val="1405D1"/>
                </a:solidFill>
              </a:rPr>
              <a:t> </a:t>
            </a:r>
            <a:r>
              <a:rPr lang="en-US" sz="2400" b="1" dirty="0" err="1" smtClean="0">
                <a:solidFill>
                  <a:srgbClr val="1405D1"/>
                </a:solidFill>
              </a:rPr>
              <a:t>Bình</a:t>
            </a:r>
            <a:r>
              <a:rPr lang="en-US" sz="2400" b="1" dirty="0" smtClean="0">
                <a:solidFill>
                  <a:srgbClr val="1405D1"/>
                </a:solidFill>
              </a:rPr>
              <a:t> </a:t>
            </a:r>
            <a:r>
              <a:rPr lang="en-US" sz="2400" b="1" dirty="0" err="1" smtClean="0">
                <a:solidFill>
                  <a:srgbClr val="1405D1"/>
                </a:solidFill>
              </a:rPr>
              <a:t>Chánh</a:t>
            </a:r>
            <a:r>
              <a:rPr lang="en-US" sz="2400" b="1" dirty="0" smtClean="0">
                <a:solidFill>
                  <a:srgbClr val="1405D1"/>
                </a:solidFill>
              </a:rPr>
              <a:t> </a:t>
            </a:r>
            <a:r>
              <a:rPr lang="en-US" sz="2400" b="1" dirty="0" err="1" smtClean="0">
                <a:solidFill>
                  <a:srgbClr val="1405D1"/>
                </a:solidFill>
              </a:rPr>
              <a:t>Tp.HCM</a:t>
            </a:r>
            <a:r>
              <a:rPr lang="en-US" sz="2400" b="1" dirty="0" smtClean="0">
                <a:solidFill>
                  <a:srgbClr val="1405D1"/>
                </a:solidFill>
              </a:rPr>
              <a:t>; </a:t>
            </a:r>
            <a:r>
              <a:rPr lang="en-US" sz="2400" b="1" dirty="0" err="1" smtClean="0">
                <a:solidFill>
                  <a:srgbClr val="1405D1"/>
                </a:solidFill>
              </a:rPr>
              <a:t>Dạng</a:t>
            </a:r>
            <a:r>
              <a:rPr lang="en-US" sz="2400" b="1" dirty="0" smtClean="0">
                <a:solidFill>
                  <a:srgbClr val="1405D1"/>
                </a:solidFill>
              </a:rPr>
              <a:t> </a:t>
            </a:r>
            <a:r>
              <a:rPr lang="en-US" sz="2400" b="1" dirty="0" err="1" smtClean="0">
                <a:solidFill>
                  <a:srgbClr val="1405D1"/>
                </a:solidFill>
              </a:rPr>
              <a:t>địa</a:t>
            </a:r>
            <a:r>
              <a:rPr lang="en-US" sz="2400" b="1" dirty="0" smtClean="0">
                <a:solidFill>
                  <a:srgbClr val="1405D1"/>
                </a:solidFill>
              </a:rPr>
              <a:t> </a:t>
            </a:r>
            <a:r>
              <a:rPr lang="en-US" sz="2400" b="1" dirty="0" err="1" smtClean="0">
                <a:solidFill>
                  <a:srgbClr val="1405D1"/>
                </a:solidFill>
              </a:rPr>
              <a:t>hình</a:t>
            </a:r>
            <a:r>
              <a:rPr lang="en-US" sz="2400" b="1" dirty="0" smtClean="0">
                <a:solidFill>
                  <a:srgbClr val="1405D1"/>
                </a:solidFill>
              </a:rPr>
              <a:t> B.</a:t>
            </a:r>
          </a:p>
          <a:p>
            <a:pPr marL="1257300" lvl="2" indent="-342900" algn="just">
              <a:buFont typeface="Arial" panose="020B0604020202020204" pitchFamily="34" charset="0"/>
              <a:buChar char="•"/>
            </a:pPr>
            <a:endParaRPr lang="en-US" sz="2400" b="1" dirty="0">
              <a:solidFill>
                <a:srgbClr val="1405D1"/>
              </a:solidFill>
            </a:endParaRPr>
          </a:p>
        </p:txBody>
      </p:sp>
      <p:pic>
        <p:nvPicPr>
          <p:cNvPr id="5" name="Picture 4"/>
          <p:cNvPicPr>
            <a:picLocks noChangeAspect="1"/>
          </p:cNvPicPr>
          <p:nvPr/>
        </p:nvPicPr>
        <p:blipFill>
          <a:blip r:embed="rId3"/>
          <a:stretch>
            <a:fillRect/>
          </a:stretch>
        </p:blipFill>
        <p:spPr>
          <a:xfrm>
            <a:off x="1475656" y="2924944"/>
            <a:ext cx="5360735" cy="3711278"/>
          </a:xfrm>
          <a:prstGeom prst="rect">
            <a:avLst/>
          </a:prstGeom>
        </p:spPr>
      </p:pic>
    </p:spTree>
    <p:extLst>
      <p:ext uri="{BB962C8B-B14F-4D97-AF65-F5344CB8AC3E}">
        <p14:creationId xmlns:p14="http://schemas.microsoft.com/office/powerpoint/2010/main" val="372444087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830997"/>
          </a:xfrm>
          <a:prstGeom prst="rect">
            <a:avLst/>
          </a:prstGeom>
          <a:noFill/>
        </p:spPr>
        <p:txBody>
          <a:bodyPr wrap="square" rtlCol="0">
            <a:spAutoFit/>
          </a:bodyPr>
          <a:lstStyle/>
          <a:p>
            <a:pPr algn="just"/>
            <a:r>
              <a:rPr lang="en-US" sz="2400" b="1" dirty="0" err="1" smtClean="0">
                <a:solidFill>
                  <a:srgbClr val="FF0000"/>
                </a:solidFill>
              </a:rPr>
              <a:t>Giải</a:t>
            </a:r>
            <a:r>
              <a:rPr lang="en-US" sz="2400" b="1" dirty="0" smtClean="0">
                <a:solidFill>
                  <a:srgbClr val="FF0000"/>
                </a:solidFill>
              </a:rPr>
              <a:t>:</a:t>
            </a:r>
            <a:endParaRPr lang="en-US" sz="2400" b="1" dirty="0" smtClean="0">
              <a:solidFill>
                <a:srgbClr val="1405D1"/>
              </a:solidFill>
            </a:endParaRPr>
          </a:p>
          <a:p>
            <a:pPr marL="1257300" lvl="2" indent="-342900" algn="just">
              <a:buFont typeface="Arial" panose="020B0604020202020204" pitchFamily="34" charset="0"/>
              <a:buChar char="•"/>
            </a:pPr>
            <a:endParaRPr lang="en-US" sz="2400" b="1" dirty="0">
              <a:solidFill>
                <a:srgbClr val="1405D1"/>
              </a:solidFill>
            </a:endParaRPr>
          </a:p>
        </p:txBody>
      </p:sp>
      <p:sp>
        <p:nvSpPr>
          <p:cNvPr id="4" name="Rectangle 3"/>
          <p:cNvSpPr/>
          <p:nvPr/>
        </p:nvSpPr>
        <p:spPr>
          <a:xfrm>
            <a:off x="612177" y="1595108"/>
            <a:ext cx="7887896" cy="3293209"/>
          </a:xfrm>
          <a:prstGeom prst="rect">
            <a:avLst/>
          </a:prstGeom>
        </p:spPr>
        <p:txBody>
          <a:bodyPr wrap="square">
            <a:spAutoFit/>
          </a:bodyPr>
          <a:lstStyle/>
          <a:p>
            <a:pPr marL="342900" indent="-342900">
              <a:buFontTx/>
              <a:buChar char="-"/>
            </a:pP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thức</a:t>
            </a:r>
            <a:r>
              <a:rPr lang="en-US" sz="2400" b="1" dirty="0" smtClean="0">
                <a:solidFill>
                  <a:srgbClr val="1405D1"/>
                </a:solidFill>
              </a:rPr>
              <a:t> </a:t>
            </a:r>
            <a:r>
              <a:rPr lang="en-US" sz="2400" b="1" dirty="0" err="1" smtClean="0">
                <a:solidFill>
                  <a:srgbClr val="1405D1"/>
                </a:solidFill>
              </a:rPr>
              <a:t>tính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W=</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*n*c*k*B</a:t>
            </a:r>
          </a:p>
          <a:p>
            <a:pPr marL="342900" indent="-342900">
              <a:buFontTx/>
              <a:buChar char="-"/>
            </a:pPr>
            <a:endParaRPr lang="en-US" sz="2400" b="1" dirty="0">
              <a:solidFill>
                <a:srgbClr val="1405D1"/>
              </a:solidFill>
            </a:endParaRPr>
          </a:p>
          <a:p>
            <a:pPr marL="800100" lvl="1" indent="-342900">
              <a:buFont typeface="Arial" panose="020B0604020202020204" pitchFamily="34" charset="0"/>
              <a:buChar char="•"/>
            </a:pPr>
            <a:r>
              <a:rPr lang="en-US" sz="2400" b="1" dirty="0">
                <a:solidFill>
                  <a:srgbClr val="1405D1"/>
                </a:solidFill>
              </a:rPr>
              <a:t> </a:t>
            </a:r>
            <a:r>
              <a:rPr lang="en-US" sz="2400" b="1" dirty="0" err="1" smtClean="0">
                <a:solidFill>
                  <a:srgbClr val="1405D1"/>
                </a:solidFill>
              </a:rPr>
              <a:t>Wc</a:t>
            </a:r>
            <a:r>
              <a:rPr lang="en-US" sz="2400" b="1" dirty="0" smtClean="0">
                <a:solidFill>
                  <a:srgbClr val="1405D1"/>
                </a:solidFill>
              </a:rPr>
              <a:t> = 83 </a:t>
            </a:r>
            <a:r>
              <a:rPr lang="en-US" sz="2400" b="1" dirty="0" err="1" smtClean="0">
                <a:solidFill>
                  <a:srgbClr val="1405D1"/>
                </a:solidFill>
              </a:rPr>
              <a:t>daN</a:t>
            </a:r>
            <a:r>
              <a:rPr lang="en-US" sz="2400" b="1" dirty="0" smtClean="0">
                <a:solidFill>
                  <a:srgbClr val="1405D1"/>
                </a:solidFill>
              </a:rPr>
              <a:t>/m</a:t>
            </a:r>
            <a:r>
              <a:rPr lang="en-US" sz="2400" b="1" baseline="30000" dirty="0" smtClean="0">
                <a:solidFill>
                  <a:srgbClr val="1405D1"/>
                </a:solidFill>
              </a:rPr>
              <a:t>2  </a:t>
            </a:r>
            <a:r>
              <a:rPr lang="en-US" sz="2400" dirty="0">
                <a:solidFill>
                  <a:srgbClr val="1405D1"/>
                </a:solidFill>
              </a:rPr>
              <a:t>(</a:t>
            </a:r>
            <a:r>
              <a:rPr lang="en-US" sz="2400" i="1" dirty="0" smtClean="0">
                <a:solidFill>
                  <a:srgbClr val="1405D1"/>
                </a:solidFill>
              </a:rPr>
              <a:t>Do </a:t>
            </a:r>
            <a:r>
              <a:rPr lang="en-US" sz="2400" i="1" dirty="0" err="1" smtClean="0">
                <a:solidFill>
                  <a:srgbClr val="1405D1"/>
                </a:solidFill>
              </a:rPr>
              <a:t>công</a:t>
            </a:r>
            <a:r>
              <a:rPr lang="en-US" sz="2400" i="1" dirty="0" smtClean="0">
                <a:solidFill>
                  <a:srgbClr val="1405D1"/>
                </a:solidFill>
              </a:rPr>
              <a:t> </a:t>
            </a:r>
            <a:r>
              <a:rPr lang="en-US" sz="2400" i="1" dirty="0" err="1" smtClean="0">
                <a:solidFill>
                  <a:srgbClr val="1405D1"/>
                </a:solidFill>
              </a:rPr>
              <a:t>trình</a:t>
            </a:r>
            <a:r>
              <a:rPr lang="en-US" sz="2400" i="1" dirty="0" smtClean="0">
                <a:solidFill>
                  <a:srgbClr val="1405D1"/>
                </a:solidFill>
              </a:rPr>
              <a:t> ở </a:t>
            </a:r>
            <a:r>
              <a:rPr lang="en-US" sz="2400" i="1" dirty="0" err="1" smtClean="0">
                <a:solidFill>
                  <a:srgbClr val="1405D1"/>
                </a:solidFill>
              </a:rPr>
              <a:t>vùng</a:t>
            </a:r>
            <a:r>
              <a:rPr lang="en-US" sz="2400" i="1" dirty="0" smtClean="0">
                <a:solidFill>
                  <a:srgbClr val="1405D1"/>
                </a:solidFill>
              </a:rPr>
              <a:t> II.A)</a:t>
            </a:r>
          </a:p>
          <a:p>
            <a:pPr marL="800100" lvl="1" indent="-342900">
              <a:buFont typeface="Arial" panose="020B0604020202020204" pitchFamily="34" charset="0"/>
              <a:buChar char="•"/>
            </a:pPr>
            <a:endParaRPr lang="en-US" sz="2400" i="1" dirty="0">
              <a:solidFill>
                <a:srgbClr val="1405D1"/>
              </a:solidFill>
            </a:endParaRPr>
          </a:p>
          <a:p>
            <a:pPr marL="800100" lvl="1" indent="-342900">
              <a:buFont typeface="Arial" panose="020B0604020202020204" pitchFamily="34" charset="0"/>
              <a:buChar char="•"/>
            </a:pPr>
            <a:r>
              <a:rPr lang="en-US" sz="2400" i="1" dirty="0" smtClean="0">
                <a:solidFill>
                  <a:srgbClr val="1405D1"/>
                </a:solidFill>
              </a:rPr>
              <a:t>n= 1.2 (</a:t>
            </a:r>
            <a:r>
              <a:rPr lang="en-US" sz="2400" i="1" dirty="0" err="1" smtClean="0">
                <a:solidFill>
                  <a:srgbClr val="1405D1"/>
                </a:solidFill>
              </a:rPr>
              <a:t>công</a:t>
            </a:r>
            <a:r>
              <a:rPr lang="en-US" sz="2400" i="1" dirty="0" smtClean="0">
                <a:solidFill>
                  <a:srgbClr val="1405D1"/>
                </a:solidFill>
              </a:rPr>
              <a:t> </a:t>
            </a:r>
            <a:r>
              <a:rPr lang="en-US" sz="2400" i="1" dirty="0" err="1" smtClean="0">
                <a:solidFill>
                  <a:srgbClr val="1405D1"/>
                </a:solidFill>
              </a:rPr>
              <a:t>trình</a:t>
            </a:r>
            <a:r>
              <a:rPr lang="en-US" sz="2400" i="1" dirty="0" smtClean="0">
                <a:solidFill>
                  <a:srgbClr val="1405D1"/>
                </a:solidFill>
              </a:rPr>
              <a:t> </a:t>
            </a:r>
            <a:r>
              <a:rPr lang="en-US" sz="2400" i="1" dirty="0" err="1" smtClean="0">
                <a:solidFill>
                  <a:srgbClr val="1405D1"/>
                </a:solidFill>
              </a:rPr>
              <a:t>sử</a:t>
            </a:r>
            <a:r>
              <a:rPr lang="en-US" sz="2400" i="1" dirty="0" smtClean="0">
                <a:solidFill>
                  <a:srgbClr val="1405D1"/>
                </a:solidFill>
              </a:rPr>
              <a:t> </a:t>
            </a:r>
            <a:r>
              <a:rPr lang="en-US" sz="2400" i="1" dirty="0" err="1" smtClean="0">
                <a:solidFill>
                  <a:srgbClr val="1405D1"/>
                </a:solidFill>
              </a:rPr>
              <a:t>dụng</a:t>
            </a:r>
            <a:r>
              <a:rPr lang="en-US" sz="2400" i="1" dirty="0" smtClean="0">
                <a:solidFill>
                  <a:srgbClr val="1405D1"/>
                </a:solidFill>
              </a:rPr>
              <a:t> 50 </a:t>
            </a:r>
            <a:r>
              <a:rPr lang="en-US" sz="2400" i="1" dirty="0" err="1" smtClean="0">
                <a:solidFill>
                  <a:srgbClr val="1405D1"/>
                </a:solidFill>
              </a:rPr>
              <a:t>năm</a:t>
            </a:r>
            <a:r>
              <a:rPr lang="en-US" sz="2400" i="1" dirty="0" smtClean="0">
                <a:solidFill>
                  <a:srgbClr val="1405D1"/>
                </a:solidFill>
              </a:rPr>
              <a:t>)</a:t>
            </a:r>
          </a:p>
          <a:p>
            <a:pPr marL="800100" lvl="1" indent="-342900">
              <a:buFont typeface="Arial" panose="020B0604020202020204" pitchFamily="34" charset="0"/>
              <a:buChar char="•"/>
            </a:pPr>
            <a:endParaRPr lang="en-US" sz="2400" i="1" dirty="0">
              <a:solidFill>
                <a:srgbClr val="1405D1"/>
              </a:solidFill>
            </a:endParaRPr>
          </a:p>
          <a:p>
            <a:pPr marL="800100" lvl="1" indent="-342900">
              <a:buFont typeface="Arial" panose="020B0604020202020204" pitchFamily="34" charset="0"/>
              <a:buChar char="•"/>
            </a:pPr>
            <a:r>
              <a:rPr lang="en-US" sz="2400" i="1" dirty="0" err="1" smtClean="0">
                <a:solidFill>
                  <a:srgbClr val="1405D1"/>
                </a:solidFill>
              </a:rPr>
              <a:t>Hệ</a:t>
            </a:r>
            <a:r>
              <a:rPr lang="en-US" sz="2400" i="1" dirty="0" smtClean="0">
                <a:solidFill>
                  <a:srgbClr val="1405D1"/>
                </a:solidFill>
              </a:rPr>
              <a:t> </a:t>
            </a:r>
            <a:r>
              <a:rPr lang="en-US" sz="2400" i="1" dirty="0" err="1" smtClean="0">
                <a:solidFill>
                  <a:srgbClr val="1405D1"/>
                </a:solidFill>
              </a:rPr>
              <a:t>số</a:t>
            </a:r>
            <a:r>
              <a:rPr lang="en-US" sz="2400" i="1" dirty="0" smtClean="0">
                <a:solidFill>
                  <a:srgbClr val="1405D1"/>
                </a:solidFill>
              </a:rPr>
              <a:t> </a:t>
            </a:r>
            <a:r>
              <a:rPr lang="en-US" sz="2400" i="1" dirty="0" err="1" smtClean="0">
                <a:solidFill>
                  <a:srgbClr val="1405D1"/>
                </a:solidFill>
              </a:rPr>
              <a:t>khí</a:t>
            </a:r>
            <a:r>
              <a:rPr lang="en-US" sz="2400" i="1" dirty="0" smtClean="0">
                <a:solidFill>
                  <a:srgbClr val="1405D1"/>
                </a:solidFill>
              </a:rPr>
              <a:t> </a:t>
            </a:r>
            <a:r>
              <a:rPr lang="en-US" sz="2400" i="1" dirty="0" err="1" smtClean="0">
                <a:solidFill>
                  <a:srgbClr val="1405D1"/>
                </a:solidFill>
              </a:rPr>
              <a:t>động</a:t>
            </a:r>
            <a:r>
              <a:rPr lang="en-US" sz="2400" i="1" dirty="0" smtClean="0">
                <a:solidFill>
                  <a:srgbClr val="1405D1"/>
                </a:solidFill>
              </a:rPr>
              <a:t> c </a:t>
            </a:r>
            <a:r>
              <a:rPr lang="en-US" sz="2400" i="1" dirty="0" err="1" smtClean="0">
                <a:solidFill>
                  <a:srgbClr val="1405D1"/>
                </a:solidFill>
              </a:rPr>
              <a:t>như</a:t>
            </a:r>
            <a:r>
              <a:rPr lang="en-US" sz="2400" i="1" dirty="0" smtClean="0">
                <a:solidFill>
                  <a:srgbClr val="1405D1"/>
                </a:solidFill>
              </a:rPr>
              <a:t> </a:t>
            </a:r>
            <a:r>
              <a:rPr lang="en-US" sz="2400" i="1" dirty="0" err="1" smtClean="0">
                <a:solidFill>
                  <a:srgbClr val="1405D1"/>
                </a:solidFill>
              </a:rPr>
              <a:t>hình</a:t>
            </a:r>
            <a:r>
              <a:rPr lang="en-US" sz="2400" i="1" dirty="0" smtClean="0">
                <a:solidFill>
                  <a:srgbClr val="1405D1"/>
                </a:solidFill>
              </a:rPr>
              <a:t>:</a:t>
            </a:r>
          </a:p>
          <a:p>
            <a:pPr marL="800100" lvl="1" indent="-342900">
              <a:buFont typeface="Arial" panose="020B0604020202020204" pitchFamily="34" charset="0"/>
              <a:buChar char="•"/>
            </a:pPr>
            <a:endParaRPr lang="en-US" sz="2400" b="1" baseline="30000" dirty="0">
              <a:solidFill>
                <a:srgbClr val="1405D1"/>
              </a:solidFill>
            </a:endParaRPr>
          </a:p>
          <a:p>
            <a:pPr lvl="1"/>
            <a:endParaRPr lang="en-US" sz="2400" dirty="0">
              <a:solidFill>
                <a:srgbClr val="1405D1"/>
              </a:solidFill>
            </a:endParaRPr>
          </a:p>
        </p:txBody>
      </p:sp>
      <p:pic>
        <p:nvPicPr>
          <p:cNvPr id="4098" name="Picture 2" descr="C:\Users\Admin\AppData\Local\Temp\SNAGHTML7bb6d3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509120"/>
            <a:ext cx="3723582" cy="225856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Object 19"/>
          <p:cNvGraphicFramePr>
            <a:graphicFrameLocks noChangeAspect="1"/>
          </p:cNvGraphicFramePr>
          <p:nvPr>
            <p:extLst>
              <p:ext uri="{D42A27DB-BD31-4B8C-83A1-F6EECF244321}">
                <p14:modId xmlns:p14="http://schemas.microsoft.com/office/powerpoint/2010/main" val="1734077886"/>
              </p:ext>
            </p:extLst>
          </p:nvPr>
        </p:nvGraphicFramePr>
        <p:xfrm>
          <a:off x="5992618" y="4550925"/>
          <a:ext cx="1957741" cy="749259"/>
        </p:xfrm>
        <a:graphic>
          <a:graphicData uri="http://schemas.openxmlformats.org/presentationml/2006/ole">
            <mc:AlternateContent xmlns:mc="http://schemas.openxmlformats.org/markup-compatibility/2006">
              <mc:Choice xmlns:v="urn:schemas-microsoft-com:vml" Requires="v">
                <p:oleObj spid="_x0000_s4127" name="Equation" r:id="rId5" imgW="1028520" imgH="393480" progId="Equation.DSMT4">
                  <p:embed/>
                </p:oleObj>
              </mc:Choice>
              <mc:Fallback>
                <p:oleObj name="Equation" r:id="rId5" imgW="1028520" imgH="393480" progId="Equation.DSMT4">
                  <p:embed/>
                  <p:pic>
                    <p:nvPicPr>
                      <p:cNvPr id="6" name="Object 5"/>
                      <p:cNvPicPr/>
                      <p:nvPr/>
                    </p:nvPicPr>
                    <p:blipFill>
                      <a:blip r:embed="rId6"/>
                      <a:stretch>
                        <a:fillRect/>
                      </a:stretch>
                    </p:blipFill>
                    <p:spPr>
                      <a:xfrm>
                        <a:off x="5992618" y="4550925"/>
                        <a:ext cx="1957741" cy="749259"/>
                      </a:xfrm>
                      <a:prstGeom prst="rect">
                        <a:avLst/>
                      </a:prstGeom>
                    </p:spPr>
                  </p:pic>
                </p:oleObj>
              </mc:Fallback>
            </mc:AlternateContent>
          </a:graphicData>
        </a:graphic>
      </p:graphicFrame>
      <p:sp>
        <p:nvSpPr>
          <p:cNvPr id="21" name="TextBox 20"/>
          <p:cNvSpPr txBox="1"/>
          <p:nvPr/>
        </p:nvSpPr>
        <p:spPr>
          <a:xfrm>
            <a:off x="4427984" y="5413019"/>
            <a:ext cx="5400599" cy="1200329"/>
          </a:xfrm>
          <a:prstGeom prst="rect">
            <a:avLst/>
          </a:prstGeom>
          <a:noFill/>
        </p:spPr>
        <p:txBody>
          <a:bodyPr wrap="square" rtlCol="0">
            <a:spAutoFit/>
          </a:bodyPr>
          <a:lstStyle/>
          <a:p>
            <a:pPr lvl="2" algn="just"/>
            <a:r>
              <a:rPr lang="en-US" sz="2400" dirty="0" err="1" smtClean="0">
                <a:solidFill>
                  <a:srgbClr val="1405D1"/>
                </a:solidFill>
              </a:rPr>
              <a:t>Tra</a:t>
            </a:r>
            <a:r>
              <a:rPr lang="en-US" sz="2400" dirty="0" smtClean="0">
                <a:solidFill>
                  <a:srgbClr val="1405D1"/>
                </a:solidFill>
              </a:rPr>
              <a:t> </a:t>
            </a:r>
            <a:r>
              <a:rPr lang="en-US" sz="2400" dirty="0" err="1" smtClean="0">
                <a:solidFill>
                  <a:srgbClr val="1405D1"/>
                </a:solidFill>
              </a:rPr>
              <a:t>bảng</a:t>
            </a:r>
            <a:r>
              <a:rPr lang="en-US" sz="2400" dirty="0" smtClean="0">
                <a:solidFill>
                  <a:srgbClr val="1405D1"/>
                </a:solidFill>
              </a:rPr>
              <a:t>:</a:t>
            </a:r>
          </a:p>
          <a:p>
            <a:pPr lvl="2" algn="just"/>
            <a:r>
              <a:rPr lang="en-US" sz="2400" dirty="0">
                <a:solidFill>
                  <a:srgbClr val="1405D1"/>
                </a:solidFill>
              </a:rPr>
              <a:t>	</a:t>
            </a:r>
            <a:r>
              <a:rPr lang="en-US" sz="2400" dirty="0" smtClean="0">
                <a:solidFill>
                  <a:srgbClr val="1405D1"/>
                </a:solidFill>
              </a:rPr>
              <a:t>C</a:t>
            </a:r>
            <a:r>
              <a:rPr lang="en-US" sz="2400" baseline="-25000" dirty="0" smtClean="0">
                <a:solidFill>
                  <a:srgbClr val="1405D1"/>
                </a:solidFill>
              </a:rPr>
              <a:t>e1 </a:t>
            </a:r>
            <a:r>
              <a:rPr lang="en-US" sz="2400" dirty="0" smtClean="0">
                <a:solidFill>
                  <a:srgbClr val="1405D1"/>
                </a:solidFill>
              </a:rPr>
              <a:t>= -0.734</a:t>
            </a:r>
          </a:p>
          <a:p>
            <a:pPr lvl="2" algn="just"/>
            <a:r>
              <a:rPr lang="en-US" sz="2400" dirty="0">
                <a:solidFill>
                  <a:srgbClr val="1405D1"/>
                </a:solidFill>
              </a:rPr>
              <a:t>	</a:t>
            </a:r>
            <a:r>
              <a:rPr lang="en-US" sz="2400" dirty="0" smtClean="0">
                <a:solidFill>
                  <a:srgbClr val="1405D1"/>
                </a:solidFill>
              </a:rPr>
              <a:t>C</a:t>
            </a:r>
            <a:r>
              <a:rPr lang="en-US" sz="2400" baseline="-25000" dirty="0" smtClean="0">
                <a:solidFill>
                  <a:srgbClr val="1405D1"/>
                </a:solidFill>
              </a:rPr>
              <a:t>e2 </a:t>
            </a:r>
            <a:r>
              <a:rPr lang="en-US" sz="2400" dirty="0" smtClean="0">
                <a:solidFill>
                  <a:srgbClr val="1405D1"/>
                </a:solidFill>
              </a:rPr>
              <a:t>= -0.602</a:t>
            </a:r>
          </a:p>
        </p:txBody>
      </p:sp>
    </p:spTree>
    <p:extLst>
      <p:ext uri="{BB962C8B-B14F-4D97-AF65-F5344CB8AC3E}">
        <p14:creationId xmlns:p14="http://schemas.microsoft.com/office/powerpoint/2010/main" val="200667946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830997"/>
          </a:xfrm>
          <a:prstGeom prst="rect">
            <a:avLst/>
          </a:prstGeom>
          <a:noFill/>
        </p:spPr>
        <p:txBody>
          <a:bodyPr wrap="square" rtlCol="0">
            <a:spAutoFit/>
          </a:bodyPr>
          <a:lstStyle/>
          <a:p>
            <a:pPr algn="just"/>
            <a:r>
              <a:rPr lang="en-US" sz="2400" b="1" dirty="0" err="1" smtClean="0">
                <a:solidFill>
                  <a:srgbClr val="FF0000"/>
                </a:solidFill>
              </a:rPr>
              <a:t>Giải</a:t>
            </a:r>
            <a:r>
              <a:rPr lang="en-US" sz="2400" b="1" dirty="0" smtClean="0">
                <a:solidFill>
                  <a:srgbClr val="FF0000"/>
                </a:solidFill>
              </a:rPr>
              <a:t>:</a:t>
            </a:r>
            <a:endParaRPr lang="en-US" sz="2400" b="1" dirty="0" smtClean="0">
              <a:solidFill>
                <a:srgbClr val="1405D1"/>
              </a:solidFill>
            </a:endParaRPr>
          </a:p>
          <a:p>
            <a:pPr marL="1257300" lvl="2" indent="-342900" algn="just">
              <a:buFont typeface="Arial" panose="020B0604020202020204" pitchFamily="34" charset="0"/>
              <a:buChar char="•"/>
            </a:pPr>
            <a:endParaRPr lang="en-US" sz="2400" b="1" dirty="0">
              <a:solidFill>
                <a:srgbClr val="1405D1"/>
              </a:solidFill>
            </a:endParaRPr>
          </a:p>
        </p:txBody>
      </p:sp>
      <p:sp>
        <p:nvSpPr>
          <p:cNvPr id="4" name="Rectangle 3"/>
          <p:cNvSpPr/>
          <p:nvPr/>
        </p:nvSpPr>
        <p:spPr>
          <a:xfrm>
            <a:off x="612177" y="1595108"/>
            <a:ext cx="7887896" cy="2185214"/>
          </a:xfrm>
          <a:prstGeom prst="rect">
            <a:avLst/>
          </a:prstGeom>
        </p:spPr>
        <p:txBody>
          <a:bodyPr wrap="square">
            <a:spAutoFit/>
          </a:bodyPr>
          <a:lstStyle/>
          <a:p>
            <a:pPr marL="342900" indent="-342900">
              <a:buFontTx/>
              <a:buChar char="-"/>
            </a:pP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thức</a:t>
            </a:r>
            <a:r>
              <a:rPr lang="en-US" sz="2400" b="1" dirty="0" smtClean="0">
                <a:solidFill>
                  <a:srgbClr val="1405D1"/>
                </a:solidFill>
              </a:rPr>
              <a:t> </a:t>
            </a:r>
            <a:r>
              <a:rPr lang="en-US" sz="2400" b="1" dirty="0" err="1" smtClean="0">
                <a:solidFill>
                  <a:srgbClr val="1405D1"/>
                </a:solidFill>
              </a:rPr>
              <a:t>tính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W=</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*n*c*k*B</a:t>
            </a:r>
          </a:p>
          <a:p>
            <a:pPr marL="342900" indent="-342900">
              <a:buFontTx/>
              <a:buChar char="-"/>
            </a:pPr>
            <a:endParaRPr lang="en-US" sz="2400" b="1" dirty="0">
              <a:solidFill>
                <a:srgbClr val="1405D1"/>
              </a:solidFill>
            </a:endParaRPr>
          </a:p>
          <a:p>
            <a:pPr marL="800100" lvl="1" indent="-342900">
              <a:buFont typeface="Arial" panose="020B0604020202020204" pitchFamily="34" charset="0"/>
              <a:buChar char="•"/>
            </a:pPr>
            <a:r>
              <a:rPr lang="en-US" sz="2400" dirty="0">
                <a:solidFill>
                  <a:srgbClr val="1405D1"/>
                </a:solidFill>
              </a:rPr>
              <a:t> </a:t>
            </a:r>
            <a:r>
              <a:rPr lang="en-US" sz="2400" dirty="0" smtClean="0">
                <a:solidFill>
                  <a:srgbClr val="1405D1"/>
                </a:solidFill>
              </a:rPr>
              <a:t>k = 1.101 (</a:t>
            </a:r>
            <a:r>
              <a:rPr lang="en-US" sz="2400" dirty="0" err="1" smtClean="0">
                <a:solidFill>
                  <a:srgbClr val="1405D1"/>
                </a:solidFill>
              </a:rPr>
              <a:t>nội</a:t>
            </a:r>
            <a:r>
              <a:rPr lang="en-US" sz="2400" dirty="0" smtClean="0">
                <a:solidFill>
                  <a:srgbClr val="1405D1"/>
                </a:solidFill>
              </a:rPr>
              <a:t> </a:t>
            </a:r>
            <a:r>
              <a:rPr lang="en-US" sz="2400" dirty="0" err="1" smtClean="0">
                <a:solidFill>
                  <a:srgbClr val="1405D1"/>
                </a:solidFill>
              </a:rPr>
              <a:t>suy</a:t>
            </a:r>
            <a:r>
              <a:rPr lang="en-US" sz="2400" dirty="0" smtClean="0">
                <a:solidFill>
                  <a:srgbClr val="1405D1"/>
                </a:solidFill>
              </a:rPr>
              <a:t> </a:t>
            </a:r>
            <a:r>
              <a:rPr lang="en-US" sz="2400" dirty="0" err="1" smtClean="0">
                <a:solidFill>
                  <a:srgbClr val="1405D1"/>
                </a:solidFill>
              </a:rPr>
              <a:t>từ</a:t>
            </a:r>
            <a:r>
              <a:rPr lang="en-US" sz="2400" dirty="0" smtClean="0">
                <a:solidFill>
                  <a:srgbClr val="1405D1"/>
                </a:solidFill>
              </a:rPr>
              <a:t> </a:t>
            </a:r>
            <a:r>
              <a:rPr lang="en-US" sz="2400" dirty="0" err="1" smtClean="0">
                <a:solidFill>
                  <a:srgbClr val="1405D1"/>
                </a:solidFill>
              </a:rPr>
              <a:t>cao</a:t>
            </a:r>
            <a:r>
              <a:rPr lang="en-US" sz="2400" dirty="0" smtClean="0">
                <a:solidFill>
                  <a:srgbClr val="1405D1"/>
                </a:solidFill>
              </a:rPr>
              <a:t> </a:t>
            </a:r>
            <a:r>
              <a:rPr lang="en-US" sz="2400" dirty="0" err="1" smtClean="0">
                <a:solidFill>
                  <a:srgbClr val="1405D1"/>
                </a:solidFill>
              </a:rPr>
              <a:t>độ</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dạng</a:t>
            </a:r>
            <a:r>
              <a:rPr lang="en-US" sz="2400" dirty="0" smtClean="0">
                <a:solidFill>
                  <a:srgbClr val="1405D1"/>
                </a:solidFill>
              </a:rPr>
              <a:t> </a:t>
            </a:r>
            <a:r>
              <a:rPr lang="en-US" sz="2400" dirty="0" err="1" smtClean="0">
                <a:solidFill>
                  <a:srgbClr val="1405D1"/>
                </a:solidFill>
              </a:rPr>
              <a:t>địa</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a:t>
            </a:r>
            <a:endParaRPr lang="en-US" sz="2400" i="1" dirty="0" smtClean="0">
              <a:solidFill>
                <a:srgbClr val="1405D1"/>
              </a:solidFill>
            </a:endParaRPr>
          </a:p>
          <a:p>
            <a:pPr marL="800100" lvl="1" indent="-342900">
              <a:buFont typeface="Arial" panose="020B0604020202020204" pitchFamily="34" charset="0"/>
              <a:buChar char="•"/>
            </a:pPr>
            <a:endParaRPr lang="en-US" sz="2400" i="1" dirty="0">
              <a:solidFill>
                <a:srgbClr val="1405D1"/>
              </a:solidFill>
            </a:endParaRPr>
          </a:p>
          <a:p>
            <a:pPr marL="800100" lvl="1" indent="-342900">
              <a:buFont typeface="Arial" panose="020B0604020202020204" pitchFamily="34" charset="0"/>
              <a:buChar char="•"/>
            </a:pPr>
            <a:endParaRPr lang="en-US" sz="2400" b="1" baseline="30000" dirty="0">
              <a:solidFill>
                <a:srgbClr val="1405D1"/>
              </a:solidFill>
            </a:endParaRPr>
          </a:p>
          <a:p>
            <a:pPr lvl="1"/>
            <a:endParaRPr lang="en-US" sz="2400" dirty="0">
              <a:solidFill>
                <a:srgbClr val="1405D1"/>
              </a:solidFill>
            </a:endParaRPr>
          </a:p>
        </p:txBody>
      </p:sp>
      <p:pic>
        <p:nvPicPr>
          <p:cNvPr id="5" name="Picture 4"/>
          <p:cNvPicPr>
            <a:picLocks noChangeAspect="1"/>
          </p:cNvPicPr>
          <p:nvPr/>
        </p:nvPicPr>
        <p:blipFill>
          <a:blip r:embed="rId3"/>
          <a:stretch>
            <a:fillRect/>
          </a:stretch>
        </p:blipFill>
        <p:spPr>
          <a:xfrm>
            <a:off x="1547664" y="2852936"/>
            <a:ext cx="6038227" cy="3872732"/>
          </a:xfrm>
          <a:prstGeom prst="rect">
            <a:avLst/>
          </a:prstGeom>
        </p:spPr>
      </p:pic>
    </p:spTree>
    <p:extLst>
      <p:ext uri="{BB962C8B-B14F-4D97-AF65-F5344CB8AC3E}">
        <p14:creationId xmlns:p14="http://schemas.microsoft.com/office/powerpoint/2010/main" val="150189325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830997"/>
          </a:xfrm>
          <a:prstGeom prst="rect">
            <a:avLst/>
          </a:prstGeom>
          <a:noFill/>
        </p:spPr>
        <p:txBody>
          <a:bodyPr wrap="square" rtlCol="0">
            <a:spAutoFit/>
          </a:bodyPr>
          <a:lstStyle/>
          <a:p>
            <a:pPr algn="just"/>
            <a:r>
              <a:rPr lang="en-US" sz="2400" b="1" dirty="0" err="1" smtClean="0">
                <a:solidFill>
                  <a:srgbClr val="FF0000"/>
                </a:solidFill>
              </a:rPr>
              <a:t>Giải</a:t>
            </a:r>
            <a:r>
              <a:rPr lang="en-US" sz="2400" b="1" dirty="0" smtClean="0">
                <a:solidFill>
                  <a:srgbClr val="FF0000"/>
                </a:solidFill>
              </a:rPr>
              <a:t>:</a:t>
            </a:r>
            <a:endParaRPr lang="en-US" sz="2400" b="1" dirty="0" smtClean="0">
              <a:solidFill>
                <a:srgbClr val="1405D1"/>
              </a:solidFill>
            </a:endParaRPr>
          </a:p>
          <a:p>
            <a:pPr marL="1257300" lvl="2" indent="-342900" algn="just">
              <a:buFont typeface="Arial" panose="020B0604020202020204" pitchFamily="34" charset="0"/>
              <a:buChar char="•"/>
            </a:pPr>
            <a:endParaRPr lang="en-US" sz="2400" b="1" dirty="0">
              <a:solidFill>
                <a:srgbClr val="1405D1"/>
              </a:solidFill>
            </a:endParaRPr>
          </a:p>
        </p:txBody>
      </p:sp>
      <p:sp>
        <p:nvSpPr>
          <p:cNvPr id="4" name="Rectangle 3"/>
          <p:cNvSpPr/>
          <p:nvPr/>
        </p:nvSpPr>
        <p:spPr>
          <a:xfrm>
            <a:off x="179388" y="1595108"/>
            <a:ext cx="9217148" cy="6001643"/>
          </a:xfrm>
          <a:prstGeom prst="rect">
            <a:avLst/>
          </a:prstGeom>
        </p:spPr>
        <p:txBody>
          <a:bodyPr wrap="square">
            <a:spAutoFit/>
          </a:bodyPr>
          <a:lstStyle/>
          <a:p>
            <a:pPr marL="342900" indent="-342900">
              <a:buFontTx/>
              <a:buChar char="-"/>
            </a:pP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thức</a:t>
            </a:r>
            <a:r>
              <a:rPr lang="en-US" sz="2400" b="1" dirty="0" smtClean="0">
                <a:solidFill>
                  <a:srgbClr val="1405D1"/>
                </a:solidFill>
              </a:rPr>
              <a:t> </a:t>
            </a:r>
            <a:r>
              <a:rPr lang="en-US" sz="2400" b="1" dirty="0" err="1" smtClean="0">
                <a:solidFill>
                  <a:srgbClr val="1405D1"/>
                </a:solidFill>
              </a:rPr>
              <a:t>tính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W=</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*n*c*k*B</a:t>
            </a:r>
          </a:p>
          <a:p>
            <a:pPr marL="342900" indent="-342900">
              <a:buFontTx/>
              <a:buChar char="-"/>
            </a:pPr>
            <a:endParaRPr lang="en-US" sz="2400" b="1" dirty="0">
              <a:solidFill>
                <a:srgbClr val="1405D1"/>
              </a:solidFill>
            </a:endParaRPr>
          </a:p>
          <a:p>
            <a:pPr marL="800100" lvl="1" indent="-342900">
              <a:buFont typeface="Arial" panose="020B0604020202020204" pitchFamily="34" charset="0"/>
              <a:buChar char="•"/>
            </a:pPr>
            <a:r>
              <a:rPr lang="en-US" sz="2400" dirty="0">
                <a:solidFill>
                  <a:srgbClr val="1405D1"/>
                </a:solidFill>
              </a:rPr>
              <a:t> </a:t>
            </a:r>
            <a:r>
              <a:rPr lang="en-US" sz="2400" dirty="0" smtClean="0">
                <a:solidFill>
                  <a:srgbClr val="1405D1"/>
                </a:solidFill>
              </a:rPr>
              <a:t>B=6m ( </a:t>
            </a:r>
            <a:r>
              <a:rPr lang="en-US" sz="2400" dirty="0" err="1" smtClean="0">
                <a:solidFill>
                  <a:srgbClr val="1405D1"/>
                </a:solidFill>
              </a:rPr>
              <a:t>bề</a:t>
            </a:r>
            <a:r>
              <a:rPr lang="en-US" sz="2400" dirty="0" smtClean="0">
                <a:solidFill>
                  <a:srgbClr val="1405D1"/>
                </a:solidFill>
              </a:rPr>
              <a:t> </a:t>
            </a:r>
            <a:r>
              <a:rPr lang="en-US" sz="2400" dirty="0" err="1" smtClean="0">
                <a:solidFill>
                  <a:srgbClr val="1405D1"/>
                </a:solidFill>
              </a:rPr>
              <a:t>rộng</a:t>
            </a:r>
            <a:r>
              <a:rPr lang="en-US" sz="2400" dirty="0" smtClean="0">
                <a:solidFill>
                  <a:srgbClr val="1405D1"/>
                </a:solidFill>
              </a:rPr>
              <a:t> </a:t>
            </a:r>
            <a:r>
              <a:rPr lang="en-US" sz="2400" dirty="0" err="1" smtClean="0">
                <a:solidFill>
                  <a:srgbClr val="1405D1"/>
                </a:solidFill>
              </a:rPr>
              <a:t>đón</a:t>
            </a:r>
            <a:r>
              <a:rPr lang="en-US" sz="2400" dirty="0" smtClean="0">
                <a:solidFill>
                  <a:srgbClr val="1405D1"/>
                </a:solidFill>
              </a:rPr>
              <a:t> </a:t>
            </a:r>
            <a:r>
              <a:rPr lang="en-US" sz="2400" dirty="0" err="1" smtClean="0">
                <a:solidFill>
                  <a:srgbClr val="1405D1"/>
                </a:solidFill>
              </a:rPr>
              <a:t>gió</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bước</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6m)</a:t>
            </a:r>
          </a:p>
          <a:p>
            <a:pPr lvl="1"/>
            <a:endParaRPr lang="en-US" sz="2400" dirty="0">
              <a:solidFill>
                <a:srgbClr val="1405D1"/>
              </a:solidFill>
            </a:endParaRPr>
          </a:p>
          <a:p>
            <a:pPr lvl="1"/>
            <a:r>
              <a:rPr lang="en-US" sz="2400" dirty="0" err="1" smtClean="0">
                <a:solidFill>
                  <a:srgbClr val="1405D1"/>
                </a:solidFill>
              </a:rPr>
              <a:t>Vây</a:t>
            </a:r>
            <a:r>
              <a:rPr lang="en-US" sz="2400" dirty="0" smtClean="0">
                <a:solidFill>
                  <a:srgbClr val="1405D1"/>
                </a:solidFill>
              </a:rPr>
              <a:t>:</a:t>
            </a:r>
          </a:p>
          <a:p>
            <a:pPr lvl="1"/>
            <a:endParaRPr lang="en-US" sz="2400" dirty="0" smtClean="0">
              <a:solidFill>
                <a:srgbClr val="1405D1"/>
              </a:solidFill>
            </a:endParaRPr>
          </a:p>
          <a:p>
            <a:pPr lvl="1"/>
            <a:r>
              <a:rPr lang="en-US" sz="2400" b="1" dirty="0" smtClean="0">
                <a:solidFill>
                  <a:srgbClr val="1405D1"/>
                </a:solidFill>
              </a:rPr>
              <a:t>W</a:t>
            </a:r>
            <a:r>
              <a:rPr lang="en-US" sz="2400" b="1" baseline="-25000" dirty="0" smtClean="0">
                <a:solidFill>
                  <a:srgbClr val="1405D1"/>
                </a:solidFill>
              </a:rPr>
              <a:t>1</a:t>
            </a:r>
            <a:r>
              <a:rPr lang="en-US" sz="2400" b="1" dirty="0" smtClean="0">
                <a:solidFill>
                  <a:srgbClr val="1405D1"/>
                </a:solidFill>
              </a:rPr>
              <a:t>=</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a:t>
            </a:r>
            <a:r>
              <a:rPr lang="en-US" sz="2400" b="1" baseline="-25000" dirty="0" smtClean="0">
                <a:solidFill>
                  <a:srgbClr val="1405D1"/>
                </a:solidFill>
              </a:rPr>
              <a:t>1</a:t>
            </a:r>
            <a:r>
              <a:rPr lang="en-US" sz="2400" b="1" dirty="0" smtClean="0">
                <a:solidFill>
                  <a:srgbClr val="1405D1"/>
                </a:solidFill>
              </a:rPr>
              <a:t>*k*B= 83*1,2*0,8*1,101*6 = 526,37daN/m</a:t>
            </a:r>
          </a:p>
          <a:p>
            <a:pPr lvl="1"/>
            <a:endParaRPr lang="en-US" sz="2400" b="1" dirty="0">
              <a:solidFill>
                <a:srgbClr val="1405D1"/>
              </a:solidFill>
            </a:endParaRPr>
          </a:p>
          <a:p>
            <a:pPr lvl="1"/>
            <a:r>
              <a:rPr lang="en-US" sz="2400" b="1" dirty="0" smtClean="0">
                <a:solidFill>
                  <a:srgbClr val="1405D1"/>
                </a:solidFill>
              </a:rPr>
              <a:t>W</a:t>
            </a:r>
            <a:r>
              <a:rPr lang="en-US" sz="2400" b="1" baseline="-25000" dirty="0">
                <a:solidFill>
                  <a:srgbClr val="1405D1"/>
                </a:solidFill>
              </a:rPr>
              <a:t>2</a:t>
            </a:r>
            <a:r>
              <a:rPr lang="en-US" sz="2400" b="1" dirty="0" smtClean="0">
                <a:solidFill>
                  <a:srgbClr val="1405D1"/>
                </a:solidFill>
              </a:rPr>
              <a:t>=</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a:t>
            </a:r>
            <a:r>
              <a:rPr lang="en-US" sz="2400" b="1" baseline="-25000" dirty="0" smtClean="0">
                <a:solidFill>
                  <a:srgbClr val="1405D1"/>
                </a:solidFill>
              </a:rPr>
              <a:t>2</a:t>
            </a:r>
            <a:r>
              <a:rPr lang="en-US" sz="2400" b="1" dirty="0" smtClean="0">
                <a:solidFill>
                  <a:srgbClr val="1405D1"/>
                </a:solidFill>
              </a:rPr>
              <a:t>*k*B</a:t>
            </a:r>
            <a:r>
              <a:rPr lang="en-US" sz="2400" b="1" dirty="0">
                <a:solidFill>
                  <a:srgbClr val="1405D1"/>
                </a:solidFill>
              </a:rPr>
              <a:t>= </a:t>
            </a:r>
            <a:r>
              <a:rPr lang="en-US" sz="2400" b="1" dirty="0" smtClean="0">
                <a:solidFill>
                  <a:srgbClr val="1405D1"/>
                </a:solidFill>
              </a:rPr>
              <a:t>83*1,2*(-0,6)*1,101*6 </a:t>
            </a:r>
            <a:r>
              <a:rPr lang="en-US" sz="2400" b="1" dirty="0">
                <a:solidFill>
                  <a:srgbClr val="1405D1"/>
                </a:solidFill>
              </a:rPr>
              <a:t>= </a:t>
            </a:r>
            <a:r>
              <a:rPr lang="en-US" sz="2400" b="1" dirty="0" smtClean="0">
                <a:solidFill>
                  <a:srgbClr val="1405D1"/>
                </a:solidFill>
              </a:rPr>
              <a:t>-394,77 </a:t>
            </a:r>
            <a:r>
              <a:rPr lang="en-US" sz="2400" b="1" dirty="0" err="1" smtClean="0">
                <a:solidFill>
                  <a:srgbClr val="1405D1"/>
                </a:solidFill>
              </a:rPr>
              <a:t>daN</a:t>
            </a:r>
            <a:r>
              <a:rPr lang="en-US" sz="2400" b="1" dirty="0" smtClean="0">
                <a:solidFill>
                  <a:srgbClr val="1405D1"/>
                </a:solidFill>
              </a:rPr>
              <a:t>/m</a:t>
            </a:r>
            <a:endParaRPr lang="en-US" sz="2400" b="1" dirty="0">
              <a:solidFill>
                <a:srgbClr val="1405D1"/>
              </a:solidFill>
            </a:endParaRPr>
          </a:p>
          <a:p>
            <a:pPr lvl="1"/>
            <a:endParaRPr lang="en-US" sz="2400" b="1" dirty="0" smtClean="0">
              <a:solidFill>
                <a:srgbClr val="1405D1"/>
              </a:solidFill>
            </a:endParaRPr>
          </a:p>
          <a:p>
            <a:pPr lvl="1"/>
            <a:r>
              <a:rPr lang="en-US" sz="2400" b="1" dirty="0" smtClean="0">
                <a:solidFill>
                  <a:srgbClr val="1405D1"/>
                </a:solidFill>
              </a:rPr>
              <a:t>W</a:t>
            </a:r>
            <a:r>
              <a:rPr lang="en-US" sz="2400" b="1" baseline="-25000" dirty="0">
                <a:solidFill>
                  <a:srgbClr val="1405D1"/>
                </a:solidFill>
              </a:rPr>
              <a:t>2</a:t>
            </a:r>
            <a:r>
              <a:rPr lang="en-US" sz="2400" b="1" dirty="0" smtClean="0">
                <a:solidFill>
                  <a:srgbClr val="1405D1"/>
                </a:solidFill>
              </a:rPr>
              <a:t>=</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a:t>
            </a:r>
            <a:r>
              <a:rPr lang="en-US" sz="2400" b="1" baseline="-25000" dirty="0" smtClean="0">
                <a:solidFill>
                  <a:srgbClr val="1405D1"/>
                </a:solidFill>
              </a:rPr>
              <a:t>e1</a:t>
            </a:r>
            <a:r>
              <a:rPr lang="en-US" sz="2400" b="1" dirty="0" smtClean="0">
                <a:solidFill>
                  <a:srgbClr val="1405D1"/>
                </a:solidFill>
              </a:rPr>
              <a:t>*k*B</a:t>
            </a:r>
            <a:r>
              <a:rPr lang="en-US" sz="2400" b="1" dirty="0">
                <a:solidFill>
                  <a:srgbClr val="1405D1"/>
                </a:solidFill>
              </a:rPr>
              <a:t>= </a:t>
            </a:r>
            <a:r>
              <a:rPr lang="en-US" sz="2400" b="1" dirty="0" smtClean="0">
                <a:solidFill>
                  <a:srgbClr val="1405D1"/>
                </a:solidFill>
              </a:rPr>
              <a:t>83*1,2*(-0,734)*1,101*6 </a:t>
            </a:r>
            <a:r>
              <a:rPr lang="en-US" sz="2400" b="1" dirty="0">
                <a:solidFill>
                  <a:srgbClr val="1405D1"/>
                </a:solidFill>
              </a:rPr>
              <a:t>= </a:t>
            </a:r>
            <a:r>
              <a:rPr lang="en-US" sz="2400" b="1" dirty="0" smtClean="0">
                <a:solidFill>
                  <a:srgbClr val="1405D1"/>
                </a:solidFill>
              </a:rPr>
              <a:t>-482,94 </a:t>
            </a:r>
            <a:r>
              <a:rPr lang="en-US" sz="2400" b="1" dirty="0" err="1" smtClean="0">
                <a:solidFill>
                  <a:srgbClr val="1405D1"/>
                </a:solidFill>
              </a:rPr>
              <a:t>daN</a:t>
            </a:r>
            <a:r>
              <a:rPr lang="en-US" sz="2400" b="1" dirty="0" smtClean="0">
                <a:solidFill>
                  <a:srgbClr val="1405D1"/>
                </a:solidFill>
              </a:rPr>
              <a:t>/m</a:t>
            </a:r>
            <a:endParaRPr lang="en-US" sz="2400" b="1" dirty="0">
              <a:solidFill>
                <a:srgbClr val="1405D1"/>
              </a:solidFill>
            </a:endParaRPr>
          </a:p>
          <a:p>
            <a:pPr lvl="1"/>
            <a:endParaRPr lang="en-US" sz="2400" b="1" dirty="0" smtClean="0">
              <a:solidFill>
                <a:srgbClr val="1405D1"/>
              </a:solidFill>
            </a:endParaRPr>
          </a:p>
          <a:p>
            <a:pPr lvl="1"/>
            <a:r>
              <a:rPr lang="en-US" sz="2400" b="1" dirty="0" smtClean="0">
                <a:solidFill>
                  <a:srgbClr val="1405D1"/>
                </a:solidFill>
              </a:rPr>
              <a:t>W</a:t>
            </a:r>
            <a:r>
              <a:rPr lang="en-US" sz="2400" b="1" baseline="-25000" dirty="0" smtClean="0">
                <a:solidFill>
                  <a:srgbClr val="1405D1"/>
                </a:solidFill>
              </a:rPr>
              <a:t>4</a:t>
            </a:r>
            <a:r>
              <a:rPr lang="en-US" sz="2400" b="1" dirty="0" smtClean="0">
                <a:solidFill>
                  <a:srgbClr val="1405D1"/>
                </a:solidFill>
              </a:rPr>
              <a:t>=</a:t>
            </a:r>
            <a:r>
              <a:rPr lang="en-US" sz="2400" b="1" dirty="0" err="1" smtClean="0">
                <a:solidFill>
                  <a:srgbClr val="1405D1"/>
                </a:solidFill>
              </a:rPr>
              <a:t>W</a:t>
            </a:r>
            <a:r>
              <a:rPr lang="en-US" sz="2400" b="1" baseline="-25000" dirty="0" err="1" smtClean="0">
                <a:solidFill>
                  <a:srgbClr val="1405D1"/>
                </a:solidFill>
              </a:rPr>
              <a:t>c</a:t>
            </a:r>
            <a:r>
              <a:rPr lang="en-US" sz="2400" b="1" dirty="0" smtClean="0">
                <a:solidFill>
                  <a:srgbClr val="1405D1"/>
                </a:solidFill>
              </a:rPr>
              <a:t>*n*c</a:t>
            </a:r>
            <a:r>
              <a:rPr lang="en-US" sz="2400" b="1" baseline="-25000" dirty="0" smtClean="0">
                <a:solidFill>
                  <a:srgbClr val="1405D1"/>
                </a:solidFill>
              </a:rPr>
              <a:t>e2</a:t>
            </a:r>
            <a:r>
              <a:rPr lang="en-US" sz="2400" b="1" dirty="0" smtClean="0">
                <a:solidFill>
                  <a:srgbClr val="1405D1"/>
                </a:solidFill>
              </a:rPr>
              <a:t>*k*B</a:t>
            </a:r>
            <a:r>
              <a:rPr lang="en-US" sz="2400" b="1" dirty="0">
                <a:solidFill>
                  <a:srgbClr val="1405D1"/>
                </a:solidFill>
              </a:rPr>
              <a:t>= </a:t>
            </a:r>
            <a:r>
              <a:rPr lang="en-US" sz="2400" b="1" dirty="0" smtClean="0">
                <a:solidFill>
                  <a:srgbClr val="1405D1"/>
                </a:solidFill>
              </a:rPr>
              <a:t>83*1,2*(-0,602)*1,101*6 </a:t>
            </a:r>
            <a:r>
              <a:rPr lang="en-US" sz="2400" b="1" dirty="0">
                <a:solidFill>
                  <a:srgbClr val="1405D1"/>
                </a:solidFill>
              </a:rPr>
              <a:t>= </a:t>
            </a:r>
            <a:r>
              <a:rPr lang="en-US" sz="2400" b="1" dirty="0" smtClean="0">
                <a:solidFill>
                  <a:srgbClr val="1405D1"/>
                </a:solidFill>
              </a:rPr>
              <a:t>-396,09 </a:t>
            </a:r>
            <a:r>
              <a:rPr lang="en-US" sz="2400" b="1" dirty="0" err="1" smtClean="0">
                <a:solidFill>
                  <a:srgbClr val="1405D1"/>
                </a:solidFill>
              </a:rPr>
              <a:t>daN</a:t>
            </a:r>
            <a:r>
              <a:rPr lang="en-US" sz="2400" b="1" dirty="0" smtClean="0">
                <a:solidFill>
                  <a:srgbClr val="1405D1"/>
                </a:solidFill>
              </a:rPr>
              <a:t>/m</a:t>
            </a:r>
            <a:endParaRPr lang="en-US" sz="2400" b="1" dirty="0">
              <a:solidFill>
                <a:srgbClr val="1405D1"/>
              </a:solidFill>
            </a:endParaRPr>
          </a:p>
          <a:p>
            <a:pPr lvl="1"/>
            <a:endParaRPr lang="en-US" sz="2400" b="1" dirty="0">
              <a:solidFill>
                <a:srgbClr val="1405D1"/>
              </a:solidFill>
            </a:endParaRPr>
          </a:p>
          <a:p>
            <a:pPr lvl="1"/>
            <a:endParaRPr lang="en-US" sz="2400" dirty="0">
              <a:solidFill>
                <a:srgbClr val="1405D1"/>
              </a:solidFill>
            </a:endParaRPr>
          </a:p>
          <a:p>
            <a:pPr lvl="1"/>
            <a:endParaRPr lang="en-US" sz="2400" dirty="0" smtClean="0">
              <a:solidFill>
                <a:srgbClr val="1405D1"/>
              </a:solidFill>
            </a:endParaRPr>
          </a:p>
        </p:txBody>
      </p:sp>
    </p:spTree>
    <p:extLst>
      <p:ext uri="{BB962C8B-B14F-4D97-AF65-F5344CB8AC3E}">
        <p14:creationId xmlns:p14="http://schemas.microsoft.com/office/powerpoint/2010/main" val="244696024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830997"/>
          </a:xfrm>
          <a:prstGeom prst="rect">
            <a:avLst/>
          </a:prstGeom>
          <a:noFill/>
        </p:spPr>
        <p:txBody>
          <a:bodyPr wrap="square" rtlCol="0">
            <a:spAutoFit/>
          </a:bodyPr>
          <a:lstStyle/>
          <a:p>
            <a:pPr algn="just"/>
            <a:r>
              <a:rPr lang="en-US" sz="2400" b="1" dirty="0" err="1" smtClean="0">
                <a:solidFill>
                  <a:srgbClr val="FF0000"/>
                </a:solidFill>
              </a:rPr>
              <a:t>Giải</a:t>
            </a:r>
            <a:r>
              <a:rPr lang="en-US" sz="2400" b="1" dirty="0" smtClean="0">
                <a:solidFill>
                  <a:srgbClr val="FF0000"/>
                </a:solidFill>
              </a:rPr>
              <a:t>:</a:t>
            </a:r>
            <a:endParaRPr lang="en-US" sz="2400" b="1" dirty="0" smtClean="0">
              <a:solidFill>
                <a:srgbClr val="1405D1"/>
              </a:solidFill>
            </a:endParaRPr>
          </a:p>
          <a:p>
            <a:pPr marL="1257300" lvl="2" indent="-342900" algn="just">
              <a:buFont typeface="Arial" panose="020B0604020202020204" pitchFamily="34" charset="0"/>
              <a:buChar char="•"/>
            </a:pPr>
            <a:endParaRPr lang="en-US" sz="2400" b="1" dirty="0">
              <a:solidFill>
                <a:srgbClr val="1405D1"/>
              </a:solidFill>
            </a:endParaRPr>
          </a:p>
        </p:txBody>
      </p:sp>
      <p:pic>
        <p:nvPicPr>
          <p:cNvPr id="8194" name="Picture 2" descr="C:\Users\Admin\AppData\Local\Temp\SNAGHTML7bc73a9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446311"/>
            <a:ext cx="6099784" cy="3939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8497732"/>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938992"/>
          </a:xfrm>
          <a:prstGeom prst="rect">
            <a:avLst/>
          </a:prstGeom>
          <a:noFill/>
        </p:spPr>
        <p:txBody>
          <a:bodyPr wrap="square" rtlCol="0">
            <a:spAutoFit/>
          </a:bodyPr>
          <a:lstStyle/>
          <a:p>
            <a:pPr algn="just"/>
            <a:r>
              <a:rPr lang="en-US" sz="2400" b="1" dirty="0" err="1" smtClean="0">
                <a:solidFill>
                  <a:srgbClr val="FF0000"/>
                </a:solidFill>
              </a:rPr>
              <a:t>Bài</a:t>
            </a:r>
            <a:r>
              <a:rPr lang="en-US" sz="2400" b="1" dirty="0" smtClean="0">
                <a:solidFill>
                  <a:srgbClr val="FF0000"/>
                </a:solidFill>
              </a:rPr>
              <a:t> </a:t>
            </a:r>
            <a:r>
              <a:rPr lang="en-US" sz="2400" b="1" dirty="0" err="1" smtClean="0">
                <a:solidFill>
                  <a:srgbClr val="FF0000"/>
                </a:solidFill>
              </a:rPr>
              <a:t>tập</a:t>
            </a:r>
            <a:r>
              <a:rPr lang="en-US" sz="2400" b="1" dirty="0" smtClean="0">
                <a:solidFill>
                  <a:srgbClr val="1405D1"/>
                </a:solidFill>
              </a:rPr>
              <a:t>: </a:t>
            </a:r>
            <a:r>
              <a:rPr lang="en-US" sz="2400" b="1" dirty="0" err="1" smtClean="0">
                <a:solidFill>
                  <a:srgbClr val="1405D1"/>
                </a:solidFill>
              </a:rPr>
              <a:t>Tính</a:t>
            </a:r>
            <a:r>
              <a:rPr lang="en-US" sz="2400" b="1" dirty="0" smtClean="0">
                <a:solidFill>
                  <a:srgbClr val="1405D1"/>
                </a:solidFill>
              </a:rPr>
              <a:t> </a:t>
            </a:r>
            <a:r>
              <a:rPr lang="en-US" sz="2400" b="1" dirty="0" err="1" smtClean="0">
                <a:solidFill>
                  <a:srgbClr val="1405D1"/>
                </a:solidFill>
              </a:rPr>
              <a:t>tải</a:t>
            </a:r>
            <a:r>
              <a:rPr lang="en-US" sz="2400" b="1" dirty="0" smtClean="0">
                <a:solidFill>
                  <a:srgbClr val="1405D1"/>
                </a:solidFill>
              </a:rPr>
              <a:t> </a:t>
            </a:r>
            <a:r>
              <a:rPr lang="en-US" sz="2400" b="1" dirty="0" err="1" smtClean="0">
                <a:solidFill>
                  <a:srgbClr val="1405D1"/>
                </a:solidFill>
              </a:rPr>
              <a:t>trọng</a:t>
            </a:r>
            <a:r>
              <a:rPr lang="en-US" sz="2400" b="1" dirty="0" smtClean="0">
                <a:solidFill>
                  <a:srgbClr val="1405D1"/>
                </a:solidFill>
              </a:rPr>
              <a:t> </a:t>
            </a:r>
            <a:r>
              <a:rPr lang="en-US" sz="2400" b="1" dirty="0" err="1" smtClean="0">
                <a:solidFill>
                  <a:srgbClr val="1405D1"/>
                </a:solidFill>
              </a:rPr>
              <a:t>gió</a:t>
            </a:r>
            <a:r>
              <a:rPr lang="en-US" sz="2400" b="1" dirty="0" smtClean="0">
                <a:solidFill>
                  <a:srgbClr val="1405D1"/>
                </a:solidFill>
              </a:rPr>
              <a:t> </a:t>
            </a:r>
            <a:r>
              <a:rPr lang="en-US" sz="2400" b="1" dirty="0" err="1" smtClean="0">
                <a:solidFill>
                  <a:srgbClr val="1405D1"/>
                </a:solidFill>
              </a:rPr>
              <a:t>cho</a:t>
            </a:r>
            <a:r>
              <a:rPr lang="en-US" sz="2400" b="1" dirty="0" smtClean="0">
                <a:solidFill>
                  <a:srgbClr val="1405D1"/>
                </a:solidFill>
              </a:rPr>
              <a:t> </a:t>
            </a: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trình</a:t>
            </a:r>
            <a:r>
              <a:rPr lang="en-US" sz="2400" b="1" dirty="0" smtClean="0">
                <a:solidFill>
                  <a:srgbClr val="1405D1"/>
                </a:solidFill>
              </a:rPr>
              <a:t> </a:t>
            </a:r>
            <a:r>
              <a:rPr lang="en-US" sz="2400" b="1" dirty="0" err="1" smtClean="0">
                <a:solidFill>
                  <a:srgbClr val="1405D1"/>
                </a:solidFill>
              </a:rPr>
              <a:t>có</a:t>
            </a:r>
            <a:r>
              <a:rPr lang="en-US" sz="2400" b="1" dirty="0" smtClean="0">
                <a:solidFill>
                  <a:srgbClr val="1405D1"/>
                </a:solidFill>
              </a:rPr>
              <a:t> </a:t>
            </a:r>
            <a:r>
              <a:rPr lang="en-US" sz="2400" b="1" dirty="0" err="1" smtClean="0">
                <a:solidFill>
                  <a:srgbClr val="1405D1"/>
                </a:solidFill>
              </a:rPr>
              <a:t>khung</a:t>
            </a:r>
            <a:r>
              <a:rPr lang="en-US" sz="2400" b="1" dirty="0" smtClean="0">
                <a:solidFill>
                  <a:srgbClr val="1405D1"/>
                </a:solidFill>
              </a:rPr>
              <a:t> </a:t>
            </a:r>
            <a:r>
              <a:rPr lang="en-US" sz="2400" b="1" dirty="0" err="1" smtClean="0">
                <a:solidFill>
                  <a:srgbClr val="1405D1"/>
                </a:solidFill>
              </a:rPr>
              <a:t>như</a:t>
            </a:r>
            <a:r>
              <a:rPr lang="en-US" sz="2400" b="1" dirty="0" smtClean="0">
                <a:solidFill>
                  <a:srgbClr val="1405D1"/>
                </a:solidFill>
              </a:rPr>
              <a:t> </a:t>
            </a:r>
            <a:r>
              <a:rPr lang="en-US" sz="2400" b="1" dirty="0" err="1" smtClean="0">
                <a:solidFill>
                  <a:srgbClr val="1405D1"/>
                </a:solidFill>
              </a:rPr>
              <a:t>hình</a:t>
            </a:r>
            <a:r>
              <a:rPr lang="en-US" sz="2400" b="1" dirty="0" smtClean="0">
                <a:solidFill>
                  <a:srgbClr val="1405D1"/>
                </a:solidFill>
              </a:rPr>
              <a:t>, H=17m; L=17m; </a:t>
            </a:r>
            <a:r>
              <a:rPr lang="en-US" sz="2400" b="1" dirty="0" smtClean="0">
                <a:solidFill>
                  <a:srgbClr val="1405D1"/>
                </a:solidFill>
                <a:sym typeface="Symbol" panose="05050102010706020507" pitchFamily="18" charset="2"/>
              </a:rPr>
              <a:t>=20</a:t>
            </a:r>
            <a:r>
              <a:rPr lang="en-US" sz="2400" b="1" baseline="30000" dirty="0" smtClean="0">
                <a:solidFill>
                  <a:srgbClr val="1405D1"/>
                </a:solidFill>
                <a:sym typeface="Symbol" panose="05050102010706020507" pitchFamily="18" charset="2"/>
              </a:rPr>
              <a:t>0</a:t>
            </a:r>
            <a:endParaRPr lang="en-US" sz="2400" b="1" baseline="30000" dirty="0" smtClean="0">
              <a:solidFill>
                <a:srgbClr val="1405D1"/>
              </a:solidFill>
            </a:endParaRPr>
          </a:p>
          <a:p>
            <a:pPr algn="just"/>
            <a:r>
              <a:rPr lang="en-US" sz="2400" b="1" dirty="0">
                <a:solidFill>
                  <a:srgbClr val="1405D1"/>
                </a:solidFill>
              </a:rPr>
              <a:t>	</a:t>
            </a:r>
            <a:r>
              <a:rPr lang="en-US" sz="2400" b="1" dirty="0" err="1" smtClean="0">
                <a:solidFill>
                  <a:srgbClr val="1405D1"/>
                </a:solidFill>
              </a:rPr>
              <a:t>Biết</a:t>
            </a:r>
            <a:r>
              <a:rPr lang="en-US" sz="2400" b="1" dirty="0" smtClean="0">
                <a:solidFill>
                  <a:srgbClr val="1405D1"/>
                </a:solidFill>
              </a:rPr>
              <a:t> </a:t>
            </a:r>
            <a:r>
              <a:rPr lang="en-US" sz="2400" b="1" dirty="0" err="1" smtClean="0">
                <a:solidFill>
                  <a:srgbClr val="1405D1"/>
                </a:solidFill>
              </a:rPr>
              <a:t>bước</a:t>
            </a:r>
            <a:r>
              <a:rPr lang="en-US" sz="2400" b="1" dirty="0" smtClean="0">
                <a:solidFill>
                  <a:srgbClr val="1405D1"/>
                </a:solidFill>
              </a:rPr>
              <a:t> </a:t>
            </a:r>
            <a:r>
              <a:rPr lang="en-US" sz="2400" b="1" dirty="0" err="1" smtClean="0">
                <a:solidFill>
                  <a:srgbClr val="1405D1"/>
                </a:solidFill>
              </a:rPr>
              <a:t>cột</a:t>
            </a:r>
            <a:r>
              <a:rPr lang="en-US" sz="2400" b="1" dirty="0" smtClean="0">
                <a:solidFill>
                  <a:srgbClr val="1405D1"/>
                </a:solidFill>
              </a:rPr>
              <a:t> </a:t>
            </a:r>
            <a:r>
              <a:rPr lang="en-US" sz="2400" b="1" dirty="0" err="1" smtClean="0">
                <a:solidFill>
                  <a:srgbClr val="1405D1"/>
                </a:solidFill>
              </a:rPr>
              <a:t>là</a:t>
            </a:r>
            <a:r>
              <a:rPr lang="en-US" sz="2400" b="1" dirty="0">
                <a:solidFill>
                  <a:srgbClr val="1405D1"/>
                </a:solidFill>
              </a:rPr>
              <a:t> </a:t>
            </a:r>
            <a:r>
              <a:rPr lang="en-US" sz="2400" b="1" dirty="0" smtClean="0">
                <a:solidFill>
                  <a:srgbClr val="1405D1"/>
                </a:solidFill>
              </a:rPr>
              <a:t>5m </a:t>
            </a:r>
            <a:r>
              <a:rPr lang="en-US" sz="2400" b="1" dirty="0" err="1" smtClean="0">
                <a:solidFill>
                  <a:srgbClr val="1405D1"/>
                </a:solidFill>
              </a:rPr>
              <a:t>và</a:t>
            </a:r>
            <a:r>
              <a:rPr lang="en-US" sz="2400" b="1" dirty="0" smtClean="0">
                <a:solidFill>
                  <a:srgbClr val="1405D1"/>
                </a:solidFill>
              </a:rPr>
              <a:t> </a:t>
            </a:r>
            <a:r>
              <a:rPr lang="en-US" sz="2400" b="1" dirty="0" err="1" smtClean="0">
                <a:solidFill>
                  <a:srgbClr val="1405D1"/>
                </a:solidFill>
              </a:rPr>
              <a:t>công</a:t>
            </a:r>
            <a:r>
              <a:rPr lang="en-US" sz="2400" b="1" dirty="0" smtClean="0">
                <a:solidFill>
                  <a:srgbClr val="1405D1"/>
                </a:solidFill>
              </a:rPr>
              <a:t> </a:t>
            </a:r>
            <a:r>
              <a:rPr lang="en-US" sz="2400" b="1" dirty="0" err="1" smtClean="0">
                <a:solidFill>
                  <a:srgbClr val="1405D1"/>
                </a:solidFill>
              </a:rPr>
              <a:t>trình</a:t>
            </a:r>
            <a:r>
              <a:rPr lang="en-US" sz="2400" b="1" dirty="0" smtClean="0">
                <a:solidFill>
                  <a:srgbClr val="1405D1"/>
                </a:solidFill>
              </a:rPr>
              <a:t> ở </a:t>
            </a:r>
            <a:r>
              <a:rPr lang="en-US" sz="2400" b="1" dirty="0" err="1" smtClean="0">
                <a:solidFill>
                  <a:srgbClr val="1405D1"/>
                </a:solidFill>
              </a:rPr>
              <a:t>thành</a:t>
            </a:r>
            <a:r>
              <a:rPr lang="en-US" sz="2400" b="1" dirty="0" smtClean="0">
                <a:solidFill>
                  <a:srgbClr val="1405D1"/>
                </a:solidFill>
              </a:rPr>
              <a:t> </a:t>
            </a:r>
            <a:r>
              <a:rPr lang="en-US" sz="2400" b="1" dirty="0" err="1" smtClean="0">
                <a:solidFill>
                  <a:srgbClr val="1405D1"/>
                </a:solidFill>
              </a:rPr>
              <a:t>phố</a:t>
            </a:r>
            <a:r>
              <a:rPr lang="en-US" sz="2400" b="1" dirty="0" smtClean="0">
                <a:solidFill>
                  <a:srgbClr val="1405D1"/>
                </a:solidFill>
              </a:rPr>
              <a:t> </a:t>
            </a:r>
            <a:r>
              <a:rPr lang="en-US" sz="2400" b="1" dirty="0" err="1" smtClean="0">
                <a:solidFill>
                  <a:srgbClr val="1405D1"/>
                </a:solidFill>
              </a:rPr>
              <a:t>Biên</a:t>
            </a:r>
            <a:r>
              <a:rPr lang="en-US" sz="2400" b="1" dirty="0" smtClean="0">
                <a:solidFill>
                  <a:srgbClr val="1405D1"/>
                </a:solidFill>
              </a:rPr>
              <a:t> </a:t>
            </a:r>
            <a:r>
              <a:rPr lang="en-US" sz="2400" b="1" dirty="0" err="1" smtClean="0">
                <a:solidFill>
                  <a:srgbClr val="1405D1"/>
                </a:solidFill>
              </a:rPr>
              <a:t>Hòa</a:t>
            </a:r>
            <a:r>
              <a:rPr lang="en-US" sz="2400" b="1" dirty="0" smtClean="0">
                <a:solidFill>
                  <a:srgbClr val="1405D1"/>
                </a:solidFill>
              </a:rPr>
              <a:t>, </a:t>
            </a:r>
            <a:r>
              <a:rPr lang="en-US" sz="2400" b="1" dirty="0" err="1" smtClean="0">
                <a:solidFill>
                  <a:srgbClr val="1405D1"/>
                </a:solidFill>
              </a:rPr>
              <a:t>tỉnh</a:t>
            </a:r>
            <a:r>
              <a:rPr lang="en-US" sz="2400" b="1" dirty="0" smtClean="0">
                <a:solidFill>
                  <a:srgbClr val="1405D1"/>
                </a:solidFill>
              </a:rPr>
              <a:t> </a:t>
            </a:r>
            <a:r>
              <a:rPr lang="en-US" sz="2400" b="1" dirty="0" err="1" smtClean="0">
                <a:solidFill>
                  <a:srgbClr val="1405D1"/>
                </a:solidFill>
              </a:rPr>
              <a:t>Đồng</a:t>
            </a:r>
            <a:r>
              <a:rPr lang="en-US" sz="2400" b="1" dirty="0" smtClean="0">
                <a:solidFill>
                  <a:srgbClr val="1405D1"/>
                </a:solidFill>
              </a:rPr>
              <a:t> </a:t>
            </a:r>
            <a:r>
              <a:rPr lang="en-US" sz="2400" b="1" dirty="0" err="1" smtClean="0">
                <a:solidFill>
                  <a:srgbClr val="1405D1"/>
                </a:solidFill>
              </a:rPr>
              <a:t>Nai</a:t>
            </a:r>
            <a:r>
              <a:rPr lang="en-US" sz="2400" b="1" dirty="0" smtClean="0">
                <a:solidFill>
                  <a:srgbClr val="1405D1"/>
                </a:solidFill>
              </a:rPr>
              <a:t>; </a:t>
            </a:r>
            <a:r>
              <a:rPr lang="en-US" sz="2400" b="1" dirty="0" err="1" smtClean="0">
                <a:solidFill>
                  <a:srgbClr val="1405D1"/>
                </a:solidFill>
              </a:rPr>
              <a:t>Dạng</a:t>
            </a:r>
            <a:r>
              <a:rPr lang="en-US" sz="2400" b="1" dirty="0" smtClean="0">
                <a:solidFill>
                  <a:srgbClr val="1405D1"/>
                </a:solidFill>
              </a:rPr>
              <a:t> </a:t>
            </a:r>
            <a:r>
              <a:rPr lang="en-US" sz="2400" b="1" dirty="0" err="1" smtClean="0">
                <a:solidFill>
                  <a:srgbClr val="1405D1"/>
                </a:solidFill>
              </a:rPr>
              <a:t>địa</a:t>
            </a:r>
            <a:r>
              <a:rPr lang="en-US" sz="2400" b="1" dirty="0" smtClean="0">
                <a:solidFill>
                  <a:srgbClr val="1405D1"/>
                </a:solidFill>
              </a:rPr>
              <a:t> </a:t>
            </a:r>
            <a:r>
              <a:rPr lang="en-US" sz="2400" b="1" dirty="0" err="1" smtClean="0">
                <a:solidFill>
                  <a:srgbClr val="1405D1"/>
                </a:solidFill>
              </a:rPr>
              <a:t>hình</a:t>
            </a:r>
            <a:r>
              <a:rPr lang="en-US" sz="2400" b="1" dirty="0" smtClean="0">
                <a:solidFill>
                  <a:srgbClr val="1405D1"/>
                </a:solidFill>
              </a:rPr>
              <a:t> B.</a:t>
            </a:r>
          </a:p>
          <a:p>
            <a:pPr marL="1257300" lvl="2" indent="-342900" algn="just">
              <a:buFont typeface="Arial" panose="020B0604020202020204" pitchFamily="34" charset="0"/>
              <a:buChar char="•"/>
            </a:pPr>
            <a:endParaRPr lang="en-US" sz="2400" b="1" dirty="0">
              <a:solidFill>
                <a:srgbClr val="1405D1"/>
              </a:solidFill>
            </a:endParaRPr>
          </a:p>
        </p:txBody>
      </p:sp>
      <p:pic>
        <p:nvPicPr>
          <p:cNvPr id="5" name="Picture 4"/>
          <p:cNvPicPr>
            <a:picLocks noChangeAspect="1"/>
          </p:cNvPicPr>
          <p:nvPr/>
        </p:nvPicPr>
        <p:blipFill>
          <a:blip r:embed="rId3"/>
          <a:stretch>
            <a:fillRect/>
          </a:stretch>
        </p:blipFill>
        <p:spPr>
          <a:xfrm>
            <a:off x="1475656" y="2924944"/>
            <a:ext cx="5360735" cy="3711278"/>
          </a:xfrm>
          <a:prstGeom prst="rect">
            <a:avLst/>
          </a:prstGeom>
        </p:spPr>
      </p:pic>
    </p:spTree>
    <p:extLst>
      <p:ext uri="{BB962C8B-B14F-4D97-AF65-F5344CB8AC3E}">
        <p14:creationId xmlns:p14="http://schemas.microsoft.com/office/powerpoint/2010/main" val="1592665601"/>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569660"/>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1.2.4 Các trường hợp tải nhập vào mô hình khung:</a:t>
            </a:r>
            <a:endParaRPr lang="en-US" sz="2400" b="1" dirty="0" smtClean="0"/>
          </a:p>
          <a:p>
            <a:pPr algn="just"/>
            <a:endParaRPr lang="en-US" sz="2400" i="1" dirty="0" smtClean="0">
              <a:solidFill>
                <a:srgbClr val="1405D1"/>
              </a:solidFill>
            </a:endParaRPr>
          </a:p>
        </p:txBody>
      </p:sp>
      <p:pic>
        <p:nvPicPr>
          <p:cNvPr id="4" name="Picture 3"/>
          <p:cNvPicPr>
            <a:picLocks noChangeAspect="1"/>
          </p:cNvPicPr>
          <p:nvPr/>
        </p:nvPicPr>
        <p:blipFill>
          <a:blip r:embed="rId3"/>
          <a:stretch>
            <a:fillRect/>
          </a:stretch>
        </p:blipFill>
        <p:spPr>
          <a:xfrm>
            <a:off x="1403648" y="2420888"/>
            <a:ext cx="6952381" cy="4000000"/>
          </a:xfrm>
          <a:prstGeom prst="rect">
            <a:avLst/>
          </a:prstGeom>
        </p:spPr>
      </p:pic>
    </p:spTree>
    <p:extLst>
      <p:ext uri="{BB962C8B-B14F-4D97-AF65-F5344CB8AC3E}">
        <p14:creationId xmlns:p14="http://schemas.microsoft.com/office/powerpoint/2010/main" val="3463081979"/>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569660"/>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1.2.4 Các trường hợp tải nhập vào mô hình khung:</a:t>
            </a:r>
            <a:endParaRPr lang="en-US" sz="2400" b="1" dirty="0" smtClean="0"/>
          </a:p>
          <a:p>
            <a:pPr algn="just"/>
            <a:endParaRPr lang="en-US" sz="2400" i="1" dirty="0" smtClean="0">
              <a:solidFill>
                <a:srgbClr val="1405D1"/>
              </a:solidFill>
            </a:endParaRPr>
          </a:p>
        </p:txBody>
      </p:sp>
      <p:pic>
        <p:nvPicPr>
          <p:cNvPr id="5" name="Picture 4"/>
          <p:cNvPicPr>
            <a:picLocks noChangeAspect="1"/>
          </p:cNvPicPr>
          <p:nvPr/>
        </p:nvPicPr>
        <p:blipFill>
          <a:blip r:embed="rId3"/>
          <a:stretch>
            <a:fillRect/>
          </a:stretch>
        </p:blipFill>
        <p:spPr>
          <a:xfrm>
            <a:off x="725257" y="2492896"/>
            <a:ext cx="7486400" cy="3168352"/>
          </a:xfrm>
          <a:prstGeom prst="rect">
            <a:avLst/>
          </a:prstGeom>
        </p:spPr>
      </p:pic>
    </p:spTree>
    <p:extLst>
      <p:ext uri="{BB962C8B-B14F-4D97-AF65-F5344CB8AC3E}">
        <p14:creationId xmlns:p14="http://schemas.microsoft.com/office/powerpoint/2010/main" val="816060233"/>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632311"/>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1.2.5 Tính toán nội lực với từng trường hợp tải trọng, tổ hợp nội lực:</a:t>
            </a:r>
          </a:p>
          <a:p>
            <a:pPr algn="just"/>
            <a:endParaRPr lang="en-US" sz="2400">
              <a:solidFill>
                <a:srgbClr val="1405D1"/>
              </a:solidFill>
            </a:endParaRPr>
          </a:p>
          <a:p>
            <a:pPr algn="just"/>
            <a:r>
              <a:rPr lang="en-US" sz="2400" smtClean="0">
                <a:solidFill>
                  <a:srgbClr val="1405D1"/>
                </a:solidFill>
              </a:rPr>
              <a:t>	Khung là kết cấu siêu tĩnh bậc cao , hiện nay thường sử dụng các chương trình tính kết cấu (SAP200, Etab) để xác định nội lực do từng trường hợp tải trọng gây ra.</a:t>
            </a:r>
          </a:p>
          <a:p>
            <a:pPr algn="just"/>
            <a:endParaRPr lang="en-US" sz="2400">
              <a:solidFill>
                <a:srgbClr val="1405D1"/>
              </a:solidFill>
            </a:endParaRPr>
          </a:p>
          <a:p>
            <a:pPr algn="just"/>
            <a:r>
              <a:rPr lang="en-US" sz="2400" smtClean="0">
                <a:solidFill>
                  <a:srgbClr val="1405D1"/>
                </a:solidFill>
              </a:rPr>
              <a:t>	Tổ hợp cơ bản gồm các tải trọng thường xuyên, tải trọng tạm thời dài hạn và tạm thời ngắn hạn.</a:t>
            </a:r>
          </a:p>
          <a:p>
            <a:pPr algn="just"/>
            <a:endParaRPr lang="en-US" sz="2400">
              <a:solidFill>
                <a:srgbClr val="1405D1"/>
              </a:solidFill>
            </a:endParaRPr>
          </a:p>
          <a:p>
            <a:pPr algn="just"/>
            <a:r>
              <a:rPr lang="en-US" sz="2400" smtClean="0">
                <a:solidFill>
                  <a:srgbClr val="1405D1"/>
                </a:solidFill>
              </a:rPr>
              <a:t>	Tổ hợp có từ 2 tải trọng tạm thời trở lên thì phải nhân với hệ số tổ hợp 0.9.</a:t>
            </a:r>
            <a:endParaRPr lang="en-US" sz="2400" dirty="0" smtClean="0">
              <a:solidFill>
                <a:srgbClr val="1405D1"/>
              </a:solidFill>
            </a:endParaRPr>
          </a:p>
          <a:p>
            <a:pPr algn="just"/>
            <a:endParaRPr lang="en-US" sz="2400" i="1" dirty="0" smtClean="0">
              <a:solidFill>
                <a:srgbClr val="1405D1"/>
              </a:solidFill>
            </a:endParaRPr>
          </a:p>
        </p:txBody>
      </p:sp>
    </p:spTree>
    <p:extLst>
      <p:ext uri="{BB962C8B-B14F-4D97-AF65-F5344CB8AC3E}">
        <p14:creationId xmlns:p14="http://schemas.microsoft.com/office/powerpoint/2010/main" val="1905671845"/>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93899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err="1" smtClean="0"/>
              <a:t>khối</a:t>
            </a:r>
            <a:r>
              <a:rPr lang="en-US" sz="2400" b="1" smtClean="0"/>
              <a:t>:</a:t>
            </a:r>
            <a:endParaRPr lang="en-US" sz="2400" b="1" dirty="0"/>
          </a:p>
          <a:p>
            <a:r>
              <a:rPr lang="en-US" sz="2400" b="1"/>
              <a:t> </a:t>
            </a:r>
            <a:r>
              <a:rPr lang="en-US" sz="2400" b="1" smtClean="0"/>
              <a:t>    1.2.5 Tính toán nội lực với từng trường hợp tải trọng, tổ hợp nội lực:</a:t>
            </a:r>
            <a:endParaRPr lang="en-US" sz="2400">
              <a:solidFill>
                <a:srgbClr val="1405D1"/>
              </a:solidFill>
            </a:endParaRPr>
          </a:p>
          <a:p>
            <a:pPr algn="just"/>
            <a:r>
              <a:rPr lang="en-US" sz="2400" i="1" smtClean="0">
                <a:solidFill>
                  <a:srgbClr val="1405D1"/>
                </a:solidFill>
              </a:rPr>
              <a:t>	</a:t>
            </a:r>
            <a:r>
              <a:rPr lang="en-US" sz="2400" smtClean="0">
                <a:solidFill>
                  <a:srgbClr val="1405D1"/>
                </a:solidFill>
              </a:rPr>
              <a:t>Khi tính theo khung phẳng gồm 7 tổ hợp và khung không gian là 13 tổ hợp.</a:t>
            </a:r>
            <a:endParaRPr lang="en-US" sz="2400" dirty="0" smtClean="0">
              <a:solidFill>
                <a:srgbClr val="1405D1"/>
              </a:solidFill>
            </a:endParaRPr>
          </a:p>
        </p:txBody>
      </p:sp>
      <p:pic>
        <p:nvPicPr>
          <p:cNvPr id="4" name="Picture 3"/>
          <p:cNvPicPr>
            <a:picLocks noChangeAspect="1"/>
          </p:cNvPicPr>
          <p:nvPr/>
        </p:nvPicPr>
        <p:blipFill>
          <a:blip r:embed="rId3"/>
          <a:stretch>
            <a:fillRect/>
          </a:stretch>
        </p:blipFill>
        <p:spPr>
          <a:xfrm>
            <a:off x="1835696" y="3147938"/>
            <a:ext cx="5628571" cy="3710062"/>
          </a:xfrm>
          <a:prstGeom prst="rect">
            <a:avLst/>
          </a:prstGeom>
        </p:spPr>
      </p:pic>
    </p:spTree>
    <p:extLst>
      <p:ext uri="{BB962C8B-B14F-4D97-AF65-F5344CB8AC3E}">
        <p14:creationId xmlns:p14="http://schemas.microsoft.com/office/powerpoint/2010/main" val="362654577"/>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357298"/>
            <a:ext cx="8365475" cy="3785652"/>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b="1" dirty="0" smtClean="0"/>
          </a:p>
          <a:p>
            <a:endParaRPr lang="en-US" sz="2400" b="1" dirty="0"/>
          </a:p>
          <a:p>
            <a:r>
              <a:rPr lang="en-US" sz="2400" b="1" dirty="0">
                <a:solidFill>
                  <a:srgbClr val="1405D1"/>
                </a:solidFill>
              </a:rPr>
              <a:t>	</a:t>
            </a:r>
            <a:r>
              <a:rPr lang="en-US" sz="2400" b="1" dirty="0" smtClean="0">
                <a:solidFill>
                  <a:srgbClr val="1405D1"/>
                </a:solidFill>
              </a:rPr>
              <a:t>- </a:t>
            </a:r>
            <a:r>
              <a:rPr lang="en-US" sz="2400" dirty="0" err="1" smtClean="0">
                <a:solidFill>
                  <a:srgbClr val="1405D1"/>
                </a:solidFill>
              </a:rPr>
              <a:t>Kết</a:t>
            </a:r>
            <a:r>
              <a:rPr lang="en-US" sz="2400" dirty="0" smtClean="0">
                <a:solidFill>
                  <a:srgbClr val="1405D1"/>
                </a:solidFill>
              </a:rPr>
              <a:t> </a:t>
            </a:r>
            <a:r>
              <a:rPr lang="en-US" sz="2400" dirty="0" err="1" smtClean="0">
                <a:solidFill>
                  <a:srgbClr val="1405D1"/>
                </a:solidFill>
              </a:rPr>
              <a:t>cấu</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cho</a:t>
            </a:r>
            <a:r>
              <a:rPr lang="en-US" sz="2400" dirty="0" smtClean="0">
                <a:solidFill>
                  <a:srgbClr val="1405D1"/>
                </a:solidFill>
              </a:rPr>
              <a:t> ta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bằng</a:t>
            </a:r>
            <a:r>
              <a:rPr lang="en-US" sz="2400" dirty="0" smtClean="0">
                <a:solidFill>
                  <a:srgbClr val="1405D1"/>
                </a:solidFill>
              </a:rPr>
              <a:t> </a:t>
            </a:r>
            <a:r>
              <a:rPr lang="en-US" sz="2400" dirty="0" err="1" smtClean="0">
                <a:solidFill>
                  <a:srgbClr val="1405D1"/>
                </a:solidFill>
              </a:rPr>
              <a:t>linh</a:t>
            </a:r>
            <a:r>
              <a:rPr lang="en-US" sz="2400" dirty="0" smtClean="0">
                <a:solidFill>
                  <a:srgbClr val="1405D1"/>
                </a:solidFill>
              </a:rPr>
              <a:t> </a:t>
            </a:r>
            <a:r>
              <a:rPr lang="en-US" sz="2400" dirty="0" err="1" smtClean="0">
                <a:solidFill>
                  <a:srgbClr val="1405D1"/>
                </a:solidFill>
              </a:rPr>
              <a:t>hoạt</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gian</a:t>
            </a:r>
            <a:r>
              <a:rPr lang="en-US" sz="2400" dirty="0" smtClean="0">
                <a:solidFill>
                  <a:srgbClr val="1405D1"/>
                </a:solidFill>
              </a:rPr>
              <a:t> </a:t>
            </a:r>
            <a:r>
              <a:rPr lang="en-US" sz="2400" dirty="0" err="1" smtClean="0">
                <a:solidFill>
                  <a:srgbClr val="1405D1"/>
                </a:solidFill>
              </a:rPr>
              <a:t>sử</a:t>
            </a:r>
            <a:r>
              <a:rPr lang="en-US" sz="2400" dirty="0" smtClean="0">
                <a:solidFill>
                  <a:srgbClr val="1405D1"/>
                </a:solidFill>
              </a:rPr>
              <a:t> </a:t>
            </a:r>
            <a:r>
              <a:rPr lang="en-US" sz="2400" dirty="0" err="1" smtClean="0">
                <a:solidFill>
                  <a:srgbClr val="1405D1"/>
                </a:solidFill>
              </a:rPr>
              <a:t>dụng</a:t>
            </a:r>
            <a:r>
              <a:rPr lang="en-US" sz="2400" dirty="0" smtClean="0">
                <a:solidFill>
                  <a:srgbClr val="1405D1"/>
                </a:solidFill>
              </a:rPr>
              <a:t> </a:t>
            </a:r>
            <a:r>
              <a:rPr lang="en-US" sz="2400" dirty="0" err="1" smtClean="0">
                <a:solidFill>
                  <a:srgbClr val="1405D1"/>
                </a:solidFill>
              </a:rPr>
              <a:t>vè</a:t>
            </a:r>
            <a:r>
              <a:rPr lang="en-US" sz="2400" dirty="0" smtClean="0">
                <a:solidFill>
                  <a:srgbClr val="1405D1"/>
                </a:solidFill>
              </a:rPr>
              <a:t> </a:t>
            </a:r>
            <a:r>
              <a:rPr lang="en-US" sz="2400" dirty="0" err="1" smtClean="0">
                <a:solidFill>
                  <a:srgbClr val="1405D1"/>
                </a:solidFill>
              </a:rPr>
              <a:t>tường</a:t>
            </a:r>
            <a:r>
              <a:rPr lang="en-US" sz="2400" dirty="0" smtClean="0">
                <a:solidFill>
                  <a:srgbClr val="1405D1"/>
                </a:solidFill>
              </a:rPr>
              <a:t> </a:t>
            </a:r>
            <a:r>
              <a:rPr lang="en-US" sz="2400" dirty="0" err="1" smtClean="0">
                <a:solidFill>
                  <a:srgbClr val="1405D1"/>
                </a:solidFill>
              </a:rPr>
              <a:t>ngăn</a:t>
            </a:r>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phòng</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thể</a:t>
            </a:r>
            <a:r>
              <a:rPr lang="en-US" sz="2400" dirty="0" smtClean="0">
                <a:solidFill>
                  <a:srgbClr val="1405D1"/>
                </a:solidFill>
              </a:rPr>
              <a:t> </a:t>
            </a:r>
            <a:r>
              <a:rPr lang="en-US" sz="2400" dirty="0" err="1" smtClean="0">
                <a:solidFill>
                  <a:srgbClr val="1405D1"/>
                </a:solidFill>
              </a:rPr>
              <a:t>phá</a:t>
            </a:r>
            <a:r>
              <a:rPr lang="en-US" sz="2400" dirty="0" smtClean="0">
                <a:solidFill>
                  <a:srgbClr val="1405D1"/>
                </a:solidFill>
              </a:rPr>
              <a:t> </a:t>
            </a:r>
            <a:r>
              <a:rPr lang="en-US" sz="2400" dirty="0" err="1" smtClean="0">
                <a:solidFill>
                  <a:srgbClr val="1405D1"/>
                </a:solidFill>
              </a:rPr>
              <a:t>bỏ</a:t>
            </a:r>
            <a:r>
              <a:rPr lang="en-US" sz="2400" dirty="0" smtClean="0">
                <a:solidFill>
                  <a:srgbClr val="1405D1"/>
                </a:solidFill>
              </a:rPr>
              <a:t> </a:t>
            </a:r>
            <a:r>
              <a:rPr lang="en-US" sz="2400" dirty="0" err="1" smtClean="0">
                <a:solidFill>
                  <a:srgbClr val="1405D1"/>
                </a:solidFill>
              </a:rPr>
              <a:t>để</a:t>
            </a:r>
            <a:r>
              <a:rPr lang="en-US" sz="2400" dirty="0" smtClean="0">
                <a:solidFill>
                  <a:srgbClr val="1405D1"/>
                </a:solidFill>
              </a:rPr>
              <a:t> </a:t>
            </a:r>
            <a:r>
              <a:rPr lang="en-US" sz="2400" dirty="0" err="1" smtClean="0">
                <a:solidFill>
                  <a:srgbClr val="1405D1"/>
                </a:solidFill>
              </a:rPr>
              <a:t>mở</a:t>
            </a:r>
            <a:r>
              <a:rPr lang="en-US" sz="2400" dirty="0" smtClean="0">
                <a:solidFill>
                  <a:srgbClr val="1405D1"/>
                </a:solidFill>
              </a:rPr>
              <a:t> </a:t>
            </a:r>
            <a:r>
              <a:rPr lang="en-US" sz="2400" dirty="0" err="1" smtClean="0">
                <a:solidFill>
                  <a:srgbClr val="1405D1"/>
                </a:solidFill>
              </a:rPr>
              <a:t>rộng</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gian</a:t>
            </a:r>
            <a:r>
              <a:rPr lang="en-US" sz="2400" dirty="0" smtClean="0">
                <a:solidFill>
                  <a:srgbClr val="1405D1"/>
                </a:solidFill>
              </a:rPr>
              <a:t>.</a:t>
            </a:r>
          </a:p>
          <a:p>
            <a:r>
              <a:rPr lang="en-US" sz="2400" dirty="0">
                <a:solidFill>
                  <a:srgbClr val="1405D1"/>
                </a:solidFill>
              </a:rPr>
              <a:t>	</a:t>
            </a:r>
            <a:endParaRPr lang="en-US" sz="2400" dirty="0" smtClean="0">
              <a:solidFill>
                <a:srgbClr val="1405D1"/>
              </a:solidFill>
            </a:endParaRPr>
          </a:p>
          <a:p>
            <a:r>
              <a:rPr lang="en-US" sz="2400" dirty="0">
                <a:solidFill>
                  <a:srgbClr val="1405D1"/>
                </a:solidFill>
              </a:rPr>
              <a:t>	</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bê</a:t>
            </a:r>
            <a:r>
              <a:rPr lang="en-US" sz="2400" dirty="0" smtClean="0">
                <a:solidFill>
                  <a:srgbClr val="1405D1"/>
                </a:solidFill>
              </a:rPr>
              <a:t> </a:t>
            </a:r>
            <a:r>
              <a:rPr lang="en-US" sz="2400" dirty="0" err="1" smtClean="0">
                <a:solidFill>
                  <a:srgbClr val="1405D1"/>
                </a:solidFill>
              </a:rPr>
              <a:t>tông</a:t>
            </a:r>
            <a:r>
              <a:rPr lang="en-US" sz="2400" dirty="0" smtClean="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thể</a:t>
            </a:r>
            <a:r>
              <a:rPr lang="en-US" sz="2400" dirty="0" smtClean="0">
                <a:solidFill>
                  <a:srgbClr val="1405D1"/>
                </a:solidFill>
              </a:rPr>
              <a:t> dung </a:t>
            </a:r>
            <a:r>
              <a:rPr lang="en-US" sz="2400" dirty="0" err="1" smtClean="0">
                <a:solidFill>
                  <a:srgbClr val="1405D1"/>
                </a:solidFill>
              </a:rPr>
              <a:t>cho</a:t>
            </a:r>
            <a:r>
              <a:rPr lang="en-US" sz="2400" dirty="0" smtClean="0">
                <a:solidFill>
                  <a:srgbClr val="1405D1"/>
                </a:solidFill>
              </a:rPr>
              <a:t> </a:t>
            </a:r>
            <a:r>
              <a:rPr lang="en-US" sz="2400" dirty="0" err="1" smtClean="0">
                <a:solidFill>
                  <a:srgbClr val="1405D1"/>
                </a:solidFill>
              </a:rPr>
              <a:t>nhà</a:t>
            </a:r>
            <a:r>
              <a:rPr lang="en-US" sz="2400" dirty="0" smtClean="0">
                <a:solidFill>
                  <a:srgbClr val="1405D1"/>
                </a:solidFill>
              </a:rPr>
              <a:t> </a:t>
            </a:r>
            <a:r>
              <a:rPr lang="en-US" sz="2400" dirty="0" err="1" smtClean="0">
                <a:solidFill>
                  <a:srgbClr val="1405D1"/>
                </a:solidFill>
              </a:rPr>
              <a:t>một</a:t>
            </a:r>
            <a:r>
              <a:rPr lang="en-US" sz="2400" dirty="0" smtClean="0">
                <a:solidFill>
                  <a:srgbClr val="1405D1"/>
                </a:solidFill>
              </a:rPr>
              <a:t> </a:t>
            </a:r>
            <a:r>
              <a:rPr lang="en-US" sz="2400" dirty="0" err="1" smtClean="0">
                <a:solidFill>
                  <a:srgbClr val="1405D1"/>
                </a:solidFill>
              </a:rPr>
              <a:t>tầng</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tầng</a:t>
            </a:r>
            <a:r>
              <a:rPr lang="en-US" sz="2400" dirty="0" smtClean="0">
                <a:solidFill>
                  <a:srgbClr val="1405D1"/>
                </a:solidFill>
              </a:rPr>
              <a:t>, </a:t>
            </a:r>
            <a:r>
              <a:rPr lang="en-US" sz="2400" dirty="0" err="1" smtClean="0">
                <a:solidFill>
                  <a:srgbClr val="1405D1"/>
                </a:solidFill>
              </a:rPr>
              <a:t>một</a:t>
            </a:r>
            <a:r>
              <a:rPr lang="en-US" sz="2400" dirty="0" smtClean="0">
                <a:solidFill>
                  <a:srgbClr val="1405D1"/>
                </a:solidFill>
              </a:rPr>
              <a:t> </a:t>
            </a:r>
            <a:r>
              <a:rPr lang="en-US" sz="2400" dirty="0" err="1" smtClean="0">
                <a:solidFill>
                  <a:srgbClr val="1405D1"/>
                </a:solidFill>
              </a:rPr>
              <a:t>nhịp</a:t>
            </a:r>
            <a:r>
              <a:rPr lang="en-US" sz="2400" dirty="0" smtClean="0">
                <a:solidFill>
                  <a:srgbClr val="1405D1"/>
                </a:solidFill>
              </a:rPr>
              <a:t>, </a:t>
            </a:r>
            <a:r>
              <a:rPr lang="en-US" sz="2400" dirty="0" err="1" smtClean="0">
                <a:solidFill>
                  <a:srgbClr val="1405D1"/>
                </a:solidFill>
              </a:rPr>
              <a:t>nhiều</a:t>
            </a:r>
            <a:r>
              <a:rPr lang="en-US" sz="2400" dirty="0" smtClean="0">
                <a:solidFill>
                  <a:srgbClr val="1405D1"/>
                </a:solidFill>
              </a:rPr>
              <a:t> </a:t>
            </a:r>
            <a:r>
              <a:rPr lang="en-US" sz="2400" dirty="0" err="1" smtClean="0">
                <a:solidFill>
                  <a:srgbClr val="1405D1"/>
                </a:solidFill>
              </a:rPr>
              <a:t>nhịp</a:t>
            </a:r>
            <a:r>
              <a:rPr lang="en-US" sz="2400" dirty="0" smtClean="0">
                <a:solidFill>
                  <a:srgbClr val="1405D1"/>
                </a:solidFill>
              </a:rPr>
              <a:t>.</a:t>
            </a:r>
            <a:endParaRPr lang="en-US" sz="2400" dirty="0">
              <a:solidFill>
                <a:srgbClr val="1405D1"/>
              </a:solidFill>
            </a:endParaRPr>
          </a:p>
          <a:p>
            <a:pPr marL="1371600" lvl="2" indent="-457200">
              <a:buFont typeface="Arial" panose="020B0604020202020204" pitchFamily="34" charset="0"/>
              <a:buChar char="•"/>
            </a:pPr>
            <a:endParaRPr lang="en-US" sz="2400" dirty="0">
              <a:solidFill>
                <a:srgbClr val="1405D1"/>
              </a:solidFill>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1131595460"/>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262979"/>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1.2.6 Tính toán tiết diện bê tông cốt thép:</a:t>
            </a:r>
          </a:p>
          <a:p>
            <a:pPr algn="just"/>
            <a:endParaRPr lang="en-US" sz="2400">
              <a:solidFill>
                <a:srgbClr val="1405D1"/>
              </a:solidFill>
            </a:endParaRPr>
          </a:p>
          <a:p>
            <a:pPr algn="just"/>
            <a:r>
              <a:rPr lang="en-US" sz="2400" smtClean="0">
                <a:solidFill>
                  <a:srgbClr val="1405D1"/>
                </a:solidFill>
              </a:rPr>
              <a:t>	</a:t>
            </a:r>
            <a:r>
              <a:rPr lang="en-US" sz="2400" b="1" smtClean="0">
                <a:solidFill>
                  <a:srgbClr val="1405D1"/>
                </a:solidFill>
              </a:rPr>
              <a:t>a./ Thép cột:</a:t>
            </a:r>
            <a:endParaRPr lang="en-US" sz="2400" b="1" dirty="0" smtClean="0">
              <a:solidFill>
                <a:srgbClr val="1405D1"/>
              </a:solidFill>
            </a:endParaRPr>
          </a:p>
          <a:p>
            <a:pPr algn="just"/>
            <a:r>
              <a:rPr lang="en-US" sz="2400" i="1" smtClean="0">
                <a:solidFill>
                  <a:srgbClr val="1405D1"/>
                </a:solidFill>
              </a:rPr>
              <a:t>	</a:t>
            </a:r>
          </a:p>
          <a:p>
            <a:pPr algn="just"/>
            <a:r>
              <a:rPr lang="en-US" sz="2400" i="1">
                <a:solidFill>
                  <a:srgbClr val="1405D1"/>
                </a:solidFill>
              </a:rPr>
              <a:t>	</a:t>
            </a:r>
            <a:r>
              <a:rPr lang="en-US" sz="2400" smtClean="0">
                <a:solidFill>
                  <a:srgbClr val="1405D1"/>
                </a:solidFill>
              </a:rPr>
              <a:t>- Sau khi dùng các phần mêm tính toán nội lực khung, xuất bảng giá trị nội lực cột tại khung cần tính. Tại mỗi vị trí tiết diện ngang cột sẽ có 7 cặp nội lực khi tính theo khung phẳng và 13 cặp khi tính theo khung không gian.</a:t>
            </a:r>
          </a:p>
          <a:p>
            <a:pPr algn="just"/>
            <a:endParaRPr lang="en-US" sz="2400">
              <a:solidFill>
                <a:srgbClr val="1405D1"/>
              </a:solidFill>
            </a:endParaRPr>
          </a:p>
          <a:p>
            <a:pPr algn="just"/>
            <a:r>
              <a:rPr lang="en-US" sz="2400" smtClean="0">
                <a:solidFill>
                  <a:srgbClr val="1405D1"/>
                </a:solidFill>
              </a:rPr>
              <a:t>	- Từ mỗi cặp nội lực, áp dụng bài toán tính thép cột cho cấu kiện chịu nén lệch tâm, tính được tiết diện cốt thép và chọn giá trị lớn nhất để bố trí.</a:t>
            </a:r>
            <a:endParaRPr lang="en-US" sz="2400" dirty="0" smtClean="0">
              <a:solidFill>
                <a:srgbClr val="1405D1"/>
              </a:solidFill>
            </a:endParaRPr>
          </a:p>
        </p:txBody>
      </p:sp>
    </p:spTree>
    <p:extLst>
      <p:ext uri="{BB962C8B-B14F-4D97-AF65-F5344CB8AC3E}">
        <p14:creationId xmlns:p14="http://schemas.microsoft.com/office/powerpoint/2010/main" val="56175359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1.2.6 </a:t>
            </a:r>
            <a:r>
              <a:rPr lang="en-US" sz="2400" b="1" dirty="0" err="1" smtClean="0"/>
              <a:t>Tính</a:t>
            </a:r>
            <a:r>
              <a:rPr lang="en-US" sz="2400" b="1" dirty="0" smtClean="0"/>
              <a:t> </a:t>
            </a:r>
            <a:r>
              <a:rPr lang="en-US" sz="2400" b="1" dirty="0" err="1" smtClean="0"/>
              <a:t>toán</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smtClean="0"/>
              <a:t>:</a:t>
            </a:r>
          </a:p>
          <a:p>
            <a:pPr algn="just"/>
            <a:endParaRPr lang="en-US" sz="2400" dirty="0">
              <a:solidFill>
                <a:srgbClr val="1405D1"/>
              </a:solidFill>
            </a:endParaRPr>
          </a:p>
          <a:p>
            <a:pPr algn="just"/>
            <a:r>
              <a:rPr lang="en-US" sz="2400" dirty="0" smtClean="0">
                <a:solidFill>
                  <a:srgbClr val="1405D1"/>
                </a:solidFill>
              </a:rPr>
              <a:t>	</a:t>
            </a:r>
            <a:r>
              <a:rPr lang="en-US" sz="2400" b="1" dirty="0" smtClean="0">
                <a:solidFill>
                  <a:srgbClr val="1405D1"/>
                </a:solidFill>
              </a:rPr>
              <a:t>a./ </a:t>
            </a:r>
            <a:r>
              <a:rPr lang="en-US" sz="2400" b="1" dirty="0" err="1" smtClean="0">
                <a:solidFill>
                  <a:srgbClr val="1405D1"/>
                </a:solidFill>
              </a:rPr>
              <a:t>Thép</a:t>
            </a:r>
            <a:r>
              <a:rPr lang="en-US" sz="2400" b="1" dirty="0" smtClean="0">
                <a:solidFill>
                  <a:srgbClr val="1405D1"/>
                </a:solidFill>
              </a:rPr>
              <a:t> </a:t>
            </a:r>
            <a:r>
              <a:rPr lang="en-US" sz="2400" b="1" dirty="0" err="1" smtClean="0">
                <a:solidFill>
                  <a:srgbClr val="1405D1"/>
                </a:solidFill>
              </a:rPr>
              <a:t>cột</a:t>
            </a:r>
            <a:r>
              <a:rPr lang="en-US" sz="2400" b="1" dirty="0" smtClean="0">
                <a:solidFill>
                  <a:srgbClr val="1405D1"/>
                </a:solidFill>
              </a:rPr>
              <a:t>:</a:t>
            </a:r>
          </a:p>
          <a:p>
            <a:pPr algn="just"/>
            <a:r>
              <a:rPr lang="en-US" sz="2400" i="1" dirty="0" smtClean="0">
                <a:solidFill>
                  <a:srgbClr val="1405D1"/>
                </a:solidFill>
              </a:rPr>
              <a:t>	</a:t>
            </a:r>
          </a:p>
        </p:txBody>
      </p:sp>
      <p:pic>
        <p:nvPicPr>
          <p:cNvPr id="6" name="Picture 5"/>
          <p:cNvPicPr>
            <a:picLocks noChangeAspect="1"/>
          </p:cNvPicPr>
          <p:nvPr/>
        </p:nvPicPr>
        <p:blipFill>
          <a:blip r:embed="rId3"/>
          <a:stretch>
            <a:fillRect/>
          </a:stretch>
        </p:blipFill>
        <p:spPr>
          <a:xfrm>
            <a:off x="1480125" y="3212976"/>
            <a:ext cx="5976664" cy="3408686"/>
          </a:xfrm>
          <a:prstGeom prst="rect">
            <a:avLst/>
          </a:prstGeom>
        </p:spPr>
      </p:pic>
    </p:spTree>
    <p:extLst>
      <p:ext uri="{BB962C8B-B14F-4D97-AF65-F5344CB8AC3E}">
        <p14:creationId xmlns:p14="http://schemas.microsoft.com/office/powerpoint/2010/main" val="3719892633"/>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1.2.6 Tính toán tiết diện bê tông cốt thép:</a:t>
            </a:r>
          </a:p>
          <a:p>
            <a:pPr algn="just"/>
            <a:endParaRPr lang="en-US" sz="2400">
              <a:solidFill>
                <a:srgbClr val="1405D1"/>
              </a:solidFill>
            </a:endParaRPr>
          </a:p>
          <a:p>
            <a:pPr algn="just"/>
            <a:r>
              <a:rPr lang="en-US" sz="2400" smtClean="0">
                <a:solidFill>
                  <a:srgbClr val="1405D1"/>
                </a:solidFill>
              </a:rPr>
              <a:t>	</a:t>
            </a:r>
            <a:r>
              <a:rPr lang="en-US" sz="2400" b="1" smtClean="0">
                <a:solidFill>
                  <a:srgbClr val="1405D1"/>
                </a:solidFill>
              </a:rPr>
              <a:t>a./ Thép cột:</a:t>
            </a:r>
            <a:endParaRPr lang="en-US" sz="2400" b="1" dirty="0" smtClean="0">
              <a:solidFill>
                <a:srgbClr val="1405D1"/>
              </a:solidFill>
            </a:endParaRPr>
          </a:p>
          <a:p>
            <a:pPr algn="just"/>
            <a:r>
              <a:rPr lang="en-US" sz="2400" i="1" smtClean="0">
                <a:solidFill>
                  <a:srgbClr val="1405D1"/>
                </a:solidFill>
              </a:rPr>
              <a:t>	</a:t>
            </a:r>
          </a:p>
        </p:txBody>
      </p:sp>
      <p:pic>
        <p:nvPicPr>
          <p:cNvPr id="4" name="Picture 3"/>
          <p:cNvPicPr>
            <a:picLocks noChangeAspect="1"/>
          </p:cNvPicPr>
          <p:nvPr/>
        </p:nvPicPr>
        <p:blipFill>
          <a:blip r:embed="rId3"/>
          <a:stretch>
            <a:fillRect/>
          </a:stretch>
        </p:blipFill>
        <p:spPr>
          <a:xfrm>
            <a:off x="903720" y="3410605"/>
            <a:ext cx="4771311" cy="2592288"/>
          </a:xfrm>
          <a:prstGeom prst="rect">
            <a:avLst/>
          </a:prstGeom>
        </p:spPr>
      </p:pic>
    </p:spTree>
    <p:extLst>
      <p:ext uri="{BB962C8B-B14F-4D97-AF65-F5344CB8AC3E}">
        <p14:creationId xmlns:p14="http://schemas.microsoft.com/office/powerpoint/2010/main" val="3443957816"/>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632311"/>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a:t> </a:t>
            </a:r>
            <a:r>
              <a:rPr lang="en-US" sz="2400" b="1" smtClean="0"/>
              <a:t>    1.2.6 Tính toán tiết diện bê tông cốt thép:</a:t>
            </a:r>
          </a:p>
          <a:p>
            <a:pPr algn="just"/>
            <a:endParaRPr lang="en-US" sz="2400">
              <a:solidFill>
                <a:srgbClr val="1405D1"/>
              </a:solidFill>
            </a:endParaRPr>
          </a:p>
          <a:p>
            <a:pPr algn="just"/>
            <a:r>
              <a:rPr lang="en-US" sz="2400" smtClean="0">
                <a:solidFill>
                  <a:srgbClr val="1405D1"/>
                </a:solidFill>
              </a:rPr>
              <a:t>	</a:t>
            </a:r>
            <a:r>
              <a:rPr lang="en-US" sz="2400" b="1" smtClean="0">
                <a:solidFill>
                  <a:srgbClr val="1405D1"/>
                </a:solidFill>
              </a:rPr>
              <a:t>b./ Thép dầm:</a:t>
            </a:r>
            <a:endParaRPr lang="en-US" sz="2400" b="1" dirty="0" smtClean="0">
              <a:solidFill>
                <a:srgbClr val="1405D1"/>
              </a:solidFill>
            </a:endParaRPr>
          </a:p>
          <a:p>
            <a:pPr algn="just"/>
            <a:r>
              <a:rPr lang="en-US" sz="2400" i="1" smtClean="0">
                <a:solidFill>
                  <a:srgbClr val="1405D1"/>
                </a:solidFill>
              </a:rPr>
              <a:t>	</a:t>
            </a:r>
          </a:p>
          <a:p>
            <a:pPr algn="just"/>
            <a:r>
              <a:rPr lang="en-US" sz="2400" i="1">
                <a:solidFill>
                  <a:srgbClr val="1405D1"/>
                </a:solidFill>
              </a:rPr>
              <a:t>	</a:t>
            </a:r>
            <a:r>
              <a:rPr lang="en-US" sz="2400" smtClean="0">
                <a:solidFill>
                  <a:srgbClr val="1405D1"/>
                </a:solidFill>
              </a:rPr>
              <a:t>- Dầm là cấu kiện chịu uốn chỉ cần xuất nội lực của tổ hợp BAO.</a:t>
            </a:r>
          </a:p>
          <a:p>
            <a:pPr algn="just"/>
            <a:r>
              <a:rPr lang="en-US" sz="2400">
                <a:solidFill>
                  <a:srgbClr val="1405D1"/>
                </a:solidFill>
              </a:rPr>
              <a:t> </a:t>
            </a:r>
            <a:r>
              <a:rPr lang="en-US" sz="2400" smtClean="0">
                <a:solidFill>
                  <a:srgbClr val="1405D1"/>
                </a:solidFill>
              </a:rPr>
              <a:t>	</a:t>
            </a:r>
          </a:p>
          <a:p>
            <a:pPr marL="1257300" lvl="2" indent="-342900" algn="just">
              <a:buFont typeface="Arial" panose="020B0604020202020204" pitchFamily="34" charset="0"/>
              <a:buChar char="•"/>
            </a:pPr>
            <a:r>
              <a:rPr lang="en-US" sz="2400" smtClean="0">
                <a:solidFill>
                  <a:srgbClr val="1405D1"/>
                </a:solidFill>
              </a:rPr>
              <a:t>M</a:t>
            </a:r>
            <a:r>
              <a:rPr lang="en-US" sz="2400" baseline="-25000" smtClean="0">
                <a:solidFill>
                  <a:srgbClr val="1405D1"/>
                </a:solidFill>
              </a:rPr>
              <a:t>max</a:t>
            </a:r>
            <a:r>
              <a:rPr lang="en-US" sz="2400" baseline="30000" smtClean="0">
                <a:solidFill>
                  <a:srgbClr val="1405D1"/>
                </a:solidFill>
              </a:rPr>
              <a:t> </a:t>
            </a:r>
            <a:r>
              <a:rPr lang="en-US" sz="2400" smtClean="0">
                <a:solidFill>
                  <a:srgbClr val="1405D1"/>
                </a:solidFill>
              </a:rPr>
              <a:t>– Tính thép dọc cho miền dưới.</a:t>
            </a:r>
          </a:p>
          <a:p>
            <a:pPr marL="1257300" lvl="2" indent="-342900" algn="just">
              <a:buFont typeface="Arial" panose="020B0604020202020204" pitchFamily="34" charset="0"/>
              <a:buChar char="•"/>
            </a:pPr>
            <a:endParaRPr lang="en-US" sz="2400" baseline="-25000">
              <a:solidFill>
                <a:srgbClr val="1405D1"/>
              </a:solidFill>
            </a:endParaRPr>
          </a:p>
          <a:p>
            <a:pPr marL="1257300" lvl="2" indent="-342900" algn="just">
              <a:buFont typeface="Arial" panose="020B0604020202020204" pitchFamily="34" charset="0"/>
              <a:buChar char="•"/>
            </a:pPr>
            <a:r>
              <a:rPr lang="en-US" sz="2400" smtClean="0">
                <a:solidFill>
                  <a:srgbClr val="1405D1"/>
                </a:solidFill>
              </a:rPr>
              <a:t>M</a:t>
            </a:r>
            <a:r>
              <a:rPr lang="en-US" sz="2400" baseline="-25000" smtClean="0">
                <a:solidFill>
                  <a:srgbClr val="1405D1"/>
                </a:solidFill>
              </a:rPr>
              <a:t>min</a:t>
            </a:r>
            <a:r>
              <a:rPr lang="en-US" sz="2400" baseline="30000" smtClean="0">
                <a:solidFill>
                  <a:srgbClr val="1405D1"/>
                </a:solidFill>
              </a:rPr>
              <a:t> </a:t>
            </a:r>
            <a:r>
              <a:rPr lang="en-US" sz="2400">
                <a:solidFill>
                  <a:srgbClr val="1405D1"/>
                </a:solidFill>
              </a:rPr>
              <a:t>– Tính thép dọc cho miền </a:t>
            </a:r>
            <a:r>
              <a:rPr lang="en-US" sz="2400" smtClean="0">
                <a:solidFill>
                  <a:srgbClr val="1405D1"/>
                </a:solidFill>
              </a:rPr>
              <a:t>trên.</a:t>
            </a:r>
          </a:p>
          <a:p>
            <a:pPr marL="1257300" lvl="2" indent="-342900" algn="just">
              <a:buFont typeface="Arial" panose="020B0604020202020204" pitchFamily="34" charset="0"/>
              <a:buChar char="•"/>
            </a:pPr>
            <a:endParaRPr lang="en-US" sz="2400">
              <a:solidFill>
                <a:srgbClr val="1405D1"/>
              </a:solidFill>
            </a:endParaRPr>
          </a:p>
          <a:p>
            <a:pPr marL="1257300" lvl="2" indent="-342900" algn="just">
              <a:buFont typeface="Arial" panose="020B0604020202020204" pitchFamily="34" charset="0"/>
              <a:buChar char="•"/>
            </a:pPr>
            <a:r>
              <a:rPr lang="en-US" sz="2400" smtClean="0">
                <a:solidFill>
                  <a:srgbClr val="1405D1"/>
                </a:solidFill>
              </a:rPr>
              <a:t>Q</a:t>
            </a:r>
            <a:r>
              <a:rPr lang="en-US" sz="2400" baseline="-25000" smtClean="0">
                <a:solidFill>
                  <a:srgbClr val="1405D1"/>
                </a:solidFill>
              </a:rPr>
              <a:t>max</a:t>
            </a:r>
            <a:r>
              <a:rPr lang="en-US" sz="2400" smtClean="0">
                <a:solidFill>
                  <a:srgbClr val="1405D1"/>
                </a:solidFill>
              </a:rPr>
              <a:t> -  Tính bước đai cho dầm</a:t>
            </a:r>
            <a:endParaRPr lang="en-US" sz="2400">
              <a:solidFill>
                <a:srgbClr val="1405D1"/>
              </a:solidFill>
            </a:endParaRPr>
          </a:p>
          <a:p>
            <a:pPr marL="1257300" lvl="2" indent="-342900" algn="just">
              <a:buFont typeface="Arial" panose="020B0604020202020204" pitchFamily="34" charset="0"/>
              <a:buChar char="•"/>
            </a:pPr>
            <a:endParaRPr lang="en-US" sz="2400" baseline="-25000">
              <a:solidFill>
                <a:srgbClr val="1405D1"/>
              </a:solidFill>
            </a:endParaRPr>
          </a:p>
          <a:p>
            <a:pPr marL="1257300" lvl="2" indent="-342900" algn="just">
              <a:buFont typeface="Arial" panose="020B0604020202020204" pitchFamily="34" charset="0"/>
              <a:buChar char="•"/>
            </a:pPr>
            <a:endParaRPr lang="en-US" sz="2400" baseline="-25000" dirty="0" smtClean="0">
              <a:solidFill>
                <a:srgbClr val="1405D1"/>
              </a:solidFill>
            </a:endParaRPr>
          </a:p>
        </p:txBody>
      </p:sp>
    </p:spTree>
    <p:extLst>
      <p:ext uri="{BB962C8B-B14F-4D97-AF65-F5344CB8AC3E}">
        <p14:creationId xmlns:p14="http://schemas.microsoft.com/office/powerpoint/2010/main" val="1883659165"/>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647426"/>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1.2.6 </a:t>
            </a:r>
            <a:r>
              <a:rPr lang="en-US" sz="2400" b="1" dirty="0" err="1" smtClean="0"/>
              <a:t>Tính</a:t>
            </a:r>
            <a:r>
              <a:rPr lang="en-US" sz="2400" b="1" dirty="0" smtClean="0"/>
              <a:t> </a:t>
            </a:r>
            <a:r>
              <a:rPr lang="en-US" sz="2400" b="1" dirty="0" err="1" smtClean="0"/>
              <a:t>toán</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smtClean="0"/>
              <a:t>:</a:t>
            </a:r>
          </a:p>
          <a:p>
            <a:pPr algn="just"/>
            <a:endParaRPr lang="en-US" sz="2400" dirty="0">
              <a:solidFill>
                <a:srgbClr val="1405D1"/>
              </a:solidFill>
            </a:endParaRPr>
          </a:p>
          <a:p>
            <a:pPr algn="just"/>
            <a:r>
              <a:rPr lang="en-US" sz="2400" dirty="0" smtClean="0">
                <a:solidFill>
                  <a:srgbClr val="1405D1"/>
                </a:solidFill>
              </a:rPr>
              <a:t>	c</a:t>
            </a:r>
            <a:r>
              <a:rPr lang="en-US" sz="2400" b="1" dirty="0" smtClean="0">
                <a:solidFill>
                  <a:srgbClr val="1405D1"/>
                </a:solidFill>
              </a:rPr>
              <a:t>./ </a:t>
            </a:r>
            <a:r>
              <a:rPr lang="en-US" sz="2400" b="1" dirty="0" err="1" smtClean="0">
                <a:solidFill>
                  <a:srgbClr val="1405D1"/>
                </a:solidFill>
              </a:rPr>
              <a:t>Thép</a:t>
            </a:r>
            <a:r>
              <a:rPr lang="en-US" sz="2400" b="1" dirty="0" smtClean="0">
                <a:solidFill>
                  <a:srgbClr val="1405D1"/>
                </a:solidFill>
              </a:rPr>
              <a:t> </a:t>
            </a:r>
            <a:r>
              <a:rPr lang="en-US" sz="2400" b="1" dirty="0" err="1" smtClean="0">
                <a:solidFill>
                  <a:srgbClr val="1405D1"/>
                </a:solidFill>
              </a:rPr>
              <a:t>vách</a:t>
            </a:r>
            <a:r>
              <a:rPr lang="en-US" sz="2400" b="1" dirty="0" smtClean="0">
                <a:solidFill>
                  <a:srgbClr val="1405D1"/>
                </a:solidFill>
              </a:rPr>
              <a:t>:</a:t>
            </a:r>
          </a:p>
          <a:p>
            <a:pPr algn="just"/>
            <a:r>
              <a:rPr lang="en-US" sz="2400" i="1" dirty="0" smtClean="0">
                <a:solidFill>
                  <a:srgbClr val="1405D1"/>
                </a:solidFill>
              </a:rPr>
              <a:t>	</a:t>
            </a:r>
          </a:p>
          <a:p>
            <a:pPr algn="just"/>
            <a:r>
              <a:rPr lang="en-US" sz="2400" i="1" dirty="0">
                <a:solidFill>
                  <a:srgbClr val="1405D1"/>
                </a:solidFill>
              </a:rPr>
              <a:t>	</a:t>
            </a:r>
            <a:r>
              <a:rPr lang="en-US" sz="2400" dirty="0" smtClean="0">
                <a:solidFill>
                  <a:srgbClr val="1405D1"/>
                </a:solidFill>
              </a:rPr>
              <a:t>- </a:t>
            </a:r>
            <a:r>
              <a:rPr lang="en-US" sz="2400" dirty="0" err="1" smtClean="0">
                <a:solidFill>
                  <a:srgbClr val="1405D1"/>
                </a:solidFill>
              </a:rPr>
              <a:t>Vách</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dạng</a:t>
            </a:r>
            <a:r>
              <a:rPr lang="en-US" sz="2400" dirty="0" smtClean="0">
                <a:solidFill>
                  <a:srgbClr val="1405D1"/>
                </a:solidFill>
              </a:rPr>
              <a:t> </a:t>
            </a:r>
            <a:r>
              <a:rPr lang="en-US" sz="2400" dirty="0" err="1" smtClean="0">
                <a:solidFill>
                  <a:srgbClr val="1405D1"/>
                </a:solidFill>
              </a:rPr>
              <a:t>congxon</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nội</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(N, </a:t>
            </a:r>
            <a:r>
              <a:rPr lang="en-US" sz="2400" dirty="0" err="1" smtClean="0">
                <a:solidFill>
                  <a:srgbClr val="1405D1"/>
                </a:solidFill>
              </a:rPr>
              <a:t>Mx,My</a:t>
            </a:r>
            <a:r>
              <a:rPr lang="en-US" sz="2400" dirty="0" smtClean="0">
                <a:solidFill>
                  <a:srgbClr val="1405D1"/>
                </a:solidFill>
              </a:rPr>
              <a:t>, </a:t>
            </a:r>
            <a:r>
              <a:rPr lang="en-US" sz="2400" dirty="0" err="1" smtClean="0">
                <a:solidFill>
                  <a:srgbClr val="1405D1"/>
                </a:solidFill>
              </a:rPr>
              <a:t>Qx</a:t>
            </a:r>
            <a:r>
              <a:rPr lang="en-US" sz="2400" dirty="0" smtClean="0">
                <a:solidFill>
                  <a:srgbClr val="1405D1"/>
                </a:solidFill>
              </a:rPr>
              <a:t> </a:t>
            </a:r>
            <a:r>
              <a:rPr lang="en-US" sz="2400" dirty="0" err="1" smtClean="0">
                <a:solidFill>
                  <a:srgbClr val="1405D1"/>
                </a:solidFill>
              </a:rPr>
              <a:t>Qy</a:t>
            </a:r>
            <a:r>
              <a:rPr lang="en-US" sz="2400" dirty="0" smtClean="0">
                <a:solidFill>
                  <a:srgbClr val="1405D1"/>
                </a:solidFill>
              </a:rPr>
              <a:t>). </a:t>
            </a:r>
          </a:p>
          <a:p>
            <a:pPr algn="just"/>
            <a:r>
              <a:rPr lang="en-US" sz="2400" dirty="0">
                <a:solidFill>
                  <a:srgbClr val="1405D1"/>
                </a:solidFill>
              </a:rPr>
              <a:t>	</a:t>
            </a:r>
            <a:r>
              <a:rPr lang="en-US" sz="2400" dirty="0" smtClean="0">
                <a:solidFill>
                  <a:srgbClr val="1405D1"/>
                </a:solidFill>
              </a:rPr>
              <a:t>- Do </a:t>
            </a:r>
            <a:r>
              <a:rPr lang="en-US" sz="2400" dirty="0" err="1" smtClean="0">
                <a:solidFill>
                  <a:srgbClr val="1405D1"/>
                </a:solidFill>
              </a:rPr>
              <a:t>vách</a:t>
            </a:r>
            <a:r>
              <a:rPr lang="en-US" sz="2400" dirty="0" smtClean="0">
                <a:solidFill>
                  <a:srgbClr val="1405D1"/>
                </a:solidFill>
              </a:rPr>
              <a:t> </a:t>
            </a:r>
            <a:r>
              <a:rPr lang="en-US" sz="2400" dirty="0" err="1" smtClean="0">
                <a:solidFill>
                  <a:srgbClr val="1405D1"/>
                </a:solidFill>
              </a:rPr>
              <a:t>cứng</a:t>
            </a:r>
            <a:r>
              <a:rPr lang="en-US" sz="2400" dirty="0" smtClean="0">
                <a:solidFill>
                  <a:srgbClr val="1405D1"/>
                </a:solidFill>
              </a:rPr>
              <a:t> </a:t>
            </a:r>
            <a:r>
              <a:rPr lang="en-US" sz="2400" dirty="0" err="1" smtClean="0">
                <a:solidFill>
                  <a:srgbClr val="1405D1"/>
                </a:solidFill>
              </a:rPr>
              <a:t>chỉ</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tải</a:t>
            </a:r>
            <a:r>
              <a:rPr lang="en-US" sz="2400" dirty="0" smtClean="0">
                <a:solidFill>
                  <a:srgbClr val="1405D1"/>
                </a:solidFill>
              </a:rPr>
              <a:t> </a:t>
            </a: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song </a:t>
            </a:r>
            <a:r>
              <a:rPr lang="en-US" sz="2400" dirty="0" err="1" smtClean="0">
                <a:solidFill>
                  <a:srgbClr val="1405D1"/>
                </a:solidFill>
              </a:rPr>
              <a:t>song</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phẳng</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err="1" smtClean="0">
                <a:solidFill>
                  <a:srgbClr val="1405D1"/>
                </a:solidFill>
              </a:rPr>
              <a:t>nó</a:t>
            </a:r>
            <a:r>
              <a:rPr lang="en-US" sz="2400" dirty="0" smtClean="0">
                <a:solidFill>
                  <a:srgbClr val="1405D1"/>
                </a:solidFill>
              </a:rPr>
              <a:t> </a:t>
            </a:r>
            <a:r>
              <a:rPr lang="en-US" sz="2400" dirty="0" err="1" smtClean="0">
                <a:solidFill>
                  <a:srgbClr val="1405D1"/>
                </a:solidFill>
              </a:rPr>
              <a:t>nên</a:t>
            </a:r>
            <a:r>
              <a:rPr lang="en-US" sz="2400" dirty="0" smtClean="0">
                <a:solidFill>
                  <a:srgbClr val="1405D1"/>
                </a:solidFill>
              </a:rPr>
              <a:t> </a:t>
            </a:r>
            <a:r>
              <a:rPr lang="en-US" sz="2400" dirty="0" err="1" smtClean="0">
                <a:solidFill>
                  <a:srgbClr val="1405D1"/>
                </a:solidFill>
              </a:rPr>
              <a:t>bỏ</a:t>
            </a:r>
            <a:r>
              <a:rPr lang="en-US" sz="2400" dirty="0" smtClean="0">
                <a:solidFill>
                  <a:srgbClr val="1405D1"/>
                </a:solidFill>
              </a:rPr>
              <a:t> qua </a:t>
            </a:r>
            <a:r>
              <a:rPr lang="en-US" sz="2400" dirty="0" err="1" smtClean="0">
                <a:solidFill>
                  <a:srgbClr val="1405D1"/>
                </a:solidFill>
              </a:rPr>
              <a:t>khả</a:t>
            </a:r>
            <a:r>
              <a:rPr lang="en-US" sz="2400" dirty="0" smtClean="0">
                <a:solidFill>
                  <a:srgbClr val="1405D1"/>
                </a:solidFill>
              </a:rPr>
              <a:t> </a:t>
            </a:r>
            <a:r>
              <a:rPr lang="en-US" sz="2400" dirty="0" err="1" smtClean="0">
                <a:solidFill>
                  <a:srgbClr val="1405D1"/>
                </a:solidFill>
              </a:rPr>
              <a:t>năng</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momen</a:t>
            </a:r>
            <a:r>
              <a:rPr lang="en-US" sz="2400" dirty="0" smtClean="0">
                <a:solidFill>
                  <a:srgbClr val="1405D1"/>
                </a:solidFill>
              </a:rPr>
              <a:t> </a:t>
            </a:r>
            <a:r>
              <a:rPr lang="en-US" sz="2400" dirty="0" err="1" smtClean="0">
                <a:solidFill>
                  <a:srgbClr val="1405D1"/>
                </a:solidFill>
              </a:rPr>
              <a:t>ngoài</a:t>
            </a:r>
            <a:r>
              <a:rPr lang="en-US" sz="2400" dirty="0" smtClean="0">
                <a:solidFill>
                  <a:srgbClr val="1405D1"/>
                </a:solidFill>
              </a:rPr>
              <a:t> </a:t>
            </a:r>
            <a:r>
              <a:rPr lang="en-US" sz="2400" dirty="0" err="1" smtClean="0">
                <a:solidFill>
                  <a:srgbClr val="1405D1"/>
                </a:solidFill>
              </a:rPr>
              <a:t>mặt</a:t>
            </a:r>
            <a:r>
              <a:rPr lang="en-US" sz="2400" dirty="0" smtClean="0">
                <a:solidFill>
                  <a:srgbClr val="1405D1"/>
                </a:solidFill>
              </a:rPr>
              <a:t> </a:t>
            </a:r>
            <a:r>
              <a:rPr lang="en-US" sz="2400" dirty="0" err="1" smtClean="0">
                <a:solidFill>
                  <a:srgbClr val="1405D1"/>
                </a:solidFill>
              </a:rPr>
              <a:t>phẳng</a:t>
            </a:r>
            <a:r>
              <a:rPr lang="en-US" sz="2400" dirty="0" smtClean="0">
                <a:solidFill>
                  <a:srgbClr val="1405D1"/>
                </a:solidFill>
              </a:rPr>
              <a:t>; </a:t>
            </a:r>
            <a:r>
              <a:rPr lang="en-US" sz="2400" dirty="0" err="1" smtClean="0">
                <a:solidFill>
                  <a:srgbClr val="1405D1"/>
                </a:solidFill>
              </a:rPr>
              <a:t>chỉ</a:t>
            </a:r>
            <a:r>
              <a:rPr lang="en-US" sz="2400" dirty="0" smtClean="0">
                <a:solidFill>
                  <a:srgbClr val="1405D1"/>
                </a:solidFill>
              </a:rPr>
              <a:t> </a:t>
            </a:r>
            <a:r>
              <a:rPr lang="en-US" sz="2400" dirty="0" err="1" smtClean="0">
                <a:solidFill>
                  <a:srgbClr val="1405D1"/>
                </a:solidFill>
              </a:rPr>
              <a:t>xét</a:t>
            </a:r>
            <a:r>
              <a:rPr lang="en-US" sz="2400" dirty="0" smtClean="0">
                <a:solidFill>
                  <a:srgbClr val="1405D1"/>
                </a:solidFill>
              </a:rPr>
              <a:t> </a:t>
            </a:r>
            <a:r>
              <a:rPr lang="en-US" sz="2400" dirty="0" err="1" smtClean="0">
                <a:solidFill>
                  <a:srgbClr val="1405D1"/>
                </a:solidFill>
              </a:rPr>
              <a:t>đến</a:t>
            </a:r>
            <a:r>
              <a:rPr lang="en-US" sz="2400" dirty="0" smtClean="0">
                <a:solidFill>
                  <a:srgbClr val="1405D1"/>
                </a:solidFill>
              </a:rPr>
              <a:t> </a:t>
            </a:r>
            <a:r>
              <a:rPr lang="en-US" sz="2400" dirty="0" err="1" smtClean="0">
                <a:solidFill>
                  <a:srgbClr val="1405D1"/>
                </a:solidFill>
              </a:rPr>
              <a:t>tổ</a:t>
            </a:r>
            <a:r>
              <a:rPr lang="en-US" sz="2400" dirty="0" smtClean="0">
                <a:solidFill>
                  <a:srgbClr val="1405D1"/>
                </a:solidFill>
              </a:rPr>
              <a:t> </a:t>
            </a:r>
            <a:r>
              <a:rPr lang="en-US" sz="2400" dirty="0" err="1" smtClean="0">
                <a:solidFill>
                  <a:srgbClr val="1405D1"/>
                </a:solidFill>
              </a:rPr>
              <a:t>hợp</a:t>
            </a:r>
            <a:r>
              <a:rPr lang="en-US" sz="2400" dirty="0" smtClean="0">
                <a:solidFill>
                  <a:srgbClr val="1405D1"/>
                </a:solidFill>
              </a:rPr>
              <a:t> (N, My, </a:t>
            </a:r>
            <a:r>
              <a:rPr lang="en-US" sz="2400" dirty="0" err="1" smtClean="0">
                <a:solidFill>
                  <a:srgbClr val="1405D1"/>
                </a:solidFill>
              </a:rPr>
              <a:t>Qx</a:t>
            </a:r>
            <a:r>
              <a:rPr lang="en-US" sz="2400" dirty="0" smtClean="0">
                <a:solidFill>
                  <a:srgbClr val="1405D1"/>
                </a:solidFill>
              </a:rPr>
              <a:t>)</a:t>
            </a:r>
            <a:endParaRPr lang="en-US" sz="2400" dirty="0">
              <a:solidFill>
                <a:srgbClr val="1405D1"/>
              </a:solidFill>
            </a:endParaRPr>
          </a:p>
          <a:p>
            <a:pPr marL="1257300" lvl="2" indent="-342900" algn="just">
              <a:buFont typeface="Arial" panose="020B0604020202020204" pitchFamily="34" charset="0"/>
              <a:buChar char="•"/>
            </a:pPr>
            <a:endParaRPr lang="en-US" sz="2400" baseline="-25000" dirty="0">
              <a:solidFill>
                <a:srgbClr val="1405D1"/>
              </a:solidFill>
            </a:endParaRPr>
          </a:p>
          <a:p>
            <a:pPr marL="1257300" lvl="2" indent="-342900" algn="just">
              <a:buFont typeface="Arial" panose="020B0604020202020204" pitchFamily="34" charset="0"/>
              <a:buChar char="•"/>
            </a:pPr>
            <a:endParaRPr lang="en-US" sz="2400" baseline="-25000" dirty="0" smtClean="0">
              <a:solidFill>
                <a:srgbClr val="1405D1"/>
              </a:solidFill>
            </a:endParaRPr>
          </a:p>
        </p:txBody>
      </p:sp>
    </p:spTree>
    <p:extLst>
      <p:ext uri="{BB962C8B-B14F-4D97-AF65-F5344CB8AC3E}">
        <p14:creationId xmlns:p14="http://schemas.microsoft.com/office/powerpoint/2010/main" val="3458902353"/>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1.2.6 </a:t>
            </a:r>
            <a:r>
              <a:rPr lang="en-US" sz="2400" b="1" dirty="0" err="1" smtClean="0"/>
              <a:t>Tính</a:t>
            </a:r>
            <a:r>
              <a:rPr lang="en-US" sz="2400" b="1" dirty="0" smtClean="0"/>
              <a:t> </a:t>
            </a:r>
            <a:r>
              <a:rPr lang="en-US" sz="2400" b="1" dirty="0" err="1" smtClean="0"/>
              <a:t>toán</a:t>
            </a:r>
            <a:r>
              <a:rPr lang="en-US" sz="2400" b="1" dirty="0" smtClean="0"/>
              <a:t> </a:t>
            </a:r>
            <a:r>
              <a:rPr lang="en-US" sz="2400" b="1" dirty="0" err="1" smtClean="0"/>
              <a:t>tiết</a:t>
            </a:r>
            <a:r>
              <a:rPr lang="en-US" sz="2400" b="1" dirty="0" smtClean="0"/>
              <a:t> </a:t>
            </a:r>
            <a:r>
              <a:rPr lang="en-US" sz="2400" b="1" dirty="0" err="1" smtClean="0"/>
              <a:t>diện</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smtClean="0"/>
              <a:t>:</a:t>
            </a:r>
          </a:p>
          <a:p>
            <a:pPr algn="just"/>
            <a:endParaRPr lang="en-US" sz="2400" dirty="0">
              <a:solidFill>
                <a:srgbClr val="1405D1"/>
              </a:solidFill>
            </a:endParaRPr>
          </a:p>
          <a:p>
            <a:pPr algn="just"/>
            <a:r>
              <a:rPr lang="en-US" sz="2400" dirty="0" smtClean="0">
                <a:solidFill>
                  <a:srgbClr val="1405D1"/>
                </a:solidFill>
              </a:rPr>
              <a:t>	c</a:t>
            </a:r>
            <a:r>
              <a:rPr lang="en-US" sz="2400" b="1" dirty="0" smtClean="0">
                <a:solidFill>
                  <a:srgbClr val="1405D1"/>
                </a:solidFill>
              </a:rPr>
              <a:t>./ </a:t>
            </a:r>
            <a:r>
              <a:rPr lang="en-US" sz="2400" b="1" dirty="0" err="1" smtClean="0">
                <a:solidFill>
                  <a:srgbClr val="1405D1"/>
                </a:solidFill>
              </a:rPr>
              <a:t>Thép</a:t>
            </a:r>
            <a:r>
              <a:rPr lang="en-US" sz="2400" b="1" dirty="0" smtClean="0">
                <a:solidFill>
                  <a:srgbClr val="1405D1"/>
                </a:solidFill>
              </a:rPr>
              <a:t> </a:t>
            </a:r>
            <a:r>
              <a:rPr lang="en-US" sz="2400" b="1" dirty="0" err="1" smtClean="0">
                <a:solidFill>
                  <a:srgbClr val="1405D1"/>
                </a:solidFill>
              </a:rPr>
              <a:t>vách</a:t>
            </a:r>
            <a:r>
              <a:rPr lang="en-US" sz="2400" b="1" dirty="0" smtClean="0">
                <a:solidFill>
                  <a:srgbClr val="1405D1"/>
                </a:solidFill>
              </a:rPr>
              <a:t>:</a:t>
            </a:r>
          </a:p>
          <a:p>
            <a:pPr algn="just"/>
            <a:r>
              <a:rPr lang="en-US" sz="2400" i="1" dirty="0" smtClean="0">
                <a:solidFill>
                  <a:srgbClr val="1405D1"/>
                </a:solidFill>
              </a:rPr>
              <a:t>	</a:t>
            </a:r>
            <a:r>
              <a:rPr lang="en-US" sz="2400" i="1" dirty="0">
                <a:solidFill>
                  <a:srgbClr val="1405D1"/>
                </a:solidFill>
              </a:rPr>
              <a:t>	</a:t>
            </a:r>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2382742" y="3284984"/>
            <a:ext cx="5134467" cy="3071302"/>
          </a:xfrm>
          <a:prstGeom prst="rect">
            <a:avLst/>
          </a:prstGeom>
        </p:spPr>
      </p:pic>
    </p:spTree>
    <p:extLst>
      <p:ext uri="{BB962C8B-B14F-4D97-AF65-F5344CB8AC3E}">
        <p14:creationId xmlns:p14="http://schemas.microsoft.com/office/powerpoint/2010/main" val="853335472"/>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1043608" y="2324522"/>
            <a:ext cx="6552728" cy="4368486"/>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p14:cNvContentPartPr/>
              <p14:nvPr/>
            </p14:nvContentPartPr>
            <p14:xfrm>
              <a:off x="2589840" y="3393360"/>
              <a:ext cx="3509640" cy="2437920"/>
            </p14:xfrm>
          </p:contentPart>
        </mc:Choice>
        <mc:Fallback>
          <p:pic>
            <p:nvPicPr>
              <p:cNvPr id="5" name="Ink 4"/>
              <p:cNvPicPr/>
              <p:nvPr/>
            </p:nvPicPr>
            <p:blipFill>
              <a:blip r:embed="rId5"/>
              <a:stretch>
                <a:fillRect/>
              </a:stretch>
            </p:blipFill>
            <p:spPr>
              <a:xfrm>
                <a:off x="2580480" y="3384000"/>
                <a:ext cx="3528360" cy="2456640"/>
              </a:xfrm>
              <a:prstGeom prst="rect">
                <a:avLst/>
              </a:prstGeom>
            </p:spPr>
          </p:pic>
        </mc:Fallback>
      </mc:AlternateContent>
    </p:spTree>
    <p:extLst>
      <p:ext uri="{BB962C8B-B14F-4D97-AF65-F5344CB8AC3E}">
        <p14:creationId xmlns:p14="http://schemas.microsoft.com/office/powerpoint/2010/main" val="2891029366"/>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509200"/>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marL="342900" indent="-342900" algn="just">
              <a:buFontTx/>
              <a:buChar char="-"/>
            </a:pPr>
            <a:r>
              <a:rPr lang="en-US" sz="2400" dirty="0" err="1" smtClean="0">
                <a:solidFill>
                  <a:srgbClr val="1405D1"/>
                </a:solidFill>
              </a:rPr>
              <a:t>Cấu</a:t>
            </a:r>
            <a:r>
              <a:rPr lang="en-US" sz="2400" dirty="0" smtClean="0">
                <a:solidFill>
                  <a:srgbClr val="1405D1"/>
                </a:solidFill>
              </a:rPr>
              <a:t> </a:t>
            </a:r>
            <a:r>
              <a:rPr lang="en-US" sz="2400" dirty="0" err="1" smtClean="0">
                <a:solidFill>
                  <a:srgbClr val="1405D1"/>
                </a:solidFill>
              </a:rPr>
              <a:t>tạo</a:t>
            </a:r>
            <a:r>
              <a:rPr lang="en-US" sz="2400" dirty="0" smtClean="0">
                <a:solidFill>
                  <a:srgbClr val="1405D1"/>
                </a:solidFill>
              </a:rPr>
              <a:t> </a:t>
            </a:r>
            <a:r>
              <a:rPr lang="en-US" sz="2400" dirty="0" err="1" smtClean="0">
                <a:solidFill>
                  <a:srgbClr val="1405D1"/>
                </a:solidFill>
              </a:rPr>
              <a:t>nút</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nối</a:t>
            </a:r>
            <a:r>
              <a:rPr lang="en-US" sz="2400" dirty="0" smtClean="0">
                <a:solidFill>
                  <a:srgbClr val="1405D1"/>
                </a:solidFill>
              </a:rPr>
              <a:t> </a:t>
            </a:r>
            <a:r>
              <a:rPr lang="en-US" sz="2400" dirty="0" err="1" smtClean="0">
                <a:solidFill>
                  <a:srgbClr val="1405D1"/>
                </a:solidFill>
              </a:rPr>
              <a:t>dầm</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a:t>
            </a:r>
            <a:r>
              <a:rPr lang="en-US" sz="2400" dirty="0" err="1" smtClean="0">
                <a:solidFill>
                  <a:srgbClr val="1405D1"/>
                </a:solidFill>
              </a:rPr>
              <a:t>cột</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móng</a:t>
            </a:r>
            <a:r>
              <a:rPr lang="en-US" sz="2400" dirty="0" smtClean="0">
                <a:solidFill>
                  <a:srgbClr val="1405D1"/>
                </a:solidFill>
              </a:rPr>
              <a:t>..) </a:t>
            </a:r>
            <a:r>
              <a:rPr lang="en-US" sz="2400" dirty="0" err="1" smtClean="0">
                <a:solidFill>
                  <a:srgbClr val="1405D1"/>
                </a:solidFill>
              </a:rPr>
              <a:t>rất</a:t>
            </a:r>
            <a:r>
              <a:rPr lang="en-US" sz="2400" dirty="0" smtClean="0">
                <a:solidFill>
                  <a:srgbClr val="1405D1"/>
                </a:solidFill>
              </a:rPr>
              <a:t> </a:t>
            </a:r>
            <a:r>
              <a:rPr lang="en-US" sz="2400" dirty="0" err="1" smtClean="0">
                <a:solidFill>
                  <a:srgbClr val="1405D1"/>
                </a:solidFill>
              </a:rPr>
              <a:t>quan</a:t>
            </a:r>
            <a:r>
              <a:rPr lang="en-US" sz="2400" dirty="0" smtClean="0">
                <a:solidFill>
                  <a:srgbClr val="1405D1"/>
                </a:solidFill>
              </a:rPr>
              <a:t> </a:t>
            </a:r>
            <a:r>
              <a:rPr lang="en-US" sz="2400" dirty="0" err="1" smtClean="0">
                <a:solidFill>
                  <a:srgbClr val="1405D1"/>
                </a:solidFill>
              </a:rPr>
              <a:t>trọng</a:t>
            </a:r>
            <a:r>
              <a:rPr lang="en-US" sz="2400" dirty="0" smtClean="0">
                <a:solidFill>
                  <a:srgbClr val="1405D1"/>
                </a:solidFill>
              </a:rPr>
              <a:t>. </a:t>
            </a:r>
            <a:r>
              <a:rPr lang="en-US" sz="2400" dirty="0" err="1" smtClean="0">
                <a:solidFill>
                  <a:srgbClr val="1405D1"/>
                </a:solidFill>
              </a:rPr>
              <a:t>Nút</a:t>
            </a:r>
            <a:r>
              <a:rPr lang="en-US" sz="2400" dirty="0" smtClean="0">
                <a:solidFill>
                  <a:srgbClr val="1405D1"/>
                </a:solidFill>
              </a:rPr>
              <a:t> </a:t>
            </a:r>
            <a:r>
              <a:rPr lang="en-US" sz="2400" dirty="0" err="1" smtClean="0">
                <a:solidFill>
                  <a:srgbClr val="1405D1"/>
                </a:solidFill>
              </a:rPr>
              <a:t>khung</a:t>
            </a:r>
            <a:r>
              <a:rPr lang="en-US" sz="2400" dirty="0" smtClean="0">
                <a:solidFill>
                  <a:srgbClr val="1405D1"/>
                </a:solidFill>
              </a:rPr>
              <a:t> </a:t>
            </a:r>
            <a:r>
              <a:rPr lang="en-US" sz="2400" dirty="0" err="1" smtClean="0">
                <a:solidFill>
                  <a:srgbClr val="1405D1"/>
                </a:solidFill>
              </a:rPr>
              <a:t>phải</a:t>
            </a:r>
            <a:r>
              <a:rPr lang="en-US" sz="2400" dirty="0" smtClean="0">
                <a:solidFill>
                  <a:srgbClr val="1405D1"/>
                </a:solidFill>
              </a:rPr>
              <a:t> </a:t>
            </a:r>
            <a:r>
              <a:rPr lang="en-US" sz="2400" dirty="0" err="1" smtClean="0">
                <a:solidFill>
                  <a:srgbClr val="1405D1"/>
                </a:solidFill>
              </a:rPr>
              <a:t>có</a:t>
            </a:r>
            <a:r>
              <a:rPr lang="en-US" sz="2400" dirty="0" smtClean="0">
                <a:solidFill>
                  <a:srgbClr val="1405D1"/>
                </a:solidFill>
              </a:rPr>
              <a:t> </a:t>
            </a:r>
            <a:r>
              <a:rPr lang="en-US" sz="2400" dirty="0" err="1" smtClean="0">
                <a:solidFill>
                  <a:srgbClr val="1405D1"/>
                </a:solidFill>
              </a:rPr>
              <a:t>kích</a:t>
            </a:r>
            <a:r>
              <a:rPr lang="en-US" sz="2400" dirty="0" smtClean="0">
                <a:solidFill>
                  <a:srgbClr val="1405D1"/>
                </a:solidFill>
              </a:rPr>
              <a:t> </a:t>
            </a:r>
            <a:r>
              <a:rPr lang="en-US" sz="2400" dirty="0" err="1" smtClean="0">
                <a:solidFill>
                  <a:srgbClr val="1405D1"/>
                </a:solidFill>
              </a:rPr>
              <a:t>thước</a:t>
            </a:r>
            <a:r>
              <a:rPr lang="en-US" sz="2400" dirty="0" smtClean="0">
                <a:solidFill>
                  <a:srgbClr val="1405D1"/>
                </a:solidFill>
              </a:rPr>
              <a:t> </a:t>
            </a:r>
            <a:r>
              <a:rPr lang="en-US" sz="2400" dirty="0" err="1" smtClean="0">
                <a:solidFill>
                  <a:srgbClr val="1405D1"/>
                </a:solidFill>
              </a:rPr>
              <a:t>hình</a:t>
            </a:r>
            <a:r>
              <a:rPr lang="en-US" sz="2400" dirty="0" smtClean="0">
                <a:solidFill>
                  <a:srgbClr val="1405D1"/>
                </a:solidFill>
              </a:rPr>
              <a:t> </a:t>
            </a:r>
            <a:r>
              <a:rPr lang="en-US" sz="2400" dirty="0" err="1" smtClean="0">
                <a:solidFill>
                  <a:srgbClr val="1405D1"/>
                </a:solidFill>
              </a:rPr>
              <a:t>học</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bố</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phù</a:t>
            </a:r>
            <a:r>
              <a:rPr lang="en-US" sz="2400" dirty="0" smtClean="0">
                <a:solidFill>
                  <a:srgbClr val="1405D1"/>
                </a:solidFill>
              </a:rPr>
              <a:t> </a:t>
            </a:r>
            <a:r>
              <a:rPr lang="en-US" sz="2400" dirty="0" err="1" smtClean="0">
                <a:solidFill>
                  <a:srgbClr val="1405D1"/>
                </a:solidFill>
              </a:rPr>
              <a:t>hợp</a:t>
            </a:r>
            <a:r>
              <a:rPr lang="en-US" sz="2400" dirty="0" smtClean="0">
                <a:solidFill>
                  <a:srgbClr val="1405D1"/>
                </a:solidFill>
              </a:rPr>
              <a:t> </a:t>
            </a:r>
            <a:r>
              <a:rPr lang="en-US" sz="2400" dirty="0" err="1" smtClean="0">
                <a:solidFill>
                  <a:srgbClr val="1405D1"/>
                </a:solidFill>
              </a:rPr>
              <a:t>với</a:t>
            </a:r>
            <a:r>
              <a:rPr lang="en-US" sz="2400" dirty="0" smtClean="0">
                <a:solidFill>
                  <a:srgbClr val="1405D1"/>
                </a:solidFill>
              </a:rPr>
              <a:t> </a:t>
            </a:r>
            <a:r>
              <a:rPr lang="en-US" sz="2400" dirty="0" err="1" smtClean="0">
                <a:solidFill>
                  <a:srgbClr val="1405D1"/>
                </a:solidFill>
              </a:rPr>
              <a:t>sơ</a:t>
            </a:r>
            <a:r>
              <a:rPr lang="en-US" sz="2400" dirty="0" smtClean="0">
                <a:solidFill>
                  <a:srgbClr val="1405D1"/>
                </a:solidFill>
              </a:rPr>
              <a:t> </a:t>
            </a:r>
            <a:r>
              <a:rPr lang="en-US" sz="2400" dirty="0" err="1" smtClean="0">
                <a:solidFill>
                  <a:srgbClr val="1405D1"/>
                </a:solidFill>
              </a:rPr>
              <a:t>đồ</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toán</a:t>
            </a:r>
            <a:r>
              <a:rPr lang="en-US" sz="2400" dirty="0" smtClean="0">
                <a:solidFill>
                  <a:srgbClr val="1405D1"/>
                </a:solidFill>
              </a:rPr>
              <a:t>.</a:t>
            </a:r>
          </a:p>
          <a:p>
            <a:pPr marL="342900" indent="-342900" algn="just">
              <a:buFontTx/>
              <a:buChar char="-"/>
            </a:pPr>
            <a:endParaRPr lang="en-US" sz="2400" dirty="0" smtClean="0">
              <a:solidFill>
                <a:srgbClr val="1405D1"/>
              </a:solidFill>
            </a:endParaRPr>
          </a:p>
          <a:p>
            <a:pPr marL="342900" indent="-342900" algn="just">
              <a:buFontTx/>
              <a:buChar char="-"/>
            </a:pPr>
            <a:r>
              <a:rPr lang="en-US" sz="2400" dirty="0" err="1">
                <a:solidFill>
                  <a:srgbClr val="1405D1"/>
                </a:solidFill>
              </a:rPr>
              <a:t>Nút</a:t>
            </a:r>
            <a:r>
              <a:rPr lang="en-US" sz="2400" dirty="0">
                <a:solidFill>
                  <a:srgbClr val="1405D1"/>
                </a:solidFill>
              </a:rPr>
              <a:t> </a:t>
            </a:r>
            <a:r>
              <a:rPr lang="en-US" sz="2400" dirty="0" err="1">
                <a:solidFill>
                  <a:srgbClr val="1405D1"/>
                </a:solidFill>
              </a:rPr>
              <a:t>khung</a:t>
            </a:r>
            <a:r>
              <a:rPr lang="en-US" sz="2400" dirty="0">
                <a:solidFill>
                  <a:srgbClr val="1405D1"/>
                </a:solidFill>
              </a:rPr>
              <a:t> </a:t>
            </a:r>
            <a:r>
              <a:rPr lang="en-US" sz="2400" dirty="0" err="1">
                <a:solidFill>
                  <a:srgbClr val="1405D1"/>
                </a:solidFill>
              </a:rPr>
              <a:t>phải</a:t>
            </a:r>
            <a:r>
              <a:rPr lang="en-US" sz="2400" dirty="0">
                <a:solidFill>
                  <a:srgbClr val="1405D1"/>
                </a:solidFill>
              </a:rPr>
              <a:t> </a:t>
            </a:r>
            <a:r>
              <a:rPr lang="en-US" sz="2400" dirty="0" err="1">
                <a:solidFill>
                  <a:srgbClr val="1405D1"/>
                </a:solidFill>
              </a:rPr>
              <a:t>đảm</a:t>
            </a:r>
            <a:r>
              <a:rPr lang="en-US" sz="2400" dirty="0">
                <a:solidFill>
                  <a:srgbClr val="1405D1"/>
                </a:solidFill>
              </a:rPr>
              <a:t> </a:t>
            </a:r>
            <a:r>
              <a:rPr lang="en-US" sz="2400" dirty="0" err="1">
                <a:solidFill>
                  <a:srgbClr val="1405D1"/>
                </a:solidFill>
              </a:rPr>
              <a:t>bảo</a:t>
            </a:r>
            <a:r>
              <a:rPr lang="en-US" sz="2400" dirty="0">
                <a:solidFill>
                  <a:srgbClr val="1405D1"/>
                </a:solidFill>
              </a:rPr>
              <a:t> </a:t>
            </a:r>
            <a:r>
              <a:rPr lang="en-US" sz="2400" dirty="0" err="1">
                <a:solidFill>
                  <a:srgbClr val="1405D1"/>
                </a:solidFill>
              </a:rPr>
              <a:t>bê</a:t>
            </a:r>
            <a:r>
              <a:rPr lang="en-US" sz="2400" dirty="0">
                <a:solidFill>
                  <a:srgbClr val="1405D1"/>
                </a:solidFill>
              </a:rPr>
              <a:t> </a:t>
            </a:r>
            <a:r>
              <a:rPr lang="en-US" sz="2400" dirty="0" err="1">
                <a:solidFill>
                  <a:srgbClr val="1405D1"/>
                </a:solidFill>
              </a:rPr>
              <a:t>tông</a:t>
            </a:r>
            <a:r>
              <a:rPr lang="en-US" sz="2400" dirty="0">
                <a:solidFill>
                  <a:srgbClr val="1405D1"/>
                </a:solidFill>
              </a:rPr>
              <a:t> </a:t>
            </a:r>
            <a:r>
              <a:rPr lang="en-US" sz="2400" dirty="0" err="1">
                <a:solidFill>
                  <a:srgbClr val="1405D1"/>
                </a:solidFill>
              </a:rPr>
              <a:t>chịu</a:t>
            </a:r>
            <a:r>
              <a:rPr lang="en-US" sz="2400" dirty="0">
                <a:solidFill>
                  <a:srgbClr val="1405D1"/>
                </a:solidFill>
              </a:rPr>
              <a:t> </a:t>
            </a:r>
            <a:r>
              <a:rPr lang="en-US" sz="2400" dirty="0" err="1">
                <a:solidFill>
                  <a:srgbClr val="1405D1"/>
                </a:solidFill>
              </a:rPr>
              <a:t>nén</a:t>
            </a:r>
            <a:r>
              <a:rPr lang="en-US" sz="2400" dirty="0">
                <a:solidFill>
                  <a:srgbClr val="1405D1"/>
                </a:solidFill>
              </a:rPr>
              <a:t> </a:t>
            </a:r>
            <a:r>
              <a:rPr lang="en-US" sz="2400" dirty="0" err="1">
                <a:solidFill>
                  <a:srgbClr val="1405D1"/>
                </a:solidFill>
              </a:rPr>
              <a:t>không</a:t>
            </a:r>
            <a:r>
              <a:rPr lang="en-US" sz="2400" dirty="0">
                <a:solidFill>
                  <a:srgbClr val="1405D1"/>
                </a:solidFill>
              </a:rPr>
              <a:t> </a:t>
            </a:r>
            <a:r>
              <a:rPr lang="en-US" sz="2400" dirty="0" err="1">
                <a:solidFill>
                  <a:srgbClr val="1405D1"/>
                </a:solidFill>
              </a:rPr>
              <a:t>bị</a:t>
            </a:r>
            <a:r>
              <a:rPr lang="en-US" sz="2400" dirty="0">
                <a:solidFill>
                  <a:srgbClr val="1405D1"/>
                </a:solidFill>
              </a:rPr>
              <a:t> </a:t>
            </a:r>
            <a:r>
              <a:rPr lang="en-US" sz="2400" dirty="0" err="1">
                <a:solidFill>
                  <a:srgbClr val="1405D1"/>
                </a:solidFill>
              </a:rPr>
              <a:t>ép</a:t>
            </a:r>
            <a:r>
              <a:rPr lang="en-US" sz="2400" dirty="0">
                <a:solidFill>
                  <a:srgbClr val="1405D1"/>
                </a:solidFill>
              </a:rPr>
              <a:t> </a:t>
            </a:r>
            <a:r>
              <a:rPr lang="en-US" sz="2400" dirty="0" err="1">
                <a:solidFill>
                  <a:srgbClr val="1405D1"/>
                </a:solidFill>
              </a:rPr>
              <a:t>vỡ</a:t>
            </a:r>
            <a:r>
              <a:rPr lang="en-US" sz="2400" dirty="0">
                <a:solidFill>
                  <a:srgbClr val="1405D1"/>
                </a:solidFill>
              </a:rPr>
              <a:t> </a:t>
            </a:r>
            <a:r>
              <a:rPr lang="en-US" sz="2400" dirty="0" err="1">
                <a:solidFill>
                  <a:srgbClr val="1405D1"/>
                </a:solidFill>
              </a:rPr>
              <a:t>và</a:t>
            </a:r>
            <a:r>
              <a:rPr lang="en-US" sz="2400" dirty="0">
                <a:solidFill>
                  <a:srgbClr val="1405D1"/>
                </a:solidFill>
              </a:rPr>
              <a:t> </a:t>
            </a:r>
            <a:r>
              <a:rPr lang="en-US" sz="2400" dirty="0" err="1">
                <a:solidFill>
                  <a:srgbClr val="1405D1"/>
                </a:solidFill>
              </a:rPr>
              <a:t>cốt</a:t>
            </a:r>
            <a:r>
              <a:rPr lang="en-US" sz="2400" dirty="0">
                <a:solidFill>
                  <a:srgbClr val="1405D1"/>
                </a:solidFill>
              </a:rPr>
              <a:t> </a:t>
            </a:r>
            <a:r>
              <a:rPr lang="en-US" sz="2400" dirty="0" err="1">
                <a:solidFill>
                  <a:srgbClr val="1405D1"/>
                </a:solidFill>
              </a:rPr>
              <a:t>thép</a:t>
            </a:r>
            <a:r>
              <a:rPr lang="en-US" sz="2400" dirty="0">
                <a:solidFill>
                  <a:srgbClr val="1405D1"/>
                </a:solidFill>
              </a:rPr>
              <a:t> neo </a:t>
            </a:r>
            <a:r>
              <a:rPr lang="en-US" sz="2400" dirty="0" err="1">
                <a:solidFill>
                  <a:srgbClr val="1405D1"/>
                </a:solidFill>
              </a:rPr>
              <a:t>không</a:t>
            </a:r>
            <a:r>
              <a:rPr lang="en-US" sz="2400" dirty="0">
                <a:solidFill>
                  <a:srgbClr val="1405D1"/>
                </a:solidFill>
              </a:rPr>
              <a:t> </a:t>
            </a:r>
            <a:r>
              <a:rPr lang="en-US" sz="2400" dirty="0" err="1">
                <a:solidFill>
                  <a:srgbClr val="1405D1"/>
                </a:solidFill>
              </a:rPr>
              <a:t>bị</a:t>
            </a:r>
            <a:r>
              <a:rPr lang="en-US" sz="2400" dirty="0">
                <a:solidFill>
                  <a:srgbClr val="1405D1"/>
                </a:solidFill>
              </a:rPr>
              <a:t> </a:t>
            </a:r>
            <a:r>
              <a:rPr lang="en-US" sz="2400" dirty="0" err="1">
                <a:solidFill>
                  <a:srgbClr val="1405D1"/>
                </a:solidFill>
              </a:rPr>
              <a:t>tuột</a:t>
            </a:r>
            <a:r>
              <a:rPr lang="en-US" sz="2400" dirty="0" smtClean="0">
                <a:solidFill>
                  <a:srgbClr val="1405D1"/>
                </a:solidFill>
              </a:rPr>
              <a:t>.</a:t>
            </a:r>
          </a:p>
          <a:p>
            <a:pPr marL="342900" indent="-342900" algn="just">
              <a:buFontTx/>
              <a:buChar char="-"/>
            </a:pPr>
            <a:endParaRPr lang="en-US" sz="2400" dirty="0">
              <a:solidFill>
                <a:srgbClr val="1405D1"/>
              </a:solidFill>
            </a:endParaRPr>
          </a:p>
          <a:p>
            <a:pPr marL="342900" indent="-342900" algn="just">
              <a:buFontTx/>
              <a:buChar char="-"/>
            </a:pPr>
            <a:r>
              <a:rPr lang="en-US" sz="2400" dirty="0" err="1" smtClean="0">
                <a:solidFill>
                  <a:srgbClr val="1405D1"/>
                </a:solidFill>
              </a:rPr>
              <a:t>Cần</a:t>
            </a:r>
            <a:r>
              <a:rPr lang="en-US" sz="2400" dirty="0" smtClean="0">
                <a:solidFill>
                  <a:srgbClr val="1405D1"/>
                </a:solidFill>
              </a:rPr>
              <a:t> </a:t>
            </a:r>
            <a:r>
              <a:rPr lang="en-US" sz="2400" dirty="0" err="1" smtClean="0">
                <a:solidFill>
                  <a:srgbClr val="1405D1"/>
                </a:solidFill>
              </a:rPr>
              <a:t>phân</a:t>
            </a:r>
            <a:r>
              <a:rPr lang="en-US" sz="2400" dirty="0" smtClean="0">
                <a:solidFill>
                  <a:srgbClr val="1405D1"/>
                </a:solidFill>
              </a:rPr>
              <a:t> </a:t>
            </a:r>
            <a:r>
              <a:rPr lang="en-US" sz="2400" dirty="0" err="1" smtClean="0">
                <a:solidFill>
                  <a:srgbClr val="1405D1"/>
                </a:solidFill>
              </a:rPr>
              <a:t>biệt</a:t>
            </a:r>
            <a:r>
              <a:rPr lang="en-US" sz="2400" dirty="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kéo</a:t>
            </a:r>
            <a:r>
              <a:rPr lang="en-US" sz="2400" dirty="0" smtClean="0">
                <a:solidFill>
                  <a:srgbClr val="1405D1"/>
                </a:solidFill>
              </a:rPr>
              <a:t> </a:t>
            </a:r>
            <a:r>
              <a:rPr lang="en-US" sz="2400" dirty="0" err="1" smtClean="0">
                <a:solidFill>
                  <a:srgbClr val="1405D1"/>
                </a:solidFill>
              </a:rPr>
              <a:t>hoặc</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nén</a:t>
            </a:r>
            <a:r>
              <a:rPr lang="en-US" sz="2400" dirty="0" smtClean="0">
                <a:solidFill>
                  <a:srgbClr val="1405D1"/>
                </a:solidFill>
              </a:rPr>
              <a:t> </a:t>
            </a:r>
            <a:r>
              <a:rPr lang="en-US" sz="2400" dirty="0" err="1" smtClean="0">
                <a:solidFill>
                  <a:srgbClr val="1405D1"/>
                </a:solidFill>
              </a:rPr>
              <a:t>để</a:t>
            </a:r>
            <a:r>
              <a:rPr lang="en-US" sz="2400" dirty="0" smtClean="0">
                <a:solidFill>
                  <a:srgbClr val="1405D1"/>
                </a:solidFill>
              </a:rPr>
              <a:t> </a:t>
            </a:r>
            <a:r>
              <a:rPr lang="en-US" sz="2400" dirty="0" err="1" smtClean="0">
                <a:solidFill>
                  <a:srgbClr val="1405D1"/>
                </a:solidFill>
              </a:rPr>
              <a:t>xác</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neo </a:t>
            </a:r>
            <a:r>
              <a:rPr lang="en-US" sz="2400" dirty="0" err="1" smtClean="0">
                <a:solidFill>
                  <a:srgbClr val="1405D1"/>
                </a:solidFill>
              </a:rPr>
              <a:t>đúng</a:t>
            </a:r>
            <a:r>
              <a:rPr lang="en-US" sz="2400" dirty="0" smtClean="0">
                <a:solidFill>
                  <a:srgbClr val="1405D1"/>
                </a:solidFill>
              </a:rPr>
              <a:t> </a:t>
            </a:r>
            <a:r>
              <a:rPr lang="en-US" sz="2400" dirty="0" err="1" smtClean="0">
                <a:solidFill>
                  <a:srgbClr val="1405D1"/>
                </a:solidFill>
              </a:rPr>
              <a:t>quy</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a:t>
            </a:r>
            <a:endParaRPr lang="en-US" sz="2400" dirty="0">
              <a:solidFill>
                <a:srgbClr val="1405D1"/>
              </a:solidFill>
            </a:endParaRPr>
          </a:p>
          <a:p>
            <a:pPr algn="just"/>
            <a:r>
              <a:rPr lang="en-US" sz="2400" i="1" dirty="0" smtClean="0">
                <a:solidFill>
                  <a:srgbClr val="1405D1"/>
                </a:solidFill>
              </a:rPr>
              <a:t>	</a:t>
            </a:r>
            <a:r>
              <a:rPr lang="en-US" sz="2400" i="1" dirty="0">
                <a:solidFill>
                  <a:srgbClr val="1405D1"/>
                </a:solidFill>
              </a:rPr>
              <a:t>	</a:t>
            </a:r>
            <a:endParaRPr lang="en-US" sz="2400" i="1" dirty="0" smtClean="0">
              <a:solidFill>
                <a:srgbClr val="1405D1"/>
              </a:solidFill>
            </a:endParaRPr>
          </a:p>
          <a:p>
            <a:pPr algn="just"/>
            <a:endParaRPr lang="en-US" sz="2400" baseline="-25000" dirty="0" smtClean="0">
              <a:solidFill>
                <a:srgbClr val="1405D1"/>
              </a:solidFill>
            </a:endParaRPr>
          </a:p>
        </p:txBody>
      </p:sp>
    </p:spTree>
    <p:extLst>
      <p:ext uri="{BB962C8B-B14F-4D97-AF65-F5344CB8AC3E}">
        <p14:creationId xmlns:p14="http://schemas.microsoft.com/office/powerpoint/2010/main" val="1441695790"/>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770537"/>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marL="342900" indent="-342900" algn="just">
              <a:buFontTx/>
              <a:buChar char="-"/>
            </a:pP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neo:</a:t>
            </a:r>
            <a:endParaRPr lang="en-US" sz="2400" dirty="0">
              <a:solidFill>
                <a:srgbClr val="1405D1"/>
              </a:solidFill>
            </a:endParaRPr>
          </a:p>
          <a:p>
            <a:pPr algn="just"/>
            <a:r>
              <a:rPr lang="en-US" sz="2400" i="1" dirty="0" smtClean="0">
                <a:solidFill>
                  <a:srgbClr val="1405D1"/>
                </a:solidFill>
              </a:rPr>
              <a:t>	</a:t>
            </a:r>
          </a:p>
          <a:p>
            <a:pPr algn="just"/>
            <a:endParaRPr lang="en-US" sz="2400" i="1" dirty="0">
              <a:solidFill>
                <a:srgbClr val="1405D1"/>
              </a:solidFill>
            </a:endParaRPr>
          </a:p>
          <a:p>
            <a:pPr algn="just"/>
            <a:endParaRPr lang="en-US" sz="2400" i="1" dirty="0" smtClean="0">
              <a:solidFill>
                <a:srgbClr val="1405D1"/>
              </a:solidFill>
            </a:endParaRPr>
          </a:p>
          <a:p>
            <a:pPr algn="just"/>
            <a:r>
              <a:rPr lang="en-US" sz="2400" dirty="0" smtClean="0">
                <a:solidFill>
                  <a:srgbClr val="1405D1"/>
                </a:solidFill>
              </a:rPr>
              <a:t>	</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Đồng</a:t>
            </a:r>
            <a:r>
              <a:rPr lang="en-US" sz="2400" dirty="0" smtClean="0">
                <a:solidFill>
                  <a:srgbClr val="1405D1"/>
                </a:solidFill>
              </a:rPr>
              <a:t> </a:t>
            </a:r>
            <a:r>
              <a:rPr lang="en-US" sz="2400" dirty="0" err="1" smtClean="0">
                <a:solidFill>
                  <a:srgbClr val="1405D1"/>
                </a:solidFill>
              </a:rPr>
              <a:t>thời</a:t>
            </a:r>
            <a:r>
              <a:rPr lang="en-US" sz="2400" dirty="0" smtClean="0">
                <a:solidFill>
                  <a:srgbClr val="1405D1"/>
                </a:solidFill>
              </a:rPr>
              <a:t> </a:t>
            </a:r>
            <a:r>
              <a:rPr lang="en-US" sz="2400" dirty="0" err="1" smtClean="0">
                <a:solidFill>
                  <a:srgbClr val="1405D1"/>
                </a:solidFill>
              </a:rPr>
              <a:t>đoạn</a:t>
            </a:r>
            <a:r>
              <a:rPr lang="en-US" sz="2400" dirty="0" smtClean="0">
                <a:solidFill>
                  <a:srgbClr val="1405D1"/>
                </a:solidFill>
              </a:rPr>
              <a:t> neo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nhỏ</a:t>
            </a:r>
            <a:r>
              <a:rPr lang="en-US" sz="2400" dirty="0" smtClean="0">
                <a:solidFill>
                  <a:srgbClr val="1405D1"/>
                </a:solidFill>
              </a:rPr>
              <a:t> </a:t>
            </a:r>
            <a:r>
              <a:rPr lang="en-US" sz="2400" dirty="0" err="1" smtClean="0">
                <a:solidFill>
                  <a:srgbClr val="1405D1"/>
                </a:solidFill>
              </a:rPr>
              <a:t>hơn</a:t>
            </a:r>
            <a:r>
              <a:rPr lang="en-US" sz="2400" dirty="0" smtClean="0">
                <a:solidFill>
                  <a:srgbClr val="1405D1"/>
                </a:solidFill>
              </a:rPr>
              <a:t> </a:t>
            </a:r>
            <a:r>
              <a:rPr lang="en-US" sz="2400" dirty="0" err="1" smtClean="0">
                <a:solidFill>
                  <a:srgbClr val="1405D1"/>
                </a:solidFill>
              </a:rPr>
              <a:t>giá</a:t>
            </a:r>
            <a:r>
              <a:rPr lang="en-US" sz="2400" dirty="0" smtClean="0">
                <a:solidFill>
                  <a:srgbClr val="1405D1"/>
                </a:solidFill>
              </a:rPr>
              <a:t> </a:t>
            </a:r>
            <a:r>
              <a:rPr lang="en-US" sz="2400" dirty="0" err="1" smtClean="0">
                <a:solidFill>
                  <a:srgbClr val="1405D1"/>
                </a:solidFill>
              </a:rPr>
              <a:t>trị</a:t>
            </a:r>
            <a:r>
              <a:rPr lang="en-US" sz="2400" dirty="0" smtClean="0">
                <a:solidFill>
                  <a:srgbClr val="1405D1"/>
                </a:solidFill>
              </a:rPr>
              <a:t> </a:t>
            </a:r>
          </a:p>
          <a:p>
            <a:pPr algn="just"/>
            <a:r>
              <a:rPr lang="en-US" sz="2400" dirty="0" smtClean="0">
                <a:solidFill>
                  <a:srgbClr val="1405D1"/>
                </a:solidFill>
              </a:rPr>
              <a:t>		</a:t>
            </a:r>
            <a:r>
              <a:rPr lang="en-US" sz="2400" dirty="0" err="1" smtClean="0">
                <a:solidFill>
                  <a:srgbClr val="1405D1"/>
                </a:solidFill>
              </a:rPr>
              <a:t>l</a:t>
            </a:r>
            <a:r>
              <a:rPr lang="en-US" sz="2400" baseline="-25000" dirty="0" err="1" smtClean="0">
                <a:solidFill>
                  <a:srgbClr val="1405D1"/>
                </a:solidFill>
              </a:rPr>
              <a:t>an</a:t>
            </a:r>
            <a:r>
              <a:rPr lang="en-US" sz="2400" dirty="0" smtClean="0">
                <a:solidFill>
                  <a:srgbClr val="1405D1"/>
                </a:solidFill>
              </a:rPr>
              <a:t>=</a:t>
            </a:r>
            <a:r>
              <a:rPr lang="en-US" sz="2400" dirty="0" smtClean="0">
                <a:solidFill>
                  <a:srgbClr val="1405D1"/>
                </a:solidFill>
                <a:sym typeface="Symbol" panose="05050102010706020507" pitchFamily="18" charset="2"/>
              </a:rPr>
              <a:t></a:t>
            </a:r>
            <a:r>
              <a:rPr lang="en-US" sz="2400" baseline="-25000" dirty="0" smtClean="0">
                <a:solidFill>
                  <a:srgbClr val="1405D1"/>
                </a:solidFill>
                <a:sym typeface="Symbol" panose="05050102010706020507" pitchFamily="18" charset="2"/>
              </a:rPr>
              <a:t>an</a:t>
            </a:r>
            <a:r>
              <a:rPr lang="en-US" sz="2400" dirty="0">
                <a:solidFill>
                  <a:srgbClr val="1405D1"/>
                </a:solidFill>
              </a:rPr>
              <a:t>	</a:t>
            </a:r>
            <a:r>
              <a:rPr lang="en-US" sz="2400" dirty="0" smtClean="0">
                <a:solidFill>
                  <a:srgbClr val="1405D1"/>
                </a:solidFill>
              </a:rPr>
              <a:t>*</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và</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l</a:t>
            </a:r>
            <a:r>
              <a:rPr lang="en-US" sz="2400" baseline="-25000" dirty="0" err="1" smtClean="0">
                <a:solidFill>
                  <a:srgbClr val="1405D1"/>
                </a:solidFill>
                <a:sym typeface="Symbol" panose="05050102010706020507" pitchFamily="18" charset="2"/>
              </a:rPr>
              <a:t>min</a:t>
            </a:r>
            <a:endParaRPr lang="en-US" sz="2400" baseline="-25000" dirty="0" smtClean="0">
              <a:solidFill>
                <a:srgbClr val="1405D1"/>
              </a:solidFill>
            </a:endParaRPr>
          </a:p>
          <a:p>
            <a:pPr algn="just"/>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2195736" y="3284984"/>
            <a:ext cx="3814062" cy="1296144"/>
          </a:xfrm>
          <a:prstGeom prst="rect">
            <a:avLst/>
          </a:prstGeom>
        </p:spPr>
      </p:pic>
    </p:spTree>
    <p:extLst>
      <p:ext uri="{BB962C8B-B14F-4D97-AF65-F5344CB8AC3E}">
        <p14:creationId xmlns:p14="http://schemas.microsoft.com/office/powerpoint/2010/main" val="2865957503"/>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r>
              <a:rPr lang="en-US" sz="2400" dirty="0" smtClean="0">
                <a:solidFill>
                  <a:srgbClr val="1405D1"/>
                </a:solidFill>
              </a:rPr>
              <a:t>- </a:t>
            </a:r>
            <a:r>
              <a:rPr lang="en-US" sz="2400" dirty="0" err="1" smtClean="0">
                <a:solidFill>
                  <a:srgbClr val="1405D1"/>
                </a:solidFill>
              </a:rPr>
              <a:t>Các</a:t>
            </a:r>
            <a:r>
              <a:rPr lang="en-US" sz="2400" dirty="0" smtClean="0">
                <a:solidFill>
                  <a:srgbClr val="1405D1"/>
                </a:solidFill>
              </a:rPr>
              <a:t> </a:t>
            </a:r>
            <a:r>
              <a:rPr lang="en-US" sz="2400" dirty="0" err="1" smtClean="0">
                <a:solidFill>
                  <a:srgbClr val="1405D1"/>
                </a:solidFill>
              </a:rPr>
              <a:t>giá</a:t>
            </a:r>
            <a:r>
              <a:rPr lang="en-US" sz="2400" dirty="0" smtClean="0">
                <a:solidFill>
                  <a:srgbClr val="1405D1"/>
                </a:solidFill>
              </a:rPr>
              <a:t> </a:t>
            </a:r>
            <a:r>
              <a:rPr lang="en-US" sz="2400" dirty="0" err="1" smtClean="0">
                <a:solidFill>
                  <a:srgbClr val="1405D1"/>
                </a:solidFill>
              </a:rPr>
              <a:t>trị</a:t>
            </a:r>
            <a:r>
              <a:rPr lang="en-US" sz="2400" dirty="0" smtClean="0">
                <a:solidFill>
                  <a:srgbClr val="1405D1"/>
                </a:solidFill>
              </a:rPr>
              <a:t> </a:t>
            </a:r>
            <a:r>
              <a:rPr lang="en-US" sz="2400" dirty="0" err="1" smtClean="0">
                <a:solidFill>
                  <a:srgbClr val="1405D1"/>
                </a:solidFill>
              </a:rPr>
              <a:t>số</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a:t>
            </a:r>
            <a:r>
              <a:rPr lang="en-US" sz="2400" dirty="0" smtClean="0">
                <a:solidFill>
                  <a:srgbClr val="1405D1"/>
                </a:solidFill>
                <a:sym typeface="Symbol" panose="05050102010706020507" pitchFamily="18" charset="2"/>
              </a:rPr>
              <a:t></a:t>
            </a:r>
            <a:r>
              <a:rPr lang="en-US" sz="2400" baseline="-25000" dirty="0" smtClean="0">
                <a:solidFill>
                  <a:srgbClr val="1405D1"/>
                </a:solidFill>
                <a:sym typeface="Symbol" panose="05050102010706020507" pitchFamily="18" charset="2"/>
              </a:rPr>
              <a:t>an</a:t>
            </a:r>
            <a:r>
              <a:rPr lang="en-US" sz="2400" dirty="0" smtClean="0">
                <a:solidFill>
                  <a:srgbClr val="1405D1"/>
                </a:solidFill>
                <a:sym typeface="Symbol" panose="05050102010706020507" pitchFamily="18" charset="2"/>
              </a:rPr>
              <a:t>, </a:t>
            </a:r>
            <a:r>
              <a:rPr lang="en-US" sz="2400" baseline="-25000" dirty="0" smtClean="0">
                <a:solidFill>
                  <a:srgbClr val="1405D1"/>
                </a:solidFill>
                <a:sym typeface="Symbol" panose="05050102010706020507" pitchFamily="18" charset="2"/>
              </a:rPr>
              <a:t> an</a:t>
            </a:r>
            <a:r>
              <a:rPr lang="en-US" sz="2400" dirty="0">
                <a:solidFill>
                  <a:srgbClr val="1405D1"/>
                </a:solidFill>
                <a:sym typeface="Symbol" panose="05050102010706020507" pitchFamily="18" charset="2"/>
              </a:rPr>
              <a:t> ,</a:t>
            </a:r>
            <a:r>
              <a:rPr lang="en-US" sz="2400" baseline="-25000" dirty="0" smtClean="0">
                <a:solidFill>
                  <a:srgbClr val="1405D1"/>
                </a:solidFill>
                <a:sym typeface="Symbol" panose="05050102010706020507" pitchFamily="18" charset="2"/>
              </a:rPr>
              <a:t> </a:t>
            </a:r>
            <a:r>
              <a:rPr lang="en-US" sz="2400" dirty="0" smtClean="0">
                <a:solidFill>
                  <a:srgbClr val="1405D1"/>
                </a:solidFill>
                <a:sym typeface="Symbol" panose="05050102010706020507" pitchFamily="18" charset="2"/>
              </a:rPr>
              <a:t></a:t>
            </a:r>
            <a:r>
              <a:rPr lang="en-US" sz="2400" baseline="-25000" dirty="0">
                <a:solidFill>
                  <a:srgbClr val="1405D1"/>
                </a:solidFill>
                <a:sym typeface="Symbol" panose="05050102010706020507" pitchFamily="18" charset="2"/>
              </a:rPr>
              <a:t> </a:t>
            </a:r>
            <a:r>
              <a:rPr lang="en-US" sz="2400" baseline="-25000" dirty="0" smtClean="0">
                <a:solidFill>
                  <a:srgbClr val="1405D1"/>
                </a:solidFill>
                <a:sym typeface="Symbol" panose="05050102010706020507" pitchFamily="18" charset="2"/>
              </a:rPr>
              <a:t>an </a:t>
            </a:r>
            <a:r>
              <a:rPr lang="en-US" sz="2400" dirty="0" err="1" smtClean="0">
                <a:solidFill>
                  <a:srgbClr val="1405D1"/>
                </a:solidFill>
                <a:sym typeface="Symbol" panose="05050102010706020507" pitchFamily="18" charset="2"/>
              </a:rPr>
              <a:t>và</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l</a:t>
            </a:r>
            <a:r>
              <a:rPr lang="en-US" sz="2400" baseline="-25000" dirty="0" err="1" smtClean="0">
                <a:solidFill>
                  <a:srgbClr val="1405D1"/>
                </a:solidFill>
                <a:sym typeface="Symbol" panose="05050102010706020507" pitchFamily="18" charset="2"/>
              </a:rPr>
              <a:t>min</a:t>
            </a:r>
            <a:r>
              <a:rPr lang="en-US" sz="2400" baseline="-250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cho</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trong</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bảng</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và</a:t>
            </a:r>
            <a:r>
              <a:rPr lang="en-US" sz="2400" dirty="0" smtClean="0">
                <a:solidFill>
                  <a:srgbClr val="1405D1"/>
                </a:solidFill>
                <a:sym typeface="Symbol" panose="05050102010706020507" pitchFamily="18" charset="2"/>
              </a:rPr>
              <a:t>  </a:t>
            </a:r>
            <a:r>
              <a:rPr lang="en-US" sz="2400" dirty="0" err="1" smtClean="0">
                <a:solidFill>
                  <a:srgbClr val="1405D1"/>
                </a:solidFill>
                <a:sym typeface="Symbol" panose="05050102010706020507" pitchFamily="18" charset="2"/>
              </a:rPr>
              <a:t>là</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đường</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kính</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cốt</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thép</a:t>
            </a:r>
            <a:r>
              <a:rPr lang="en-US" sz="2400" dirty="0" smtClean="0">
                <a:solidFill>
                  <a:srgbClr val="1405D1"/>
                </a:solidFill>
                <a:sym typeface="Symbol" panose="05050102010706020507" pitchFamily="18" charset="2"/>
              </a:rPr>
              <a:t>.</a:t>
            </a:r>
            <a:endParaRPr lang="en-US" sz="2400" baseline="-25000" dirty="0" smtClean="0">
              <a:solidFill>
                <a:srgbClr val="1405D1"/>
              </a:solidFill>
            </a:endParaRPr>
          </a:p>
        </p:txBody>
      </p:sp>
      <p:pic>
        <p:nvPicPr>
          <p:cNvPr id="5" name="Picture 4"/>
          <p:cNvPicPr>
            <a:picLocks noChangeAspect="1"/>
          </p:cNvPicPr>
          <p:nvPr/>
        </p:nvPicPr>
        <p:blipFill>
          <a:blip r:embed="rId3"/>
          <a:stretch>
            <a:fillRect/>
          </a:stretch>
        </p:blipFill>
        <p:spPr>
          <a:xfrm>
            <a:off x="1547664" y="3433068"/>
            <a:ext cx="5544616" cy="3269163"/>
          </a:xfrm>
          <a:prstGeom prst="rect">
            <a:avLst/>
          </a:prstGeom>
        </p:spPr>
      </p:pic>
    </p:spTree>
    <p:extLst>
      <p:ext uri="{BB962C8B-B14F-4D97-AF65-F5344CB8AC3E}">
        <p14:creationId xmlns:p14="http://schemas.microsoft.com/office/powerpoint/2010/main" val="154916010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5632311"/>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b="1" dirty="0" smtClean="0"/>
          </a:p>
          <a:p>
            <a:endParaRPr lang="en-US" sz="2400" b="1" dirty="0"/>
          </a:p>
          <a:p>
            <a:r>
              <a:rPr lang="en-US" sz="2400" b="1" dirty="0" smtClean="0"/>
              <a:t>	</a:t>
            </a:r>
            <a:r>
              <a:rPr lang="en-US" sz="2400" b="1" dirty="0" err="1" smtClean="0"/>
              <a:t>Khe</a:t>
            </a:r>
            <a:r>
              <a:rPr lang="en-US" sz="2400" b="1" dirty="0" smtClean="0"/>
              <a:t> </a:t>
            </a:r>
            <a:r>
              <a:rPr lang="en-US" sz="2400" b="1" dirty="0" err="1" smtClean="0"/>
              <a:t>biến</a:t>
            </a:r>
            <a:r>
              <a:rPr lang="en-US" sz="2400" b="1" dirty="0" smtClean="0"/>
              <a:t> </a:t>
            </a:r>
            <a:r>
              <a:rPr lang="en-US" sz="2400" b="1" dirty="0" err="1" smtClean="0"/>
              <a:t>dạng</a:t>
            </a:r>
            <a:r>
              <a:rPr lang="en-US" sz="2400" b="1" dirty="0" smtClean="0"/>
              <a:t>: </a:t>
            </a:r>
            <a:r>
              <a:rPr lang="en-US" sz="2400" dirty="0" err="1" smtClean="0">
                <a:solidFill>
                  <a:srgbClr val="1405D1"/>
                </a:solidFill>
              </a:rPr>
              <a:t>được</a:t>
            </a:r>
            <a:r>
              <a:rPr lang="en-US" sz="2400" dirty="0" smtClean="0">
                <a:solidFill>
                  <a:srgbClr val="1405D1"/>
                </a:solidFill>
              </a:rPr>
              <a:t> </a:t>
            </a:r>
            <a:r>
              <a:rPr lang="en-US" sz="2400" dirty="0" err="1" smtClean="0">
                <a:solidFill>
                  <a:srgbClr val="1405D1"/>
                </a:solidFill>
              </a:rPr>
              <a:t>thiết</a:t>
            </a:r>
            <a:r>
              <a:rPr lang="en-US" sz="2400" dirty="0" smtClean="0">
                <a:solidFill>
                  <a:srgbClr val="1405D1"/>
                </a:solidFill>
              </a:rPr>
              <a:t> </a:t>
            </a:r>
            <a:r>
              <a:rPr lang="en-US" sz="2400" dirty="0" err="1" smtClean="0">
                <a:solidFill>
                  <a:srgbClr val="1405D1"/>
                </a:solidFill>
              </a:rPr>
              <a:t>kế</a:t>
            </a:r>
            <a:r>
              <a:rPr lang="en-US" sz="2400" dirty="0" smtClean="0">
                <a:solidFill>
                  <a:srgbClr val="1405D1"/>
                </a:solidFill>
              </a:rPr>
              <a:t> </a:t>
            </a:r>
            <a:r>
              <a:rPr lang="en-US" sz="2400" dirty="0" err="1" smtClean="0">
                <a:solidFill>
                  <a:srgbClr val="1405D1"/>
                </a:solidFill>
              </a:rPr>
              <a:t>nhằm</a:t>
            </a:r>
            <a:r>
              <a:rPr lang="en-US" sz="2400" dirty="0" smtClean="0">
                <a:solidFill>
                  <a:srgbClr val="1405D1"/>
                </a:solidFill>
              </a:rPr>
              <a:t> </a:t>
            </a:r>
            <a:r>
              <a:rPr lang="en-US" sz="2400" dirty="0" err="1" smtClean="0">
                <a:solidFill>
                  <a:srgbClr val="1405D1"/>
                </a:solidFill>
              </a:rPr>
              <a:t>cho</a:t>
            </a:r>
            <a:r>
              <a:rPr lang="en-US" sz="2400" dirty="0" smtClean="0">
                <a:solidFill>
                  <a:srgbClr val="1405D1"/>
                </a:solidFill>
              </a:rPr>
              <a:t> </a:t>
            </a:r>
            <a:r>
              <a:rPr lang="en-US" sz="2400" dirty="0" err="1" smtClean="0">
                <a:solidFill>
                  <a:srgbClr val="1405D1"/>
                </a:solidFill>
              </a:rPr>
              <a:t>phép</a:t>
            </a:r>
            <a:r>
              <a:rPr lang="en-US" sz="2400" dirty="0" smtClean="0">
                <a:solidFill>
                  <a:srgbClr val="1405D1"/>
                </a:solidFill>
              </a:rPr>
              <a:t> </a:t>
            </a:r>
            <a:r>
              <a:rPr lang="en-US" sz="2400" dirty="0" err="1" smtClean="0">
                <a:solidFill>
                  <a:srgbClr val="1405D1"/>
                </a:solidFill>
              </a:rPr>
              <a:t>xảy</a:t>
            </a:r>
            <a:r>
              <a:rPr lang="en-US" sz="2400" dirty="0" smtClean="0">
                <a:solidFill>
                  <a:srgbClr val="1405D1"/>
                </a:solidFill>
              </a:rPr>
              <a:t> </a:t>
            </a:r>
            <a:r>
              <a:rPr lang="en-US" sz="2400" dirty="0" err="1" smtClean="0">
                <a:solidFill>
                  <a:srgbClr val="1405D1"/>
                </a:solidFill>
              </a:rPr>
              <a:t>ra</a:t>
            </a:r>
            <a:r>
              <a:rPr lang="en-US" sz="2400" dirty="0" smtClean="0">
                <a:solidFill>
                  <a:srgbClr val="1405D1"/>
                </a:solidFill>
              </a:rPr>
              <a:t> </a:t>
            </a:r>
            <a:r>
              <a:rPr lang="en-US" sz="2400" dirty="0" err="1" smtClean="0">
                <a:solidFill>
                  <a:srgbClr val="1405D1"/>
                </a:solidFill>
              </a:rPr>
              <a:t>sự</a:t>
            </a:r>
            <a:r>
              <a:rPr lang="en-US" sz="2400" dirty="0" smtClean="0">
                <a:solidFill>
                  <a:srgbClr val="1405D1"/>
                </a:solidFill>
              </a:rPr>
              <a:t> </a:t>
            </a:r>
            <a:r>
              <a:rPr lang="en-US" sz="2400" dirty="0" err="1" smtClean="0">
                <a:solidFill>
                  <a:srgbClr val="1405D1"/>
                </a:solidFill>
              </a:rPr>
              <a:t>dịch</a:t>
            </a:r>
            <a:r>
              <a:rPr lang="en-US" sz="2400" dirty="0" smtClean="0">
                <a:solidFill>
                  <a:srgbClr val="1405D1"/>
                </a:solidFill>
              </a:rPr>
              <a:t> </a:t>
            </a:r>
            <a:r>
              <a:rPr lang="en-US" sz="2400" dirty="0" err="1" smtClean="0">
                <a:solidFill>
                  <a:srgbClr val="1405D1"/>
                </a:solidFill>
              </a:rPr>
              <a:t>chuyển</a:t>
            </a:r>
            <a:r>
              <a:rPr lang="en-US" sz="2400" dirty="0" smtClean="0">
                <a:solidFill>
                  <a:srgbClr val="1405D1"/>
                </a:solidFill>
              </a:rPr>
              <a:t> </a:t>
            </a:r>
            <a:r>
              <a:rPr lang="en-US" sz="2400" dirty="0" err="1" smtClean="0">
                <a:solidFill>
                  <a:srgbClr val="1405D1"/>
                </a:solidFill>
              </a:rPr>
              <a:t>tương</a:t>
            </a:r>
            <a:r>
              <a:rPr lang="en-US" sz="2400" dirty="0" smtClean="0">
                <a:solidFill>
                  <a:srgbClr val="1405D1"/>
                </a:solidFill>
              </a:rPr>
              <a:t> </a:t>
            </a:r>
            <a:r>
              <a:rPr lang="en-US" sz="2400" dirty="0" err="1" smtClean="0">
                <a:solidFill>
                  <a:srgbClr val="1405D1"/>
                </a:solidFill>
              </a:rPr>
              <a:t>đối</a:t>
            </a:r>
            <a:r>
              <a:rPr lang="en-US" sz="2400" dirty="0" smtClean="0">
                <a:solidFill>
                  <a:srgbClr val="1405D1"/>
                </a:solidFill>
              </a:rPr>
              <a:t> </a:t>
            </a:r>
            <a:r>
              <a:rPr lang="en-US" sz="2400" dirty="0" err="1" smtClean="0">
                <a:solidFill>
                  <a:srgbClr val="1405D1"/>
                </a:solidFill>
              </a:rPr>
              <a:t>của</a:t>
            </a:r>
            <a:r>
              <a:rPr lang="en-US" sz="2400" dirty="0" smtClean="0">
                <a:solidFill>
                  <a:srgbClr val="1405D1"/>
                </a:solidFill>
              </a:rPr>
              <a:t> 2 </a:t>
            </a:r>
            <a:r>
              <a:rPr lang="en-US" sz="2400" dirty="0" err="1" smtClean="0">
                <a:solidFill>
                  <a:srgbClr val="1405D1"/>
                </a:solidFill>
              </a:rPr>
              <a:t>phần</a:t>
            </a:r>
            <a:r>
              <a:rPr lang="en-US" sz="2400" dirty="0" smtClean="0">
                <a:solidFill>
                  <a:srgbClr val="1405D1"/>
                </a:solidFill>
              </a:rPr>
              <a:t> </a:t>
            </a:r>
            <a:r>
              <a:rPr lang="en-US" sz="2400" dirty="0" err="1" smtClean="0">
                <a:solidFill>
                  <a:srgbClr val="1405D1"/>
                </a:solidFill>
              </a:rPr>
              <a:t>cấu</a:t>
            </a:r>
            <a:r>
              <a:rPr lang="en-US" sz="2400" dirty="0" smtClean="0">
                <a:solidFill>
                  <a:srgbClr val="1405D1"/>
                </a:solidFill>
              </a:rPr>
              <a:t> </a:t>
            </a:r>
            <a:r>
              <a:rPr lang="en-US" sz="2400" dirty="0" err="1" smtClean="0">
                <a:solidFill>
                  <a:srgbClr val="1405D1"/>
                </a:solidFill>
              </a:rPr>
              <a:t>kiện</a:t>
            </a:r>
            <a:r>
              <a:rPr lang="en-US" sz="2400" dirty="0" smtClean="0">
                <a:solidFill>
                  <a:srgbClr val="1405D1"/>
                </a:solidFill>
              </a:rPr>
              <a:t> </a:t>
            </a:r>
            <a:r>
              <a:rPr lang="en-US" sz="2400" dirty="0" err="1" smtClean="0">
                <a:solidFill>
                  <a:srgbClr val="1405D1"/>
                </a:solidFill>
              </a:rPr>
              <a:t>kế</a:t>
            </a:r>
            <a:r>
              <a:rPr lang="en-US" sz="2400" dirty="0" smtClean="0">
                <a:solidFill>
                  <a:srgbClr val="1405D1"/>
                </a:solidFill>
              </a:rPr>
              <a:t> </a:t>
            </a:r>
            <a:r>
              <a:rPr lang="en-US" sz="2400" dirty="0" err="1" smtClean="0">
                <a:solidFill>
                  <a:srgbClr val="1405D1"/>
                </a:solidFill>
              </a:rPr>
              <a:t>cận</a:t>
            </a:r>
            <a:r>
              <a:rPr lang="en-US" sz="2400" dirty="0" smtClean="0">
                <a:solidFill>
                  <a:srgbClr val="1405D1"/>
                </a:solidFill>
              </a:rPr>
              <a:t> </a:t>
            </a:r>
            <a:r>
              <a:rPr lang="en-US" sz="2400" dirty="0" err="1" smtClean="0">
                <a:solidFill>
                  <a:srgbClr val="1405D1"/>
                </a:solidFill>
              </a:rPr>
              <a:t>nhau</a:t>
            </a:r>
            <a:r>
              <a:rPr lang="en-US" sz="2400" dirty="0" smtClean="0">
                <a:solidFill>
                  <a:srgbClr val="1405D1"/>
                </a:solidFill>
              </a:rPr>
              <a:t> </a:t>
            </a:r>
            <a:r>
              <a:rPr lang="en-US" sz="2400" dirty="0" err="1" smtClean="0">
                <a:solidFill>
                  <a:srgbClr val="1405D1"/>
                </a:solidFill>
              </a:rPr>
              <a:t>mà</a:t>
            </a:r>
            <a:r>
              <a:rPr lang="en-US" sz="2400" dirty="0" smtClean="0">
                <a:solidFill>
                  <a:srgbClr val="1405D1"/>
                </a:solidFill>
              </a:rPr>
              <a:t> </a:t>
            </a:r>
            <a:r>
              <a:rPr lang="en-US" sz="2400" dirty="0" err="1" smtClean="0">
                <a:solidFill>
                  <a:srgbClr val="1405D1"/>
                </a:solidFill>
              </a:rPr>
              <a:t>không</a:t>
            </a:r>
            <a:r>
              <a:rPr lang="en-US" sz="2400" dirty="0" smtClean="0">
                <a:solidFill>
                  <a:srgbClr val="1405D1"/>
                </a:solidFill>
              </a:rPr>
              <a:t> </a:t>
            </a:r>
            <a:r>
              <a:rPr lang="en-US" sz="2400" dirty="0" err="1" smtClean="0">
                <a:solidFill>
                  <a:srgbClr val="1405D1"/>
                </a:solidFill>
              </a:rPr>
              <a:t>phá</a:t>
            </a:r>
            <a:r>
              <a:rPr lang="en-US" sz="2400" dirty="0" smtClean="0">
                <a:solidFill>
                  <a:srgbClr val="1405D1"/>
                </a:solidFill>
              </a:rPr>
              <a:t> </a:t>
            </a:r>
            <a:r>
              <a:rPr lang="en-US" sz="2400" dirty="0" err="1" smtClean="0">
                <a:solidFill>
                  <a:srgbClr val="1405D1"/>
                </a:solidFill>
              </a:rPr>
              <a:t>hỏng</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nguyên</a:t>
            </a:r>
            <a:r>
              <a:rPr lang="en-US" sz="2400" dirty="0" smtClean="0">
                <a:solidFill>
                  <a:srgbClr val="1405D1"/>
                </a:solidFill>
              </a:rPr>
              <a:t> </a:t>
            </a:r>
            <a:r>
              <a:rPr lang="en-US" sz="2400" dirty="0" err="1" smtClean="0">
                <a:solidFill>
                  <a:srgbClr val="1405D1"/>
                </a:solidFill>
              </a:rPr>
              <a:t>vẹn</a:t>
            </a:r>
            <a:r>
              <a:rPr lang="en-US" sz="2400" dirty="0" smtClean="0">
                <a:solidFill>
                  <a:srgbClr val="1405D1"/>
                </a:solidFill>
              </a:rPr>
              <a:t>.</a:t>
            </a:r>
          </a:p>
          <a:p>
            <a:endParaRPr lang="en-US" sz="2400" dirty="0">
              <a:solidFill>
                <a:srgbClr val="1405D1"/>
              </a:solidFill>
            </a:endParaRPr>
          </a:p>
          <a:p>
            <a:r>
              <a:rPr lang="en-US" sz="2400" b="1" dirty="0">
                <a:solidFill>
                  <a:srgbClr val="1405D1"/>
                </a:solidFill>
              </a:rPr>
              <a:t>	</a:t>
            </a:r>
            <a:r>
              <a:rPr lang="en-US" sz="2400" b="1" dirty="0" smtClean="0">
                <a:solidFill>
                  <a:srgbClr val="1405D1"/>
                </a:solidFill>
              </a:rPr>
              <a:t>- </a:t>
            </a:r>
            <a:r>
              <a:rPr lang="en-US" sz="2400" b="1" dirty="0" err="1" smtClean="0">
                <a:solidFill>
                  <a:srgbClr val="1405D1"/>
                </a:solidFill>
              </a:rPr>
              <a:t>Khe</a:t>
            </a:r>
            <a:r>
              <a:rPr lang="en-US" sz="2400" b="1" dirty="0" smtClean="0">
                <a:solidFill>
                  <a:srgbClr val="1405D1"/>
                </a:solidFill>
              </a:rPr>
              <a:t> </a:t>
            </a:r>
            <a:r>
              <a:rPr lang="en-US" sz="2400" b="1" dirty="0" err="1" smtClean="0">
                <a:solidFill>
                  <a:srgbClr val="1405D1"/>
                </a:solidFill>
              </a:rPr>
              <a:t>nhiệt</a:t>
            </a:r>
            <a:r>
              <a:rPr lang="en-US" sz="2400" b="1" dirty="0" smtClean="0">
                <a:solidFill>
                  <a:srgbClr val="1405D1"/>
                </a:solidFill>
              </a:rPr>
              <a:t> </a:t>
            </a:r>
            <a:r>
              <a:rPr lang="en-US" sz="2400" b="1" dirty="0" err="1" smtClean="0">
                <a:solidFill>
                  <a:srgbClr val="1405D1"/>
                </a:solidFill>
              </a:rPr>
              <a:t>độ</a:t>
            </a:r>
            <a:r>
              <a:rPr lang="en-US" sz="2400" b="1" dirty="0" smtClean="0">
                <a:solidFill>
                  <a:srgbClr val="1405D1"/>
                </a:solidFill>
              </a:rPr>
              <a:t>:  </a:t>
            </a:r>
            <a:r>
              <a:rPr lang="en-US" sz="2400" dirty="0" err="1">
                <a:solidFill>
                  <a:srgbClr val="1405D1"/>
                </a:solidFill>
              </a:rPr>
              <a:t>khe</a:t>
            </a:r>
            <a:r>
              <a:rPr lang="en-US" sz="2400" dirty="0">
                <a:solidFill>
                  <a:srgbClr val="1405D1"/>
                </a:solidFill>
              </a:rPr>
              <a:t> </a:t>
            </a:r>
            <a:r>
              <a:rPr lang="en-US" sz="2400" dirty="0" err="1">
                <a:solidFill>
                  <a:srgbClr val="1405D1"/>
                </a:solidFill>
              </a:rPr>
              <a:t>giữa</a:t>
            </a:r>
            <a:r>
              <a:rPr lang="en-US" sz="2400" dirty="0">
                <a:solidFill>
                  <a:srgbClr val="1405D1"/>
                </a:solidFill>
              </a:rPr>
              <a:t> 2 </a:t>
            </a:r>
            <a:r>
              <a:rPr lang="en-US" sz="2400" dirty="0" err="1">
                <a:solidFill>
                  <a:srgbClr val="1405D1"/>
                </a:solidFill>
              </a:rPr>
              <a:t>cột</a:t>
            </a:r>
            <a:r>
              <a:rPr lang="en-US" sz="2400" dirty="0">
                <a:solidFill>
                  <a:srgbClr val="1405D1"/>
                </a:solidFill>
              </a:rPr>
              <a:t> </a:t>
            </a:r>
            <a:r>
              <a:rPr lang="en-US" sz="2400" dirty="0" err="1">
                <a:solidFill>
                  <a:srgbClr val="1405D1"/>
                </a:solidFill>
              </a:rPr>
              <a:t>riêng</a:t>
            </a:r>
            <a:r>
              <a:rPr lang="en-US" sz="2400" dirty="0">
                <a:solidFill>
                  <a:srgbClr val="1405D1"/>
                </a:solidFill>
              </a:rPr>
              <a:t> </a:t>
            </a:r>
            <a:r>
              <a:rPr lang="en-US" sz="2400" dirty="0" err="1">
                <a:solidFill>
                  <a:srgbClr val="1405D1"/>
                </a:solidFill>
              </a:rPr>
              <a:t>trên</a:t>
            </a:r>
            <a:r>
              <a:rPr lang="en-US" sz="2400" dirty="0">
                <a:solidFill>
                  <a:srgbClr val="1405D1"/>
                </a:solidFill>
              </a:rPr>
              <a:t> </a:t>
            </a:r>
            <a:r>
              <a:rPr lang="en-US" sz="2400" dirty="0" err="1">
                <a:solidFill>
                  <a:srgbClr val="1405D1"/>
                </a:solidFill>
              </a:rPr>
              <a:t>một</a:t>
            </a:r>
            <a:r>
              <a:rPr lang="en-US" sz="2400" dirty="0">
                <a:solidFill>
                  <a:srgbClr val="1405D1"/>
                </a:solidFill>
              </a:rPr>
              <a:t> </a:t>
            </a:r>
            <a:r>
              <a:rPr lang="en-US" sz="2400" dirty="0" err="1">
                <a:solidFill>
                  <a:srgbClr val="1405D1"/>
                </a:solidFill>
              </a:rPr>
              <a:t>bản</a:t>
            </a:r>
            <a:r>
              <a:rPr lang="en-US" sz="2400" dirty="0">
                <a:solidFill>
                  <a:srgbClr val="1405D1"/>
                </a:solidFill>
              </a:rPr>
              <a:t> </a:t>
            </a:r>
            <a:r>
              <a:rPr lang="en-US" sz="2400" dirty="0" err="1">
                <a:solidFill>
                  <a:srgbClr val="1405D1"/>
                </a:solidFill>
              </a:rPr>
              <a:t>móng</a:t>
            </a:r>
            <a:r>
              <a:rPr lang="en-US" sz="2400" dirty="0">
                <a:solidFill>
                  <a:srgbClr val="1405D1"/>
                </a:solidFill>
              </a:rPr>
              <a:t> </a:t>
            </a:r>
            <a:r>
              <a:rPr lang="en-US" sz="2400" dirty="0" err="1">
                <a:solidFill>
                  <a:srgbClr val="1405D1"/>
                </a:solidFill>
              </a:rPr>
              <a:t>chung</a:t>
            </a:r>
            <a:r>
              <a:rPr lang="en-US" sz="2400" dirty="0" smtClean="0">
                <a:solidFill>
                  <a:srgbClr val="1405D1"/>
                </a:solidFill>
              </a:rPr>
              <a:t>.</a:t>
            </a:r>
          </a:p>
          <a:p>
            <a:endParaRPr lang="en-US" sz="2400" dirty="0">
              <a:solidFill>
                <a:srgbClr val="1405D1"/>
              </a:solidFill>
            </a:endParaRPr>
          </a:p>
          <a:p>
            <a:r>
              <a:rPr lang="en-US" sz="2400" dirty="0" smtClean="0">
                <a:solidFill>
                  <a:srgbClr val="1405D1"/>
                </a:solidFill>
              </a:rPr>
              <a:t>		+ </a:t>
            </a:r>
            <a:r>
              <a:rPr lang="en-US" sz="2400" dirty="0" err="1" smtClean="0">
                <a:solidFill>
                  <a:srgbClr val="1405D1"/>
                </a:solidFill>
              </a:rPr>
              <a:t>Khoảng</a:t>
            </a:r>
            <a:r>
              <a:rPr lang="en-US" sz="2400" dirty="0" smtClean="0">
                <a:solidFill>
                  <a:srgbClr val="1405D1"/>
                </a:solidFill>
              </a:rPr>
              <a:t> </a:t>
            </a:r>
            <a:r>
              <a:rPr lang="en-US" sz="2400" dirty="0" err="1" smtClean="0">
                <a:solidFill>
                  <a:srgbClr val="1405D1"/>
                </a:solidFill>
              </a:rPr>
              <a:t>cách</a:t>
            </a:r>
            <a:r>
              <a:rPr lang="en-US" sz="2400" dirty="0" smtClean="0">
                <a:solidFill>
                  <a:srgbClr val="1405D1"/>
                </a:solidFill>
              </a:rPr>
              <a:t> </a:t>
            </a:r>
            <a:r>
              <a:rPr lang="en-US" sz="2400" dirty="0" err="1" smtClean="0">
                <a:solidFill>
                  <a:srgbClr val="1405D1"/>
                </a:solidFill>
              </a:rPr>
              <a:t>giữa</a:t>
            </a:r>
            <a:r>
              <a:rPr lang="en-US" sz="2400" dirty="0" smtClean="0">
                <a:solidFill>
                  <a:srgbClr val="1405D1"/>
                </a:solidFill>
              </a:rPr>
              <a:t> 2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45m </a:t>
            </a:r>
            <a:r>
              <a:rPr lang="en-US" sz="2400" dirty="0" err="1" smtClean="0">
                <a:solidFill>
                  <a:srgbClr val="1405D1"/>
                </a:solidFill>
              </a:rPr>
              <a:t>nếu</a:t>
            </a:r>
            <a:r>
              <a:rPr lang="en-US" sz="2400" dirty="0" smtClean="0">
                <a:solidFill>
                  <a:srgbClr val="1405D1"/>
                </a:solidFill>
              </a:rPr>
              <a:t> </a:t>
            </a:r>
            <a:r>
              <a:rPr lang="en-US" sz="2400" dirty="0" err="1" smtClean="0">
                <a:solidFill>
                  <a:srgbClr val="1405D1"/>
                </a:solidFill>
              </a:rPr>
              <a:t>tường</a:t>
            </a:r>
            <a:r>
              <a:rPr lang="en-US" sz="2400" dirty="0" smtClean="0">
                <a:solidFill>
                  <a:srgbClr val="1405D1"/>
                </a:solidFill>
              </a:rPr>
              <a:t> </a:t>
            </a:r>
            <a:r>
              <a:rPr lang="en-US" sz="2400" dirty="0" err="1" smtClean="0">
                <a:solidFill>
                  <a:srgbClr val="1405D1"/>
                </a:solidFill>
              </a:rPr>
              <a:t>ngoài</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liên</a:t>
            </a:r>
            <a:r>
              <a:rPr lang="en-US" sz="2400" dirty="0" smtClean="0">
                <a:solidFill>
                  <a:srgbClr val="1405D1"/>
                </a:solidFill>
              </a:rPr>
              <a:t> </a:t>
            </a:r>
            <a:r>
              <a:rPr lang="en-US" sz="2400" dirty="0" err="1" smtClean="0">
                <a:solidFill>
                  <a:srgbClr val="1405D1"/>
                </a:solidFill>
              </a:rPr>
              <a:t>khối</a:t>
            </a:r>
            <a:r>
              <a:rPr lang="en-US" sz="2400" dirty="0" smtClean="0">
                <a:solidFill>
                  <a:srgbClr val="1405D1"/>
                </a:solidFill>
              </a:rPr>
              <a:t>.</a:t>
            </a:r>
          </a:p>
          <a:p>
            <a:endParaRPr lang="en-US" sz="2400" dirty="0">
              <a:solidFill>
                <a:srgbClr val="1405D1"/>
              </a:solidFill>
            </a:endParaRPr>
          </a:p>
          <a:p>
            <a:r>
              <a:rPr lang="en-US" sz="2400" dirty="0" smtClean="0">
                <a:solidFill>
                  <a:srgbClr val="1405D1"/>
                </a:solidFill>
              </a:rPr>
              <a:t>		+ </a:t>
            </a:r>
            <a:r>
              <a:rPr lang="en-US" sz="2400" dirty="0" err="1" smtClean="0">
                <a:solidFill>
                  <a:srgbClr val="1405D1"/>
                </a:solidFill>
              </a:rPr>
              <a:t>Khoảng</a:t>
            </a:r>
            <a:r>
              <a:rPr lang="en-US" sz="2400" dirty="0" smtClean="0">
                <a:solidFill>
                  <a:srgbClr val="1405D1"/>
                </a:solidFill>
              </a:rPr>
              <a:t> </a:t>
            </a:r>
            <a:r>
              <a:rPr lang="en-US" sz="2400" dirty="0" err="1" smtClean="0">
                <a:solidFill>
                  <a:srgbClr val="1405D1"/>
                </a:solidFill>
              </a:rPr>
              <a:t>cách</a:t>
            </a:r>
            <a:r>
              <a:rPr lang="en-US" sz="2400" dirty="0" smtClean="0">
                <a:solidFill>
                  <a:srgbClr val="1405D1"/>
                </a:solidFill>
              </a:rPr>
              <a:t> </a:t>
            </a:r>
            <a:r>
              <a:rPr lang="en-US" sz="2400" dirty="0" err="1" smtClean="0">
                <a:solidFill>
                  <a:srgbClr val="1405D1"/>
                </a:solidFill>
              </a:rPr>
              <a:t>giữa</a:t>
            </a:r>
            <a:r>
              <a:rPr lang="en-US" sz="2400" dirty="0" smtClean="0">
                <a:solidFill>
                  <a:srgbClr val="1405D1"/>
                </a:solidFill>
              </a:rPr>
              <a:t> 2 </a:t>
            </a:r>
            <a:r>
              <a:rPr lang="en-US" sz="2400" dirty="0" err="1" smtClean="0">
                <a:solidFill>
                  <a:srgbClr val="1405D1"/>
                </a:solidFill>
              </a:rPr>
              <a:t>khe</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65m </a:t>
            </a:r>
            <a:r>
              <a:rPr lang="en-US" sz="2400" dirty="0" err="1" smtClean="0">
                <a:solidFill>
                  <a:srgbClr val="1405D1"/>
                </a:solidFill>
              </a:rPr>
              <a:t>nếu</a:t>
            </a:r>
            <a:r>
              <a:rPr lang="en-US" sz="2400" dirty="0" smtClean="0">
                <a:solidFill>
                  <a:srgbClr val="1405D1"/>
                </a:solidFill>
              </a:rPr>
              <a:t> </a:t>
            </a:r>
            <a:r>
              <a:rPr lang="en-US" sz="2400" dirty="0" err="1" smtClean="0">
                <a:solidFill>
                  <a:srgbClr val="1405D1"/>
                </a:solidFill>
              </a:rPr>
              <a:t>tường</a:t>
            </a:r>
            <a:r>
              <a:rPr lang="en-US" sz="2400" dirty="0" smtClean="0">
                <a:solidFill>
                  <a:srgbClr val="1405D1"/>
                </a:solidFill>
              </a:rPr>
              <a:t> </a:t>
            </a:r>
            <a:r>
              <a:rPr lang="en-US" sz="2400" dirty="0" err="1" smtClean="0">
                <a:solidFill>
                  <a:srgbClr val="1405D1"/>
                </a:solidFill>
              </a:rPr>
              <a:t>ngoài</a:t>
            </a:r>
            <a:r>
              <a:rPr lang="en-US" sz="2400" dirty="0" smtClean="0">
                <a:solidFill>
                  <a:srgbClr val="1405D1"/>
                </a:solidFill>
              </a:rPr>
              <a:t> </a:t>
            </a:r>
            <a:r>
              <a:rPr lang="en-US" sz="2400" dirty="0" err="1" smtClean="0">
                <a:solidFill>
                  <a:srgbClr val="1405D1"/>
                </a:solidFill>
              </a:rPr>
              <a:t>là</a:t>
            </a:r>
            <a:r>
              <a:rPr lang="en-US" sz="2400" dirty="0" smtClean="0">
                <a:solidFill>
                  <a:srgbClr val="1405D1"/>
                </a:solidFill>
              </a:rPr>
              <a:t> </a:t>
            </a:r>
            <a:r>
              <a:rPr lang="en-US" sz="2400" dirty="0" err="1" smtClean="0">
                <a:solidFill>
                  <a:srgbClr val="1405D1"/>
                </a:solidFill>
              </a:rPr>
              <a:t>lắp</a:t>
            </a:r>
            <a:r>
              <a:rPr lang="en-US" sz="2400" dirty="0" smtClean="0">
                <a:solidFill>
                  <a:srgbClr val="1405D1"/>
                </a:solidFill>
              </a:rPr>
              <a:t> </a:t>
            </a:r>
            <a:r>
              <a:rPr lang="en-US" sz="2400" dirty="0" err="1" smtClean="0">
                <a:solidFill>
                  <a:srgbClr val="1405D1"/>
                </a:solidFill>
              </a:rPr>
              <a:t>ghép</a:t>
            </a:r>
            <a:r>
              <a:rPr lang="en-US" sz="2400" dirty="0" smtClean="0">
                <a:solidFill>
                  <a:srgbClr val="1405D1"/>
                </a:solidFill>
              </a:rPr>
              <a:t>.</a:t>
            </a:r>
            <a:endParaRPr lang="en-US" sz="2400" dirty="0">
              <a:solidFill>
                <a:srgbClr val="1405D1"/>
              </a:solidFill>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151889513"/>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2308324"/>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r>
              <a:rPr lang="en-US" sz="2400" smtClean="0">
                <a:solidFill>
                  <a:srgbClr val="1405D1"/>
                </a:solidFill>
              </a:rPr>
              <a:t>- Trong thực tế, chiều dài neo l</a:t>
            </a:r>
            <a:r>
              <a:rPr lang="en-US" sz="2400" baseline="-25000" smtClean="0">
                <a:solidFill>
                  <a:srgbClr val="1405D1"/>
                </a:solidFill>
              </a:rPr>
              <a:t>an</a:t>
            </a:r>
            <a:r>
              <a:rPr lang="en-US" sz="2400" smtClean="0">
                <a:solidFill>
                  <a:srgbClr val="1405D1"/>
                </a:solidFill>
              </a:rPr>
              <a:t> được tính và cho trực tiếp trong bảng sau: </a:t>
            </a:r>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1331640" y="3403724"/>
            <a:ext cx="6971428" cy="2780952"/>
          </a:xfrm>
          <a:prstGeom prst="rect">
            <a:avLst/>
          </a:prstGeom>
        </p:spPr>
      </p:pic>
    </p:spTree>
    <p:extLst>
      <p:ext uri="{BB962C8B-B14F-4D97-AF65-F5344CB8AC3E}">
        <p14:creationId xmlns:p14="http://schemas.microsoft.com/office/powerpoint/2010/main" val="3648890176"/>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031873"/>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marL="342900" indent="-342900" algn="just">
              <a:buFontTx/>
              <a:buChar char="-"/>
            </a:pPr>
            <a:r>
              <a:rPr lang="en-US" sz="2400" dirty="0" err="1" smtClean="0">
                <a:solidFill>
                  <a:srgbClr val="FF0000"/>
                </a:solidFill>
              </a:rPr>
              <a:t>Ví</a:t>
            </a:r>
            <a:r>
              <a:rPr lang="en-US" sz="2400" dirty="0" smtClean="0">
                <a:solidFill>
                  <a:srgbClr val="FF0000"/>
                </a:solidFill>
              </a:rPr>
              <a:t> </a:t>
            </a:r>
            <a:r>
              <a:rPr lang="en-US" sz="2400" dirty="0" err="1" smtClean="0">
                <a:solidFill>
                  <a:srgbClr val="FF0000"/>
                </a:solidFill>
              </a:rPr>
              <a:t>dụ</a:t>
            </a:r>
            <a:r>
              <a:rPr lang="en-US" sz="2400" dirty="0" smtClean="0">
                <a:solidFill>
                  <a:srgbClr val="FF0000"/>
                </a:solidFill>
              </a:rPr>
              <a:t>: </a:t>
            </a:r>
            <a:r>
              <a:rPr lang="en-US" sz="2400" dirty="0" err="1" smtClean="0">
                <a:solidFill>
                  <a:srgbClr val="1405D1"/>
                </a:solidFill>
              </a:rPr>
              <a:t>Xác</a:t>
            </a:r>
            <a:r>
              <a:rPr lang="en-US" sz="2400" dirty="0" smtClean="0">
                <a:solidFill>
                  <a:srgbClr val="1405D1"/>
                </a:solidFill>
              </a:rPr>
              <a:t> </a:t>
            </a:r>
            <a:r>
              <a:rPr lang="en-US" sz="2400" dirty="0" err="1" smtClean="0">
                <a:solidFill>
                  <a:srgbClr val="1405D1"/>
                </a:solidFill>
              </a:rPr>
              <a:t>định</a:t>
            </a:r>
            <a:r>
              <a:rPr lang="en-US" sz="2400" dirty="0" smtClean="0">
                <a:solidFill>
                  <a:srgbClr val="1405D1"/>
                </a:solidFill>
              </a:rPr>
              <a:t> </a:t>
            </a: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a:t>
            </a:r>
            <a:r>
              <a:rPr lang="en-US" sz="2400" dirty="0" err="1" smtClean="0">
                <a:solidFill>
                  <a:srgbClr val="1405D1"/>
                </a:solidFill>
              </a:rPr>
              <a:t>đoạn</a:t>
            </a:r>
            <a:r>
              <a:rPr lang="en-US" sz="2400" dirty="0" smtClean="0">
                <a:solidFill>
                  <a:srgbClr val="1405D1"/>
                </a:solidFill>
              </a:rPr>
              <a:t> neo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a:t>
            </a:r>
            <a:r>
              <a:rPr lang="en-US" sz="2400" dirty="0" err="1" smtClean="0">
                <a:solidFill>
                  <a:srgbClr val="1405D1"/>
                </a:solidFill>
              </a:rPr>
              <a:t>bê</a:t>
            </a:r>
            <a:r>
              <a:rPr lang="en-US" sz="2400" dirty="0" smtClean="0">
                <a:solidFill>
                  <a:srgbClr val="1405D1"/>
                </a:solidFill>
              </a:rPr>
              <a:t> </a:t>
            </a:r>
            <a:r>
              <a:rPr lang="en-US" sz="2400" dirty="0" err="1" smtClean="0">
                <a:solidFill>
                  <a:srgbClr val="1405D1"/>
                </a:solidFill>
              </a:rPr>
              <a:t>tông</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kéo</a:t>
            </a:r>
            <a:r>
              <a:rPr lang="en-US" sz="2400" dirty="0" smtClean="0">
                <a:solidFill>
                  <a:srgbClr val="1405D1"/>
                </a:solidFill>
              </a:rPr>
              <a:t>, </a:t>
            </a:r>
            <a:r>
              <a:rPr lang="en-US" sz="2400" dirty="0" err="1" smtClean="0">
                <a:solidFill>
                  <a:srgbClr val="1405D1"/>
                </a:solidFill>
              </a:rPr>
              <a:t>biết</a:t>
            </a:r>
            <a:r>
              <a:rPr lang="en-US" sz="2400" dirty="0" smtClean="0">
                <a:solidFill>
                  <a:srgbClr val="1405D1"/>
                </a:solidFill>
              </a:rPr>
              <a:t> </a:t>
            </a:r>
            <a:r>
              <a:rPr lang="en-US" sz="2400" dirty="0" err="1" smtClean="0">
                <a:solidFill>
                  <a:srgbClr val="1405D1"/>
                </a:solidFill>
              </a:rPr>
              <a:t>bê</a:t>
            </a:r>
            <a:r>
              <a:rPr lang="en-US" sz="2400" dirty="0" smtClean="0">
                <a:solidFill>
                  <a:srgbClr val="1405D1"/>
                </a:solidFill>
              </a:rPr>
              <a:t> </a:t>
            </a:r>
            <a:r>
              <a:rPr lang="en-US" sz="2400" dirty="0" err="1" smtClean="0">
                <a:solidFill>
                  <a:srgbClr val="1405D1"/>
                </a:solidFill>
              </a:rPr>
              <a:t>tông</a:t>
            </a:r>
            <a:r>
              <a:rPr lang="en-US" sz="2400" dirty="0" smtClean="0">
                <a:solidFill>
                  <a:srgbClr val="1405D1"/>
                </a:solidFill>
              </a:rPr>
              <a:t> B20,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nhóm</a:t>
            </a:r>
            <a:r>
              <a:rPr lang="en-US" sz="2400" dirty="0" smtClean="0">
                <a:solidFill>
                  <a:srgbClr val="1405D1"/>
                </a:solidFill>
              </a:rPr>
              <a:t> CII.</a:t>
            </a:r>
          </a:p>
          <a:p>
            <a:pPr marL="342900" indent="-342900" algn="just">
              <a:buFontTx/>
              <a:buChar char="-"/>
            </a:pPr>
            <a:endParaRPr lang="en-US" sz="2400" dirty="0" smtClean="0">
              <a:solidFill>
                <a:srgbClr val="1405D1"/>
              </a:solidFill>
            </a:endParaRPr>
          </a:p>
          <a:p>
            <a:pPr marL="342900" indent="-342900" algn="just">
              <a:buFontTx/>
              <a:buChar char="-"/>
            </a:pPr>
            <a:endParaRPr lang="en-US" sz="2400" baseline="-25000" dirty="0">
              <a:solidFill>
                <a:srgbClr val="1405D1"/>
              </a:solidFill>
            </a:endParaRPr>
          </a:p>
          <a:p>
            <a:pPr marL="800100" lvl="1" indent="-342900" algn="just">
              <a:buFontTx/>
              <a:buChar char="-"/>
            </a:pPr>
            <a:r>
              <a:rPr lang="en-US" sz="2400" dirty="0" err="1" smtClean="0">
                <a:solidFill>
                  <a:srgbClr val="1405D1"/>
                </a:solidFill>
              </a:rPr>
              <a:t>Vì</a:t>
            </a:r>
            <a:r>
              <a:rPr lang="en-US" sz="2400" dirty="0" smtClean="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vùng</a:t>
            </a:r>
            <a:r>
              <a:rPr lang="en-US" sz="2400" dirty="0" smtClean="0">
                <a:solidFill>
                  <a:srgbClr val="1405D1"/>
                </a:solidFill>
              </a:rPr>
              <a:t> </a:t>
            </a:r>
            <a:r>
              <a:rPr lang="en-US" sz="2400" dirty="0" err="1" smtClean="0">
                <a:solidFill>
                  <a:srgbClr val="1405D1"/>
                </a:solidFill>
              </a:rPr>
              <a:t>bê</a:t>
            </a:r>
            <a:r>
              <a:rPr lang="en-US" sz="2400" dirty="0" smtClean="0">
                <a:solidFill>
                  <a:srgbClr val="1405D1"/>
                </a:solidFill>
              </a:rPr>
              <a:t> </a:t>
            </a:r>
            <a:r>
              <a:rPr lang="en-US" sz="2400" dirty="0" err="1" smtClean="0">
                <a:solidFill>
                  <a:srgbClr val="1405D1"/>
                </a:solidFill>
              </a:rPr>
              <a:t>tông</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kéo</a:t>
            </a:r>
            <a:r>
              <a:rPr lang="en-US" sz="2400" dirty="0" smtClean="0">
                <a:solidFill>
                  <a:srgbClr val="1405D1"/>
                </a:solidFill>
              </a:rPr>
              <a:t> </a:t>
            </a:r>
            <a:r>
              <a:rPr lang="en-US" sz="2400" dirty="0" err="1" smtClean="0">
                <a:solidFill>
                  <a:srgbClr val="1405D1"/>
                </a:solidFill>
              </a:rPr>
              <a:t>tra</a:t>
            </a:r>
            <a:r>
              <a:rPr lang="en-US" sz="2400" dirty="0" smtClean="0">
                <a:solidFill>
                  <a:srgbClr val="1405D1"/>
                </a:solidFill>
              </a:rPr>
              <a:t> </a:t>
            </a:r>
            <a:r>
              <a:rPr lang="en-US" sz="2400" dirty="0" err="1" smtClean="0">
                <a:solidFill>
                  <a:srgbClr val="1405D1"/>
                </a:solidFill>
              </a:rPr>
              <a:t>bảng</a:t>
            </a:r>
            <a:r>
              <a:rPr lang="en-US" sz="2400" dirty="0" smtClean="0">
                <a:solidFill>
                  <a:srgbClr val="1405D1"/>
                </a:solidFill>
              </a:rPr>
              <a:t> ta </a:t>
            </a:r>
            <a:r>
              <a:rPr lang="en-US" sz="2400" dirty="0" err="1" smtClean="0">
                <a:solidFill>
                  <a:srgbClr val="1405D1"/>
                </a:solidFill>
              </a:rPr>
              <a:t>có</a:t>
            </a:r>
            <a:r>
              <a:rPr lang="en-US" sz="2400" dirty="0" smtClean="0">
                <a:solidFill>
                  <a:srgbClr val="1405D1"/>
                </a:solidFill>
              </a:rPr>
              <a:t>:</a:t>
            </a:r>
          </a:p>
          <a:p>
            <a:pPr lvl="1" algn="just"/>
            <a:r>
              <a:rPr lang="en-US" sz="2400" dirty="0" smtClean="0">
                <a:solidFill>
                  <a:srgbClr val="1405D1"/>
                </a:solidFill>
              </a:rPr>
              <a:t>			</a:t>
            </a:r>
            <a:r>
              <a:rPr lang="en-US" sz="2400" dirty="0" err="1" smtClean="0">
                <a:solidFill>
                  <a:srgbClr val="1405D1"/>
                </a:solidFill>
              </a:rPr>
              <a:t>l</a:t>
            </a:r>
            <a:r>
              <a:rPr lang="en-US" sz="2400" baseline="-25000" dirty="0" err="1" smtClean="0">
                <a:solidFill>
                  <a:srgbClr val="1405D1"/>
                </a:solidFill>
              </a:rPr>
              <a:t>an</a:t>
            </a:r>
            <a:r>
              <a:rPr lang="en-US" sz="2400" dirty="0" smtClean="0">
                <a:solidFill>
                  <a:srgbClr val="1405D1"/>
                </a:solidFill>
              </a:rPr>
              <a:t>=28</a:t>
            </a:r>
            <a:r>
              <a:rPr lang="en-US" sz="2400" dirty="0" smtClean="0">
                <a:solidFill>
                  <a:srgbClr val="1405D1"/>
                </a:solidFill>
                <a:sym typeface="Symbol" panose="05050102010706020507" pitchFamily="18" charset="2"/>
              </a:rPr>
              <a:t></a:t>
            </a:r>
          </a:p>
          <a:p>
            <a:pPr lvl="1" algn="just"/>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Để</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thuận</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tiện</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thi</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công</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thì</a:t>
            </a:r>
            <a:r>
              <a:rPr lang="en-US" sz="2400" dirty="0">
                <a:solidFill>
                  <a:srgbClr val="1405D1"/>
                </a:solidFill>
                <a:sym typeface="Symbol" panose="05050102010706020507" pitchFamily="18" charset="2"/>
              </a:rPr>
              <a:t> </a:t>
            </a:r>
            <a:r>
              <a:rPr lang="en-US" sz="2400" dirty="0" err="1">
                <a:solidFill>
                  <a:srgbClr val="1405D1"/>
                </a:solidFill>
              </a:rPr>
              <a:t>l</a:t>
            </a:r>
            <a:r>
              <a:rPr lang="en-US" sz="2400" baseline="-25000" dirty="0" err="1">
                <a:solidFill>
                  <a:srgbClr val="1405D1"/>
                </a:solidFill>
              </a:rPr>
              <a:t>an</a:t>
            </a:r>
            <a:r>
              <a:rPr lang="en-US" sz="2400" dirty="0" smtClean="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được</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lấy</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chẵn</a:t>
            </a:r>
            <a:r>
              <a:rPr lang="en-US" sz="2400" dirty="0">
                <a:solidFill>
                  <a:srgbClr val="1405D1"/>
                </a:solidFill>
                <a:sym typeface="Symbol" panose="05050102010706020507" pitchFamily="18" charset="2"/>
              </a:rPr>
              <a:t> </a:t>
            </a:r>
            <a:r>
              <a:rPr lang="en-US" sz="2400" dirty="0" smtClean="0">
                <a:solidFill>
                  <a:srgbClr val="1405D1"/>
                </a:solidFill>
                <a:sym typeface="Symbol" panose="05050102010706020507" pitchFamily="18" charset="2"/>
              </a:rPr>
              <a:t>30</a:t>
            </a:r>
            <a:endParaRPr lang="en-US" sz="2400" dirty="0" smtClean="0">
              <a:solidFill>
                <a:srgbClr val="1405D1"/>
              </a:solidFill>
            </a:endParaRPr>
          </a:p>
        </p:txBody>
      </p:sp>
    </p:spTree>
    <p:extLst>
      <p:ext uri="{BB962C8B-B14F-4D97-AF65-F5344CB8AC3E}">
        <p14:creationId xmlns:p14="http://schemas.microsoft.com/office/powerpoint/2010/main" val="2804014181"/>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569660"/>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p:txBody>
      </p:sp>
      <p:pic>
        <p:nvPicPr>
          <p:cNvPr id="5" name="Picture 4"/>
          <p:cNvPicPr>
            <a:picLocks noChangeAspect="1"/>
          </p:cNvPicPr>
          <p:nvPr/>
        </p:nvPicPr>
        <p:blipFill>
          <a:blip r:embed="rId3"/>
          <a:stretch>
            <a:fillRect/>
          </a:stretch>
        </p:blipFill>
        <p:spPr>
          <a:xfrm>
            <a:off x="0" y="2492896"/>
            <a:ext cx="4140740" cy="3518129"/>
          </a:xfrm>
          <a:prstGeom prst="rect">
            <a:avLst/>
          </a:prstGeom>
        </p:spPr>
      </p:pic>
      <p:pic>
        <p:nvPicPr>
          <p:cNvPr id="6" name="Picture 5"/>
          <p:cNvPicPr>
            <a:picLocks noChangeAspect="1"/>
          </p:cNvPicPr>
          <p:nvPr/>
        </p:nvPicPr>
        <p:blipFill>
          <a:blip r:embed="rId4"/>
          <a:stretch>
            <a:fillRect/>
          </a:stretch>
        </p:blipFill>
        <p:spPr>
          <a:xfrm>
            <a:off x="4149902" y="2848713"/>
            <a:ext cx="4501293" cy="3168352"/>
          </a:xfrm>
          <a:prstGeom prst="rect">
            <a:avLst/>
          </a:prstGeom>
        </p:spPr>
      </p:pic>
    </p:spTree>
    <p:extLst>
      <p:ext uri="{BB962C8B-B14F-4D97-AF65-F5344CB8AC3E}">
        <p14:creationId xmlns:p14="http://schemas.microsoft.com/office/powerpoint/2010/main" val="1583472648"/>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648868" y="2636912"/>
            <a:ext cx="8038095" cy="3561905"/>
          </a:xfrm>
          <a:prstGeom prst="rect">
            <a:avLst/>
          </a:prstGeom>
        </p:spPr>
      </p:pic>
    </p:spTree>
    <p:extLst>
      <p:ext uri="{BB962C8B-B14F-4D97-AF65-F5344CB8AC3E}">
        <p14:creationId xmlns:p14="http://schemas.microsoft.com/office/powerpoint/2010/main" val="864051350"/>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6" name="Picture 5"/>
          <p:cNvPicPr>
            <a:picLocks noChangeAspect="1"/>
          </p:cNvPicPr>
          <p:nvPr/>
        </p:nvPicPr>
        <p:blipFill>
          <a:blip r:embed="rId3"/>
          <a:stretch>
            <a:fillRect/>
          </a:stretch>
        </p:blipFill>
        <p:spPr>
          <a:xfrm>
            <a:off x="1907704" y="2564904"/>
            <a:ext cx="5523809" cy="3990476"/>
          </a:xfrm>
          <a:prstGeom prst="rect">
            <a:avLst/>
          </a:prstGeom>
        </p:spPr>
      </p:pic>
    </p:spTree>
    <p:extLst>
      <p:ext uri="{BB962C8B-B14F-4D97-AF65-F5344CB8AC3E}">
        <p14:creationId xmlns:p14="http://schemas.microsoft.com/office/powerpoint/2010/main" val="4176830761"/>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3293209"/>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dirty="0" err="1" smtClean="0"/>
              <a:t>khối</a:t>
            </a:r>
            <a:r>
              <a:rPr lang="en-US" sz="2400" b="1" dirty="0"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r>
              <a:rPr lang="en-US" sz="2400" i="1" dirty="0" smtClean="0">
                <a:solidFill>
                  <a:srgbClr val="1405D1"/>
                </a:solidFill>
              </a:rPr>
              <a:t>	</a:t>
            </a:r>
            <a:r>
              <a:rPr lang="en-US" sz="2400" dirty="0" smtClean="0">
                <a:solidFill>
                  <a:srgbClr val="1405D1"/>
                </a:solidFill>
              </a:rPr>
              <a:t>- </a:t>
            </a:r>
            <a:r>
              <a:rPr lang="en-US" sz="2400" dirty="0" err="1" smtClean="0">
                <a:solidFill>
                  <a:srgbClr val="1405D1"/>
                </a:solidFill>
              </a:rPr>
              <a:t>Tại</a:t>
            </a:r>
            <a:r>
              <a:rPr lang="en-US" sz="2400" dirty="0" smtClean="0">
                <a:solidFill>
                  <a:srgbClr val="1405D1"/>
                </a:solidFill>
              </a:rPr>
              <a:t> </a:t>
            </a:r>
            <a:r>
              <a:rPr lang="en-US" sz="2400" dirty="0" err="1" smtClean="0">
                <a:solidFill>
                  <a:srgbClr val="1405D1"/>
                </a:solidFill>
              </a:rPr>
              <a:t>vị</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 </a:t>
            </a:r>
            <a:r>
              <a:rPr lang="en-US" sz="2400" dirty="0" err="1" smtClean="0">
                <a:solidFill>
                  <a:srgbClr val="1405D1"/>
                </a:solidFill>
              </a:rPr>
              <a:t>đà</a:t>
            </a:r>
            <a:r>
              <a:rPr lang="en-US" sz="2400" dirty="0" smtClean="0">
                <a:solidFill>
                  <a:srgbClr val="1405D1"/>
                </a:solidFill>
              </a:rPr>
              <a:t> </a:t>
            </a:r>
            <a:r>
              <a:rPr lang="en-US" sz="2400" dirty="0" err="1" smtClean="0">
                <a:solidFill>
                  <a:srgbClr val="1405D1"/>
                </a:solidFill>
              </a:rPr>
              <a:t>ngang</a:t>
            </a:r>
            <a:r>
              <a:rPr lang="en-US" sz="2400" dirty="0" smtClean="0">
                <a:solidFill>
                  <a:srgbClr val="1405D1"/>
                </a:solidFill>
              </a:rPr>
              <a:t> </a:t>
            </a:r>
            <a:r>
              <a:rPr lang="en-US" sz="2400" dirty="0" err="1" smtClean="0">
                <a:solidFill>
                  <a:srgbClr val="1405D1"/>
                </a:solidFill>
              </a:rPr>
              <a:t>bị</a:t>
            </a:r>
            <a:r>
              <a:rPr lang="en-US" sz="2400" dirty="0" smtClean="0">
                <a:solidFill>
                  <a:srgbClr val="1405D1"/>
                </a:solidFill>
              </a:rPr>
              <a:t> </a:t>
            </a:r>
            <a:r>
              <a:rPr lang="en-US" sz="2400" dirty="0" err="1" smtClean="0">
                <a:solidFill>
                  <a:srgbClr val="1405D1"/>
                </a:solidFill>
              </a:rPr>
              <a:t>gãy</a:t>
            </a:r>
            <a:r>
              <a:rPr lang="en-US" sz="2400" dirty="0" smtClean="0">
                <a:solidFill>
                  <a:srgbClr val="1405D1"/>
                </a:solidFill>
              </a:rPr>
              <a:t> </a:t>
            </a:r>
            <a:r>
              <a:rPr lang="en-US" sz="2400" dirty="0" err="1" smtClean="0">
                <a:solidFill>
                  <a:srgbClr val="1405D1"/>
                </a:solidFill>
              </a:rPr>
              <a:t>khúc</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trong</a:t>
            </a:r>
            <a:r>
              <a:rPr lang="en-US" sz="2400" dirty="0" smtClean="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kéo</a:t>
            </a:r>
            <a:r>
              <a:rPr lang="en-US" sz="2400" dirty="0" smtClean="0">
                <a:solidFill>
                  <a:srgbClr val="1405D1"/>
                </a:solidFill>
              </a:rPr>
              <a:t> </a:t>
            </a:r>
            <a:r>
              <a:rPr lang="en-US" sz="2400" dirty="0" err="1" smtClean="0">
                <a:solidFill>
                  <a:srgbClr val="1405D1"/>
                </a:solidFill>
              </a:rPr>
              <a:t>và</a:t>
            </a:r>
            <a:r>
              <a:rPr lang="en-US" sz="2400" dirty="0" smtClean="0">
                <a:solidFill>
                  <a:srgbClr val="1405D1"/>
                </a:solidFill>
              </a:rPr>
              <a:t> </a:t>
            </a:r>
            <a:r>
              <a:rPr lang="en-US" sz="2400" dirty="0" err="1" smtClean="0">
                <a:solidFill>
                  <a:srgbClr val="1405D1"/>
                </a:solidFill>
              </a:rPr>
              <a:t>chịu</a:t>
            </a:r>
            <a:r>
              <a:rPr lang="en-US" sz="2400" dirty="0" smtClean="0">
                <a:solidFill>
                  <a:srgbClr val="1405D1"/>
                </a:solidFill>
              </a:rPr>
              <a:t> </a:t>
            </a:r>
            <a:r>
              <a:rPr lang="en-US" sz="2400" dirty="0" err="1" smtClean="0">
                <a:solidFill>
                  <a:srgbClr val="1405D1"/>
                </a:solidFill>
              </a:rPr>
              <a:t>nén</a:t>
            </a:r>
            <a:r>
              <a:rPr lang="en-US" sz="2400" dirty="0" smtClean="0">
                <a:solidFill>
                  <a:srgbClr val="1405D1"/>
                </a:solidFill>
              </a:rPr>
              <a:t> </a:t>
            </a:r>
            <a:r>
              <a:rPr lang="en-US" sz="2400" dirty="0" err="1" smtClean="0">
                <a:solidFill>
                  <a:srgbClr val="1405D1"/>
                </a:solidFill>
              </a:rPr>
              <a:t>tạo</a:t>
            </a:r>
            <a:r>
              <a:rPr lang="en-US" sz="2400" dirty="0" smtClean="0">
                <a:solidFill>
                  <a:srgbClr val="1405D1"/>
                </a:solidFill>
              </a:rPr>
              <a:t> </a:t>
            </a:r>
            <a:r>
              <a:rPr lang="en-US" sz="2400" dirty="0" err="1" smtClean="0">
                <a:solidFill>
                  <a:srgbClr val="1405D1"/>
                </a:solidFill>
              </a:rPr>
              <a:t>thành</a:t>
            </a:r>
            <a:r>
              <a:rPr lang="en-US" sz="2400" dirty="0" smtClean="0">
                <a:solidFill>
                  <a:srgbClr val="1405D1"/>
                </a:solidFill>
              </a:rPr>
              <a:t> </a:t>
            </a:r>
            <a:r>
              <a:rPr lang="en-US" sz="2400" dirty="0" err="1" smtClean="0">
                <a:solidFill>
                  <a:srgbClr val="1405D1"/>
                </a:solidFill>
              </a:rPr>
              <a:t>những</a:t>
            </a:r>
            <a:r>
              <a:rPr lang="en-US" sz="2400" dirty="0" smtClean="0">
                <a:solidFill>
                  <a:srgbClr val="1405D1"/>
                </a:solidFill>
              </a:rPr>
              <a:t> </a:t>
            </a:r>
            <a:r>
              <a:rPr lang="en-US" sz="2400" dirty="0" err="1" smtClean="0">
                <a:solidFill>
                  <a:srgbClr val="1405D1"/>
                </a:solidFill>
              </a:rPr>
              <a:t>hợp</a:t>
            </a:r>
            <a:r>
              <a:rPr lang="en-US" sz="2400" dirty="0" smtClean="0">
                <a:solidFill>
                  <a:srgbClr val="1405D1"/>
                </a:solidFill>
              </a:rPr>
              <a:t> </a:t>
            </a:r>
            <a:r>
              <a:rPr lang="en-US" sz="2400" dirty="0" err="1" smtClean="0">
                <a:solidFill>
                  <a:srgbClr val="1405D1"/>
                </a:solidFill>
              </a:rPr>
              <a:t>lực</a:t>
            </a:r>
            <a:r>
              <a:rPr lang="en-US" sz="2400" dirty="0" smtClean="0">
                <a:solidFill>
                  <a:srgbClr val="1405D1"/>
                </a:solidFill>
              </a:rPr>
              <a:t> </a:t>
            </a:r>
            <a:r>
              <a:rPr lang="en-US" sz="2400" dirty="0" err="1" smtClean="0">
                <a:solidFill>
                  <a:srgbClr val="1405D1"/>
                </a:solidFill>
              </a:rPr>
              <a:t>hướng</a:t>
            </a:r>
            <a:r>
              <a:rPr lang="en-US" sz="2400" dirty="0" smtClean="0">
                <a:solidFill>
                  <a:srgbClr val="1405D1"/>
                </a:solidFill>
              </a:rPr>
              <a:t> </a:t>
            </a:r>
            <a:r>
              <a:rPr lang="en-US" sz="2400" dirty="0" err="1" smtClean="0">
                <a:solidFill>
                  <a:srgbClr val="1405D1"/>
                </a:solidFill>
              </a:rPr>
              <a:t>ra</a:t>
            </a:r>
            <a:r>
              <a:rPr lang="en-US" sz="2400" dirty="0" smtClean="0">
                <a:solidFill>
                  <a:srgbClr val="1405D1"/>
                </a:solidFill>
              </a:rPr>
              <a:t> </a:t>
            </a:r>
            <a:r>
              <a:rPr lang="en-US" sz="2400" dirty="0" err="1" smtClean="0">
                <a:solidFill>
                  <a:srgbClr val="1405D1"/>
                </a:solidFill>
              </a:rPr>
              <a:t>ngoài</a:t>
            </a:r>
            <a:r>
              <a:rPr lang="en-US" sz="2400" dirty="0" smtClean="0">
                <a:solidFill>
                  <a:srgbClr val="1405D1"/>
                </a:solidFill>
              </a:rPr>
              <a:t>. </a:t>
            </a:r>
            <a:endParaRPr lang="en-US" sz="2400" dirty="0">
              <a:solidFill>
                <a:srgbClr val="1405D1"/>
              </a:solidFill>
            </a:endParaRPr>
          </a:p>
          <a:p>
            <a:pPr algn="just"/>
            <a:r>
              <a:rPr lang="en-US" sz="2400" dirty="0" smtClean="0">
                <a:solidFill>
                  <a:srgbClr val="1405D1"/>
                </a:solidFill>
              </a:rPr>
              <a:t>	- </a:t>
            </a:r>
            <a:r>
              <a:rPr lang="en-US" sz="2400" dirty="0" err="1" smtClean="0">
                <a:solidFill>
                  <a:srgbClr val="1405D1"/>
                </a:solidFill>
              </a:rPr>
              <a:t>Việc</a:t>
            </a:r>
            <a:r>
              <a:rPr lang="en-US" sz="2400" dirty="0" smtClean="0">
                <a:solidFill>
                  <a:srgbClr val="1405D1"/>
                </a:solidFill>
              </a:rPr>
              <a:t> </a:t>
            </a:r>
            <a:r>
              <a:rPr lang="en-US" sz="2400" dirty="0" err="1" smtClean="0">
                <a:solidFill>
                  <a:srgbClr val="1405D1"/>
                </a:solidFill>
              </a:rPr>
              <a:t>bố</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 </a:t>
            </a:r>
            <a:r>
              <a:rPr lang="en-US" sz="2400" dirty="0" err="1" smtClean="0">
                <a:solidFill>
                  <a:srgbClr val="1405D1"/>
                </a:solidFill>
              </a:rPr>
              <a:t>thép</a:t>
            </a:r>
            <a:r>
              <a:rPr lang="en-US" sz="2400" dirty="0" smtClean="0">
                <a:solidFill>
                  <a:srgbClr val="1405D1"/>
                </a:solidFill>
              </a:rPr>
              <a:t> neo </a:t>
            </a:r>
            <a:r>
              <a:rPr lang="en-US" sz="2400" dirty="0" err="1" smtClean="0">
                <a:solidFill>
                  <a:srgbClr val="1405D1"/>
                </a:solidFill>
              </a:rPr>
              <a:t>phụ</a:t>
            </a:r>
            <a:r>
              <a:rPr lang="en-US" sz="2400" dirty="0" smtClean="0">
                <a:solidFill>
                  <a:srgbClr val="1405D1"/>
                </a:solidFill>
              </a:rPr>
              <a:t> </a:t>
            </a:r>
            <a:r>
              <a:rPr lang="en-US" sz="2400" dirty="0" err="1" smtClean="0">
                <a:solidFill>
                  <a:srgbClr val="1405D1"/>
                </a:solidFill>
              </a:rPr>
              <a:t>thuộc</a:t>
            </a:r>
            <a:r>
              <a:rPr lang="en-US" sz="2400" dirty="0" smtClean="0">
                <a:solidFill>
                  <a:srgbClr val="1405D1"/>
                </a:solidFill>
              </a:rPr>
              <a:t> </a:t>
            </a:r>
            <a:r>
              <a:rPr lang="en-US" sz="2400" dirty="0" err="1" smtClean="0">
                <a:solidFill>
                  <a:srgbClr val="1405D1"/>
                </a:solidFill>
              </a:rPr>
              <a:t>vào</a:t>
            </a:r>
            <a:r>
              <a:rPr lang="en-US" sz="2400" dirty="0" smtClean="0">
                <a:solidFill>
                  <a:srgbClr val="1405D1"/>
                </a:solidFill>
              </a:rPr>
              <a:t> </a:t>
            </a:r>
            <a:r>
              <a:rPr lang="en-US" sz="2400" dirty="0" err="1" smtClean="0">
                <a:solidFill>
                  <a:srgbClr val="1405D1"/>
                </a:solidFill>
              </a:rPr>
              <a:t>góc</a:t>
            </a:r>
            <a:r>
              <a:rPr lang="en-US" sz="2400" dirty="0" smtClean="0">
                <a:solidFill>
                  <a:srgbClr val="1405D1"/>
                </a:solidFill>
              </a:rPr>
              <a:t> </a:t>
            </a:r>
            <a:r>
              <a:rPr lang="en-US" sz="2400" dirty="0" err="1" smtClean="0">
                <a:solidFill>
                  <a:srgbClr val="1405D1"/>
                </a:solidFill>
              </a:rPr>
              <a:t>gãy</a:t>
            </a:r>
            <a:r>
              <a:rPr lang="en-US" sz="2400" dirty="0" smtClean="0">
                <a:solidFill>
                  <a:srgbClr val="1405D1"/>
                </a:solidFill>
              </a:rPr>
              <a:t> </a:t>
            </a:r>
            <a:r>
              <a:rPr lang="en-US" sz="2400" dirty="0" smtClean="0">
                <a:solidFill>
                  <a:srgbClr val="1405D1"/>
                </a:solidFill>
                <a:sym typeface="Symbol" panose="05050102010706020507" pitchFamily="18" charset="2"/>
              </a:rPr>
              <a:t></a:t>
            </a:r>
            <a:endParaRPr lang="en-US" sz="2400" baseline="-25000" dirty="0" smtClean="0">
              <a:solidFill>
                <a:srgbClr val="1405D1"/>
              </a:solidFill>
            </a:endParaRPr>
          </a:p>
          <a:p>
            <a:pPr algn="just"/>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890067" y="4367779"/>
            <a:ext cx="3609925" cy="2490221"/>
          </a:xfrm>
          <a:prstGeom prst="rect">
            <a:avLst/>
          </a:prstGeom>
        </p:spPr>
      </p:pic>
      <p:pic>
        <p:nvPicPr>
          <p:cNvPr id="5" name="Picture 4"/>
          <p:cNvPicPr>
            <a:picLocks noChangeAspect="1"/>
          </p:cNvPicPr>
          <p:nvPr/>
        </p:nvPicPr>
        <p:blipFill>
          <a:blip r:embed="rId4"/>
          <a:stretch>
            <a:fillRect/>
          </a:stretch>
        </p:blipFill>
        <p:spPr>
          <a:xfrm>
            <a:off x="5148064" y="4743714"/>
            <a:ext cx="3657143" cy="2114286"/>
          </a:xfrm>
          <a:prstGeom prst="rect">
            <a:avLst/>
          </a:prstGeom>
        </p:spPr>
      </p:pic>
    </p:spTree>
    <p:extLst>
      <p:ext uri="{BB962C8B-B14F-4D97-AF65-F5344CB8AC3E}">
        <p14:creationId xmlns:p14="http://schemas.microsoft.com/office/powerpoint/2010/main" val="300219057"/>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err="1" smtClean="0"/>
              <a:t>khối</a:t>
            </a:r>
            <a:r>
              <a:rPr lang="en-US" sz="2400" b="1"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6" name="Picture 5"/>
          <p:cNvPicPr>
            <a:picLocks noChangeAspect="1"/>
          </p:cNvPicPr>
          <p:nvPr/>
        </p:nvPicPr>
        <p:blipFill>
          <a:blip r:embed="rId3"/>
          <a:stretch>
            <a:fillRect/>
          </a:stretch>
        </p:blipFill>
        <p:spPr>
          <a:xfrm>
            <a:off x="1907704" y="2323764"/>
            <a:ext cx="5710303" cy="4534236"/>
          </a:xfrm>
          <a:prstGeom prst="rect">
            <a:avLst/>
          </a:prstGeom>
        </p:spPr>
      </p:pic>
    </p:spTree>
    <p:extLst>
      <p:ext uri="{BB962C8B-B14F-4D97-AF65-F5344CB8AC3E}">
        <p14:creationId xmlns:p14="http://schemas.microsoft.com/office/powerpoint/2010/main" val="1485324663"/>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err="1" smtClean="0"/>
              <a:t>khối</a:t>
            </a:r>
            <a:r>
              <a:rPr lang="en-US" sz="2400" b="1"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16" name="Picture 15"/>
          <p:cNvPicPr>
            <a:picLocks noChangeAspect="1"/>
          </p:cNvPicPr>
          <p:nvPr/>
        </p:nvPicPr>
        <p:blipFill>
          <a:blip r:embed="rId3"/>
          <a:stretch>
            <a:fillRect/>
          </a:stretch>
        </p:blipFill>
        <p:spPr>
          <a:xfrm>
            <a:off x="1444755" y="2564904"/>
            <a:ext cx="6295597" cy="3816424"/>
          </a:xfrm>
          <a:prstGeom prst="rect">
            <a:avLst/>
          </a:prstGeom>
        </p:spPr>
      </p:pic>
    </p:spTree>
    <p:extLst>
      <p:ext uri="{BB962C8B-B14F-4D97-AF65-F5344CB8AC3E}">
        <p14:creationId xmlns:p14="http://schemas.microsoft.com/office/powerpoint/2010/main" val="4129845313"/>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err="1" smtClean="0"/>
              <a:t>khối</a:t>
            </a:r>
            <a:r>
              <a:rPr lang="en-US" sz="2400" b="1"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pic>
        <p:nvPicPr>
          <p:cNvPr id="4" name="Picture 3"/>
          <p:cNvPicPr>
            <a:picLocks noChangeAspect="1"/>
          </p:cNvPicPr>
          <p:nvPr/>
        </p:nvPicPr>
        <p:blipFill>
          <a:blip r:embed="rId3"/>
          <a:stretch>
            <a:fillRect/>
          </a:stretch>
        </p:blipFill>
        <p:spPr>
          <a:xfrm>
            <a:off x="1331640" y="2636912"/>
            <a:ext cx="7161905" cy="3361905"/>
          </a:xfrm>
          <a:prstGeom prst="rect">
            <a:avLst/>
          </a:prstGeom>
        </p:spPr>
      </p:pic>
    </p:spTree>
    <p:extLst>
      <p:ext uri="{BB962C8B-B14F-4D97-AF65-F5344CB8AC3E}">
        <p14:creationId xmlns:p14="http://schemas.microsoft.com/office/powerpoint/2010/main" val="1666559498"/>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1815882"/>
          </a:xfrm>
          <a:prstGeom prst="rect">
            <a:avLst/>
          </a:prstGeom>
          <a:noFill/>
        </p:spPr>
        <p:txBody>
          <a:bodyPr wrap="square" rtlCol="0">
            <a:spAutoFit/>
          </a:bodyPr>
          <a:lstStyle/>
          <a:p>
            <a:r>
              <a:rPr lang="en-US" sz="2400" b="1" dirty="0" smtClean="0"/>
              <a:t>1.2 </a:t>
            </a:r>
            <a:r>
              <a:rPr lang="en-US" sz="2400" b="1" dirty="0" err="1" smtClean="0"/>
              <a:t>Khung</a:t>
            </a:r>
            <a:r>
              <a:rPr lang="en-US" sz="2400" b="1" dirty="0" smtClean="0"/>
              <a:t> </a:t>
            </a:r>
            <a:r>
              <a:rPr lang="en-US" sz="2400" b="1" dirty="0" err="1" smtClean="0"/>
              <a:t>bê</a:t>
            </a:r>
            <a:r>
              <a:rPr lang="en-US" sz="2400" b="1" dirty="0" smtClean="0"/>
              <a:t> </a:t>
            </a:r>
            <a:r>
              <a:rPr lang="en-US" sz="2400" b="1" dirty="0" err="1" smtClean="0"/>
              <a:t>tông</a:t>
            </a:r>
            <a:r>
              <a:rPr lang="en-US" sz="2400" b="1" dirty="0" smtClean="0"/>
              <a:t> </a:t>
            </a:r>
            <a:r>
              <a:rPr lang="en-US" sz="2400" b="1" dirty="0" err="1" smtClean="0"/>
              <a:t>cốt</a:t>
            </a:r>
            <a:r>
              <a:rPr lang="en-US" sz="2400" b="1" dirty="0" smtClean="0"/>
              <a:t> </a:t>
            </a:r>
            <a:r>
              <a:rPr lang="en-US" sz="2400" b="1" dirty="0" err="1" smtClean="0"/>
              <a:t>thép</a:t>
            </a:r>
            <a:r>
              <a:rPr lang="en-US" sz="2400" b="1" dirty="0"/>
              <a:t> </a:t>
            </a:r>
            <a:r>
              <a:rPr lang="en-US" sz="2400" b="1" dirty="0" err="1" smtClean="0"/>
              <a:t>toàn</a:t>
            </a:r>
            <a:r>
              <a:rPr lang="en-US" sz="2400" b="1" dirty="0" smtClean="0"/>
              <a:t> </a:t>
            </a:r>
            <a:r>
              <a:rPr lang="en-US" sz="2400" b="1" err="1" smtClean="0"/>
              <a:t>khối</a:t>
            </a:r>
            <a:r>
              <a:rPr lang="en-US" sz="2400" b="1" smtClean="0"/>
              <a:t>:</a:t>
            </a:r>
          </a:p>
          <a:p>
            <a:endParaRPr lang="en-US" sz="2400" b="1" dirty="0"/>
          </a:p>
          <a:p>
            <a:r>
              <a:rPr lang="en-US" sz="2400" b="1" dirty="0"/>
              <a:t> </a:t>
            </a:r>
            <a:r>
              <a:rPr lang="en-US" sz="2400" b="1" dirty="0" smtClean="0"/>
              <a:t>    1.2.7 </a:t>
            </a:r>
            <a:r>
              <a:rPr lang="en-US" sz="2400" b="1" dirty="0" err="1" smtClean="0"/>
              <a:t>Quy</a:t>
            </a:r>
            <a:r>
              <a:rPr lang="en-US" sz="2400" b="1" dirty="0" smtClean="0"/>
              <a:t> </a:t>
            </a:r>
            <a:r>
              <a:rPr lang="en-US" sz="2400" b="1" dirty="0" err="1" smtClean="0"/>
              <a:t>định</a:t>
            </a:r>
            <a:r>
              <a:rPr lang="en-US" sz="2400" b="1" dirty="0" smtClean="0"/>
              <a:t> </a:t>
            </a:r>
            <a:r>
              <a:rPr lang="en-US" sz="2400" b="1" dirty="0" err="1" smtClean="0"/>
              <a:t>cấu</a:t>
            </a:r>
            <a:r>
              <a:rPr lang="en-US" sz="2400" b="1" dirty="0" smtClean="0"/>
              <a:t> </a:t>
            </a:r>
            <a:r>
              <a:rPr lang="en-US" sz="2400" b="1" dirty="0" err="1" smtClean="0"/>
              <a:t>tạo</a:t>
            </a:r>
            <a:r>
              <a:rPr lang="en-US" sz="2400" b="1" dirty="0" smtClean="0"/>
              <a:t> </a:t>
            </a:r>
            <a:r>
              <a:rPr lang="en-US" sz="2400" b="1" dirty="0" err="1" smtClean="0"/>
              <a:t>thép</a:t>
            </a:r>
            <a:r>
              <a:rPr lang="en-US" sz="2400" b="1" dirty="0" smtClean="0"/>
              <a:t> </a:t>
            </a:r>
            <a:r>
              <a:rPr lang="en-US" sz="2400" b="1" dirty="0" err="1" smtClean="0"/>
              <a:t>nút</a:t>
            </a:r>
            <a:r>
              <a:rPr lang="en-US" sz="2400" b="1" dirty="0" smtClean="0"/>
              <a:t> </a:t>
            </a:r>
            <a:r>
              <a:rPr lang="en-US" sz="2400" b="1" dirty="0" err="1" smtClean="0"/>
              <a:t>khung</a:t>
            </a:r>
            <a:r>
              <a:rPr lang="en-US" sz="2400" b="1" dirty="0" smtClean="0"/>
              <a:t>:</a:t>
            </a:r>
          </a:p>
          <a:p>
            <a:pPr algn="just"/>
            <a:endParaRPr lang="en-US" sz="2400" dirty="0">
              <a:solidFill>
                <a:srgbClr val="1405D1"/>
              </a:solidFill>
            </a:endParaRPr>
          </a:p>
          <a:p>
            <a:pPr algn="just"/>
            <a:endParaRPr lang="en-US" sz="2400" baseline="-25000" dirty="0" smtClean="0">
              <a:solidFill>
                <a:srgbClr val="1405D1"/>
              </a:solidFill>
            </a:endParaRPr>
          </a:p>
        </p:txBody>
      </p:sp>
      <p:sp>
        <p:nvSpPr>
          <p:cNvPr id="16" name="TextBox 15"/>
          <p:cNvSpPr txBox="1"/>
          <p:nvPr/>
        </p:nvSpPr>
        <p:spPr>
          <a:xfrm>
            <a:off x="515297" y="2564904"/>
            <a:ext cx="8365475" cy="1569660"/>
          </a:xfrm>
          <a:prstGeom prst="rect">
            <a:avLst/>
          </a:prstGeom>
          <a:noFill/>
        </p:spPr>
        <p:txBody>
          <a:bodyPr wrap="square" rtlCol="0">
            <a:spAutoFit/>
          </a:bodyPr>
          <a:lstStyle/>
          <a:p>
            <a:r>
              <a:rPr lang="en-US" sz="2400" b="1" dirty="0" err="1" smtClean="0"/>
              <a:t>Ví</a:t>
            </a:r>
            <a:r>
              <a:rPr lang="en-US" sz="2400" b="1" dirty="0" smtClean="0"/>
              <a:t> </a:t>
            </a:r>
            <a:r>
              <a:rPr lang="en-US" sz="2400" b="1" dirty="0" err="1" smtClean="0"/>
              <a:t>dụ</a:t>
            </a:r>
            <a:r>
              <a:rPr lang="en-US" sz="2400" b="1" dirty="0" smtClean="0"/>
              <a:t>: </a:t>
            </a:r>
            <a:r>
              <a:rPr lang="en-US" sz="2400" dirty="0" err="1">
                <a:solidFill>
                  <a:srgbClr val="1405D1"/>
                </a:solidFill>
              </a:rPr>
              <a:t>Tính</a:t>
            </a:r>
            <a:r>
              <a:rPr lang="en-US" sz="2400" dirty="0">
                <a:solidFill>
                  <a:srgbClr val="1405D1"/>
                </a:solidFill>
              </a:rPr>
              <a:t> </a:t>
            </a:r>
            <a:r>
              <a:rPr lang="en-US" sz="2400" dirty="0" err="1">
                <a:solidFill>
                  <a:srgbClr val="1405D1"/>
                </a:solidFill>
              </a:rPr>
              <a:t>toán</a:t>
            </a:r>
            <a:r>
              <a:rPr lang="en-US" sz="2400" dirty="0">
                <a:solidFill>
                  <a:srgbClr val="1405D1"/>
                </a:solidFill>
              </a:rPr>
              <a:t> </a:t>
            </a:r>
            <a:r>
              <a:rPr lang="en-US" sz="2400" dirty="0" err="1">
                <a:solidFill>
                  <a:srgbClr val="1405D1"/>
                </a:solidFill>
              </a:rPr>
              <a:t>cấu</a:t>
            </a:r>
            <a:r>
              <a:rPr lang="en-US" sz="2400" dirty="0">
                <a:solidFill>
                  <a:srgbClr val="1405D1"/>
                </a:solidFill>
              </a:rPr>
              <a:t> </a:t>
            </a:r>
            <a:r>
              <a:rPr lang="en-US" sz="2400" dirty="0" err="1">
                <a:solidFill>
                  <a:srgbClr val="1405D1"/>
                </a:solidFill>
              </a:rPr>
              <a:t>tạo</a:t>
            </a:r>
            <a:r>
              <a:rPr lang="en-US" sz="2400" dirty="0">
                <a:solidFill>
                  <a:srgbClr val="1405D1"/>
                </a:solidFill>
              </a:rPr>
              <a:t> </a:t>
            </a:r>
            <a:r>
              <a:rPr lang="en-US" sz="2400" dirty="0" err="1">
                <a:solidFill>
                  <a:srgbClr val="1405D1"/>
                </a:solidFill>
              </a:rPr>
              <a:t>nút</a:t>
            </a:r>
            <a:r>
              <a:rPr lang="en-US" sz="2400" dirty="0">
                <a:solidFill>
                  <a:srgbClr val="1405D1"/>
                </a:solidFill>
              </a:rPr>
              <a:t> </a:t>
            </a:r>
            <a:r>
              <a:rPr lang="en-US" sz="2400" dirty="0" err="1">
                <a:solidFill>
                  <a:srgbClr val="1405D1"/>
                </a:solidFill>
              </a:rPr>
              <a:t>khung</a:t>
            </a:r>
            <a:r>
              <a:rPr lang="en-US" sz="2400" dirty="0">
                <a:solidFill>
                  <a:srgbClr val="1405D1"/>
                </a:solidFill>
              </a:rPr>
              <a:t> </a:t>
            </a:r>
            <a:r>
              <a:rPr lang="en-US" sz="2400" dirty="0" err="1">
                <a:solidFill>
                  <a:srgbClr val="1405D1"/>
                </a:solidFill>
              </a:rPr>
              <a:t>có</a:t>
            </a:r>
            <a:r>
              <a:rPr lang="en-US" sz="2400" dirty="0">
                <a:solidFill>
                  <a:srgbClr val="1405D1"/>
                </a:solidFill>
              </a:rPr>
              <a:t> </a:t>
            </a:r>
            <a:r>
              <a:rPr lang="en-US" sz="2400" dirty="0" err="1">
                <a:solidFill>
                  <a:srgbClr val="1405D1"/>
                </a:solidFill>
              </a:rPr>
              <a:t>tiết</a:t>
            </a:r>
            <a:r>
              <a:rPr lang="en-US" sz="2400" dirty="0">
                <a:solidFill>
                  <a:srgbClr val="1405D1"/>
                </a:solidFill>
              </a:rPr>
              <a:t> </a:t>
            </a:r>
            <a:r>
              <a:rPr lang="en-US" sz="2400" dirty="0" err="1">
                <a:solidFill>
                  <a:srgbClr val="1405D1"/>
                </a:solidFill>
              </a:rPr>
              <a:t>diện</a:t>
            </a:r>
            <a:r>
              <a:rPr lang="en-US" sz="2400" dirty="0">
                <a:solidFill>
                  <a:srgbClr val="1405D1"/>
                </a:solidFill>
              </a:rPr>
              <a:t> 200X500, </a:t>
            </a:r>
            <a:r>
              <a:rPr lang="en-US" sz="2400" dirty="0" err="1">
                <a:solidFill>
                  <a:srgbClr val="1405D1"/>
                </a:solidFill>
              </a:rPr>
              <a:t>gãy</a:t>
            </a:r>
            <a:r>
              <a:rPr lang="en-US" sz="2400" dirty="0">
                <a:solidFill>
                  <a:srgbClr val="1405D1"/>
                </a:solidFill>
              </a:rPr>
              <a:t> </a:t>
            </a:r>
            <a:r>
              <a:rPr lang="en-US" sz="2400" dirty="0" err="1">
                <a:solidFill>
                  <a:srgbClr val="1405D1"/>
                </a:solidFill>
              </a:rPr>
              <a:t>khúc</a:t>
            </a:r>
            <a:r>
              <a:rPr lang="en-US" sz="2400" dirty="0">
                <a:solidFill>
                  <a:srgbClr val="1405D1"/>
                </a:solidFill>
              </a:rPr>
              <a:t> </a:t>
            </a:r>
            <a:r>
              <a:rPr lang="en-US" sz="2400" dirty="0">
                <a:solidFill>
                  <a:srgbClr val="1405D1"/>
                </a:solidFill>
                <a:sym typeface="Symbol" panose="05050102010706020507" pitchFamily="18" charset="2"/>
              </a:rPr>
              <a:t>=135</a:t>
            </a:r>
            <a:r>
              <a:rPr lang="en-US" sz="2400" baseline="30000" dirty="0">
                <a:solidFill>
                  <a:srgbClr val="1405D1"/>
                </a:solidFill>
                <a:sym typeface="Symbol" panose="05050102010706020507" pitchFamily="18" charset="2"/>
              </a:rPr>
              <a:t>0</a:t>
            </a:r>
            <a:r>
              <a:rPr lang="en-US" sz="2400" dirty="0">
                <a:solidFill>
                  <a:srgbClr val="1405D1"/>
                </a:solidFill>
                <a:sym typeface="Symbol" panose="05050102010706020507" pitchFamily="18" charset="2"/>
              </a:rPr>
              <a:t> . </a:t>
            </a:r>
            <a:r>
              <a:rPr lang="en-US" sz="2400" dirty="0" err="1">
                <a:solidFill>
                  <a:srgbClr val="1405D1"/>
                </a:solidFill>
                <a:sym typeface="Symbol" panose="05050102010706020507" pitchFamily="18" charset="2"/>
              </a:rPr>
              <a:t>Biết</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cốt</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thép</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dọc</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chịu</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momen</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dương</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gồm</a:t>
            </a:r>
            <a:r>
              <a:rPr lang="en-US" sz="2400" dirty="0">
                <a:solidFill>
                  <a:srgbClr val="1405D1"/>
                </a:solidFill>
                <a:sym typeface="Symbol" panose="05050102010706020507" pitchFamily="18" charset="2"/>
              </a:rPr>
              <a:t> 216 </a:t>
            </a:r>
            <a:r>
              <a:rPr lang="en-US" sz="2400" dirty="0" err="1">
                <a:solidFill>
                  <a:srgbClr val="1405D1"/>
                </a:solidFill>
                <a:sym typeface="Symbol" panose="05050102010706020507" pitchFamily="18" charset="2"/>
              </a:rPr>
              <a:t>uốn</a:t>
            </a:r>
            <a:r>
              <a:rPr lang="en-US" sz="2400" dirty="0">
                <a:solidFill>
                  <a:srgbClr val="1405D1"/>
                </a:solidFill>
                <a:sym typeface="Symbol" panose="05050102010706020507" pitchFamily="18" charset="2"/>
              </a:rPr>
              <a:t> qua </a:t>
            </a:r>
            <a:r>
              <a:rPr lang="en-US" sz="2400" dirty="0" err="1">
                <a:solidFill>
                  <a:srgbClr val="1405D1"/>
                </a:solidFill>
                <a:sym typeface="Symbol" panose="05050102010706020507" pitchFamily="18" charset="2"/>
              </a:rPr>
              <a:t>góc</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gãy</a:t>
            </a:r>
            <a:r>
              <a:rPr lang="en-US" sz="2400" dirty="0">
                <a:solidFill>
                  <a:srgbClr val="1405D1"/>
                </a:solidFill>
                <a:sym typeface="Symbol" panose="05050102010706020507" pitchFamily="18" charset="2"/>
              </a:rPr>
              <a:t>, 214 </a:t>
            </a:r>
            <a:r>
              <a:rPr lang="en-US" sz="2400" dirty="0" err="1">
                <a:solidFill>
                  <a:srgbClr val="1405D1"/>
                </a:solidFill>
                <a:sym typeface="Symbol" panose="05050102010706020507" pitchFamily="18" charset="2"/>
              </a:rPr>
              <a:t>cắt</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và</a:t>
            </a:r>
            <a:r>
              <a:rPr lang="en-US" sz="2400" dirty="0">
                <a:solidFill>
                  <a:srgbClr val="1405D1"/>
                </a:solidFill>
                <a:sym typeface="Symbol" panose="05050102010706020507" pitchFamily="18" charset="2"/>
              </a:rPr>
              <a:t> neo </a:t>
            </a:r>
            <a:r>
              <a:rPr lang="en-US" sz="2400" dirty="0" err="1">
                <a:solidFill>
                  <a:srgbClr val="1405D1"/>
                </a:solidFill>
                <a:sym typeface="Symbol" panose="05050102010706020507" pitchFamily="18" charset="2"/>
              </a:rPr>
              <a:t>vào</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vùng</a:t>
            </a:r>
            <a:r>
              <a:rPr lang="en-US" sz="2400" dirty="0">
                <a:solidFill>
                  <a:srgbClr val="1405D1"/>
                </a:solidFill>
                <a:sym typeface="Symbol" panose="05050102010706020507" pitchFamily="18" charset="2"/>
              </a:rPr>
              <a:t> </a:t>
            </a:r>
            <a:r>
              <a:rPr lang="en-US" sz="2400" dirty="0" err="1">
                <a:solidFill>
                  <a:srgbClr val="1405D1"/>
                </a:solidFill>
                <a:sym typeface="Symbol" panose="05050102010706020507" pitchFamily="18" charset="2"/>
              </a:rPr>
              <a:t>nén</a:t>
            </a:r>
            <a:r>
              <a:rPr lang="en-US" sz="2400" dirty="0">
                <a:solidFill>
                  <a:srgbClr val="1405D1"/>
                </a:solidFill>
                <a:sym typeface="Symbol" panose="05050102010706020507" pitchFamily="18" charset="2"/>
              </a:rPr>
              <a:t>. =</a:t>
            </a:r>
            <a:r>
              <a:rPr lang="en-US" sz="2400" dirty="0" smtClean="0">
                <a:solidFill>
                  <a:srgbClr val="1405D1"/>
                </a:solidFill>
                <a:sym typeface="Symbol" panose="05050102010706020507" pitchFamily="18" charset="2"/>
              </a:rPr>
              <a:t>25</a:t>
            </a:r>
            <a:r>
              <a:rPr lang="en-US" sz="2400" baseline="30000" dirty="0" smtClean="0">
                <a:solidFill>
                  <a:srgbClr val="1405D1"/>
                </a:solidFill>
                <a:sym typeface="Symbol" panose="05050102010706020507" pitchFamily="18" charset="2"/>
              </a:rPr>
              <a:t>0</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Bê</a:t>
            </a:r>
            <a:r>
              <a:rPr lang="en-US" sz="2400" dirty="0" smtClean="0">
                <a:solidFill>
                  <a:srgbClr val="1405D1"/>
                </a:solidFill>
                <a:sym typeface="Symbol" panose="05050102010706020507" pitchFamily="18" charset="2"/>
              </a:rPr>
              <a:t> tong B20, </a:t>
            </a:r>
            <a:r>
              <a:rPr lang="en-US" sz="2400" dirty="0" err="1" smtClean="0">
                <a:solidFill>
                  <a:srgbClr val="1405D1"/>
                </a:solidFill>
                <a:sym typeface="Symbol" panose="05050102010706020507" pitchFamily="18" charset="2"/>
              </a:rPr>
              <a:t>cốt</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thép</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dọc</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nhóm</a:t>
            </a:r>
            <a:r>
              <a:rPr lang="en-US" sz="2400" dirty="0" smtClean="0">
                <a:solidFill>
                  <a:srgbClr val="1405D1"/>
                </a:solidFill>
                <a:sym typeface="Symbol" panose="05050102010706020507" pitchFamily="18" charset="2"/>
              </a:rPr>
              <a:t> </a:t>
            </a:r>
            <a:r>
              <a:rPr lang="en-US" sz="2400" dirty="0" smtClean="0">
                <a:solidFill>
                  <a:srgbClr val="FF0000"/>
                </a:solidFill>
                <a:sym typeface="Symbol" panose="05050102010706020507" pitchFamily="18" charset="2"/>
              </a:rPr>
              <a:t>CII</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cốt</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đai</a:t>
            </a:r>
            <a:r>
              <a:rPr lang="en-US" sz="2400" dirty="0" smtClean="0">
                <a:solidFill>
                  <a:srgbClr val="1405D1"/>
                </a:solidFill>
                <a:sym typeface="Symbol" panose="05050102010706020507" pitchFamily="18" charset="2"/>
              </a:rPr>
              <a:t> </a:t>
            </a:r>
            <a:r>
              <a:rPr lang="en-US" sz="2400" dirty="0" smtClean="0">
                <a:solidFill>
                  <a:srgbClr val="FF0000"/>
                </a:solidFill>
                <a:sym typeface="Symbol" panose="05050102010706020507" pitchFamily="18" charset="2"/>
              </a:rPr>
              <a:t>CI</a:t>
            </a:r>
            <a:r>
              <a:rPr lang="en-US" sz="2400" dirty="0" smtClean="0">
                <a:solidFill>
                  <a:srgbClr val="1405D1"/>
                </a:solidFill>
                <a:sym typeface="Symbol" panose="05050102010706020507" pitchFamily="18" charset="2"/>
              </a:rPr>
              <a:t>.</a:t>
            </a:r>
            <a:endParaRPr lang="en-US" sz="2400" dirty="0">
              <a:solidFill>
                <a:srgbClr val="1405D1"/>
              </a:solidFill>
            </a:endParaRPr>
          </a:p>
        </p:txBody>
      </p:sp>
      <p:pic>
        <p:nvPicPr>
          <p:cNvPr id="5" name="Picture 4"/>
          <p:cNvPicPr>
            <a:picLocks noChangeAspect="1"/>
          </p:cNvPicPr>
          <p:nvPr/>
        </p:nvPicPr>
        <p:blipFill>
          <a:blip r:embed="rId3"/>
          <a:stretch>
            <a:fillRect/>
          </a:stretch>
        </p:blipFill>
        <p:spPr>
          <a:xfrm>
            <a:off x="2002796" y="4293096"/>
            <a:ext cx="5390476" cy="2304762"/>
          </a:xfrm>
          <a:prstGeom prst="rect">
            <a:avLst/>
          </a:prstGeom>
        </p:spPr>
      </p:pic>
    </p:spTree>
    <p:extLst>
      <p:ext uri="{BB962C8B-B14F-4D97-AF65-F5344CB8AC3E}">
        <p14:creationId xmlns:p14="http://schemas.microsoft.com/office/powerpoint/2010/main" val="40524198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4" name="Picture 3"/>
          <p:cNvPicPr>
            <a:picLocks noChangeAspect="1"/>
          </p:cNvPicPr>
          <p:nvPr/>
        </p:nvPicPr>
        <p:blipFill>
          <a:blip r:embed="rId3"/>
          <a:stretch>
            <a:fillRect/>
          </a:stretch>
        </p:blipFill>
        <p:spPr>
          <a:xfrm>
            <a:off x="899592" y="1099863"/>
            <a:ext cx="7560840" cy="5370008"/>
          </a:xfrm>
          <a:prstGeom prst="rect">
            <a:avLst/>
          </a:prstGeom>
        </p:spPr>
      </p:pic>
    </p:spTree>
    <p:extLst>
      <p:ext uri="{BB962C8B-B14F-4D97-AF65-F5344CB8AC3E}">
        <p14:creationId xmlns:p14="http://schemas.microsoft.com/office/powerpoint/2010/main" val="4057200206"/>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707886"/>
          </a:xfrm>
          <a:prstGeom prst="rect">
            <a:avLst/>
          </a:prstGeom>
          <a:noFill/>
        </p:spPr>
        <p:txBody>
          <a:bodyPr wrap="square" rtlCol="0">
            <a:spAutoFit/>
          </a:bodyPr>
          <a:lstStyle/>
          <a:p>
            <a:pPr algn="just"/>
            <a:r>
              <a:rPr lang="en-US" sz="2400" smtClean="0">
                <a:solidFill>
                  <a:srgbClr val="1405D1"/>
                </a:solidFill>
              </a:rPr>
              <a:t>Giải:</a:t>
            </a:r>
            <a:endParaRPr lang="en-US" sz="2400" dirty="0">
              <a:solidFill>
                <a:srgbClr val="1405D1"/>
              </a:solidFill>
            </a:endParaRPr>
          </a:p>
          <a:p>
            <a:pPr algn="just"/>
            <a:endParaRPr lang="en-US" sz="2400" baseline="-25000" dirty="0" smtClean="0">
              <a:solidFill>
                <a:srgbClr val="1405D1"/>
              </a:solidFill>
            </a:endParaRPr>
          </a:p>
        </p:txBody>
      </p:sp>
      <p:sp>
        <p:nvSpPr>
          <p:cNvPr id="16" name="TextBox 15"/>
          <p:cNvSpPr txBox="1"/>
          <p:nvPr/>
        </p:nvSpPr>
        <p:spPr>
          <a:xfrm>
            <a:off x="507409" y="1779784"/>
            <a:ext cx="8365475" cy="2062103"/>
          </a:xfrm>
          <a:prstGeom prst="rect">
            <a:avLst/>
          </a:prstGeom>
          <a:noFill/>
        </p:spPr>
        <p:txBody>
          <a:bodyPr wrap="square" rtlCol="0">
            <a:spAutoFit/>
          </a:bodyPr>
          <a:lstStyle/>
          <a:p>
            <a:pPr marL="342900" indent="-342900">
              <a:buFontTx/>
              <a:buChar char="-"/>
            </a:pPr>
            <a:r>
              <a:rPr lang="en-US" sz="2400" dirty="0" err="1">
                <a:solidFill>
                  <a:srgbClr val="1405D1"/>
                </a:solidFill>
              </a:rPr>
              <a:t>Nhóm</a:t>
            </a:r>
            <a:r>
              <a:rPr lang="en-US" sz="2400" dirty="0">
                <a:solidFill>
                  <a:srgbClr val="1405D1"/>
                </a:solidFill>
              </a:rPr>
              <a:t> CI </a:t>
            </a:r>
            <a:r>
              <a:rPr lang="en-US" sz="2400" dirty="0" err="1">
                <a:solidFill>
                  <a:srgbClr val="FF0000"/>
                </a:solidFill>
              </a:rPr>
              <a:t>có</a:t>
            </a:r>
            <a:r>
              <a:rPr lang="en-US" sz="2400" dirty="0">
                <a:solidFill>
                  <a:srgbClr val="FF0000"/>
                </a:solidFill>
              </a:rPr>
              <a:t> </a:t>
            </a:r>
            <a:r>
              <a:rPr lang="en-US" sz="2400" dirty="0" err="1">
                <a:solidFill>
                  <a:srgbClr val="FF0000"/>
                </a:solidFill>
              </a:rPr>
              <a:t>Rsw</a:t>
            </a:r>
            <a:r>
              <a:rPr lang="en-US" sz="2400" dirty="0">
                <a:solidFill>
                  <a:srgbClr val="FF0000"/>
                </a:solidFill>
              </a:rPr>
              <a:t>=1750 </a:t>
            </a:r>
            <a:r>
              <a:rPr lang="en-US" sz="2400" dirty="0" err="1">
                <a:solidFill>
                  <a:srgbClr val="1405D1"/>
                </a:solidFill>
              </a:rPr>
              <a:t>daN</a:t>
            </a:r>
            <a:r>
              <a:rPr lang="en-US" sz="2400" dirty="0">
                <a:solidFill>
                  <a:srgbClr val="1405D1"/>
                </a:solidFill>
              </a:rPr>
              <a:t>/cm</a:t>
            </a:r>
            <a:r>
              <a:rPr lang="en-US" sz="2400" baseline="30000" dirty="0">
                <a:solidFill>
                  <a:srgbClr val="1405D1"/>
                </a:solidFill>
              </a:rPr>
              <a:t>2</a:t>
            </a:r>
          </a:p>
          <a:p>
            <a:pPr marL="342900" indent="-342900">
              <a:buFontTx/>
              <a:buChar char="-"/>
            </a:pPr>
            <a:r>
              <a:rPr lang="en-US" sz="2400" dirty="0" err="1" smtClean="0">
                <a:solidFill>
                  <a:srgbClr val="1405D1"/>
                </a:solidFill>
              </a:rPr>
              <a:t>Nhóm</a:t>
            </a:r>
            <a:r>
              <a:rPr lang="en-US" sz="2400" dirty="0" smtClean="0">
                <a:solidFill>
                  <a:srgbClr val="1405D1"/>
                </a:solidFill>
              </a:rPr>
              <a:t> CII </a:t>
            </a:r>
            <a:r>
              <a:rPr lang="en-US" sz="2400" dirty="0" err="1" smtClean="0">
                <a:solidFill>
                  <a:srgbClr val="FF0000"/>
                </a:solidFill>
              </a:rPr>
              <a:t>có</a:t>
            </a:r>
            <a:r>
              <a:rPr lang="en-US" sz="2400" dirty="0" smtClean="0">
                <a:solidFill>
                  <a:srgbClr val="FF0000"/>
                </a:solidFill>
              </a:rPr>
              <a:t> </a:t>
            </a:r>
            <a:r>
              <a:rPr lang="en-US" sz="2400" dirty="0" err="1" smtClean="0">
                <a:solidFill>
                  <a:srgbClr val="FF0000"/>
                </a:solidFill>
              </a:rPr>
              <a:t>Rs</a:t>
            </a:r>
            <a:r>
              <a:rPr lang="en-US" sz="2400" dirty="0" smtClean="0">
                <a:solidFill>
                  <a:srgbClr val="FF0000"/>
                </a:solidFill>
              </a:rPr>
              <a:t>=2800 </a:t>
            </a:r>
            <a:r>
              <a:rPr lang="en-US" sz="2400" dirty="0" err="1" smtClean="0">
                <a:solidFill>
                  <a:srgbClr val="1405D1"/>
                </a:solidFill>
              </a:rPr>
              <a:t>daN</a:t>
            </a:r>
            <a:r>
              <a:rPr lang="en-US" sz="2400" dirty="0" smtClean="0">
                <a:solidFill>
                  <a:srgbClr val="1405D1"/>
                </a:solidFill>
              </a:rPr>
              <a:t>/cm</a:t>
            </a:r>
            <a:r>
              <a:rPr lang="en-US" sz="2400" baseline="30000" dirty="0" smtClean="0">
                <a:solidFill>
                  <a:srgbClr val="1405D1"/>
                </a:solidFill>
              </a:rPr>
              <a:t>2</a:t>
            </a:r>
          </a:p>
          <a:p>
            <a:pPr marL="342900" indent="-342900">
              <a:buFontTx/>
              <a:buChar char="-"/>
            </a:pPr>
            <a:r>
              <a:rPr lang="en-US" sz="2400" dirty="0" err="1" smtClean="0">
                <a:solidFill>
                  <a:srgbClr val="1405D1"/>
                </a:solidFill>
              </a:rPr>
              <a:t>Có</a:t>
            </a:r>
            <a:r>
              <a:rPr lang="en-US" sz="2400" dirty="0" smtClean="0">
                <a:solidFill>
                  <a:srgbClr val="1405D1"/>
                </a:solidFill>
              </a:rPr>
              <a:t> A</a:t>
            </a:r>
            <a:r>
              <a:rPr lang="en-US" sz="2400" baseline="-25000" dirty="0" smtClean="0">
                <a:solidFill>
                  <a:srgbClr val="1405D1"/>
                </a:solidFill>
              </a:rPr>
              <a:t>s1</a:t>
            </a:r>
            <a:r>
              <a:rPr lang="en-US" sz="2400" dirty="0" smtClean="0">
                <a:solidFill>
                  <a:srgbClr val="1405D1"/>
                </a:solidFill>
              </a:rPr>
              <a:t>=4,02cm</a:t>
            </a:r>
            <a:r>
              <a:rPr lang="en-US" sz="2400" baseline="30000" dirty="0" smtClean="0">
                <a:solidFill>
                  <a:srgbClr val="1405D1"/>
                </a:solidFill>
              </a:rPr>
              <a:t>2 </a:t>
            </a:r>
            <a:r>
              <a:rPr lang="en-US" sz="2400" baseline="-25000" dirty="0" smtClean="0">
                <a:solidFill>
                  <a:srgbClr val="1405D1"/>
                </a:solidFill>
              </a:rPr>
              <a:t>;</a:t>
            </a:r>
            <a:r>
              <a:rPr lang="en-US" sz="2400" dirty="0">
                <a:solidFill>
                  <a:srgbClr val="1405D1"/>
                </a:solidFill>
              </a:rPr>
              <a:t> </a:t>
            </a:r>
            <a:r>
              <a:rPr lang="en-US" sz="2400" dirty="0" smtClean="0">
                <a:solidFill>
                  <a:srgbClr val="1405D1"/>
                </a:solidFill>
              </a:rPr>
              <a:t>A</a:t>
            </a:r>
            <a:r>
              <a:rPr lang="en-US" sz="2400" baseline="-25000" dirty="0" smtClean="0">
                <a:solidFill>
                  <a:srgbClr val="1405D1"/>
                </a:solidFill>
              </a:rPr>
              <a:t>s2</a:t>
            </a:r>
            <a:r>
              <a:rPr lang="en-US" sz="2400" dirty="0" smtClean="0">
                <a:solidFill>
                  <a:srgbClr val="1405D1"/>
                </a:solidFill>
              </a:rPr>
              <a:t>=3,08cm</a:t>
            </a:r>
            <a:r>
              <a:rPr lang="en-US" sz="2400" baseline="30000" dirty="0" smtClean="0">
                <a:solidFill>
                  <a:srgbClr val="1405D1"/>
                </a:solidFill>
              </a:rPr>
              <a:t>2</a:t>
            </a:r>
          </a:p>
          <a:p>
            <a:pPr marL="342900" indent="-342900">
              <a:buFontTx/>
              <a:buChar char="-"/>
            </a:pPr>
            <a:endParaRPr lang="en-US" sz="2400" baseline="30000" dirty="0">
              <a:solidFill>
                <a:srgbClr val="1405D1"/>
              </a:solidFill>
            </a:endParaRPr>
          </a:p>
          <a:p>
            <a:pPr marL="342900" indent="-342900">
              <a:buFontTx/>
              <a:buChar char="-"/>
            </a:pPr>
            <a:r>
              <a:rPr lang="en-US" sz="2400" dirty="0" err="1" smtClean="0">
                <a:solidFill>
                  <a:srgbClr val="1405D1"/>
                </a:solidFill>
              </a:rPr>
              <a:t>Tổng</a:t>
            </a:r>
            <a:r>
              <a:rPr lang="en-US" sz="2400" dirty="0" smtClean="0">
                <a:solidFill>
                  <a:srgbClr val="1405D1"/>
                </a:solidFill>
              </a:rPr>
              <a:t> </a:t>
            </a:r>
            <a:r>
              <a:rPr lang="en-US" sz="2400" dirty="0" err="1" smtClean="0">
                <a:solidFill>
                  <a:srgbClr val="1405D1"/>
                </a:solidFill>
              </a:rPr>
              <a:t>diện</a:t>
            </a:r>
            <a:r>
              <a:rPr lang="en-US" sz="2400" dirty="0" smtClean="0">
                <a:solidFill>
                  <a:srgbClr val="1405D1"/>
                </a:solidFill>
              </a:rPr>
              <a:t> </a:t>
            </a:r>
            <a:r>
              <a:rPr lang="en-US" sz="2400" dirty="0" err="1" smtClean="0">
                <a:solidFill>
                  <a:srgbClr val="1405D1"/>
                </a:solidFill>
              </a:rPr>
              <a:t>tích</a:t>
            </a:r>
            <a:r>
              <a:rPr lang="en-US" sz="2400" dirty="0" smtClean="0">
                <a:solidFill>
                  <a:srgbClr val="1405D1"/>
                </a:solidFill>
              </a:rPr>
              <a:t> </a:t>
            </a:r>
            <a:r>
              <a:rPr lang="en-US" sz="2400" dirty="0" err="1" smtClean="0">
                <a:solidFill>
                  <a:srgbClr val="1405D1"/>
                </a:solidFill>
              </a:rPr>
              <a:t>cốt</a:t>
            </a:r>
            <a:r>
              <a:rPr lang="en-US" sz="2400" dirty="0" smtClean="0">
                <a:solidFill>
                  <a:srgbClr val="1405D1"/>
                </a:solidFill>
              </a:rPr>
              <a:t> </a:t>
            </a:r>
            <a:r>
              <a:rPr lang="en-US" sz="2400" dirty="0" err="1" smtClean="0">
                <a:solidFill>
                  <a:srgbClr val="1405D1"/>
                </a:solidFill>
              </a:rPr>
              <a:t>đai</a:t>
            </a:r>
            <a:endParaRPr lang="en-US" sz="2400" dirty="0">
              <a:solidFill>
                <a:srgbClr val="1405D1"/>
              </a:solidFill>
            </a:endParaRPr>
          </a:p>
          <a:p>
            <a:pPr marL="342900" indent="-342900">
              <a:buFontTx/>
              <a:buChar char="-"/>
            </a:pPr>
            <a:endParaRPr lang="en-US" sz="2400" baseline="-25000" dirty="0">
              <a:solidFill>
                <a:srgbClr val="1405D1"/>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286919517"/>
              </p:ext>
            </p:extLst>
          </p:nvPr>
        </p:nvGraphicFramePr>
        <p:xfrm>
          <a:off x="1483413" y="3789040"/>
          <a:ext cx="6145423" cy="2367499"/>
        </p:xfrm>
        <a:graphic>
          <a:graphicData uri="http://schemas.openxmlformats.org/presentationml/2006/ole">
            <mc:AlternateContent xmlns:mc="http://schemas.openxmlformats.org/markup-compatibility/2006">
              <mc:Choice xmlns:v="urn:schemas-microsoft-com:vml" Requires="v">
                <p:oleObj spid="_x0000_s5127" name="Equation" r:id="rId4" imgW="3098520" imgH="1193760" progId="Equation.DSMT4">
                  <p:embed/>
                </p:oleObj>
              </mc:Choice>
              <mc:Fallback>
                <p:oleObj name="Equation" r:id="rId4" imgW="3098520" imgH="1193760" progId="Equation.DSMT4">
                  <p:embed/>
                  <p:pic>
                    <p:nvPicPr>
                      <p:cNvPr id="0" name=""/>
                      <p:cNvPicPr/>
                      <p:nvPr/>
                    </p:nvPicPr>
                    <p:blipFill>
                      <a:blip r:embed="rId5"/>
                      <a:stretch>
                        <a:fillRect/>
                      </a:stretch>
                    </p:blipFill>
                    <p:spPr>
                      <a:xfrm>
                        <a:off x="1483413" y="3789040"/>
                        <a:ext cx="6145423" cy="2367499"/>
                      </a:xfrm>
                      <a:prstGeom prst="rect">
                        <a:avLst/>
                      </a:prstGeom>
                    </p:spPr>
                  </p:pic>
                </p:oleObj>
              </mc:Fallback>
            </mc:AlternateContent>
          </a:graphicData>
        </a:graphic>
      </p:graphicFrame>
    </p:spTree>
    <p:extLst>
      <p:ext uri="{BB962C8B-B14F-4D97-AF65-F5344CB8AC3E}">
        <p14:creationId xmlns:p14="http://schemas.microsoft.com/office/powerpoint/2010/main" val="4202457893"/>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707886"/>
          </a:xfrm>
          <a:prstGeom prst="rect">
            <a:avLst/>
          </a:prstGeom>
          <a:noFill/>
        </p:spPr>
        <p:txBody>
          <a:bodyPr wrap="square" rtlCol="0">
            <a:spAutoFit/>
          </a:bodyPr>
          <a:lstStyle/>
          <a:p>
            <a:pPr algn="just"/>
            <a:r>
              <a:rPr lang="en-US" sz="2400" smtClean="0">
                <a:solidFill>
                  <a:srgbClr val="1405D1"/>
                </a:solidFill>
              </a:rPr>
              <a:t>Giải:</a:t>
            </a:r>
            <a:endParaRPr lang="en-US" sz="2400" dirty="0">
              <a:solidFill>
                <a:srgbClr val="1405D1"/>
              </a:solidFill>
            </a:endParaRPr>
          </a:p>
          <a:p>
            <a:pPr algn="just"/>
            <a:endParaRPr lang="en-US" sz="2400" baseline="-25000" dirty="0" smtClean="0">
              <a:solidFill>
                <a:srgbClr val="1405D1"/>
              </a:solidFill>
            </a:endParaRPr>
          </a:p>
        </p:txBody>
      </p:sp>
      <p:sp>
        <p:nvSpPr>
          <p:cNvPr id="16" name="TextBox 15"/>
          <p:cNvSpPr txBox="1"/>
          <p:nvPr/>
        </p:nvSpPr>
        <p:spPr>
          <a:xfrm>
            <a:off x="507409" y="1779784"/>
            <a:ext cx="8365475" cy="461665"/>
          </a:xfrm>
          <a:prstGeom prst="rect">
            <a:avLst/>
          </a:prstGeom>
          <a:noFill/>
        </p:spPr>
        <p:txBody>
          <a:bodyPr wrap="square" rtlCol="0">
            <a:spAutoFit/>
          </a:bodyPr>
          <a:lstStyle/>
          <a:p>
            <a:pPr marL="342900" indent="-342900">
              <a:buFontTx/>
              <a:buChar char="-"/>
            </a:pPr>
            <a:r>
              <a:rPr lang="en-US" sz="2400" dirty="0" err="1" smtClean="0">
                <a:solidFill>
                  <a:srgbClr val="1405D1"/>
                </a:solidFill>
              </a:rPr>
              <a:t>Chọn</a:t>
            </a:r>
            <a:r>
              <a:rPr lang="en-US" sz="2400" dirty="0" smtClean="0">
                <a:solidFill>
                  <a:srgbClr val="1405D1"/>
                </a:solidFill>
              </a:rPr>
              <a:t> </a:t>
            </a:r>
            <a:r>
              <a:rPr lang="en-US" sz="2400" dirty="0" err="1" smtClean="0">
                <a:solidFill>
                  <a:srgbClr val="1405D1"/>
                </a:solidFill>
              </a:rPr>
              <a:t>đai</a:t>
            </a:r>
            <a:r>
              <a:rPr lang="en-US" sz="2400" dirty="0" smtClean="0">
                <a:solidFill>
                  <a:srgbClr val="1405D1"/>
                </a:solidFill>
              </a:rPr>
              <a:t> </a:t>
            </a:r>
            <a:r>
              <a:rPr lang="en-US" sz="2400" dirty="0" smtClean="0">
                <a:solidFill>
                  <a:srgbClr val="1405D1"/>
                </a:solidFill>
                <a:sym typeface="Symbol" panose="05050102010706020507" pitchFamily="18" charset="2"/>
              </a:rPr>
              <a:t>8, 2 </a:t>
            </a:r>
            <a:r>
              <a:rPr lang="en-US" sz="2400" dirty="0" err="1" smtClean="0">
                <a:solidFill>
                  <a:srgbClr val="1405D1"/>
                </a:solidFill>
                <a:sym typeface="Symbol" panose="05050102010706020507" pitchFamily="18" charset="2"/>
              </a:rPr>
              <a:t>nhánh</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có</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a</a:t>
            </a:r>
            <a:r>
              <a:rPr lang="en-US" sz="2400" baseline="-25000" dirty="0" err="1" smtClean="0">
                <a:solidFill>
                  <a:srgbClr val="1405D1"/>
                </a:solidFill>
                <a:sym typeface="Symbol" panose="05050102010706020507" pitchFamily="18" charset="2"/>
              </a:rPr>
              <a:t>sw</a:t>
            </a:r>
            <a:r>
              <a:rPr lang="en-US" sz="2400" dirty="0" smtClean="0">
                <a:solidFill>
                  <a:srgbClr val="1405D1"/>
                </a:solidFill>
                <a:sym typeface="Symbol" panose="05050102010706020507" pitchFamily="18" charset="2"/>
              </a:rPr>
              <a:t>=0,503cm</a:t>
            </a:r>
            <a:r>
              <a:rPr lang="en-US" sz="2400" baseline="30000" dirty="0" smtClean="0">
                <a:solidFill>
                  <a:srgbClr val="1405D1"/>
                </a:solidFill>
                <a:sym typeface="Symbol" panose="05050102010706020507" pitchFamily="18" charset="2"/>
              </a:rPr>
              <a:t>2</a:t>
            </a:r>
            <a:endParaRPr lang="en-US" sz="2400" baseline="30000" dirty="0">
              <a:solidFill>
                <a:srgbClr val="1405D1"/>
              </a:solidFill>
            </a:endParaRPr>
          </a:p>
        </p:txBody>
      </p:sp>
      <p:sp>
        <p:nvSpPr>
          <p:cNvPr id="17" name="TextBox 16"/>
          <p:cNvSpPr txBox="1"/>
          <p:nvPr/>
        </p:nvSpPr>
        <p:spPr>
          <a:xfrm>
            <a:off x="507408" y="2471990"/>
            <a:ext cx="8365475" cy="461665"/>
          </a:xfrm>
          <a:prstGeom prst="rect">
            <a:avLst/>
          </a:prstGeom>
          <a:noFill/>
        </p:spPr>
        <p:txBody>
          <a:bodyPr wrap="square" rtlCol="0">
            <a:spAutoFit/>
          </a:bodyPr>
          <a:lstStyle/>
          <a:p>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Số</a:t>
            </a:r>
            <a:r>
              <a:rPr lang="en-US" sz="2400" dirty="0" smtClean="0">
                <a:solidFill>
                  <a:srgbClr val="1405D1"/>
                </a:solidFill>
                <a:sym typeface="Symbol" panose="05050102010706020507" pitchFamily="18" charset="2"/>
              </a:rPr>
              <a:t> </a:t>
            </a:r>
            <a:r>
              <a:rPr lang="en-US" sz="2400" dirty="0" err="1" smtClean="0">
                <a:solidFill>
                  <a:srgbClr val="1405D1"/>
                </a:solidFill>
                <a:sym typeface="Symbol" panose="05050102010706020507" pitchFamily="18" charset="2"/>
              </a:rPr>
              <a:t>đai</a:t>
            </a:r>
            <a:r>
              <a:rPr lang="en-US" sz="2400" dirty="0" smtClean="0">
                <a:solidFill>
                  <a:srgbClr val="1405D1"/>
                </a:solidFill>
                <a:sym typeface="Symbol" panose="05050102010706020507" pitchFamily="18" charset="2"/>
              </a:rPr>
              <a:t>:</a:t>
            </a:r>
            <a:endParaRPr lang="en-US" sz="2400" baseline="30000" dirty="0">
              <a:solidFill>
                <a:srgbClr val="1405D1"/>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575228382"/>
              </p:ext>
            </p:extLst>
          </p:nvPr>
        </p:nvGraphicFramePr>
        <p:xfrm>
          <a:off x="2123728" y="2253455"/>
          <a:ext cx="3697091" cy="936934"/>
        </p:xfrm>
        <a:graphic>
          <a:graphicData uri="http://schemas.openxmlformats.org/presentationml/2006/ole">
            <mc:AlternateContent xmlns:mc="http://schemas.openxmlformats.org/markup-compatibility/2006">
              <mc:Choice xmlns:v="urn:schemas-microsoft-com:vml" Requires="v">
                <p:oleObj spid="_x0000_s6157" name="Equation" r:id="rId4" imgW="1854000" imgH="469800" progId="Equation.DSMT4">
                  <p:embed/>
                </p:oleObj>
              </mc:Choice>
              <mc:Fallback>
                <p:oleObj name="Equation" r:id="rId4" imgW="1854000" imgH="469800" progId="Equation.DSMT4">
                  <p:embed/>
                  <p:pic>
                    <p:nvPicPr>
                      <p:cNvPr id="0" name=""/>
                      <p:cNvPicPr/>
                      <p:nvPr/>
                    </p:nvPicPr>
                    <p:blipFill>
                      <a:blip r:embed="rId5"/>
                      <a:stretch>
                        <a:fillRect/>
                      </a:stretch>
                    </p:blipFill>
                    <p:spPr>
                      <a:xfrm>
                        <a:off x="2123728" y="2253455"/>
                        <a:ext cx="3697091" cy="936934"/>
                      </a:xfrm>
                      <a:prstGeom prst="rect">
                        <a:avLst/>
                      </a:prstGeom>
                    </p:spPr>
                  </p:pic>
                </p:oleObj>
              </mc:Fallback>
            </mc:AlternateContent>
          </a:graphicData>
        </a:graphic>
      </p:graphicFrame>
      <p:sp>
        <p:nvSpPr>
          <p:cNvPr id="20" name="TextBox 19"/>
          <p:cNvSpPr txBox="1"/>
          <p:nvPr/>
        </p:nvSpPr>
        <p:spPr>
          <a:xfrm>
            <a:off x="507408" y="3150870"/>
            <a:ext cx="8365475" cy="461665"/>
          </a:xfrm>
          <a:prstGeom prst="rect">
            <a:avLst/>
          </a:prstGeom>
          <a:noFill/>
        </p:spPr>
        <p:txBody>
          <a:bodyPr wrap="square" rtlCol="0">
            <a:spAutoFit/>
          </a:bodyPr>
          <a:lstStyle/>
          <a:p>
            <a:pPr marL="342900" indent="-342900">
              <a:buFontTx/>
              <a:buChar char="-"/>
            </a:pPr>
            <a:r>
              <a:rPr lang="en-US" sz="2400" dirty="0" err="1" smtClean="0">
                <a:solidFill>
                  <a:srgbClr val="1405D1"/>
                </a:solidFill>
              </a:rPr>
              <a:t>Chọn</a:t>
            </a:r>
            <a:r>
              <a:rPr lang="en-US" sz="2400" dirty="0" smtClean="0">
                <a:solidFill>
                  <a:srgbClr val="1405D1"/>
                </a:solidFill>
              </a:rPr>
              <a:t> n=8 </a:t>
            </a:r>
            <a:r>
              <a:rPr lang="en-US" sz="2400" dirty="0" err="1" smtClean="0">
                <a:solidFill>
                  <a:srgbClr val="1405D1"/>
                </a:solidFill>
              </a:rPr>
              <a:t>đai</a:t>
            </a:r>
            <a:endParaRPr lang="en-US" sz="2400" baseline="30000" dirty="0">
              <a:solidFill>
                <a:srgbClr val="1405D1"/>
              </a:solidFill>
            </a:endParaRPr>
          </a:p>
        </p:txBody>
      </p:sp>
      <p:sp>
        <p:nvSpPr>
          <p:cNvPr id="21" name="TextBox 20"/>
          <p:cNvSpPr txBox="1"/>
          <p:nvPr/>
        </p:nvSpPr>
        <p:spPr>
          <a:xfrm>
            <a:off x="527691" y="3710699"/>
            <a:ext cx="8365475" cy="461665"/>
          </a:xfrm>
          <a:prstGeom prst="rect">
            <a:avLst/>
          </a:prstGeom>
          <a:noFill/>
        </p:spPr>
        <p:txBody>
          <a:bodyPr wrap="square" rtlCol="0">
            <a:spAutoFit/>
          </a:bodyPr>
          <a:lstStyle/>
          <a:p>
            <a:pPr marL="342900" indent="-342900">
              <a:buFontTx/>
              <a:buChar char="-"/>
            </a:pP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a:t>
            </a:r>
            <a:r>
              <a:rPr lang="en-US" sz="2400" dirty="0" err="1" smtClean="0">
                <a:solidFill>
                  <a:srgbClr val="1405D1"/>
                </a:solidFill>
              </a:rPr>
              <a:t>bố</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a:t>
            </a:r>
            <a:endParaRPr lang="en-US" sz="2400" baseline="30000" dirty="0">
              <a:solidFill>
                <a:srgbClr val="1405D1"/>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706948993"/>
              </p:ext>
            </p:extLst>
          </p:nvPr>
        </p:nvGraphicFramePr>
        <p:xfrm>
          <a:off x="1443038" y="4267200"/>
          <a:ext cx="4351337" cy="717550"/>
        </p:xfrm>
        <a:graphic>
          <a:graphicData uri="http://schemas.openxmlformats.org/presentationml/2006/ole">
            <mc:AlternateContent xmlns:mc="http://schemas.openxmlformats.org/markup-compatibility/2006">
              <mc:Choice xmlns:v="urn:schemas-microsoft-com:vml" Requires="v">
                <p:oleObj spid="_x0000_s6158" name="Equation" r:id="rId6" imgW="2387520" imgH="393480" progId="Equation.DSMT4">
                  <p:embed/>
                </p:oleObj>
              </mc:Choice>
              <mc:Fallback>
                <p:oleObj name="Equation" r:id="rId6" imgW="2387520" imgH="393480" progId="Equation.DSMT4">
                  <p:embed/>
                  <p:pic>
                    <p:nvPicPr>
                      <p:cNvPr id="0" name=""/>
                      <p:cNvPicPr/>
                      <p:nvPr/>
                    </p:nvPicPr>
                    <p:blipFill>
                      <a:blip r:embed="rId7"/>
                      <a:stretch>
                        <a:fillRect/>
                      </a:stretch>
                    </p:blipFill>
                    <p:spPr>
                      <a:xfrm>
                        <a:off x="1443038" y="4267200"/>
                        <a:ext cx="4351337" cy="717550"/>
                      </a:xfrm>
                      <a:prstGeom prst="rect">
                        <a:avLst/>
                      </a:prstGeom>
                    </p:spPr>
                  </p:pic>
                </p:oleObj>
              </mc:Fallback>
            </mc:AlternateContent>
          </a:graphicData>
        </a:graphic>
      </p:graphicFrame>
      <p:sp>
        <p:nvSpPr>
          <p:cNvPr id="22" name="TextBox 21"/>
          <p:cNvSpPr txBox="1"/>
          <p:nvPr/>
        </p:nvSpPr>
        <p:spPr>
          <a:xfrm>
            <a:off x="496556" y="5052633"/>
            <a:ext cx="8365475" cy="461665"/>
          </a:xfrm>
          <a:prstGeom prst="rect">
            <a:avLst/>
          </a:prstGeom>
          <a:noFill/>
        </p:spPr>
        <p:txBody>
          <a:bodyPr wrap="square" rtlCol="0">
            <a:spAutoFit/>
          </a:bodyPr>
          <a:lstStyle/>
          <a:p>
            <a:pPr marL="342900" indent="-342900">
              <a:buFontTx/>
              <a:buChar char="-"/>
            </a:pPr>
            <a:r>
              <a:rPr lang="en-US" sz="2400" dirty="0" err="1" smtClean="0">
                <a:solidFill>
                  <a:srgbClr val="1405D1"/>
                </a:solidFill>
              </a:rPr>
              <a:t>Chiều</a:t>
            </a:r>
            <a:r>
              <a:rPr lang="en-US" sz="2400" dirty="0" smtClean="0">
                <a:solidFill>
                  <a:srgbClr val="1405D1"/>
                </a:solidFill>
              </a:rPr>
              <a:t> </a:t>
            </a:r>
            <a:r>
              <a:rPr lang="en-US" sz="2400" dirty="0" err="1" smtClean="0">
                <a:solidFill>
                  <a:srgbClr val="1405D1"/>
                </a:solidFill>
              </a:rPr>
              <a:t>dài</a:t>
            </a:r>
            <a:r>
              <a:rPr lang="en-US" sz="2400" dirty="0" smtClean="0">
                <a:solidFill>
                  <a:srgbClr val="1405D1"/>
                </a:solidFill>
              </a:rPr>
              <a:t> neo:</a:t>
            </a:r>
            <a:endParaRPr lang="en-US" sz="2400" baseline="30000" dirty="0">
              <a:solidFill>
                <a:srgbClr val="1405D1"/>
              </a:solidFill>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3770894651"/>
              </p:ext>
            </p:extLst>
          </p:nvPr>
        </p:nvGraphicFramePr>
        <p:xfrm>
          <a:off x="1476709" y="5650923"/>
          <a:ext cx="3582749" cy="475170"/>
        </p:xfrm>
        <a:graphic>
          <a:graphicData uri="http://schemas.openxmlformats.org/presentationml/2006/ole">
            <mc:AlternateContent xmlns:mc="http://schemas.openxmlformats.org/markup-compatibility/2006">
              <mc:Choice xmlns:v="urn:schemas-microsoft-com:vml" Requires="v">
                <p:oleObj spid="_x0000_s6159" name="Equation" r:id="rId8" imgW="1726920" imgH="228600" progId="Equation.DSMT4">
                  <p:embed/>
                </p:oleObj>
              </mc:Choice>
              <mc:Fallback>
                <p:oleObj name="Equation" r:id="rId8" imgW="1726920" imgH="228600" progId="Equation.DSMT4">
                  <p:embed/>
                  <p:pic>
                    <p:nvPicPr>
                      <p:cNvPr id="6" name="Object 5"/>
                      <p:cNvPicPr/>
                      <p:nvPr/>
                    </p:nvPicPr>
                    <p:blipFill>
                      <a:blip r:embed="rId9"/>
                      <a:stretch>
                        <a:fillRect/>
                      </a:stretch>
                    </p:blipFill>
                    <p:spPr>
                      <a:xfrm>
                        <a:off x="1476709" y="5650923"/>
                        <a:ext cx="3582749" cy="475170"/>
                      </a:xfrm>
                      <a:prstGeom prst="rect">
                        <a:avLst/>
                      </a:prstGeom>
                    </p:spPr>
                  </p:pic>
                </p:oleObj>
              </mc:Fallback>
            </mc:AlternateContent>
          </a:graphicData>
        </a:graphic>
      </p:graphicFrame>
      <p:sp>
        <p:nvSpPr>
          <p:cNvPr id="24" name="TextBox 23"/>
          <p:cNvSpPr txBox="1"/>
          <p:nvPr/>
        </p:nvSpPr>
        <p:spPr>
          <a:xfrm>
            <a:off x="469922" y="6270036"/>
            <a:ext cx="8365475" cy="461665"/>
          </a:xfrm>
          <a:prstGeom prst="rect">
            <a:avLst/>
          </a:prstGeom>
          <a:noFill/>
        </p:spPr>
        <p:txBody>
          <a:bodyPr wrap="square" rtlCol="0">
            <a:spAutoFit/>
          </a:bodyPr>
          <a:lstStyle/>
          <a:p>
            <a:pPr marL="342900" indent="-342900">
              <a:buFontTx/>
              <a:buChar char="-"/>
            </a:pPr>
            <a:r>
              <a:rPr lang="en-US" sz="2400" dirty="0" err="1" smtClean="0">
                <a:solidFill>
                  <a:srgbClr val="1405D1"/>
                </a:solidFill>
              </a:rPr>
              <a:t>Chọn</a:t>
            </a:r>
            <a:r>
              <a:rPr lang="en-US" sz="2400" dirty="0" smtClean="0">
                <a:solidFill>
                  <a:srgbClr val="1405D1"/>
                </a:solidFill>
              </a:rPr>
              <a:t> </a:t>
            </a:r>
            <a:r>
              <a:rPr lang="en-US" sz="2400" dirty="0" err="1" smtClean="0">
                <a:solidFill>
                  <a:srgbClr val="1405D1"/>
                </a:solidFill>
              </a:rPr>
              <a:t>l</a:t>
            </a:r>
            <a:r>
              <a:rPr lang="en-US" sz="2400" baseline="-25000" dirty="0" err="1" smtClean="0">
                <a:solidFill>
                  <a:srgbClr val="1405D1"/>
                </a:solidFill>
              </a:rPr>
              <a:t>an</a:t>
            </a:r>
            <a:r>
              <a:rPr lang="en-US" sz="2400" dirty="0" smtClean="0">
                <a:solidFill>
                  <a:srgbClr val="1405D1"/>
                </a:solidFill>
              </a:rPr>
              <a:t>=500mm</a:t>
            </a:r>
            <a:endParaRPr lang="en-US" sz="2400" baseline="30000" dirty="0">
              <a:solidFill>
                <a:srgbClr val="1405D1"/>
              </a:solidFill>
            </a:endParaRPr>
          </a:p>
        </p:txBody>
      </p:sp>
    </p:spTree>
    <p:extLst>
      <p:ext uri="{BB962C8B-B14F-4D97-AF65-F5344CB8AC3E}">
        <p14:creationId xmlns:p14="http://schemas.microsoft.com/office/powerpoint/2010/main" val="98379572"/>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707886"/>
          </a:xfrm>
          <a:prstGeom prst="rect">
            <a:avLst/>
          </a:prstGeom>
          <a:noFill/>
        </p:spPr>
        <p:txBody>
          <a:bodyPr wrap="square" rtlCol="0">
            <a:spAutoFit/>
          </a:bodyPr>
          <a:lstStyle/>
          <a:p>
            <a:pPr algn="just"/>
            <a:r>
              <a:rPr lang="en-US" sz="2400" smtClean="0">
                <a:solidFill>
                  <a:srgbClr val="1405D1"/>
                </a:solidFill>
              </a:rPr>
              <a:t>Giải:</a:t>
            </a:r>
            <a:endParaRPr lang="en-US" sz="2400" dirty="0">
              <a:solidFill>
                <a:srgbClr val="1405D1"/>
              </a:solidFill>
            </a:endParaRPr>
          </a:p>
          <a:p>
            <a:pPr algn="just"/>
            <a:endParaRPr lang="en-US" sz="2400" baseline="-25000" dirty="0" smtClean="0">
              <a:solidFill>
                <a:srgbClr val="1405D1"/>
              </a:solidFill>
            </a:endParaRPr>
          </a:p>
        </p:txBody>
      </p:sp>
      <p:pic>
        <p:nvPicPr>
          <p:cNvPr id="7" name="Picture 6"/>
          <p:cNvPicPr>
            <a:picLocks noChangeAspect="1"/>
          </p:cNvPicPr>
          <p:nvPr/>
        </p:nvPicPr>
        <p:blipFill>
          <a:blip r:embed="rId3"/>
          <a:stretch>
            <a:fillRect/>
          </a:stretch>
        </p:blipFill>
        <p:spPr>
          <a:xfrm>
            <a:off x="1691680" y="1832630"/>
            <a:ext cx="6590468" cy="3456384"/>
          </a:xfrm>
          <a:prstGeom prst="rect">
            <a:avLst/>
          </a:prstGeom>
        </p:spPr>
      </p:pic>
    </p:spTree>
    <p:extLst>
      <p:ext uri="{BB962C8B-B14F-4D97-AF65-F5344CB8AC3E}">
        <p14:creationId xmlns:p14="http://schemas.microsoft.com/office/powerpoint/2010/main" val="1793299411"/>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7504" y="2564904"/>
            <a:ext cx="8712967" cy="1067600"/>
          </a:xfrm>
          <a:prstGeom prst="rect">
            <a:avLst/>
          </a:prstGeom>
          <a:noFill/>
        </p:spPr>
        <p:txBody>
          <a:bodyPr wrap="square" rtlCol="0">
            <a:spAutoFit/>
          </a:bodyPr>
          <a:lstStyle/>
          <a:p>
            <a:pPr algn="ctr">
              <a:lnSpc>
                <a:spcPct val="150000"/>
              </a:lnSpc>
            </a:pPr>
            <a:r>
              <a:rPr lang="en-US" sz="48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itchFamily="18" charset="0"/>
                <a:cs typeface="Times New Roman" pitchFamily="18" charset="0"/>
              </a:rPr>
              <a:t>Thank you </a:t>
            </a:r>
          </a:p>
        </p:txBody>
      </p:sp>
    </p:spTree>
    <p:extLst>
      <p:ext uri="{BB962C8B-B14F-4D97-AF65-F5344CB8AC3E}">
        <p14:creationId xmlns:p14="http://schemas.microsoft.com/office/powerpoint/2010/main" val="333937340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sp>
        <p:nvSpPr>
          <p:cNvPr id="19" name="TextBox 18"/>
          <p:cNvSpPr txBox="1"/>
          <p:nvPr/>
        </p:nvSpPr>
        <p:spPr>
          <a:xfrm>
            <a:off x="285720" y="1124744"/>
            <a:ext cx="8365475" cy="4524315"/>
          </a:xfrm>
          <a:prstGeom prst="rect">
            <a:avLst/>
          </a:prstGeom>
          <a:noFill/>
        </p:spPr>
        <p:txBody>
          <a:bodyPr wrap="square" rtlCol="0">
            <a:spAutoFit/>
          </a:bodyPr>
          <a:lstStyle/>
          <a:p>
            <a:r>
              <a:rPr lang="en-US" sz="2400" b="1" dirty="0" smtClean="0"/>
              <a:t>1.1 </a:t>
            </a:r>
            <a:r>
              <a:rPr lang="en-US" sz="2400" b="1" dirty="0" err="1" smtClean="0"/>
              <a:t>Khái</a:t>
            </a:r>
            <a:r>
              <a:rPr lang="en-US" sz="2400" b="1" dirty="0" smtClean="0"/>
              <a:t> </a:t>
            </a:r>
            <a:r>
              <a:rPr lang="en-US" sz="2400" b="1" dirty="0" err="1" smtClean="0"/>
              <a:t>niệm</a:t>
            </a:r>
            <a:r>
              <a:rPr lang="en-US" sz="2400" b="1" dirty="0" smtClean="0"/>
              <a:t> </a:t>
            </a:r>
            <a:r>
              <a:rPr lang="en-US" sz="2400" b="1" dirty="0" err="1" smtClean="0"/>
              <a:t>chung</a:t>
            </a:r>
            <a:endParaRPr lang="en-US" sz="2400" b="1" dirty="0" smtClean="0"/>
          </a:p>
          <a:p>
            <a:endParaRPr lang="en-US" sz="2400" b="1" dirty="0"/>
          </a:p>
          <a:p>
            <a:r>
              <a:rPr lang="en-US" sz="2400" b="1" dirty="0" smtClean="0"/>
              <a:t>	</a:t>
            </a:r>
            <a:r>
              <a:rPr lang="en-US" sz="2400" b="1" dirty="0" err="1" smtClean="0"/>
              <a:t>Khe</a:t>
            </a:r>
            <a:r>
              <a:rPr lang="en-US" sz="2400" b="1" dirty="0" smtClean="0"/>
              <a:t> </a:t>
            </a:r>
            <a:r>
              <a:rPr lang="en-US" sz="2400" b="1" dirty="0" err="1" smtClean="0"/>
              <a:t>biến</a:t>
            </a:r>
            <a:r>
              <a:rPr lang="en-US" sz="2400" b="1" dirty="0" smtClean="0"/>
              <a:t> </a:t>
            </a:r>
            <a:r>
              <a:rPr lang="en-US" sz="2400" b="1" dirty="0" err="1" smtClean="0"/>
              <a:t>dạng</a:t>
            </a:r>
            <a:r>
              <a:rPr lang="en-US" sz="2400" b="1" dirty="0" smtClean="0"/>
              <a:t>: </a:t>
            </a:r>
            <a:endParaRPr lang="en-US" sz="2400" dirty="0">
              <a:solidFill>
                <a:srgbClr val="1405D1"/>
              </a:solidFill>
            </a:endParaRPr>
          </a:p>
          <a:p>
            <a:endParaRPr lang="en-US" sz="2400" dirty="0">
              <a:solidFill>
                <a:srgbClr val="1405D1"/>
              </a:solidFill>
            </a:endParaRPr>
          </a:p>
          <a:p>
            <a:r>
              <a:rPr lang="en-US" sz="2400" b="1" dirty="0">
                <a:solidFill>
                  <a:srgbClr val="1405D1"/>
                </a:solidFill>
              </a:rPr>
              <a:t>	</a:t>
            </a:r>
            <a:r>
              <a:rPr lang="en-US" sz="2400" b="1" dirty="0" smtClean="0">
                <a:solidFill>
                  <a:srgbClr val="1405D1"/>
                </a:solidFill>
              </a:rPr>
              <a:t>- </a:t>
            </a:r>
            <a:r>
              <a:rPr lang="en-US" sz="2400" b="1" dirty="0" err="1" smtClean="0">
                <a:solidFill>
                  <a:srgbClr val="1405D1"/>
                </a:solidFill>
              </a:rPr>
              <a:t>Khe</a:t>
            </a:r>
            <a:r>
              <a:rPr lang="en-US" sz="2400" b="1" dirty="0" smtClean="0">
                <a:solidFill>
                  <a:srgbClr val="1405D1"/>
                </a:solidFill>
              </a:rPr>
              <a:t> </a:t>
            </a:r>
            <a:r>
              <a:rPr lang="en-US" sz="2400" b="1" dirty="0" err="1" smtClean="0">
                <a:solidFill>
                  <a:srgbClr val="1405D1"/>
                </a:solidFill>
              </a:rPr>
              <a:t>lún</a:t>
            </a:r>
            <a:r>
              <a:rPr lang="en-US" sz="2400" b="1" dirty="0" smtClean="0">
                <a:solidFill>
                  <a:srgbClr val="1405D1"/>
                </a:solidFill>
              </a:rPr>
              <a:t>:</a:t>
            </a:r>
          </a:p>
          <a:p>
            <a:endParaRPr lang="en-US" sz="2400" b="1" dirty="0">
              <a:solidFill>
                <a:srgbClr val="1405D1"/>
              </a:solidFill>
            </a:endParaRPr>
          </a:p>
          <a:p>
            <a:pPr marL="1714500" lvl="3" indent="-342900">
              <a:buFont typeface="Arial" panose="020B0604020202020204" pitchFamily="34" charset="0"/>
              <a:buChar char="•"/>
            </a:pPr>
            <a:r>
              <a:rPr lang="en-US" sz="2400" dirty="0" err="1">
                <a:solidFill>
                  <a:srgbClr val="1405D1"/>
                </a:solidFill>
              </a:rPr>
              <a:t>Là</a:t>
            </a:r>
            <a:r>
              <a:rPr lang="en-US" sz="2400" dirty="0">
                <a:solidFill>
                  <a:srgbClr val="1405D1"/>
                </a:solidFill>
              </a:rPr>
              <a:t> </a:t>
            </a:r>
            <a:r>
              <a:rPr lang="en-US" sz="2400" dirty="0" err="1">
                <a:solidFill>
                  <a:srgbClr val="1405D1"/>
                </a:solidFill>
              </a:rPr>
              <a:t>khe</a:t>
            </a:r>
            <a:r>
              <a:rPr lang="en-US" sz="2400" dirty="0">
                <a:solidFill>
                  <a:srgbClr val="1405D1"/>
                </a:solidFill>
              </a:rPr>
              <a:t> </a:t>
            </a:r>
            <a:r>
              <a:rPr lang="en-US" sz="2400" dirty="0" err="1">
                <a:solidFill>
                  <a:srgbClr val="1405D1"/>
                </a:solidFill>
              </a:rPr>
              <a:t>tách</a:t>
            </a:r>
            <a:r>
              <a:rPr lang="en-US" sz="2400" dirty="0">
                <a:solidFill>
                  <a:srgbClr val="1405D1"/>
                </a:solidFill>
              </a:rPr>
              <a:t> </a:t>
            </a:r>
            <a:r>
              <a:rPr lang="en-US" sz="2400" dirty="0" err="1">
                <a:solidFill>
                  <a:srgbClr val="1405D1"/>
                </a:solidFill>
              </a:rPr>
              <a:t>rời</a:t>
            </a:r>
            <a:r>
              <a:rPr lang="en-US" sz="2400" dirty="0">
                <a:solidFill>
                  <a:srgbClr val="1405D1"/>
                </a:solidFill>
              </a:rPr>
              <a:t> 2 </a:t>
            </a:r>
            <a:r>
              <a:rPr lang="en-US" sz="2400" dirty="0" err="1">
                <a:solidFill>
                  <a:srgbClr val="1405D1"/>
                </a:solidFill>
              </a:rPr>
              <a:t>cột</a:t>
            </a:r>
            <a:r>
              <a:rPr lang="en-US" sz="2400" dirty="0">
                <a:solidFill>
                  <a:srgbClr val="1405D1"/>
                </a:solidFill>
              </a:rPr>
              <a:t> </a:t>
            </a:r>
            <a:r>
              <a:rPr lang="en-US" sz="2400" dirty="0" err="1">
                <a:solidFill>
                  <a:srgbClr val="1405D1"/>
                </a:solidFill>
              </a:rPr>
              <a:t>trên</a:t>
            </a:r>
            <a:r>
              <a:rPr lang="en-US" sz="2400" dirty="0">
                <a:solidFill>
                  <a:srgbClr val="1405D1"/>
                </a:solidFill>
              </a:rPr>
              <a:t> 2 </a:t>
            </a:r>
            <a:r>
              <a:rPr lang="en-US" sz="2400" dirty="0" err="1">
                <a:solidFill>
                  <a:srgbClr val="1405D1"/>
                </a:solidFill>
              </a:rPr>
              <a:t>móng</a:t>
            </a:r>
            <a:r>
              <a:rPr lang="en-US" sz="2400" dirty="0">
                <a:solidFill>
                  <a:srgbClr val="1405D1"/>
                </a:solidFill>
              </a:rPr>
              <a:t> </a:t>
            </a:r>
            <a:r>
              <a:rPr lang="en-US" sz="2400" dirty="0" err="1">
                <a:solidFill>
                  <a:srgbClr val="1405D1"/>
                </a:solidFill>
              </a:rPr>
              <a:t>riêng</a:t>
            </a:r>
            <a:r>
              <a:rPr lang="en-US" sz="2400" dirty="0">
                <a:solidFill>
                  <a:srgbClr val="1405D1"/>
                </a:solidFill>
              </a:rPr>
              <a:t> </a:t>
            </a:r>
            <a:r>
              <a:rPr lang="en-US" sz="2400" dirty="0" err="1">
                <a:solidFill>
                  <a:srgbClr val="1405D1"/>
                </a:solidFill>
              </a:rPr>
              <a:t>rẻ</a:t>
            </a:r>
            <a:r>
              <a:rPr lang="en-US" sz="2400" dirty="0">
                <a:solidFill>
                  <a:srgbClr val="1405D1"/>
                </a:solidFill>
              </a:rPr>
              <a:t>, </a:t>
            </a:r>
            <a:r>
              <a:rPr lang="en-US" sz="2400" dirty="0" err="1">
                <a:solidFill>
                  <a:srgbClr val="1405D1"/>
                </a:solidFill>
              </a:rPr>
              <a:t>giải</a:t>
            </a:r>
            <a:r>
              <a:rPr lang="en-US" sz="2400" dirty="0">
                <a:solidFill>
                  <a:srgbClr val="1405D1"/>
                </a:solidFill>
              </a:rPr>
              <a:t> </a:t>
            </a:r>
            <a:r>
              <a:rPr lang="en-US" sz="2400" dirty="0" err="1">
                <a:solidFill>
                  <a:srgbClr val="1405D1"/>
                </a:solidFill>
              </a:rPr>
              <a:t>pháp</a:t>
            </a:r>
            <a:r>
              <a:rPr lang="en-US" sz="2400" dirty="0">
                <a:solidFill>
                  <a:srgbClr val="1405D1"/>
                </a:solidFill>
              </a:rPr>
              <a:t> </a:t>
            </a:r>
            <a:r>
              <a:rPr lang="en-US" sz="2400" dirty="0" err="1">
                <a:solidFill>
                  <a:srgbClr val="1405D1"/>
                </a:solidFill>
              </a:rPr>
              <a:t>này</a:t>
            </a:r>
            <a:r>
              <a:rPr lang="en-US" sz="2400" dirty="0">
                <a:solidFill>
                  <a:srgbClr val="1405D1"/>
                </a:solidFill>
              </a:rPr>
              <a:t> </a:t>
            </a:r>
            <a:r>
              <a:rPr lang="en-US" sz="2400" dirty="0" err="1">
                <a:solidFill>
                  <a:srgbClr val="1405D1"/>
                </a:solidFill>
              </a:rPr>
              <a:t>giải</a:t>
            </a:r>
            <a:r>
              <a:rPr lang="en-US" sz="2400" dirty="0">
                <a:solidFill>
                  <a:srgbClr val="1405D1"/>
                </a:solidFill>
              </a:rPr>
              <a:t> </a:t>
            </a:r>
            <a:r>
              <a:rPr lang="en-US" sz="2400" dirty="0" err="1">
                <a:solidFill>
                  <a:srgbClr val="1405D1"/>
                </a:solidFill>
              </a:rPr>
              <a:t>quyết</a:t>
            </a:r>
            <a:r>
              <a:rPr lang="en-US" sz="2400" dirty="0">
                <a:solidFill>
                  <a:srgbClr val="1405D1"/>
                </a:solidFill>
              </a:rPr>
              <a:t> </a:t>
            </a:r>
            <a:r>
              <a:rPr lang="en-US" sz="2400" dirty="0" err="1">
                <a:solidFill>
                  <a:srgbClr val="1405D1"/>
                </a:solidFill>
              </a:rPr>
              <a:t>được</a:t>
            </a:r>
            <a:r>
              <a:rPr lang="en-US" sz="2400" dirty="0">
                <a:solidFill>
                  <a:srgbClr val="1405D1"/>
                </a:solidFill>
              </a:rPr>
              <a:t> </a:t>
            </a:r>
            <a:r>
              <a:rPr lang="en-US" sz="2400" dirty="0" err="1">
                <a:solidFill>
                  <a:srgbClr val="1405D1"/>
                </a:solidFill>
              </a:rPr>
              <a:t>triệt</a:t>
            </a:r>
            <a:r>
              <a:rPr lang="en-US" sz="2400" dirty="0">
                <a:solidFill>
                  <a:srgbClr val="1405D1"/>
                </a:solidFill>
              </a:rPr>
              <a:t> </a:t>
            </a:r>
            <a:r>
              <a:rPr lang="en-US" sz="2400" dirty="0" err="1">
                <a:solidFill>
                  <a:srgbClr val="1405D1"/>
                </a:solidFill>
              </a:rPr>
              <a:t>để</a:t>
            </a:r>
            <a:r>
              <a:rPr lang="en-US" sz="2400" dirty="0">
                <a:solidFill>
                  <a:srgbClr val="1405D1"/>
                </a:solidFill>
              </a:rPr>
              <a:t> </a:t>
            </a:r>
            <a:r>
              <a:rPr lang="en-US" sz="2400" dirty="0" err="1">
                <a:solidFill>
                  <a:srgbClr val="1405D1"/>
                </a:solidFill>
              </a:rPr>
              <a:t>cho</a:t>
            </a:r>
            <a:r>
              <a:rPr lang="en-US" sz="2400" dirty="0">
                <a:solidFill>
                  <a:srgbClr val="1405D1"/>
                </a:solidFill>
              </a:rPr>
              <a:t> 2 </a:t>
            </a:r>
            <a:r>
              <a:rPr lang="en-US" sz="2400" dirty="0" err="1">
                <a:solidFill>
                  <a:srgbClr val="1405D1"/>
                </a:solidFill>
              </a:rPr>
              <a:t>khối</a:t>
            </a:r>
            <a:r>
              <a:rPr lang="en-US" sz="2400" dirty="0">
                <a:solidFill>
                  <a:srgbClr val="1405D1"/>
                </a:solidFill>
              </a:rPr>
              <a:t> </a:t>
            </a:r>
            <a:r>
              <a:rPr lang="en-US" sz="2400" dirty="0" err="1">
                <a:solidFill>
                  <a:srgbClr val="1405D1"/>
                </a:solidFill>
              </a:rPr>
              <a:t>lún</a:t>
            </a:r>
            <a:r>
              <a:rPr lang="en-US" sz="2400" dirty="0">
                <a:solidFill>
                  <a:srgbClr val="1405D1"/>
                </a:solidFill>
              </a:rPr>
              <a:t> </a:t>
            </a:r>
            <a:r>
              <a:rPr lang="en-US" sz="2400" dirty="0" err="1">
                <a:solidFill>
                  <a:srgbClr val="1405D1"/>
                </a:solidFill>
              </a:rPr>
              <a:t>biệt</a:t>
            </a:r>
            <a:r>
              <a:rPr lang="en-US" sz="2400" dirty="0">
                <a:solidFill>
                  <a:srgbClr val="1405D1"/>
                </a:solidFill>
              </a:rPr>
              <a:t> </a:t>
            </a:r>
            <a:r>
              <a:rPr lang="en-US" sz="2400" dirty="0" err="1">
                <a:solidFill>
                  <a:srgbClr val="1405D1"/>
                </a:solidFill>
              </a:rPr>
              <a:t>lập</a:t>
            </a:r>
            <a:r>
              <a:rPr lang="en-US" sz="2400" dirty="0" smtClean="0">
                <a:solidFill>
                  <a:srgbClr val="1405D1"/>
                </a:solidFill>
              </a:rPr>
              <a:t>.</a:t>
            </a:r>
          </a:p>
          <a:p>
            <a:pPr marL="1714500" lvl="3" indent="-342900">
              <a:buFont typeface="Arial" panose="020B0604020202020204" pitchFamily="34" charset="0"/>
              <a:buChar char="•"/>
            </a:pPr>
            <a:endParaRPr lang="en-US" sz="2400" dirty="0">
              <a:solidFill>
                <a:srgbClr val="1405D1"/>
              </a:solidFill>
            </a:endParaRPr>
          </a:p>
          <a:p>
            <a:pPr marL="1714500" lvl="3" indent="-342900">
              <a:buFont typeface="Arial" panose="020B0604020202020204" pitchFamily="34" charset="0"/>
              <a:buChar char="•"/>
            </a:pPr>
            <a:r>
              <a:rPr lang="en-US" sz="2400" dirty="0" err="1" smtClean="0">
                <a:solidFill>
                  <a:srgbClr val="1405D1"/>
                </a:solidFill>
              </a:rPr>
              <a:t>Tuy</a:t>
            </a:r>
            <a:r>
              <a:rPr lang="en-US" sz="2400" dirty="0" smtClean="0">
                <a:solidFill>
                  <a:srgbClr val="1405D1"/>
                </a:solidFill>
              </a:rPr>
              <a:t> </a:t>
            </a:r>
            <a:r>
              <a:rPr lang="en-US" sz="2400" dirty="0" err="1" smtClean="0">
                <a:solidFill>
                  <a:srgbClr val="1405D1"/>
                </a:solidFill>
              </a:rPr>
              <a:t>nhiên</a:t>
            </a:r>
            <a:r>
              <a:rPr lang="en-US" sz="2400" dirty="0" smtClean="0">
                <a:solidFill>
                  <a:srgbClr val="1405D1"/>
                </a:solidFill>
              </a:rPr>
              <a:t> </a:t>
            </a:r>
            <a:r>
              <a:rPr lang="en-US" sz="2400" dirty="0" err="1" smtClean="0">
                <a:solidFill>
                  <a:srgbClr val="1405D1"/>
                </a:solidFill>
              </a:rPr>
              <a:t>sẽ</a:t>
            </a:r>
            <a:r>
              <a:rPr lang="en-US" sz="2400" dirty="0" smtClean="0">
                <a:solidFill>
                  <a:srgbClr val="1405D1"/>
                </a:solidFill>
              </a:rPr>
              <a:t> </a:t>
            </a:r>
            <a:r>
              <a:rPr lang="en-US" sz="2400" dirty="0" err="1" smtClean="0">
                <a:solidFill>
                  <a:srgbClr val="1405D1"/>
                </a:solidFill>
              </a:rPr>
              <a:t>gây</a:t>
            </a:r>
            <a:r>
              <a:rPr lang="en-US" sz="2400" dirty="0" smtClean="0">
                <a:solidFill>
                  <a:srgbClr val="1405D1"/>
                </a:solidFill>
              </a:rPr>
              <a:t> </a:t>
            </a:r>
            <a:r>
              <a:rPr lang="en-US" sz="2400" dirty="0" err="1" smtClean="0">
                <a:solidFill>
                  <a:srgbClr val="1405D1"/>
                </a:solidFill>
              </a:rPr>
              <a:t>phức</a:t>
            </a:r>
            <a:r>
              <a:rPr lang="en-US" sz="2400" dirty="0" smtClean="0">
                <a:solidFill>
                  <a:srgbClr val="1405D1"/>
                </a:solidFill>
              </a:rPr>
              <a:t> </a:t>
            </a:r>
            <a:r>
              <a:rPr lang="en-US" sz="2400" dirty="0" err="1" smtClean="0">
                <a:solidFill>
                  <a:srgbClr val="1405D1"/>
                </a:solidFill>
              </a:rPr>
              <a:t>tạp</a:t>
            </a:r>
            <a:r>
              <a:rPr lang="en-US" sz="2400" dirty="0" smtClean="0">
                <a:solidFill>
                  <a:srgbClr val="1405D1"/>
                </a:solidFill>
              </a:rPr>
              <a:t> </a:t>
            </a:r>
            <a:r>
              <a:rPr lang="en-US" sz="2400" dirty="0" err="1" smtClean="0">
                <a:solidFill>
                  <a:srgbClr val="1405D1"/>
                </a:solidFill>
              </a:rPr>
              <a:t>cho</a:t>
            </a:r>
            <a:r>
              <a:rPr lang="en-US" sz="2400" dirty="0" smtClean="0">
                <a:solidFill>
                  <a:srgbClr val="1405D1"/>
                </a:solidFill>
              </a:rPr>
              <a:t> </a:t>
            </a:r>
            <a:r>
              <a:rPr lang="en-US" sz="2400" dirty="0" err="1" smtClean="0">
                <a:solidFill>
                  <a:srgbClr val="1405D1"/>
                </a:solidFill>
              </a:rPr>
              <a:t>tính</a:t>
            </a:r>
            <a:r>
              <a:rPr lang="en-US" sz="2400" dirty="0" smtClean="0">
                <a:solidFill>
                  <a:srgbClr val="1405D1"/>
                </a:solidFill>
              </a:rPr>
              <a:t> </a:t>
            </a:r>
            <a:r>
              <a:rPr lang="en-US" sz="2400" dirty="0" err="1" smtClean="0">
                <a:solidFill>
                  <a:srgbClr val="1405D1"/>
                </a:solidFill>
              </a:rPr>
              <a:t>toán</a:t>
            </a:r>
            <a:r>
              <a:rPr lang="en-US" sz="2400" dirty="0" smtClean="0">
                <a:solidFill>
                  <a:srgbClr val="1405D1"/>
                </a:solidFill>
              </a:rPr>
              <a:t>, </a:t>
            </a:r>
            <a:r>
              <a:rPr lang="en-US" sz="2400" dirty="0" err="1" smtClean="0">
                <a:solidFill>
                  <a:srgbClr val="1405D1"/>
                </a:solidFill>
              </a:rPr>
              <a:t>móng</a:t>
            </a:r>
            <a:r>
              <a:rPr lang="en-US" sz="2400" dirty="0" smtClean="0">
                <a:solidFill>
                  <a:srgbClr val="1405D1"/>
                </a:solidFill>
              </a:rPr>
              <a:t> </a:t>
            </a:r>
            <a:r>
              <a:rPr lang="en-US" sz="2400" dirty="0" err="1" smtClean="0">
                <a:solidFill>
                  <a:srgbClr val="1405D1"/>
                </a:solidFill>
              </a:rPr>
              <a:t>tại</a:t>
            </a:r>
            <a:r>
              <a:rPr lang="en-US" sz="2400" dirty="0" smtClean="0">
                <a:solidFill>
                  <a:srgbClr val="1405D1"/>
                </a:solidFill>
              </a:rPr>
              <a:t> </a:t>
            </a:r>
            <a:r>
              <a:rPr lang="en-US" sz="2400" dirty="0" err="1" smtClean="0">
                <a:solidFill>
                  <a:srgbClr val="1405D1"/>
                </a:solidFill>
              </a:rPr>
              <a:t>vị</a:t>
            </a:r>
            <a:r>
              <a:rPr lang="en-US" sz="2400" dirty="0" smtClean="0">
                <a:solidFill>
                  <a:srgbClr val="1405D1"/>
                </a:solidFill>
              </a:rPr>
              <a:t> </a:t>
            </a:r>
            <a:r>
              <a:rPr lang="en-US" sz="2400" dirty="0" err="1" smtClean="0">
                <a:solidFill>
                  <a:srgbClr val="1405D1"/>
                </a:solidFill>
              </a:rPr>
              <a:t>trí</a:t>
            </a:r>
            <a:r>
              <a:rPr lang="en-US" sz="2400" dirty="0" smtClean="0">
                <a:solidFill>
                  <a:srgbClr val="1405D1"/>
                </a:solidFill>
              </a:rPr>
              <a:t> </a:t>
            </a:r>
            <a:r>
              <a:rPr lang="en-US" sz="2400" dirty="0" err="1" smtClean="0">
                <a:solidFill>
                  <a:srgbClr val="1405D1"/>
                </a:solidFill>
              </a:rPr>
              <a:t>này</a:t>
            </a:r>
            <a:r>
              <a:rPr lang="en-US" sz="2400" dirty="0" smtClean="0">
                <a:solidFill>
                  <a:srgbClr val="1405D1"/>
                </a:solidFill>
              </a:rPr>
              <a:t> </a:t>
            </a:r>
            <a:r>
              <a:rPr lang="en-US" sz="2400" dirty="0" err="1" smtClean="0">
                <a:solidFill>
                  <a:srgbClr val="1405D1"/>
                </a:solidFill>
              </a:rPr>
              <a:t>bị</a:t>
            </a:r>
            <a:r>
              <a:rPr lang="en-US" sz="2400" dirty="0" smtClean="0">
                <a:solidFill>
                  <a:srgbClr val="1405D1"/>
                </a:solidFill>
              </a:rPr>
              <a:t> </a:t>
            </a:r>
            <a:r>
              <a:rPr lang="en-US" sz="2400" dirty="0" err="1" smtClean="0">
                <a:solidFill>
                  <a:srgbClr val="1405D1"/>
                </a:solidFill>
              </a:rPr>
              <a:t>lệch</a:t>
            </a:r>
            <a:r>
              <a:rPr lang="en-US" sz="2400" dirty="0" smtClean="0">
                <a:solidFill>
                  <a:srgbClr val="1405D1"/>
                </a:solidFill>
              </a:rPr>
              <a:t> </a:t>
            </a:r>
            <a:r>
              <a:rPr lang="en-US" sz="2400" dirty="0" err="1" smtClean="0">
                <a:solidFill>
                  <a:srgbClr val="1405D1"/>
                </a:solidFill>
              </a:rPr>
              <a:t>tâm</a:t>
            </a:r>
            <a:r>
              <a:rPr lang="en-US" sz="2400" dirty="0" smtClean="0">
                <a:solidFill>
                  <a:srgbClr val="1405D1"/>
                </a:solidFill>
              </a:rPr>
              <a:t> </a:t>
            </a:r>
            <a:r>
              <a:rPr lang="en-US" sz="2400" dirty="0" err="1" smtClean="0">
                <a:solidFill>
                  <a:srgbClr val="1405D1"/>
                </a:solidFill>
              </a:rPr>
              <a:t>rất</a:t>
            </a:r>
            <a:r>
              <a:rPr lang="en-US" sz="2400" dirty="0" smtClean="0">
                <a:solidFill>
                  <a:srgbClr val="1405D1"/>
                </a:solidFill>
              </a:rPr>
              <a:t> </a:t>
            </a:r>
            <a:r>
              <a:rPr lang="en-US" sz="2400" dirty="0" err="1" smtClean="0">
                <a:solidFill>
                  <a:srgbClr val="1405D1"/>
                </a:solidFill>
              </a:rPr>
              <a:t>lớn</a:t>
            </a:r>
            <a:r>
              <a:rPr lang="en-US" sz="2400" dirty="0" smtClean="0">
                <a:solidFill>
                  <a:srgbClr val="1405D1"/>
                </a:solidFill>
              </a:rPr>
              <a:t>.</a:t>
            </a:r>
            <a:endParaRPr lang="en-US" sz="2400" dirty="0">
              <a:solidFill>
                <a:srgbClr val="1405D1"/>
              </a:solidFill>
            </a:endParaRPr>
          </a:p>
        </p:txBody>
      </p:sp>
    </p:spTree>
    <p:extLst>
      <p:ext uri="{BB962C8B-B14F-4D97-AF65-F5344CB8AC3E}">
        <p14:creationId xmlns:p14="http://schemas.microsoft.com/office/powerpoint/2010/main" val="88553818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79" name="Rectangle 3"/>
          <p:cNvSpPr>
            <a:spLocks noChangeArrowheads="1"/>
          </p:cNvSpPr>
          <p:nvPr/>
        </p:nvSpPr>
        <p:spPr bwMode="auto">
          <a:xfrm>
            <a:off x="0" y="771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1"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6" name="Rectangle 29"/>
          <p:cNvSpPr>
            <a:spLocks noChangeArrowheads="1"/>
          </p:cNvSpPr>
          <p:nvPr/>
        </p:nvSpPr>
        <p:spPr bwMode="auto">
          <a:xfrm>
            <a:off x="0" y="9715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89" name="Rectangle 3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7190" name="Rectangle 32"/>
          <p:cNvSpPr>
            <a:spLocks noChangeArrowheads="1"/>
          </p:cNvSpPr>
          <p:nvPr/>
        </p:nvSpPr>
        <p:spPr bwMode="auto">
          <a:xfrm>
            <a:off x="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2" name="Group 50"/>
          <p:cNvGrpSpPr>
            <a:grpSpLocks/>
          </p:cNvGrpSpPr>
          <p:nvPr/>
        </p:nvGrpSpPr>
        <p:grpSpPr bwMode="auto">
          <a:xfrm>
            <a:off x="179388" y="200125"/>
            <a:ext cx="8753475" cy="840417"/>
            <a:chOff x="179512" y="116633"/>
            <a:chExt cx="8752906" cy="840051"/>
          </a:xfrm>
        </p:grpSpPr>
        <p:grpSp>
          <p:nvGrpSpPr>
            <p:cNvPr id="3" name="Group 51"/>
            <p:cNvGrpSpPr>
              <a:grpSpLocks/>
            </p:cNvGrpSpPr>
            <p:nvPr/>
          </p:nvGrpSpPr>
          <p:grpSpPr bwMode="auto">
            <a:xfrm>
              <a:off x="179512" y="116633"/>
              <a:ext cx="8752906" cy="840051"/>
              <a:chOff x="179512" y="1685926"/>
              <a:chExt cx="8752906" cy="840051"/>
            </a:xfrm>
          </p:grpSpPr>
          <p:sp>
            <p:nvSpPr>
              <p:cNvPr id="7215" name="AutoShape 33"/>
              <p:cNvSpPr>
                <a:spLocks noChangeArrowheads="1"/>
              </p:cNvSpPr>
              <p:nvPr/>
            </p:nvSpPr>
            <p:spPr bwMode="gray">
              <a:xfrm>
                <a:off x="179512" y="1685926"/>
                <a:ext cx="8752906" cy="636310"/>
              </a:xfrm>
              <a:prstGeom prst="roundRect">
                <a:avLst>
                  <a:gd name="adj" fmla="val 10889"/>
                </a:avLst>
              </a:prstGeom>
              <a:solidFill>
                <a:srgbClr val="FFFF00"/>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55" name="AutoShape 34"/>
              <p:cNvSpPr>
                <a:spLocks noChangeArrowheads="1"/>
              </p:cNvSpPr>
              <p:nvPr/>
            </p:nvSpPr>
            <p:spPr bwMode="gray">
              <a:xfrm>
                <a:off x="251639" y="1757903"/>
                <a:ext cx="511746" cy="492117"/>
              </a:xfrm>
              <a:prstGeom prst="roundRect">
                <a:avLst>
                  <a:gd name="adj" fmla="val 11921"/>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en-US"/>
              </a:p>
            </p:txBody>
          </p:sp>
          <p:sp>
            <p:nvSpPr>
              <p:cNvPr id="7219" name="Text Box 37"/>
              <p:cNvSpPr txBox="1">
                <a:spLocks noChangeArrowheads="1"/>
              </p:cNvSpPr>
              <p:nvPr/>
            </p:nvSpPr>
            <p:spPr bwMode="gray">
              <a:xfrm>
                <a:off x="899669" y="1818399"/>
                <a:ext cx="6840315" cy="70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r>
                  <a:rPr lang="en-US" sz="2000" b="1" dirty="0" smtClean="0">
                    <a:latin typeface="Arial" panose="020B0604020202020204" pitchFamily="34" charset="0"/>
                    <a:cs typeface="Arial" panose="020B0604020202020204" pitchFamily="34" charset="0"/>
                  </a:rPr>
                  <a:t>Ch</a:t>
                </a:r>
                <a:r>
                  <a:rPr lang="vi-VN" sz="2000" b="1" dirty="0" smtClean="0">
                    <a:latin typeface="Arial" panose="020B0604020202020204" pitchFamily="34" charset="0"/>
                    <a:cs typeface="Arial" panose="020B0604020202020204" pitchFamily="34" charset="0"/>
                  </a:rPr>
                  <a:t>ươ</a:t>
                </a:r>
                <a:r>
                  <a:rPr lang="en-US" sz="2000" b="1" dirty="0" smtClean="0">
                    <a:latin typeface="Arial" panose="020B0604020202020204" pitchFamily="34" charset="0"/>
                    <a:cs typeface="Arial" panose="020B0604020202020204" pitchFamily="34" charset="0"/>
                  </a:rPr>
                  <a:t>ng 1: </a:t>
                </a:r>
                <a:r>
                  <a:rPr lang="en-US" sz="2000" b="1" dirty="0" err="1" smtClean="0">
                    <a:latin typeface="Arial" panose="020B0604020202020204" pitchFamily="34" charset="0"/>
                    <a:cs typeface="Arial" panose="020B0604020202020204" pitchFamily="34" charset="0"/>
                  </a:rPr>
                  <a:t>Kết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cấu</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khung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bê</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tông</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cốt</a:t>
                </a:r>
                <a:r>
                  <a:rPr lang="en-US" sz="2000" b="1" dirty="0" smtClean="0">
                    <a:latin typeface="Arial" panose="020B0604020202020204" pitchFamily="34" charset="0"/>
                    <a:cs typeface="Arial" panose="020B0604020202020204" pitchFamily="34" charset="0"/>
                  </a:rPr>
                  <a:t> </a:t>
                </a:r>
                <a:r>
                  <a:rPr lang="en-US" sz="2000" b="1" dirty="0" err="1" smtClean="0">
                    <a:latin typeface="Arial" panose="020B0604020202020204" pitchFamily="34" charset="0"/>
                    <a:cs typeface="Arial" panose="020B0604020202020204" pitchFamily="34" charset="0"/>
                  </a:rPr>
                  <a:t>thép</a:t>
                </a:r>
                <a:endParaRPr lang="en-US" sz="2000" b="1" dirty="0" smtClean="0">
                  <a:latin typeface="Arial" panose="020B0604020202020204" pitchFamily="34" charset="0"/>
                  <a:cs typeface="Arial" panose="020B0604020202020204" pitchFamily="34" charset="0"/>
                </a:endParaRPr>
              </a:p>
              <a:p>
                <a:pPr algn="just"/>
                <a:endParaRPr lang="en-US" sz="2000" b="1" dirty="0">
                  <a:latin typeface="Arial" panose="020B0604020202020204" pitchFamily="34" charset="0"/>
                  <a:cs typeface="Arial" panose="020B0604020202020204" pitchFamily="34" charset="0"/>
                </a:endParaRPr>
              </a:p>
            </p:txBody>
          </p:sp>
        </p:grpSp>
        <p:sp>
          <p:nvSpPr>
            <p:cNvPr id="7214" name="Rectangle 11"/>
            <p:cNvSpPr>
              <a:spLocks noChangeArrowheads="1"/>
            </p:cNvSpPr>
            <p:nvPr/>
          </p:nvSpPr>
          <p:spPr bwMode="auto">
            <a:xfrm>
              <a:off x="251639" y="249106"/>
              <a:ext cx="511746" cy="399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000" b="1" dirty="0">
                  <a:latin typeface="Arial" panose="020B0604020202020204" pitchFamily="34" charset="0"/>
                  <a:cs typeface="Arial" panose="020B0604020202020204" pitchFamily="34" charset="0"/>
                </a:rPr>
                <a:t>1</a:t>
              </a:r>
            </a:p>
          </p:txBody>
        </p:sp>
      </p:grpSp>
      <p:pic>
        <p:nvPicPr>
          <p:cNvPr id="5" name="Picture 4"/>
          <p:cNvPicPr>
            <a:picLocks noChangeAspect="1"/>
          </p:cNvPicPr>
          <p:nvPr/>
        </p:nvPicPr>
        <p:blipFill>
          <a:blip r:embed="rId3"/>
          <a:stretch>
            <a:fillRect/>
          </a:stretch>
        </p:blipFill>
        <p:spPr>
          <a:xfrm>
            <a:off x="251520" y="1495965"/>
            <a:ext cx="8681343" cy="4669339"/>
          </a:xfrm>
          <a:prstGeom prst="rect">
            <a:avLst/>
          </a:prstGeom>
        </p:spPr>
      </p:pic>
    </p:spTree>
    <p:extLst>
      <p:ext uri="{BB962C8B-B14F-4D97-AF65-F5344CB8AC3E}">
        <p14:creationId xmlns:p14="http://schemas.microsoft.com/office/powerpoint/2010/main" val="923937027"/>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9680</TotalTime>
  <Words>2439</Words>
  <Application>Microsoft Office PowerPoint</Application>
  <PresentationFormat>On-screen Show (4:3)</PresentationFormat>
  <Paragraphs>616</Paragraphs>
  <Slides>73</Slides>
  <Notes>69</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73</vt:i4>
      </vt:variant>
    </vt:vector>
  </HeadingPairs>
  <TitlesOfParts>
    <vt:vector size="82" baseType="lpstr">
      <vt:lpstr>Arial</vt:lpstr>
      <vt:lpstr>Calibri</vt:lpstr>
      <vt:lpstr>Constantia</vt:lpstr>
      <vt:lpstr>Symbol</vt:lpstr>
      <vt:lpstr>Times New Roman</vt:lpstr>
      <vt:lpstr>Wingdings 2</vt:lpstr>
      <vt:lpstr>Flow</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TIỂU LUẬN NHÓM 10</dc:title>
  <dc:creator>Humada</dc:creator>
  <cp:lastModifiedBy>Admin</cp:lastModifiedBy>
  <cp:revision>1357</cp:revision>
  <dcterms:created xsi:type="dcterms:W3CDTF">2011-12-23T17:11:33Z</dcterms:created>
  <dcterms:modified xsi:type="dcterms:W3CDTF">2021-05-14T02:26:02Z</dcterms:modified>
</cp:coreProperties>
</file>