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38" r:id="rId1"/>
  </p:sldMasterIdLst>
  <p:notesMasterIdLst>
    <p:notesMasterId r:id="rId55"/>
  </p:notesMasterIdLst>
  <p:sldIdLst>
    <p:sldId id="256" r:id="rId2"/>
    <p:sldId id="563" r:id="rId3"/>
    <p:sldId id="459" r:id="rId4"/>
    <p:sldId id="697" r:id="rId5"/>
    <p:sldId id="698" r:id="rId6"/>
    <p:sldId id="699" r:id="rId7"/>
    <p:sldId id="700" r:id="rId8"/>
    <p:sldId id="701" r:id="rId9"/>
    <p:sldId id="702" r:id="rId10"/>
    <p:sldId id="703" r:id="rId11"/>
    <p:sldId id="704" r:id="rId12"/>
    <p:sldId id="705" r:id="rId13"/>
    <p:sldId id="706" r:id="rId14"/>
    <p:sldId id="707" r:id="rId15"/>
    <p:sldId id="708" r:id="rId16"/>
    <p:sldId id="709" r:id="rId17"/>
    <p:sldId id="710" r:id="rId18"/>
    <p:sldId id="711" r:id="rId19"/>
    <p:sldId id="712" r:id="rId20"/>
    <p:sldId id="713" r:id="rId21"/>
    <p:sldId id="714" r:id="rId22"/>
    <p:sldId id="715" r:id="rId23"/>
    <p:sldId id="716" r:id="rId24"/>
    <p:sldId id="717" r:id="rId25"/>
    <p:sldId id="718" r:id="rId26"/>
    <p:sldId id="719" r:id="rId27"/>
    <p:sldId id="720" r:id="rId28"/>
    <p:sldId id="721" r:id="rId29"/>
    <p:sldId id="722" r:id="rId30"/>
    <p:sldId id="723" r:id="rId31"/>
    <p:sldId id="724" r:id="rId32"/>
    <p:sldId id="725" r:id="rId33"/>
    <p:sldId id="726" r:id="rId34"/>
    <p:sldId id="728" r:id="rId35"/>
    <p:sldId id="729" r:id="rId36"/>
    <p:sldId id="730" r:id="rId37"/>
    <p:sldId id="731" r:id="rId38"/>
    <p:sldId id="732" r:id="rId39"/>
    <p:sldId id="733" r:id="rId40"/>
    <p:sldId id="734" r:id="rId41"/>
    <p:sldId id="735" r:id="rId42"/>
    <p:sldId id="736" r:id="rId43"/>
    <p:sldId id="737" r:id="rId44"/>
    <p:sldId id="738" r:id="rId45"/>
    <p:sldId id="739" r:id="rId46"/>
    <p:sldId id="740" r:id="rId47"/>
    <p:sldId id="741" r:id="rId48"/>
    <p:sldId id="742" r:id="rId49"/>
    <p:sldId id="743" r:id="rId50"/>
    <p:sldId id="744" r:id="rId51"/>
    <p:sldId id="745" r:id="rId52"/>
    <p:sldId id="746" r:id="rId53"/>
    <p:sldId id="656" r:id="rId54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5D1"/>
    <a:srgbClr val="2B12C4"/>
    <a:srgbClr val="FFFF00"/>
    <a:srgbClr val="FDEFC7"/>
    <a:srgbClr val="CC99FF"/>
    <a:srgbClr val="000000"/>
    <a:srgbClr val="937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2909" autoAdjust="0"/>
  </p:normalViewPr>
  <p:slideViewPr>
    <p:cSldViewPr>
      <p:cViewPr varScale="1">
        <p:scale>
          <a:sx n="72" d="100"/>
          <a:sy n="72" d="100"/>
        </p:scale>
        <p:origin x="54" y="6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C6886-F459-4BC6-AD35-A735E86B9973}" type="datetimeFigureOut">
              <a:rPr lang="en-US" smtClean="0"/>
              <a:pPr/>
              <a:t>7/1/2021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70A23-4326-456C-A6EA-BC1ACBB9EC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16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08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986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4792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4542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215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82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13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528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927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086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7347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791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156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1214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1655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08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453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3558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2757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4065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88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244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296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1692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2203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090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3041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4189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1399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9703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681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905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10095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8196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8841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78179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31637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776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5609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9436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4573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5764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834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1331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159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21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475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53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433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4E4A-6149-49DB-82B5-3CA712108DB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79377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8D14-66A8-4804-9B77-1584DB03657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5086459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0BBD-D321-4A53-A7B0-9A23E603625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535497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8B20-D3DB-4A00-BB15-FF773122D60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850040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4E31-6405-4D3A-897E-9C1D064012C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19436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AA07-3961-40C9-A2BB-437188A1217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07422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BBABE-526E-47BE-B0A0-22E340C90B63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955886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A58D1-1B7F-4339-8B30-356628F9F929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443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D9BC-C756-40E4-857D-0EA608D3884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9977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55200-4C58-414B-9C0D-74FCBCEC93BF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02322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EFFD8-DE31-4742-85DD-A6D49A701CC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666989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AB34F2F-8382-4CA4-A330-8C7C86E4347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3993" r:id="rId2"/>
    <p:sldLayoutId id="2147484002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4003" r:id="rId9"/>
    <p:sldLayoutId id="2147483999" r:id="rId10"/>
    <p:sldLayoutId id="214748400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emf"/><Relationship Id="rId4" Type="http://schemas.openxmlformats.org/officeDocument/2006/relationships/oleObject" Target="../embeddings/oleObject2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wmf"/><Relationship Id="rId4" Type="http://schemas.openxmlformats.org/officeDocument/2006/relationships/oleObject" Target="../embeddings/oleObject3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4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ChangeArrowheads="1"/>
          </p:cNvSpPr>
          <p:nvPr/>
        </p:nvSpPr>
        <p:spPr bwMode="auto">
          <a:xfrm rot="10800000" flipV="1">
            <a:off x="-1" y="6304002"/>
            <a:ext cx="91439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81000" indent="-381000" algn="ctr">
              <a:lnSpc>
                <a:spcPct val="15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TP. HỒ CHÍ MINH, NĂM 2021</a:t>
            </a:r>
            <a:r>
              <a:rPr lang="vi-VN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14480" y="2643182"/>
            <a:ext cx="9129520" cy="12144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vi-VN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9124" y="4429132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ThS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4844" y="4929198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phong.trinh28@gmail.com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3.2.1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chung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1405D1"/>
                </a:solidFill>
              </a:rPr>
              <a:t>-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phận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gắn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trình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nhằm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mục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trữ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chữa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trình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09" y="3664490"/>
            <a:ext cx="3991118" cy="2428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125" y="3664490"/>
            <a:ext cx="3589474" cy="242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6646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3.2.1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chung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1405D1"/>
                </a:solidFill>
              </a:rPr>
              <a:t>- Thông thường bể chứa nước hình chữ nhật được chia làm 3 loại:</a:t>
            </a:r>
            <a:endParaRPr lang="en-US" sz="2400" dirty="0">
              <a:solidFill>
                <a:srgbClr val="1405D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91" y="3157225"/>
            <a:ext cx="3304645" cy="17570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403" y="4914271"/>
            <a:ext cx="3184751" cy="19058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9768" y="3157225"/>
            <a:ext cx="3457649" cy="236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3529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3.2.1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Cấu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chung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>
                <a:solidFill>
                  <a:srgbClr val="1405D1"/>
                </a:solidFill>
              </a:rPr>
              <a:t>Bể </a:t>
            </a:r>
            <a:r>
              <a:rPr lang="en-US" sz="2400" err="1">
                <a:solidFill>
                  <a:srgbClr val="1405D1"/>
                </a:solidFill>
              </a:rPr>
              <a:t>chứa</a:t>
            </a:r>
            <a:r>
              <a:rPr lang="en-US" sz="2400">
                <a:solidFill>
                  <a:srgbClr val="1405D1"/>
                </a:solidFill>
              </a:rPr>
              <a:t> hình chữ nhật được cấu tạo từ:</a:t>
            </a:r>
          </a:p>
          <a:p>
            <a:r>
              <a:rPr lang="en-US" sz="2400">
                <a:solidFill>
                  <a:srgbClr val="1405D1"/>
                </a:solidFill>
              </a:rPr>
              <a:t>	+ Bản đáy</a:t>
            </a:r>
          </a:p>
          <a:p>
            <a:r>
              <a:rPr lang="en-US" sz="2400">
                <a:solidFill>
                  <a:srgbClr val="1405D1"/>
                </a:solidFill>
              </a:rPr>
              <a:t>	+ Bản thành</a:t>
            </a:r>
          </a:p>
          <a:p>
            <a:r>
              <a:rPr lang="en-US" sz="2400">
                <a:solidFill>
                  <a:srgbClr val="1405D1"/>
                </a:solidFill>
              </a:rPr>
              <a:t>	+ Bản nắp</a:t>
            </a:r>
          </a:p>
          <a:p>
            <a:pPr marL="342900" indent="-342900">
              <a:buFontTx/>
              <a:buChar char="-"/>
            </a:pPr>
            <a:r>
              <a:rPr lang="en-US" sz="2400">
                <a:solidFill>
                  <a:srgbClr val="1405D1"/>
                </a:solidFill>
              </a:rPr>
              <a:t>Các bản này có thể có dầm </a:t>
            </a:r>
          </a:p>
          <a:p>
            <a:r>
              <a:rPr lang="en-US" sz="2400">
                <a:solidFill>
                  <a:srgbClr val="1405D1"/>
                </a:solidFill>
              </a:rPr>
              <a:t>Hoặc không có dầm.</a:t>
            </a:r>
          </a:p>
          <a:p>
            <a:pPr marL="342900" indent="-342900">
              <a:buFontTx/>
              <a:buChar char="-"/>
            </a:pPr>
            <a:r>
              <a:rPr lang="en-US" sz="2400">
                <a:solidFill>
                  <a:srgbClr val="1405D1"/>
                </a:solidFill>
              </a:rPr>
              <a:t>Thông thường, có lỗ thăm </a:t>
            </a:r>
          </a:p>
          <a:p>
            <a:r>
              <a:rPr lang="en-US" sz="2400">
                <a:solidFill>
                  <a:srgbClr val="1405D1"/>
                </a:solidFill>
              </a:rPr>
              <a:t>kích thước 600x600</a:t>
            </a:r>
            <a:endParaRPr lang="en-US" sz="2400" dirty="0">
              <a:solidFill>
                <a:srgbClr val="1405D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9841" y="3882334"/>
            <a:ext cx="3991118" cy="242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7441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3.2.2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Tải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trọng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động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Đối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gồm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thân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thủy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tĩnh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gió</a:t>
            </a: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Ngoài</a:t>
            </a:r>
            <a:r>
              <a:rPr lang="en-US" sz="2400" dirty="0">
                <a:solidFill>
                  <a:srgbClr val="1405D1"/>
                </a:solidFill>
              </a:rPr>
              <a:t> ra, </a:t>
            </a:r>
            <a:r>
              <a:rPr lang="en-US" sz="2400" dirty="0" err="1">
                <a:solidFill>
                  <a:srgbClr val="1405D1"/>
                </a:solidFill>
              </a:rPr>
              <a:t>cần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xét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động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từ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bị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nghệ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r>
              <a:rPr lang="en-US" sz="2400" dirty="0">
                <a:solidFill>
                  <a:srgbClr val="1405D1"/>
                </a:solidFill>
              </a:rPr>
              <a:t>- </a:t>
            </a: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tách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riêng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phận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lập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riêng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từng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phận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201828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3.2.3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a./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nắp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7409" y="2780928"/>
            <a:ext cx="87484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sườn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việc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ô </a:t>
            </a:r>
            <a:r>
              <a:rPr lang="en-US" sz="2400" dirty="0" err="1">
                <a:solidFill>
                  <a:srgbClr val="FF0000"/>
                </a:solidFill>
              </a:rPr>
              <a:t>bản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có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kích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thước</a:t>
            </a:r>
            <a:r>
              <a:rPr lang="en-US" sz="2400" dirty="0">
                <a:solidFill>
                  <a:srgbClr val="FF0000"/>
                </a:solidFill>
              </a:rPr>
              <a:t> L</a:t>
            </a:r>
            <a:r>
              <a:rPr lang="en-US" sz="2400" baseline="-25000" dirty="0">
                <a:solidFill>
                  <a:srgbClr val="FF0000"/>
                </a:solidFill>
              </a:rPr>
              <a:t>1</a:t>
            </a:r>
            <a:r>
              <a:rPr lang="en-US" sz="2400" dirty="0">
                <a:solidFill>
                  <a:srgbClr val="FF0000"/>
                </a:solidFill>
              </a:rPr>
              <a:t>xL</a:t>
            </a:r>
            <a:r>
              <a:rPr lang="en-US" sz="2400" baseline="-25000" dirty="0">
                <a:solidFill>
                  <a:srgbClr val="FF0000"/>
                </a:solidFill>
              </a:rPr>
              <a:t>2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</a:t>
            </a:r>
            <a:r>
              <a:rPr lang="en-US" sz="2400" baseline="-25000" dirty="0" err="1">
                <a:solidFill>
                  <a:srgbClr val="FF0000"/>
                </a:solidFill>
              </a:rPr>
              <a:t>bn</a:t>
            </a:r>
            <a:endParaRPr lang="en-US" sz="2400" baseline="-25000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endParaRPr lang="en-US" sz="2400" baseline="-250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gồm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tĩnh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tải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hoạt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tải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sửa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chữa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Tĩnh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: do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dựa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6950" y="4959220"/>
            <a:ext cx="2409524" cy="11714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4276" y="4963034"/>
            <a:ext cx="3320593" cy="166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5054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>
                <a:latin typeface="Arial" pitchFamily="34" charset="0"/>
                <a:cs typeface="Arial" pitchFamily="34" charset="0"/>
              </a:rPr>
              <a:t>    3.2.3 Tính toán các bộ 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>
                <a:solidFill>
                  <a:srgbClr val="1405D1"/>
                </a:solidFill>
              </a:rPr>
              <a:t>a./ Bản nắp.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7409" y="2780928"/>
            <a:ext cx="8748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Sơ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Tùy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thuộc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tỷ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số</a:t>
            </a:r>
            <a:r>
              <a:rPr lang="en-US" sz="2400" dirty="0">
                <a:solidFill>
                  <a:srgbClr val="1405D1"/>
                </a:solidFill>
              </a:rPr>
              <a:t> L</a:t>
            </a:r>
            <a:r>
              <a:rPr lang="en-US" sz="2400" baseline="-25000" dirty="0">
                <a:solidFill>
                  <a:srgbClr val="1405D1"/>
                </a:solidFill>
              </a:rPr>
              <a:t>1</a:t>
            </a:r>
            <a:r>
              <a:rPr lang="en-US" sz="2400" dirty="0">
                <a:solidFill>
                  <a:srgbClr val="1405D1"/>
                </a:solidFill>
              </a:rPr>
              <a:t>/L</a:t>
            </a:r>
            <a:r>
              <a:rPr lang="en-US" sz="2400" baseline="-25000" dirty="0">
                <a:solidFill>
                  <a:srgbClr val="1405D1"/>
                </a:solidFill>
              </a:rPr>
              <a:t>2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bản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kê</a:t>
            </a:r>
            <a:r>
              <a:rPr lang="en-US" sz="2400" dirty="0">
                <a:solidFill>
                  <a:srgbClr val="FF0000"/>
                </a:solidFill>
              </a:rPr>
              <a:t> 4 </a:t>
            </a:r>
            <a:r>
              <a:rPr lang="en-US" sz="2400" dirty="0" err="1">
                <a:solidFill>
                  <a:srgbClr val="FF0000"/>
                </a:solidFill>
              </a:rPr>
              <a:t>cạnh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bản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loại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  <a:endParaRPr lang="en-US" sz="2400" baseline="-25000" dirty="0">
              <a:solidFill>
                <a:srgbClr val="1405D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0352" y="3629023"/>
            <a:ext cx="5600000" cy="2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2036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>
                <a:latin typeface="Arial" pitchFamily="34" charset="0"/>
                <a:cs typeface="Arial" pitchFamily="34" charset="0"/>
              </a:rPr>
              <a:t>    3.2.3 Tính toán các bộ 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>
                <a:solidFill>
                  <a:srgbClr val="1405D1"/>
                </a:solidFill>
              </a:rPr>
              <a:t>a./ Bản nắp.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389" y="2708920"/>
            <a:ext cx="5112568" cy="406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21428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>
                <a:latin typeface="Arial" pitchFamily="34" charset="0"/>
                <a:cs typeface="Arial" pitchFamily="34" charset="0"/>
              </a:rPr>
              <a:t>    3.2.3 Tính toán các bộ 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>
                <a:solidFill>
                  <a:srgbClr val="1405D1"/>
                </a:solidFill>
              </a:rPr>
              <a:t>b./ Bản thành.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7409" y="2780928"/>
            <a:ext cx="8748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FF0000"/>
                </a:solidFill>
              </a:rPr>
              <a:t>Bản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thành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làm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việc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như</a:t>
            </a:r>
            <a:r>
              <a:rPr lang="en-US" sz="2400" dirty="0">
                <a:solidFill>
                  <a:srgbClr val="FF0000"/>
                </a:solidFill>
              </a:rPr>
              <a:t> ô </a:t>
            </a:r>
            <a:r>
              <a:rPr lang="en-US" sz="2400" dirty="0" err="1">
                <a:solidFill>
                  <a:srgbClr val="FF0000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FF0000"/>
                </a:solidFill>
              </a:rPr>
              <a:t>Liên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kết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ngàm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với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dầm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</a:rPr>
              <a:t>Hai </a:t>
            </a:r>
            <a:r>
              <a:rPr lang="en-US" sz="2400" dirty="0" err="1">
                <a:solidFill>
                  <a:srgbClr val="1405D1"/>
                </a:solidFill>
              </a:rPr>
              <a:t>sườn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đứng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hai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vuông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góc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nó</a:t>
            </a: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Cạnh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còn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tựa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đơn</a:t>
            </a:r>
            <a:r>
              <a:rPr lang="en-US" sz="2400" dirty="0">
                <a:solidFill>
                  <a:srgbClr val="1405D1"/>
                </a:solidFill>
              </a:rPr>
              <a:t>. </a:t>
            </a: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thì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tự</a:t>
            </a:r>
            <a:r>
              <a:rPr lang="en-US" sz="2400" dirty="0">
                <a:solidFill>
                  <a:srgbClr val="1405D1"/>
                </a:solidFill>
              </a:rPr>
              <a:t> do.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r>
              <a:rPr lang="en-US" sz="2400" dirty="0">
                <a:solidFill>
                  <a:srgbClr val="1405D1"/>
                </a:solidFill>
              </a:rPr>
              <a:t>- </a:t>
            </a:r>
            <a:r>
              <a:rPr lang="en-US" sz="2400" dirty="0" err="1">
                <a:solidFill>
                  <a:srgbClr val="FF0000"/>
                </a:solidFill>
              </a:rPr>
              <a:t>Sơ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đồ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tùy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thuộc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tỷ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lệ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thước</a:t>
            </a:r>
            <a:r>
              <a:rPr lang="en-US" sz="2400" dirty="0">
                <a:solidFill>
                  <a:srgbClr val="1405D1"/>
                </a:solidFill>
              </a:rPr>
              <a:t> 2 </a:t>
            </a:r>
            <a:r>
              <a:rPr lang="en-US" sz="2400" dirty="0" err="1">
                <a:solidFill>
                  <a:srgbClr val="1405D1"/>
                </a:solidFill>
              </a:rPr>
              <a:t>cạnh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ô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kê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900723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>
                <a:latin typeface="Arial" pitchFamily="34" charset="0"/>
                <a:cs typeface="Arial" pitchFamily="34" charset="0"/>
              </a:rPr>
              <a:t>    3.2.3 Tính toán các bộ 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>
                <a:solidFill>
                  <a:srgbClr val="1405D1"/>
                </a:solidFill>
              </a:rPr>
              <a:t>b./ Bản thành.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7409" y="2780928"/>
            <a:ext cx="8748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>
                <a:solidFill>
                  <a:srgbClr val="FF0000"/>
                </a:solidFill>
              </a:rPr>
              <a:t>Kích thước sơ bộ</a:t>
            </a:r>
            <a:r>
              <a:rPr lang="en-US" sz="2400">
                <a:solidFill>
                  <a:srgbClr val="1405D1"/>
                </a:solidFill>
              </a:rPr>
              <a:t>: chiều dày của bản thành được chọn như khi thiết kế ô bản. Đảm bảo được khả năng chịu lực theo TTGH1 và đảm bảo điều kiện khe nứt theo TTGH2.</a:t>
            </a:r>
          </a:p>
          <a:p>
            <a:pPr marL="342900" indent="-342900">
              <a:buFontTx/>
              <a:buChar char="-"/>
            </a:pPr>
            <a:endParaRPr lang="en-US" sz="240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>
                <a:solidFill>
                  <a:srgbClr val="1405D1"/>
                </a:solidFill>
              </a:rPr>
              <a:t>Cần lưu ý, cần xem xét điều kiện đổ bê tông đứng đối với bản. Thông thường, chiều dày bản luôn chọn h</a:t>
            </a:r>
            <a:r>
              <a:rPr lang="en-US" sz="2400" baseline="-25000">
                <a:solidFill>
                  <a:srgbClr val="1405D1"/>
                </a:solidFill>
              </a:rPr>
              <a:t>bt</a:t>
            </a:r>
            <a:r>
              <a:rPr lang="en-US" sz="2400">
                <a:solidFill>
                  <a:srgbClr val="1405D1"/>
                </a:solidFill>
              </a:rPr>
              <a:t>≥100mm</a:t>
            </a:r>
          </a:p>
        </p:txBody>
      </p:sp>
    </p:spTree>
    <p:extLst>
      <p:ext uri="{BB962C8B-B14F-4D97-AF65-F5344CB8AC3E}">
        <p14:creationId xmlns:p14="http://schemas.microsoft.com/office/powerpoint/2010/main" val="207133643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124744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>
                <a:latin typeface="Arial" pitchFamily="34" charset="0"/>
                <a:cs typeface="Arial" pitchFamily="34" charset="0"/>
              </a:rPr>
              <a:t>    3.2.3 Tính toán các bộ 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1900302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>
                <a:solidFill>
                  <a:srgbClr val="1405D1"/>
                </a:solidFill>
              </a:rPr>
              <a:t>b./ Bản thành.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7409" y="2355002"/>
            <a:ext cx="8748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FF0000"/>
                </a:solidFill>
              </a:rPr>
              <a:t>Tải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trọng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tác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từ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sau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Tĩnh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bỏ</a:t>
            </a:r>
            <a:r>
              <a:rPr lang="en-US" sz="2400" dirty="0">
                <a:solidFill>
                  <a:srgbClr val="1405D1"/>
                </a:solidFill>
              </a:rPr>
              <a:t> qua do </a:t>
            </a:r>
            <a:r>
              <a:rPr lang="en-US" sz="2400" dirty="0" err="1">
                <a:solidFill>
                  <a:srgbClr val="1405D1"/>
                </a:solidFill>
              </a:rPr>
              <a:t>chỉ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gây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ra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nén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Hoạt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gió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041" y="4293994"/>
            <a:ext cx="1942857" cy="6857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0898" y="4293994"/>
            <a:ext cx="3390476" cy="15619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8041" y="6253747"/>
            <a:ext cx="2758683" cy="46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03286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42910" y="1071546"/>
            <a:ext cx="499427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 CỤC</a:t>
            </a: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gray">
          <a:xfrm>
            <a:off x="1285852" y="1785926"/>
            <a:ext cx="6572296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1: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khung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gray">
          <a:xfrm>
            <a:off x="1285851" y="2566065"/>
            <a:ext cx="6140903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2: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thang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gray">
          <a:xfrm>
            <a:off x="1285852" y="3286145"/>
            <a:ext cx="6572296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3: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2200" b="1" u="sng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gray">
          <a:xfrm>
            <a:off x="1285852" y="4077072"/>
            <a:ext cx="6298857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4: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móng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gray">
          <a:xfrm>
            <a:off x="1278135" y="4867999"/>
            <a:ext cx="6298857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5: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mái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72445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>
                <a:latin typeface="Arial" pitchFamily="34" charset="0"/>
                <a:cs typeface="Arial" pitchFamily="34" charset="0"/>
              </a:rPr>
              <a:t>    3.2.3 Tính toán các bộ 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>
                <a:solidFill>
                  <a:srgbClr val="1405D1"/>
                </a:solidFill>
              </a:rPr>
              <a:t>b./ Bản thành.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7409" y="2780928"/>
            <a:ext cx="87484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FF0000"/>
                </a:solidFill>
              </a:rPr>
              <a:t>Sơ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đồ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tùy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từng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ra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lý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xác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định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nội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theo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dùng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mềm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hữu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hạn</a:t>
            </a:r>
            <a:r>
              <a:rPr lang="en-US" sz="2400" dirty="0">
                <a:solidFill>
                  <a:srgbClr val="1405D1"/>
                </a:solidFill>
              </a:rPr>
              <a:t>. 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Từ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nội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561382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3.2.3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021666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>
                <a:solidFill>
                  <a:srgbClr val="1405D1"/>
                </a:solidFill>
              </a:rPr>
              <a:t>b./ Bản thành.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427" y="2483330"/>
            <a:ext cx="6495451" cy="437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90507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3.2.3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c./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đáy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7409" y="2780928"/>
            <a:ext cx="8748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hệ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sườn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khối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lvl="1"/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gồm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tĩnh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hoạt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Sơ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tùy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thuộc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tỷ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số</a:t>
            </a:r>
            <a:r>
              <a:rPr lang="en-US" sz="2400" dirty="0">
                <a:solidFill>
                  <a:srgbClr val="1405D1"/>
                </a:solidFill>
              </a:rPr>
              <a:t> L1/L2 </a:t>
            </a: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kê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.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bố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tuy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lưu</a:t>
            </a:r>
            <a:r>
              <a:rPr lang="en-US" sz="2400" dirty="0">
                <a:solidFill>
                  <a:srgbClr val="1405D1"/>
                </a:solidFill>
              </a:rPr>
              <a:t> ý </a:t>
            </a:r>
            <a:r>
              <a:rPr lang="en-US" sz="2400" dirty="0" err="1">
                <a:solidFill>
                  <a:srgbClr val="1405D1"/>
                </a:solidFill>
              </a:rPr>
              <a:t>yêu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thấm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599970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3.2 THIẾT KẾ BỂ CHỨA NƯỚC TRÊN MÁI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3.2.3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2326228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c./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đáy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1026" name="Picture 2" descr="C:\Users\Admin\AppData\Local\Temp\SNAGHTMLb2856f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06" y="2050801"/>
            <a:ext cx="3811871" cy="191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672" y="3987924"/>
            <a:ext cx="6961905" cy="2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7413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7409" y="1988840"/>
            <a:ext cx="87484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tiếp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truyền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đứng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thông</a:t>
            </a:r>
            <a:r>
              <a:rPr lang="en-US" sz="2400" dirty="0">
                <a:solidFill>
                  <a:srgbClr val="1405D1"/>
                </a:solidFill>
              </a:rPr>
              <a:t> qua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. </a:t>
            </a:r>
            <a:r>
              <a:rPr lang="en-US" sz="2400" dirty="0" err="1">
                <a:solidFill>
                  <a:srgbClr val="1405D1"/>
                </a:solidFill>
              </a:rPr>
              <a:t>Bên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cạnh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còn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thêm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Theo </a:t>
            </a:r>
            <a:r>
              <a:rPr lang="en-US" sz="2400" dirty="0" err="1">
                <a:solidFill>
                  <a:srgbClr val="1405D1"/>
                </a:solidFill>
              </a:rPr>
              <a:t>vị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loại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sau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165" y="4178499"/>
            <a:ext cx="4980952" cy="2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6089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52736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3.3.1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Tải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trọng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động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7929" y="2038647"/>
            <a:ext cx="8748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err="1">
                <a:solidFill>
                  <a:srgbClr val="FF0000"/>
                </a:solidFill>
              </a:rPr>
              <a:t>Các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loại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tải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trọng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  <a:p>
            <a:r>
              <a:rPr lang="en-US" sz="2400" b="1" i="1" dirty="0">
                <a:solidFill>
                  <a:srgbClr val="1405D1"/>
                </a:solidFill>
              </a:rPr>
              <a:t>	</a:t>
            </a:r>
            <a:r>
              <a:rPr lang="en-US" sz="2400" dirty="0">
                <a:solidFill>
                  <a:srgbClr val="1405D1"/>
                </a:solidFill>
              </a:rPr>
              <a:t>-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thân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endParaRPr lang="en-US" sz="2400" dirty="0">
              <a:solidFill>
                <a:srgbClr val="1405D1"/>
              </a:solidFill>
            </a:endParaRPr>
          </a:p>
          <a:p>
            <a:r>
              <a:rPr lang="en-US" sz="2400" dirty="0">
                <a:solidFill>
                  <a:srgbClr val="1405D1"/>
                </a:solidFill>
              </a:rPr>
              <a:t>	- </a:t>
            </a:r>
            <a:r>
              <a:rPr lang="en-US" sz="2400" dirty="0" err="1">
                <a:solidFill>
                  <a:srgbClr val="1405D1"/>
                </a:solidFill>
              </a:rPr>
              <a:t>Hoạt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chữa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endParaRPr lang="en-US" sz="2400" dirty="0">
              <a:solidFill>
                <a:srgbClr val="1405D1"/>
              </a:solidFill>
            </a:endParaRPr>
          </a:p>
          <a:p>
            <a:r>
              <a:rPr lang="en-US" sz="2400" dirty="0">
                <a:solidFill>
                  <a:srgbClr val="1405D1"/>
                </a:solidFill>
              </a:rPr>
              <a:t>	-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lỏng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endParaRPr lang="en-US" sz="2400" dirty="0">
              <a:solidFill>
                <a:srgbClr val="1405D1"/>
              </a:solidFill>
            </a:endParaRPr>
          </a:p>
          <a:p>
            <a:r>
              <a:rPr lang="en-US" sz="2400" dirty="0">
                <a:solidFill>
                  <a:srgbClr val="1405D1"/>
                </a:solidFill>
              </a:rPr>
              <a:t>	-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xung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quanh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endParaRPr lang="en-US" sz="2400" dirty="0">
              <a:solidFill>
                <a:srgbClr val="1405D1"/>
              </a:solidFill>
            </a:endParaRPr>
          </a:p>
          <a:p>
            <a:r>
              <a:rPr lang="en-US" sz="2400" dirty="0">
                <a:solidFill>
                  <a:srgbClr val="1405D1"/>
                </a:solidFill>
              </a:rPr>
              <a:t>	-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bề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endParaRPr lang="en-US" sz="2400" dirty="0">
              <a:solidFill>
                <a:srgbClr val="1405D1"/>
              </a:solidFill>
            </a:endParaRPr>
          </a:p>
          <a:p>
            <a:r>
              <a:rPr lang="en-US" sz="2400" dirty="0">
                <a:solidFill>
                  <a:srgbClr val="1405D1"/>
                </a:solidFill>
              </a:rPr>
              <a:t>	-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462913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3.3.2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bể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1988840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a./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nắp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7409" y="2623552"/>
            <a:ext cx="87484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Xét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chìm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gồm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phụ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khác</a:t>
            </a:r>
            <a:r>
              <a:rPr lang="en-US" sz="2400" dirty="0">
                <a:solidFill>
                  <a:srgbClr val="1405D1"/>
                </a:solidFill>
              </a:rPr>
              <a:t> (</a:t>
            </a:r>
            <a:r>
              <a:rPr lang="en-US" sz="2400" dirty="0" err="1">
                <a:solidFill>
                  <a:srgbClr val="1405D1"/>
                </a:solidFill>
              </a:rPr>
              <a:t>nếu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).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tự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ô </a:t>
            </a:r>
            <a:r>
              <a:rPr lang="en-US" sz="2400" dirty="0" err="1">
                <a:solidFill>
                  <a:srgbClr val="1405D1"/>
                </a:solidFill>
              </a:rPr>
              <a:t>sàn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bố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đều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317321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3.3.2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bể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1844824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b./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thành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7409" y="2276872"/>
            <a:ext cx="8748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chìm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quanh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240" y="3009637"/>
            <a:ext cx="4000823" cy="36945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7222" y="3178916"/>
            <a:ext cx="2959018" cy="1851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7222" y="5030416"/>
            <a:ext cx="2951026" cy="175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3586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3.3.2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bể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1844824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c./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đáy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7409" y="2381979"/>
            <a:ext cx="8748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đồng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thời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cũng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truyền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xuống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hai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sau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+ 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đầy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lvl="1" algn="just"/>
            <a:endParaRPr lang="en-US" sz="2400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+ 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496207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3.3.2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bể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1844824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c./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đáy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79512" y="2381979"/>
            <a:ext cx="89701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FF0000"/>
                </a:solidFill>
              </a:rPr>
              <a:t>Khi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bể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đầy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móng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nằm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hồi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gồm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800100" lvl="1" indent="-342900" algn="just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6927" y="4753854"/>
            <a:ext cx="3995936" cy="14789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752" y="3951639"/>
            <a:ext cx="4464496" cy="5828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523" y="4789070"/>
            <a:ext cx="4597715" cy="146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4063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3.1 </a:t>
            </a:r>
            <a:r>
              <a:rPr lang="en-US" sz="2400" b="1" dirty="0" err="1"/>
              <a:t>Giới</a:t>
            </a:r>
            <a:r>
              <a:rPr lang="en-US" sz="2400" b="1" dirty="0"/>
              <a:t> </a:t>
            </a:r>
            <a:r>
              <a:rPr lang="en-US" sz="2400" b="1" dirty="0" err="1"/>
              <a:t>thiệu</a:t>
            </a:r>
            <a:r>
              <a:rPr lang="en-US" sz="2400" b="1" dirty="0"/>
              <a:t> </a:t>
            </a:r>
            <a:r>
              <a:rPr lang="en-US" sz="2400" b="1" dirty="0" err="1"/>
              <a:t>chung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8059" y="1988840"/>
            <a:ext cx="81648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1405D1"/>
                </a:solidFill>
              </a:rPr>
              <a:t>-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bê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cốt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xây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dựng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rộng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rãi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mục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loại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lỏng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xăng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dầu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hóa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chất</a:t>
            </a:r>
            <a:r>
              <a:rPr lang="en-US" sz="2400" dirty="0">
                <a:solidFill>
                  <a:srgbClr val="1405D1"/>
                </a:solidFill>
              </a:rPr>
              <a:t>…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99" y="3359046"/>
            <a:ext cx="4394172" cy="30222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7404" y="3359046"/>
            <a:ext cx="3600000" cy="280952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3.3.2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bể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1844824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c./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đáy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7504" y="2381979"/>
            <a:ext cx="89701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FF0000"/>
                </a:solidFill>
              </a:rPr>
              <a:t>Khi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bể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đầy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</a:p>
          <a:p>
            <a:pPr marL="800100" lvl="1" indent="-342900" algn="just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bố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quanh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chu</a:t>
            </a:r>
            <a:r>
              <a:rPr lang="en-US" sz="2400" dirty="0">
                <a:solidFill>
                  <a:srgbClr val="1405D1"/>
                </a:solidFill>
              </a:rPr>
              <a:t> vi </a:t>
            </a:r>
            <a:r>
              <a:rPr lang="en-US" sz="2400" dirty="0" err="1">
                <a:solidFill>
                  <a:srgbClr val="1405D1"/>
                </a:solidFill>
              </a:rPr>
              <a:t>gồm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972" y="3689210"/>
            <a:ext cx="4600000" cy="590476"/>
          </a:xfrm>
          <a:prstGeom prst="rect">
            <a:avLst/>
          </a:prstGeom>
        </p:spPr>
      </p:pic>
      <p:pic>
        <p:nvPicPr>
          <p:cNvPr id="2052" name="Picture 4" descr="C:\Users\Admin\AppData\Local\Temp\SNAGHTMLb593baf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464" y="4452525"/>
            <a:ext cx="7315576" cy="180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075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3.3.2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bể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1844824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c./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đáy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2381979"/>
            <a:ext cx="89701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FF0000"/>
                </a:solidFill>
              </a:rPr>
              <a:t>Khi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bể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đầy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2306489"/>
            <a:ext cx="4664645" cy="454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94944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3.3.2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bộ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phận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bể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5536" y="1844824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1405D1"/>
                </a:solidFill>
              </a:rPr>
              <a:t>c./ </a:t>
            </a:r>
            <a:r>
              <a:rPr lang="en-US" sz="2400" b="1" i="1" dirty="0" err="1">
                <a:solidFill>
                  <a:srgbClr val="1405D1"/>
                </a:solidFill>
              </a:rPr>
              <a:t>Bản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đáy</a:t>
            </a:r>
            <a:r>
              <a:rPr lang="en-US" sz="2400" b="1" i="1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2276872"/>
            <a:ext cx="89701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FF0000"/>
                </a:solidFill>
              </a:rPr>
              <a:t>Khi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bể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không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có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sàn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kê</a:t>
            </a:r>
            <a:r>
              <a:rPr lang="en-US" sz="2400" dirty="0">
                <a:solidFill>
                  <a:srgbClr val="1405D1"/>
                </a:solidFill>
              </a:rPr>
              <a:t> 4 </a:t>
            </a:r>
            <a:r>
              <a:rPr lang="en-US" sz="2400" dirty="0" err="1">
                <a:solidFill>
                  <a:srgbClr val="1405D1"/>
                </a:solidFill>
              </a:rPr>
              <a:t>cạnh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. </a:t>
            </a:r>
            <a:r>
              <a:rPr lang="en-US" sz="2400" dirty="0" err="1">
                <a:solidFill>
                  <a:srgbClr val="1405D1"/>
                </a:solidFill>
              </a:rPr>
              <a:t>Thiên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về</a:t>
            </a:r>
            <a:r>
              <a:rPr lang="en-US" sz="2400" dirty="0">
                <a:solidFill>
                  <a:srgbClr val="1405D1"/>
                </a:solidFill>
              </a:rPr>
              <a:t> an </a:t>
            </a:r>
            <a:r>
              <a:rPr lang="en-US" sz="2400" dirty="0" err="1">
                <a:solidFill>
                  <a:srgbClr val="1405D1"/>
                </a:solidFill>
              </a:rPr>
              <a:t>toàn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bỏ</a:t>
            </a:r>
            <a:r>
              <a:rPr lang="en-US" sz="2400" dirty="0">
                <a:solidFill>
                  <a:srgbClr val="1405D1"/>
                </a:solidFill>
              </a:rPr>
              <a:t> qua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. </a:t>
            </a:r>
          </a:p>
          <a:p>
            <a:pPr marL="800100" lvl="1" indent="-342900" algn="just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</a:rPr>
              <a:t>Phản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nền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dưới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1877" y="3731798"/>
            <a:ext cx="2076190" cy="9238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5589" y="4583360"/>
            <a:ext cx="5791971" cy="228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142747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3.3 THIẾT KẾ BỂ CHỨA NGẦM HÌNH CHỮ NHẬT</a:t>
            </a: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    3.3.3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Kiểm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tra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đẩy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nổi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bể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>
                <a:latin typeface="Arial" pitchFamily="34" charset="0"/>
                <a:cs typeface="Arial" pitchFamily="34" charset="0"/>
              </a:rPr>
              <a:t>ngầm</a:t>
            </a:r>
            <a:r>
              <a:rPr lang="en-US" sz="2400" b="1" dirty="0">
                <a:latin typeface="Arial" pitchFamily="34" charset="0"/>
                <a:cs typeface="Arial" pitchFamily="34" charset="0"/>
              </a:rPr>
              <a:t>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99" y="2204864"/>
            <a:ext cx="8105016" cy="421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67442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3.4 VÍ DỤ TÍNH TOÁN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700808"/>
            <a:ext cx="86471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1405D1"/>
                </a:solidFill>
              </a:rPr>
              <a:t>Thiết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một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kích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thước</a:t>
            </a:r>
            <a:r>
              <a:rPr lang="en-US" sz="2400" dirty="0">
                <a:solidFill>
                  <a:srgbClr val="1405D1"/>
                </a:solidFill>
              </a:rPr>
              <a:t> 8mx7.6mx1.6m </a:t>
            </a:r>
            <a:r>
              <a:rPr lang="en-US" sz="2400" dirty="0" err="1">
                <a:solidFill>
                  <a:srgbClr val="1405D1"/>
                </a:solidFill>
              </a:rPr>
              <a:t>đặt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1.5m.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cao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mái</a:t>
            </a:r>
            <a:r>
              <a:rPr lang="en-US" sz="2400" dirty="0">
                <a:solidFill>
                  <a:srgbClr val="1405D1"/>
                </a:solidFill>
              </a:rPr>
              <a:t> 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25.2m. </a:t>
            </a:r>
            <a:r>
              <a:rPr lang="en-US" sz="2400" dirty="0" err="1">
                <a:solidFill>
                  <a:srgbClr val="1405D1"/>
                </a:solidFill>
              </a:rPr>
              <a:t>Vật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liệu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Betong</a:t>
            </a:r>
            <a:r>
              <a:rPr lang="en-US" sz="2400" dirty="0">
                <a:solidFill>
                  <a:srgbClr val="1405D1"/>
                </a:solidFill>
              </a:rPr>
              <a:t> B20,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&gt;10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AIII,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&lt;10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AI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B66A157-80F0-4FC8-8E57-BEABA365B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763" y="3368947"/>
            <a:ext cx="5253510" cy="34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37120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700808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a./ </a:t>
            </a:r>
            <a:r>
              <a:rPr lang="en-US" sz="2400" b="1" i="1" dirty="0" err="1">
                <a:solidFill>
                  <a:srgbClr val="FF0000"/>
                </a:solidFill>
              </a:rPr>
              <a:t>Xác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lập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sơ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đồ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kết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cấu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3299" y="2315698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1405D1"/>
                </a:solidFill>
              </a:rPr>
              <a:t>Sơ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lập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vẽ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762" y="2891647"/>
            <a:ext cx="5979187" cy="393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988693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085835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700808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b./ </a:t>
            </a:r>
            <a:r>
              <a:rPr lang="en-US" sz="2400" b="1" i="1" dirty="0" err="1">
                <a:solidFill>
                  <a:srgbClr val="FF0000"/>
                </a:solidFill>
              </a:rPr>
              <a:t>Chọn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sơ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bộ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kích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thước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tiết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diện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19572" y="2315781"/>
            <a:ext cx="86471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b="1" dirty="0" err="1">
                <a:solidFill>
                  <a:srgbClr val="1405D1"/>
                </a:solidFill>
              </a:rPr>
              <a:t>Hệ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dầm</a:t>
            </a:r>
            <a:r>
              <a:rPr lang="en-US" sz="2400" b="1" dirty="0">
                <a:solidFill>
                  <a:srgbClr val="1405D1"/>
                </a:solidFill>
              </a:rPr>
              <a:t>- </a:t>
            </a:r>
            <a:r>
              <a:rPr lang="en-US" sz="2400" b="1" dirty="0" err="1">
                <a:solidFill>
                  <a:srgbClr val="1405D1"/>
                </a:solidFill>
              </a:rPr>
              <a:t>bản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nắp</a:t>
            </a:r>
            <a:r>
              <a:rPr lang="en-US" sz="2400" b="1" dirty="0">
                <a:solidFill>
                  <a:srgbClr val="1405D1"/>
                </a:solidFill>
              </a:rPr>
              <a:t>: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Chọn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 : 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</a:t>
            </a:r>
            <a:r>
              <a:rPr lang="en-US" sz="2400" baseline="-25000" dirty="0">
                <a:solidFill>
                  <a:srgbClr val="1405D1"/>
                </a:solidFill>
                <a:sym typeface="Symbol" panose="05050102010706020507" pitchFamily="18" charset="2"/>
              </a:rPr>
              <a:t>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=8cm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Chọn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hệ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dầm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chính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DN1=250x400; DN2=250x400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Chọn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hệ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dầm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phụ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DN3=200x300; DN4=200x300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Lỗ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thăm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600x600 </a:t>
            </a:r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85837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51685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b./ </a:t>
            </a:r>
            <a:r>
              <a:rPr lang="en-US" sz="2400" b="1" i="1" dirty="0" err="1">
                <a:solidFill>
                  <a:srgbClr val="FF0000"/>
                </a:solidFill>
              </a:rPr>
              <a:t>Chọn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sơ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bộ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kích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thước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tiết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diện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19572" y="2066658"/>
            <a:ext cx="86471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b="1" dirty="0" err="1">
                <a:solidFill>
                  <a:srgbClr val="1405D1"/>
                </a:solidFill>
              </a:rPr>
              <a:t>Hệ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dầm</a:t>
            </a:r>
            <a:r>
              <a:rPr lang="en-US" sz="2400" b="1" dirty="0">
                <a:solidFill>
                  <a:srgbClr val="1405D1"/>
                </a:solidFill>
              </a:rPr>
              <a:t>- </a:t>
            </a:r>
            <a:r>
              <a:rPr lang="en-US" sz="2400" b="1" dirty="0" err="1">
                <a:solidFill>
                  <a:srgbClr val="1405D1"/>
                </a:solidFill>
              </a:rPr>
              <a:t>bản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đáy</a:t>
            </a:r>
            <a:r>
              <a:rPr lang="en-US" sz="2400" b="1" dirty="0">
                <a:solidFill>
                  <a:srgbClr val="1405D1"/>
                </a:solidFill>
              </a:rPr>
              <a:t>: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Chọn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: 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</a:t>
            </a:r>
            <a:r>
              <a:rPr lang="en-US" sz="2400" baseline="-25000" dirty="0">
                <a:solidFill>
                  <a:srgbClr val="1405D1"/>
                </a:solidFill>
                <a:sym typeface="Symbol" panose="05050102010706020507" pitchFamily="18" charset="2"/>
              </a:rPr>
              <a:t>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=15cm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Chọn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hệ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dầm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chính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DN1=300x700; DN2=300x700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Chọn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hệ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dầm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phụ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DN3=300x500; DN4=300x500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96857" y="4802376"/>
            <a:ext cx="86471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b="1" dirty="0" err="1">
                <a:solidFill>
                  <a:srgbClr val="1405D1"/>
                </a:solidFill>
              </a:rPr>
              <a:t>Hệ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thành</a:t>
            </a:r>
            <a:r>
              <a:rPr lang="en-US" sz="2400" b="1" dirty="0">
                <a:solidFill>
                  <a:srgbClr val="1405D1"/>
                </a:solidFill>
              </a:rPr>
              <a:t>: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Chọn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chiều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dày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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</a:t>
            </a:r>
            <a:r>
              <a:rPr lang="en-US" sz="2400" baseline="-25000" dirty="0" err="1">
                <a:solidFill>
                  <a:srgbClr val="1405D1"/>
                </a:solidFill>
                <a:sym typeface="Symbol" panose="05050102010706020507" pitchFamily="18" charset="2"/>
              </a:rPr>
              <a:t>h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=12cm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  <a:sym typeface="Symbol" panose="05050102010706020507" pitchFamily="18" charset="2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Chiều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cao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thành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hồ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: h=H-h</a:t>
            </a:r>
            <a:r>
              <a:rPr lang="en-US" sz="2400" baseline="-25000" dirty="0">
                <a:solidFill>
                  <a:srgbClr val="1405D1"/>
                </a:solidFill>
                <a:sym typeface="Symbol" panose="05050102010706020507" pitchFamily="18" charset="2"/>
              </a:rPr>
              <a:t>dn1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=1.6-0.4=1.2m</a:t>
            </a:r>
          </a:p>
        </p:txBody>
      </p:sp>
    </p:spTree>
    <p:extLst>
      <p:ext uri="{BB962C8B-B14F-4D97-AF65-F5344CB8AC3E}">
        <p14:creationId xmlns:p14="http://schemas.microsoft.com/office/powerpoint/2010/main" val="62186389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51685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c./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nắp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87624" y="2372687"/>
            <a:ext cx="8647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</a:t>
            </a:r>
            <a:r>
              <a:rPr lang="en-US" sz="2400" baseline="-25000" dirty="0" err="1">
                <a:solidFill>
                  <a:srgbClr val="1405D1"/>
                </a:solidFill>
              </a:rPr>
              <a:t>d</a:t>
            </a:r>
            <a:r>
              <a:rPr lang="en-US" sz="2400" dirty="0">
                <a:solidFill>
                  <a:srgbClr val="1405D1"/>
                </a:solidFill>
              </a:rPr>
              <a:t>/</a:t>
            </a:r>
            <a:r>
              <a:rPr lang="en-US" sz="2400" dirty="0" err="1">
                <a:solidFill>
                  <a:srgbClr val="1405D1"/>
                </a:solidFill>
              </a:rPr>
              <a:t>h</a:t>
            </a:r>
            <a:r>
              <a:rPr lang="en-US" sz="2400" baseline="-25000" dirty="0" err="1">
                <a:solidFill>
                  <a:srgbClr val="1405D1"/>
                </a:solidFill>
              </a:rPr>
              <a:t>b</a:t>
            </a:r>
            <a:r>
              <a:rPr lang="en-US" sz="2400" dirty="0">
                <a:solidFill>
                  <a:srgbClr val="1405D1"/>
                </a:solidFill>
              </a:rPr>
              <a:t>=30/8=3,75&gt;3 </a:t>
            </a: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ngàm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L</a:t>
            </a:r>
            <a:r>
              <a:rPr lang="en-US" sz="2400" baseline="-25000" dirty="0">
                <a:solidFill>
                  <a:srgbClr val="1405D1"/>
                </a:solidFill>
              </a:rPr>
              <a:t>2</a:t>
            </a:r>
            <a:r>
              <a:rPr lang="en-US" sz="2400" dirty="0">
                <a:solidFill>
                  <a:srgbClr val="1405D1"/>
                </a:solidFill>
              </a:rPr>
              <a:t>/L</a:t>
            </a:r>
            <a:r>
              <a:rPr lang="en-US" sz="2400" baseline="-25000" dirty="0">
                <a:solidFill>
                  <a:srgbClr val="1405D1"/>
                </a:solidFill>
              </a:rPr>
              <a:t>1</a:t>
            </a:r>
            <a:r>
              <a:rPr lang="en-US" sz="2400" dirty="0">
                <a:solidFill>
                  <a:srgbClr val="1405D1"/>
                </a:solidFill>
              </a:rPr>
              <a:t>=4/3.8=1.05&lt;2 ô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việc</a:t>
            </a:r>
            <a:r>
              <a:rPr lang="en-US" sz="2400" dirty="0">
                <a:solidFill>
                  <a:srgbClr val="1405D1"/>
                </a:solidFill>
              </a:rPr>
              <a:t> 2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endParaRPr lang="en-US" sz="2400" dirty="0">
              <a:solidFill>
                <a:srgbClr val="1405D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3" y="3507879"/>
            <a:ext cx="3528392" cy="3401386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749696" y="1897199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1405D1"/>
                </a:solidFill>
              </a:rPr>
              <a:t>- </a:t>
            </a:r>
            <a:r>
              <a:rPr lang="en-US" sz="2400" b="1" i="1" dirty="0" err="1">
                <a:solidFill>
                  <a:srgbClr val="1405D1"/>
                </a:solidFill>
              </a:rPr>
              <a:t>Xác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định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sơ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đồ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tính</a:t>
            </a:r>
            <a:r>
              <a:rPr lang="en-US" sz="2400" b="1" i="1" dirty="0">
                <a:solidFill>
                  <a:srgbClr val="1405D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83971662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383159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c./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nắp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19572" y="1772816"/>
            <a:ext cx="86471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b="1" dirty="0" err="1">
                <a:solidFill>
                  <a:srgbClr val="1405D1"/>
                </a:solidFill>
              </a:rPr>
              <a:t>Xác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định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tải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trọng</a:t>
            </a:r>
            <a:endParaRPr lang="en-US" sz="2400" b="1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+ </a:t>
            </a:r>
            <a:r>
              <a:rPr lang="en-US" sz="2400" dirty="0" err="1">
                <a:solidFill>
                  <a:srgbClr val="1405D1"/>
                </a:solidFill>
              </a:rPr>
              <a:t>Tĩnh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208" y="2562306"/>
            <a:ext cx="6377304" cy="221683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48172" y="4797152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dirty="0">
                <a:solidFill>
                  <a:srgbClr val="1405D1"/>
                </a:solidFill>
              </a:rPr>
              <a:t>+ </a:t>
            </a:r>
            <a:r>
              <a:rPr lang="en-US" sz="2400" dirty="0" err="1">
                <a:solidFill>
                  <a:srgbClr val="1405D1"/>
                </a:solidFill>
              </a:rPr>
              <a:t>Hoạt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058831"/>
              </p:ext>
            </p:extLst>
          </p:nvPr>
        </p:nvGraphicFramePr>
        <p:xfrm>
          <a:off x="1940703" y="5282184"/>
          <a:ext cx="4215473" cy="441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84120" imgH="228600" progId="Equation.DSMT4">
                  <p:embed/>
                </p:oleObj>
              </mc:Choice>
              <mc:Fallback>
                <p:oleObj name="Equation" r:id="rId4" imgW="21841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40703" y="5282184"/>
                        <a:ext cx="4215473" cy="4411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252478" y="5716176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1405D1"/>
                </a:solidFill>
              </a:rPr>
              <a:t>	</a:t>
            </a:r>
            <a:r>
              <a:rPr lang="en-US" sz="2400" dirty="0" err="1">
                <a:solidFill>
                  <a:srgbClr val="1405D1"/>
                </a:solidFill>
              </a:rPr>
              <a:t>Tổng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2997" y="5703180"/>
            <a:ext cx="5616624" cy="115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74016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3.1.1 </a:t>
            </a:r>
            <a:r>
              <a:rPr lang="en-US" sz="2400" b="1" dirty="0" err="1"/>
              <a:t>Yêu</a:t>
            </a:r>
            <a:r>
              <a:rPr lang="en-US" sz="2400" b="1" dirty="0"/>
              <a:t> </a:t>
            </a:r>
            <a:r>
              <a:rPr lang="en-US" sz="2400" b="1" dirty="0" err="1"/>
              <a:t>cầu</a:t>
            </a:r>
            <a:r>
              <a:rPr lang="en-US" sz="2400" b="1" dirty="0"/>
              <a:t> </a:t>
            </a:r>
            <a:r>
              <a:rPr lang="en-US" sz="2400" b="1" dirty="0" err="1"/>
              <a:t>thiết</a:t>
            </a:r>
            <a:r>
              <a:rPr lang="en-US" sz="2400" b="1" dirty="0"/>
              <a:t> </a:t>
            </a:r>
            <a:r>
              <a:rPr lang="en-US" sz="2400" b="1" dirty="0" err="1"/>
              <a:t>kế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8059" y="1988840"/>
            <a:ext cx="816480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Tùy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thuộc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yêu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từng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cụ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yêu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dạng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thấm</a:t>
            </a:r>
            <a:r>
              <a:rPr lang="en-US" sz="2400" dirty="0">
                <a:solidFill>
                  <a:srgbClr val="1405D1"/>
                </a:solidFill>
              </a:rPr>
              <a:t>..</a:t>
            </a:r>
            <a:r>
              <a:rPr lang="en-US" sz="2400" dirty="0" err="1">
                <a:solidFill>
                  <a:srgbClr val="1405D1"/>
                </a:solidFill>
              </a:rPr>
              <a:t>khác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nhau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Đối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dung </a:t>
            </a:r>
            <a:r>
              <a:rPr lang="en-US" sz="2400" dirty="0" err="1">
                <a:solidFill>
                  <a:srgbClr val="1405D1"/>
                </a:solidFill>
              </a:rPr>
              <a:t>cho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sinh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hoạt</a:t>
            </a:r>
            <a:r>
              <a:rPr lang="en-US" sz="2400" dirty="0">
                <a:solidFill>
                  <a:srgbClr val="1405D1"/>
                </a:solidFill>
              </a:rPr>
              <a:t>, do </a:t>
            </a:r>
            <a:r>
              <a:rPr lang="en-US" sz="2400" dirty="0" err="1">
                <a:solidFill>
                  <a:srgbClr val="1405D1"/>
                </a:solidFill>
              </a:rPr>
              <a:t>bê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bị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ăn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mòn</a:t>
            </a:r>
            <a:r>
              <a:rPr lang="en-US" sz="2400" dirty="0">
                <a:solidFill>
                  <a:srgbClr val="1405D1"/>
                </a:solidFill>
              </a:rPr>
              <a:t>, do </a:t>
            </a:r>
            <a:r>
              <a:rPr lang="en-US" sz="2400" dirty="0" err="1">
                <a:solidFill>
                  <a:srgbClr val="1405D1"/>
                </a:solidFill>
              </a:rPr>
              <a:t>đó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đảm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báo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kin </a:t>
            </a:r>
            <a:r>
              <a:rPr lang="en-US" sz="2400" dirty="0" err="1">
                <a:solidFill>
                  <a:srgbClr val="1405D1"/>
                </a:solidFill>
              </a:rPr>
              <a:t>cho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khả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chống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nứt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chống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thấm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hóa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chất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phức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tuân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thủ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yêu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chống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ăn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mòn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theo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từng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08472154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12776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c./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nắp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11560" y="1844824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1405D1"/>
                </a:solidFill>
              </a:rPr>
              <a:t>- </a:t>
            </a:r>
            <a:r>
              <a:rPr lang="en-US" sz="2400" b="1" i="1" dirty="0" err="1">
                <a:solidFill>
                  <a:srgbClr val="1405D1"/>
                </a:solidFill>
              </a:rPr>
              <a:t>Xác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định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nội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lực</a:t>
            </a:r>
            <a:r>
              <a:rPr lang="en-US" sz="2400" b="1" i="1" dirty="0">
                <a:solidFill>
                  <a:srgbClr val="1405D1"/>
                </a:solidFill>
              </a:rPr>
              <a:t>: </a:t>
            </a:r>
            <a:r>
              <a:rPr lang="en-US" sz="2400" dirty="0">
                <a:solidFill>
                  <a:srgbClr val="1405D1"/>
                </a:solidFill>
              </a:rPr>
              <a:t>ô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đều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ngàm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tra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ô </a:t>
            </a:r>
            <a:r>
              <a:rPr lang="en-US" sz="2400" dirty="0" err="1">
                <a:solidFill>
                  <a:srgbClr val="1405D1"/>
                </a:solidFill>
              </a:rPr>
              <a:t>số</a:t>
            </a:r>
            <a:r>
              <a:rPr lang="en-US" sz="2400" dirty="0">
                <a:solidFill>
                  <a:srgbClr val="1405D1"/>
                </a:solidFill>
              </a:rPr>
              <a:t> 9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5715" y="2325778"/>
            <a:ext cx="4900997" cy="28279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5762691"/>
            <a:ext cx="8344164" cy="849289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11560" y="5227368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1405D1"/>
                </a:solidFill>
              </a:rPr>
              <a:t>-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quả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nội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sau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21473912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340768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c./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nắp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11560" y="1772816"/>
            <a:ext cx="8647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b="1" i="1" dirty="0" err="1">
                <a:solidFill>
                  <a:srgbClr val="1405D1"/>
                </a:solidFill>
              </a:rPr>
              <a:t>Tính</a:t>
            </a:r>
            <a:r>
              <a:rPr lang="en-US" sz="2400" b="1" i="1" dirty="0">
                <a:solidFill>
                  <a:srgbClr val="1405D1"/>
                </a:solidFill>
              </a:rPr>
              <a:t>, </a:t>
            </a:r>
            <a:r>
              <a:rPr lang="en-US" sz="2400" b="1" i="1" dirty="0" err="1">
                <a:solidFill>
                  <a:srgbClr val="1405D1"/>
                </a:solidFill>
              </a:rPr>
              <a:t>chọn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và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bố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trí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thép</a:t>
            </a:r>
            <a:r>
              <a:rPr lang="en-US" sz="2400" b="1" i="1" dirty="0">
                <a:solidFill>
                  <a:srgbClr val="1405D1"/>
                </a:solidFill>
              </a:rPr>
              <a:t>:</a:t>
            </a:r>
          </a:p>
          <a:p>
            <a:pPr algn="just"/>
            <a:r>
              <a:rPr lang="en-US" sz="2400" dirty="0">
                <a:solidFill>
                  <a:srgbClr val="1405D1"/>
                </a:solidFill>
              </a:rPr>
              <a:t>  + </a:t>
            </a:r>
            <a:r>
              <a:rPr lang="en-US" sz="2400" dirty="0" err="1">
                <a:solidFill>
                  <a:srgbClr val="1405D1"/>
                </a:solidFill>
              </a:rPr>
              <a:t>Betong</a:t>
            </a:r>
            <a:r>
              <a:rPr lang="en-US" sz="2400" dirty="0">
                <a:solidFill>
                  <a:srgbClr val="1405D1"/>
                </a:solidFill>
              </a:rPr>
              <a:t> B20: </a:t>
            </a:r>
            <a:r>
              <a:rPr lang="en-US" sz="2400" dirty="0" err="1">
                <a:solidFill>
                  <a:srgbClr val="1405D1"/>
                </a:solidFill>
              </a:rPr>
              <a:t>Rb</a:t>
            </a:r>
            <a:r>
              <a:rPr lang="en-US" sz="2400" dirty="0">
                <a:solidFill>
                  <a:srgbClr val="1405D1"/>
                </a:solidFill>
              </a:rPr>
              <a:t>=115 </a:t>
            </a:r>
            <a:r>
              <a:rPr lang="en-US" sz="2400" dirty="0" err="1">
                <a:solidFill>
                  <a:srgbClr val="1405D1"/>
                </a:solidFill>
              </a:rPr>
              <a:t>daN</a:t>
            </a:r>
            <a:r>
              <a:rPr lang="en-US" sz="2400" dirty="0">
                <a:solidFill>
                  <a:srgbClr val="1405D1"/>
                </a:solidFill>
              </a:rPr>
              <a:t>/cm</a:t>
            </a:r>
            <a:r>
              <a:rPr lang="en-US" sz="2400" baseline="30000" dirty="0">
                <a:solidFill>
                  <a:srgbClr val="1405D1"/>
                </a:solidFill>
              </a:rPr>
              <a:t>2</a:t>
            </a:r>
          </a:p>
          <a:p>
            <a:pPr algn="just"/>
            <a:r>
              <a:rPr lang="en-US" sz="2400" dirty="0">
                <a:solidFill>
                  <a:srgbClr val="1405D1"/>
                </a:solidFill>
              </a:rPr>
              <a:t>  +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AIII:      </a:t>
            </a:r>
            <a:r>
              <a:rPr lang="en-US" sz="2400" dirty="0" err="1">
                <a:solidFill>
                  <a:srgbClr val="1405D1"/>
                </a:solidFill>
              </a:rPr>
              <a:t>Rs</a:t>
            </a:r>
            <a:r>
              <a:rPr lang="en-US" sz="2400" dirty="0">
                <a:solidFill>
                  <a:srgbClr val="1405D1"/>
                </a:solidFill>
              </a:rPr>
              <a:t>=3650 </a:t>
            </a:r>
            <a:r>
              <a:rPr lang="en-US" sz="2400" dirty="0" err="1">
                <a:solidFill>
                  <a:srgbClr val="1405D1"/>
                </a:solidFill>
              </a:rPr>
              <a:t>daN</a:t>
            </a:r>
            <a:r>
              <a:rPr lang="en-US" sz="2400" dirty="0">
                <a:solidFill>
                  <a:srgbClr val="1405D1"/>
                </a:solidFill>
              </a:rPr>
              <a:t>/cm</a:t>
            </a:r>
            <a:r>
              <a:rPr lang="en-US" sz="2400" baseline="30000" dirty="0">
                <a:solidFill>
                  <a:srgbClr val="1405D1"/>
                </a:solidFill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7544" y="2924944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b=100cm; h</a:t>
            </a:r>
            <a:r>
              <a:rPr lang="en-US" sz="2400" baseline="-25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=h-a=8-1,5=6,5cm;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4125273"/>
            <a:ext cx="6512127" cy="2692853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225487"/>
              </p:ext>
            </p:extLst>
          </p:nvPr>
        </p:nvGraphicFramePr>
        <p:xfrm>
          <a:off x="2050985" y="3308101"/>
          <a:ext cx="5116611" cy="840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00721" imgH="1019226" progId="Equation.DSMT4">
                  <p:embed/>
                </p:oleObj>
              </mc:Choice>
              <mc:Fallback>
                <p:oleObj name="Equation" r:id="rId4" imgW="6200721" imgH="101922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0985" y="3308101"/>
                        <a:ext cx="5116611" cy="840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8003239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51685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c./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nắp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1900320"/>
            <a:ext cx="5256584" cy="495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22685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51685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d./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thành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7584" y="2372687"/>
            <a:ext cx="8647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L</a:t>
            </a:r>
            <a:r>
              <a:rPr lang="en-US" sz="2400" baseline="-25000" dirty="0">
                <a:solidFill>
                  <a:srgbClr val="1405D1"/>
                </a:solidFill>
              </a:rPr>
              <a:t>2</a:t>
            </a:r>
            <a:r>
              <a:rPr lang="en-US" sz="2400" dirty="0">
                <a:solidFill>
                  <a:srgbClr val="1405D1"/>
                </a:solidFill>
              </a:rPr>
              <a:t>/L</a:t>
            </a:r>
            <a:r>
              <a:rPr lang="en-US" sz="2400" baseline="-25000" dirty="0">
                <a:solidFill>
                  <a:srgbClr val="1405D1"/>
                </a:solidFill>
              </a:rPr>
              <a:t>1</a:t>
            </a:r>
            <a:r>
              <a:rPr lang="en-US" sz="2400" dirty="0">
                <a:solidFill>
                  <a:srgbClr val="1405D1"/>
                </a:solidFill>
              </a:rPr>
              <a:t>=7.6/1.6=4.75&gt;2 </a:t>
            </a:r>
            <a:r>
              <a:rPr lang="en-US" sz="2400" dirty="0" err="1">
                <a:solidFill>
                  <a:srgbClr val="1405D1"/>
                </a:solidFill>
              </a:rPr>
              <a:t>nên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</a:t>
            </a:r>
            <a:r>
              <a:rPr lang="en-US" sz="2400" dirty="0">
                <a:solidFill>
                  <a:srgbClr val="1405D1"/>
                </a:solidFill>
              </a:rPr>
              <a:t> 1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Cắt</a:t>
            </a:r>
            <a:r>
              <a:rPr lang="en-US" sz="2400" dirty="0">
                <a:solidFill>
                  <a:srgbClr val="1405D1"/>
                </a:solidFill>
              </a:rPr>
              <a:t> 1 </a:t>
            </a:r>
            <a:r>
              <a:rPr lang="en-US" sz="2400" dirty="0" err="1">
                <a:solidFill>
                  <a:srgbClr val="1405D1"/>
                </a:solidFill>
              </a:rPr>
              <a:t>dải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rộng</a:t>
            </a:r>
            <a:r>
              <a:rPr lang="en-US" sz="2400" dirty="0">
                <a:solidFill>
                  <a:srgbClr val="1405D1"/>
                </a:solidFill>
              </a:rPr>
              <a:t> 1m </a:t>
            </a:r>
            <a:r>
              <a:rPr lang="en-US" sz="2400" dirty="0" err="1">
                <a:solidFill>
                  <a:srgbClr val="1405D1"/>
                </a:solidFill>
              </a:rPr>
              <a:t>để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49696" y="1897199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1405D1"/>
                </a:solidFill>
              </a:rPr>
              <a:t>- </a:t>
            </a:r>
            <a:r>
              <a:rPr lang="en-US" sz="2400" b="1" i="1" dirty="0" err="1">
                <a:solidFill>
                  <a:srgbClr val="1405D1"/>
                </a:solidFill>
              </a:rPr>
              <a:t>Xác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định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sơ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đồ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tính</a:t>
            </a:r>
            <a:r>
              <a:rPr lang="en-US" sz="2400" b="1" i="1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3646462"/>
            <a:ext cx="7356039" cy="287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288923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51685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d./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thành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83568" y="2372687"/>
            <a:ext cx="864714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400" i="1" dirty="0" err="1">
                <a:solidFill>
                  <a:srgbClr val="1405D1"/>
                </a:solidFill>
              </a:rPr>
              <a:t>Áp</a:t>
            </a:r>
            <a:r>
              <a:rPr lang="en-US" sz="2400" i="1" dirty="0">
                <a:solidFill>
                  <a:srgbClr val="1405D1"/>
                </a:solidFill>
              </a:rPr>
              <a:t> </a:t>
            </a:r>
            <a:r>
              <a:rPr lang="en-US" sz="2400" i="1" dirty="0" err="1">
                <a:solidFill>
                  <a:srgbClr val="1405D1"/>
                </a:solidFill>
              </a:rPr>
              <a:t>lực</a:t>
            </a:r>
            <a:r>
              <a:rPr lang="en-US" sz="2400" i="1" dirty="0">
                <a:solidFill>
                  <a:srgbClr val="1405D1"/>
                </a:solidFill>
              </a:rPr>
              <a:t> </a:t>
            </a:r>
            <a:r>
              <a:rPr lang="en-US" sz="2400" i="1" dirty="0" err="1">
                <a:solidFill>
                  <a:srgbClr val="1405D1"/>
                </a:solidFill>
              </a:rPr>
              <a:t>nước</a:t>
            </a:r>
            <a:r>
              <a:rPr lang="en-US" sz="2400" i="1" dirty="0">
                <a:solidFill>
                  <a:srgbClr val="1405D1"/>
                </a:solidFill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 err="1">
                <a:solidFill>
                  <a:srgbClr val="1405D1"/>
                </a:solidFill>
              </a:rPr>
              <a:t>Tại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đáy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hồ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p</a:t>
            </a:r>
            <a:r>
              <a:rPr lang="en-US" sz="2400" baseline="-25000" dirty="0" err="1">
                <a:solidFill>
                  <a:srgbClr val="1405D1"/>
                </a:solidFill>
              </a:rPr>
              <a:t>th</a:t>
            </a:r>
            <a:r>
              <a:rPr lang="en-US" sz="2400" dirty="0">
                <a:solidFill>
                  <a:srgbClr val="1405D1"/>
                </a:solidFill>
              </a:rPr>
              <a:t>= </a:t>
            </a:r>
            <a:r>
              <a:rPr lang="en-US" sz="2400" dirty="0" err="1">
                <a:solidFill>
                  <a:srgbClr val="1405D1"/>
                </a:solidFill>
              </a:rPr>
              <a:t>n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</a:t>
            </a:r>
            <a:r>
              <a:rPr lang="en-US" sz="2400" baseline="-25000" dirty="0" err="1">
                <a:solidFill>
                  <a:srgbClr val="1405D1"/>
                </a:solidFill>
                <a:sym typeface="Symbol" panose="05050102010706020507" pitchFamily="18" charset="2"/>
              </a:rPr>
              <a:t>n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h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= 1.1*1000*1.6=1760 (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daN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/m)</a:t>
            </a:r>
            <a:endParaRPr lang="en-US" sz="2400" baseline="-25000" dirty="0">
              <a:solidFill>
                <a:srgbClr val="1405D1"/>
              </a:solidFill>
            </a:endParaRP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i="1" dirty="0" err="1">
                <a:solidFill>
                  <a:srgbClr val="1405D1"/>
                </a:solidFill>
              </a:rPr>
              <a:t>Áp</a:t>
            </a:r>
            <a:r>
              <a:rPr lang="en-US" sz="2400" i="1" dirty="0">
                <a:solidFill>
                  <a:srgbClr val="1405D1"/>
                </a:solidFill>
              </a:rPr>
              <a:t> </a:t>
            </a:r>
            <a:r>
              <a:rPr lang="en-US" sz="2400" i="1" dirty="0" err="1">
                <a:solidFill>
                  <a:srgbClr val="1405D1"/>
                </a:solidFill>
              </a:rPr>
              <a:t>lực</a:t>
            </a:r>
            <a:r>
              <a:rPr lang="en-US" sz="2400" i="1" dirty="0">
                <a:solidFill>
                  <a:srgbClr val="1405D1"/>
                </a:solidFill>
              </a:rPr>
              <a:t> </a:t>
            </a:r>
            <a:r>
              <a:rPr lang="en-US" sz="2400" i="1" dirty="0" err="1">
                <a:solidFill>
                  <a:srgbClr val="1405D1"/>
                </a:solidFill>
              </a:rPr>
              <a:t>gió</a:t>
            </a:r>
            <a:r>
              <a:rPr lang="en-US" sz="2400" i="1" dirty="0">
                <a:solidFill>
                  <a:srgbClr val="1405D1"/>
                </a:solidFill>
              </a:rPr>
              <a:t>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pPr marL="0" lvl="3" algn="just"/>
            <a:r>
              <a:rPr lang="en-US" sz="2400" dirty="0">
                <a:solidFill>
                  <a:srgbClr val="1405D1"/>
                </a:solidFill>
              </a:rPr>
              <a:t>    </a:t>
            </a:r>
            <a:r>
              <a:rPr lang="en-US" sz="2400" dirty="0" err="1">
                <a:solidFill>
                  <a:srgbClr val="1405D1"/>
                </a:solidFill>
              </a:rPr>
              <a:t>Xét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hút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0" lvl="3" algn="just"/>
            <a:endParaRPr lang="en-US" sz="2400" dirty="0">
              <a:solidFill>
                <a:srgbClr val="1405D1"/>
              </a:solidFill>
            </a:endParaRPr>
          </a:p>
          <a:p>
            <a:pPr marL="0" lvl="3" algn="just"/>
            <a:r>
              <a:rPr lang="en-US" sz="2400" dirty="0">
                <a:solidFill>
                  <a:srgbClr val="1405D1"/>
                </a:solidFill>
              </a:rPr>
              <a:t>		 </a:t>
            </a:r>
            <a:r>
              <a:rPr lang="en-US" sz="2400" dirty="0" err="1">
                <a:solidFill>
                  <a:srgbClr val="1405D1"/>
                </a:solidFill>
              </a:rPr>
              <a:t>p</a:t>
            </a:r>
            <a:r>
              <a:rPr lang="en-US" sz="2400" baseline="-25000" dirty="0" err="1">
                <a:solidFill>
                  <a:srgbClr val="1405D1"/>
                </a:solidFill>
              </a:rPr>
              <a:t>g</a:t>
            </a:r>
            <a:r>
              <a:rPr lang="en-US" sz="2400" dirty="0">
                <a:solidFill>
                  <a:srgbClr val="1405D1"/>
                </a:solidFill>
              </a:rPr>
              <a:t>=</a:t>
            </a:r>
            <a:r>
              <a:rPr lang="en-US" sz="2400" dirty="0" err="1">
                <a:solidFill>
                  <a:srgbClr val="1405D1"/>
                </a:solidFill>
              </a:rPr>
              <a:t>W</a:t>
            </a:r>
            <a:r>
              <a:rPr lang="en-US" sz="2400" baseline="-25000" dirty="0" err="1">
                <a:solidFill>
                  <a:srgbClr val="1405D1"/>
                </a:solidFill>
              </a:rPr>
              <a:t>c</a:t>
            </a:r>
            <a:r>
              <a:rPr lang="en-US" sz="2400" dirty="0">
                <a:solidFill>
                  <a:srgbClr val="1405D1"/>
                </a:solidFill>
              </a:rPr>
              <a:t>*n*c*k*B  				              		=83*1.2*0.6*0.884*1=52.8 (</a:t>
            </a:r>
            <a:r>
              <a:rPr lang="en-US" sz="2400" dirty="0" err="1">
                <a:solidFill>
                  <a:srgbClr val="1405D1"/>
                </a:solidFill>
              </a:rPr>
              <a:t>daN</a:t>
            </a:r>
            <a:r>
              <a:rPr lang="en-US" sz="2400" dirty="0">
                <a:solidFill>
                  <a:srgbClr val="1405D1"/>
                </a:solidFill>
              </a:rPr>
              <a:t>/m)</a:t>
            </a:r>
          </a:p>
          <a:p>
            <a:pPr algn="just"/>
            <a:endParaRPr lang="en-US" sz="2400" baseline="-25000" dirty="0">
              <a:solidFill>
                <a:srgbClr val="1405D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49696" y="1897199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1405D1"/>
                </a:solidFill>
              </a:rPr>
              <a:t>- </a:t>
            </a:r>
            <a:r>
              <a:rPr lang="en-US" sz="2400" b="1" i="1" dirty="0" err="1">
                <a:solidFill>
                  <a:srgbClr val="1405D1"/>
                </a:solidFill>
              </a:rPr>
              <a:t>Xác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định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tải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trọng</a:t>
            </a:r>
            <a:r>
              <a:rPr lang="en-US" sz="2400" b="1" i="1" dirty="0">
                <a:solidFill>
                  <a:srgbClr val="1405D1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273944322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51685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d./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thành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83568" y="2372687"/>
            <a:ext cx="86471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1405D1"/>
                </a:solidFill>
              </a:rPr>
              <a:t>Dùng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học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hoặc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mềm</a:t>
            </a:r>
            <a:r>
              <a:rPr lang="en-US" sz="2400" dirty="0">
                <a:solidFill>
                  <a:srgbClr val="1405D1"/>
                </a:solidFill>
              </a:rPr>
              <a:t> Sap2000 </a:t>
            </a:r>
            <a:r>
              <a:rPr lang="en-US" sz="2400" dirty="0" err="1">
                <a:solidFill>
                  <a:srgbClr val="1405D1"/>
                </a:solidFill>
              </a:rPr>
              <a:t>để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nội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49696" y="1897199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1405D1"/>
                </a:solidFill>
              </a:rPr>
              <a:t>- </a:t>
            </a:r>
            <a:r>
              <a:rPr lang="en-US" sz="2400" b="1" i="1" dirty="0" err="1">
                <a:solidFill>
                  <a:srgbClr val="1405D1"/>
                </a:solidFill>
              </a:rPr>
              <a:t>Xác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định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nội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lực</a:t>
            </a:r>
            <a:r>
              <a:rPr lang="en-US" sz="2400" b="1" i="1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00" y="3217507"/>
            <a:ext cx="3588165" cy="293420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698836"/>
              </p:ext>
            </p:extLst>
          </p:nvPr>
        </p:nvGraphicFramePr>
        <p:xfrm>
          <a:off x="2895526" y="6200487"/>
          <a:ext cx="2848891" cy="483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228600" progId="Equation.DSMT4">
                  <p:embed/>
                </p:oleObj>
              </mc:Choice>
              <mc:Fallback>
                <p:oleObj name="Equation" r:id="rId4" imgW="13460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95526" y="6200487"/>
                        <a:ext cx="2848891" cy="483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110877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51685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d./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thành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83568" y="2372687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1405D1"/>
                </a:solidFill>
              </a:rPr>
              <a:t>Đặt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2 </a:t>
            </a:r>
            <a:r>
              <a:rPr lang="en-US" sz="2400" dirty="0" err="1">
                <a:solidFill>
                  <a:srgbClr val="1405D1"/>
                </a:solidFill>
              </a:rPr>
              <a:t>lớp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dễ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49696" y="1897199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1405D1"/>
                </a:solidFill>
              </a:rPr>
              <a:t>- </a:t>
            </a:r>
            <a:r>
              <a:rPr lang="en-US" sz="2400" b="1" i="1" dirty="0" err="1">
                <a:solidFill>
                  <a:srgbClr val="1405D1"/>
                </a:solidFill>
              </a:rPr>
              <a:t>Tính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chọn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và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bố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trí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thép</a:t>
            </a:r>
            <a:r>
              <a:rPr lang="en-US" sz="2400" b="1" i="1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2893683"/>
            <a:ext cx="7583494" cy="356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10273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51685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d./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thành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3" y="2132856"/>
            <a:ext cx="9066667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622990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268760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e./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đáy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87624" y="2189762"/>
            <a:ext cx="8647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</a:t>
            </a:r>
            <a:r>
              <a:rPr lang="en-US" sz="2400" baseline="-25000" dirty="0" err="1">
                <a:solidFill>
                  <a:srgbClr val="1405D1"/>
                </a:solidFill>
              </a:rPr>
              <a:t>d</a:t>
            </a:r>
            <a:r>
              <a:rPr lang="en-US" sz="2400" dirty="0">
                <a:solidFill>
                  <a:srgbClr val="1405D1"/>
                </a:solidFill>
              </a:rPr>
              <a:t>/</a:t>
            </a:r>
            <a:r>
              <a:rPr lang="en-US" sz="2400" dirty="0" err="1">
                <a:solidFill>
                  <a:srgbClr val="1405D1"/>
                </a:solidFill>
              </a:rPr>
              <a:t>h</a:t>
            </a:r>
            <a:r>
              <a:rPr lang="en-US" sz="2400" baseline="-25000" dirty="0" err="1">
                <a:solidFill>
                  <a:srgbClr val="1405D1"/>
                </a:solidFill>
              </a:rPr>
              <a:t>b</a:t>
            </a:r>
            <a:r>
              <a:rPr lang="en-US" sz="2400" dirty="0">
                <a:solidFill>
                  <a:srgbClr val="1405D1"/>
                </a:solidFill>
              </a:rPr>
              <a:t>=50/15=3,33&gt;3 </a:t>
            </a: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ngàm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với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L</a:t>
            </a:r>
            <a:r>
              <a:rPr lang="en-US" sz="2400" baseline="-25000" dirty="0">
                <a:solidFill>
                  <a:srgbClr val="1405D1"/>
                </a:solidFill>
              </a:rPr>
              <a:t>2</a:t>
            </a:r>
            <a:r>
              <a:rPr lang="en-US" sz="2400" dirty="0">
                <a:solidFill>
                  <a:srgbClr val="1405D1"/>
                </a:solidFill>
              </a:rPr>
              <a:t>/L</a:t>
            </a:r>
            <a:r>
              <a:rPr lang="en-US" sz="2400" baseline="-25000" dirty="0">
                <a:solidFill>
                  <a:srgbClr val="1405D1"/>
                </a:solidFill>
              </a:rPr>
              <a:t>1</a:t>
            </a:r>
            <a:r>
              <a:rPr lang="en-US" sz="2400" dirty="0">
                <a:solidFill>
                  <a:srgbClr val="1405D1"/>
                </a:solidFill>
              </a:rPr>
              <a:t>=4/3.8=1.05&lt;2 ô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làm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việc</a:t>
            </a:r>
            <a:r>
              <a:rPr lang="en-US" sz="2400" dirty="0">
                <a:solidFill>
                  <a:srgbClr val="1405D1"/>
                </a:solidFill>
              </a:rPr>
              <a:t> 2 </a:t>
            </a:r>
            <a:r>
              <a:rPr lang="en-US" sz="2400" dirty="0" err="1">
                <a:solidFill>
                  <a:srgbClr val="1405D1"/>
                </a:solidFill>
              </a:rPr>
              <a:t>phương</a:t>
            </a:r>
            <a:endParaRPr lang="en-US" sz="2400" dirty="0">
              <a:solidFill>
                <a:srgbClr val="1405D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49696" y="1714274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1405D1"/>
                </a:solidFill>
              </a:rPr>
              <a:t>- </a:t>
            </a:r>
            <a:r>
              <a:rPr lang="en-US" sz="2400" b="1" i="1" dirty="0" err="1">
                <a:solidFill>
                  <a:srgbClr val="1405D1"/>
                </a:solidFill>
              </a:rPr>
              <a:t>Xác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định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sơ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đồ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tính</a:t>
            </a:r>
            <a:r>
              <a:rPr lang="en-US" sz="2400" b="1" i="1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3444698"/>
            <a:ext cx="3528392" cy="340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34353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383159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e./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đáy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19572" y="1772816"/>
            <a:ext cx="86471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b="1" dirty="0" err="1">
                <a:solidFill>
                  <a:srgbClr val="1405D1"/>
                </a:solidFill>
              </a:rPr>
              <a:t>Xác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định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tải</a:t>
            </a:r>
            <a:r>
              <a:rPr lang="en-US" sz="2400" b="1" dirty="0">
                <a:solidFill>
                  <a:srgbClr val="1405D1"/>
                </a:solidFill>
              </a:rPr>
              <a:t> </a:t>
            </a:r>
            <a:r>
              <a:rPr lang="en-US" sz="2400" b="1" dirty="0" err="1">
                <a:solidFill>
                  <a:srgbClr val="1405D1"/>
                </a:solidFill>
              </a:rPr>
              <a:t>trọng</a:t>
            </a:r>
            <a:endParaRPr lang="en-US" sz="2400" b="1" dirty="0">
              <a:solidFill>
                <a:srgbClr val="1405D1"/>
              </a:solidFill>
            </a:endParaRPr>
          </a:p>
          <a:p>
            <a:pPr lvl="1" algn="just"/>
            <a:r>
              <a:rPr lang="en-US" sz="2400" dirty="0">
                <a:solidFill>
                  <a:srgbClr val="1405D1"/>
                </a:solidFill>
              </a:rPr>
              <a:t>+ </a:t>
            </a:r>
            <a:r>
              <a:rPr lang="en-US" sz="2400" dirty="0" err="1">
                <a:solidFill>
                  <a:srgbClr val="1405D1"/>
                </a:solidFill>
              </a:rPr>
              <a:t>Tĩnh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8172" y="4797152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US" sz="2400" dirty="0">
                <a:solidFill>
                  <a:srgbClr val="1405D1"/>
                </a:solidFill>
              </a:rPr>
              <a:t>+ </a:t>
            </a:r>
            <a:r>
              <a:rPr lang="en-US" sz="2400" dirty="0" err="1">
                <a:solidFill>
                  <a:srgbClr val="1405D1"/>
                </a:solidFill>
              </a:rPr>
              <a:t>Hoạt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1338"/>
              </p:ext>
            </p:extLst>
          </p:nvPr>
        </p:nvGraphicFramePr>
        <p:xfrm>
          <a:off x="2700862" y="5039244"/>
          <a:ext cx="502602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03160" imgH="241200" progId="Equation.DSMT4">
                  <p:embed/>
                </p:oleObj>
              </mc:Choice>
              <mc:Fallback>
                <p:oleObj name="Equation" r:id="rId3" imgW="2603160" imgH="24120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0862" y="5039244"/>
                        <a:ext cx="5026025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252478" y="5716176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1405D1"/>
                </a:solidFill>
              </a:rPr>
              <a:t>	</a:t>
            </a:r>
            <a:r>
              <a:rPr lang="en-US" sz="2400" dirty="0" err="1">
                <a:solidFill>
                  <a:srgbClr val="1405D1"/>
                </a:solidFill>
              </a:rPr>
              <a:t>Tổng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7523" y="2458279"/>
            <a:ext cx="6502098" cy="22364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6042" y="5716176"/>
            <a:ext cx="5647619" cy="1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91410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3.1.2 </a:t>
            </a:r>
            <a:r>
              <a:rPr lang="en-US" sz="2400" b="1" dirty="0" err="1"/>
              <a:t>Phân</a:t>
            </a:r>
            <a:r>
              <a:rPr lang="en-US" sz="2400" b="1" dirty="0"/>
              <a:t> </a:t>
            </a:r>
            <a:r>
              <a:rPr lang="en-US" sz="2400" b="1" dirty="0" err="1"/>
              <a:t>loại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8059" y="1988840"/>
            <a:ext cx="81648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Theo </a:t>
            </a:r>
            <a:r>
              <a:rPr lang="en-US" sz="2400" dirty="0" err="1">
                <a:solidFill>
                  <a:srgbClr val="1405D1"/>
                </a:solidFill>
              </a:rPr>
              <a:t>chức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loại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nước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sạch</a:t>
            </a: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hóa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chất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nhiêu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liệu</a:t>
            </a:r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666205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412776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e./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đáy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11560" y="1844824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1405D1"/>
                </a:solidFill>
              </a:rPr>
              <a:t>- </a:t>
            </a:r>
            <a:r>
              <a:rPr lang="en-US" sz="2400" b="1" i="1" dirty="0" err="1">
                <a:solidFill>
                  <a:srgbClr val="1405D1"/>
                </a:solidFill>
              </a:rPr>
              <a:t>Xác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định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nội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lực</a:t>
            </a:r>
            <a:r>
              <a:rPr lang="en-US" sz="2400" b="1" i="1" dirty="0">
                <a:solidFill>
                  <a:srgbClr val="1405D1"/>
                </a:solidFill>
              </a:rPr>
              <a:t>:</a:t>
            </a:r>
            <a:endParaRPr lang="en-US" sz="2400" dirty="0">
              <a:solidFill>
                <a:srgbClr val="1405D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22" y="2435841"/>
            <a:ext cx="8413642" cy="329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006522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340768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e./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đáy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11560" y="1772816"/>
            <a:ext cx="86471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n-US" sz="2400" b="1" i="1" dirty="0" err="1">
                <a:solidFill>
                  <a:srgbClr val="1405D1"/>
                </a:solidFill>
              </a:rPr>
              <a:t>Tính</a:t>
            </a:r>
            <a:r>
              <a:rPr lang="en-US" sz="2400" b="1" i="1" dirty="0">
                <a:solidFill>
                  <a:srgbClr val="1405D1"/>
                </a:solidFill>
              </a:rPr>
              <a:t>, </a:t>
            </a:r>
            <a:r>
              <a:rPr lang="en-US" sz="2400" b="1" i="1" dirty="0" err="1">
                <a:solidFill>
                  <a:srgbClr val="1405D1"/>
                </a:solidFill>
              </a:rPr>
              <a:t>chọn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và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bố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trí</a:t>
            </a:r>
            <a:r>
              <a:rPr lang="en-US" sz="2400" b="1" i="1" dirty="0">
                <a:solidFill>
                  <a:srgbClr val="1405D1"/>
                </a:solidFill>
              </a:rPr>
              <a:t> </a:t>
            </a:r>
            <a:r>
              <a:rPr lang="en-US" sz="2400" b="1" i="1" dirty="0" err="1">
                <a:solidFill>
                  <a:srgbClr val="1405D1"/>
                </a:solidFill>
              </a:rPr>
              <a:t>thép</a:t>
            </a:r>
            <a:r>
              <a:rPr lang="en-US" sz="2400" b="1" i="1" dirty="0">
                <a:solidFill>
                  <a:srgbClr val="1405D1"/>
                </a:solidFill>
              </a:rPr>
              <a:t>:</a:t>
            </a:r>
          </a:p>
          <a:p>
            <a:pPr algn="just"/>
            <a:r>
              <a:rPr lang="en-US" sz="2400" dirty="0">
                <a:solidFill>
                  <a:srgbClr val="1405D1"/>
                </a:solidFill>
              </a:rPr>
              <a:t>  + </a:t>
            </a:r>
            <a:r>
              <a:rPr lang="en-US" sz="2400" dirty="0" err="1">
                <a:solidFill>
                  <a:srgbClr val="1405D1"/>
                </a:solidFill>
              </a:rPr>
              <a:t>Betong</a:t>
            </a:r>
            <a:r>
              <a:rPr lang="en-US" sz="2400" dirty="0">
                <a:solidFill>
                  <a:srgbClr val="1405D1"/>
                </a:solidFill>
              </a:rPr>
              <a:t> B20: </a:t>
            </a:r>
            <a:r>
              <a:rPr lang="en-US" sz="2400" dirty="0" err="1">
                <a:solidFill>
                  <a:srgbClr val="1405D1"/>
                </a:solidFill>
              </a:rPr>
              <a:t>Rb</a:t>
            </a:r>
            <a:r>
              <a:rPr lang="en-US" sz="2400" dirty="0">
                <a:solidFill>
                  <a:srgbClr val="1405D1"/>
                </a:solidFill>
              </a:rPr>
              <a:t>=115 </a:t>
            </a:r>
            <a:r>
              <a:rPr lang="en-US" sz="2400" dirty="0" err="1">
                <a:solidFill>
                  <a:srgbClr val="1405D1"/>
                </a:solidFill>
              </a:rPr>
              <a:t>daN</a:t>
            </a:r>
            <a:r>
              <a:rPr lang="en-US" sz="2400" dirty="0">
                <a:solidFill>
                  <a:srgbClr val="1405D1"/>
                </a:solidFill>
              </a:rPr>
              <a:t>/cm</a:t>
            </a:r>
            <a:r>
              <a:rPr lang="en-US" sz="2400" baseline="30000" dirty="0">
                <a:solidFill>
                  <a:srgbClr val="1405D1"/>
                </a:solidFill>
              </a:rPr>
              <a:t>2</a:t>
            </a:r>
          </a:p>
          <a:p>
            <a:pPr algn="just"/>
            <a:r>
              <a:rPr lang="en-US" sz="2400" dirty="0">
                <a:solidFill>
                  <a:srgbClr val="1405D1"/>
                </a:solidFill>
              </a:rPr>
              <a:t>  + </a:t>
            </a:r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AIII:      </a:t>
            </a:r>
            <a:r>
              <a:rPr lang="en-US" sz="2400" dirty="0" err="1">
                <a:solidFill>
                  <a:srgbClr val="1405D1"/>
                </a:solidFill>
              </a:rPr>
              <a:t>Rs</a:t>
            </a:r>
            <a:r>
              <a:rPr lang="en-US" sz="2400" dirty="0">
                <a:solidFill>
                  <a:srgbClr val="1405D1"/>
                </a:solidFill>
              </a:rPr>
              <a:t>=3650 </a:t>
            </a:r>
            <a:r>
              <a:rPr lang="en-US" sz="2400" dirty="0" err="1">
                <a:solidFill>
                  <a:srgbClr val="1405D1"/>
                </a:solidFill>
              </a:rPr>
              <a:t>daN</a:t>
            </a:r>
            <a:r>
              <a:rPr lang="en-US" sz="2400" dirty="0">
                <a:solidFill>
                  <a:srgbClr val="1405D1"/>
                </a:solidFill>
              </a:rPr>
              <a:t>/cm</a:t>
            </a:r>
            <a:r>
              <a:rPr lang="en-US" sz="2400" baseline="30000" dirty="0">
                <a:solidFill>
                  <a:srgbClr val="1405D1"/>
                </a:solidFill>
              </a:rPr>
              <a:t>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67544" y="2924944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b=100cm; h</a:t>
            </a:r>
            <a:r>
              <a:rPr lang="en-US" sz="2400" baseline="-25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=h-a=15-1,5=13,5cm;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050985" y="3308101"/>
          <a:ext cx="5116611" cy="840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00721" imgH="1019226" progId="Equation.DSMT4">
                  <p:embed/>
                </p:oleObj>
              </mc:Choice>
              <mc:Fallback>
                <p:oleObj name="Equation" r:id="rId3" imgW="6200721" imgH="1019226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0985" y="3308101"/>
                        <a:ext cx="5116611" cy="840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5" y="4149080"/>
            <a:ext cx="6904865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92967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980728"/>
            <a:ext cx="885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Giải</a:t>
            </a:r>
            <a:r>
              <a:rPr lang="en-US" sz="2400" b="1" dirty="0"/>
              <a:t>: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85720" y="1340768"/>
            <a:ext cx="864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>
                <a:solidFill>
                  <a:srgbClr val="FF0000"/>
                </a:solidFill>
              </a:rPr>
              <a:t>e./ </a:t>
            </a:r>
            <a:r>
              <a:rPr lang="en-US" sz="2400" b="1" i="1" dirty="0" err="1">
                <a:solidFill>
                  <a:srgbClr val="FF0000"/>
                </a:solidFill>
              </a:rPr>
              <a:t>Tính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toán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bản</a:t>
            </a:r>
            <a:r>
              <a:rPr lang="en-US" sz="2400" b="1" i="1" dirty="0">
                <a:solidFill>
                  <a:srgbClr val="FF0000"/>
                </a:solidFill>
              </a:rPr>
              <a:t> </a:t>
            </a:r>
            <a:r>
              <a:rPr lang="en-US" sz="2400" b="1" i="1" dirty="0" err="1">
                <a:solidFill>
                  <a:srgbClr val="FF0000"/>
                </a:solidFill>
              </a:rPr>
              <a:t>đáy</a:t>
            </a:r>
            <a:r>
              <a:rPr lang="en-US" sz="2400" b="1" i="1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1802433"/>
            <a:ext cx="5184576" cy="498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98917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564904"/>
            <a:ext cx="8712967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333937340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3.1.2 </a:t>
            </a:r>
            <a:r>
              <a:rPr lang="en-US" sz="2400" b="1" dirty="0" err="1"/>
              <a:t>Phân</a:t>
            </a:r>
            <a:r>
              <a:rPr lang="en-US" sz="2400" b="1" dirty="0"/>
              <a:t> </a:t>
            </a:r>
            <a:r>
              <a:rPr lang="en-US" sz="2400" b="1" dirty="0" err="1"/>
              <a:t>loại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8059" y="1988840"/>
            <a:ext cx="81648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Theo dung </a:t>
            </a:r>
            <a:r>
              <a:rPr lang="en-US" sz="2400" dirty="0" err="1">
                <a:solidFill>
                  <a:srgbClr val="1405D1"/>
                </a:solidFill>
              </a:rPr>
              <a:t>tích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phân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thành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loại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nhỏ</a:t>
            </a:r>
            <a:r>
              <a:rPr lang="en-US" sz="2400" dirty="0">
                <a:solidFill>
                  <a:srgbClr val="1405D1"/>
                </a:solidFill>
              </a:rPr>
              <a:t>: dung </a:t>
            </a:r>
            <a:r>
              <a:rPr lang="en-US" sz="2400" dirty="0" err="1">
                <a:solidFill>
                  <a:srgbClr val="1405D1"/>
                </a:solidFill>
              </a:rPr>
              <a:t>tích</a:t>
            </a:r>
            <a:r>
              <a:rPr lang="en-US" sz="2400" dirty="0">
                <a:solidFill>
                  <a:srgbClr val="1405D1"/>
                </a:solidFill>
              </a:rPr>
              <a:t> &lt;1000m</a:t>
            </a:r>
            <a:r>
              <a:rPr lang="en-US" sz="2400" baseline="30000" dirty="0">
                <a:solidFill>
                  <a:srgbClr val="1405D1"/>
                </a:solidFill>
              </a:rPr>
              <a:t>3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trung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bình</a:t>
            </a:r>
            <a:r>
              <a:rPr lang="en-US" sz="2400" dirty="0">
                <a:solidFill>
                  <a:srgbClr val="1405D1"/>
                </a:solidFill>
              </a:rPr>
              <a:t>: 1.000m</a:t>
            </a:r>
            <a:r>
              <a:rPr lang="en-US" sz="2400" baseline="30000" dirty="0">
                <a:solidFill>
                  <a:srgbClr val="1405D1"/>
                </a:solidFill>
              </a:rPr>
              <a:t>3 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 dung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tích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 </a:t>
            </a:r>
            <a:r>
              <a:rPr lang="en-US" sz="2400" dirty="0">
                <a:solidFill>
                  <a:srgbClr val="1405D1"/>
                </a:solidFill>
              </a:rPr>
              <a:t>10.000m</a:t>
            </a:r>
            <a:r>
              <a:rPr lang="en-US" sz="2400" baseline="30000" dirty="0">
                <a:solidFill>
                  <a:srgbClr val="1405D1"/>
                </a:solidFill>
              </a:rPr>
              <a:t>3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baseline="300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lớn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  <a:r>
              <a:rPr lang="en-US" sz="2400" baseline="30000" dirty="0">
                <a:solidFill>
                  <a:srgbClr val="1405D1"/>
                </a:solidFill>
              </a:rPr>
              <a:t> 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dung </a:t>
            </a:r>
            <a:r>
              <a:rPr lang="en-US" sz="2400" dirty="0" err="1">
                <a:solidFill>
                  <a:srgbClr val="1405D1"/>
                </a:solidFill>
                <a:sym typeface="Symbol" panose="05050102010706020507" pitchFamily="18" charset="2"/>
              </a:rPr>
              <a:t>tích</a:t>
            </a:r>
            <a:r>
              <a:rPr lang="en-US" sz="2400" dirty="0">
                <a:solidFill>
                  <a:srgbClr val="1405D1"/>
                </a:solidFill>
                <a:sym typeface="Symbol" panose="05050102010706020507" pitchFamily="18" charset="2"/>
              </a:rPr>
              <a:t> &gt; </a:t>
            </a:r>
            <a:r>
              <a:rPr lang="en-US" sz="2400" dirty="0">
                <a:solidFill>
                  <a:srgbClr val="1405D1"/>
                </a:solidFill>
              </a:rPr>
              <a:t>10.000m</a:t>
            </a:r>
            <a:r>
              <a:rPr lang="en-US" sz="2400" baseline="30000" dirty="0">
                <a:solidFill>
                  <a:srgbClr val="1405D1"/>
                </a:solidFill>
              </a:rPr>
              <a:t>3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27677" y="4713262"/>
            <a:ext cx="81648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Theo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trụ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tròn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chữ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nhật</a:t>
            </a:r>
            <a:r>
              <a:rPr lang="en-US" sz="2400" dirty="0">
                <a:solidFill>
                  <a:srgbClr val="1405D1"/>
                </a:solidFill>
              </a:rPr>
              <a:t>…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Theo </a:t>
            </a:r>
            <a:r>
              <a:rPr lang="en-US" sz="2400" dirty="0" err="1">
                <a:solidFill>
                  <a:srgbClr val="1405D1"/>
                </a:solidFill>
              </a:rPr>
              <a:t>biện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công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toàn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khối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ghép</a:t>
            </a:r>
            <a:r>
              <a:rPr lang="en-US" sz="2400" dirty="0">
                <a:solidFill>
                  <a:srgbClr val="1405D1"/>
                </a:solidFill>
              </a:rPr>
              <a:t>…</a:t>
            </a:r>
            <a:endParaRPr lang="en-US" sz="2400" baseline="300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19364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3.1.2 </a:t>
            </a:r>
            <a:r>
              <a:rPr lang="en-US" sz="2400" b="1" dirty="0" err="1"/>
              <a:t>Phân</a:t>
            </a:r>
            <a:r>
              <a:rPr lang="en-US" sz="2400" b="1" dirty="0"/>
              <a:t> </a:t>
            </a:r>
            <a:r>
              <a:rPr lang="en-US" sz="2400" b="1" dirty="0" err="1"/>
              <a:t>loại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8059" y="1988840"/>
            <a:ext cx="81648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1405D1"/>
                </a:solidFill>
              </a:rPr>
              <a:t>Theo </a:t>
            </a:r>
            <a:r>
              <a:rPr lang="en-US" sz="2400" dirty="0" err="1">
                <a:solidFill>
                  <a:srgbClr val="1405D1"/>
                </a:solidFill>
              </a:rPr>
              <a:t>vị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đặt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ngầm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nửa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ngầm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nổi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065747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3.1.3 </a:t>
            </a:r>
            <a:r>
              <a:rPr lang="en-US" sz="2400" b="1" dirty="0" err="1"/>
              <a:t>Tải</a:t>
            </a:r>
            <a:r>
              <a:rPr lang="en-US" sz="2400" b="1" dirty="0"/>
              <a:t> </a:t>
            </a:r>
            <a:r>
              <a:rPr lang="en-US" sz="2400" b="1" dirty="0" err="1"/>
              <a:t>trọng</a:t>
            </a:r>
            <a:r>
              <a:rPr lang="en-US" sz="2400" b="1" dirty="0"/>
              <a:t> </a:t>
            </a:r>
            <a:r>
              <a:rPr lang="en-US" sz="2400" b="1" dirty="0" err="1"/>
              <a:t>tác</a:t>
            </a:r>
            <a:r>
              <a:rPr lang="en-US" sz="2400" b="1" dirty="0"/>
              <a:t> </a:t>
            </a:r>
            <a:r>
              <a:rPr lang="en-US" sz="2400" b="1" dirty="0" err="1"/>
              <a:t>dụng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1988840"/>
            <a:ext cx="87484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quá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tính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toán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cần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xem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xét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cả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loại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tác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342900" indent="-342900">
              <a:buFontTx/>
              <a:buChar char="-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xuyên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FF0000"/>
                </a:solidFill>
              </a:rPr>
              <a:t>trọng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lượng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bản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thân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kết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cấu</a:t>
            </a:r>
            <a:endParaRPr lang="en-US" sz="2400" dirty="0">
              <a:solidFill>
                <a:srgbClr val="FF0000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thời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chất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lỏng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chứa</a:t>
            </a:r>
            <a:r>
              <a:rPr lang="en-US" sz="2400" dirty="0">
                <a:solidFill>
                  <a:srgbClr val="1405D1"/>
                </a:solidFill>
              </a:rPr>
              <a:t>, </a:t>
            </a:r>
            <a:r>
              <a:rPr lang="en-US" sz="2400" dirty="0" err="1">
                <a:solidFill>
                  <a:srgbClr val="1405D1"/>
                </a:solidFill>
              </a:rPr>
              <a:t>gồm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thủy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tĩnh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không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gian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dư</a:t>
            </a:r>
            <a:r>
              <a:rPr lang="en-US" sz="2400" dirty="0">
                <a:solidFill>
                  <a:srgbClr val="1405D1"/>
                </a:solidFill>
              </a:rPr>
              <a:t> (</a:t>
            </a:r>
            <a:r>
              <a:rPr lang="en-US" sz="2400" dirty="0" err="1">
                <a:solidFill>
                  <a:srgbClr val="1405D1"/>
                </a:solidFill>
              </a:rPr>
              <a:t>khi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kín</a:t>
            </a:r>
            <a:r>
              <a:rPr lang="en-US" sz="2400" dirty="0">
                <a:solidFill>
                  <a:srgbClr val="1405D1"/>
                </a:solidFill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thời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áp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chủ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động</a:t>
            </a:r>
            <a:r>
              <a:rPr lang="en-US" sz="2400" dirty="0">
                <a:solidFill>
                  <a:srgbClr val="1405D1"/>
                </a:solidFill>
              </a:rPr>
              <a:t> (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ngầm</a:t>
            </a:r>
            <a:r>
              <a:rPr lang="en-US" sz="2400" dirty="0">
                <a:solidFill>
                  <a:srgbClr val="1405D1"/>
                </a:solidFill>
              </a:rPr>
              <a:t>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93054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ng 3: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hồ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nước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3.1.3 </a:t>
            </a:r>
            <a:r>
              <a:rPr lang="en-US" sz="2400" b="1" dirty="0" err="1"/>
              <a:t>Tải</a:t>
            </a:r>
            <a:r>
              <a:rPr lang="en-US" sz="2400" b="1" dirty="0"/>
              <a:t> </a:t>
            </a:r>
            <a:r>
              <a:rPr lang="en-US" sz="2400" b="1" dirty="0" err="1"/>
              <a:t>trọng</a:t>
            </a:r>
            <a:r>
              <a:rPr lang="en-US" sz="2400" b="1" dirty="0"/>
              <a:t> </a:t>
            </a:r>
            <a:r>
              <a:rPr lang="en-US" sz="2400" b="1" dirty="0" err="1"/>
              <a:t>tác</a:t>
            </a:r>
            <a:r>
              <a:rPr lang="en-US" sz="2400" b="1" dirty="0"/>
              <a:t> </a:t>
            </a:r>
            <a:r>
              <a:rPr lang="en-US" sz="2400" b="1" dirty="0" err="1"/>
              <a:t>dụng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1988840"/>
            <a:ext cx="8748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FF0000"/>
                </a:solidFill>
              </a:rPr>
              <a:t>Tải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trọng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tạm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thời</a:t>
            </a:r>
            <a:r>
              <a:rPr lang="en-US" sz="2400" dirty="0">
                <a:solidFill>
                  <a:srgbClr val="FF0000"/>
                </a:solidFill>
              </a:rPr>
              <a:t> do </a:t>
            </a:r>
            <a:r>
              <a:rPr lang="en-US" sz="2400" dirty="0" err="1">
                <a:solidFill>
                  <a:srgbClr val="FF0000"/>
                </a:solidFill>
              </a:rPr>
              <a:t>nước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ngầm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1405D1"/>
                </a:solidFill>
              </a:rPr>
              <a:t>(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ngầm</a:t>
            </a:r>
            <a:r>
              <a:rPr lang="en-US" sz="2400" dirty="0">
                <a:solidFill>
                  <a:srgbClr val="1405D1"/>
                </a:solidFill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thời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lượng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đất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trên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nắp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(</a:t>
            </a: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hợp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bể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ngầm</a:t>
            </a:r>
            <a:r>
              <a:rPr lang="en-US" sz="2400" dirty="0">
                <a:solidFill>
                  <a:srgbClr val="1405D1"/>
                </a:solidFill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thời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sửa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chữa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>
              <a:solidFill>
                <a:srgbClr val="1405D1"/>
              </a:solidFill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</a:rPr>
              <a:t>Tải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trọng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thời</a:t>
            </a:r>
            <a:r>
              <a:rPr lang="en-US" sz="2400" dirty="0">
                <a:solidFill>
                  <a:srgbClr val="1405D1"/>
                </a:solidFill>
              </a:rPr>
              <a:t> do </a:t>
            </a:r>
            <a:r>
              <a:rPr lang="en-US" sz="2400" dirty="0" err="1">
                <a:solidFill>
                  <a:srgbClr val="1405D1"/>
                </a:solidFill>
              </a:rPr>
              <a:t>gió</a:t>
            </a:r>
            <a:r>
              <a:rPr lang="en-US" sz="2400" dirty="0">
                <a:solidFill>
                  <a:srgbClr val="140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7332182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10466</TotalTime>
  <Words>3069</Words>
  <Application>Microsoft Office PowerPoint</Application>
  <PresentationFormat>On-screen Show (4:3)</PresentationFormat>
  <Paragraphs>470</Paragraphs>
  <Slides>53</Slides>
  <Notes>50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1" baseType="lpstr">
      <vt:lpstr>Arial</vt:lpstr>
      <vt:lpstr>Calibri</vt:lpstr>
      <vt:lpstr>Constantia</vt:lpstr>
      <vt:lpstr>Times New Roman</vt:lpstr>
      <vt:lpstr>Wingdings</vt:lpstr>
      <vt:lpstr>Wingdings 2</vt:lpstr>
      <vt:lpstr>Flow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TIỂU LUẬN NHÓM 10</dc:title>
  <dc:creator>Humada</dc:creator>
  <cp:lastModifiedBy>User</cp:lastModifiedBy>
  <cp:revision>1430</cp:revision>
  <dcterms:created xsi:type="dcterms:W3CDTF">2011-12-23T17:11:33Z</dcterms:created>
  <dcterms:modified xsi:type="dcterms:W3CDTF">2021-07-01T08:45:37Z</dcterms:modified>
</cp:coreProperties>
</file>