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  <p:sldMasterId id="2147483660" r:id="rId5"/>
  </p:sldMasterIdLst>
  <p:sldIdLst>
    <p:sldId id="256" r:id="rId6"/>
    <p:sldId id="301" r:id="rId7"/>
    <p:sldId id="302" r:id="rId8"/>
    <p:sldId id="303" r:id="rId9"/>
    <p:sldId id="304" r:id="rId10"/>
    <p:sldId id="295" r:id="rId11"/>
    <p:sldId id="296" r:id="rId12"/>
    <p:sldId id="305" r:id="rId13"/>
    <p:sldId id="306" r:id="rId14"/>
    <p:sldId id="307" r:id="rId15"/>
    <p:sldId id="30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503777-7DB8-45EC-A7EA-0013AFA674BA}" v="1" dt="2023-11-24T14:19:31.3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05"/>
  </p:normalViewPr>
  <p:slideViewPr>
    <p:cSldViewPr snapToGrid="0" snapToObjects="1" showGuides="1">
      <p:cViewPr varScale="1">
        <p:scale>
          <a:sx n="72" d="100"/>
          <a:sy n="72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zamel Amjed" userId="1515c416-0536-4bdf-bdd7-379084246adf" providerId="ADAL" clId="{31503777-7DB8-45EC-A7EA-0013AFA674BA}"/>
    <pc:docChg chg="custSel modSld">
      <pc:chgData name="Muzamel Amjed" userId="1515c416-0536-4bdf-bdd7-379084246adf" providerId="ADAL" clId="{31503777-7DB8-45EC-A7EA-0013AFA674BA}" dt="2023-11-24T14:20:47.773" v="163" actId="27636"/>
      <pc:docMkLst>
        <pc:docMk/>
      </pc:docMkLst>
      <pc:sldChg chg="modSp mod">
        <pc:chgData name="Muzamel Amjed" userId="1515c416-0536-4bdf-bdd7-379084246adf" providerId="ADAL" clId="{31503777-7DB8-45EC-A7EA-0013AFA674BA}" dt="2023-11-24T14:20:47.773" v="163" actId="27636"/>
        <pc:sldMkLst>
          <pc:docMk/>
          <pc:sldMk cId="753311223" sldId="256"/>
        </pc:sldMkLst>
        <pc:spChg chg="mod">
          <ac:chgData name="Muzamel Amjed" userId="1515c416-0536-4bdf-bdd7-379084246adf" providerId="ADAL" clId="{31503777-7DB8-45EC-A7EA-0013AFA674BA}" dt="2023-11-24T14:20:47.773" v="163" actId="27636"/>
          <ac:spMkLst>
            <pc:docMk/>
            <pc:sldMk cId="753311223" sldId="256"/>
            <ac:spMk id="2" creationId="{D9EF6771-E776-5243-8F1F-A15930FC0334}"/>
          </ac:spMkLst>
        </pc:spChg>
        <pc:spChg chg="mod">
          <ac:chgData name="Muzamel Amjed" userId="1515c416-0536-4bdf-bdd7-379084246adf" providerId="ADAL" clId="{31503777-7DB8-45EC-A7EA-0013AFA674BA}" dt="2023-11-24T14:19:09.963" v="6" actId="20577"/>
          <ac:spMkLst>
            <pc:docMk/>
            <pc:sldMk cId="753311223" sldId="256"/>
            <ac:spMk id="3" creationId="{6C663468-9CDB-5741-B4A4-2747E502D44E}"/>
          </ac:spMkLst>
        </pc:spChg>
      </pc:sldChg>
      <pc:sldChg chg="addSp modSp mod">
        <pc:chgData name="Muzamel Amjed" userId="1515c416-0536-4bdf-bdd7-379084246adf" providerId="ADAL" clId="{31503777-7DB8-45EC-A7EA-0013AFA674BA}" dt="2023-11-24T14:19:57.882" v="124" actId="313"/>
        <pc:sldMkLst>
          <pc:docMk/>
          <pc:sldMk cId="2647275577" sldId="306"/>
        </pc:sldMkLst>
        <pc:spChg chg="mod">
          <ac:chgData name="Muzamel Amjed" userId="1515c416-0536-4bdf-bdd7-379084246adf" providerId="ADAL" clId="{31503777-7DB8-45EC-A7EA-0013AFA674BA}" dt="2023-11-24T14:19:23.533" v="10" actId="20577"/>
          <ac:spMkLst>
            <pc:docMk/>
            <pc:sldMk cId="2647275577" sldId="306"/>
            <ac:spMk id="2" creationId="{42ED115B-5978-1947-CD85-E9994827BF1B}"/>
          </ac:spMkLst>
        </pc:spChg>
        <pc:spChg chg="add mod">
          <ac:chgData name="Muzamel Amjed" userId="1515c416-0536-4bdf-bdd7-379084246adf" providerId="ADAL" clId="{31503777-7DB8-45EC-A7EA-0013AFA674BA}" dt="2023-11-24T14:19:57.882" v="124" actId="313"/>
          <ac:spMkLst>
            <pc:docMk/>
            <pc:sldMk cId="2647275577" sldId="306"/>
            <ac:spMk id="3" creationId="{764B35E4-9E1F-5AAF-F0E9-E8136D48124E}"/>
          </ac:spMkLst>
        </pc:spChg>
      </pc:sldChg>
      <pc:sldChg chg="delSp mod">
        <pc:chgData name="Muzamel Amjed" userId="1515c416-0536-4bdf-bdd7-379084246adf" providerId="ADAL" clId="{31503777-7DB8-45EC-A7EA-0013AFA674BA}" dt="2023-11-24T14:20:30.516" v="125" actId="478"/>
        <pc:sldMkLst>
          <pc:docMk/>
          <pc:sldMk cId="30065613" sldId="308"/>
        </pc:sldMkLst>
        <pc:spChg chg="del">
          <ac:chgData name="Muzamel Amjed" userId="1515c416-0536-4bdf-bdd7-379084246adf" providerId="ADAL" clId="{31503777-7DB8-45EC-A7EA-0013AFA674BA}" dt="2023-11-24T14:20:30.516" v="125" actId="478"/>
          <ac:spMkLst>
            <pc:docMk/>
            <pc:sldMk cId="30065613" sldId="308"/>
            <ac:spMk id="2" creationId="{5A2C81F0-D69B-F3AC-C59F-C5E6BD6F009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3654-BA8D-8E40-A492-686D0533B4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287" y="2801317"/>
            <a:ext cx="8057321" cy="689872"/>
          </a:xfrm>
        </p:spPr>
        <p:txBody>
          <a:bodyPr anchor="b">
            <a:no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D4F45-EB04-9C43-8091-B69A5ECF8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5287" y="3615290"/>
            <a:ext cx="8057321" cy="49288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757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C807F-DA61-F949-A7A6-4131C17FE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52765A-7376-3640-BF7C-4DDEF6A26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B2365C-A13C-0C48-B677-DB47E5779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2278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3A9EA-C046-CA4C-B30D-78486109CA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0DD99-B9A7-2047-BED8-E1FE4EA6F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17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14812-DDEF-154D-860D-0F696D1A0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65020-59F7-EA45-B760-B2265597E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56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7BCD5-C6B0-994A-90EB-C45675ED4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C5599E-6C81-9540-88F1-8BD5CB0DB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0531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7F1CA-63E6-F04A-9D09-F3428872E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DAE59-ADBD-6441-BC11-E7906C3F86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1CED3E-C060-6143-BDDD-E2917FD456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358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36296-E643-334B-AF8A-CB99D8197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3E558B-8CFB-4A42-89BD-32879DDD6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548D8-F918-1549-BAE9-DF6AE2F27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F8E723-5DED-394E-8398-D4EBE569F3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7BDE43-13AD-3C49-A8E6-FC92C43268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23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07C4A-7CA7-8143-B6B5-B25387F12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4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58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98FA8-3EF2-EB42-831C-2C7D3AA06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98AC5-6873-C845-AD01-F9941941C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B7AC95-83FE-5F42-9D52-2C20EFFC7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9875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914F30-94CC-174A-8C2E-FC7F5C0D5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5" y="2766218"/>
            <a:ext cx="75106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68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840FE6-78AC-E342-A8ED-B06703FDA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6BE7D-9AF3-7048-9B67-F64209AA2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17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F6771-E776-5243-8F1F-A15930FC03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Trebuchet MS" panose="020B0603020202020204" pitchFamily="34" charset="0"/>
              </a:rPr>
              <a:t>Safe </a:t>
            </a:r>
            <a:r>
              <a:rPr lang="en-US" sz="2800">
                <a:latin typeface="Trebuchet MS" panose="020B0603020202020204" pitchFamily="34" charset="0"/>
              </a:rPr>
              <a:t>Isolation Overview</a:t>
            </a:r>
            <a:endParaRPr lang="en-US" sz="2800" dirty="0">
              <a:latin typeface="Trebuchet MS" panose="020B0603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663468-9CDB-5741-B4A4-2747E502D4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Isolation</a:t>
            </a:r>
          </a:p>
        </p:txBody>
      </p:sp>
    </p:spTree>
    <p:extLst>
      <p:ext uri="{BB962C8B-B14F-4D97-AF65-F5344CB8AC3E}">
        <p14:creationId xmlns:p14="http://schemas.microsoft.com/office/powerpoint/2010/main" val="753311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292D0-E65F-A9D7-8EEF-CF85FBAFF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sz="3000" dirty="0">
                <a:solidFill>
                  <a:schemeClr val="accent1">
                    <a:lumMod val="75000"/>
                  </a:schemeClr>
                </a:solidFill>
              </a:rPr>
              <a:t>Safe Isolation and locking-off procedure</a:t>
            </a:r>
            <a:endParaRPr lang="en-GB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09295-A648-3E3F-675D-2E58A3FCE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0" y="1245704"/>
            <a:ext cx="10624930" cy="4931259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GB" altLang="en-US" sz="7200" dirty="0">
                <a:cs typeface="Arial" panose="020B0604020202020204" pitchFamily="34" charset="0"/>
              </a:rPr>
              <a:t>Agree the work to be carried out and circuit/equipment to be isolated.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endParaRPr lang="en-GB" altLang="en-US" sz="7200" dirty="0"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GB" altLang="en-US" sz="7200" dirty="0">
                <a:cs typeface="Arial" panose="020B0604020202020204" pitchFamily="34" charset="0"/>
              </a:rPr>
              <a:t>Carry out a procedure for assessment if the circuit can be made ‘dead’ in a safe manner.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endParaRPr lang="en-GB" altLang="en-US" sz="7200" dirty="0"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GB" altLang="en-US" sz="7200" dirty="0">
                <a:cs typeface="Arial" panose="020B0604020202020204" pitchFamily="34" charset="0"/>
              </a:rPr>
              <a:t>Activate a ‘permit-to-work’ system if required.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endParaRPr lang="en-GB" altLang="en-US" sz="7200" dirty="0"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GB" altLang="en-US" sz="7200" dirty="0">
                <a:cs typeface="Arial" panose="020B0604020202020204" pitchFamily="34" charset="0"/>
              </a:rPr>
              <a:t>Identify the circuit/equipment to be isolated.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endParaRPr lang="en-GB" altLang="en-US" sz="7200" dirty="0"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GB" altLang="en-US" sz="7200" dirty="0">
                <a:cs typeface="Arial" panose="020B0604020202020204" pitchFamily="34" charset="0"/>
              </a:rPr>
              <a:t>Verify the operation of test equipment using a known live source.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endParaRPr lang="en-GB" altLang="en-US" sz="7200" dirty="0"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GB" altLang="en-US" sz="7200" dirty="0">
                <a:cs typeface="Arial" panose="020B0604020202020204" pitchFamily="34" charset="0"/>
              </a:rPr>
              <a:t>Determine the operational status of the circuit/equipment to be isolated.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endParaRPr lang="en-GB" altLang="en-US" sz="7200" dirty="0"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GB" altLang="en-US" sz="7200" dirty="0">
                <a:cs typeface="Arial" panose="020B0604020202020204" pitchFamily="34" charset="0"/>
              </a:rPr>
              <a:t>Notify all relevant personnel that isolation is about to take place.</a:t>
            </a:r>
          </a:p>
          <a:p>
            <a:pPr eaLnBrk="1" hangingPunct="1">
              <a:buFont typeface="Arial" panose="020B0604020202020204" pitchFamily="34" charset="0"/>
              <a:buAutoNum type="arabicPeriod"/>
            </a:pPr>
            <a:endParaRPr lang="en-GB" altLang="en-US" sz="7200" dirty="0"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GB" altLang="en-US" sz="7200" dirty="0">
                <a:cs typeface="Arial" panose="020B0604020202020204" pitchFamily="34" charset="0"/>
              </a:rPr>
              <a:t>Identify the relevant means of isolation.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2994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6471F-F233-D68E-4ABE-59445DB9C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4643"/>
            <a:ext cx="10515600" cy="5302320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altLang="en-US" sz="21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GB" altLang="en-US" sz="2100" dirty="0"/>
              <a:t>9   Switch off and lock-off the means of isolation.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altLang="en-US" sz="21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GB" altLang="en-US" sz="2100" dirty="0"/>
              <a:t>10  Post ‘danger’ and ‘caution’ notices.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altLang="en-US" sz="21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GB" altLang="en-US" sz="2100" dirty="0"/>
              <a:t>11  Retain lock-off key/s in a secure place.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altLang="en-US" sz="2100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GB" altLang="en-US" sz="2100" dirty="0"/>
              <a:t>12  Use proven test instruments to verify that all sources of energy have been removed from the circuit/equipment.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GB" altLang="en-US" sz="2100" dirty="0">
                <a:solidFill>
                  <a:srgbClr val="FF0000"/>
                </a:solidFill>
              </a:rPr>
              <a:t>(NOTE: work on the circuit/equipment should not commence until isolation is verified.)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altLang="en-US" sz="2100" dirty="0">
              <a:solidFill>
                <a:srgbClr val="FF0000"/>
              </a:solidFill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GB" altLang="en-US" sz="2100" dirty="0"/>
              <a:t>13</a:t>
            </a:r>
            <a:r>
              <a:rPr lang="en-GB" altLang="en-US" sz="2100" dirty="0">
                <a:solidFill>
                  <a:srgbClr val="FF0000"/>
                </a:solidFill>
              </a:rPr>
              <a:t> </a:t>
            </a:r>
            <a:r>
              <a:rPr lang="en-GB" altLang="en-US" sz="2100" dirty="0"/>
              <a:t>Apply safety earths if required (this is always required for HV systems).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altLang="en-US" sz="21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GB" altLang="en-US" sz="2100" dirty="0"/>
              <a:t>14 Apply safety locks and caution notices to earthing devices.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altLang="en-US" sz="2100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GB" altLang="en-US" sz="2100" dirty="0"/>
              <a:t>15   Issue permit-to-work.</a:t>
            </a:r>
            <a:endParaRPr lang="en-GB" altLang="en-US" sz="2100" dirty="0">
              <a:cs typeface="Arial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65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DD93F-3A82-782B-3FAE-F9CF45132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sz="3000" dirty="0"/>
              <a:t>Safe Isolation and locking-off procedure</a:t>
            </a:r>
            <a:br>
              <a:rPr lang="en-GB" altLang="en-US" sz="3000" dirty="0"/>
            </a:br>
            <a:endParaRPr lang="en-GB" sz="30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660EA0F-A59A-DBFC-C85B-1144105180B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677" y="1825625"/>
            <a:ext cx="574264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191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88584-F74D-C3DB-C48C-BF62E558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EAWR Regulation 12.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F7389-B71B-29BE-8267-C44C3A3BA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GB" altLang="en-US" dirty="0"/>
              <a:t>Regulation 12 requires that a suitable means of isolation: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GB" altLang="en-US" dirty="0"/>
          </a:p>
          <a:p>
            <a:pPr marL="0" indent="0">
              <a:buFont typeface="Wingdings" panose="05000000000000000000" pitchFamily="2" charset="2"/>
              <a:buNone/>
            </a:pPr>
            <a:r>
              <a:rPr lang="en-GB" altLang="en-US" dirty="0"/>
              <a:t>“have the capability to positively establish an air gap which will ensure that there is no likely way in which the isolation gap can fail electrically”.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99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4EB87-2360-4497-EDA3-940E245D6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IET Wiring Regulations (BS7671)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7D55F-49ED-B372-B755-6D9C1F71B4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GB" altLang="en-US" u="sng" dirty="0"/>
              <a:t>Switching off for mechanical maintenance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GB" altLang="en-US" u="sng" dirty="0"/>
          </a:p>
          <a:p>
            <a:pPr marL="0" indent="0">
              <a:buFont typeface="Wingdings" panose="05000000000000000000" pitchFamily="2" charset="2"/>
              <a:buNone/>
            </a:pPr>
            <a:r>
              <a:rPr lang="en-GB" altLang="en-US" dirty="0"/>
              <a:t>Regulation 537.3.1.2 – suitable means shall be provided to prevent electrically powered equipment from becoming </a:t>
            </a:r>
            <a:r>
              <a:rPr lang="en-GB" altLang="en-US" u="sng" dirty="0"/>
              <a:t>unintentionally reactivated during the mechanical maintenance</a:t>
            </a:r>
            <a:r>
              <a:rPr lang="en-GB" altLang="en-US" dirty="0"/>
              <a:t>, unless the means of switching off is continuously under the control of any person performing such maintenance.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8181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0FFF0-F7FC-01C5-FBDB-9E10410B6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sz="3000" dirty="0"/>
              <a:t>Lock out Procedure</a:t>
            </a:r>
            <a:endParaRPr lang="en-GB" sz="3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49E66B-F2DE-1D77-DF3F-7DD753B271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800" dirty="0"/>
              <a:t>Why do we need a lock out procedure?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800" dirty="0"/>
              <a:t>	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800" dirty="0"/>
              <a:t>	To keep plant and its components from being set in motion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800" dirty="0"/>
              <a:t>	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800" dirty="0"/>
              <a:t>	To prevent release of stored energy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800" dirty="0"/>
              <a:t>	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800" dirty="0"/>
              <a:t>	To protect safety of persons</a:t>
            </a:r>
            <a:endParaRPr lang="en-GB" sz="1800" dirty="0"/>
          </a:p>
        </p:txBody>
      </p:sp>
      <p:pic>
        <p:nvPicPr>
          <p:cNvPr id="4" name="Picture 3" descr="electrical  lockout hasp">
            <a:extLst>
              <a:ext uri="{FF2B5EF4-FFF2-40B4-BE49-F238E27FC236}">
                <a16:creationId xmlns:a16="http://schemas.microsoft.com/office/drawing/2014/main" id="{3034EED8-3D19-1092-5C19-21B33A90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956" y="3709366"/>
            <a:ext cx="12192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239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56A2F-D6B3-45DB-AEC0-147C1D8AA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7586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SG" sz="18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latin typeface="Trebuchet MS" panose="020B0603020202020204" pitchFamily="34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65E550-4FF4-CBCD-E550-22B45F3A1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592" y="1378162"/>
            <a:ext cx="4561612" cy="437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73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589E-0C33-42B6-9A43-6458ABC01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4227"/>
            <a:ext cx="8795657" cy="132556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altLang="en-US" sz="3000" kern="0" dirty="0">
                <a:solidFill>
                  <a:schemeClr val="accent1">
                    <a:lumMod val="75000"/>
                  </a:schemeClr>
                </a:solidFill>
              </a:rPr>
              <a:t>Lock Out Devices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56A2F-D6B3-45DB-AEC0-147C1D8AA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7586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SG" sz="18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18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217A1C-9670-7CD1-B975-5EC1740EAAC5}"/>
              </a:ext>
            </a:extLst>
          </p:cNvPr>
          <p:cNvSpPr txBox="1"/>
          <p:nvPr/>
        </p:nvSpPr>
        <p:spPr>
          <a:xfrm>
            <a:off x="838200" y="1353817"/>
            <a:ext cx="99510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latin typeface="Trebuchet MS" panose="020B0603020202020204" pitchFamily="34" charset="0"/>
              </a:rPr>
              <a:t>​</a:t>
            </a:r>
            <a:r>
              <a:rPr lang="en-GB" dirty="0"/>
              <a:t>​</a:t>
            </a:r>
          </a:p>
          <a:p>
            <a:pPr lvl="0"/>
            <a:endParaRPr lang="en-GB" sz="18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DB6D9D-7AE9-3776-FBED-879DA2D3BE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18398"/>
          <a:stretch>
            <a:fillRect/>
          </a:stretch>
        </p:blipFill>
        <p:spPr bwMode="auto">
          <a:xfrm>
            <a:off x="1206362" y="2000148"/>
            <a:ext cx="29146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6F97C9-D8D8-7B47-9730-C0F14703F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12"/>
          <a:stretch>
            <a:fillRect/>
          </a:stretch>
        </p:blipFill>
        <p:spPr bwMode="auto">
          <a:xfrm>
            <a:off x="6361062" y="1284272"/>
            <a:ext cx="2566987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38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BE3DF-E369-F341-FE7A-0AB76D73D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en-US" sz="3000" dirty="0">
                <a:solidFill>
                  <a:schemeClr val="accent1">
                    <a:lumMod val="75000"/>
                  </a:schemeClr>
                </a:solidFill>
              </a:rPr>
              <a:t>Lock Out Devices</a:t>
            </a:r>
            <a:endParaRPr lang="en-GB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Gate valve cover lockout">
            <a:extLst>
              <a:ext uri="{FF2B5EF4-FFF2-40B4-BE49-F238E27FC236}">
                <a16:creationId xmlns:a16="http://schemas.microsoft.com/office/drawing/2014/main" id="{A9EBDDE0-E548-9A35-E108-E491A302038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93382"/>
            <a:ext cx="2355574" cy="378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electrical  lockout hasp">
            <a:extLst>
              <a:ext uri="{FF2B5EF4-FFF2-40B4-BE49-F238E27FC236}">
                <a16:creationId xmlns:a16="http://schemas.microsoft.com/office/drawing/2014/main" id="{810DBEE6-E4B5-3D8F-9A52-BAABF80F7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562" y="1575244"/>
            <a:ext cx="21748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ircuit breaker lockout">
            <a:extLst>
              <a:ext uri="{FF2B5EF4-FFF2-40B4-BE49-F238E27FC236}">
                <a16:creationId xmlns:a16="http://schemas.microsoft.com/office/drawing/2014/main" id="{18339068-172C-6CA4-B7B0-5F65505F3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774" y="1575244"/>
            <a:ext cx="2071688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84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D115B-5978-1947-CD85-E9994827B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solidFill>
                  <a:schemeClr val="accent1">
                    <a:lumMod val="75000"/>
                  </a:schemeClr>
                </a:solidFill>
              </a:rPr>
              <a:t>Lockout Tag</a:t>
            </a:r>
          </a:p>
        </p:txBody>
      </p:sp>
      <p:pic>
        <p:nvPicPr>
          <p:cNvPr id="4" name="Content Placeholder 3" descr="warning notice">
            <a:extLst>
              <a:ext uri="{FF2B5EF4-FFF2-40B4-BE49-F238E27FC236}">
                <a16:creationId xmlns:a16="http://schemas.microsoft.com/office/drawing/2014/main" id="{08080017-4741-97C7-1EDE-70964D860B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279" y="2038231"/>
            <a:ext cx="2004184" cy="365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4B35E4-9E1F-5AAF-F0E9-E8136D48124E}"/>
              </a:ext>
            </a:extLst>
          </p:cNvPr>
          <p:cNvSpPr txBox="1"/>
          <p:nvPr/>
        </p:nvSpPr>
        <p:spPr>
          <a:xfrm>
            <a:off x="7086600" y="2038231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On the system isolated a tag must be included with the safety lock. </a:t>
            </a:r>
          </a:p>
        </p:txBody>
      </p:sp>
    </p:spTree>
    <p:extLst>
      <p:ext uri="{BB962C8B-B14F-4D97-AF65-F5344CB8AC3E}">
        <p14:creationId xmlns:p14="http://schemas.microsoft.com/office/powerpoint/2010/main" val="2647275577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atchkeeping and Imdiate reactions" id="{7685C05B-05D1-4C62-B6CB-E5C7FFC29BF6}" vid="{2E1A94D2-7F56-4FC5-A5D0-0F5242E8FB9F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atchkeeping and Imdiate reactions" id="{7685C05B-05D1-4C62-B6CB-E5C7FFC29BF6}" vid="{48F31A9E-3802-496B-A9FA-588CE9834D0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EE86F8F56C1849B6F977188B63C923" ma:contentTypeVersion="12" ma:contentTypeDescription="Create a new document." ma:contentTypeScope="" ma:versionID="bec52f2a6f339f8cabea60d5bd6fa100">
  <xsd:schema xmlns:xsd="http://www.w3.org/2001/XMLSchema" xmlns:xs="http://www.w3.org/2001/XMLSchema" xmlns:p="http://schemas.microsoft.com/office/2006/metadata/properties" xmlns:ns3="bc3196be-0d35-4c88-8065-6cf848270fd0" xmlns:ns4="b72889a3-085a-4e13-a33d-f0aed5c253da" targetNamespace="http://schemas.microsoft.com/office/2006/metadata/properties" ma:root="true" ma:fieldsID="913f8e000750600cdd1926c71c90ddc4" ns3:_="" ns4:_="">
    <xsd:import namespace="bc3196be-0d35-4c88-8065-6cf848270fd0"/>
    <xsd:import namespace="b72889a3-085a-4e13-a33d-f0aed5c253d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3196be-0d35-4c88-8065-6cf848270f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2889a3-085a-4e13-a33d-f0aed5c253d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7C8F9B-134F-44DF-9380-25110F3144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3196be-0d35-4c88-8065-6cf848270fd0"/>
    <ds:schemaRef ds:uri="b72889a3-085a-4e13-a33d-f0aed5c25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D37D22B-D151-4FC8-964E-D299DBB286CB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c3196be-0d35-4c88-8065-6cf848270fd0"/>
    <ds:schemaRef ds:uri="http://schemas.microsoft.com/office/2006/documentManagement/types"/>
    <ds:schemaRef ds:uri="b72889a3-085a-4e13-a33d-f0aed5c253da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A043A2F-C524-4E02-A3D5-08F227FDDEF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 Power Pont</Template>
  <TotalTime>3479</TotalTime>
  <Words>371</Words>
  <Application>Microsoft Office PowerPoint</Application>
  <PresentationFormat>Widescreen</PresentationFormat>
  <Paragraphs>61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Trebuchet MS</vt:lpstr>
      <vt:lpstr>Wingdings</vt:lpstr>
      <vt:lpstr>2_Custom Design</vt:lpstr>
      <vt:lpstr>1_Custom Design</vt:lpstr>
      <vt:lpstr>Safe Isolation Overview</vt:lpstr>
      <vt:lpstr>Safe Isolation and locking-off procedure </vt:lpstr>
      <vt:lpstr>EAWR Regulation 12.</vt:lpstr>
      <vt:lpstr>IET Wiring Regulations (BS7671) </vt:lpstr>
      <vt:lpstr>Lock out Procedure</vt:lpstr>
      <vt:lpstr>PowerPoint Presentation</vt:lpstr>
      <vt:lpstr>Lock Out Devices</vt:lpstr>
      <vt:lpstr>Lock Out Devices</vt:lpstr>
      <vt:lpstr>Lockout Tag</vt:lpstr>
      <vt:lpstr>Safe Isolation and locking-off procedure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 General exam preparation (electrical section)</dc:title>
  <dc:creator>Ewan Dingwall</dc:creator>
  <cp:lastModifiedBy>Muzamel Amjed</cp:lastModifiedBy>
  <cp:revision>149</cp:revision>
  <dcterms:created xsi:type="dcterms:W3CDTF">2022-01-18T10:11:15Z</dcterms:created>
  <dcterms:modified xsi:type="dcterms:W3CDTF">2023-11-24T14:20:48Z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0x010100F4EE86F8F56C1849B6F977188B63C923</vt:lpwstr>
  </property>
</Properties>
</file>