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  <p:sldMasterId id="2147483660" r:id="rId5"/>
  </p:sldMasterIdLst>
  <p:sldIdLst>
    <p:sldId id="256" r:id="rId6"/>
    <p:sldId id="282" r:id="rId7"/>
    <p:sldId id="291" r:id="rId8"/>
    <p:sldId id="299" r:id="rId9"/>
    <p:sldId id="300" r:id="rId10"/>
    <p:sldId id="292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05"/>
  </p:normalViewPr>
  <p:slideViewPr>
    <p:cSldViewPr snapToGrid="0" snapToObjects="1" showGuides="1">
      <p:cViewPr>
        <p:scale>
          <a:sx n="70" d="100"/>
          <a:sy n="70" d="100"/>
        </p:scale>
        <p:origin x="7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3654-BA8D-8E40-A492-686D0533B4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287" y="2801317"/>
            <a:ext cx="8057321" cy="689872"/>
          </a:xfrm>
        </p:spPr>
        <p:txBody>
          <a:bodyPr anchor="b">
            <a:no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D4F45-EB04-9C43-8091-B69A5ECF8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5287" y="3615290"/>
            <a:ext cx="8057321" cy="49288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757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C807F-DA61-F949-A7A6-4131C17FE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52765A-7376-3640-BF7C-4DDEF6A26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B2365C-A13C-0C48-B677-DB47E5779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2278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3A9EA-C046-CA4C-B30D-78486109CA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0DD99-B9A7-2047-BED8-E1FE4EA6F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17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14812-DDEF-154D-860D-0F696D1A0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65020-59F7-EA45-B760-B2265597E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56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7BCD5-C6B0-994A-90EB-C45675ED4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C5599E-6C81-9540-88F1-8BD5CB0DB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0531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7F1CA-63E6-F04A-9D09-F3428872E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DAE59-ADBD-6441-BC11-E7906C3F86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1CED3E-C060-6143-BDDD-E2917FD456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358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36296-E643-334B-AF8A-CB99D8197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3E558B-8CFB-4A42-89BD-32879DDD6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548D8-F918-1549-BAE9-DF6AE2F27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F8E723-5DED-394E-8398-D4EBE569F3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7BDE43-13AD-3C49-A8E6-FC92C43268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23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07C4A-7CA7-8143-B6B5-B25387F12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4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58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98FA8-3EF2-EB42-831C-2C7D3AA06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98AC5-6873-C845-AD01-F9941941C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B7AC95-83FE-5F42-9D52-2C20EFFC7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9875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914F30-94CC-174A-8C2E-FC7F5C0D5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5" y="2766218"/>
            <a:ext cx="75106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68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840FE6-78AC-E342-A8ED-B06703FDA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6BE7D-9AF3-7048-9B67-F64209AA2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17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F6771-E776-5243-8F1F-A15930FC03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Trebuchet MS" panose="020B0603020202020204" pitchFamily="34" charset="0"/>
              </a:rPr>
              <a:t>Outcome 2: Testing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663468-9CDB-5741-B4A4-2747E502D4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5287" y="3429000"/>
            <a:ext cx="9263270" cy="983974"/>
          </a:xfrm>
        </p:spPr>
        <p:txBody>
          <a:bodyPr/>
          <a:lstStyle/>
          <a:p>
            <a:r>
              <a:rPr lang="en-GB" sz="2000" dirty="0"/>
              <a:t>Perform the tests required for a low voltage electrical installation prior to connection of the supply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53311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AD97A-7174-A643-EF2C-160387308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643" y="705853"/>
            <a:ext cx="10729746" cy="5155197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>
                <a:latin typeface="Trebuchet MS" panose="020B0603020202020204" pitchFamily="34" charset="0"/>
              </a:rPr>
              <a:t>Step 1: Remove all loads and switch off all the breakers including RCD’s</a:t>
            </a:r>
          </a:p>
          <a:p>
            <a:pPr marL="0" indent="0">
              <a:buNone/>
            </a:pPr>
            <a:r>
              <a:rPr lang="en-GB" sz="1800" dirty="0">
                <a:latin typeface="Trebuchet MS" panose="020B0603020202020204" pitchFamily="34" charset="0"/>
              </a:rPr>
              <a:t>Step 2: Insert the </a:t>
            </a:r>
            <a:r>
              <a:rPr lang="en-GB" sz="1800" dirty="0" err="1">
                <a:latin typeface="Trebuchet MS" panose="020B0603020202020204" pitchFamily="34" charset="0"/>
              </a:rPr>
              <a:t>cabels</a:t>
            </a:r>
            <a:r>
              <a:rPr lang="en-GB" sz="1800" dirty="0">
                <a:latin typeface="Trebuchet MS" panose="020B0603020202020204" pitchFamily="34" charset="0"/>
              </a:rPr>
              <a:t> into Green and red terminals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3E321B-FF92-A3D0-CE00-797F7BF55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2304588"/>
            <a:ext cx="40671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15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12A09-4E8B-DC68-CEF8-AE93662AC1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873457"/>
            <a:ext cx="9396033" cy="4995531"/>
          </a:xfrm>
        </p:spPr>
        <p:txBody>
          <a:bodyPr/>
          <a:lstStyle/>
          <a:p>
            <a:r>
              <a:rPr lang="en-GB" dirty="0"/>
              <a:t>Step 3: Turn the meter to 500VDC. This is the test voltage for 220 and 440 systems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EDA854-C577-2526-8A66-E2D99C9E6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325111"/>
            <a:ext cx="5638800" cy="3143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53D017-6997-36A5-4405-C488B1DC256C}"/>
              </a:ext>
            </a:extLst>
          </p:cNvPr>
          <p:cNvSpPr txBox="1"/>
          <p:nvPr/>
        </p:nvSpPr>
        <p:spPr>
          <a:xfrm>
            <a:off x="839788" y="4967785"/>
            <a:ext cx="9232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Step4: Connect the leads together and press test. This will test the leads- a 0.00 shows leads are shorted together with no breaks.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4736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44088-A62C-9CE0-81D0-8FC21D0C9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9" y="687174"/>
            <a:ext cx="9092370" cy="52496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Step 5:  At the consumer unit connect 1 lead to earth and 1 into live</a:t>
            </a:r>
          </a:p>
          <a:p>
            <a:pPr marL="0" indent="0">
              <a:buNone/>
            </a:pPr>
            <a:r>
              <a:rPr lang="en-GB" sz="1800" dirty="0"/>
              <a:t>Note the results</a:t>
            </a:r>
          </a:p>
          <a:p>
            <a:pPr marL="0" indent="0">
              <a:buNone/>
            </a:pPr>
            <a:endParaRPr lang="en-GB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63F1BF-5409-6601-8056-4499707B4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0378" y="1472395"/>
            <a:ext cx="55721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44088-A62C-9CE0-81D0-8FC21D0C9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9" y="687174"/>
            <a:ext cx="9092370" cy="52496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Step 6: Now connect the Live to neutral: Record Your Results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D266726-6EB8-B3C6-94B7-45EA97A1FA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" r="8048"/>
          <a:stretch/>
        </p:blipFill>
        <p:spPr bwMode="auto">
          <a:xfrm>
            <a:off x="2919098" y="1960846"/>
            <a:ext cx="6353804" cy="293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019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44088-A62C-9CE0-81D0-8FC21D0C9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9" y="687174"/>
            <a:ext cx="9092370" cy="52496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Step 7: Now connect the Earth to neutral: Record Your Results: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54883A-B195-B011-A694-E283DF61B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1598" y="1482670"/>
            <a:ext cx="3908804" cy="36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31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0FB5A-FC82-3140-07F8-0643F1CE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748367" cy="1016758"/>
          </a:xfrm>
        </p:spPr>
        <p:txBody>
          <a:bodyPr>
            <a:normAutofit/>
          </a:bodyPr>
          <a:lstStyle/>
          <a:p>
            <a:r>
              <a:rPr lang="en-GB" sz="30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IR Results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EFC47C94-4915-B725-F4B1-6B90B4562E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5358434"/>
              </p:ext>
            </p:extLst>
          </p:nvPr>
        </p:nvGraphicFramePr>
        <p:xfrm>
          <a:off x="1880429" y="2092893"/>
          <a:ext cx="8109732" cy="279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3244">
                  <a:extLst>
                    <a:ext uri="{9D8B030D-6E8A-4147-A177-3AD203B41FA5}">
                      <a16:colId xmlns:a16="http://schemas.microsoft.com/office/drawing/2014/main" val="286948937"/>
                    </a:ext>
                  </a:extLst>
                </a:gridCol>
                <a:gridCol w="2703244">
                  <a:extLst>
                    <a:ext uri="{9D8B030D-6E8A-4147-A177-3AD203B41FA5}">
                      <a16:colId xmlns:a16="http://schemas.microsoft.com/office/drawing/2014/main" val="2769570392"/>
                    </a:ext>
                  </a:extLst>
                </a:gridCol>
                <a:gridCol w="2703244">
                  <a:extLst>
                    <a:ext uri="{9D8B030D-6E8A-4147-A177-3AD203B41FA5}">
                      <a16:colId xmlns:a16="http://schemas.microsoft.com/office/drawing/2014/main" val="3862754623"/>
                    </a:ext>
                  </a:extLst>
                </a:gridCol>
              </a:tblGrid>
              <a:tr h="698252">
                <a:tc>
                  <a:txBody>
                    <a:bodyPr/>
                    <a:lstStyle/>
                    <a:p>
                      <a:r>
                        <a:rPr lang="en-GB" dirty="0"/>
                        <a:t>Red Lead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Green Lead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Results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096321"/>
                  </a:ext>
                </a:extLst>
              </a:tr>
              <a:tr h="698252">
                <a:tc>
                  <a:txBody>
                    <a:bodyPr/>
                    <a:lstStyle/>
                    <a:p>
                      <a:r>
                        <a:rPr lang="en-GB" dirty="0"/>
                        <a:t>Live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Neutral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8599840"/>
                  </a:ext>
                </a:extLst>
              </a:tr>
              <a:tr h="698252">
                <a:tc>
                  <a:txBody>
                    <a:bodyPr/>
                    <a:lstStyle/>
                    <a:p>
                      <a:r>
                        <a:rPr lang="en-GB" dirty="0"/>
                        <a:t>Live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Earth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3835939"/>
                  </a:ext>
                </a:extLst>
              </a:tr>
              <a:tr h="698252">
                <a:tc>
                  <a:txBody>
                    <a:bodyPr/>
                    <a:lstStyle/>
                    <a:p>
                      <a:r>
                        <a:rPr lang="en-GB" dirty="0"/>
                        <a:t>Earth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Neutral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47040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42472B8-4801-9CD6-7FCE-88B5A9F942C9}"/>
              </a:ext>
            </a:extLst>
          </p:cNvPr>
          <p:cNvSpPr txBox="1"/>
          <p:nvPr/>
        </p:nvSpPr>
        <p:spPr>
          <a:xfrm>
            <a:off x="1160060" y="5172500"/>
            <a:ext cx="9362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acceptable value is 1MOhm, however 2 </a:t>
            </a:r>
            <a:r>
              <a:rPr lang="en-GB" dirty="0" err="1"/>
              <a:t>MOhm</a:t>
            </a:r>
            <a:r>
              <a:rPr lang="en-GB" dirty="0"/>
              <a:t> should be investigated. For new installation we accept a very high IR reading.</a:t>
            </a:r>
          </a:p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133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589E-0C33-42B6-9A43-6458ABC01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0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56A2F-D6B3-45DB-AEC0-147C1D8AA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913" y="1563757"/>
            <a:ext cx="10515600" cy="44924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SG" sz="1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This outcome will look at the testing required on electrical circuits. The main focus will be on </a:t>
            </a:r>
            <a:r>
              <a:rPr lang="en-SG" sz="1800" dirty="0" err="1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dometic</a:t>
            </a:r>
            <a:r>
              <a:rPr lang="en-SG" sz="1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 wiring and installations. What we would typically find in a house. All test must be carried out with the circuit dead and safety isolated.  </a:t>
            </a:r>
          </a:p>
          <a:p>
            <a:pPr marL="0" indent="0">
              <a:buNone/>
            </a:pPr>
            <a:endParaRPr lang="en-SG" sz="1800" dirty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SG" sz="1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For the testing we are using a Insulation Resistance Tester: The test is carried out using a multi-function tester.</a:t>
            </a:r>
          </a:p>
          <a:p>
            <a:pPr marL="0" indent="0">
              <a:buNone/>
            </a:pPr>
            <a:r>
              <a:rPr lang="en-SG" sz="1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Note: The process for xero leads may differ if you are using a different tester- Refer to manual before use.</a:t>
            </a:r>
          </a:p>
          <a:p>
            <a:pPr marL="0" indent="0">
              <a:buNone/>
            </a:pPr>
            <a:endParaRPr lang="en-SG" sz="16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SG" sz="16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7027E0-4539-09A7-365D-DBEB6A01A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538" y="3810000"/>
            <a:ext cx="36861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55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31105-485F-5583-3A59-53BA05EE9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sz="3000" dirty="0">
                <a:solidFill>
                  <a:schemeClr val="accent1">
                    <a:lumMod val="75000"/>
                  </a:schemeClr>
                </a:solidFill>
              </a:rPr>
              <a:t>Polarity Testing</a:t>
            </a:r>
          </a:p>
        </p:txBody>
      </p:sp>
      <p:pic>
        <p:nvPicPr>
          <p:cNvPr id="9" name="Content Placeholder 8" descr="A diagram of a light switch&#10;&#10;Description automatically generated">
            <a:extLst>
              <a:ext uri="{FF2B5EF4-FFF2-40B4-BE49-F238E27FC236}">
                <a16:creationId xmlns:a16="http://schemas.microsoft.com/office/drawing/2014/main" id="{F886299F-4F22-A554-D775-08D735AB8EC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199" y="1409351"/>
            <a:ext cx="5648326" cy="3657291"/>
          </a:xfrm>
          <a:noFill/>
        </p:spPr>
      </p:pic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9D3710DB-7ABF-14AD-956B-54B9305002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pPr marL="0" indent="0" algn="l" rtl="0" fontAlgn="base">
              <a:buNone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Purpose</a:t>
            </a:r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​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Confirm that overcurrent devices and single pole controls are in the line conductor only</a:t>
            </a:r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​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pPr marL="0" indent="0" algn="l" rtl="0" fontAlgn="base">
              <a:buNone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Equipment </a:t>
            </a:r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​- </a:t>
            </a:r>
          </a:p>
          <a:p>
            <a:pPr fontAlgn="base"/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IR tester/ Low ohm meter and  Link Cable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pPr marL="0" indent="0" algn="l" rtl="0" fontAlgn="base">
              <a:buNone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Setting</a:t>
            </a:r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​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Lowest</a:t>
            </a:r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​/ usually Auto range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pPr marL="0" indent="0" algn="l" rtl="0" fontAlgn="base">
              <a:buNone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Measured in</a:t>
            </a:r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​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Ohms </a:t>
            </a:r>
            <a:r>
              <a:rPr lang="el-GR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Ω</a:t>
            </a: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 - Null leads before test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5CD58F-2A1B-E434-DC81-E06CB0D40583}"/>
              </a:ext>
            </a:extLst>
          </p:cNvPr>
          <p:cNvSpPr txBox="1"/>
          <p:nvPr/>
        </p:nvSpPr>
        <p:spPr>
          <a:xfrm>
            <a:off x="838200" y="5155096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Testing 1 way Light Switch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53BDB7D-FB9B-AE3A-E25C-835332555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4188" y="4372975"/>
            <a:ext cx="1176338" cy="147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757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44FF6-AEF8-0EA2-B5E2-D4003A584A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7249" y="428624"/>
            <a:ext cx="10829925" cy="2747963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/>
              <a:t>1: Prior to testing ensure all loads are disconnected , breakers are off and secured.</a:t>
            </a:r>
          </a:p>
          <a:p>
            <a:pPr marL="0" indent="0">
              <a:buNone/>
            </a:pPr>
            <a:r>
              <a:rPr lang="en-GB" sz="1800" dirty="0"/>
              <a:t>2: Connect the leads to your meter, we need zero your leads.  Switch meter to Ohms and connect a link</a:t>
            </a:r>
          </a:p>
          <a:p>
            <a:pPr marL="0" indent="0">
              <a:buNone/>
            </a:pPr>
            <a:r>
              <a:rPr lang="en-GB" sz="1800" dirty="0"/>
              <a:t>Cable between them.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CE61DED-F3E7-2994-711C-DB15D8C037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3" t="4586" r="5196" b="-4586"/>
          <a:stretch/>
        </p:blipFill>
        <p:spPr bwMode="auto">
          <a:xfrm>
            <a:off x="3374645" y="2622238"/>
            <a:ext cx="5442709" cy="304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170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868F1-FD5B-FDC5-1F0E-47E720F25F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636104"/>
            <a:ext cx="9193696" cy="5540859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>
                <a:latin typeface="Trebuchet MS" panose="020B0603020202020204" pitchFamily="34" charset="0"/>
              </a:rPr>
              <a:t>Step3: You will see a reading, this is the error, press test again and now your meter will read 0.00 </a:t>
            </a:r>
            <a:r>
              <a:rPr lang="en-GB" sz="1800" b="1" dirty="0" err="1">
                <a:latin typeface="Trebuchet MS" panose="020B0603020202020204" pitchFamily="34" charset="0"/>
              </a:rPr>
              <a:t>Mohm</a:t>
            </a:r>
            <a:r>
              <a:rPr lang="en-GB" sz="1800" b="1" dirty="0">
                <a:latin typeface="Trebuchet MS" panose="020B0603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GB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Now that error has been removed you can remove the link cable. </a:t>
            </a:r>
          </a:p>
          <a:p>
            <a:pPr marL="0" indent="0">
              <a:buNone/>
            </a:pPr>
            <a:endParaRPr lang="en-GB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948094-4965-4A80-C9A5-AFDB2F44A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1" y="2303526"/>
            <a:ext cx="4629149" cy="259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479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48493-28C5-3514-FB48-692A4B984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/>
            <a:endParaRPr lang="en-GB" dirty="0"/>
          </a:p>
          <a:p>
            <a:pPr marL="0" indent="0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E2C7EE-F132-BF30-6D0D-EF370EBAAB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10" r="6920" b="-2"/>
          <a:stretch/>
        </p:blipFill>
        <p:spPr>
          <a:xfrm>
            <a:off x="5183188" y="987425"/>
            <a:ext cx="6172200" cy="4873625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93B49D-B3C7-B797-10A0-D59C9B4A397A}"/>
              </a:ext>
            </a:extLst>
          </p:cNvPr>
          <p:cNvSpPr txBox="1"/>
          <p:nvPr/>
        </p:nvSpPr>
        <p:spPr>
          <a:xfrm>
            <a:off x="836612" y="1257300"/>
            <a:ext cx="3932237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GB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Step 4:</a:t>
            </a:r>
            <a:br>
              <a:rPr lang="en-GB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GB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At the consumer unit identify the circuit you want to test.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GB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Connect the link cable between the live cable and earth</a:t>
            </a:r>
            <a:br>
              <a:rPr lang="en-GB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GB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en-GB" sz="1600" kern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71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0D3FE5-BF81-4734-2101-9B2C57499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155032"/>
            <a:ext cx="9876338" cy="4713956"/>
          </a:xfrm>
        </p:spPr>
        <p:txBody>
          <a:bodyPr/>
          <a:lstStyle/>
          <a:p>
            <a:r>
              <a:rPr lang="en-GB" sz="1800" dirty="0"/>
              <a:t>Step 5: At the light switch or ceiling rose connect the negative to the earth cable and red connector to the live.(switched live ) Note the reading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13122-CA0E-5A31-7AEB-FD8311BC2B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750" y="2630673"/>
            <a:ext cx="5058022" cy="2486539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3AB4CF6-B9C9-6AF9-E128-83DC2F60C018}"/>
              </a:ext>
            </a:extLst>
          </p:cNvPr>
          <p:cNvCxnSpPr/>
          <p:nvPr/>
        </p:nvCxnSpPr>
        <p:spPr>
          <a:xfrm flipH="1" flipV="1">
            <a:off x="8922774" y="3318387"/>
            <a:ext cx="103239" cy="14158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757235B-0BF8-6B80-F3AB-35A44848A131}"/>
              </a:ext>
            </a:extLst>
          </p:cNvPr>
          <p:cNvSpPr txBox="1"/>
          <p:nvPr/>
        </p:nvSpPr>
        <p:spPr>
          <a:xfrm>
            <a:off x="8630653" y="4734232"/>
            <a:ext cx="1684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Live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9E94DE5-A762-1F33-06DF-4E56967F5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560" y="1692278"/>
            <a:ext cx="38195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451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937B88-442A-A409-0C84-31350E5B5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516" y="753979"/>
            <a:ext cx="10777872" cy="510707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1800" dirty="0">
                <a:latin typeface="Trebuchet MS" panose="020B0603020202020204" pitchFamily="34" charset="0"/>
              </a:rPr>
              <a:t>Step 6: Turn the light switch off and the reading should change. Ideally if this is a new install the reading will be infinity , on this meter its showing 999 as this is the maximum range.</a:t>
            </a:r>
          </a:p>
          <a:p>
            <a:pPr marL="0" indent="0">
              <a:buNone/>
            </a:pPr>
            <a:r>
              <a:rPr lang="en-GB" sz="1800" dirty="0">
                <a:latin typeface="Trebuchet MS" panose="020B0603020202020204" pitchFamily="34" charset="0"/>
              </a:rPr>
              <a:t>Note down the reading.</a:t>
            </a: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highlight>
                  <a:srgbClr val="FFFF00"/>
                </a:highlight>
                <a:latin typeface="Trebuchet MS" panose="020B0603020202020204" pitchFamily="34" charset="0"/>
              </a:rPr>
              <a:t>You have proven</a:t>
            </a:r>
          </a:p>
          <a:p>
            <a:pPr marL="0" indent="0">
              <a:buNone/>
            </a:pPr>
            <a:r>
              <a:rPr lang="en-GB" sz="1800" dirty="0" err="1">
                <a:highlight>
                  <a:srgbClr val="FFFF00"/>
                </a:highlight>
                <a:latin typeface="Trebuchet MS" panose="020B0603020202020204" pitchFamily="34" charset="0"/>
              </a:rPr>
              <a:t>Polairty</a:t>
            </a:r>
            <a:r>
              <a:rPr lang="en-GB" sz="1800" dirty="0">
                <a:highlight>
                  <a:srgbClr val="FFFF00"/>
                </a:highlight>
                <a:latin typeface="Trebuchet MS" panose="020B0603020202020204" pitchFamily="34" charset="0"/>
              </a:rPr>
              <a:t>.</a:t>
            </a: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latin typeface="Trebuchet MS" panose="020B0603020202020204" pitchFamily="34" charset="0"/>
              </a:rPr>
              <a:t>Step7 : At consumer unit remove the link cable and reinstate the live. Same test can be done on next circuit</a:t>
            </a:r>
          </a:p>
          <a:p>
            <a:pPr marL="0" indent="0">
              <a:buNone/>
            </a:pPr>
            <a:r>
              <a:rPr lang="en-GB" sz="1800" dirty="0">
                <a:latin typeface="Trebuchet MS" panose="020B0603020202020204" pitchFamily="34" charset="0"/>
              </a:rPr>
              <a:t> </a:t>
            </a: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latin typeface="Trebuchet MS" panose="020B0603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DF14A4-9EB3-DE21-73B2-59033B01C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505" y="1433453"/>
            <a:ext cx="4895562" cy="35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3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6D39E-937F-2F9F-DFAA-F99CAC89C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684" y="2053389"/>
            <a:ext cx="10713704" cy="3807661"/>
          </a:xfrm>
        </p:spPr>
        <p:txBody>
          <a:bodyPr/>
          <a:lstStyle/>
          <a:p>
            <a:pPr marL="0" indent="0" algn="l" rtl="0" fontAlgn="base">
              <a:buNone/>
            </a:pPr>
            <a:r>
              <a:rPr lang="en-GB" sz="1800" b="0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Purpose</a:t>
            </a:r>
            <a:r>
              <a:rPr lang="en-US" sz="1800" b="0" i="0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To ensure the insulation resistance of each conductor is of an acceptable value and there are no short circuits. Proving the insulation is sufficient.</a:t>
            </a:r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​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pPr marL="0" indent="0" algn="l" rtl="0" fontAlgn="base">
              <a:buNone/>
            </a:pPr>
            <a:r>
              <a:rPr lang="en-GB" sz="1800" b="0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Equipment</a:t>
            </a:r>
            <a:r>
              <a:rPr lang="en-US" sz="1800" b="0" i="0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Insulation resistance test meter</a:t>
            </a:r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​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pPr marL="0" indent="0" algn="l" rtl="0" fontAlgn="base">
              <a:buNone/>
            </a:pPr>
            <a:r>
              <a:rPr lang="en-GB" sz="1800" b="0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Setting</a:t>
            </a:r>
            <a:r>
              <a:rPr lang="en-US" sz="1800" b="0" i="0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Test voltage dependant on circuit nominal voltage. For nominal voltage of up to and including 500 volts a test voltage of 500 volts is applied.</a:t>
            </a:r>
            <a:r>
              <a:rPr lang="en-US" sz="1800" b="0" i="0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​</a:t>
            </a:r>
            <a:endParaRPr lang="en-US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pPr marL="0" indent="0" algn="l" rtl="0" fontAlgn="base">
              <a:buNone/>
            </a:pPr>
            <a:r>
              <a:rPr lang="en-GB" sz="1800" b="0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Measured in</a:t>
            </a:r>
            <a:endParaRPr lang="en-US" sz="1800" u="none" strike="noStrike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l" rtl="0" fontAlgn="base"/>
            <a:r>
              <a:rPr lang="en-US" sz="1800" dirty="0">
                <a:solidFill>
                  <a:srgbClr val="000000"/>
                </a:solidFill>
                <a:latin typeface="Trebuchet MS" panose="020B0603020202020204" pitchFamily="34" charset="0"/>
              </a:rPr>
              <a:t>- </a:t>
            </a:r>
            <a:r>
              <a:rPr lang="en-GB" sz="1800" b="0" i="0" u="none" strike="noStrike" dirty="0" err="1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MegaOhms</a:t>
            </a:r>
            <a:r>
              <a:rPr lang="en-GB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 M</a:t>
            </a:r>
            <a:r>
              <a:rPr lang="el-GR" sz="1800" b="0" i="0" u="none" strike="noStrike" dirty="0">
                <a:solidFill>
                  <a:srgbClr val="404040"/>
                </a:solidFill>
                <a:effectLst/>
                <a:latin typeface="Trebuchet MS" panose="020B0603020202020204" pitchFamily="34" charset="0"/>
              </a:rPr>
              <a:t>Ω</a:t>
            </a:r>
            <a:endParaRPr lang="en-GB" sz="1800" b="0" i="0" dirty="0">
              <a:solidFill>
                <a:srgbClr val="000000"/>
              </a:solidFill>
              <a:effectLst/>
              <a:latin typeface="Trebuchet MS" panose="020B0603020202020204" pitchFamily="34" charset="0"/>
            </a:endParaRP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6B36B9-0E71-1292-CC02-FAA615DD7A85}"/>
              </a:ext>
            </a:extLst>
          </p:cNvPr>
          <p:cNvSpPr txBox="1"/>
          <p:nvPr/>
        </p:nvSpPr>
        <p:spPr>
          <a:xfrm>
            <a:off x="641684" y="793902"/>
            <a:ext cx="93846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Insulation Resistance Testing</a:t>
            </a:r>
          </a:p>
        </p:txBody>
      </p:sp>
    </p:spTree>
    <p:extLst>
      <p:ext uri="{BB962C8B-B14F-4D97-AF65-F5344CB8AC3E}">
        <p14:creationId xmlns:p14="http://schemas.microsoft.com/office/powerpoint/2010/main" val="1371146975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atchkeeping and Imdiate reactions" id="{7685C05B-05D1-4C62-B6CB-E5C7FFC29BF6}" vid="{2E1A94D2-7F56-4FC5-A5D0-0F5242E8FB9F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atchkeeping and Imdiate reactions" id="{7685C05B-05D1-4C62-B6CB-E5C7FFC29BF6}" vid="{48F31A9E-3802-496B-A9FA-588CE9834D0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EE86F8F56C1849B6F977188B63C923" ma:contentTypeVersion="12" ma:contentTypeDescription="Create a new document." ma:contentTypeScope="" ma:versionID="bec52f2a6f339f8cabea60d5bd6fa100">
  <xsd:schema xmlns:xsd="http://www.w3.org/2001/XMLSchema" xmlns:xs="http://www.w3.org/2001/XMLSchema" xmlns:p="http://schemas.microsoft.com/office/2006/metadata/properties" xmlns:ns3="bc3196be-0d35-4c88-8065-6cf848270fd0" xmlns:ns4="b72889a3-085a-4e13-a33d-f0aed5c253da" targetNamespace="http://schemas.microsoft.com/office/2006/metadata/properties" ma:root="true" ma:fieldsID="913f8e000750600cdd1926c71c90ddc4" ns3:_="" ns4:_="">
    <xsd:import namespace="bc3196be-0d35-4c88-8065-6cf848270fd0"/>
    <xsd:import namespace="b72889a3-085a-4e13-a33d-f0aed5c253d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3196be-0d35-4c88-8065-6cf848270f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2889a3-085a-4e13-a33d-f0aed5c253d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A043A2F-C524-4E02-A3D5-08F227FDDE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7C8F9B-134F-44DF-9380-25110F3144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3196be-0d35-4c88-8065-6cf848270fd0"/>
    <ds:schemaRef ds:uri="b72889a3-085a-4e13-a33d-f0aed5c25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37D22B-D151-4FC8-964E-D299DBB286CB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c3196be-0d35-4c88-8065-6cf848270fd0"/>
    <ds:schemaRef ds:uri="http://schemas.microsoft.com/office/2006/documentManagement/types"/>
    <ds:schemaRef ds:uri="b72889a3-085a-4e13-a33d-f0aed5c253da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 Power Pont</Template>
  <TotalTime>3144</TotalTime>
  <Words>607</Words>
  <Application>Microsoft Office PowerPoint</Application>
  <PresentationFormat>Widescreen</PresentationFormat>
  <Paragraphs>70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Trebuchet MS</vt:lpstr>
      <vt:lpstr>2_Custom Design</vt:lpstr>
      <vt:lpstr>1_Custom Design</vt:lpstr>
      <vt:lpstr>Outcome 2: Testing</vt:lpstr>
      <vt:lpstr>Testing</vt:lpstr>
      <vt:lpstr>Polarity Testing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IR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 General exam preparation (electrical section)</dc:title>
  <dc:creator>Ewan Dingwall</dc:creator>
  <cp:lastModifiedBy>Muzamel Amjed</cp:lastModifiedBy>
  <cp:revision>116</cp:revision>
  <dcterms:created xsi:type="dcterms:W3CDTF">2022-01-18T10:11:15Z</dcterms:created>
  <dcterms:modified xsi:type="dcterms:W3CDTF">2023-11-24T14:01:19Z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0x010100F4EE86F8F56C1849B6F977188B63C923</vt:lpwstr>
  </property>
</Properties>
</file>