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 id="2147483660" r:id="rId5"/>
  </p:sldMasterIdLst>
  <p:sldIdLst>
    <p:sldId id="256" r:id="rId6"/>
    <p:sldId id="291" r:id="rId7"/>
    <p:sldId id="298" r:id="rId8"/>
    <p:sldId id="299" r:id="rId9"/>
    <p:sldId id="300" r:id="rId10"/>
    <p:sldId id="295" r:id="rId11"/>
    <p:sldId id="296" r:id="rId12"/>
    <p:sldId id="287" r:id="rId13"/>
    <p:sldId id="294" r:id="rId14"/>
    <p:sldId id="289" r:id="rId15"/>
    <p:sldId id="288" r:id="rId16"/>
    <p:sldId id="28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405"/>
  </p:normalViewPr>
  <p:slideViewPr>
    <p:cSldViewPr snapToGrid="0" snapToObjects="1" showGuides="1">
      <p:cViewPr varScale="1">
        <p:scale>
          <a:sx n="117" d="100"/>
          <a:sy n="117" d="100"/>
        </p:scale>
        <p:origin x="29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B3654-BA8D-8E40-A492-686D0533B4BE}"/>
              </a:ext>
            </a:extLst>
          </p:cNvPr>
          <p:cNvSpPr>
            <a:spLocks noGrp="1"/>
          </p:cNvSpPr>
          <p:nvPr>
            <p:ph type="ctrTitle"/>
          </p:nvPr>
        </p:nvSpPr>
        <p:spPr>
          <a:xfrm>
            <a:off x="225287" y="2801317"/>
            <a:ext cx="8057321" cy="689872"/>
          </a:xfrm>
        </p:spPr>
        <p:txBody>
          <a:bodyPr anchor="b">
            <a:noAutofit/>
          </a:bodyPr>
          <a:lstStyle>
            <a:lvl1pPr algn="l">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EED4F45-EB04-9C43-8091-B69A5ECF833C}"/>
              </a:ext>
            </a:extLst>
          </p:cNvPr>
          <p:cNvSpPr>
            <a:spLocks noGrp="1"/>
          </p:cNvSpPr>
          <p:nvPr>
            <p:ph type="subTitle" idx="1"/>
          </p:nvPr>
        </p:nvSpPr>
        <p:spPr>
          <a:xfrm>
            <a:off x="225287" y="3615290"/>
            <a:ext cx="8057321" cy="492884"/>
          </a:xfrm>
          <a:prstGeom prst="rect">
            <a:avLst/>
          </a:prstGeom>
        </p:spPr>
        <p:txBody>
          <a:bodyPr/>
          <a:lstStyle>
            <a:lvl1pPr marL="0" indent="0" algn="l">
              <a:buNone/>
              <a:defRPr sz="2400">
                <a:solidFill>
                  <a:schemeClr val="tx1">
                    <a:lumMod val="75000"/>
                    <a:lumOff val="25000"/>
                  </a:schemeClr>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729757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C807F-DA61-F949-A7A6-4131C17FEE5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652765A-7376-3640-BF7C-4DDEF6A26B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5B2365C-A13C-0C48-B677-DB47E57793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3622278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3A9EA-C046-CA4C-B30D-78486109CA7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D340DD99-B9A7-2047-BED8-E1FE4EA6F1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028175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14812-DDEF-154D-860D-0F696D1A021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A165020-59F7-EA45-B760-B2265597E62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56856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7BCD5-C6B0-994A-90EB-C45675ED423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2C5599E-6C81-9540-88F1-8BD5CB0DBE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Tree>
    <p:extLst>
      <p:ext uri="{BB962C8B-B14F-4D97-AF65-F5344CB8AC3E}">
        <p14:creationId xmlns:p14="http://schemas.microsoft.com/office/powerpoint/2010/main" val="3570531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7F1CA-63E6-F04A-9D09-F3428872E01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89DAE59-ADBD-6441-BC11-E7906C3F867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F1CED3E-C060-6143-BDDD-E2917FD4560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21358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36296-E643-334B-AF8A-CB99D8197707}"/>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23E558B-8CFB-4A42-89BD-32879DDD6C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B2548D8-F918-1549-BAE9-DF6AE2F27EC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9F8E723-5DED-394E-8398-D4EBE569F3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D7BDE43-13AD-3C49-A8E6-FC92C43268B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86523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07C4A-7CA7-8143-B6B5-B25387F122AE}"/>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405540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5585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8FA8-3EF2-EB42-831C-2C7D3AA0640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13298AC5-6873-C845-AD01-F9941941CB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BB7AC95-83FE-5F42-9D52-2C20EFFC74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14998750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image" Target="../media/image2.jpg"/><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914F30-94CC-174A-8C2E-FC7F5C0D544D}"/>
              </a:ext>
            </a:extLst>
          </p:cNvPr>
          <p:cNvSpPr>
            <a:spLocks noGrp="1"/>
          </p:cNvSpPr>
          <p:nvPr>
            <p:ph type="title"/>
          </p:nvPr>
        </p:nvSpPr>
        <p:spPr>
          <a:xfrm>
            <a:off x="506895" y="2766218"/>
            <a:ext cx="751067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211768537"/>
      </p:ext>
    </p:extLst>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lumMod val="75000"/>
              <a:lumOff val="2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6840FE6-78AC-E342-A8ED-B06703FDA6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5DC6BE7D-9AF3-7048-9B67-F64209AA2A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751790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kern="1200">
          <a:solidFill>
            <a:schemeClr val="tx1">
              <a:lumMod val="75000"/>
              <a:lumOff val="2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F6771-E776-5243-8F1F-A15930FC0334}"/>
              </a:ext>
            </a:extLst>
          </p:cNvPr>
          <p:cNvSpPr>
            <a:spLocks noGrp="1"/>
          </p:cNvSpPr>
          <p:nvPr>
            <p:ph type="ctrTitle"/>
          </p:nvPr>
        </p:nvSpPr>
        <p:spPr/>
        <p:txBody>
          <a:bodyPr>
            <a:normAutofit/>
          </a:bodyPr>
          <a:lstStyle/>
          <a:p>
            <a:r>
              <a:rPr lang="en-US" sz="2800" dirty="0">
                <a:latin typeface="Trebuchet MS" panose="020B0603020202020204" pitchFamily="34" charset="0"/>
              </a:rPr>
              <a:t>Inspection &amp; testing of electrical installations</a:t>
            </a:r>
          </a:p>
        </p:txBody>
      </p:sp>
      <p:sp>
        <p:nvSpPr>
          <p:cNvPr id="3" name="Subtitle 2">
            <a:extLst>
              <a:ext uri="{FF2B5EF4-FFF2-40B4-BE49-F238E27FC236}">
                <a16:creationId xmlns:a16="http://schemas.microsoft.com/office/drawing/2014/main" id="{6C663468-9CDB-5741-B4A4-2747E502D44E}"/>
              </a:ext>
            </a:extLst>
          </p:cNvPr>
          <p:cNvSpPr>
            <a:spLocks noGrp="1"/>
          </p:cNvSpPr>
          <p:nvPr>
            <p:ph type="subTitle" idx="1"/>
          </p:nvPr>
        </p:nvSpPr>
        <p:spPr/>
        <p:txBody>
          <a:bodyPr/>
          <a:lstStyle/>
          <a:p>
            <a:r>
              <a:rPr lang="en-US" dirty="0"/>
              <a:t>Outcome 1</a:t>
            </a:r>
          </a:p>
        </p:txBody>
      </p:sp>
    </p:spTree>
    <p:extLst>
      <p:ext uri="{BB962C8B-B14F-4D97-AF65-F5344CB8AC3E}">
        <p14:creationId xmlns:p14="http://schemas.microsoft.com/office/powerpoint/2010/main" val="753311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838200" y="729668"/>
            <a:ext cx="10515600" cy="4351338"/>
          </a:xfrm>
        </p:spPr>
        <p:txBody>
          <a:bodyPr>
            <a:noAutofit/>
          </a:bodyPr>
          <a:lstStyle/>
          <a:p>
            <a:pPr marL="0" lvl="0" indent="0">
              <a:buNone/>
            </a:pPr>
            <a:endParaRPr lang="en-GB" sz="1800" dirty="0">
              <a:solidFill>
                <a:schemeClr val="tx1"/>
              </a:solidFill>
              <a:latin typeface="Trebuchet MS" panose="020B0603020202020204" pitchFamily="34" charset="0"/>
            </a:endParaRPr>
          </a:p>
          <a:p>
            <a:pPr marL="0" lvl="0" indent="0">
              <a:buNone/>
            </a:pPr>
            <a:endParaRPr lang="en-GB" sz="1800" dirty="0">
              <a:solidFill>
                <a:schemeClr val="tx1"/>
              </a:solidFill>
              <a:latin typeface="Trebuchet MS" panose="020B0603020202020204" pitchFamily="34" charset="0"/>
            </a:endParaRPr>
          </a:p>
          <a:p>
            <a:pPr marL="0" indent="0">
              <a:buNone/>
            </a:pPr>
            <a:endParaRPr lang="en-SG" sz="1800" dirty="0">
              <a:solidFill>
                <a:schemeClr val="tx1"/>
              </a:solidFill>
              <a:latin typeface="Trebuchet MS" panose="020B0603020202020204" pitchFamily="34" charset="0"/>
            </a:endParaRPr>
          </a:p>
          <a:p>
            <a:pPr marL="0" indent="0">
              <a:buNone/>
            </a:pPr>
            <a:endParaRPr lang="en-GB" sz="1800" dirty="0">
              <a:solidFill>
                <a:schemeClr val="tx1"/>
              </a:solidFill>
              <a:latin typeface="Trebuchet MS" panose="020B0603020202020204" pitchFamily="34" charset="0"/>
            </a:endParaRPr>
          </a:p>
          <a:p>
            <a:pPr marL="0" indent="0">
              <a:buNone/>
            </a:pPr>
            <a:r>
              <a:rPr lang="en-GB" sz="1800" dirty="0">
                <a:latin typeface="Trebuchet MS" panose="020B0603020202020204" pitchFamily="34" charset="0"/>
              </a:rPr>
              <a:t> </a:t>
            </a:r>
          </a:p>
        </p:txBody>
      </p:sp>
      <p:pic>
        <p:nvPicPr>
          <p:cNvPr id="5" name="Picture 4">
            <a:extLst>
              <a:ext uri="{FF2B5EF4-FFF2-40B4-BE49-F238E27FC236}">
                <a16:creationId xmlns:a16="http://schemas.microsoft.com/office/drawing/2014/main" id="{309BE614-9E54-8A78-5748-C8F63B018F7A}"/>
              </a:ext>
            </a:extLst>
          </p:cNvPr>
          <p:cNvPicPr>
            <a:picLocks noChangeAspect="1"/>
          </p:cNvPicPr>
          <p:nvPr/>
        </p:nvPicPr>
        <p:blipFill>
          <a:blip r:embed="rId2"/>
          <a:stretch>
            <a:fillRect/>
          </a:stretch>
        </p:blipFill>
        <p:spPr>
          <a:xfrm>
            <a:off x="838200" y="2014360"/>
            <a:ext cx="5149406" cy="3931186"/>
          </a:xfrm>
          <a:prstGeom prst="rect">
            <a:avLst/>
          </a:prstGeom>
        </p:spPr>
      </p:pic>
      <p:sp>
        <p:nvSpPr>
          <p:cNvPr id="2" name="TextBox 1">
            <a:extLst>
              <a:ext uri="{FF2B5EF4-FFF2-40B4-BE49-F238E27FC236}">
                <a16:creationId xmlns:a16="http://schemas.microsoft.com/office/drawing/2014/main" id="{7FF39E4A-0ADB-CE10-F809-25B56335F485}"/>
              </a:ext>
            </a:extLst>
          </p:cNvPr>
          <p:cNvSpPr txBox="1"/>
          <p:nvPr/>
        </p:nvSpPr>
        <p:spPr>
          <a:xfrm>
            <a:off x="838200" y="1167031"/>
            <a:ext cx="10136332" cy="369332"/>
          </a:xfrm>
          <a:prstGeom prst="rect">
            <a:avLst/>
          </a:prstGeom>
          <a:noFill/>
        </p:spPr>
        <p:txBody>
          <a:bodyPr wrap="square" rtlCol="0">
            <a:spAutoFit/>
          </a:bodyPr>
          <a:lstStyle/>
          <a:p>
            <a:r>
              <a:rPr lang="en-GB" dirty="0">
                <a:latin typeface="Trebuchet MS" panose="020B0603020202020204" pitchFamily="34" charset="0"/>
              </a:rPr>
              <a:t>Moisture ingress inside electrical enclosures leads to rusting &amp; corrosion.   </a:t>
            </a:r>
          </a:p>
        </p:txBody>
      </p:sp>
      <p:sp>
        <p:nvSpPr>
          <p:cNvPr id="7" name="TextBox 6">
            <a:extLst>
              <a:ext uri="{FF2B5EF4-FFF2-40B4-BE49-F238E27FC236}">
                <a16:creationId xmlns:a16="http://schemas.microsoft.com/office/drawing/2014/main" id="{22B45938-690C-9AB2-9555-FB3135E2B262}"/>
              </a:ext>
            </a:extLst>
          </p:cNvPr>
          <p:cNvSpPr txBox="1"/>
          <p:nvPr/>
        </p:nvSpPr>
        <p:spPr>
          <a:xfrm>
            <a:off x="744681" y="478916"/>
            <a:ext cx="6096866" cy="523220"/>
          </a:xfrm>
          <a:prstGeom prst="rect">
            <a:avLst/>
          </a:prstGeom>
          <a:noFill/>
        </p:spPr>
        <p:txBody>
          <a:bodyPr wrap="square">
            <a:spAutoFit/>
          </a:bodyPr>
          <a:lstStyle/>
          <a:p>
            <a:pPr fontAlgn="base"/>
            <a:r>
              <a:rPr lang="en-GB" sz="2800" dirty="0">
                <a:latin typeface="Trebuchet MS" panose="020B0603020202020204" pitchFamily="34" charset="0"/>
              </a:rPr>
              <a:t> </a:t>
            </a:r>
            <a:r>
              <a:rPr lang="en-GB" sz="2800" dirty="0">
                <a:solidFill>
                  <a:schemeClr val="accent1">
                    <a:lumMod val="75000"/>
                  </a:schemeClr>
                </a:solidFill>
                <a:latin typeface="Trebuchet MS" panose="020B0603020202020204" pitchFamily="34" charset="0"/>
              </a:rPr>
              <a:t>Comm</a:t>
            </a:r>
            <a:r>
              <a:rPr lang="en-GB" sz="2800" b="0" i="0" u="none" strike="noStrike" dirty="0">
                <a:solidFill>
                  <a:schemeClr val="accent1">
                    <a:lumMod val="75000"/>
                  </a:schemeClr>
                </a:solidFill>
                <a:effectLst/>
                <a:latin typeface="Trebuchet MS" panose="020B0603020202020204" pitchFamily="34" charset="0"/>
              </a:rPr>
              <a:t>on problems: </a:t>
            </a:r>
            <a:r>
              <a:rPr lang="en-GB" sz="2800" dirty="0">
                <a:solidFill>
                  <a:schemeClr val="accent1">
                    <a:lumMod val="75000"/>
                  </a:schemeClr>
                </a:solidFill>
                <a:latin typeface="Trebuchet MS" panose="020B0603020202020204" pitchFamily="34" charset="0"/>
              </a:rPr>
              <a:t>Moisture </a:t>
            </a:r>
            <a:r>
              <a:rPr lang="en-GB" sz="2600" dirty="0">
                <a:solidFill>
                  <a:schemeClr val="accent1">
                    <a:lumMod val="75000"/>
                  </a:schemeClr>
                </a:solidFill>
                <a:latin typeface="Trebuchet MS" panose="020B0603020202020204" pitchFamily="34" charset="0"/>
              </a:rPr>
              <a:t>ingress</a:t>
            </a:r>
            <a:endParaRPr lang="en-US" sz="2600" dirty="0">
              <a:solidFill>
                <a:schemeClr val="accent1">
                  <a:lumMod val="75000"/>
                </a:schemeClr>
              </a:solidFill>
              <a:latin typeface="Trebuchet MS" panose="020B0603020202020204" pitchFamily="34" charset="0"/>
            </a:endParaRPr>
          </a:p>
        </p:txBody>
      </p:sp>
    </p:spTree>
    <p:extLst>
      <p:ext uri="{BB962C8B-B14F-4D97-AF65-F5344CB8AC3E}">
        <p14:creationId xmlns:p14="http://schemas.microsoft.com/office/powerpoint/2010/main" val="2483925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838200" y="729668"/>
            <a:ext cx="10515600" cy="4351338"/>
          </a:xfrm>
        </p:spPr>
        <p:txBody>
          <a:bodyPr>
            <a:noAutofit/>
          </a:bodyPr>
          <a:lstStyle/>
          <a:p>
            <a:pPr marL="0" lvl="0" indent="0">
              <a:buNone/>
            </a:pPr>
            <a:endParaRPr lang="en-GB" sz="1800" dirty="0">
              <a:solidFill>
                <a:schemeClr val="tx1"/>
              </a:solidFill>
              <a:latin typeface="Trebuchet MS" panose="020B0603020202020204" pitchFamily="34" charset="0"/>
            </a:endParaRPr>
          </a:p>
          <a:p>
            <a:pPr marL="0" lvl="0" indent="0">
              <a:buNone/>
            </a:pPr>
            <a:endParaRPr lang="en-GB" sz="1800" dirty="0">
              <a:solidFill>
                <a:schemeClr val="tx1"/>
              </a:solidFill>
              <a:latin typeface="Trebuchet MS" panose="020B0603020202020204" pitchFamily="34" charset="0"/>
            </a:endParaRPr>
          </a:p>
          <a:p>
            <a:pPr marL="0" indent="0">
              <a:buNone/>
            </a:pPr>
            <a:endParaRPr lang="en-SG" sz="1800" dirty="0">
              <a:solidFill>
                <a:schemeClr val="tx1"/>
              </a:solidFill>
              <a:latin typeface="Trebuchet MS" panose="020B0603020202020204" pitchFamily="34" charset="0"/>
            </a:endParaRPr>
          </a:p>
          <a:p>
            <a:pPr marL="0" indent="0">
              <a:buNone/>
            </a:pPr>
            <a:endParaRPr lang="en-GB" sz="1800" dirty="0">
              <a:solidFill>
                <a:schemeClr val="tx1"/>
              </a:solidFill>
              <a:latin typeface="Trebuchet MS" panose="020B0603020202020204" pitchFamily="34" charset="0"/>
            </a:endParaRPr>
          </a:p>
          <a:p>
            <a:pPr marL="0" indent="0">
              <a:buNone/>
            </a:pPr>
            <a:r>
              <a:rPr lang="en-GB" sz="1800" dirty="0">
                <a:latin typeface="Trebuchet MS" panose="020B0603020202020204" pitchFamily="34" charset="0"/>
              </a:rPr>
              <a:t> </a:t>
            </a:r>
          </a:p>
        </p:txBody>
      </p:sp>
      <p:sp>
        <p:nvSpPr>
          <p:cNvPr id="12" name="Rectangle 11">
            <a:extLst>
              <a:ext uri="{FF2B5EF4-FFF2-40B4-BE49-F238E27FC236}">
                <a16:creationId xmlns:a16="http://schemas.microsoft.com/office/drawing/2014/main" id="{6CCCB2E6-6CC4-4BE6-8F34-04AB6A17E414}"/>
              </a:ext>
            </a:extLst>
          </p:cNvPr>
          <p:cNvSpPr/>
          <p:nvPr/>
        </p:nvSpPr>
        <p:spPr>
          <a:xfrm>
            <a:off x="838200" y="1206421"/>
            <a:ext cx="6096000" cy="646331"/>
          </a:xfrm>
          <a:prstGeom prst="rect">
            <a:avLst/>
          </a:prstGeom>
        </p:spPr>
        <p:txBody>
          <a:bodyPr>
            <a:spAutoFit/>
          </a:bodyPr>
          <a:lstStyle/>
          <a:p>
            <a:r>
              <a:rPr lang="en-GB" dirty="0">
                <a:latin typeface="Trebuchet MS" panose="020B0603020202020204" pitchFamily="34" charset="0"/>
              </a:rPr>
              <a:t>Overheating in an electrical circuit could be due to</a:t>
            </a:r>
            <a:r>
              <a:rPr lang="en-GB" b="1" dirty="0">
                <a:latin typeface="Trebuchet MS" panose="020B0603020202020204" pitchFamily="34" charset="0"/>
              </a:rPr>
              <a:t> </a:t>
            </a:r>
            <a:r>
              <a:rPr lang="en-GB" dirty="0">
                <a:latin typeface="Trebuchet MS" panose="020B0603020202020204" pitchFamily="34" charset="0"/>
              </a:rPr>
              <a:t>loose connections.</a:t>
            </a:r>
          </a:p>
        </p:txBody>
      </p:sp>
      <p:pic>
        <p:nvPicPr>
          <p:cNvPr id="6" name="Picture 5">
            <a:extLst>
              <a:ext uri="{FF2B5EF4-FFF2-40B4-BE49-F238E27FC236}">
                <a16:creationId xmlns:a16="http://schemas.microsoft.com/office/drawing/2014/main" id="{9CAF7400-DD20-879A-26C3-6B9CF606EF9F}"/>
              </a:ext>
            </a:extLst>
          </p:cNvPr>
          <p:cNvPicPr>
            <a:picLocks noChangeAspect="1"/>
          </p:cNvPicPr>
          <p:nvPr/>
        </p:nvPicPr>
        <p:blipFill>
          <a:blip r:embed="rId2"/>
          <a:stretch>
            <a:fillRect/>
          </a:stretch>
        </p:blipFill>
        <p:spPr>
          <a:xfrm>
            <a:off x="919806" y="2154906"/>
            <a:ext cx="4699656" cy="3496673"/>
          </a:xfrm>
          <a:prstGeom prst="rect">
            <a:avLst/>
          </a:prstGeom>
        </p:spPr>
      </p:pic>
      <p:sp>
        <p:nvSpPr>
          <p:cNvPr id="4" name="TextBox 3">
            <a:extLst>
              <a:ext uri="{FF2B5EF4-FFF2-40B4-BE49-F238E27FC236}">
                <a16:creationId xmlns:a16="http://schemas.microsoft.com/office/drawing/2014/main" id="{AB5C55BE-DDD6-381C-DFA1-ED7434D6D250}"/>
              </a:ext>
            </a:extLst>
          </p:cNvPr>
          <p:cNvSpPr txBox="1"/>
          <p:nvPr/>
        </p:nvSpPr>
        <p:spPr>
          <a:xfrm>
            <a:off x="754207" y="617371"/>
            <a:ext cx="6096866" cy="492443"/>
          </a:xfrm>
          <a:prstGeom prst="rect">
            <a:avLst/>
          </a:prstGeom>
          <a:noFill/>
        </p:spPr>
        <p:txBody>
          <a:bodyPr wrap="square">
            <a:spAutoFit/>
          </a:bodyPr>
          <a:lstStyle/>
          <a:p>
            <a:r>
              <a:rPr lang="en-GB" sz="2600" dirty="0">
                <a:solidFill>
                  <a:schemeClr val="accent1">
                    <a:lumMod val="75000"/>
                  </a:schemeClr>
                </a:solidFill>
                <a:latin typeface="Trebuchet MS" panose="020B0603020202020204" pitchFamily="34" charset="0"/>
              </a:rPr>
              <a:t>Comm</a:t>
            </a:r>
            <a:r>
              <a:rPr lang="en-GB" sz="2600" b="0" i="0" u="none" strike="noStrike" dirty="0">
                <a:solidFill>
                  <a:schemeClr val="accent1">
                    <a:lumMod val="75000"/>
                  </a:schemeClr>
                </a:solidFill>
                <a:effectLst/>
                <a:latin typeface="Trebuchet MS" panose="020B0603020202020204" pitchFamily="34" charset="0"/>
              </a:rPr>
              <a:t>on problems: </a:t>
            </a:r>
            <a:r>
              <a:rPr lang="en-GB" sz="2600" dirty="0">
                <a:solidFill>
                  <a:schemeClr val="accent1">
                    <a:lumMod val="75000"/>
                  </a:schemeClr>
                </a:solidFill>
                <a:latin typeface="Trebuchet MS" panose="020B0603020202020204" pitchFamily="34" charset="0"/>
              </a:rPr>
              <a:t>Loose connections</a:t>
            </a:r>
            <a:endParaRPr lang="en-GB" sz="2600" dirty="0"/>
          </a:p>
        </p:txBody>
      </p:sp>
    </p:spTree>
    <p:extLst>
      <p:ext uri="{BB962C8B-B14F-4D97-AF65-F5344CB8AC3E}">
        <p14:creationId xmlns:p14="http://schemas.microsoft.com/office/powerpoint/2010/main" val="349854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838200" y="729668"/>
            <a:ext cx="10515600" cy="4351338"/>
          </a:xfrm>
        </p:spPr>
        <p:txBody>
          <a:bodyPr>
            <a:noAutofit/>
          </a:bodyPr>
          <a:lstStyle/>
          <a:p>
            <a:pPr marL="0" lvl="0" indent="0">
              <a:buNone/>
            </a:pPr>
            <a:endParaRPr lang="en-GB" sz="1800" dirty="0">
              <a:solidFill>
                <a:schemeClr val="tx1"/>
              </a:solidFill>
              <a:latin typeface="Trebuchet MS" panose="020B0603020202020204" pitchFamily="34" charset="0"/>
            </a:endParaRPr>
          </a:p>
          <a:p>
            <a:pPr marL="0" lvl="0" indent="0">
              <a:buNone/>
            </a:pPr>
            <a:endParaRPr lang="en-GB" sz="1800" dirty="0">
              <a:solidFill>
                <a:schemeClr val="tx1"/>
              </a:solidFill>
              <a:latin typeface="Trebuchet MS" panose="020B0603020202020204" pitchFamily="34" charset="0"/>
            </a:endParaRPr>
          </a:p>
          <a:p>
            <a:pPr marL="0" indent="0">
              <a:buNone/>
            </a:pPr>
            <a:endParaRPr lang="en-SG" sz="1800" dirty="0">
              <a:solidFill>
                <a:schemeClr val="tx1"/>
              </a:solidFill>
              <a:latin typeface="Trebuchet MS" panose="020B0603020202020204" pitchFamily="34" charset="0"/>
            </a:endParaRPr>
          </a:p>
          <a:p>
            <a:pPr marL="0" indent="0">
              <a:buNone/>
            </a:pPr>
            <a:endParaRPr lang="en-GB" sz="1800" dirty="0">
              <a:solidFill>
                <a:schemeClr val="tx1"/>
              </a:solidFill>
              <a:latin typeface="Trebuchet MS" panose="020B0603020202020204" pitchFamily="34" charset="0"/>
            </a:endParaRPr>
          </a:p>
          <a:p>
            <a:pPr marL="0" indent="0">
              <a:buNone/>
            </a:pPr>
            <a:r>
              <a:rPr lang="en-GB" sz="1800" dirty="0">
                <a:latin typeface="Trebuchet MS" panose="020B0603020202020204" pitchFamily="34" charset="0"/>
              </a:rPr>
              <a:t> </a:t>
            </a:r>
          </a:p>
        </p:txBody>
      </p:sp>
      <p:pic>
        <p:nvPicPr>
          <p:cNvPr id="4" name="Picture 3">
            <a:extLst>
              <a:ext uri="{FF2B5EF4-FFF2-40B4-BE49-F238E27FC236}">
                <a16:creationId xmlns:a16="http://schemas.microsoft.com/office/drawing/2014/main" id="{FBC947F4-32F6-405C-4CE3-4AF0869A4A4E}"/>
              </a:ext>
            </a:extLst>
          </p:cNvPr>
          <p:cNvPicPr>
            <a:picLocks noChangeAspect="1"/>
          </p:cNvPicPr>
          <p:nvPr/>
        </p:nvPicPr>
        <p:blipFill>
          <a:blip r:embed="rId2"/>
          <a:stretch>
            <a:fillRect/>
          </a:stretch>
        </p:blipFill>
        <p:spPr>
          <a:xfrm>
            <a:off x="838200" y="1973676"/>
            <a:ext cx="3750129" cy="2654538"/>
          </a:xfrm>
          <a:prstGeom prst="rect">
            <a:avLst/>
          </a:prstGeom>
        </p:spPr>
      </p:pic>
      <p:sp>
        <p:nvSpPr>
          <p:cNvPr id="9" name="TextBox 8">
            <a:extLst>
              <a:ext uri="{FF2B5EF4-FFF2-40B4-BE49-F238E27FC236}">
                <a16:creationId xmlns:a16="http://schemas.microsoft.com/office/drawing/2014/main" id="{B5839008-8D8E-31B1-CC8D-D19B216B83FD}"/>
              </a:ext>
            </a:extLst>
          </p:cNvPr>
          <p:cNvSpPr txBox="1"/>
          <p:nvPr/>
        </p:nvSpPr>
        <p:spPr>
          <a:xfrm>
            <a:off x="4804249" y="3059668"/>
            <a:ext cx="6094638" cy="369332"/>
          </a:xfrm>
          <a:prstGeom prst="rect">
            <a:avLst/>
          </a:prstGeom>
          <a:noFill/>
        </p:spPr>
        <p:txBody>
          <a:bodyPr wrap="square">
            <a:spAutoFit/>
          </a:bodyPr>
          <a:lstStyle/>
          <a:p>
            <a:pPr lvl="0">
              <a:spcAft>
                <a:spcPts val="1000"/>
              </a:spcAft>
              <a:tabLst>
                <a:tab pos="2637155" algn="ctr"/>
                <a:tab pos="5274310" algn="r"/>
              </a:tabLst>
            </a:pPr>
            <a:r>
              <a:rPr lang="en-GB" dirty="0">
                <a:solidFill>
                  <a:srgbClr val="FF0000"/>
                </a:solidFill>
                <a:latin typeface="Trebuchet MS" panose="020B0603020202020204" pitchFamily="34" charset="0"/>
                <a:ea typeface="Times New Roman" panose="02020603050405020304" pitchFamily="18" charset="0"/>
                <a:cs typeface="Times New Roman" panose="02020603050405020304" pitchFamily="18" charset="0"/>
              </a:rPr>
              <a:t>Overload can result in overheating.</a:t>
            </a:r>
            <a:endParaRPr lang="en-GB" dirty="0">
              <a:solidFill>
                <a:srgbClr val="FF0000"/>
              </a:solidFill>
              <a:latin typeface="Calibri" panose="020F0502020204030204" pitchFamily="34"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5597FB3D-D4FD-9EF6-6515-B195C2E6A8F5}"/>
              </a:ext>
            </a:extLst>
          </p:cNvPr>
          <p:cNvSpPr txBox="1"/>
          <p:nvPr/>
        </p:nvSpPr>
        <p:spPr>
          <a:xfrm>
            <a:off x="694891" y="729668"/>
            <a:ext cx="8043863" cy="769441"/>
          </a:xfrm>
          <a:prstGeom prst="rect">
            <a:avLst/>
          </a:prstGeom>
          <a:noFill/>
        </p:spPr>
        <p:txBody>
          <a:bodyPr wrap="square">
            <a:spAutoFit/>
          </a:bodyPr>
          <a:lstStyle/>
          <a:p>
            <a:r>
              <a:rPr lang="en-GB" sz="2600" dirty="0">
                <a:solidFill>
                  <a:schemeClr val="accent1">
                    <a:lumMod val="75000"/>
                  </a:schemeClr>
                </a:solidFill>
                <a:latin typeface="Trebuchet MS" panose="020B0603020202020204" pitchFamily="34" charset="0"/>
              </a:rPr>
              <a:t>Comm</a:t>
            </a:r>
            <a:r>
              <a:rPr lang="en-GB" sz="2600" b="0" i="0" u="none" strike="noStrike" dirty="0">
                <a:solidFill>
                  <a:schemeClr val="accent1">
                    <a:lumMod val="75000"/>
                  </a:schemeClr>
                </a:solidFill>
                <a:effectLst/>
                <a:latin typeface="Trebuchet MS" panose="020B0603020202020204" pitchFamily="34" charset="0"/>
              </a:rPr>
              <a:t>on problems: </a:t>
            </a:r>
            <a:r>
              <a:rPr lang="en-GB" sz="2600" dirty="0">
                <a:solidFill>
                  <a:schemeClr val="accent1">
                    <a:lumMod val="75000"/>
                  </a:schemeClr>
                </a:solidFill>
                <a:latin typeface="Trebuchet MS" panose="020B0603020202020204" pitchFamily="34" charset="0"/>
                <a:ea typeface="Times New Roman" panose="02020603050405020304" pitchFamily="18" charset="0"/>
                <a:cs typeface="Times New Roman" panose="02020603050405020304" pitchFamily="18" charset="0"/>
              </a:rPr>
              <a:t>Misuse</a:t>
            </a:r>
            <a:r>
              <a:rPr lang="en-GB" sz="2600" b="1" dirty="0">
                <a:solidFill>
                  <a:schemeClr val="accent1">
                    <a:lumMod val="75000"/>
                  </a:schemeClr>
                </a:solidFill>
                <a:latin typeface="Trebuchet MS" panose="020B0603020202020204" pitchFamily="34" charset="0"/>
                <a:ea typeface="Times New Roman" panose="02020603050405020304" pitchFamily="18" charset="0"/>
                <a:cs typeface="Times New Roman" panose="02020603050405020304" pitchFamily="18" charset="0"/>
              </a:rPr>
              <a:t> </a:t>
            </a:r>
            <a:r>
              <a:rPr lang="en-GB" sz="2600" dirty="0">
                <a:solidFill>
                  <a:schemeClr val="accent1">
                    <a:lumMod val="75000"/>
                  </a:schemeClr>
                </a:solidFill>
                <a:latin typeface="Trebuchet MS" panose="020B0603020202020204" pitchFamily="34" charset="0"/>
                <a:ea typeface="Times New Roman" panose="02020603050405020304" pitchFamily="18" charset="0"/>
                <a:cs typeface="Times New Roman" panose="02020603050405020304" pitchFamily="18" charset="0"/>
              </a:rPr>
              <a:t>of electrical equipment</a:t>
            </a:r>
          </a:p>
          <a:p>
            <a:endParaRPr lang="en-GB" sz="1800" dirty="0"/>
          </a:p>
        </p:txBody>
      </p:sp>
    </p:spTree>
    <p:extLst>
      <p:ext uri="{BB962C8B-B14F-4D97-AF65-F5344CB8AC3E}">
        <p14:creationId xmlns:p14="http://schemas.microsoft.com/office/powerpoint/2010/main" val="2120189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589E-0C33-42B6-9A43-6458ABC0142D}"/>
              </a:ext>
            </a:extLst>
          </p:cNvPr>
          <p:cNvSpPr>
            <a:spLocks noGrp="1"/>
          </p:cNvSpPr>
          <p:nvPr>
            <p:ph type="title"/>
          </p:nvPr>
        </p:nvSpPr>
        <p:spPr>
          <a:xfrm>
            <a:off x="838200" y="324227"/>
            <a:ext cx="8795657" cy="1325563"/>
          </a:xfrm>
        </p:spPr>
        <p:txBody>
          <a:bodyPr>
            <a:normAutofit/>
          </a:bodyPr>
          <a:lstStyle/>
          <a:p>
            <a:r>
              <a:rPr lang="en-GB" sz="3000" dirty="0">
                <a:solidFill>
                  <a:schemeClr val="accent1">
                    <a:lumMod val="75000"/>
                  </a:schemeClr>
                </a:solidFill>
                <a:latin typeface="Trebuchet MS" panose="020B0603020202020204" pitchFamily="34" charset="0"/>
              </a:rPr>
              <a:t>Inspection &amp; testing: What’s the difference?</a:t>
            </a:r>
          </a:p>
        </p:txBody>
      </p:sp>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838200" y="1107586"/>
            <a:ext cx="10515600" cy="4351338"/>
          </a:xfrm>
        </p:spPr>
        <p:txBody>
          <a:bodyPr>
            <a:noAutofit/>
          </a:bodyPr>
          <a:lstStyle/>
          <a:p>
            <a:pPr marL="0" indent="0">
              <a:buNone/>
            </a:pPr>
            <a:endParaRPr lang="en-SG" sz="1800" dirty="0">
              <a:solidFill>
                <a:schemeClr val="tx1"/>
              </a:solidFill>
              <a:latin typeface="Trebuchet MS" panose="020B0603020202020204" pitchFamily="34" charset="0"/>
            </a:endParaRPr>
          </a:p>
          <a:p>
            <a:pPr marL="0" indent="0">
              <a:buNone/>
            </a:pPr>
            <a:endParaRPr lang="en-GB" sz="1800" dirty="0">
              <a:solidFill>
                <a:schemeClr val="tx1"/>
              </a:solidFill>
              <a:latin typeface="Trebuchet MS" panose="020B0603020202020204" pitchFamily="34" charset="0"/>
            </a:endParaRPr>
          </a:p>
          <a:p>
            <a:pPr marL="0" indent="0">
              <a:buNone/>
            </a:pPr>
            <a:r>
              <a:rPr lang="en-GB" sz="1800" dirty="0">
                <a:latin typeface="Trebuchet MS" panose="020B0603020202020204" pitchFamily="34" charset="0"/>
              </a:rPr>
              <a:t> </a:t>
            </a:r>
          </a:p>
        </p:txBody>
      </p:sp>
      <p:sp>
        <p:nvSpPr>
          <p:cNvPr id="5" name="TextBox 4">
            <a:extLst>
              <a:ext uri="{FF2B5EF4-FFF2-40B4-BE49-F238E27FC236}">
                <a16:creationId xmlns:a16="http://schemas.microsoft.com/office/drawing/2014/main" id="{CB217A1C-9670-7CD1-B975-5EC1740EAAC5}"/>
              </a:ext>
            </a:extLst>
          </p:cNvPr>
          <p:cNvSpPr txBox="1"/>
          <p:nvPr/>
        </p:nvSpPr>
        <p:spPr>
          <a:xfrm>
            <a:off x="838200" y="1353817"/>
            <a:ext cx="9951028" cy="4924425"/>
          </a:xfrm>
          <a:prstGeom prst="rect">
            <a:avLst/>
          </a:prstGeom>
          <a:noFill/>
        </p:spPr>
        <p:txBody>
          <a:bodyPr wrap="square">
            <a:spAutoFit/>
          </a:bodyPr>
          <a:lstStyle/>
          <a:p>
            <a:pPr fontAlgn="base"/>
            <a:r>
              <a:rPr lang="en-GB" sz="2600" u="sng" dirty="0">
                <a:solidFill>
                  <a:schemeClr val="accent1">
                    <a:lumMod val="75000"/>
                  </a:schemeClr>
                </a:solidFill>
                <a:latin typeface="Trebuchet MS" panose="020B0603020202020204" pitchFamily="34" charset="0"/>
              </a:rPr>
              <a:t>Inspection</a:t>
            </a:r>
          </a:p>
          <a:p>
            <a:pPr fontAlgn="base"/>
            <a:endParaRPr lang="en-GB" dirty="0">
              <a:latin typeface="Trebuchet MS" panose="020B0603020202020204" pitchFamily="34" charset="0"/>
            </a:endParaRPr>
          </a:p>
          <a:p>
            <a:pPr fontAlgn="base"/>
            <a:r>
              <a:rPr lang="en-GB" dirty="0">
                <a:latin typeface="Trebuchet MS" panose="020B0603020202020204" pitchFamily="34" charset="0"/>
              </a:rPr>
              <a:t>Electrical i</a:t>
            </a:r>
            <a:r>
              <a:rPr lang="en-GB" sz="1800" dirty="0">
                <a:solidFill>
                  <a:schemeClr val="tx1"/>
                </a:solidFill>
                <a:latin typeface="Trebuchet MS" panose="020B0603020202020204" pitchFamily="34" charset="0"/>
              </a:rPr>
              <a:t>nspection requires a visual check of the apparatus. </a:t>
            </a:r>
            <a:r>
              <a:rPr lang="en-GB" dirty="0">
                <a:latin typeface="Trebuchet MS" panose="020B0603020202020204" pitchFamily="34" charset="0"/>
              </a:rPr>
              <a:t>It is self-explanatory, you inspect the wiring, the enclosures like switchgear, conduit and trunking, terminations etc.</a:t>
            </a:r>
            <a:r>
              <a:rPr lang="en-US" dirty="0">
                <a:latin typeface="Trebuchet MS" panose="020B0603020202020204" pitchFamily="34" charset="0"/>
              </a:rPr>
              <a:t>​</a:t>
            </a:r>
          </a:p>
          <a:p>
            <a:pPr fontAlgn="base"/>
            <a:r>
              <a:rPr lang="en-GB" dirty="0">
                <a:latin typeface="Trebuchet MS" panose="020B0603020202020204" pitchFamily="34" charset="0"/>
              </a:rPr>
              <a:t>The inspection is a two-stage process, the first stage is continuous throughout the life of the job you are doing. Every task you do or observe being done you should be constantly aware of the 4 main reasons of inspection.</a:t>
            </a:r>
            <a:r>
              <a:rPr lang="en-US" dirty="0">
                <a:latin typeface="Trebuchet MS" panose="020B0603020202020204" pitchFamily="34" charset="0"/>
              </a:rPr>
              <a:t>​</a:t>
            </a:r>
          </a:p>
          <a:p>
            <a:pPr fontAlgn="base"/>
            <a:endParaRPr lang="en-US" dirty="0">
              <a:latin typeface="Trebuchet MS" panose="020B0603020202020204" pitchFamily="34" charset="0"/>
            </a:endParaRPr>
          </a:p>
          <a:p>
            <a:pPr marL="342900" indent="-342900" fontAlgn="base">
              <a:buFont typeface="+mj-lt"/>
              <a:buAutoNum type="arabicParenR"/>
            </a:pPr>
            <a:r>
              <a:rPr lang="en-GB" dirty="0">
                <a:latin typeface="Trebuchet MS" panose="020B0603020202020204" pitchFamily="34" charset="0"/>
              </a:rPr>
              <a:t>Undamaged equipment.</a:t>
            </a:r>
            <a:r>
              <a:rPr lang="en-US" dirty="0">
                <a:latin typeface="Trebuchet MS" panose="020B0603020202020204" pitchFamily="34" charset="0"/>
              </a:rPr>
              <a:t>​</a:t>
            </a:r>
          </a:p>
          <a:p>
            <a:pPr marL="342900" indent="-342900" fontAlgn="base">
              <a:buFont typeface="+mj-lt"/>
              <a:buAutoNum type="arabicParenR"/>
            </a:pPr>
            <a:endParaRPr lang="en-US" dirty="0">
              <a:latin typeface="Trebuchet MS" panose="020B0603020202020204" pitchFamily="34" charset="0"/>
            </a:endParaRPr>
          </a:p>
          <a:p>
            <a:pPr marL="342900" indent="-342900" fontAlgn="base">
              <a:buFont typeface="+mj-lt"/>
              <a:buAutoNum type="arabicParenR"/>
            </a:pPr>
            <a:r>
              <a:rPr lang="en-GB" dirty="0">
                <a:latin typeface="Trebuchet MS" panose="020B0603020202020204" pitchFamily="34" charset="0"/>
              </a:rPr>
              <a:t>The correct type of equipment for the installation.</a:t>
            </a:r>
            <a:r>
              <a:rPr lang="en-US" dirty="0">
                <a:latin typeface="Trebuchet MS" panose="020B0603020202020204" pitchFamily="34" charset="0"/>
              </a:rPr>
              <a:t>​</a:t>
            </a:r>
          </a:p>
          <a:p>
            <a:pPr marL="342900" indent="-342900" fontAlgn="base">
              <a:buFont typeface="+mj-lt"/>
              <a:buAutoNum type="arabicParenR"/>
            </a:pPr>
            <a:endParaRPr lang="en-US" dirty="0">
              <a:latin typeface="Trebuchet MS" panose="020B0603020202020204" pitchFamily="34" charset="0"/>
            </a:endParaRPr>
          </a:p>
          <a:p>
            <a:pPr marL="342900" indent="-342900" fontAlgn="base">
              <a:buFont typeface="+mj-lt"/>
              <a:buAutoNum type="arabicParenR"/>
            </a:pPr>
            <a:r>
              <a:rPr lang="en-GB" dirty="0">
                <a:latin typeface="Trebuchet MS" panose="020B0603020202020204" pitchFamily="34" charset="0"/>
              </a:rPr>
              <a:t>Proper positioning and fixing of equipment.</a:t>
            </a:r>
            <a:r>
              <a:rPr lang="en-US" dirty="0">
                <a:latin typeface="Trebuchet MS" panose="020B0603020202020204" pitchFamily="34" charset="0"/>
              </a:rPr>
              <a:t>​</a:t>
            </a:r>
          </a:p>
          <a:p>
            <a:pPr fontAlgn="base"/>
            <a:endParaRPr lang="en-US" dirty="0">
              <a:latin typeface="Trebuchet MS" panose="020B0603020202020204" pitchFamily="34" charset="0"/>
            </a:endParaRPr>
          </a:p>
          <a:p>
            <a:pPr marL="342900" indent="-342900" fontAlgn="base">
              <a:buFont typeface="+mj-lt"/>
              <a:buAutoNum type="arabicParenR" startAt="4"/>
            </a:pPr>
            <a:r>
              <a:rPr lang="en-GB" dirty="0">
                <a:latin typeface="Trebuchet MS" panose="020B0603020202020204" pitchFamily="34" charset="0"/>
              </a:rPr>
              <a:t>Equipment is manufactured to a recognised standard.</a:t>
            </a:r>
            <a:r>
              <a:rPr lang="en-US" dirty="0">
                <a:latin typeface="Trebuchet MS" panose="020B0603020202020204" pitchFamily="34" charset="0"/>
              </a:rPr>
              <a:t>​</a:t>
            </a:r>
          </a:p>
          <a:p>
            <a:pPr fontAlgn="base"/>
            <a:r>
              <a:rPr lang="en-GB" dirty="0"/>
              <a:t>​</a:t>
            </a:r>
          </a:p>
          <a:p>
            <a:pPr lvl="0"/>
            <a:endParaRPr lang="en-GB" sz="180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236062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589E-0C33-42B6-9A43-6458ABC0142D}"/>
              </a:ext>
            </a:extLst>
          </p:cNvPr>
          <p:cNvSpPr>
            <a:spLocks noGrp="1"/>
          </p:cNvSpPr>
          <p:nvPr>
            <p:ph type="title"/>
          </p:nvPr>
        </p:nvSpPr>
        <p:spPr>
          <a:xfrm>
            <a:off x="838200" y="324227"/>
            <a:ext cx="8795657" cy="1325563"/>
          </a:xfrm>
        </p:spPr>
        <p:txBody>
          <a:bodyPr>
            <a:normAutofit/>
          </a:bodyPr>
          <a:lstStyle/>
          <a:p>
            <a:r>
              <a:rPr lang="en-GB" sz="3000" dirty="0">
                <a:solidFill>
                  <a:schemeClr val="accent1">
                    <a:lumMod val="75000"/>
                  </a:schemeClr>
                </a:solidFill>
                <a:latin typeface="Trebuchet MS" panose="020B0603020202020204" pitchFamily="34" charset="0"/>
              </a:rPr>
              <a:t>Inspection &amp; testing: What’s the difference?</a:t>
            </a:r>
          </a:p>
        </p:txBody>
      </p:sp>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838200" y="1107586"/>
            <a:ext cx="10515600" cy="4351338"/>
          </a:xfrm>
        </p:spPr>
        <p:txBody>
          <a:bodyPr>
            <a:noAutofit/>
          </a:bodyPr>
          <a:lstStyle/>
          <a:p>
            <a:pPr marL="0" indent="0">
              <a:buNone/>
            </a:pPr>
            <a:endParaRPr lang="en-SG" sz="1800" dirty="0">
              <a:solidFill>
                <a:schemeClr val="tx1"/>
              </a:solidFill>
              <a:latin typeface="Trebuchet MS" panose="020B0603020202020204" pitchFamily="34" charset="0"/>
            </a:endParaRPr>
          </a:p>
          <a:p>
            <a:pPr marL="0" indent="0">
              <a:buNone/>
            </a:pPr>
            <a:endParaRPr lang="en-GB" sz="1800" dirty="0">
              <a:solidFill>
                <a:schemeClr val="tx1"/>
              </a:solidFill>
              <a:latin typeface="Trebuchet MS" panose="020B0603020202020204" pitchFamily="34" charset="0"/>
            </a:endParaRPr>
          </a:p>
          <a:p>
            <a:pPr marL="0" indent="0">
              <a:buNone/>
            </a:pPr>
            <a:r>
              <a:rPr lang="en-GB" sz="1800" dirty="0">
                <a:latin typeface="Trebuchet MS" panose="020B0603020202020204" pitchFamily="34" charset="0"/>
              </a:rPr>
              <a:t> </a:t>
            </a:r>
          </a:p>
        </p:txBody>
      </p:sp>
      <p:sp>
        <p:nvSpPr>
          <p:cNvPr id="5" name="TextBox 4">
            <a:extLst>
              <a:ext uri="{FF2B5EF4-FFF2-40B4-BE49-F238E27FC236}">
                <a16:creationId xmlns:a16="http://schemas.microsoft.com/office/drawing/2014/main" id="{CB217A1C-9670-7CD1-B975-5EC1740EAAC5}"/>
              </a:ext>
            </a:extLst>
          </p:cNvPr>
          <p:cNvSpPr txBox="1"/>
          <p:nvPr/>
        </p:nvSpPr>
        <p:spPr>
          <a:xfrm>
            <a:off x="838200" y="1353817"/>
            <a:ext cx="9951028" cy="4647426"/>
          </a:xfrm>
          <a:prstGeom prst="rect">
            <a:avLst/>
          </a:prstGeom>
          <a:noFill/>
        </p:spPr>
        <p:txBody>
          <a:bodyPr wrap="square">
            <a:spAutoFit/>
          </a:bodyPr>
          <a:lstStyle/>
          <a:p>
            <a:pPr fontAlgn="base"/>
            <a:r>
              <a:rPr lang="en-GB" sz="2600" u="sng" dirty="0">
                <a:solidFill>
                  <a:schemeClr val="accent1">
                    <a:lumMod val="75000"/>
                  </a:schemeClr>
                </a:solidFill>
                <a:latin typeface="Trebuchet MS" panose="020B0603020202020204" pitchFamily="34" charset="0"/>
              </a:rPr>
              <a:t>Testing</a:t>
            </a:r>
          </a:p>
          <a:p>
            <a:pPr fontAlgn="base"/>
            <a:endParaRPr lang="en-GB" dirty="0">
              <a:latin typeface="Trebuchet MS" panose="020B0603020202020204" pitchFamily="34" charset="0"/>
            </a:endParaRPr>
          </a:p>
          <a:p>
            <a:pPr fontAlgn="base"/>
            <a:r>
              <a:rPr lang="en-GB" dirty="0"/>
              <a:t>The purpose of testing any electrical installation is to ensure that it meets the requirements of BS 7671.</a:t>
            </a:r>
            <a:r>
              <a:rPr lang="en-US" dirty="0"/>
              <a:t>​</a:t>
            </a:r>
          </a:p>
          <a:p>
            <a:pPr fontAlgn="base"/>
            <a:r>
              <a:rPr lang="en-GB" i="1" dirty="0"/>
              <a:t>The requirements are that the installation should be safe to operate and should protect persons, property and livestock against dangers or damage that may occur when the electrical installation is in use.</a:t>
            </a:r>
            <a:r>
              <a:rPr lang="en-US" dirty="0"/>
              <a:t>​</a:t>
            </a:r>
          </a:p>
          <a:p>
            <a:pPr fontAlgn="base"/>
            <a:r>
              <a:rPr lang="en-GB" dirty="0"/>
              <a:t>Dangerous situations are we trying to prevent happening by testing installations are</a:t>
            </a:r>
            <a:r>
              <a:rPr lang="en-US" dirty="0"/>
              <a:t>​:</a:t>
            </a:r>
          </a:p>
          <a:p>
            <a:pPr fontAlgn="base"/>
            <a:endParaRPr lang="en-GB" i="1" dirty="0"/>
          </a:p>
          <a:p>
            <a:pPr marL="285750" indent="-285750" fontAlgn="base">
              <a:buFont typeface="Arial" panose="020B0604020202020204" pitchFamily="34" charset="0"/>
              <a:buChar char="•"/>
            </a:pPr>
            <a:r>
              <a:rPr lang="en-GB" dirty="0"/>
              <a:t>Electric Shock.​</a:t>
            </a:r>
          </a:p>
          <a:p>
            <a:pPr marL="285750" indent="-285750" fontAlgn="base">
              <a:buFont typeface="Arial" panose="020B0604020202020204" pitchFamily="34" charset="0"/>
              <a:buChar char="•"/>
            </a:pPr>
            <a:r>
              <a:rPr lang="en-GB" dirty="0"/>
              <a:t>Excessive temperature causing fire or burns</a:t>
            </a:r>
            <a:r>
              <a:rPr lang="en-US" dirty="0"/>
              <a:t>​</a:t>
            </a:r>
          </a:p>
          <a:p>
            <a:pPr marL="285750" indent="-285750" fontAlgn="base">
              <a:buFont typeface="Arial" panose="020B0604020202020204" pitchFamily="34" charset="0"/>
              <a:buChar char="•"/>
            </a:pPr>
            <a:r>
              <a:rPr lang="en-GB" dirty="0"/>
              <a:t>Accidental mechanical movement</a:t>
            </a:r>
            <a:r>
              <a:rPr lang="en-US" dirty="0"/>
              <a:t>​</a:t>
            </a:r>
          </a:p>
          <a:p>
            <a:pPr marL="285750" indent="-285750" fontAlgn="base">
              <a:buFont typeface="Arial" panose="020B0604020202020204" pitchFamily="34" charset="0"/>
              <a:buChar char="•"/>
            </a:pPr>
            <a:r>
              <a:rPr lang="en-GB" dirty="0"/>
              <a:t>Explosion</a:t>
            </a:r>
            <a:r>
              <a:rPr lang="en-US" dirty="0"/>
              <a:t>​</a:t>
            </a:r>
          </a:p>
          <a:p>
            <a:pPr marL="285750" indent="-285750" fontAlgn="base">
              <a:buFont typeface="Arial" panose="020B0604020202020204" pitchFamily="34" charset="0"/>
              <a:buChar char="•"/>
            </a:pPr>
            <a:r>
              <a:rPr lang="en-GB" dirty="0"/>
              <a:t>Under Voltage</a:t>
            </a:r>
            <a:r>
              <a:rPr lang="en-US" dirty="0"/>
              <a:t>​</a:t>
            </a:r>
          </a:p>
          <a:p>
            <a:pPr marL="285750" indent="-285750" fontAlgn="base">
              <a:buFont typeface="Arial" panose="020B0604020202020204" pitchFamily="34" charset="0"/>
              <a:buChar char="•"/>
            </a:pPr>
            <a:r>
              <a:rPr lang="en-GB" dirty="0"/>
              <a:t>Power Supply Interruption</a:t>
            </a:r>
            <a:r>
              <a:rPr lang="en-US" dirty="0"/>
              <a:t>​</a:t>
            </a:r>
          </a:p>
          <a:p>
            <a:pPr marL="285750" indent="-285750" fontAlgn="base">
              <a:buFont typeface="Arial" panose="020B0604020202020204" pitchFamily="34" charset="0"/>
              <a:buChar char="•"/>
            </a:pPr>
            <a:r>
              <a:rPr lang="en-GB" dirty="0"/>
              <a:t>Arching</a:t>
            </a:r>
            <a:r>
              <a:rPr lang="en-US" dirty="0"/>
              <a:t>​</a:t>
            </a:r>
          </a:p>
          <a:p>
            <a:pPr fontAlgn="base"/>
            <a:r>
              <a:rPr lang="en-GB" dirty="0"/>
              <a:t>​</a:t>
            </a:r>
          </a:p>
          <a:p>
            <a:pPr lvl="0"/>
            <a:endParaRPr lang="en-GB" sz="180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2838252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589E-0C33-42B6-9A43-6458ABC0142D}"/>
              </a:ext>
            </a:extLst>
          </p:cNvPr>
          <p:cNvSpPr>
            <a:spLocks noGrp="1"/>
          </p:cNvSpPr>
          <p:nvPr>
            <p:ph type="title"/>
          </p:nvPr>
        </p:nvSpPr>
        <p:spPr>
          <a:xfrm>
            <a:off x="838200" y="324227"/>
            <a:ext cx="8795657" cy="1325563"/>
          </a:xfrm>
        </p:spPr>
        <p:txBody>
          <a:bodyPr>
            <a:normAutofit/>
          </a:bodyPr>
          <a:lstStyle/>
          <a:p>
            <a:r>
              <a:rPr lang="en-GB" sz="3000" dirty="0">
                <a:solidFill>
                  <a:schemeClr val="accent1">
                    <a:lumMod val="75000"/>
                  </a:schemeClr>
                </a:solidFill>
                <a:latin typeface="Trebuchet MS" panose="020B0603020202020204" pitchFamily="34" charset="0"/>
              </a:rPr>
              <a:t>Inspection &amp; testing: What’s the difference?</a:t>
            </a:r>
          </a:p>
        </p:txBody>
      </p:sp>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838200" y="1107586"/>
            <a:ext cx="10515600" cy="4351338"/>
          </a:xfrm>
        </p:spPr>
        <p:txBody>
          <a:bodyPr>
            <a:noAutofit/>
          </a:bodyPr>
          <a:lstStyle/>
          <a:p>
            <a:pPr marL="0" indent="0">
              <a:buNone/>
            </a:pPr>
            <a:endParaRPr lang="en-SG" sz="1800" dirty="0">
              <a:solidFill>
                <a:schemeClr val="tx1"/>
              </a:solidFill>
              <a:latin typeface="Trebuchet MS" panose="020B0603020202020204" pitchFamily="34" charset="0"/>
            </a:endParaRPr>
          </a:p>
          <a:p>
            <a:pPr marL="0" indent="0">
              <a:buNone/>
            </a:pPr>
            <a:endParaRPr lang="en-GB" sz="1800" dirty="0">
              <a:solidFill>
                <a:schemeClr val="tx1"/>
              </a:solidFill>
              <a:latin typeface="Trebuchet MS" panose="020B0603020202020204" pitchFamily="34" charset="0"/>
            </a:endParaRPr>
          </a:p>
          <a:p>
            <a:pPr marL="0" indent="0">
              <a:buNone/>
            </a:pPr>
            <a:r>
              <a:rPr lang="en-GB" sz="1800" dirty="0">
                <a:latin typeface="Trebuchet MS" panose="020B0603020202020204" pitchFamily="34" charset="0"/>
              </a:rPr>
              <a:t> </a:t>
            </a:r>
          </a:p>
        </p:txBody>
      </p:sp>
      <p:sp>
        <p:nvSpPr>
          <p:cNvPr id="5" name="TextBox 4">
            <a:extLst>
              <a:ext uri="{FF2B5EF4-FFF2-40B4-BE49-F238E27FC236}">
                <a16:creationId xmlns:a16="http://schemas.microsoft.com/office/drawing/2014/main" id="{CB217A1C-9670-7CD1-B975-5EC1740EAAC5}"/>
              </a:ext>
            </a:extLst>
          </p:cNvPr>
          <p:cNvSpPr txBox="1"/>
          <p:nvPr/>
        </p:nvSpPr>
        <p:spPr>
          <a:xfrm>
            <a:off x="838200" y="1353817"/>
            <a:ext cx="9951028" cy="3816429"/>
          </a:xfrm>
          <a:prstGeom prst="rect">
            <a:avLst/>
          </a:prstGeom>
          <a:noFill/>
        </p:spPr>
        <p:txBody>
          <a:bodyPr wrap="square">
            <a:spAutoFit/>
          </a:bodyPr>
          <a:lstStyle/>
          <a:p>
            <a:pPr fontAlgn="base"/>
            <a:r>
              <a:rPr lang="en-GB" sz="2600" u="sng" dirty="0">
                <a:solidFill>
                  <a:schemeClr val="accent1">
                    <a:lumMod val="75000"/>
                  </a:schemeClr>
                </a:solidFill>
                <a:latin typeface="Trebuchet MS" panose="020B0603020202020204" pitchFamily="34" charset="0"/>
              </a:rPr>
              <a:t>Testing</a:t>
            </a:r>
          </a:p>
          <a:p>
            <a:pPr fontAlgn="base"/>
            <a:endParaRPr lang="en-GB" dirty="0">
              <a:latin typeface="Trebuchet MS" panose="020B0603020202020204" pitchFamily="34" charset="0"/>
            </a:endParaRPr>
          </a:p>
          <a:p>
            <a:pPr fontAlgn="base"/>
            <a:r>
              <a:rPr lang="en-GB" dirty="0"/>
              <a:t>Situations where incorrect or no testing may cause the above effects to occur.</a:t>
            </a:r>
            <a:r>
              <a:rPr lang="en-US" dirty="0"/>
              <a:t>​</a:t>
            </a:r>
          </a:p>
          <a:p>
            <a:pPr fontAlgn="base"/>
            <a:r>
              <a:rPr lang="en-GB" dirty="0"/>
              <a:t>​</a:t>
            </a:r>
          </a:p>
          <a:p>
            <a:pPr marL="285750" indent="-285750" fontAlgn="base">
              <a:buFont typeface="Arial" panose="020B0604020202020204" pitchFamily="34" charset="0"/>
              <a:buChar char="•"/>
            </a:pPr>
            <a:r>
              <a:rPr lang="en-GB" dirty="0"/>
              <a:t>Damaged Cables – Short circuit</a:t>
            </a:r>
            <a:r>
              <a:rPr lang="en-US" dirty="0"/>
              <a:t>​</a:t>
            </a:r>
          </a:p>
          <a:p>
            <a:pPr marL="285750" indent="-285750" fontAlgn="base">
              <a:buFont typeface="Arial" panose="020B0604020202020204" pitchFamily="34" charset="0"/>
              <a:buChar char="•"/>
            </a:pPr>
            <a:r>
              <a:rPr lang="en-GB" dirty="0"/>
              <a:t>Wrong size or type of cables – Overload</a:t>
            </a:r>
            <a:r>
              <a:rPr lang="en-US" dirty="0"/>
              <a:t>​</a:t>
            </a:r>
          </a:p>
          <a:p>
            <a:pPr marL="285750" indent="-285750" fontAlgn="base">
              <a:buFont typeface="Arial" panose="020B0604020202020204" pitchFamily="34" charset="0"/>
              <a:buChar char="•"/>
            </a:pPr>
            <a:r>
              <a:rPr lang="en-GB" dirty="0"/>
              <a:t>Wrong connections – Earth Fault​</a:t>
            </a:r>
          </a:p>
          <a:p>
            <a:pPr marL="285750" indent="-285750" fontAlgn="base">
              <a:buFont typeface="Arial" panose="020B0604020202020204" pitchFamily="34" charset="0"/>
              <a:buChar char="•"/>
            </a:pPr>
            <a:r>
              <a:rPr lang="en-GB" dirty="0"/>
              <a:t>Wrong size or type of protective device – Electric Shock </a:t>
            </a:r>
            <a:r>
              <a:rPr lang="en-US" dirty="0"/>
              <a:t>​</a:t>
            </a:r>
          </a:p>
          <a:p>
            <a:pPr marL="285750" indent="-285750" fontAlgn="base">
              <a:buFont typeface="Arial" panose="020B0604020202020204" pitchFamily="34" charset="0"/>
              <a:buChar char="•"/>
            </a:pPr>
            <a:r>
              <a:rPr lang="en-GB" dirty="0"/>
              <a:t>Reversed Polarity​</a:t>
            </a:r>
          </a:p>
          <a:p>
            <a:pPr marL="285750" indent="-285750" fontAlgn="base">
              <a:buFont typeface="Arial" panose="020B0604020202020204" pitchFamily="34" charset="0"/>
              <a:buChar char="•"/>
            </a:pPr>
            <a:r>
              <a:rPr lang="en-GB" dirty="0"/>
              <a:t>No continuity​</a:t>
            </a:r>
          </a:p>
          <a:p>
            <a:pPr marL="285750" indent="-285750" fontAlgn="base">
              <a:buFont typeface="Arial" panose="020B0604020202020204" pitchFamily="34" charset="0"/>
              <a:buChar char="•"/>
            </a:pPr>
            <a:r>
              <a:rPr lang="en-GB" dirty="0"/>
              <a:t>Incorrect operation</a:t>
            </a:r>
          </a:p>
          <a:p>
            <a:pPr fontAlgn="base"/>
            <a:r>
              <a:rPr lang="en-GB" dirty="0"/>
              <a:t>​</a:t>
            </a:r>
          </a:p>
          <a:p>
            <a:pPr lvl="0"/>
            <a:endParaRPr lang="en-GB" sz="180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7313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589E-0C33-42B6-9A43-6458ABC0142D}"/>
              </a:ext>
            </a:extLst>
          </p:cNvPr>
          <p:cNvSpPr>
            <a:spLocks noGrp="1"/>
          </p:cNvSpPr>
          <p:nvPr>
            <p:ph type="title"/>
          </p:nvPr>
        </p:nvSpPr>
        <p:spPr>
          <a:xfrm>
            <a:off x="838200" y="324227"/>
            <a:ext cx="8795657" cy="1325563"/>
          </a:xfrm>
        </p:spPr>
        <p:txBody>
          <a:bodyPr>
            <a:normAutofit/>
          </a:bodyPr>
          <a:lstStyle/>
          <a:p>
            <a:r>
              <a:rPr lang="en-GB" sz="3000" dirty="0">
                <a:solidFill>
                  <a:schemeClr val="accent1">
                    <a:lumMod val="75000"/>
                  </a:schemeClr>
                </a:solidFill>
                <a:latin typeface="Trebuchet MS" panose="020B0603020202020204" pitchFamily="34" charset="0"/>
              </a:rPr>
              <a:t>Inspection &amp; testing: What’s the difference?</a:t>
            </a:r>
          </a:p>
        </p:txBody>
      </p:sp>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838200" y="1107586"/>
            <a:ext cx="10515600" cy="4351338"/>
          </a:xfrm>
        </p:spPr>
        <p:txBody>
          <a:bodyPr>
            <a:noAutofit/>
          </a:bodyPr>
          <a:lstStyle/>
          <a:p>
            <a:pPr marL="0" indent="0">
              <a:buNone/>
            </a:pPr>
            <a:endParaRPr lang="en-SG" sz="1800" dirty="0">
              <a:solidFill>
                <a:schemeClr val="tx1"/>
              </a:solidFill>
              <a:latin typeface="Trebuchet MS" panose="020B0603020202020204" pitchFamily="34" charset="0"/>
            </a:endParaRPr>
          </a:p>
          <a:p>
            <a:pPr marL="0" indent="0">
              <a:buNone/>
            </a:pPr>
            <a:endParaRPr lang="en-GB" sz="1800" dirty="0">
              <a:solidFill>
                <a:schemeClr val="tx1"/>
              </a:solidFill>
              <a:latin typeface="Trebuchet MS" panose="020B0603020202020204" pitchFamily="34" charset="0"/>
            </a:endParaRPr>
          </a:p>
          <a:p>
            <a:pPr marL="0" indent="0">
              <a:buNone/>
            </a:pPr>
            <a:r>
              <a:rPr lang="en-GB" sz="1800" dirty="0">
                <a:latin typeface="Trebuchet MS" panose="020B0603020202020204" pitchFamily="34" charset="0"/>
              </a:rPr>
              <a:t> </a:t>
            </a:r>
          </a:p>
        </p:txBody>
      </p:sp>
      <p:sp>
        <p:nvSpPr>
          <p:cNvPr id="5" name="TextBox 4">
            <a:extLst>
              <a:ext uri="{FF2B5EF4-FFF2-40B4-BE49-F238E27FC236}">
                <a16:creationId xmlns:a16="http://schemas.microsoft.com/office/drawing/2014/main" id="{CB217A1C-9670-7CD1-B975-5EC1740EAAC5}"/>
              </a:ext>
            </a:extLst>
          </p:cNvPr>
          <p:cNvSpPr txBox="1"/>
          <p:nvPr/>
        </p:nvSpPr>
        <p:spPr>
          <a:xfrm>
            <a:off x="838200" y="1353817"/>
            <a:ext cx="9951028" cy="3816429"/>
          </a:xfrm>
          <a:prstGeom prst="rect">
            <a:avLst/>
          </a:prstGeom>
          <a:noFill/>
        </p:spPr>
        <p:txBody>
          <a:bodyPr wrap="square">
            <a:spAutoFit/>
          </a:bodyPr>
          <a:lstStyle/>
          <a:p>
            <a:pPr fontAlgn="base"/>
            <a:r>
              <a:rPr lang="en-GB" sz="2600" u="sng" dirty="0">
                <a:solidFill>
                  <a:schemeClr val="accent1">
                    <a:lumMod val="75000"/>
                  </a:schemeClr>
                </a:solidFill>
                <a:latin typeface="Trebuchet MS" panose="020B0603020202020204" pitchFamily="34" charset="0"/>
              </a:rPr>
              <a:t>Testing</a:t>
            </a:r>
          </a:p>
          <a:p>
            <a:pPr fontAlgn="base"/>
            <a:endParaRPr lang="en-GB" dirty="0">
              <a:latin typeface="Trebuchet MS" panose="020B0603020202020204" pitchFamily="34" charset="0"/>
            </a:endParaRPr>
          </a:p>
          <a:p>
            <a:pPr fontAlgn="base"/>
            <a:r>
              <a:rPr lang="en-GB" dirty="0"/>
              <a:t>Situations where incorrect or no testing may cause the above effects to occur.</a:t>
            </a:r>
            <a:r>
              <a:rPr lang="en-US" dirty="0"/>
              <a:t>​</a:t>
            </a:r>
          </a:p>
          <a:p>
            <a:pPr fontAlgn="base"/>
            <a:r>
              <a:rPr lang="en-GB" dirty="0"/>
              <a:t>​</a:t>
            </a:r>
          </a:p>
          <a:p>
            <a:pPr marL="285750" indent="-285750" fontAlgn="base">
              <a:buFont typeface="Arial" panose="020B0604020202020204" pitchFamily="34" charset="0"/>
              <a:buChar char="•"/>
            </a:pPr>
            <a:r>
              <a:rPr lang="en-GB" dirty="0"/>
              <a:t>Damaged Cables – Short circuit</a:t>
            </a:r>
            <a:r>
              <a:rPr lang="en-US" dirty="0"/>
              <a:t>​</a:t>
            </a:r>
          </a:p>
          <a:p>
            <a:pPr marL="285750" indent="-285750" fontAlgn="base">
              <a:buFont typeface="Arial" panose="020B0604020202020204" pitchFamily="34" charset="0"/>
              <a:buChar char="•"/>
            </a:pPr>
            <a:r>
              <a:rPr lang="en-GB" dirty="0"/>
              <a:t>Wrong size or type of cables – Overload</a:t>
            </a:r>
            <a:r>
              <a:rPr lang="en-US" dirty="0"/>
              <a:t>​</a:t>
            </a:r>
          </a:p>
          <a:p>
            <a:pPr marL="285750" indent="-285750" fontAlgn="base">
              <a:buFont typeface="Arial" panose="020B0604020202020204" pitchFamily="34" charset="0"/>
              <a:buChar char="•"/>
            </a:pPr>
            <a:r>
              <a:rPr lang="en-GB" dirty="0"/>
              <a:t>Wrong connections – Earth Fault​</a:t>
            </a:r>
          </a:p>
          <a:p>
            <a:pPr marL="285750" indent="-285750" fontAlgn="base">
              <a:buFont typeface="Arial" panose="020B0604020202020204" pitchFamily="34" charset="0"/>
              <a:buChar char="•"/>
            </a:pPr>
            <a:r>
              <a:rPr lang="en-GB" dirty="0"/>
              <a:t>Wrong size or type of protective device – Electric Shock </a:t>
            </a:r>
            <a:r>
              <a:rPr lang="en-US" dirty="0"/>
              <a:t>​</a:t>
            </a:r>
          </a:p>
          <a:p>
            <a:pPr marL="285750" indent="-285750" fontAlgn="base">
              <a:buFont typeface="Arial" panose="020B0604020202020204" pitchFamily="34" charset="0"/>
              <a:buChar char="•"/>
            </a:pPr>
            <a:r>
              <a:rPr lang="en-GB" dirty="0"/>
              <a:t>Reversed Polarity​</a:t>
            </a:r>
          </a:p>
          <a:p>
            <a:pPr marL="285750" indent="-285750" fontAlgn="base">
              <a:buFont typeface="Arial" panose="020B0604020202020204" pitchFamily="34" charset="0"/>
              <a:buChar char="•"/>
            </a:pPr>
            <a:r>
              <a:rPr lang="en-GB" dirty="0"/>
              <a:t>No continuity​</a:t>
            </a:r>
          </a:p>
          <a:p>
            <a:pPr marL="285750" indent="-285750" fontAlgn="base">
              <a:buFont typeface="Arial" panose="020B0604020202020204" pitchFamily="34" charset="0"/>
              <a:buChar char="•"/>
            </a:pPr>
            <a:r>
              <a:rPr lang="en-GB" dirty="0"/>
              <a:t>Incorrect operation</a:t>
            </a:r>
          </a:p>
          <a:p>
            <a:pPr fontAlgn="base"/>
            <a:r>
              <a:rPr lang="en-GB" dirty="0"/>
              <a:t>​</a:t>
            </a:r>
          </a:p>
          <a:p>
            <a:pPr lvl="0"/>
            <a:endParaRPr lang="en-GB" sz="180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2834798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589E-0C33-42B6-9A43-6458ABC0142D}"/>
              </a:ext>
            </a:extLst>
          </p:cNvPr>
          <p:cNvSpPr>
            <a:spLocks noGrp="1"/>
          </p:cNvSpPr>
          <p:nvPr>
            <p:ph type="title"/>
          </p:nvPr>
        </p:nvSpPr>
        <p:spPr>
          <a:xfrm>
            <a:off x="838200" y="324227"/>
            <a:ext cx="8795657" cy="1325563"/>
          </a:xfrm>
        </p:spPr>
        <p:txBody>
          <a:bodyPr>
            <a:normAutofit/>
          </a:bodyPr>
          <a:lstStyle/>
          <a:p>
            <a:r>
              <a:rPr lang="en-GB" sz="3000" dirty="0">
                <a:solidFill>
                  <a:schemeClr val="accent1">
                    <a:lumMod val="75000"/>
                  </a:schemeClr>
                </a:solidFill>
                <a:latin typeface="Trebuchet MS" panose="020B0603020202020204" pitchFamily="34" charset="0"/>
              </a:rPr>
              <a:t>Ten Items/areas of inspection</a:t>
            </a:r>
          </a:p>
        </p:txBody>
      </p:sp>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838200" y="1107586"/>
            <a:ext cx="10515600" cy="4351338"/>
          </a:xfrm>
        </p:spPr>
        <p:txBody>
          <a:bodyPr>
            <a:noAutofit/>
          </a:bodyPr>
          <a:lstStyle/>
          <a:p>
            <a:pPr marL="0" indent="0">
              <a:buNone/>
            </a:pPr>
            <a:endParaRPr lang="en-SG" sz="1800" dirty="0">
              <a:solidFill>
                <a:schemeClr val="tx1"/>
              </a:solidFill>
              <a:latin typeface="Trebuchet MS" panose="020B0603020202020204" pitchFamily="34" charset="0"/>
            </a:endParaRPr>
          </a:p>
          <a:p>
            <a:pPr marL="0" indent="0">
              <a:buNone/>
            </a:pPr>
            <a:endParaRPr lang="en-GB" sz="1800" dirty="0">
              <a:solidFill>
                <a:schemeClr val="tx1"/>
              </a:solidFill>
              <a:latin typeface="Trebuchet MS" panose="020B0603020202020204" pitchFamily="34" charset="0"/>
            </a:endParaRPr>
          </a:p>
          <a:p>
            <a:pPr marL="0" indent="0">
              <a:buNone/>
            </a:pPr>
            <a:r>
              <a:rPr lang="en-GB" sz="1800" dirty="0">
                <a:latin typeface="Trebuchet MS" panose="020B0603020202020204" pitchFamily="34" charset="0"/>
              </a:rPr>
              <a:t> </a:t>
            </a:r>
          </a:p>
        </p:txBody>
      </p:sp>
      <p:sp>
        <p:nvSpPr>
          <p:cNvPr id="5" name="TextBox 4">
            <a:extLst>
              <a:ext uri="{FF2B5EF4-FFF2-40B4-BE49-F238E27FC236}">
                <a16:creationId xmlns:a16="http://schemas.microsoft.com/office/drawing/2014/main" id="{CB217A1C-9670-7CD1-B975-5EC1740EAAC5}"/>
              </a:ext>
            </a:extLst>
          </p:cNvPr>
          <p:cNvSpPr txBox="1"/>
          <p:nvPr/>
        </p:nvSpPr>
        <p:spPr>
          <a:xfrm>
            <a:off x="838200" y="1353817"/>
            <a:ext cx="9951028" cy="3693319"/>
          </a:xfrm>
          <a:prstGeom prst="rect">
            <a:avLst/>
          </a:prstGeom>
          <a:noFill/>
        </p:spPr>
        <p:txBody>
          <a:bodyPr wrap="square">
            <a:spAutoFit/>
          </a:bodyPr>
          <a:lstStyle/>
          <a:p>
            <a:pPr fontAlgn="base"/>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Labels on equipment</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Bonding</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Cable/conductor sizes </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Cable types</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Connections </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BS/CE symbols</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Damaged equipment </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Rating of equipment</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Suitability of accessories </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Positioning of Equipment</a:t>
            </a:r>
            <a:endParaRPr lang="en-US" dirty="0">
              <a:latin typeface="Trebuchet MS" panose="020B0603020202020204" pitchFamily="34" charset="0"/>
            </a:endParaRPr>
          </a:p>
          <a:p>
            <a:pPr fontAlgn="base"/>
            <a:r>
              <a:rPr lang="en-GB" dirty="0"/>
              <a:t>​</a:t>
            </a:r>
          </a:p>
          <a:p>
            <a:pPr lvl="0"/>
            <a:endParaRPr lang="en-GB" sz="180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595573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589E-0C33-42B6-9A43-6458ABC0142D}"/>
              </a:ext>
            </a:extLst>
          </p:cNvPr>
          <p:cNvSpPr>
            <a:spLocks noGrp="1"/>
          </p:cNvSpPr>
          <p:nvPr>
            <p:ph type="title"/>
          </p:nvPr>
        </p:nvSpPr>
        <p:spPr>
          <a:xfrm>
            <a:off x="838200" y="324227"/>
            <a:ext cx="8795657" cy="1325563"/>
          </a:xfrm>
        </p:spPr>
        <p:txBody>
          <a:bodyPr>
            <a:normAutofit/>
          </a:bodyPr>
          <a:lstStyle/>
          <a:p>
            <a:r>
              <a:rPr lang="en-GB" sz="3000" dirty="0">
                <a:solidFill>
                  <a:schemeClr val="accent1">
                    <a:lumMod val="75000"/>
                  </a:schemeClr>
                </a:solidFill>
                <a:latin typeface="Trebuchet MS" panose="020B0603020202020204" pitchFamily="34" charset="0"/>
              </a:rPr>
              <a:t>C</a:t>
            </a:r>
            <a:r>
              <a:rPr lang="en-GB" sz="3000" b="0" i="0" u="none" strike="noStrike" dirty="0">
                <a:solidFill>
                  <a:schemeClr val="accent1">
                    <a:lumMod val="75000"/>
                  </a:schemeClr>
                </a:solidFill>
                <a:effectLst/>
                <a:latin typeface="Trebuchet MS" panose="020B0603020202020204" pitchFamily="34" charset="0"/>
              </a:rPr>
              <a:t>ommon problems found during inspections!</a:t>
            </a:r>
            <a:endParaRPr lang="en-GB" sz="3000" dirty="0">
              <a:solidFill>
                <a:schemeClr val="accent1">
                  <a:lumMod val="75000"/>
                </a:schemeClr>
              </a:solidFill>
              <a:latin typeface="Trebuchet MS" panose="020B0603020202020204" pitchFamily="34" charset="0"/>
            </a:endParaRPr>
          </a:p>
        </p:txBody>
      </p:sp>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838200" y="1107586"/>
            <a:ext cx="10515600" cy="4351338"/>
          </a:xfrm>
        </p:spPr>
        <p:txBody>
          <a:bodyPr>
            <a:noAutofit/>
          </a:bodyPr>
          <a:lstStyle/>
          <a:p>
            <a:pPr marL="0" indent="0">
              <a:buNone/>
            </a:pPr>
            <a:endParaRPr lang="en-SG" sz="1800" dirty="0">
              <a:solidFill>
                <a:schemeClr val="tx1"/>
              </a:solidFill>
              <a:latin typeface="Trebuchet MS" panose="020B0603020202020204" pitchFamily="34" charset="0"/>
            </a:endParaRPr>
          </a:p>
          <a:p>
            <a:pPr marL="0" indent="0">
              <a:buNone/>
            </a:pPr>
            <a:endParaRPr lang="en-GB" sz="1800" dirty="0">
              <a:solidFill>
                <a:schemeClr val="tx1"/>
              </a:solidFill>
              <a:latin typeface="Trebuchet MS" panose="020B0603020202020204" pitchFamily="34" charset="0"/>
            </a:endParaRPr>
          </a:p>
          <a:p>
            <a:pPr marL="0" indent="0">
              <a:buNone/>
            </a:pPr>
            <a:r>
              <a:rPr lang="en-GB" sz="1800" dirty="0">
                <a:latin typeface="Trebuchet MS" panose="020B0603020202020204" pitchFamily="34" charset="0"/>
              </a:rPr>
              <a:t> </a:t>
            </a:r>
          </a:p>
        </p:txBody>
      </p:sp>
      <p:sp>
        <p:nvSpPr>
          <p:cNvPr id="5" name="TextBox 4">
            <a:extLst>
              <a:ext uri="{FF2B5EF4-FFF2-40B4-BE49-F238E27FC236}">
                <a16:creationId xmlns:a16="http://schemas.microsoft.com/office/drawing/2014/main" id="{CB217A1C-9670-7CD1-B975-5EC1740EAAC5}"/>
              </a:ext>
            </a:extLst>
          </p:cNvPr>
          <p:cNvSpPr txBox="1"/>
          <p:nvPr/>
        </p:nvSpPr>
        <p:spPr>
          <a:xfrm>
            <a:off x="838200" y="1353817"/>
            <a:ext cx="9951028" cy="3970318"/>
          </a:xfrm>
          <a:prstGeom prst="rect">
            <a:avLst/>
          </a:prstGeom>
          <a:noFill/>
        </p:spPr>
        <p:txBody>
          <a:bodyPr wrap="square">
            <a:spAutoFit/>
          </a:bodyPr>
          <a:lstStyle/>
          <a:p>
            <a:pPr fontAlgn="base"/>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Restricted access</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Damaged Cables</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Loose Connections</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Missing Labels</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No Circuit Identification charts or wrong info</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Circuit Protective devices wrong – size/type</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Wrongly positioned equipment</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Additional equipment fitted – not on diagram or schedule</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Bonding cables wrongly fitted or sized</a:t>
            </a:r>
            <a:r>
              <a:rPr lang="en-US" dirty="0">
                <a:latin typeface="Trebuchet MS" panose="020B0603020202020204" pitchFamily="34" charset="0"/>
              </a:rPr>
              <a:t>​</a:t>
            </a:r>
          </a:p>
          <a:p>
            <a:pPr marL="342900" indent="-342900" fontAlgn="base">
              <a:buFont typeface="+mj-lt"/>
              <a:buAutoNum type="arabicParenR"/>
            </a:pPr>
            <a:r>
              <a:rPr lang="en-GB" dirty="0">
                <a:latin typeface="Trebuchet MS" panose="020B0603020202020204" pitchFamily="34" charset="0"/>
              </a:rPr>
              <a:t>Enclosure capacities exceeded</a:t>
            </a:r>
          </a:p>
          <a:p>
            <a:pPr marL="342900" indent="-342900" fontAlgn="base">
              <a:buFont typeface="+mj-lt"/>
              <a:buAutoNum type="arabicParenR"/>
            </a:pPr>
            <a:r>
              <a:rPr lang="en-GB" dirty="0">
                <a:latin typeface="Trebuchet MS" panose="020B0603020202020204" pitchFamily="34" charset="0"/>
              </a:rPr>
              <a:t>Foreign Ingress </a:t>
            </a:r>
            <a:endParaRPr lang="en-US" dirty="0">
              <a:latin typeface="Trebuchet MS" panose="020B0603020202020204" pitchFamily="34" charset="0"/>
            </a:endParaRPr>
          </a:p>
          <a:p>
            <a:pPr fontAlgn="base"/>
            <a:r>
              <a:rPr lang="en-GB" dirty="0"/>
              <a:t>​</a:t>
            </a:r>
          </a:p>
          <a:p>
            <a:pPr lvl="0"/>
            <a:endParaRPr lang="en-GB" sz="180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3284387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838200" y="729668"/>
            <a:ext cx="10515600" cy="4351338"/>
          </a:xfrm>
        </p:spPr>
        <p:txBody>
          <a:bodyPr>
            <a:noAutofit/>
          </a:bodyPr>
          <a:lstStyle/>
          <a:p>
            <a:pPr marL="0" lvl="0" indent="0">
              <a:buNone/>
            </a:pPr>
            <a:endParaRPr lang="en-GB" sz="1800" dirty="0">
              <a:solidFill>
                <a:schemeClr val="tx1"/>
              </a:solidFill>
              <a:latin typeface="Trebuchet MS" panose="020B0603020202020204" pitchFamily="34" charset="0"/>
            </a:endParaRPr>
          </a:p>
          <a:p>
            <a:pPr marL="0" lvl="0" indent="0">
              <a:buNone/>
            </a:pPr>
            <a:endParaRPr lang="en-GB" sz="1800" dirty="0">
              <a:solidFill>
                <a:schemeClr val="tx1"/>
              </a:solidFill>
              <a:latin typeface="Trebuchet MS" panose="020B0603020202020204" pitchFamily="34" charset="0"/>
            </a:endParaRPr>
          </a:p>
          <a:p>
            <a:pPr marL="0" indent="0">
              <a:buNone/>
            </a:pPr>
            <a:endParaRPr lang="en-SG" sz="1800" dirty="0">
              <a:solidFill>
                <a:schemeClr val="tx1"/>
              </a:solidFill>
              <a:latin typeface="Trebuchet MS" panose="020B0603020202020204" pitchFamily="34" charset="0"/>
            </a:endParaRPr>
          </a:p>
          <a:p>
            <a:pPr marL="0" indent="0">
              <a:buNone/>
            </a:pPr>
            <a:endParaRPr lang="en-GB" sz="1800" dirty="0">
              <a:solidFill>
                <a:schemeClr val="tx1"/>
              </a:solidFill>
              <a:latin typeface="Trebuchet MS" panose="020B0603020202020204" pitchFamily="34" charset="0"/>
            </a:endParaRPr>
          </a:p>
          <a:p>
            <a:pPr marL="0" indent="0">
              <a:buNone/>
            </a:pPr>
            <a:r>
              <a:rPr lang="en-GB" sz="1800" dirty="0">
                <a:latin typeface="Trebuchet MS" panose="020B0603020202020204" pitchFamily="34" charset="0"/>
              </a:rPr>
              <a:t> </a:t>
            </a:r>
          </a:p>
        </p:txBody>
      </p:sp>
      <p:sp>
        <p:nvSpPr>
          <p:cNvPr id="8" name="TextBox 7">
            <a:extLst>
              <a:ext uri="{FF2B5EF4-FFF2-40B4-BE49-F238E27FC236}">
                <a16:creationId xmlns:a16="http://schemas.microsoft.com/office/drawing/2014/main" id="{D1671D88-9DFA-4CB4-B58A-552B4B3256FD}"/>
              </a:ext>
            </a:extLst>
          </p:cNvPr>
          <p:cNvSpPr txBox="1"/>
          <p:nvPr/>
        </p:nvSpPr>
        <p:spPr>
          <a:xfrm>
            <a:off x="5785263" y="2700510"/>
            <a:ext cx="5007428" cy="1477328"/>
          </a:xfrm>
          <a:prstGeom prst="rect">
            <a:avLst/>
          </a:prstGeom>
          <a:noFill/>
        </p:spPr>
        <p:txBody>
          <a:bodyPr wrap="square" rtlCol="0">
            <a:spAutoFit/>
          </a:bodyPr>
          <a:lstStyle/>
          <a:p>
            <a:r>
              <a:rPr lang="en-GB" dirty="0">
                <a:solidFill>
                  <a:srgbClr val="FF0000"/>
                </a:solidFill>
                <a:latin typeface="Trebuchet MS" panose="020B0603020202020204" pitchFamily="34" charset="0"/>
              </a:rPr>
              <a:t>Chaffing of insulation can leave live conductors exposed.</a:t>
            </a:r>
          </a:p>
          <a:p>
            <a:pPr marL="285750" indent="-285750">
              <a:buFont typeface="Arial" panose="020B0604020202020204" pitchFamily="34" charset="0"/>
              <a:buChar char="•"/>
            </a:pPr>
            <a:endParaRPr lang="en-GB" dirty="0">
              <a:solidFill>
                <a:srgbClr val="FF0000"/>
              </a:solidFill>
              <a:latin typeface="Trebuchet MS" panose="020B0603020202020204" pitchFamily="34" charset="0"/>
            </a:endParaRPr>
          </a:p>
          <a:p>
            <a:endParaRPr lang="en-GB" dirty="0"/>
          </a:p>
          <a:p>
            <a:endParaRPr lang="en-GB" dirty="0"/>
          </a:p>
        </p:txBody>
      </p:sp>
      <p:sp>
        <p:nvSpPr>
          <p:cNvPr id="12" name="Rectangle 11">
            <a:extLst>
              <a:ext uri="{FF2B5EF4-FFF2-40B4-BE49-F238E27FC236}">
                <a16:creationId xmlns:a16="http://schemas.microsoft.com/office/drawing/2014/main" id="{6CCCB2E6-6CC4-4BE6-8F34-04AB6A17E414}"/>
              </a:ext>
            </a:extLst>
          </p:cNvPr>
          <p:cNvSpPr/>
          <p:nvPr/>
        </p:nvSpPr>
        <p:spPr>
          <a:xfrm>
            <a:off x="560699" y="1342869"/>
            <a:ext cx="9530443" cy="646331"/>
          </a:xfrm>
          <a:prstGeom prst="rect">
            <a:avLst/>
          </a:prstGeom>
        </p:spPr>
        <p:txBody>
          <a:bodyPr wrap="square">
            <a:spAutoFit/>
          </a:bodyPr>
          <a:lstStyle/>
          <a:p>
            <a:pPr lvl="0"/>
            <a:r>
              <a:rPr lang="en-GB" dirty="0">
                <a:latin typeface="Trebuchet MS" panose="020B0603020202020204" pitchFamily="34" charset="0"/>
              </a:rPr>
              <a:t>Electrical equipment deteriorates naturally with </a:t>
            </a:r>
            <a:r>
              <a:rPr lang="en-GB" b="1" dirty="0">
                <a:latin typeface="Trebuchet MS" panose="020B0603020202020204" pitchFamily="34" charset="0"/>
              </a:rPr>
              <a:t>age</a:t>
            </a:r>
            <a:r>
              <a:rPr lang="en-GB" dirty="0">
                <a:latin typeface="Trebuchet MS" panose="020B0603020202020204" pitchFamily="34" charset="0"/>
              </a:rPr>
              <a:t>. Insulation deterioration can occur in areas where </a:t>
            </a:r>
            <a:r>
              <a:rPr lang="en-GB" b="1" dirty="0">
                <a:latin typeface="Trebuchet MS" panose="020B0603020202020204" pitchFamily="34" charset="0"/>
              </a:rPr>
              <a:t>excessive vibration and temperature </a:t>
            </a:r>
            <a:r>
              <a:rPr lang="en-GB" dirty="0">
                <a:latin typeface="Trebuchet MS" panose="020B0603020202020204" pitchFamily="34" charset="0"/>
              </a:rPr>
              <a:t>occurs.</a:t>
            </a:r>
          </a:p>
        </p:txBody>
      </p:sp>
      <p:pic>
        <p:nvPicPr>
          <p:cNvPr id="4" name="Picture 3">
            <a:extLst>
              <a:ext uri="{FF2B5EF4-FFF2-40B4-BE49-F238E27FC236}">
                <a16:creationId xmlns:a16="http://schemas.microsoft.com/office/drawing/2014/main" id="{25A69864-0512-94A2-3E90-A9543A5B099D}"/>
              </a:ext>
            </a:extLst>
          </p:cNvPr>
          <p:cNvPicPr>
            <a:picLocks noChangeAspect="1"/>
          </p:cNvPicPr>
          <p:nvPr/>
        </p:nvPicPr>
        <p:blipFill>
          <a:blip r:embed="rId2"/>
          <a:stretch>
            <a:fillRect/>
          </a:stretch>
        </p:blipFill>
        <p:spPr>
          <a:xfrm>
            <a:off x="709592" y="2421940"/>
            <a:ext cx="4735986" cy="1222061"/>
          </a:xfrm>
          <a:prstGeom prst="rect">
            <a:avLst/>
          </a:prstGeom>
        </p:spPr>
      </p:pic>
      <p:sp>
        <p:nvSpPr>
          <p:cNvPr id="6" name="TextBox 5">
            <a:extLst>
              <a:ext uri="{FF2B5EF4-FFF2-40B4-BE49-F238E27FC236}">
                <a16:creationId xmlns:a16="http://schemas.microsoft.com/office/drawing/2014/main" id="{8011E0B7-39A2-4015-7021-33D663FBE4A0}"/>
              </a:ext>
            </a:extLst>
          </p:cNvPr>
          <p:cNvSpPr txBox="1"/>
          <p:nvPr/>
        </p:nvSpPr>
        <p:spPr>
          <a:xfrm>
            <a:off x="5407250" y="4711674"/>
            <a:ext cx="5312704" cy="369332"/>
          </a:xfrm>
          <a:prstGeom prst="rect">
            <a:avLst/>
          </a:prstGeom>
          <a:noFill/>
        </p:spPr>
        <p:txBody>
          <a:bodyPr wrap="square">
            <a:spAutoFit/>
          </a:bodyPr>
          <a:lstStyle/>
          <a:p>
            <a:r>
              <a:rPr lang="en-GB" dirty="0">
                <a:solidFill>
                  <a:srgbClr val="FF0000"/>
                </a:solidFill>
                <a:latin typeface="Trebuchet MS" panose="020B0603020202020204" pitchFamily="34" charset="0"/>
              </a:rPr>
              <a:t>Therefore, increasing the risk short circuit faults.</a:t>
            </a:r>
          </a:p>
        </p:txBody>
      </p:sp>
      <p:pic>
        <p:nvPicPr>
          <p:cNvPr id="7" name="Picture 6">
            <a:extLst>
              <a:ext uri="{FF2B5EF4-FFF2-40B4-BE49-F238E27FC236}">
                <a16:creationId xmlns:a16="http://schemas.microsoft.com/office/drawing/2014/main" id="{5044780E-F891-1902-14A2-128F49F30197}"/>
              </a:ext>
            </a:extLst>
          </p:cNvPr>
          <p:cNvPicPr>
            <a:picLocks noChangeAspect="1"/>
          </p:cNvPicPr>
          <p:nvPr/>
        </p:nvPicPr>
        <p:blipFill rotWithShape="1">
          <a:blip r:embed="rId3"/>
          <a:srcRect t="5183" b="11670"/>
          <a:stretch/>
        </p:blipFill>
        <p:spPr>
          <a:xfrm>
            <a:off x="756511" y="3938803"/>
            <a:ext cx="4164165" cy="2047323"/>
          </a:xfrm>
          <a:prstGeom prst="rect">
            <a:avLst/>
          </a:prstGeom>
        </p:spPr>
      </p:pic>
      <p:sp>
        <p:nvSpPr>
          <p:cNvPr id="5" name="TextBox 4">
            <a:extLst>
              <a:ext uri="{FF2B5EF4-FFF2-40B4-BE49-F238E27FC236}">
                <a16:creationId xmlns:a16="http://schemas.microsoft.com/office/drawing/2014/main" id="{FF25B46A-D223-3B25-A2F3-5860B9FE6D91}"/>
              </a:ext>
            </a:extLst>
          </p:cNvPr>
          <p:cNvSpPr txBox="1"/>
          <p:nvPr/>
        </p:nvSpPr>
        <p:spPr>
          <a:xfrm>
            <a:off x="524331" y="613909"/>
            <a:ext cx="7102596" cy="492443"/>
          </a:xfrm>
          <a:prstGeom prst="rect">
            <a:avLst/>
          </a:prstGeom>
          <a:noFill/>
        </p:spPr>
        <p:txBody>
          <a:bodyPr wrap="square">
            <a:spAutoFit/>
          </a:bodyPr>
          <a:lstStyle/>
          <a:p>
            <a:r>
              <a:rPr lang="en-GB" sz="2600" dirty="0">
                <a:solidFill>
                  <a:schemeClr val="accent1">
                    <a:lumMod val="75000"/>
                  </a:schemeClr>
                </a:solidFill>
                <a:latin typeface="Trebuchet MS" panose="020B0603020202020204" pitchFamily="34" charset="0"/>
              </a:rPr>
              <a:t>Comm</a:t>
            </a:r>
            <a:r>
              <a:rPr lang="en-GB" sz="2600" b="0" i="0" u="none" strike="noStrike" dirty="0">
                <a:solidFill>
                  <a:schemeClr val="accent1">
                    <a:lumMod val="75000"/>
                  </a:schemeClr>
                </a:solidFill>
                <a:effectLst/>
                <a:latin typeface="Trebuchet MS" panose="020B0603020202020204" pitchFamily="34" charset="0"/>
              </a:rPr>
              <a:t>on problems: Damaged cable insulation</a:t>
            </a:r>
            <a:endParaRPr lang="en-GB" sz="2600" dirty="0"/>
          </a:p>
        </p:txBody>
      </p:sp>
    </p:spTree>
    <p:extLst>
      <p:ext uri="{BB962C8B-B14F-4D97-AF65-F5344CB8AC3E}">
        <p14:creationId xmlns:p14="http://schemas.microsoft.com/office/powerpoint/2010/main" val="369323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fade">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838200" y="729668"/>
            <a:ext cx="10515600" cy="4351338"/>
          </a:xfrm>
        </p:spPr>
        <p:txBody>
          <a:bodyPr>
            <a:noAutofit/>
          </a:bodyPr>
          <a:lstStyle/>
          <a:p>
            <a:pPr marL="0" lvl="0" indent="0">
              <a:buNone/>
            </a:pPr>
            <a:endParaRPr lang="en-GB" sz="1800" dirty="0">
              <a:solidFill>
                <a:schemeClr val="tx1"/>
              </a:solidFill>
              <a:latin typeface="Trebuchet MS" panose="020B0603020202020204" pitchFamily="34" charset="0"/>
            </a:endParaRPr>
          </a:p>
          <a:p>
            <a:pPr marL="0" lvl="0" indent="0">
              <a:buNone/>
            </a:pPr>
            <a:endParaRPr lang="en-GB" sz="1800" dirty="0">
              <a:solidFill>
                <a:schemeClr val="tx1"/>
              </a:solidFill>
              <a:latin typeface="Trebuchet MS" panose="020B0603020202020204" pitchFamily="34" charset="0"/>
            </a:endParaRPr>
          </a:p>
          <a:p>
            <a:pPr marL="0" indent="0">
              <a:buNone/>
            </a:pPr>
            <a:endParaRPr lang="en-SG" sz="1800" dirty="0">
              <a:solidFill>
                <a:schemeClr val="tx1"/>
              </a:solidFill>
              <a:latin typeface="Trebuchet MS" panose="020B0603020202020204" pitchFamily="34" charset="0"/>
            </a:endParaRPr>
          </a:p>
          <a:p>
            <a:pPr marL="0" indent="0">
              <a:buNone/>
            </a:pPr>
            <a:endParaRPr lang="en-GB" sz="1800" dirty="0">
              <a:solidFill>
                <a:schemeClr val="tx1"/>
              </a:solidFill>
              <a:latin typeface="Trebuchet MS" panose="020B0603020202020204" pitchFamily="34" charset="0"/>
            </a:endParaRPr>
          </a:p>
          <a:p>
            <a:pPr marL="0" indent="0">
              <a:buNone/>
            </a:pPr>
            <a:r>
              <a:rPr lang="en-GB" sz="1800" dirty="0">
                <a:latin typeface="Trebuchet MS" panose="020B0603020202020204" pitchFamily="34" charset="0"/>
              </a:rPr>
              <a:t> </a:t>
            </a:r>
          </a:p>
        </p:txBody>
      </p:sp>
      <p:pic>
        <p:nvPicPr>
          <p:cNvPr id="4" name="Picture 3">
            <a:extLst>
              <a:ext uri="{FF2B5EF4-FFF2-40B4-BE49-F238E27FC236}">
                <a16:creationId xmlns:a16="http://schemas.microsoft.com/office/drawing/2014/main" id="{C6019694-7BD4-303C-7427-B4C101AF6CE0}"/>
              </a:ext>
            </a:extLst>
          </p:cNvPr>
          <p:cNvPicPr>
            <a:picLocks noChangeAspect="1"/>
          </p:cNvPicPr>
          <p:nvPr/>
        </p:nvPicPr>
        <p:blipFill>
          <a:blip r:embed="rId2"/>
          <a:stretch>
            <a:fillRect/>
          </a:stretch>
        </p:blipFill>
        <p:spPr>
          <a:xfrm>
            <a:off x="942357" y="2145441"/>
            <a:ext cx="4393375" cy="3295031"/>
          </a:xfrm>
          <a:prstGeom prst="rect">
            <a:avLst/>
          </a:prstGeom>
        </p:spPr>
      </p:pic>
      <p:sp>
        <p:nvSpPr>
          <p:cNvPr id="6" name="TextBox 5">
            <a:extLst>
              <a:ext uri="{FF2B5EF4-FFF2-40B4-BE49-F238E27FC236}">
                <a16:creationId xmlns:a16="http://schemas.microsoft.com/office/drawing/2014/main" id="{769A2B8C-3F2A-9D1D-FA17-56F02C41D81E}"/>
              </a:ext>
            </a:extLst>
          </p:cNvPr>
          <p:cNvSpPr txBox="1"/>
          <p:nvPr/>
        </p:nvSpPr>
        <p:spPr>
          <a:xfrm>
            <a:off x="833003" y="1222111"/>
            <a:ext cx="8892887" cy="923330"/>
          </a:xfrm>
          <a:prstGeom prst="rect">
            <a:avLst/>
          </a:prstGeom>
          <a:noFill/>
        </p:spPr>
        <p:txBody>
          <a:bodyPr wrap="square">
            <a:spAutoFit/>
          </a:bodyPr>
          <a:lstStyle/>
          <a:p>
            <a:r>
              <a:rPr lang="en-GB" sz="1800" dirty="0">
                <a:latin typeface="Trebuchet MS" panose="020B0603020202020204" pitchFamily="34" charset="0"/>
              </a:rPr>
              <a:t>If cables are damaged, then they should be replaced with the same approved type. Here is a p</a:t>
            </a:r>
            <a:r>
              <a:rPr lang="en-GB" dirty="0">
                <a:latin typeface="Trebuchet MS" panose="020B0603020202020204" pitchFamily="34" charset="0"/>
              </a:rPr>
              <a:t>oor attempt at insulation repair.</a:t>
            </a:r>
          </a:p>
          <a:p>
            <a:endParaRPr lang="en-GB" dirty="0"/>
          </a:p>
        </p:txBody>
      </p:sp>
      <p:sp>
        <p:nvSpPr>
          <p:cNvPr id="8" name="TextBox 7">
            <a:extLst>
              <a:ext uri="{FF2B5EF4-FFF2-40B4-BE49-F238E27FC236}">
                <a16:creationId xmlns:a16="http://schemas.microsoft.com/office/drawing/2014/main" id="{89F72D81-EEA5-A314-47DE-DD070C0930F0}"/>
              </a:ext>
            </a:extLst>
          </p:cNvPr>
          <p:cNvSpPr txBox="1"/>
          <p:nvPr/>
        </p:nvSpPr>
        <p:spPr>
          <a:xfrm>
            <a:off x="833004" y="602253"/>
            <a:ext cx="7245927" cy="492443"/>
          </a:xfrm>
          <a:prstGeom prst="rect">
            <a:avLst/>
          </a:prstGeom>
          <a:noFill/>
        </p:spPr>
        <p:txBody>
          <a:bodyPr wrap="square">
            <a:spAutoFit/>
          </a:bodyPr>
          <a:lstStyle/>
          <a:p>
            <a:r>
              <a:rPr lang="en-GB" sz="2600" dirty="0">
                <a:solidFill>
                  <a:schemeClr val="accent1">
                    <a:lumMod val="75000"/>
                  </a:schemeClr>
                </a:solidFill>
                <a:latin typeface="Trebuchet MS" panose="020B0603020202020204" pitchFamily="34" charset="0"/>
              </a:rPr>
              <a:t>Comm</a:t>
            </a:r>
            <a:r>
              <a:rPr lang="en-GB" sz="2600" b="0" i="0" u="none" strike="noStrike" dirty="0">
                <a:solidFill>
                  <a:schemeClr val="accent1">
                    <a:lumMod val="75000"/>
                  </a:schemeClr>
                </a:solidFill>
                <a:effectLst/>
                <a:latin typeface="Trebuchet MS" panose="020B0603020202020204" pitchFamily="34" charset="0"/>
              </a:rPr>
              <a:t>on problems: Damaged cable insulation</a:t>
            </a:r>
            <a:endParaRPr lang="en-GB" sz="2600" dirty="0"/>
          </a:p>
        </p:txBody>
      </p:sp>
    </p:spTree>
    <p:extLst>
      <p:ext uri="{BB962C8B-B14F-4D97-AF65-F5344CB8AC3E}">
        <p14:creationId xmlns:p14="http://schemas.microsoft.com/office/powerpoint/2010/main" val="1415018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atchkeeping and Imdiate reactions" id="{7685C05B-05D1-4C62-B6CB-E5C7FFC29BF6}" vid="{2E1A94D2-7F56-4FC5-A5D0-0F5242E8FB9F}"/>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atchkeeping and Imdiate reactions" id="{7685C05B-05D1-4C62-B6CB-E5C7FFC29BF6}" vid="{48F31A9E-3802-496B-A9FA-588CE9834D0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4EE86F8F56C1849B6F977188B63C923" ma:contentTypeVersion="12" ma:contentTypeDescription="Create a new document." ma:contentTypeScope="" ma:versionID="bec52f2a6f339f8cabea60d5bd6fa100">
  <xsd:schema xmlns:xsd="http://www.w3.org/2001/XMLSchema" xmlns:xs="http://www.w3.org/2001/XMLSchema" xmlns:p="http://schemas.microsoft.com/office/2006/metadata/properties" xmlns:ns3="bc3196be-0d35-4c88-8065-6cf848270fd0" xmlns:ns4="b72889a3-085a-4e13-a33d-f0aed5c253da" targetNamespace="http://schemas.microsoft.com/office/2006/metadata/properties" ma:root="true" ma:fieldsID="913f8e000750600cdd1926c71c90ddc4" ns3:_="" ns4:_="">
    <xsd:import namespace="bc3196be-0d35-4c88-8065-6cf848270fd0"/>
    <xsd:import namespace="b72889a3-085a-4e13-a33d-f0aed5c253d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element ref="ns3:MediaServiceAutoTags" minOccurs="0"/>
                <xsd:element ref="ns3:MediaServiceGenerationTime" minOccurs="0"/>
                <xsd:element ref="ns3:MediaServiceEventHashCode"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3196be-0d35-4c88-8065-6cf848270f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72889a3-085a-4e13-a33d-f0aed5c253d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A043A2F-C524-4E02-A3D5-08F227FDDEFA}">
  <ds:schemaRefs>
    <ds:schemaRef ds:uri="http://schemas.microsoft.com/sharepoint/v3/contenttype/forms"/>
  </ds:schemaRefs>
</ds:datastoreItem>
</file>

<file path=customXml/itemProps2.xml><?xml version="1.0" encoding="utf-8"?>
<ds:datastoreItem xmlns:ds="http://schemas.openxmlformats.org/officeDocument/2006/customXml" ds:itemID="{587C8F9B-134F-44DF-9380-25110F3144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3196be-0d35-4c88-8065-6cf848270fd0"/>
    <ds:schemaRef ds:uri="b72889a3-085a-4e13-a33d-f0aed5c253d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D37D22B-D151-4FC8-964E-D299DBB286CB}">
  <ds:schemaRefs>
    <ds:schemaRef ds:uri="http://purl.org/dc/elements/1.1/"/>
    <ds:schemaRef ds:uri="http://schemas.microsoft.com/office/2006/metadata/properties"/>
    <ds:schemaRef ds:uri="http://purl.org/dc/terms/"/>
    <ds:schemaRef ds:uri="http://schemas.openxmlformats.org/package/2006/metadata/core-properties"/>
    <ds:schemaRef ds:uri="bc3196be-0d35-4c88-8065-6cf848270fd0"/>
    <ds:schemaRef ds:uri="http://schemas.microsoft.com/office/2006/documentManagement/types"/>
    <ds:schemaRef ds:uri="b72889a3-085a-4e13-a33d-f0aed5c253da"/>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Blank Power Pont</Template>
  <TotalTime>3467</TotalTime>
  <Words>601</Words>
  <Application>Microsoft Office PowerPoint</Application>
  <PresentationFormat>Widescreen</PresentationFormat>
  <Paragraphs>140</Paragraphs>
  <Slides>12</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Arial</vt:lpstr>
      <vt:lpstr>Calibri</vt:lpstr>
      <vt:lpstr>Trebuchet MS</vt:lpstr>
      <vt:lpstr>2_Custom Design</vt:lpstr>
      <vt:lpstr>1_Custom Design</vt:lpstr>
      <vt:lpstr>Inspection &amp; testing of electrical installations</vt:lpstr>
      <vt:lpstr>Inspection &amp; testing: What’s the difference?</vt:lpstr>
      <vt:lpstr>Inspection &amp; testing: What’s the difference?</vt:lpstr>
      <vt:lpstr>Inspection &amp; testing: What’s the difference?</vt:lpstr>
      <vt:lpstr>Inspection &amp; testing: What’s the difference?</vt:lpstr>
      <vt:lpstr>Ten Items/areas of inspection</vt:lpstr>
      <vt:lpstr>Common problems found during inspections!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EK General exam preparation (electrical section)</dc:title>
  <dc:creator>Ewan Dingwall</dc:creator>
  <cp:lastModifiedBy>ewan dingwall</cp:lastModifiedBy>
  <cp:revision>147</cp:revision>
  <dcterms:created xsi:type="dcterms:W3CDTF">2022-01-18T10:11:15Z</dcterms:created>
  <dcterms:modified xsi:type="dcterms:W3CDTF">2023-11-24T09:21:36Z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0x010100F4EE86F8F56C1849B6F977188B63C923</vt:lpwstr>
  </property>
</Properties>
</file>