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4"/>
  </p:notesMasterIdLst>
  <p:handoutMasterIdLst>
    <p:handoutMasterId r:id="rId15"/>
  </p:handoutMasterIdLst>
  <p:sldIdLst>
    <p:sldId id="281" r:id="rId2"/>
    <p:sldId id="280" r:id="rId3"/>
    <p:sldId id="284" r:id="rId4"/>
    <p:sldId id="282" r:id="rId5"/>
    <p:sldId id="285" r:id="rId6"/>
    <p:sldId id="286" r:id="rId7"/>
    <p:sldId id="287" r:id="rId8"/>
    <p:sldId id="288" r:id="rId9"/>
    <p:sldId id="289" r:id="rId10"/>
    <p:sldId id="290" r:id="rId11"/>
    <p:sldId id="291" r:id="rId12"/>
    <p:sldId id="283" r:id="rId13"/>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Lst>
  <p:custDataLst>
    <p:tags r:id="rId20"/>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87" y="8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14/2/2024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lethimaihuong@lttc.edu.v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p:txBody>
          <a:bodyPr/>
          <a:lstStyle/>
          <a:p>
            <a:r>
              <a:rPr lang="en-US" dirty="0"/>
              <a:t>MÔN GIÁO DỤC CHÍNH TRỊ</a:t>
            </a:r>
          </a:p>
        </p:txBody>
      </p:sp>
      <p:sp>
        <p:nvSpPr>
          <p:cNvPr id="5" name="TextBox 4">
            <a:extLst>
              <a:ext uri="{FF2B5EF4-FFF2-40B4-BE49-F238E27FC236}">
                <a16:creationId xmlns:a16="http://schemas.microsoft.com/office/drawing/2014/main" id="{639EB9AC-F783-4405-8D9B-DEB030F2F555}"/>
              </a:ext>
            </a:extLst>
          </p:cNvPr>
          <p:cNvSpPr txBox="1"/>
          <p:nvPr/>
        </p:nvSpPr>
        <p:spPr>
          <a:xfrm>
            <a:off x="5330051" y="3609305"/>
            <a:ext cx="3711810" cy="923330"/>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GV: </a:t>
            </a:r>
            <a:r>
              <a:rPr lang="en-US" sz="1800" b="1" dirty="0" err="1">
                <a:latin typeface="Times New Roman" panose="02020603050405020304" pitchFamily="18" charset="0"/>
                <a:cs typeface="Times New Roman" panose="02020603050405020304" pitchFamily="18" charset="0"/>
              </a:rPr>
              <a:t>Cô</a:t>
            </a:r>
            <a:r>
              <a:rPr lang="en-US" sz="1800" b="1" dirty="0">
                <a:latin typeface="Times New Roman" panose="02020603050405020304" pitchFamily="18" charset="0"/>
                <a:cs typeface="Times New Roman" panose="02020603050405020304" pitchFamily="18" charset="0"/>
              </a:rPr>
              <a:t> LÊ THỊ MAI HƯỜNG</a:t>
            </a:r>
          </a:p>
          <a:p>
            <a:r>
              <a:rPr lang="en-US" sz="1800" b="1" dirty="0">
                <a:latin typeface="Times New Roman" panose="02020603050405020304" pitchFamily="18" charset="0"/>
                <a:cs typeface="Times New Roman" panose="02020603050405020304" pitchFamily="18" charset="0"/>
              </a:rPr>
              <a:t>Email: </a:t>
            </a:r>
            <a:r>
              <a:rPr lang="en-US" sz="1800" b="1" dirty="0">
                <a:latin typeface="Times New Roman" panose="02020603050405020304" pitchFamily="18" charset="0"/>
                <a:cs typeface="Times New Roman" panose="02020603050405020304" pitchFamily="18" charset="0"/>
                <a:hlinkClick r:id="rId2"/>
              </a:rPr>
              <a:t>lethimaihuong@lttc.edu.vn</a:t>
            </a:r>
            <a:endParaRPr lang="en-US" sz="1800" b="1" dirty="0">
              <a:latin typeface="Times New Roman" panose="02020603050405020304" pitchFamily="18" charset="0"/>
              <a:cs typeface="Times New Roman" panose="02020603050405020304" pitchFamily="18" charset="0"/>
            </a:endParaRPr>
          </a:p>
          <a:p>
            <a:r>
              <a:rPr lang="en-US" sz="1800" b="1" dirty="0" err="1">
                <a:latin typeface="Times New Roman" panose="02020603050405020304" pitchFamily="18" charset="0"/>
                <a:cs typeface="Times New Roman" panose="02020603050405020304" pitchFamily="18" charset="0"/>
              </a:rPr>
              <a:t>Điện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thoại</a:t>
            </a:r>
            <a:r>
              <a:rPr lang="en-US" sz="1800" b="1" dirty="0">
                <a:latin typeface="Times New Roman" panose="02020603050405020304" pitchFamily="18" charset="0"/>
                <a:cs typeface="Times New Roman" panose="02020603050405020304" pitchFamily="18" charset="0"/>
              </a:rPr>
              <a:t>: 0932187118 </a:t>
            </a:r>
          </a:p>
        </p:txBody>
      </p:sp>
    </p:spTree>
    <p:extLst>
      <p:ext uri="{BB962C8B-B14F-4D97-AF65-F5344CB8AC3E}">
        <p14:creationId xmlns:p14="http://schemas.microsoft.com/office/powerpoint/2010/main" val="3358528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8" name="TextBox 7">
            <a:extLst>
              <a:ext uri="{FF2B5EF4-FFF2-40B4-BE49-F238E27FC236}">
                <a16:creationId xmlns:a16="http://schemas.microsoft.com/office/drawing/2014/main" id="{14626278-ECF0-460B-A964-B88A5CE9D38E}"/>
              </a:ext>
            </a:extLst>
          </p:cNvPr>
          <p:cNvSpPr txBox="1"/>
          <p:nvPr/>
        </p:nvSpPr>
        <p:spPr>
          <a:xfrm>
            <a:off x="549588" y="1217621"/>
            <a:ext cx="8438064" cy="2677656"/>
          </a:xfrm>
          <a:prstGeom prst="rect">
            <a:avLst/>
          </a:prstGeom>
          <a:noFill/>
        </p:spPr>
        <p:txBody>
          <a:bodyPr wrap="square" rtlCol="0">
            <a:spAutoFit/>
          </a:bodyPr>
          <a:lstStyle/>
          <a:p>
            <a:r>
              <a:rPr lang="vi-VN" b="1" dirty="0"/>
              <a:t>Mục tiêu của bài học:</a:t>
            </a:r>
            <a:endParaRPr lang="en-US" b="1" dirty="0"/>
          </a:p>
          <a:p>
            <a:r>
              <a:rPr lang="vi-VN" dirty="0"/>
              <a:t>Sau khi học xong bài này, người học cần đạt được:</a:t>
            </a:r>
            <a:endParaRPr lang="en-US" dirty="0"/>
          </a:p>
          <a:p>
            <a:pPr lvl="0"/>
            <a:r>
              <a:rPr lang="vi-VN" b="1" i="1" dirty="0"/>
              <a:t>Về kiến thức:</a:t>
            </a:r>
            <a:endParaRPr lang="en-US" b="1" i="1" dirty="0"/>
          </a:p>
          <a:p>
            <a:r>
              <a:rPr lang="vi-VN" dirty="0"/>
              <a:t>Trình bày được khái niệm, nội dung chính và giá trị của chủ nghĩa Mác - Lênin đối với sự phát triển của xã hội;</a:t>
            </a:r>
            <a:endParaRPr lang="en-US" dirty="0"/>
          </a:p>
          <a:p>
            <a:pPr lvl="0"/>
            <a:r>
              <a:rPr lang="vi-VN" b="1" i="1" dirty="0"/>
              <a:t>Về kỹ năng:</a:t>
            </a:r>
            <a:endParaRPr lang="en-US" b="1" i="1" dirty="0"/>
          </a:p>
          <a:p>
            <a:r>
              <a:rPr lang="vi-VN" dirty="0"/>
              <a:t>Vận dụng được những kiến thức của Triết học Mác-Lênin, Kinh tế Chính trị Mác-Lênin và Chủ nghĩa xã hội khoa học vào trong thực tiễn xây dựng chủ nghĩa xã hội hiện nay.</a:t>
            </a:r>
            <a:endParaRPr lang="en-US" dirty="0"/>
          </a:p>
          <a:p>
            <a:pPr lvl="0"/>
            <a:r>
              <a:rPr lang="vi-VN" b="1" i="1" dirty="0"/>
              <a:t>Về năng lực tự chủ và trách nhiệm:</a:t>
            </a:r>
            <a:endParaRPr lang="en-US" b="1" i="1" dirty="0"/>
          </a:p>
          <a:p>
            <a:r>
              <a:rPr lang="vi-VN" dirty="0"/>
              <a:t>+ Có ý thức rèn luyện, phấn đấu, nỗ lực đóng góp xây dựng và bảo vệ tổ quốc</a:t>
            </a:r>
            <a:endParaRPr lang="en-US" dirty="0"/>
          </a:p>
          <a:p>
            <a:r>
              <a:rPr lang="vi-VN" dirty="0"/>
              <a:t>+ Khẳng định được chủ nghĩa Mác - Lênin là nền tảng tư tưởng của Đảng ta.</a:t>
            </a:r>
            <a:endParaRPr lang="en-US" dirty="0"/>
          </a:p>
          <a:p>
            <a:endParaRPr lang="en-US" dirty="0"/>
          </a:p>
        </p:txBody>
      </p:sp>
    </p:spTree>
    <p:extLst>
      <p:ext uri="{BB962C8B-B14F-4D97-AF65-F5344CB8AC3E}">
        <p14:creationId xmlns:p14="http://schemas.microsoft.com/office/powerpoint/2010/main" val="4181934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6505032" cy="738664"/>
          </a:xfrm>
          <a:prstGeom prst="rect">
            <a:avLst/>
          </a:prstGeom>
          <a:noFill/>
        </p:spPr>
        <p:txBody>
          <a:bodyPr wrap="square" rtlCol="0">
            <a:spAutoFit/>
          </a:bodyPr>
          <a:lstStyle/>
          <a:p>
            <a:pPr lvl="0"/>
            <a:r>
              <a:rPr lang="en-US" b="1" dirty="0"/>
              <a:t>1. </a:t>
            </a:r>
            <a:r>
              <a:rPr lang="vi-VN" b="1" dirty="0"/>
              <a:t>Khái niệm chủ nghĩa Mác - Lênin</a:t>
            </a:r>
            <a:endParaRPr lang="en-US" b="1" dirty="0"/>
          </a:p>
          <a:p>
            <a:pPr lvl="0"/>
            <a:r>
              <a:rPr lang="en-US" b="1" dirty="0"/>
              <a:t>a. </a:t>
            </a:r>
            <a:r>
              <a:rPr lang="vi-VN" b="1" dirty="0"/>
              <a:t>Khái niệm chủ nghĩa Mác - Lênin và ba bộ phận cấu thành</a:t>
            </a:r>
            <a:endParaRPr lang="en-US" dirty="0"/>
          </a:p>
          <a:p>
            <a:endParaRPr lang="en-US" dirty="0"/>
          </a:p>
        </p:txBody>
      </p:sp>
      <p:sp>
        <p:nvSpPr>
          <p:cNvPr id="4" name="TextBox 3">
            <a:extLst>
              <a:ext uri="{FF2B5EF4-FFF2-40B4-BE49-F238E27FC236}">
                <a16:creationId xmlns:a16="http://schemas.microsoft.com/office/drawing/2014/main" id="{C8AB6374-7D3D-43FF-9A60-6DC1EC4FEC1E}"/>
              </a:ext>
            </a:extLst>
          </p:cNvPr>
          <p:cNvSpPr txBox="1"/>
          <p:nvPr/>
        </p:nvSpPr>
        <p:spPr>
          <a:xfrm>
            <a:off x="418508" y="1558257"/>
            <a:ext cx="8611784" cy="2862322"/>
          </a:xfrm>
          <a:prstGeom prst="rect">
            <a:avLst/>
          </a:prstGeom>
          <a:noFill/>
        </p:spPr>
        <p:txBody>
          <a:bodyPr wrap="square" rtlCol="0">
            <a:spAutoFit/>
          </a:bodyPr>
          <a:lstStyle/>
          <a:p>
            <a:r>
              <a:rPr lang="vi-VN" sz="2000" dirty="0"/>
              <a:t>Chủ nghĩa Mác-Lênin là hệ thống các quan điểm và học thuyết khoa học do C. Mác và Ph. Ăngghen xây dựng, được V. I. Lênin bảo vệ và phát triển. Chủ nghĩa Mác-Lênin là hệ thống lý luận thống nhất được cấu thành từ ba bộ phận lý luận cơ bản là triết học Mác-Lênin, kinh tế chính trị học Mác-Lênin và chủ nghĩa xã hội khoa học.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sz="2000" dirty="0"/>
          </a:p>
        </p:txBody>
      </p:sp>
    </p:spTree>
    <p:extLst>
      <p:ext uri="{BB962C8B-B14F-4D97-AF65-F5344CB8AC3E}">
        <p14:creationId xmlns:p14="http://schemas.microsoft.com/office/powerpoint/2010/main" val="73984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6505032" cy="738664"/>
          </a:xfrm>
          <a:prstGeom prst="rect">
            <a:avLst/>
          </a:prstGeom>
          <a:noFill/>
        </p:spPr>
        <p:txBody>
          <a:bodyPr wrap="square" rtlCol="0">
            <a:spAutoFit/>
          </a:bodyPr>
          <a:lstStyle/>
          <a:p>
            <a:pPr lvl="0"/>
            <a:r>
              <a:rPr lang="en-US" b="1" dirty="0"/>
              <a:t>1. </a:t>
            </a:r>
            <a:r>
              <a:rPr lang="vi-VN" b="1" dirty="0"/>
              <a:t>Khái niệm chủ nghĩa Mác - Lênin</a:t>
            </a:r>
            <a:endParaRPr lang="en-US" b="1" dirty="0"/>
          </a:p>
          <a:p>
            <a:pPr lvl="0"/>
            <a:r>
              <a:rPr lang="en-US" b="1" dirty="0"/>
              <a:t>a. </a:t>
            </a:r>
            <a:r>
              <a:rPr lang="vi-VN" b="1" dirty="0"/>
              <a:t>Khái niệm chủ nghĩa Mác - Lênin và ba bộ phận cấu thành</a:t>
            </a:r>
            <a:endParaRPr lang="en-US" dirty="0"/>
          </a:p>
          <a:p>
            <a:endParaRPr lang="en-US" dirty="0"/>
          </a:p>
        </p:txBody>
      </p:sp>
      <p:sp>
        <p:nvSpPr>
          <p:cNvPr id="4" name="TextBox 3">
            <a:extLst>
              <a:ext uri="{FF2B5EF4-FFF2-40B4-BE49-F238E27FC236}">
                <a16:creationId xmlns:a16="http://schemas.microsoft.com/office/drawing/2014/main" id="{C8AB6374-7D3D-43FF-9A60-6DC1EC4FEC1E}"/>
              </a:ext>
            </a:extLst>
          </p:cNvPr>
          <p:cNvSpPr txBox="1"/>
          <p:nvPr/>
        </p:nvSpPr>
        <p:spPr>
          <a:xfrm>
            <a:off x="418508" y="1558257"/>
            <a:ext cx="6505032" cy="307777"/>
          </a:xfrm>
          <a:prstGeom prst="rect">
            <a:avLst/>
          </a:prstGeom>
          <a:noFill/>
        </p:spPr>
        <p:txBody>
          <a:bodyPr wrap="square" rtlCol="0">
            <a:spAutoFit/>
          </a:bodyPr>
          <a:lstStyle/>
          <a:p>
            <a:pPr lvl="0"/>
            <a:r>
              <a:rPr lang="vi-VN" i="1" dirty="0"/>
              <a:t>Ba bộ phận cấu thành chủ nghĩa Mác – Lê nin:</a:t>
            </a:r>
            <a:endParaRPr lang="en-US" dirty="0"/>
          </a:p>
        </p:txBody>
      </p:sp>
      <p:sp>
        <p:nvSpPr>
          <p:cNvPr id="5" name="TextBox 4">
            <a:extLst>
              <a:ext uri="{FF2B5EF4-FFF2-40B4-BE49-F238E27FC236}">
                <a16:creationId xmlns:a16="http://schemas.microsoft.com/office/drawing/2014/main" id="{46BD731D-D1DB-4E73-A41F-5782B6446745}"/>
              </a:ext>
            </a:extLst>
          </p:cNvPr>
          <p:cNvSpPr txBox="1"/>
          <p:nvPr/>
        </p:nvSpPr>
        <p:spPr>
          <a:xfrm>
            <a:off x="-1" y="1895026"/>
            <a:ext cx="9144000" cy="923330"/>
          </a:xfrm>
          <a:prstGeom prst="rect">
            <a:avLst/>
          </a:prstGeom>
          <a:noFill/>
        </p:spPr>
        <p:txBody>
          <a:bodyPr wrap="square" rtlCol="0">
            <a:spAutoFit/>
          </a:bodyPr>
          <a:lstStyle/>
          <a:p>
            <a:pPr algn="just"/>
            <a:r>
              <a:rPr lang="vi-VN" sz="1800" i="1" dirty="0"/>
              <a:t>Triết học Mác-Lênin </a:t>
            </a:r>
            <a:r>
              <a:rPr lang="vi-VN" sz="1800" dirty="0"/>
              <a:t>là khoa học về những quy luật chung nhất của tự nhiên, xã hội và tư duy. Triết học Mác-Lênin đem lại cho con người thế giới quan khoa học và phương pháp luận đúng đắn để nhận thức và cải tạo thế giới.</a:t>
            </a:r>
            <a:endParaRPr lang="en-US" sz="1800" dirty="0"/>
          </a:p>
        </p:txBody>
      </p:sp>
      <p:sp>
        <p:nvSpPr>
          <p:cNvPr id="6" name="TextBox 5">
            <a:extLst>
              <a:ext uri="{FF2B5EF4-FFF2-40B4-BE49-F238E27FC236}">
                <a16:creationId xmlns:a16="http://schemas.microsoft.com/office/drawing/2014/main" id="{45D9D0D6-1355-40EE-8029-41DD8B2F7658}"/>
              </a:ext>
            </a:extLst>
          </p:cNvPr>
          <p:cNvSpPr txBox="1"/>
          <p:nvPr/>
        </p:nvSpPr>
        <p:spPr>
          <a:xfrm>
            <a:off x="0" y="3929774"/>
            <a:ext cx="9144000" cy="923330"/>
          </a:xfrm>
          <a:prstGeom prst="rect">
            <a:avLst/>
          </a:prstGeom>
          <a:noFill/>
        </p:spPr>
        <p:txBody>
          <a:bodyPr wrap="square" rtlCol="0">
            <a:spAutoFit/>
          </a:bodyPr>
          <a:lstStyle/>
          <a:p>
            <a:pPr algn="just"/>
            <a:r>
              <a:rPr lang="vi-VN" sz="1800" i="1" dirty="0"/>
              <a:t>Chủ nghĩa xã hội khoa học </a:t>
            </a:r>
            <a:r>
              <a:rPr lang="vi-VN" sz="1800" dirty="0"/>
              <a:t>nghiên cứu những quy luật chuyển biến từ xã hội tư bản chủ nghĩa lên xã hội xã hội chủ nghĩa và phương hướng để giai cấp vô sản và nhân dân lao động thực hiện xây dựng xã hội mới.</a:t>
            </a:r>
            <a:endParaRPr lang="en-US" sz="1800" dirty="0"/>
          </a:p>
        </p:txBody>
      </p:sp>
      <p:sp>
        <p:nvSpPr>
          <p:cNvPr id="8" name="TextBox 7">
            <a:extLst>
              <a:ext uri="{FF2B5EF4-FFF2-40B4-BE49-F238E27FC236}">
                <a16:creationId xmlns:a16="http://schemas.microsoft.com/office/drawing/2014/main" id="{84D1ABC6-B6EC-41AD-937B-BDBE1A7D72E1}"/>
              </a:ext>
            </a:extLst>
          </p:cNvPr>
          <p:cNvSpPr txBox="1"/>
          <p:nvPr/>
        </p:nvSpPr>
        <p:spPr>
          <a:xfrm>
            <a:off x="113708" y="2806656"/>
            <a:ext cx="9030292" cy="923330"/>
          </a:xfrm>
          <a:prstGeom prst="rect">
            <a:avLst/>
          </a:prstGeom>
          <a:noFill/>
        </p:spPr>
        <p:txBody>
          <a:bodyPr wrap="square" rtlCol="0">
            <a:spAutoFit/>
          </a:bodyPr>
          <a:lstStyle/>
          <a:p>
            <a:pPr algn="just"/>
            <a:r>
              <a:rPr lang="vi-VN" sz="1800" i="1" dirty="0"/>
              <a:t>Kinh tế chính trị Mác-Lênin </a:t>
            </a:r>
            <a:r>
              <a:rPr lang="vi-VN" sz="1800" dirty="0"/>
              <a:t>là khoa học nghiên cứu các quan hệ xã hội của sản xuất và trao đổi trong quan hệ biện chứng với trình độ phát triển của lực lượng sản xuất và kiến trúc thượng tầng tương ứng của phương thức sản xuất nhất định.</a:t>
            </a:r>
            <a:endParaRPr lang="en-US" sz="1800" dirty="0"/>
          </a:p>
        </p:txBody>
      </p:sp>
    </p:spTree>
    <p:extLst>
      <p:ext uri="{BB962C8B-B14F-4D97-AF65-F5344CB8AC3E}">
        <p14:creationId xmlns:p14="http://schemas.microsoft.com/office/powerpoint/2010/main" val="1169126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6505032" cy="954107"/>
          </a:xfrm>
          <a:prstGeom prst="rect">
            <a:avLst/>
          </a:prstGeom>
          <a:noFill/>
        </p:spPr>
        <p:txBody>
          <a:bodyPr wrap="square" rtlCol="0">
            <a:spAutoFit/>
          </a:bodyPr>
          <a:lstStyle/>
          <a:p>
            <a:pPr lvl="0"/>
            <a:r>
              <a:rPr lang="en-US" b="1" dirty="0"/>
              <a:t>1. </a:t>
            </a:r>
            <a:r>
              <a:rPr lang="vi-VN" b="1" dirty="0"/>
              <a:t>Khái niệm chủ nghĩa Mác - Lênin</a:t>
            </a:r>
            <a:endParaRPr lang="en-US" b="1" dirty="0"/>
          </a:p>
          <a:p>
            <a:r>
              <a:rPr lang="en-US" b="1" dirty="0"/>
              <a:t>b. </a:t>
            </a:r>
            <a:r>
              <a:rPr lang="vi-VN" b="1" dirty="0"/>
              <a:t>Nguồn gốc hình thành chủ nghĩa Mác-Lênin</a:t>
            </a:r>
            <a:endParaRPr lang="en-US" b="1" dirty="0"/>
          </a:p>
          <a:p>
            <a:pPr lvl="0"/>
            <a:endParaRPr lang="en-US" dirty="0"/>
          </a:p>
          <a:p>
            <a:endParaRPr lang="en-US" dirty="0"/>
          </a:p>
        </p:txBody>
      </p:sp>
      <p:sp>
        <p:nvSpPr>
          <p:cNvPr id="4" name="TextBox 3">
            <a:extLst>
              <a:ext uri="{FF2B5EF4-FFF2-40B4-BE49-F238E27FC236}">
                <a16:creationId xmlns:a16="http://schemas.microsoft.com/office/drawing/2014/main" id="{C8AB6374-7D3D-43FF-9A60-6DC1EC4FEC1E}"/>
              </a:ext>
            </a:extLst>
          </p:cNvPr>
          <p:cNvSpPr txBox="1"/>
          <p:nvPr/>
        </p:nvSpPr>
        <p:spPr>
          <a:xfrm>
            <a:off x="233455" y="1596181"/>
            <a:ext cx="8677087" cy="830997"/>
          </a:xfrm>
          <a:prstGeom prst="rect">
            <a:avLst/>
          </a:prstGeom>
          <a:noFill/>
        </p:spPr>
        <p:txBody>
          <a:bodyPr wrap="square" rtlCol="0">
            <a:spAutoFit/>
          </a:bodyPr>
          <a:lstStyle/>
          <a:p>
            <a:pPr lvl="1" algn="just"/>
            <a:r>
              <a:rPr lang="vi-VN" sz="1600" i="1" dirty="0"/>
              <a:t>Về kinh tế - xã hội</a:t>
            </a:r>
            <a:r>
              <a:rPr lang="vi-VN" sz="1600" dirty="0"/>
              <a:t>: Sự ra đời và phát triển mạnh mẽ của nền đại công nghiệp tư bản chủ nghĩa ở nhiều nước Tây Âu giữa thế kỷ XIX đã sản sinh ra một giai cấp mới, đó là giai</a:t>
            </a:r>
            <a:r>
              <a:rPr lang="en-US" sz="1600" dirty="0"/>
              <a:t> </a:t>
            </a:r>
            <a:r>
              <a:rPr lang="vi-VN" sz="1600" dirty="0"/>
              <a:t>cấp công nhân.</a:t>
            </a:r>
            <a:endParaRPr lang="en-US" sz="1600" dirty="0"/>
          </a:p>
        </p:txBody>
      </p:sp>
      <p:sp>
        <p:nvSpPr>
          <p:cNvPr id="5" name="TextBox 4">
            <a:extLst>
              <a:ext uri="{FF2B5EF4-FFF2-40B4-BE49-F238E27FC236}">
                <a16:creationId xmlns:a16="http://schemas.microsoft.com/office/drawing/2014/main" id="{E6C0B4B5-BBBE-4A87-9ACF-75C8DAD01E24}"/>
              </a:ext>
            </a:extLst>
          </p:cNvPr>
          <p:cNvSpPr txBox="1"/>
          <p:nvPr/>
        </p:nvSpPr>
        <p:spPr>
          <a:xfrm>
            <a:off x="233455" y="2219311"/>
            <a:ext cx="8677087" cy="830997"/>
          </a:xfrm>
          <a:prstGeom prst="rect">
            <a:avLst/>
          </a:prstGeom>
          <a:noFill/>
        </p:spPr>
        <p:txBody>
          <a:bodyPr wrap="square" rtlCol="0">
            <a:spAutoFit/>
          </a:bodyPr>
          <a:lstStyle/>
          <a:p>
            <a:pPr lvl="1" algn="just"/>
            <a:r>
              <a:rPr lang="vi-VN" sz="1600" i="1" dirty="0"/>
              <a:t>Về tư tưởng lý luận</a:t>
            </a:r>
            <a:r>
              <a:rPr lang="vi-VN" sz="1600" dirty="0"/>
              <a:t>: Kết quả của sự kế thừa tinh hoa di sản lý luận của nhân loại, trong đó trực tiếp nhất là triết học cổ điển Đức, kinh tế chính trị học cổ điển ở Anh và chủ nghĩa xã hội không tưởng phê phán ở Pháp.</a:t>
            </a:r>
            <a:endParaRPr lang="en-US" sz="1600" dirty="0"/>
          </a:p>
        </p:txBody>
      </p:sp>
      <p:sp>
        <p:nvSpPr>
          <p:cNvPr id="6" name="TextBox 5">
            <a:extLst>
              <a:ext uri="{FF2B5EF4-FFF2-40B4-BE49-F238E27FC236}">
                <a16:creationId xmlns:a16="http://schemas.microsoft.com/office/drawing/2014/main" id="{4F9A7C41-173F-4D60-B79D-0A86DE4B85B2}"/>
              </a:ext>
            </a:extLst>
          </p:cNvPr>
          <p:cNvSpPr txBox="1"/>
          <p:nvPr/>
        </p:nvSpPr>
        <p:spPr>
          <a:xfrm>
            <a:off x="233455" y="3815549"/>
            <a:ext cx="8677087" cy="830997"/>
          </a:xfrm>
          <a:prstGeom prst="rect">
            <a:avLst/>
          </a:prstGeom>
          <a:noFill/>
        </p:spPr>
        <p:txBody>
          <a:bodyPr wrap="square" rtlCol="0">
            <a:spAutoFit/>
          </a:bodyPr>
          <a:lstStyle/>
          <a:p>
            <a:pPr lvl="1" algn="just"/>
            <a:r>
              <a:rPr lang="vi-VN" sz="1600" i="1" dirty="0"/>
              <a:t>Nhân tố chủ quan</a:t>
            </a:r>
            <a:r>
              <a:rPr lang="vi-VN" sz="1600" dirty="0"/>
              <a:t>: C. Mác, Ph. Ăngghen là những thiên tài trên nhiều lĩnh vực. Hai ông đã nghiên cứu kỹ xã hội tư bản, kế thừa, tiếp thu có chọn lọc và phát triển những tiền đề tư tưởng lý luận, khoa học, phát hiện ra sứ mệnh lịch sử của giai cấp công nhân </a:t>
            </a:r>
            <a:endParaRPr lang="en-US" sz="1600" dirty="0"/>
          </a:p>
        </p:txBody>
      </p:sp>
      <p:sp>
        <p:nvSpPr>
          <p:cNvPr id="8" name="TextBox 7">
            <a:extLst>
              <a:ext uri="{FF2B5EF4-FFF2-40B4-BE49-F238E27FC236}">
                <a16:creationId xmlns:a16="http://schemas.microsoft.com/office/drawing/2014/main" id="{B3BDBB11-78CC-4318-98F8-D3800342269C}"/>
              </a:ext>
            </a:extLst>
          </p:cNvPr>
          <p:cNvSpPr txBox="1"/>
          <p:nvPr/>
        </p:nvSpPr>
        <p:spPr>
          <a:xfrm>
            <a:off x="233455" y="3165792"/>
            <a:ext cx="8677087" cy="584775"/>
          </a:xfrm>
          <a:prstGeom prst="rect">
            <a:avLst/>
          </a:prstGeom>
          <a:noFill/>
        </p:spPr>
        <p:txBody>
          <a:bodyPr wrap="square" rtlCol="0">
            <a:spAutoFit/>
          </a:bodyPr>
          <a:lstStyle/>
          <a:p>
            <a:pPr lvl="1" algn="just"/>
            <a:r>
              <a:rPr lang="vi-VN" sz="1600" i="1" dirty="0"/>
              <a:t>Về khoa học</a:t>
            </a:r>
            <a:r>
              <a:rPr lang="vi-VN" sz="1600" dirty="0"/>
              <a:t>: Những phát minh về khoa học tự nhiên vào thời kỳ này là cơ sở củng cố chủ nghĩa duy vật biện chứng - cơ sở phương pháp luận của học thuyết Mác.</a:t>
            </a:r>
            <a:endParaRPr lang="en-US" sz="1600" dirty="0"/>
          </a:p>
        </p:txBody>
      </p:sp>
    </p:spTree>
    <p:extLst>
      <p:ext uri="{BB962C8B-B14F-4D97-AF65-F5344CB8AC3E}">
        <p14:creationId xmlns:p14="http://schemas.microsoft.com/office/powerpoint/2010/main" val="2855700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738664"/>
          </a:xfrm>
          <a:prstGeom prst="rect">
            <a:avLst/>
          </a:prstGeom>
          <a:noFill/>
        </p:spPr>
        <p:txBody>
          <a:bodyPr wrap="square" rtlCol="0">
            <a:spAutoFit/>
          </a:bodyPr>
          <a:lstStyle/>
          <a:p>
            <a:pPr lvl="0"/>
            <a:r>
              <a:rPr lang="en-US" b="1" dirty="0"/>
              <a:t>2. </a:t>
            </a:r>
            <a:r>
              <a:rPr lang="vi-VN" b="1" dirty="0"/>
              <a:t>Các bộ phận cấu thành của chủ nghĩa Mác-Lênin</a:t>
            </a:r>
            <a:endParaRPr lang="en-US" b="1" dirty="0"/>
          </a:p>
          <a:p>
            <a:pPr lvl="1"/>
            <a:r>
              <a:rPr lang="en-US" b="1" dirty="0"/>
              <a:t>2.1 </a:t>
            </a:r>
            <a:r>
              <a:rPr lang="vi-VN" b="1" dirty="0"/>
              <a:t>Triết học Mác - Lênin</a:t>
            </a:r>
            <a:endParaRPr lang="en-US" sz="1200" dirty="0"/>
          </a:p>
          <a:p>
            <a:pPr lvl="2"/>
            <a:r>
              <a:rPr lang="en-US" b="1" i="1" dirty="0"/>
              <a:t>2.1.1 </a:t>
            </a:r>
            <a:r>
              <a:rPr lang="vi-VN" b="1" i="1" dirty="0"/>
              <a:t>Chủ nghĩa duy vật biện chứng</a:t>
            </a:r>
            <a:endParaRPr lang="en-US"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274998" y="1857791"/>
            <a:ext cx="8757242" cy="1631216"/>
          </a:xfrm>
          <a:prstGeom prst="rect">
            <a:avLst/>
          </a:prstGeom>
          <a:noFill/>
        </p:spPr>
        <p:txBody>
          <a:bodyPr wrap="square" rtlCol="0">
            <a:spAutoFit/>
          </a:bodyPr>
          <a:lstStyle/>
          <a:p>
            <a:pPr algn="just"/>
            <a:r>
              <a:rPr lang="vi-VN" sz="2000" dirty="0"/>
              <a:t>+ Vật chất và ý thức, mối quan hệ biện chứng giữa vật chất và ý thức</a:t>
            </a:r>
            <a:endParaRPr lang="en-US" sz="2000" dirty="0"/>
          </a:p>
          <a:p>
            <a:pPr algn="just"/>
            <a:r>
              <a:rPr lang="vi-VN" sz="2000" i="1" dirty="0"/>
              <a:t>Định nghĩa vật chất của Lênin: </a:t>
            </a:r>
            <a:r>
              <a:rPr lang="vi-VN" sz="2000" dirty="0"/>
              <a:t>Vật chất là một phạm trù triết học dùng để chỉ thực tại khách quan được đem lại cho con người trong cảm giác, được cảm giác của chúng ta chép lại, chụp lại, phản ánh lại và nó tồn tại không lệ thuộc vào cảm giác.</a:t>
            </a:r>
            <a:endParaRPr lang="en-US" sz="2000" dirty="0"/>
          </a:p>
        </p:txBody>
      </p:sp>
      <p:sp>
        <p:nvSpPr>
          <p:cNvPr id="5" name="TextBox 4">
            <a:extLst>
              <a:ext uri="{FF2B5EF4-FFF2-40B4-BE49-F238E27FC236}">
                <a16:creationId xmlns:a16="http://schemas.microsoft.com/office/drawing/2014/main" id="{25C038A8-6EE1-49BB-AD19-0AAA13BEC700}"/>
              </a:ext>
            </a:extLst>
          </p:cNvPr>
          <p:cNvSpPr txBox="1"/>
          <p:nvPr/>
        </p:nvSpPr>
        <p:spPr>
          <a:xfrm>
            <a:off x="193379" y="3489007"/>
            <a:ext cx="8757242" cy="1015663"/>
          </a:xfrm>
          <a:prstGeom prst="rect">
            <a:avLst/>
          </a:prstGeom>
          <a:noFill/>
        </p:spPr>
        <p:txBody>
          <a:bodyPr wrap="square" rtlCol="0">
            <a:spAutoFit/>
          </a:bodyPr>
          <a:lstStyle/>
          <a:p>
            <a:pPr algn="just"/>
            <a:r>
              <a:rPr lang="vi-VN" sz="2000" i="1" dirty="0"/>
              <a:t>Bản chất của ý thức </a:t>
            </a:r>
            <a:r>
              <a:rPr lang="vi-VN" sz="2000" dirty="0"/>
              <a:t>là sự phản ánh thế giới khách quan vào trong bộ não người một cách năng động, sáng tạo. Ý thức là hình ảnh chủ quan của thế giới khách quan.</a:t>
            </a:r>
            <a:endParaRPr lang="en-US" sz="2000" dirty="0"/>
          </a:p>
        </p:txBody>
      </p:sp>
    </p:spTree>
    <p:extLst>
      <p:ext uri="{BB962C8B-B14F-4D97-AF65-F5344CB8AC3E}">
        <p14:creationId xmlns:p14="http://schemas.microsoft.com/office/powerpoint/2010/main" val="3193596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738664"/>
          </a:xfrm>
          <a:prstGeom prst="rect">
            <a:avLst/>
          </a:prstGeom>
          <a:noFill/>
        </p:spPr>
        <p:txBody>
          <a:bodyPr wrap="square" rtlCol="0">
            <a:spAutoFit/>
          </a:bodyPr>
          <a:lstStyle/>
          <a:p>
            <a:pPr lvl="0"/>
            <a:r>
              <a:rPr lang="en-US" b="1" dirty="0"/>
              <a:t>2. </a:t>
            </a:r>
            <a:r>
              <a:rPr lang="vi-VN" b="1" dirty="0"/>
              <a:t>Các bộ phận cấu thành của chủ nghĩa Mác-Lênin</a:t>
            </a:r>
            <a:endParaRPr lang="en-US" b="1" dirty="0"/>
          </a:p>
          <a:p>
            <a:pPr lvl="1"/>
            <a:r>
              <a:rPr lang="en-US" b="1" dirty="0"/>
              <a:t>2.1 </a:t>
            </a:r>
            <a:r>
              <a:rPr lang="vi-VN" b="1" dirty="0"/>
              <a:t>Triết học Mác - Lênin</a:t>
            </a:r>
            <a:endParaRPr lang="en-US" sz="1200" dirty="0"/>
          </a:p>
          <a:p>
            <a:pPr lvl="2"/>
            <a:r>
              <a:rPr lang="en-US" b="1" i="1" dirty="0"/>
              <a:t>2.1.1 </a:t>
            </a:r>
            <a:r>
              <a:rPr lang="vi-VN" b="1" i="1" dirty="0"/>
              <a:t>Chủ nghĩa duy vật biện chứng</a:t>
            </a:r>
            <a:endParaRPr lang="en-US"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353205" y="1791532"/>
            <a:ext cx="8757242" cy="369332"/>
          </a:xfrm>
          <a:prstGeom prst="rect">
            <a:avLst/>
          </a:prstGeom>
          <a:noFill/>
        </p:spPr>
        <p:txBody>
          <a:bodyPr wrap="square" rtlCol="0">
            <a:spAutoFit/>
          </a:bodyPr>
          <a:lstStyle/>
          <a:p>
            <a:pPr algn="just"/>
            <a:r>
              <a:rPr lang="vi-VN" sz="1800" dirty="0"/>
              <a:t>Phép biện chứng duy vật</a:t>
            </a:r>
            <a:endParaRPr lang="en-US" sz="1800" dirty="0"/>
          </a:p>
        </p:txBody>
      </p:sp>
      <p:sp>
        <p:nvSpPr>
          <p:cNvPr id="6" name="TextBox 5">
            <a:extLst>
              <a:ext uri="{FF2B5EF4-FFF2-40B4-BE49-F238E27FC236}">
                <a16:creationId xmlns:a16="http://schemas.microsoft.com/office/drawing/2014/main" id="{8CFAC926-1716-4F99-B967-6966E88F53FD}"/>
              </a:ext>
            </a:extLst>
          </p:cNvPr>
          <p:cNvSpPr txBox="1"/>
          <p:nvPr/>
        </p:nvSpPr>
        <p:spPr>
          <a:xfrm>
            <a:off x="342020" y="2310140"/>
            <a:ext cx="8459960" cy="923330"/>
          </a:xfrm>
          <a:prstGeom prst="rect">
            <a:avLst/>
          </a:prstGeom>
          <a:noFill/>
        </p:spPr>
        <p:txBody>
          <a:bodyPr wrap="square" rtlCol="0">
            <a:spAutoFit/>
          </a:bodyPr>
          <a:lstStyle/>
          <a:p>
            <a:r>
              <a:rPr lang="vi-VN" sz="1800" i="1" dirty="0"/>
              <a:t>Nguyên lý về mối liên hệ phổ biến </a:t>
            </a:r>
            <a:r>
              <a:rPr lang="vi-VN" sz="1800" dirty="0"/>
              <a:t>chỉ ra rằng: các sự vật, hiện tượng, các quá trình khác nhau vừa tồn tại độc lập, vừa quy định, tác động qua lại, chuyển hóa lẫn nhau.</a:t>
            </a:r>
            <a:endParaRPr lang="en-US" sz="1800" dirty="0"/>
          </a:p>
        </p:txBody>
      </p:sp>
      <p:sp>
        <p:nvSpPr>
          <p:cNvPr id="8" name="TextBox 7">
            <a:extLst>
              <a:ext uri="{FF2B5EF4-FFF2-40B4-BE49-F238E27FC236}">
                <a16:creationId xmlns:a16="http://schemas.microsoft.com/office/drawing/2014/main" id="{7080D9E0-9BAC-42BA-B57B-A94CC07E193A}"/>
              </a:ext>
            </a:extLst>
          </p:cNvPr>
          <p:cNvSpPr txBox="1"/>
          <p:nvPr/>
        </p:nvSpPr>
        <p:spPr>
          <a:xfrm>
            <a:off x="206571" y="3382746"/>
            <a:ext cx="8459960" cy="1200329"/>
          </a:xfrm>
          <a:prstGeom prst="rect">
            <a:avLst/>
          </a:prstGeom>
          <a:noFill/>
        </p:spPr>
        <p:txBody>
          <a:bodyPr wrap="square" rtlCol="0">
            <a:spAutoFit/>
          </a:bodyPr>
          <a:lstStyle/>
          <a:p>
            <a:r>
              <a:rPr lang="vi-VN" sz="1800" i="1" dirty="0"/>
              <a:t>Nguyên lý về sự phát triển </a:t>
            </a:r>
            <a:r>
              <a:rPr lang="vi-VN" sz="1800" dirty="0"/>
              <a:t>chỉ ra rằng: phát triển là quá trình vận động tiến lên từ thấp đến cao, từ đơn giản đến phức tạp, từ kém hoàn thiện đến hoàn thiện hơn của sự vật, phát triển là khuynh hướng chung của thế giới, phát triển diễn ra theo hình xoáy ốc.</a:t>
            </a:r>
            <a:endParaRPr lang="en-US" sz="1800" dirty="0"/>
          </a:p>
        </p:txBody>
      </p:sp>
    </p:spTree>
    <p:extLst>
      <p:ext uri="{BB962C8B-B14F-4D97-AF65-F5344CB8AC3E}">
        <p14:creationId xmlns:p14="http://schemas.microsoft.com/office/powerpoint/2010/main" val="1701735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738664"/>
          </a:xfrm>
          <a:prstGeom prst="rect">
            <a:avLst/>
          </a:prstGeom>
          <a:noFill/>
        </p:spPr>
        <p:txBody>
          <a:bodyPr wrap="square" rtlCol="0">
            <a:spAutoFit/>
          </a:bodyPr>
          <a:lstStyle/>
          <a:p>
            <a:pPr lvl="0"/>
            <a:r>
              <a:rPr lang="en-US" b="1" dirty="0"/>
              <a:t>2. </a:t>
            </a:r>
            <a:r>
              <a:rPr lang="vi-VN" b="1" dirty="0"/>
              <a:t>Các bộ phận cấu thành của chủ nghĩa Mác-Lênin</a:t>
            </a:r>
            <a:endParaRPr lang="en-US" b="1" dirty="0"/>
          </a:p>
          <a:p>
            <a:pPr lvl="1"/>
            <a:r>
              <a:rPr lang="en-US" b="1" dirty="0"/>
              <a:t>2.1 </a:t>
            </a:r>
            <a:r>
              <a:rPr lang="vi-VN" b="1" dirty="0"/>
              <a:t>Triết học Mác - Lênin</a:t>
            </a:r>
            <a:endParaRPr lang="en-US" sz="1200" dirty="0"/>
          </a:p>
          <a:p>
            <a:pPr lvl="2"/>
            <a:r>
              <a:rPr lang="en-US" b="1" i="1" dirty="0"/>
              <a:t>2.1.1 </a:t>
            </a:r>
            <a:r>
              <a:rPr lang="vi-VN" b="1" i="1" dirty="0"/>
              <a:t>Chủ nghĩa duy vật biện chứng</a:t>
            </a:r>
            <a:endParaRPr lang="en-US"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353205" y="1791532"/>
            <a:ext cx="8757242" cy="369332"/>
          </a:xfrm>
          <a:prstGeom prst="rect">
            <a:avLst/>
          </a:prstGeom>
          <a:noFill/>
        </p:spPr>
        <p:txBody>
          <a:bodyPr wrap="square" rtlCol="0">
            <a:spAutoFit/>
          </a:bodyPr>
          <a:lstStyle/>
          <a:p>
            <a:pPr algn="just"/>
            <a:r>
              <a:rPr lang="vi-VN" sz="1800" dirty="0"/>
              <a:t>Phép biện chứng duy vật</a:t>
            </a:r>
            <a:endParaRPr lang="en-US" sz="1800" dirty="0"/>
          </a:p>
        </p:txBody>
      </p:sp>
      <p:sp>
        <p:nvSpPr>
          <p:cNvPr id="6" name="TextBox 5">
            <a:extLst>
              <a:ext uri="{FF2B5EF4-FFF2-40B4-BE49-F238E27FC236}">
                <a16:creationId xmlns:a16="http://schemas.microsoft.com/office/drawing/2014/main" id="{8CFAC926-1716-4F99-B967-6966E88F53FD}"/>
              </a:ext>
            </a:extLst>
          </p:cNvPr>
          <p:cNvSpPr txBox="1"/>
          <p:nvPr/>
        </p:nvSpPr>
        <p:spPr>
          <a:xfrm>
            <a:off x="342020" y="2310140"/>
            <a:ext cx="8459960" cy="1200329"/>
          </a:xfrm>
          <a:prstGeom prst="rect">
            <a:avLst/>
          </a:prstGeom>
          <a:noFill/>
        </p:spPr>
        <p:txBody>
          <a:bodyPr wrap="square" rtlCol="0">
            <a:spAutoFit/>
          </a:bodyPr>
          <a:lstStyle/>
          <a:p>
            <a:r>
              <a:rPr lang="vi-VN" sz="1800" i="1" dirty="0"/>
              <a:t>Những quy luật cơ bản của phép biện chứng duy vật </a:t>
            </a:r>
            <a:r>
              <a:rPr lang="vi-VN" sz="1800" dirty="0"/>
              <a:t>bao gồm: quy luật thống nhất và đấu tranh của các mặt đối lập; quy luật chuyển hoá từ những biến đổi về lượng thành những sự biến đổi về chất và ngược lại; quy luật phủ định của phủ định.</a:t>
            </a:r>
            <a:endParaRPr lang="en-US" sz="1800" dirty="0"/>
          </a:p>
        </p:txBody>
      </p:sp>
      <p:sp>
        <p:nvSpPr>
          <p:cNvPr id="8" name="TextBox 7">
            <a:extLst>
              <a:ext uri="{FF2B5EF4-FFF2-40B4-BE49-F238E27FC236}">
                <a16:creationId xmlns:a16="http://schemas.microsoft.com/office/drawing/2014/main" id="{7080D9E0-9BAC-42BA-B57B-A94CC07E193A}"/>
              </a:ext>
            </a:extLst>
          </p:cNvPr>
          <p:cNvSpPr txBox="1"/>
          <p:nvPr/>
        </p:nvSpPr>
        <p:spPr>
          <a:xfrm>
            <a:off x="206571" y="3382746"/>
            <a:ext cx="8459960" cy="923330"/>
          </a:xfrm>
          <a:prstGeom prst="rect">
            <a:avLst/>
          </a:prstGeom>
          <a:noFill/>
        </p:spPr>
        <p:txBody>
          <a:bodyPr wrap="square" rtlCol="0">
            <a:spAutoFit/>
          </a:bodyPr>
          <a:lstStyle/>
          <a:p>
            <a:r>
              <a:rPr lang="vi-VN" sz="1800" i="1" dirty="0"/>
              <a:t>Lý luận nhận thức</a:t>
            </a:r>
            <a:r>
              <a:rPr lang="vi-VN" sz="1800" dirty="0"/>
              <a:t>: Nhận thức là một quá trình phản ánh tích cực, tự giác và sáng tạo thế giới khách quan vào bộ óc con người trên cơ sở thực tiễn, nhằm sáng tạo ra những tri thức về thế giới khách quan.</a:t>
            </a:r>
            <a:endParaRPr lang="en-US" sz="1800" dirty="0"/>
          </a:p>
        </p:txBody>
      </p:sp>
    </p:spTree>
    <p:extLst>
      <p:ext uri="{BB962C8B-B14F-4D97-AF65-F5344CB8AC3E}">
        <p14:creationId xmlns:p14="http://schemas.microsoft.com/office/powerpoint/2010/main" val="1489972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738664"/>
          </a:xfrm>
          <a:prstGeom prst="rect">
            <a:avLst/>
          </a:prstGeom>
          <a:noFill/>
        </p:spPr>
        <p:txBody>
          <a:bodyPr wrap="square" rtlCol="0">
            <a:spAutoFit/>
          </a:bodyPr>
          <a:lstStyle/>
          <a:p>
            <a:pPr lvl="0"/>
            <a:r>
              <a:rPr lang="en-US" b="1" dirty="0"/>
              <a:t>2. </a:t>
            </a:r>
            <a:r>
              <a:rPr lang="vi-VN" b="1" dirty="0"/>
              <a:t>Các bộ phận cấu thành của chủ nghĩa Mác-Lênin</a:t>
            </a:r>
            <a:endParaRPr lang="en-US" b="1" dirty="0"/>
          </a:p>
          <a:p>
            <a:pPr lvl="1"/>
            <a:r>
              <a:rPr lang="en-US" b="1" dirty="0"/>
              <a:t>2.1 </a:t>
            </a:r>
            <a:r>
              <a:rPr lang="vi-VN" b="1" dirty="0"/>
              <a:t>Triết học Mác - Lênin</a:t>
            </a:r>
            <a:endParaRPr lang="en-US" sz="1200" dirty="0"/>
          </a:p>
          <a:p>
            <a:pPr lvl="2"/>
            <a:r>
              <a:rPr lang="en-US" b="1" i="1" dirty="0"/>
              <a:t>2.1.2 </a:t>
            </a:r>
            <a:r>
              <a:rPr lang="vi-VN" b="1" i="1" dirty="0"/>
              <a:t>Chủ nghĩa duy vật lịch sử</a:t>
            </a:r>
            <a:endParaRPr lang="en-US"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353205" y="1791532"/>
            <a:ext cx="8757242" cy="523220"/>
          </a:xfrm>
          <a:prstGeom prst="rect">
            <a:avLst/>
          </a:prstGeom>
          <a:noFill/>
        </p:spPr>
        <p:txBody>
          <a:bodyPr wrap="square" rtlCol="0">
            <a:spAutoFit/>
          </a:bodyPr>
          <a:lstStyle/>
          <a:p>
            <a:pPr algn="just"/>
            <a:r>
              <a:rPr lang="vi-VN" dirty="0"/>
              <a:t>Chủ nghĩa duy vật lịch sử chỉ rõ cơ sở vật chất của đời sống xã hội và những quy luật cơ bản của quá trình vận động, phát triển của xã hội</a:t>
            </a:r>
            <a:endParaRPr lang="en-US" sz="1800" dirty="0"/>
          </a:p>
        </p:txBody>
      </p:sp>
      <p:sp>
        <p:nvSpPr>
          <p:cNvPr id="6" name="TextBox 5">
            <a:extLst>
              <a:ext uri="{FF2B5EF4-FFF2-40B4-BE49-F238E27FC236}">
                <a16:creationId xmlns:a16="http://schemas.microsoft.com/office/drawing/2014/main" id="{8CFAC926-1716-4F99-B967-6966E88F53FD}"/>
              </a:ext>
            </a:extLst>
          </p:cNvPr>
          <p:cNvSpPr txBox="1"/>
          <p:nvPr/>
        </p:nvSpPr>
        <p:spPr>
          <a:xfrm>
            <a:off x="342020" y="2310140"/>
            <a:ext cx="8459960" cy="2554545"/>
          </a:xfrm>
          <a:prstGeom prst="rect">
            <a:avLst/>
          </a:prstGeom>
          <a:noFill/>
        </p:spPr>
        <p:txBody>
          <a:bodyPr wrap="square" rtlCol="0">
            <a:spAutoFit/>
          </a:bodyPr>
          <a:lstStyle/>
          <a:p>
            <a:r>
              <a:rPr lang="vi-VN" sz="1600" dirty="0"/>
              <a:t>- </a:t>
            </a:r>
            <a:r>
              <a:rPr lang="vi-VN" sz="1600" i="1" dirty="0"/>
              <a:t>Quy luật về sự phù hợp của quan hệ sản xuất với trình độ phát triển của lực lượng sản</a:t>
            </a:r>
            <a:endParaRPr lang="en-US" sz="1600" dirty="0"/>
          </a:p>
          <a:p>
            <a:r>
              <a:rPr lang="vi-VN" sz="1600" i="1" dirty="0"/>
              <a:t>Xuất</a:t>
            </a:r>
            <a:r>
              <a:rPr lang="en-US" sz="1600" i="1" dirty="0"/>
              <a:t> </a:t>
            </a:r>
          </a:p>
          <a:p>
            <a:r>
              <a:rPr lang="vi-VN" sz="1600" dirty="0"/>
              <a:t>Trong mỗi phương thức sản xuất, lực lượng sản xuất và quan hệ sản xuất gắn bó hữu cơ</a:t>
            </a:r>
            <a:endParaRPr lang="en-US" sz="1600" dirty="0"/>
          </a:p>
          <a:p>
            <a:r>
              <a:rPr lang="vi-VN" sz="1600" dirty="0"/>
              <a:t>với nhau. Lực lượng sản xuất như thế nào về trình độ phát triển thì quan hệ sản xuất phù hợp như thế ấy. Khi trình độ lực lượng sản xuất phát triển, thay đổi thì quan hệ sản xuất cũng thay đổi theo. Đến mức độ nào đó, quan hệ sản xuất cũ không còn phù hợp nữa, nó sẽ mâu thuẫn và cản trở lực lượng sản xuất. Để tiếp tục phát triển, lực lượng sản xuất phải phá vỡ quan hệ sản xuất cũ, thiết lập quan hệ sản xuất mới, phù hợp với trình độ của lực lượng sản xuất.</a:t>
            </a:r>
            <a:endParaRPr lang="en-US" sz="1600" dirty="0"/>
          </a:p>
          <a:p>
            <a:endParaRPr lang="en-US" sz="1600" dirty="0"/>
          </a:p>
        </p:txBody>
      </p:sp>
    </p:spTree>
    <p:extLst>
      <p:ext uri="{BB962C8B-B14F-4D97-AF65-F5344CB8AC3E}">
        <p14:creationId xmlns:p14="http://schemas.microsoft.com/office/powerpoint/2010/main" val="3947352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738664"/>
          </a:xfrm>
          <a:prstGeom prst="rect">
            <a:avLst/>
          </a:prstGeom>
          <a:noFill/>
        </p:spPr>
        <p:txBody>
          <a:bodyPr wrap="square" rtlCol="0">
            <a:spAutoFit/>
          </a:bodyPr>
          <a:lstStyle/>
          <a:p>
            <a:pPr lvl="0"/>
            <a:r>
              <a:rPr lang="en-US" b="1" dirty="0"/>
              <a:t>2. </a:t>
            </a:r>
            <a:r>
              <a:rPr lang="vi-VN" b="1" dirty="0"/>
              <a:t>Các bộ phận cấu thành của chủ nghĩa Mác-Lênin</a:t>
            </a:r>
            <a:endParaRPr lang="en-US" b="1" dirty="0"/>
          </a:p>
          <a:p>
            <a:pPr lvl="1"/>
            <a:r>
              <a:rPr lang="en-US" b="1" dirty="0"/>
              <a:t>2.1 </a:t>
            </a:r>
            <a:r>
              <a:rPr lang="vi-VN" b="1" dirty="0"/>
              <a:t>Triết học Mác - Lênin</a:t>
            </a:r>
            <a:endParaRPr lang="en-US" sz="1200" dirty="0"/>
          </a:p>
          <a:p>
            <a:pPr lvl="2"/>
            <a:r>
              <a:rPr lang="en-US" b="1" i="1" dirty="0"/>
              <a:t>2.1.2 </a:t>
            </a:r>
            <a:r>
              <a:rPr lang="vi-VN" b="1" i="1" dirty="0"/>
              <a:t>Chủ nghĩa duy vật lịch sử</a:t>
            </a:r>
            <a:endParaRPr lang="en-US"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353205" y="1791532"/>
            <a:ext cx="8757242" cy="523220"/>
          </a:xfrm>
          <a:prstGeom prst="rect">
            <a:avLst/>
          </a:prstGeom>
          <a:noFill/>
        </p:spPr>
        <p:txBody>
          <a:bodyPr wrap="square" rtlCol="0">
            <a:spAutoFit/>
          </a:bodyPr>
          <a:lstStyle/>
          <a:p>
            <a:pPr algn="just"/>
            <a:r>
              <a:rPr lang="vi-VN" dirty="0"/>
              <a:t>Chủ nghĩa duy vật lịch sử chỉ rõ cơ sở vật chất của đời sống xã hội và những quy luật cơ bản của quá trình vận động, phát triển của xã hội</a:t>
            </a:r>
            <a:endParaRPr lang="en-US" sz="1800" dirty="0"/>
          </a:p>
        </p:txBody>
      </p:sp>
      <p:sp>
        <p:nvSpPr>
          <p:cNvPr id="6" name="TextBox 5">
            <a:extLst>
              <a:ext uri="{FF2B5EF4-FFF2-40B4-BE49-F238E27FC236}">
                <a16:creationId xmlns:a16="http://schemas.microsoft.com/office/drawing/2014/main" id="{8CFAC926-1716-4F99-B967-6966E88F53FD}"/>
              </a:ext>
            </a:extLst>
          </p:cNvPr>
          <p:cNvSpPr txBox="1"/>
          <p:nvPr/>
        </p:nvSpPr>
        <p:spPr>
          <a:xfrm>
            <a:off x="33553" y="2310140"/>
            <a:ext cx="8998687" cy="2308324"/>
          </a:xfrm>
          <a:prstGeom prst="rect">
            <a:avLst/>
          </a:prstGeom>
          <a:noFill/>
        </p:spPr>
        <p:txBody>
          <a:bodyPr wrap="square" rtlCol="0">
            <a:spAutoFit/>
          </a:bodyPr>
          <a:lstStyle/>
          <a:p>
            <a:pPr lvl="0" algn="just"/>
            <a:r>
              <a:rPr lang="vi-VN" sz="1800" i="1" dirty="0"/>
              <a:t>Quy luật về mối quan hệ biện chứng giữa cơ sở hạ tầng và kiến trúc thượng tầng.</a:t>
            </a:r>
            <a:endParaRPr lang="en-US" sz="1800" dirty="0"/>
          </a:p>
          <a:p>
            <a:pPr algn="just"/>
            <a:r>
              <a:rPr lang="vi-VN" sz="1800" dirty="0"/>
              <a:t>Trong mối quan hệ biện chứng giữa cơ sở hạ tầng và kiến trúc thượng tầng thì cơ sở hạ tầng thế nào thì kiến trúc thượng tầng được xây dựng tương ứng. Khi cơ sở hạ tầng biến đổi, kiến trúc thượng tầng biến đổi theo. Biến đổi cơ sở hạ tầng, sớm hay muộn cũng dẫn tới sự biến đổi của kiến trúc thượng tầng. Kiến trúc thượng tầng tác động trở lại, bảo vệ cơ sở hạ tầng đã sinh ra nó. Trong các bộ phận của kiến trúc thượng tầng, Nhà nước có vai trò quan trọng và có hiệu lực mạnh nhất vì Nhà nước là công cụ quản lý hiệu quả của giai cấp thống trị đối với xã hội.</a:t>
            </a:r>
            <a:endParaRPr lang="en-US" sz="1800" dirty="0"/>
          </a:p>
        </p:txBody>
      </p:sp>
    </p:spTree>
    <p:extLst>
      <p:ext uri="{BB962C8B-B14F-4D97-AF65-F5344CB8AC3E}">
        <p14:creationId xmlns:p14="http://schemas.microsoft.com/office/powerpoint/2010/main" val="562564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
        <p:nvSpPr>
          <p:cNvPr id="2" name="TextBox 1">
            <a:extLst>
              <a:ext uri="{FF2B5EF4-FFF2-40B4-BE49-F238E27FC236}">
                <a16:creationId xmlns:a16="http://schemas.microsoft.com/office/drawing/2014/main" id="{A46DB5DF-5D2A-45B3-86FC-7F5F68B3CD61}"/>
              </a:ext>
            </a:extLst>
          </p:cNvPr>
          <p:cNvSpPr txBox="1"/>
          <p:nvPr/>
        </p:nvSpPr>
        <p:spPr>
          <a:xfrm>
            <a:off x="113708" y="1051091"/>
            <a:ext cx="8918532" cy="830997"/>
          </a:xfrm>
          <a:prstGeom prst="rect">
            <a:avLst/>
          </a:prstGeom>
          <a:noFill/>
        </p:spPr>
        <p:txBody>
          <a:bodyPr wrap="square" rtlCol="0">
            <a:spAutoFit/>
          </a:bodyPr>
          <a:lstStyle/>
          <a:p>
            <a:pPr lvl="0"/>
            <a:r>
              <a:rPr lang="en-US" sz="1600" b="1" dirty="0"/>
              <a:t>2. </a:t>
            </a:r>
            <a:r>
              <a:rPr lang="vi-VN" sz="1600" b="1" dirty="0"/>
              <a:t>Các bộ phận cấu thành của chủ nghĩa Mác-Lênin</a:t>
            </a:r>
            <a:endParaRPr lang="en-US" sz="1600" b="1" dirty="0"/>
          </a:p>
          <a:p>
            <a:pPr lvl="1"/>
            <a:r>
              <a:rPr lang="en-US" sz="1600" b="1" dirty="0"/>
              <a:t>2.1 </a:t>
            </a:r>
            <a:r>
              <a:rPr lang="vi-VN" sz="1600" b="1" dirty="0"/>
              <a:t>Triết học Mác - Lênin</a:t>
            </a:r>
            <a:endParaRPr lang="en-US" dirty="0"/>
          </a:p>
          <a:p>
            <a:pPr lvl="2"/>
            <a:r>
              <a:rPr lang="en-US" sz="1600" b="1" i="1" dirty="0"/>
              <a:t>2.1.2 </a:t>
            </a:r>
            <a:r>
              <a:rPr lang="vi-VN" sz="1600" b="1" i="1" dirty="0"/>
              <a:t>Chủ nghĩa duy vật lịch sử</a:t>
            </a:r>
            <a:endParaRPr lang="en-US" sz="1600" b="1" i="1" dirty="0"/>
          </a:p>
        </p:txBody>
      </p:sp>
      <p:sp>
        <p:nvSpPr>
          <p:cNvPr id="4" name="TextBox 3">
            <a:extLst>
              <a:ext uri="{FF2B5EF4-FFF2-40B4-BE49-F238E27FC236}">
                <a16:creationId xmlns:a16="http://schemas.microsoft.com/office/drawing/2014/main" id="{C8AB6374-7D3D-43FF-9A60-6DC1EC4FEC1E}"/>
              </a:ext>
            </a:extLst>
          </p:cNvPr>
          <p:cNvSpPr txBox="1"/>
          <p:nvPr/>
        </p:nvSpPr>
        <p:spPr>
          <a:xfrm>
            <a:off x="353205" y="1791532"/>
            <a:ext cx="8757242" cy="646331"/>
          </a:xfrm>
          <a:prstGeom prst="rect">
            <a:avLst/>
          </a:prstGeom>
          <a:noFill/>
        </p:spPr>
        <p:txBody>
          <a:bodyPr wrap="square" rtlCol="0">
            <a:spAutoFit/>
          </a:bodyPr>
          <a:lstStyle/>
          <a:p>
            <a:pPr algn="just"/>
            <a:r>
              <a:rPr lang="vi-VN" sz="1800" dirty="0"/>
              <a:t>Chủ nghĩa duy vật lịch sử chỉ rõ cơ sở vật chất của đời sống xã hội và những quy luật cơ bản của quá trình vận động, phát triển của xã hội</a:t>
            </a:r>
            <a:endParaRPr lang="en-US" sz="2400" dirty="0"/>
          </a:p>
        </p:txBody>
      </p:sp>
      <p:sp>
        <p:nvSpPr>
          <p:cNvPr id="6" name="TextBox 5">
            <a:extLst>
              <a:ext uri="{FF2B5EF4-FFF2-40B4-BE49-F238E27FC236}">
                <a16:creationId xmlns:a16="http://schemas.microsoft.com/office/drawing/2014/main" id="{8CFAC926-1716-4F99-B967-6966E88F53FD}"/>
              </a:ext>
            </a:extLst>
          </p:cNvPr>
          <p:cNvSpPr txBox="1"/>
          <p:nvPr/>
        </p:nvSpPr>
        <p:spPr>
          <a:xfrm>
            <a:off x="33553" y="2814965"/>
            <a:ext cx="8998687" cy="1569660"/>
          </a:xfrm>
          <a:prstGeom prst="rect">
            <a:avLst/>
          </a:prstGeom>
          <a:noFill/>
        </p:spPr>
        <p:txBody>
          <a:bodyPr wrap="square" rtlCol="0">
            <a:spAutoFit/>
          </a:bodyPr>
          <a:lstStyle/>
          <a:p>
            <a:pPr lvl="0"/>
            <a:r>
              <a:rPr lang="vi-VN" sz="2400" i="1" dirty="0"/>
              <a:t>Cách mạng xã hội </a:t>
            </a:r>
            <a:r>
              <a:rPr lang="vi-VN" sz="2400" dirty="0"/>
              <a:t>là bước nhảy vọt về chất trong sự phát triển của xã hội, là sự thay thế hình thái kinh tế - xã hội này bằng hình thái kinh tế - xã hội khác, tiến bộ hơn. Trong cách mạng xã hội, quần chúng nhân dân là động lực cơ bản.</a:t>
            </a:r>
            <a:endParaRPr lang="en-US" sz="2400" dirty="0"/>
          </a:p>
        </p:txBody>
      </p:sp>
    </p:spTree>
    <p:extLst>
      <p:ext uri="{BB962C8B-B14F-4D97-AF65-F5344CB8AC3E}">
        <p14:creationId xmlns:p14="http://schemas.microsoft.com/office/powerpoint/2010/main" val="2658656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B13A58D-3DB6-4F48-8A7C-DDBC12AF1BEE}"/>
              </a:ext>
            </a:extLst>
          </p:cNvPr>
          <p:cNvSpPr>
            <a:spLocks noGrp="1"/>
          </p:cNvSpPr>
          <p:nvPr>
            <p:ph type="title"/>
          </p:nvPr>
        </p:nvSpPr>
        <p:spPr>
          <a:xfrm>
            <a:off x="353205" y="244391"/>
            <a:ext cx="6028644" cy="806700"/>
          </a:xfrm>
        </p:spPr>
        <p:txBody>
          <a:bodyPr/>
          <a:lstStyle/>
          <a:p>
            <a:r>
              <a:rPr lang="nb-NO" sz="1800" dirty="0"/>
              <a:t>BÀI 1: KHÁI QUÁT VỀ CHỦ NGHĨA MÁC – LÊ NIN</a:t>
            </a:r>
            <a:br>
              <a:rPr lang="en-US" sz="1800" dirty="0"/>
            </a:br>
            <a:endParaRPr lang="en-US" sz="1800" dirty="0"/>
          </a:p>
        </p:txBody>
      </p:sp>
    </p:spTree>
    <p:extLst>
      <p:ext uri="{BB962C8B-B14F-4D97-AF65-F5344CB8AC3E}">
        <p14:creationId xmlns:p14="http://schemas.microsoft.com/office/powerpoint/2010/main" val="2716253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1819</Words>
  <Application>Microsoft Office PowerPoint</Application>
  <PresentationFormat>On-screen Show (16:9)</PresentationFormat>
  <Paragraphs>76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Times New Roman</vt:lpstr>
      <vt:lpstr>Calibri</vt:lpstr>
      <vt:lpstr>Arial</vt:lpstr>
      <vt:lpstr>Wingdings</vt:lpstr>
      <vt:lpstr>Basset template</vt:lpstr>
      <vt:lpstr>MÔN GIÁO DỤC CHÍNH TRỊ</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lpstr>BÀI 1: KHÁI QUÁT VỀ CHỦ NGHĨA MÁC – LÊ NIN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Lê Thị Mai Hường</cp:lastModifiedBy>
  <cp:revision>29</cp:revision>
  <dcterms:modified xsi:type="dcterms:W3CDTF">2024-02-14T09:18:22Z</dcterms:modified>
</cp:coreProperties>
</file>