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emf" ContentType="image/x-emf"/>
  <Default Extension="wmf" ContentType="image/x-wmf"/>
  <Default Extension="rels" ContentType="application/vnd.openxmlformats-package.relationships+xml"/>
  <Default Extension="xml" ContentType="application/xml"/>
  <Default Extension="docx" ContentType="application/vnd.openxmlformats-officedocument.wordprocessingml.document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9" r:id="rId4"/>
    <p:sldId id="283" r:id="rId5"/>
    <p:sldId id="284" r:id="rId6"/>
    <p:sldId id="285" r:id="rId7"/>
    <p:sldId id="260" r:id="rId8"/>
    <p:sldId id="286" r:id="rId9"/>
    <p:sldId id="288" r:id="rId10"/>
    <p:sldId id="294" r:id="rId11"/>
    <p:sldId id="289" r:id="rId12"/>
    <p:sldId id="290" r:id="rId13"/>
    <p:sldId id="291" r:id="rId14"/>
    <p:sldId id="292" r:id="rId15"/>
    <p:sldId id="293" r:id="rId16"/>
    <p:sldId id="276" r:id="rId17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9FF"/>
    <a:srgbClr val="FF66FF"/>
    <a:srgbClr val="CC0066"/>
    <a:srgbClr val="9900CC"/>
    <a:srgbClr val="FF00FF"/>
    <a:srgbClr val="003300"/>
    <a:srgbClr val="CC00CC"/>
    <a:srgbClr val="000000"/>
    <a:srgbClr val="FFFF00"/>
    <a:srgbClr val="FF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40" autoAdjust="0"/>
    <p:restoredTop sz="94660" autoAdjust="0"/>
  </p:normalViewPr>
  <p:slideViewPr>
    <p:cSldViewPr>
      <p:cViewPr varScale="1">
        <p:scale>
          <a:sx n="75" d="100"/>
          <a:sy n="75" d="100"/>
        </p:scale>
        <p:origin x="-1200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0.emf"/></Relationships>
</file>

<file path=ppt/drawings/_rels/vmlDrawing2.vml.rels><?xml version="1.0" encoding="UTF-8" standalone="yes"?>
<Relationships xmlns="http://schemas.openxmlformats.org/package/2006/relationships"><Relationship Id="rId2" Type="http://schemas.openxmlformats.org/officeDocument/2006/relationships/image" Target="../media/image21.wmf"/><Relationship Id="rId1" Type="http://schemas.openxmlformats.org/officeDocument/2006/relationships/image" Target="../media/image20.e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21.wmf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 bwMode="gray"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89" name="Rectangle 17"/>
          <p:cNvSpPr>
            <a:spLocks noChangeArrowheads="1"/>
          </p:cNvSpPr>
          <p:nvPr/>
        </p:nvSpPr>
        <p:spPr bwMode="white">
          <a:xfrm>
            <a:off x="0" y="4221163"/>
            <a:ext cx="9144000" cy="2636837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grpSp>
        <p:nvGrpSpPr>
          <p:cNvPr id="3090" name="Group 18"/>
          <p:cNvGrpSpPr>
            <a:grpSpLocks/>
          </p:cNvGrpSpPr>
          <p:nvPr/>
        </p:nvGrpSpPr>
        <p:grpSpPr bwMode="auto">
          <a:xfrm rot="-10800000">
            <a:off x="7413625" y="5162550"/>
            <a:ext cx="1655763" cy="1630363"/>
            <a:chOff x="0" y="2704"/>
            <a:chExt cx="1063" cy="1086"/>
          </a:xfrm>
        </p:grpSpPr>
        <p:sp>
          <p:nvSpPr>
            <p:cNvPr id="3091" name="Rectangle 19"/>
            <p:cNvSpPr>
              <a:spLocks noChangeArrowheads="1"/>
            </p:cNvSpPr>
            <p:nvPr userDrawn="1"/>
          </p:nvSpPr>
          <p:spPr bwMode="ltGray">
            <a:xfrm>
              <a:off x="0" y="2704"/>
              <a:ext cx="224" cy="2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ffectLst/>
            <a:scene3d>
              <a:camera prst="legacyPerspectiveBottom">
                <a:rot lat="0" lon="300000" rev="0"/>
              </a:camera>
              <a:lightRig rig="legacyFlat4" dir="b"/>
            </a:scene3d>
            <a:sp3d extrusionH="100000" prstMaterial="legacyMatte">
              <a:bevelT w="13500" h="13500" prst="angle"/>
              <a:bevelB w="13500" h="13500" prst="angle"/>
              <a:extrusionClr>
                <a:schemeClr val="accent1"/>
              </a:extrusionClr>
            </a:sp3d>
            <a:extLst>
              <a:ext uri="{91240B29-F687-4F45-9708-019B960494DF}">
                <a14:hiddenLine xmlns:a14="http://schemas.microsoft.com/office/drawing/2010/main" w="9525">
                  <a:noFill/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flatTx/>
            </a:bodyPr>
            <a:lstStyle/>
            <a:p>
              <a:endParaRPr lang="en-US"/>
            </a:p>
          </p:txBody>
        </p:sp>
        <p:sp>
          <p:nvSpPr>
            <p:cNvPr id="3092" name="Rectangle 20"/>
            <p:cNvSpPr>
              <a:spLocks noChangeArrowheads="1"/>
            </p:cNvSpPr>
            <p:nvPr userDrawn="1"/>
          </p:nvSpPr>
          <p:spPr bwMode="ltGray">
            <a:xfrm>
              <a:off x="295" y="2704"/>
              <a:ext cx="224" cy="2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ffectLst/>
            <a:scene3d>
              <a:camera prst="legacyPerspectiveBottom">
                <a:rot lat="0" lon="300000" rev="0"/>
              </a:camera>
              <a:lightRig rig="legacyFlat4" dir="b"/>
            </a:scene3d>
            <a:sp3d extrusionH="100000" prstMaterial="legacyMatte">
              <a:bevelT w="13500" h="13500" prst="angle"/>
              <a:bevelB w="13500" h="13500" prst="angle"/>
              <a:extrusionClr>
                <a:schemeClr val="accent1"/>
              </a:extrusionClr>
            </a:sp3d>
            <a:extLst>
              <a:ext uri="{91240B29-F687-4F45-9708-019B960494DF}">
                <a14:hiddenLine xmlns:a14="http://schemas.microsoft.com/office/drawing/2010/main" w="9525">
                  <a:noFill/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flatTx/>
            </a:bodyPr>
            <a:lstStyle/>
            <a:p>
              <a:endParaRPr lang="en-US"/>
            </a:p>
          </p:txBody>
        </p:sp>
        <p:sp>
          <p:nvSpPr>
            <p:cNvPr id="3093" name="Rectangle 21"/>
            <p:cNvSpPr>
              <a:spLocks noChangeArrowheads="1"/>
            </p:cNvSpPr>
            <p:nvPr userDrawn="1"/>
          </p:nvSpPr>
          <p:spPr bwMode="ltGray">
            <a:xfrm>
              <a:off x="567" y="2704"/>
              <a:ext cx="224" cy="2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ffectLst/>
            <a:scene3d>
              <a:camera prst="legacyPerspectiveBottom">
                <a:rot lat="0" lon="300000" rev="0"/>
              </a:camera>
              <a:lightRig rig="legacyFlat4" dir="b"/>
            </a:scene3d>
            <a:sp3d extrusionH="100000" prstMaterial="legacyMatte">
              <a:bevelT w="13500" h="13500" prst="angle"/>
              <a:bevelB w="13500" h="13500" prst="angle"/>
              <a:extrusionClr>
                <a:schemeClr val="accent1"/>
              </a:extrusionClr>
            </a:sp3d>
            <a:extLst>
              <a:ext uri="{91240B29-F687-4F45-9708-019B960494DF}">
                <a14:hiddenLine xmlns:a14="http://schemas.microsoft.com/office/drawing/2010/main" w="9525">
                  <a:noFill/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flatTx/>
            </a:bodyPr>
            <a:lstStyle/>
            <a:p>
              <a:endParaRPr lang="en-US"/>
            </a:p>
          </p:txBody>
        </p:sp>
        <p:sp>
          <p:nvSpPr>
            <p:cNvPr id="3094" name="Rectangle 22"/>
            <p:cNvSpPr>
              <a:spLocks noChangeArrowheads="1"/>
            </p:cNvSpPr>
            <p:nvPr userDrawn="1"/>
          </p:nvSpPr>
          <p:spPr bwMode="ltGray">
            <a:xfrm>
              <a:off x="0" y="2990"/>
              <a:ext cx="224" cy="2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ffectLst/>
            <a:scene3d>
              <a:camera prst="legacyPerspectiveBottom">
                <a:rot lat="0" lon="300000" rev="0"/>
              </a:camera>
              <a:lightRig rig="legacyFlat4" dir="b"/>
            </a:scene3d>
            <a:sp3d extrusionH="100000" prstMaterial="legacyMatte">
              <a:bevelT w="13500" h="13500" prst="angle"/>
              <a:bevelB w="13500" h="13500" prst="angle"/>
              <a:extrusionClr>
                <a:schemeClr val="accent1"/>
              </a:extrusionClr>
            </a:sp3d>
            <a:extLst>
              <a:ext uri="{91240B29-F687-4F45-9708-019B960494DF}">
                <a14:hiddenLine xmlns:a14="http://schemas.microsoft.com/office/drawing/2010/main" w="9525">
                  <a:noFill/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flatTx/>
            </a:bodyPr>
            <a:lstStyle/>
            <a:p>
              <a:endParaRPr lang="en-US"/>
            </a:p>
          </p:txBody>
        </p:sp>
        <p:sp>
          <p:nvSpPr>
            <p:cNvPr id="3095" name="Rectangle 23"/>
            <p:cNvSpPr>
              <a:spLocks noChangeArrowheads="1"/>
            </p:cNvSpPr>
            <p:nvPr userDrawn="1"/>
          </p:nvSpPr>
          <p:spPr bwMode="ltGray">
            <a:xfrm>
              <a:off x="295" y="2990"/>
              <a:ext cx="224" cy="2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ffectLst/>
            <a:scene3d>
              <a:camera prst="legacyPerspectiveBottom">
                <a:rot lat="0" lon="300000" rev="0"/>
              </a:camera>
              <a:lightRig rig="legacyFlat4" dir="b"/>
            </a:scene3d>
            <a:sp3d extrusionH="100000" prstMaterial="legacyMatte">
              <a:bevelT w="13500" h="13500" prst="angle"/>
              <a:bevelB w="13500" h="13500" prst="angle"/>
              <a:extrusionClr>
                <a:schemeClr val="accent1"/>
              </a:extrusionClr>
            </a:sp3d>
            <a:extLst>
              <a:ext uri="{91240B29-F687-4F45-9708-019B960494DF}">
                <a14:hiddenLine xmlns:a14="http://schemas.microsoft.com/office/drawing/2010/main" w="9525">
                  <a:noFill/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flatTx/>
            </a:bodyPr>
            <a:lstStyle/>
            <a:p>
              <a:endParaRPr lang="en-US"/>
            </a:p>
          </p:txBody>
        </p:sp>
        <p:sp>
          <p:nvSpPr>
            <p:cNvPr id="3096" name="Rectangle 24"/>
            <p:cNvSpPr>
              <a:spLocks noChangeArrowheads="1"/>
            </p:cNvSpPr>
            <p:nvPr userDrawn="1"/>
          </p:nvSpPr>
          <p:spPr bwMode="ltGray">
            <a:xfrm>
              <a:off x="567" y="2990"/>
              <a:ext cx="224" cy="2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ffectLst/>
            <a:scene3d>
              <a:camera prst="legacyPerspectiveBottom">
                <a:rot lat="0" lon="300000" rev="0"/>
              </a:camera>
              <a:lightRig rig="legacyFlat4" dir="b"/>
            </a:scene3d>
            <a:sp3d extrusionH="100000" prstMaterial="legacyMatte">
              <a:bevelT w="13500" h="13500" prst="angle"/>
              <a:bevelB w="13500" h="13500" prst="angle"/>
              <a:extrusionClr>
                <a:schemeClr val="accent1"/>
              </a:extrusionClr>
            </a:sp3d>
            <a:extLst>
              <a:ext uri="{91240B29-F687-4F45-9708-019B960494DF}">
                <a14:hiddenLine xmlns:a14="http://schemas.microsoft.com/office/drawing/2010/main" w="9525">
                  <a:noFill/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flatTx/>
            </a:bodyPr>
            <a:lstStyle/>
            <a:p>
              <a:endParaRPr lang="en-US"/>
            </a:p>
          </p:txBody>
        </p:sp>
        <p:sp>
          <p:nvSpPr>
            <p:cNvPr id="3097" name="Rectangle 25"/>
            <p:cNvSpPr>
              <a:spLocks noChangeArrowheads="1"/>
            </p:cNvSpPr>
            <p:nvPr userDrawn="1"/>
          </p:nvSpPr>
          <p:spPr bwMode="ltGray">
            <a:xfrm>
              <a:off x="839" y="2704"/>
              <a:ext cx="224" cy="2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ffectLst/>
            <a:scene3d>
              <a:camera prst="legacyPerspectiveBottom">
                <a:rot lat="0" lon="300000" rev="0"/>
              </a:camera>
              <a:lightRig rig="legacyFlat4" dir="b"/>
            </a:scene3d>
            <a:sp3d extrusionH="100000" prstMaterial="legacyMatte">
              <a:bevelT w="13500" h="13500" prst="angle"/>
              <a:bevelB w="13500" h="13500" prst="angle"/>
              <a:extrusionClr>
                <a:schemeClr val="accent1"/>
              </a:extrusionClr>
            </a:sp3d>
            <a:extLst>
              <a:ext uri="{91240B29-F687-4F45-9708-019B960494DF}">
                <a14:hiddenLine xmlns:a14="http://schemas.microsoft.com/office/drawing/2010/main" w="9525">
                  <a:noFill/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flatTx/>
            </a:bodyPr>
            <a:lstStyle/>
            <a:p>
              <a:endParaRPr lang="en-US"/>
            </a:p>
          </p:txBody>
        </p:sp>
        <p:sp>
          <p:nvSpPr>
            <p:cNvPr id="3098" name="Rectangle 26"/>
            <p:cNvSpPr>
              <a:spLocks noChangeArrowheads="1"/>
            </p:cNvSpPr>
            <p:nvPr userDrawn="1"/>
          </p:nvSpPr>
          <p:spPr bwMode="ltGray">
            <a:xfrm>
              <a:off x="295" y="3273"/>
              <a:ext cx="224" cy="2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ffectLst/>
            <a:scene3d>
              <a:camera prst="legacyPerspectiveBottom">
                <a:rot lat="0" lon="300000" rev="0"/>
              </a:camera>
              <a:lightRig rig="legacyFlat4" dir="b"/>
            </a:scene3d>
            <a:sp3d extrusionH="100000" prstMaterial="legacyMatte">
              <a:bevelT w="13500" h="13500" prst="angle"/>
              <a:bevelB w="13500" h="13500" prst="angle"/>
              <a:extrusionClr>
                <a:schemeClr val="accent1"/>
              </a:extrusionClr>
            </a:sp3d>
            <a:extLst>
              <a:ext uri="{91240B29-F687-4F45-9708-019B960494DF}">
                <a14:hiddenLine xmlns:a14="http://schemas.microsoft.com/office/drawing/2010/main" w="9525">
                  <a:noFill/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flatTx/>
            </a:bodyPr>
            <a:lstStyle/>
            <a:p>
              <a:endParaRPr lang="en-US"/>
            </a:p>
          </p:txBody>
        </p:sp>
        <p:sp>
          <p:nvSpPr>
            <p:cNvPr id="3099" name="Rectangle 27"/>
            <p:cNvSpPr>
              <a:spLocks noChangeArrowheads="1"/>
            </p:cNvSpPr>
            <p:nvPr userDrawn="1"/>
          </p:nvSpPr>
          <p:spPr bwMode="ltGray">
            <a:xfrm>
              <a:off x="0" y="3273"/>
              <a:ext cx="224" cy="2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ffectLst/>
            <a:scene3d>
              <a:camera prst="legacyPerspectiveBottom">
                <a:rot lat="0" lon="300000" rev="0"/>
              </a:camera>
              <a:lightRig rig="legacyFlat4" dir="b"/>
            </a:scene3d>
            <a:sp3d extrusionH="100000" prstMaterial="legacyMatte">
              <a:bevelT w="13500" h="13500" prst="angle"/>
              <a:bevelB w="13500" h="13500" prst="angle"/>
              <a:extrusionClr>
                <a:schemeClr val="accent1"/>
              </a:extrusionClr>
            </a:sp3d>
            <a:extLst>
              <a:ext uri="{91240B29-F687-4F45-9708-019B960494DF}">
                <a14:hiddenLine xmlns:a14="http://schemas.microsoft.com/office/drawing/2010/main" w="9525">
                  <a:noFill/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flatTx/>
            </a:bodyPr>
            <a:lstStyle/>
            <a:p>
              <a:endParaRPr lang="en-US"/>
            </a:p>
          </p:txBody>
        </p:sp>
        <p:sp>
          <p:nvSpPr>
            <p:cNvPr id="3100" name="Rectangle 28"/>
            <p:cNvSpPr>
              <a:spLocks noChangeArrowheads="1"/>
            </p:cNvSpPr>
            <p:nvPr userDrawn="1"/>
          </p:nvSpPr>
          <p:spPr bwMode="ltGray">
            <a:xfrm>
              <a:off x="0" y="3563"/>
              <a:ext cx="224" cy="2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ffectLst/>
            <a:scene3d>
              <a:camera prst="legacyPerspectiveBottom">
                <a:rot lat="0" lon="300000" rev="0"/>
              </a:camera>
              <a:lightRig rig="legacyFlat4" dir="b"/>
            </a:scene3d>
            <a:sp3d extrusionH="100000" prstMaterial="legacyMatte">
              <a:bevelT w="13500" h="13500" prst="angle"/>
              <a:bevelB w="13500" h="13500" prst="angle"/>
              <a:extrusionClr>
                <a:schemeClr val="accent1"/>
              </a:extrusionClr>
            </a:sp3d>
            <a:extLst>
              <a:ext uri="{91240B29-F687-4F45-9708-019B960494DF}">
                <a14:hiddenLine xmlns:a14="http://schemas.microsoft.com/office/drawing/2010/main" w="9525">
                  <a:noFill/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flatTx/>
            </a:bodyPr>
            <a:lstStyle/>
            <a:p>
              <a:endParaRPr lang="en-US"/>
            </a:p>
          </p:txBody>
        </p:sp>
      </p:grp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 bwMode="black">
          <a:xfrm>
            <a:off x="1081088" y="5443538"/>
            <a:ext cx="7086600" cy="3810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 sz="28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noProof="0" smtClean="0"/>
              <a:t>Click to edit Master subtitle style</a:t>
            </a:r>
          </a:p>
        </p:txBody>
      </p:sp>
      <p:grpSp>
        <p:nvGrpSpPr>
          <p:cNvPr id="3101" name="Group 29"/>
          <p:cNvGrpSpPr>
            <a:grpSpLocks/>
          </p:cNvGrpSpPr>
          <p:nvPr/>
        </p:nvGrpSpPr>
        <p:grpSpPr bwMode="auto">
          <a:xfrm>
            <a:off x="20638" y="4281488"/>
            <a:ext cx="1655762" cy="1630362"/>
            <a:chOff x="0" y="2704"/>
            <a:chExt cx="1063" cy="1086"/>
          </a:xfrm>
        </p:grpSpPr>
        <p:sp>
          <p:nvSpPr>
            <p:cNvPr id="3102" name="Rectangle 30"/>
            <p:cNvSpPr>
              <a:spLocks noChangeArrowheads="1"/>
            </p:cNvSpPr>
            <p:nvPr userDrawn="1"/>
          </p:nvSpPr>
          <p:spPr bwMode="ltGray">
            <a:xfrm>
              <a:off x="0" y="2704"/>
              <a:ext cx="224" cy="2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ffectLst/>
            <a:scene3d>
              <a:camera prst="legacyPerspectiveBottom">
                <a:rot lat="0" lon="300000" rev="0"/>
              </a:camera>
              <a:lightRig rig="legacyFlat4" dir="b"/>
            </a:scene3d>
            <a:sp3d extrusionH="100000" prstMaterial="legacyMatte">
              <a:bevelT w="13500" h="13500" prst="angle"/>
              <a:bevelB w="13500" h="13500" prst="angle"/>
              <a:extrusionClr>
                <a:schemeClr val="accent1"/>
              </a:extrusionClr>
            </a:sp3d>
            <a:extLst>
              <a:ext uri="{91240B29-F687-4F45-9708-019B960494DF}">
                <a14:hiddenLine xmlns:a14="http://schemas.microsoft.com/office/drawing/2010/main" w="9525">
                  <a:noFill/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flatTx/>
            </a:bodyPr>
            <a:lstStyle/>
            <a:p>
              <a:endParaRPr lang="en-US"/>
            </a:p>
          </p:txBody>
        </p:sp>
        <p:sp>
          <p:nvSpPr>
            <p:cNvPr id="3103" name="Rectangle 31"/>
            <p:cNvSpPr>
              <a:spLocks noChangeArrowheads="1"/>
            </p:cNvSpPr>
            <p:nvPr userDrawn="1"/>
          </p:nvSpPr>
          <p:spPr bwMode="ltGray">
            <a:xfrm>
              <a:off x="295" y="2704"/>
              <a:ext cx="224" cy="2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ffectLst/>
            <a:scene3d>
              <a:camera prst="legacyPerspectiveBottom">
                <a:rot lat="0" lon="300000" rev="0"/>
              </a:camera>
              <a:lightRig rig="legacyFlat4" dir="b"/>
            </a:scene3d>
            <a:sp3d extrusionH="100000" prstMaterial="legacyMatte">
              <a:bevelT w="13500" h="13500" prst="angle"/>
              <a:bevelB w="13500" h="13500" prst="angle"/>
              <a:extrusionClr>
                <a:schemeClr val="accent1"/>
              </a:extrusionClr>
            </a:sp3d>
            <a:extLst>
              <a:ext uri="{91240B29-F687-4F45-9708-019B960494DF}">
                <a14:hiddenLine xmlns:a14="http://schemas.microsoft.com/office/drawing/2010/main" w="9525">
                  <a:noFill/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flatTx/>
            </a:bodyPr>
            <a:lstStyle/>
            <a:p>
              <a:endParaRPr lang="en-US"/>
            </a:p>
          </p:txBody>
        </p:sp>
        <p:sp>
          <p:nvSpPr>
            <p:cNvPr id="3104" name="Rectangle 32"/>
            <p:cNvSpPr>
              <a:spLocks noChangeArrowheads="1"/>
            </p:cNvSpPr>
            <p:nvPr userDrawn="1"/>
          </p:nvSpPr>
          <p:spPr bwMode="ltGray">
            <a:xfrm>
              <a:off x="567" y="2704"/>
              <a:ext cx="224" cy="2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ffectLst/>
            <a:scene3d>
              <a:camera prst="legacyPerspectiveBottom">
                <a:rot lat="0" lon="300000" rev="0"/>
              </a:camera>
              <a:lightRig rig="legacyFlat4" dir="b"/>
            </a:scene3d>
            <a:sp3d extrusionH="100000" prstMaterial="legacyMatte">
              <a:bevelT w="13500" h="13500" prst="angle"/>
              <a:bevelB w="13500" h="13500" prst="angle"/>
              <a:extrusionClr>
                <a:schemeClr val="accent1"/>
              </a:extrusionClr>
            </a:sp3d>
            <a:extLst>
              <a:ext uri="{91240B29-F687-4F45-9708-019B960494DF}">
                <a14:hiddenLine xmlns:a14="http://schemas.microsoft.com/office/drawing/2010/main" w="9525">
                  <a:noFill/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flatTx/>
            </a:bodyPr>
            <a:lstStyle/>
            <a:p>
              <a:endParaRPr lang="en-US"/>
            </a:p>
          </p:txBody>
        </p:sp>
        <p:sp>
          <p:nvSpPr>
            <p:cNvPr id="3105" name="Rectangle 33"/>
            <p:cNvSpPr>
              <a:spLocks noChangeArrowheads="1"/>
            </p:cNvSpPr>
            <p:nvPr userDrawn="1"/>
          </p:nvSpPr>
          <p:spPr bwMode="ltGray">
            <a:xfrm>
              <a:off x="0" y="2990"/>
              <a:ext cx="224" cy="2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ffectLst/>
            <a:scene3d>
              <a:camera prst="legacyPerspectiveBottom">
                <a:rot lat="0" lon="300000" rev="0"/>
              </a:camera>
              <a:lightRig rig="legacyFlat4" dir="b"/>
            </a:scene3d>
            <a:sp3d extrusionH="100000" prstMaterial="legacyMatte">
              <a:bevelT w="13500" h="13500" prst="angle"/>
              <a:bevelB w="13500" h="13500" prst="angle"/>
              <a:extrusionClr>
                <a:schemeClr val="accent1"/>
              </a:extrusionClr>
            </a:sp3d>
            <a:extLst>
              <a:ext uri="{91240B29-F687-4F45-9708-019B960494DF}">
                <a14:hiddenLine xmlns:a14="http://schemas.microsoft.com/office/drawing/2010/main" w="9525">
                  <a:noFill/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flatTx/>
            </a:bodyPr>
            <a:lstStyle/>
            <a:p>
              <a:endParaRPr lang="en-US"/>
            </a:p>
          </p:txBody>
        </p:sp>
        <p:sp>
          <p:nvSpPr>
            <p:cNvPr id="3106" name="Rectangle 34"/>
            <p:cNvSpPr>
              <a:spLocks noChangeArrowheads="1"/>
            </p:cNvSpPr>
            <p:nvPr userDrawn="1"/>
          </p:nvSpPr>
          <p:spPr bwMode="ltGray">
            <a:xfrm>
              <a:off x="295" y="2990"/>
              <a:ext cx="224" cy="2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ffectLst/>
            <a:scene3d>
              <a:camera prst="legacyPerspectiveBottom">
                <a:rot lat="0" lon="300000" rev="0"/>
              </a:camera>
              <a:lightRig rig="legacyFlat4" dir="b"/>
            </a:scene3d>
            <a:sp3d extrusionH="100000" prstMaterial="legacyMatte">
              <a:bevelT w="13500" h="13500" prst="angle"/>
              <a:bevelB w="13500" h="13500" prst="angle"/>
              <a:extrusionClr>
                <a:schemeClr val="accent1"/>
              </a:extrusionClr>
            </a:sp3d>
            <a:extLst>
              <a:ext uri="{91240B29-F687-4F45-9708-019B960494DF}">
                <a14:hiddenLine xmlns:a14="http://schemas.microsoft.com/office/drawing/2010/main" w="9525">
                  <a:noFill/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flatTx/>
            </a:bodyPr>
            <a:lstStyle/>
            <a:p>
              <a:endParaRPr lang="en-US"/>
            </a:p>
          </p:txBody>
        </p:sp>
        <p:sp>
          <p:nvSpPr>
            <p:cNvPr id="3107" name="Rectangle 35"/>
            <p:cNvSpPr>
              <a:spLocks noChangeArrowheads="1"/>
            </p:cNvSpPr>
            <p:nvPr userDrawn="1"/>
          </p:nvSpPr>
          <p:spPr bwMode="ltGray">
            <a:xfrm>
              <a:off x="567" y="2990"/>
              <a:ext cx="224" cy="2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ffectLst/>
            <a:scene3d>
              <a:camera prst="legacyPerspectiveBottom">
                <a:rot lat="0" lon="300000" rev="0"/>
              </a:camera>
              <a:lightRig rig="legacyFlat4" dir="b"/>
            </a:scene3d>
            <a:sp3d extrusionH="100000" prstMaterial="legacyMatte">
              <a:bevelT w="13500" h="13500" prst="angle"/>
              <a:bevelB w="13500" h="13500" prst="angle"/>
              <a:extrusionClr>
                <a:schemeClr val="accent1"/>
              </a:extrusionClr>
            </a:sp3d>
            <a:extLst>
              <a:ext uri="{91240B29-F687-4F45-9708-019B960494DF}">
                <a14:hiddenLine xmlns:a14="http://schemas.microsoft.com/office/drawing/2010/main" w="9525">
                  <a:noFill/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flatTx/>
            </a:bodyPr>
            <a:lstStyle/>
            <a:p>
              <a:endParaRPr lang="en-US"/>
            </a:p>
          </p:txBody>
        </p:sp>
        <p:sp>
          <p:nvSpPr>
            <p:cNvPr id="3108" name="Rectangle 36"/>
            <p:cNvSpPr>
              <a:spLocks noChangeArrowheads="1"/>
            </p:cNvSpPr>
            <p:nvPr userDrawn="1"/>
          </p:nvSpPr>
          <p:spPr bwMode="ltGray">
            <a:xfrm>
              <a:off x="839" y="2704"/>
              <a:ext cx="224" cy="2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ffectLst/>
            <a:scene3d>
              <a:camera prst="legacyPerspectiveBottom">
                <a:rot lat="0" lon="300000" rev="0"/>
              </a:camera>
              <a:lightRig rig="legacyFlat4" dir="b"/>
            </a:scene3d>
            <a:sp3d extrusionH="100000" prstMaterial="legacyMatte">
              <a:bevelT w="13500" h="13500" prst="angle"/>
              <a:bevelB w="13500" h="13500" prst="angle"/>
              <a:extrusionClr>
                <a:schemeClr val="accent1"/>
              </a:extrusionClr>
            </a:sp3d>
            <a:extLst>
              <a:ext uri="{91240B29-F687-4F45-9708-019B960494DF}">
                <a14:hiddenLine xmlns:a14="http://schemas.microsoft.com/office/drawing/2010/main" w="9525">
                  <a:noFill/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flatTx/>
            </a:bodyPr>
            <a:lstStyle/>
            <a:p>
              <a:endParaRPr lang="en-US"/>
            </a:p>
          </p:txBody>
        </p:sp>
        <p:sp>
          <p:nvSpPr>
            <p:cNvPr id="3109" name="Rectangle 37"/>
            <p:cNvSpPr>
              <a:spLocks noChangeArrowheads="1"/>
            </p:cNvSpPr>
            <p:nvPr userDrawn="1"/>
          </p:nvSpPr>
          <p:spPr bwMode="ltGray">
            <a:xfrm>
              <a:off x="295" y="3273"/>
              <a:ext cx="224" cy="2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ffectLst/>
            <a:scene3d>
              <a:camera prst="legacyPerspectiveBottom">
                <a:rot lat="0" lon="300000" rev="0"/>
              </a:camera>
              <a:lightRig rig="legacyFlat4" dir="b"/>
            </a:scene3d>
            <a:sp3d extrusionH="100000" prstMaterial="legacyMatte">
              <a:bevelT w="13500" h="13500" prst="angle"/>
              <a:bevelB w="13500" h="13500" prst="angle"/>
              <a:extrusionClr>
                <a:schemeClr val="accent1"/>
              </a:extrusionClr>
            </a:sp3d>
            <a:extLst>
              <a:ext uri="{91240B29-F687-4F45-9708-019B960494DF}">
                <a14:hiddenLine xmlns:a14="http://schemas.microsoft.com/office/drawing/2010/main" w="9525">
                  <a:noFill/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flatTx/>
            </a:bodyPr>
            <a:lstStyle/>
            <a:p>
              <a:endParaRPr lang="en-US"/>
            </a:p>
          </p:txBody>
        </p:sp>
        <p:sp>
          <p:nvSpPr>
            <p:cNvPr id="3110" name="Rectangle 38"/>
            <p:cNvSpPr>
              <a:spLocks noChangeArrowheads="1"/>
            </p:cNvSpPr>
            <p:nvPr userDrawn="1"/>
          </p:nvSpPr>
          <p:spPr bwMode="ltGray">
            <a:xfrm>
              <a:off x="0" y="3273"/>
              <a:ext cx="224" cy="2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ffectLst/>
            <a:scene3d>
              <a:camera prst="legacyPerspectiveBottom">
                <a:rot lat="0" lon="300000" rev="0"/>
              </a:camera>
              <a:lightRig rig="legacyFlat4" dir="b"/>
            </a:scene3d>
            <a:sp3d extrusionH="100000" prstMaterial="legacyMatte">
              <a:bevelT w="13500" h="13500" prst="angle"/>
              <a:bevelB w="13500" h="13500" prst="angle"/>
              <a:extrusionClr>
                <a:schemeClr val="accent1"/>
              </a:extrusionClr>
            </a:sp3d>
            <a:extLst>
              <a:ext uri="{91240B29-F687-4F45-9708-019B960494DF}">
                <a14:hiddenLine xmlns:a14="http://schemas.microsoft.com/office/drawing/2010/main" w="9525">
                  <a:noFill/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flatTx/>
            </a:bodyPr>
            <a:lstStyle/>
            <a:p>
              <a:endParaRPr lang="en-US"/>
            </a:p>
          </p:txBody>
        </p:sp>
        <p:sp>
          <p:nvSpPr>
            <p:cNvPr id="3111" name="Rectangle 39"/>
            <p:cNvSpPr>
              <a:spLocks noChangeArrowheads="1"/>
            </p:cNvSpPr>
            <p:nvPr userDrawn="1"/>
          </p:nvSpPr>
          <p:spPr bwMode="ltGray">
            <a:xfrm>
              <a:off x="0" y="3563"/>
              <a:ext cx="224" cy="2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ffectLst/>
            <a:scene3d>
              <a:camera prst="legacyPerspectiveBottom">
                <a:rot lat="0" lon="300000" rev="0"/>
              </a:camera>
              <a:lightRig rig="legacyFlat4" dir="b"/>
            </a:scene3d>
            <a:sp3d extrusionH="100000" prstMaterial="legacyMatte">
              <a:bevelT w="13500" h="13500" prst="angle"/>
              <a:bevelB w="13500" h="13500" prst="angle"/>
              <a:extrusionClr>
                <a:schemeClr val="accent1"/>
              </a:extrusionClr>
            </a:sp3d>
            <a:extLst>
              <a:ext uri="{91240B29-F687-4F45-9708-019B960494DF}">
                <a14:hiddenLine xmlns:a14="http://schemas.microsoft.com/office/drawing/2010/main" w="9525">
                  <a:noFill/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flatTx/>
            </a:bodyPr>
            <a:lstStyle/>
            <a:p>
              <a:endParaRPr lang="en-US"/>
            </a:p>
          </p:txBody>
        </p:sp>
      </p:grpSp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 bwMode="auto">
          <a:xfrm>
            <a:off x="990600" y="4572000"/>
            <a:ext cx="7239000" cy="631825"/>
          </a:xfrm>
        </p:spPr>
        <p:txBody>
          <a:bodyPr/>
          <a:lstStyle>
            <a:lvl1pPr>
              <a:defRPr sz="4800">
                <a:solidFill>
                  <a:schemeClr val="bg2"/>
                </a:solidFill>
              </a:defRPr>
            </a:lvl1pPr>
          </a:lstStyle>
          <a:p>
            <a:pPr lvl="0"/>
            <a:r>
              <a:rPr lang="en-US" noProof="0" smtClean="0"/>
              <a:t>Click to edit Master title style</a:t>
            </a: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Company  Logo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40FD1984-AA6A-43C6-B6E5-11FFD2EA4151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6773632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Company  Logo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8E22AA52-0065-4B0E-A32F-292A6FF1E536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001346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076325"/>
            <a:ext cx="4038600" cy="52482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076325"/>
            <a:ext cx="4038600" cy="52482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Company  Logo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7100368F-96A5-4FC3-8EC1-2CE771CE9A3D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392330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Company  Logo</a:t>
            </a: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81431347-0AB2-4AD0-A2D1-E1475696896C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6432206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Company  Logo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741FE896-C3AB-4640-A2FC-3806C41B7D0D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595744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Company  Logo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2CFF25D7-33E4-4A2F-A8FE-3EC5203CF260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2931747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Company  Logo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781AD5A6-7145-49C4-A795-FEBEEBE8460C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5638077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Company  Logo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B85C039B-5462-40D8-8A8C-561B318E8F69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84697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Company  Logo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328DB21B-9DF1-4C79-8EA6-44086B53CEEF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448270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319088"/>
            <a:ext cx="2057400" cy="6005512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319088"/>
            <a:ext cx="6019800" cy="6005512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Company  Logo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84DBF148-4DDA-4067-A948-30D7445D1E24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261392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19088"/>
            <a:ext cx="7391400" cy="56356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457200" y="1076325"/>
            <a:ext cx="8229600" cy="5248275"/>
          </a:xfrm>
        </p:spPr>
        <p:txBody>
          <a:bodyPr/>
          <a:lstStyle/>
          <a:p>
            <a:r>
              <a:rPr lang="en-US" smtClean="0"/>
              <a:t>Click icon to add table</a:t>
            </a:r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>
          <a:xfrm>
            <a:off x="7162800" y="6567488"/>
            <a:ext cx="1524000" cy="290512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Company  Logo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>
          <a:xfrm>
            <a:off x="476250" y="6565900"/>
            <a:ext cx="609600" cy="268288"/>
          </a:xfrm>
        </p:spPr>
        <p:txBody>
          <a:bodyPr/>
          <a:lstStyle>
            <a:lvl1pPr>
              <a:defRPr/>
            </a:lvl1pPr>
          </a:lstStyle>
          <a:p>
            <a:fld id="{FA792DE5-D7BA-4CB7-8BFA-E392389C167A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2403093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2" name="Rectangle 38"/>
          <p:cNvSpPr>
            <a:spLocks noChangeArrowheads="1"/>
          </p:cNvSpPr>
          <p:nvPr/>
        </p:nvSpPr>
        <p:spPr bwMode="gray">
          <a:xfrm>
            <a:off x="0" y="6562725"/>
            <a:ext cx="9144000" cy="304800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039" name="Rectangle 15"/>
          <p:cNvSpPr>
            <a:spLocks noChangeArrowheads="1"/>
          </p:cNvSpPr>
          <p:nvPr/>
        </p:nvSpPr>
        <p:spPr bwMode="white">
          <a:xfrm>
            <a:off x="0" y="0"/>
            <a:ext cx="9144000" cy="914400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grpSp>
        <p:nvGrpSpPr>
          <p:cNvPr id="1040" name="Group 16"/>
          <p:cNvGrpSpPr>
            <a:grpSpLocks/>
          </p:cNvGrpSpPr>
          <p:nvPr/>
        </p:nvGrpSpPr>
        <p:grpSpPr bwMode="auto">
          <a:xfrm>
            <a:off x="44450" y="44450"/>
            <a:ext cx="863600" cy="847725"/>
            <a:chOff x="0" y="2704"/>
            <a:chExt cx="1063" cy="1086"/>
          </a:xfrm>
        </p:grpSpPr>
        <p:sp>
          <p:nvSpPr>
            <p:cNvPr id="1041" name="Rectangle 17"/>
            <p:cNvSpPr>
              <a:spLocks noChangeArrowheads="1"/>
            </p:cNvSpPr>
            <p:nvPr userDrawn="1"/>
          </p:nvSpPr>
          <p:spPr bwMode="gray">
            <a:xfrm>
              <a:off x="0" y="2704"/>
              <a:ext cx="224" cy="2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042" name="Rectangle 18"/>
            <p:cNvSpPr>
              <a:spLocks noChangeArrowheads="1"/>
            </p:cNvSpPr>
            <p:nvPr userDrawn="1"/>
          </p:nvSpPr>
          <p:spPr bwMode="gray">
            <a:xfrm>
              <a:off x="295" y="2704"/>
              <a:ext cx="224" cy="2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043" name="Rectangle 19"/>
            <p:cNvSpPr>
              <a:spLocks noChangeArrowheads="1"/>
            </p:cNvSpPr>
            <p:nvPr userDrawn="1"/>
          </p:nvSpPr>
          <p:spPr bwMode="gray">
            <a:xfrm>
              <a:off x="567" y="2704"/>
              <a:ext cx="224" cy="2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044" name="Rectangle 20"/>
            <p:cNvSpPr>
              <a:spLocks noChangeArrowheads="1"/>
            </p:cNvSpPr>
            <p:nvPr userDrawn="1"/>
          </p:nvSpPr>
          <p:spPr bwMode="gray">
            <a:xfrm>
              <a:off x="0" y="2990"/>
              <a:ext cx="224" cy="2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045" name="Rectangle 21"/>
            <p:cNvSpPr>
              <a:spLocks noChangeArrowheads="1"/>
            </p:cNvSpPr>
            <p:nvPr userDrawn="1"/>
          </p:nvSpPr>
          <p:spPr bwMode="gray">
            <a:xfrm>
              <a:off x="295" y="2990"/>
              <a:ext cx="224" cy="2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046" name="Rectangle 22"/>
            <p:cNvSpPr>
              <a:spLocks noChangeArrowheads="1"/>
            </p:cNvSpPr>
            <p:nvPr userDrawn="1"/>
          </p:nvSpPr>
          <p:spPr bwMode="gray">
            <a:xfrm>
              <a:off x="567" y="2990"/>
              <a:ext cx="224" cy="2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047" name="Rectangle 23"/>
            <p:cNvSpPr>
              <a:spLocks noChangeArrowheads="1"/>
            </p:cNvSpPr>
            <p:nvPr userDrawn="1"/>
          </p:nvSpPr>
          <p:spPr bwMode="gray">
            <a:xfrm>
              <a:off x="839" y="2704"/>
              <a:ext cx="224" cy="2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048" name="Rectangle 24"/>
            <p:cNvSpPr>
              <a:spLocks noChangeArrowheads="1"/>
            </p:cNvSpPr>
            <p:nvPr userDrawn="1"/>
          </p:nvSpPr>
          <p:spPr bwMode="gray">
            <a:xfrm>
              <a:off x="295" y="3273"/>
              <a:ext cx="224" cy="2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049" name="Rectangle 25"/>
            <p:cNvSpPr>
              <a:spLocks noChangeArrowheads="1"/>
            </p:cNvSpPr>
            <p:nvPr userDrawn="1"/>
          </p:nvSpPr>
          <p:spPr bwMode="gray">
            <a:xfrm>
              <a:off x="0" y="3273"/>
              <a:ext cx="224" cy="2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050" name="Rectangle 26"/>
            <p:cNvSpPr>
              <a:spLocks noChangeArrowheads="1"/>
            </p:cNvSpPr>
            <p:nvPr userDrawn="1"/>
          </p:nvSpPr>
          <p:spPr bwMode="gray">
            <a:xfrm>
              <a:off x="0" y="3563"/>
              <a:ext cx="224" cy="2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1051" name="Group 27"/>
          <p:cNvGrpSpPr>
            <a:grpSpLocks/>
          </p:cNvGrpSpPr>
          <p:nvPr/>
        </p:nvGrpSpPr>
        <p:grpSpPr bwMode="auto">
          <a:xfrm rot="-10800000">
            <a:off x="8228013" y="22225"/>
            <a:ext cx="863600" cy="847725"/>
            <a:chOff x="0" y="2704"/>
            <a:chExt cx="1063" cy="1086"/>
          </a:xfrm>
        </p:grpSpPr>
        <p:sp>
          <p:nvSpPr>
            <p:cNvPr id="1052" name="Rectangle 28"/>
            <p:cNvSpPr>
              <a:spLocks noChangeArrowheads="1"/>
            </p:cNvSpPr>
            <p:nvPr userDrawn="1"/>
          </p:nvSpPr>
          <p:spPr bwMode="gray">
            <a:xfrm>
              <a:off x="0" y="2704"/>
              <a:ext cx="224" cy="2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053" name="Rectangle 29"/>
            <p:cNvSpPr>
              <a:spLocks noChangeArrowheads="1"/>
            </p:cNvSpPr>
            <p:nvPr userDrawn="1"/>
          </p:nvSpPr>
          <p:spPr bwMode="gray">
            <a:xfrm>
              <a:off x="295" y="2704"/>
              <a:ext cx="224" cy="2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054" name="Rectangle 30"/>
            <p:cNvSpPr>
              <a:spLocks noChangeArrowheads="1"/>
            </p:cNvSpPr>
            <p:nvPr userDrawn="1"/>
          </p:nvSpPr>
          <p:spPr bwMode="gray">
            <a:xfrm>
              <a:off x="567" y="2704"/>
              <a:ext cx="224" cy="2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055" name="Rectangle 31"/>
            <p:cNvSpPr>
              <a:spLocks noChangeArrowheads="1"/>
            </p:cNvSpPr>
            <p:nvPr userDrawn="1"/>
          </p:nvSpPr>
          <p:spPr bwMode="gray">
            <a:xfrm>
              <a:off x="0" y="2990"/>
              <a:ext cx="224" cy="2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056" name="Rectangle 32"/>
            <p:cNvSpPr>
              <a:spLocks noChangeArrowheads="1"/>
            </p:cNvSpPr>
            <p:nvPr userDrawn="1"/>
          </p:nvSpPr>
          <p:spPr bwMode="gray">
            <a:xfrm>
              <a:off x="295" y="2990"/>
              <a:ext cx="224" cy="2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057" name="Rectangle 33"/>
            <p:cNvSpPr>
              <a:spLocks noChangeArrowheads="1"/>
            </p:cNvSpPr>
            <p:nvPr userDrawn="1"/>
          </p:nvSpPr>
          <p:spPr bwMode="gray">
            <a:xfrm>
              <a:off x="567" y="2990"/>
              <a:ext cx="224" cy="2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058" name="Rectangle 34"/>
            <p:cNvSpPr>
              <a:spLocks noChangeArrowheads="1"/>
            </p:cNvSpPr>
            <p:nvPr userDrawn="1"/>
          </p:nvSpPr>
          <p:spPr bwMode="gray">
            <a:xfrm>
              <a:off x="839" y="2704"/>
              <a:ext cx="224" cy="2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059" name="Rectangle 35"/>
            <p:cNvSpPr>
              <a:spLocks noChangeArrowheads="1"/>
            </p:cNvSpPr>
            <p:nvPr userDrawn="1"/>
          </p:nvSpPr>
          <p:spPr bwMode="gray">
            <a:xfrm>
              <a:off x="295" y="3273"/>
              <a:ext cx="224" cy="2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060" name="Rectangle 36"/>
            <p:cNvSpPr>
              <a:spLocks noChangeArrowheads="1"/>
            </p:cNvSpPr>
            <p:nvPr userDrawn="1"/>
          </p:nvSpPr>
          <p:spPr bwMode="gray">
            <a:xfrm>
              <a:off x="0" y="3273"/>
              <a:ext cx="224" cy="2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061" name="Rectangle 37"/>
            <p:cNvSpPr>
              <a:spLocks noChangeArrowheads="1"/>
            </p:cNvSpPr>
            <p:nvPr userDrawn="1"/>
          </p:nvSpPr>
          <p:spPr bwMode="gray">
            <a:xfrm>
              <a:off x="0" y="3563"/>
              <a:ext cx="224" cy="2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076325"/>
            <a:ext cx="8229600" cy="5248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7162800" y="6567488"/>
            <a:ext cx="1524000" cy="2905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000" b="1"/>
            </a:lvl1pPr>
          </a:lstStyle>
          <a:p>
            <a:r>
              <a:rPr lang="en-US"/>
              <a:t>Company  Logo</a:t>
            </a: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76250" y="6565900"/>
            <a:ext cx="609600" cy="268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000">
                <a:solidFill>
                  <a:schemeClr val="tx2"/>
                </a:solidFill>
                <a:latin typeface="Verdana" pitchFamily="34" charset="0"/>
              </a:defRPr>
            </a:lvl1pPr>
          </a:lstStyle>
          <a:p>
            <a:fld id="{7A44C4A0-5AD3-4D56-9935-F17BE0B1E81B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black">
          <a:xfrm>
            <a:off x="838200" y="319088"/>
            <a:ext cx="7391400" cy="5635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hf sldNum="0" hdr="0" dt="0"/>
  <p:txStyles>
    <p:titleStyle>
      <a:lvl1pPr algn="ctr" rtl="0" eaLnBrk="1" fontAlgn="base" hangingPunct="1">
        <a:spcBef>
          <a:spcPct val="0"/>
        </a:spcBef>
        <a:spcAft>
          <a:spcPct val="0"/>
        </a:spcAft>
        <a:defRPr sz="3600" b="1">
          <a:solidFill>
            <a:schemeClr val="bg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3600" b="1">
          <a:solidFill>
            <a:schemeClr val="bg1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3600" b="1">
          <a:solidFill>
            <a:schemeClr val="bg1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3600" b="1">
          <a:solidFill>
            <a:schemeClr val="bg1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3600" b="1">
          <a:solidFill>
            <a:schemeClr val="bg1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3600" b="1">
          <a:solidFill>
            <a:schemeClr val="bg1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3600" b="1">
          <a:solidFill>
            <a:schemeClr val="bg1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3600" b="1">
          <a:solidFill>
            <a:schemeClr val="bg1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3600" b="1">
          <a:solidFill>
            <a:schemeClr val="bg1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v"/>
        <a:defRPr sz="3200" b="1">
          <a:solidFill>
            <a:schemeClr val="accent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§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jpeg"/><Relationship Id="rId4" Type="http://schemas.openxmlformats.org/officeDocument/2006/relationships/image" Target="../media/image13.jpe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Word_Document1.docx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20.em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Word_Document2.docx"/><Relationship Id="rId7" Type="http://schemas.openxmlformats.org/officeDocument/2006/relationships/image" Target="../media/image22.em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21.w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20.em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Relationship Id="rId5" Type="http://schemas.openxmlformats.org/officeDocument/2006/relationships/image" Target="../media/image23.emf"/><Relationship Id="rId4" Type="http://schemas.openxmlformats.org/officeDocument/2006/relationships/image" Target="../media/image21.wmf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34159" y="4419600"/>
            <a:ext cx="9228083" cy="1143000"/>
          </a:xfrm>
        </p:spPr>
        <p:txBody>
          <a:bodyPr/>
          <a:lstStyle/>
          <a:p>
            <a:r>
              <a:rPr lang="en-US" sz="4400" dirty="0" smtClean="0">
                <a:solidFill>
                  <a:srgbClr val="FFFF00"/>
                </a:solidFill>
              </a:rPr>
              <a:t>CHƯƠNG 2: GIA CÔNG TIỆN (</a:t>
            </a:r>
            <a:r>
              <a:rPr lang="en-US" sz="4400" dirty="0" err="1" smtClean="0">
                <a:solidFill>
                  <a:srgbClr val="FFFF00"/>
                </a:solidFill>
              </a:rPr>
              <a:t>tt</a:t>
            </a:r>
            <a:r>
              <a:rPr lang="en-US" sz="4400" dirty="0" smtClean="0">
                <a:solidFill>
                  <a:srgbClr val="FFFF00"/>
                </a:solidFill>
              </a:rPr>
              <a:t>)</a:t>
            </a:r>
            <a:endParaRPr lang="en-US" sz="4400" dirty="0">
              <a:solidFill>
                <a:srgbClr val="FFFF00"/>
              </a:solidFill>
            </a:endParaRP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914400" y="5410200"/>
            <a:ext cx="7086600" cy="381000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en-US" dirty="0" smtClean="0"/>
              <a:t>B- LỰC CẮT KHI TIỆN</a:t>
            </a:r>
            <a:endParaRPr lang="en-US" dirty="0"/>
          </a:p>
        </p:txBody>
      </p:sp>
      <p:sp>
        <p:nvSpPr>
          <p:cNvPr id="4" name="Rectangle 3"/>
          <p:cNvSpPr txBox="1">
            <a:spLocks noChangeArrowheads="1"/>
          </p:cNvSpPr>
          <p:nvPr/>
        </p:nvSpPr>
        <p:spPr bwMode="black">
          <a:xfrm>
            <a:off x="2057400" y="6392917"/>
            <a:ext cx="7086600" cy="381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0" indent="0" algn="ctr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itchFamily="2" charset="2"/>
              <a:buNone/>
              <a:defRPr sz="2800" b="1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•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>
              <a:lnSpc>
                <a:spcPct val="90000"/>
              </a:lnSpc>
            </a:pPr>
            <a:r>
              <a:rPr lang="en-US" dirty="0" smtClean="0">
                <a:solidFill>
                  <a:srgbClr val="FF99FF"/>
                </a:solidFill>
              </a:rPr>
              <a:t>GV: </a:t>
            </a:r>
            <a:r>
              <a:rPr lang="en-US" dirty="0" err="1" smtClean="0">
                <a:solidFill>
                  <a:srgbClr val="FF99FF"/>
                </a:solidFill>
              </a:rPr>
              <a:t>Đỗ</a:t>
            </a:r>
            <a:r>
              <a:rPr lang="en-US" dirty="0" smtClean="0">
                <a:solidFill>
                  <a:srgbClr val="FF99FF"/>
                </a:solidFill>
              </a:rPr>
              <a:t> </a:t>
            </a:r>
            <a:r>
              <a:rPr lang="en-US" dirty="0" err="1" smtClean="0">
                <a:solidFill>
                  <a:srgbClr val="FF99FF"/>
                </a:solidFill>
              </a:rPr>
              <a:t>Thị</a:t>
            </a:r>
            <a:r>
              <a:rPr lang="en-US" dirty="0" smtClean="0">
                <a:solidFill>
                  <a:srgbClr val="FF99FF"/>
                </a:solidFill>
              </a:rPr>
              <a:t> </a:t>
            </a:r>
            <a:r>
              <a:rPr lang="en-US" dirty="0" err="1" smtClean="0">
                <a:solidFill>
                  <a:srgbClr val="FF99FF"/>
                </a:solidFill>
              </a:rPr>
              <a:t>Phương</a:t>
            </a:r>
            <a:r>
              <a:rPr lang="en-US" dirty="0" smtClean="0">
                <a:solidFill>
                  <a:srgbClr val="FF99FF"/>
                </a:solidFill>
              </a:rPr>
              <a:t> </a:t>
            </a:r>
            <a:r>
              <a:rPr lang="en-US" dirty="0" err="1" smtClean="0">
                <a:solidFill>
                  <a:srgbClr val="FF99FF"/>
                </a:solidFill>
              </a:rPr>
              <a:t>Khanh</a:t>
            </a:r>
            <a:endParaRPr lang="en-US" dirty="0">
              <a:solidFill>
                <a:srgbClr val="FF99FF"/>
              </a:solidFill>
            </a:endParaRPr>
          </a:p>
        </p:txBody>
      </p:sp>
      <p:sp>
        <p:nvSpPr>
          <p:cNvPr id="5" name="Rectangle 3"/>
          <p:cNvSpPr txBox="1">
            <a:spLocks noChangeArrowheads="1"/>
          </p:cNvSpPr>
          <p:nvPr/>
        </p:nvSpPr>
        <p:spPr bwMode="black">
          <a:xfrm>
            <a:off x="703729" y="0"/>
            <a:ext cx="7924800" cy="914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0" indent="0" algn="ctr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itchFamily="2" charset="2"/>
              <a:buNone/>
              <a:defRPr sz="2800" b="1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•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>
              <a:lnSpc>
                <a:spcPct val="90000"/>
              </a:lnSpc>
            </a:pPr>
            <a:r>
              <a:rPr lang="en-US" sz="2400" dirty="0" smtClean="0">
                <a:solidFill>
                  <a:srgbClr val="C00000"/>
                </a:solidFill>
              </a:rPr>
              <a:t>TRƯỜNG CAO ĐẲNG LÝ TỰ TRỌNG TP.HCM</a:t>
            </a:r>
          </a:p>
          <a:p>
            <a:pPr>
              <a:lnSpc>
                <a:spcPct val="90000"/>
              </a:lnSpc>
            </a:pPr>
            <a:r>
              <a:rPr lang="en-US" sz="2400" dirty="0" smtClean="0">
                <a:solidFill>
                  <a:srgbClr val="C00000"/>
                </a:solidFill>
              </a:rPr>
              <a:t>KHOA CƠ KHÍ</a:t>
            </a:r>
            <a:endParaRPr lang="en-US" sz="2400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Rectangle 2"/>
          <p:cNvSpPr>
            <a:spLocks noGrp="1" noChangeArrowheads="1"/>
          </p:cNvSpPr>
          <p:nvPr>
            <p:ph type="title"/>
          </p:nvPr>
        </p:nvSpPr>
        <p:spPr>
          <a:xfrm>
            <a:off x="907723" y="152400"/>
            <a:ext cx="7391400" cy="563562"/>
          </a:xfrm>
        </p:spPr>
        <p:txBody>
          <a:bodyPr/>
          <a:lstStyle/>
          <a:p>
            <a:r>
              <a:rPr lang="en-US" dirty="0" err="1" smtClean="0"/>
              <a:t>Nội</a:t>
            </a:r>
            <a:r>
              <a:rPr lang="en-US" dirty="0" smtClean="0"/>
              <a:t> dung</a:t>
            </a:r>
            <a:endParaRPr lang="en-US" dirty="0">
              <a:solidFill>
                <a:schemeClr val="accent1"/>
              </a:solidFill>
            </a:endParaRPr>
          </a:p>
        </p:txBody>
      </p:sp>
      <p:grpSp>
        <p:nvGrpSpPr>
          <p:cNvPr id="4" name="Group 3"/>
          <p:cNvGrpSpPr/>
          <p:nvPr/>
        </p:nvGrpSpPr>
        <p:grpSpPr>
          <a:xfrm>
            <a:off x="1447800" y="1754060"/>
            <a:ext cx="7023100" cy="692405"/>
            <a:chOff x="1447800" y="1754060"/>
            <a:chExt cx="7023100" cy="692405"/>
          </a:xfrm>
        </p:grpSpPr>
        <p:sp>
          <p:nvSpPr>
            <p:cNvPr id="69679" name="AutoShape 47"/>
            <p:cNvSpPr>
              <a:spLocks noChangeArrowheads="1"/>
            </p:cNvSpPr>
            <p:nvPr/>
          </p:nvSpPr>
          <p:spPr bwMode="gray">
            <a:xfrm>
              <a:off x="1765300" y="1820863"/>
              <a:ext cx="6705600" cy="508000"/>
            </a:xfrm>
            <a:prstGeom prst="roundRect">
              <a:avLst>
                <a:gd name="adj" fmla="val 50000"/>
              </a:avLst>
            </a:prstGeom>
            <a:noFill/>
            <a:ln w="28575" algn="ctr">
              <a:solidFill>
                <a:schemeClr val="bg2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gradFill rotWithShape="1">
                    <a:gsLst>
                      <a:gs pos="0">
                        <a:schemeClr val="accent1">
                          <a:gamma/>
                          <a:tint val="0"/>
                          <a:invGamma/>
                        </a:schemeClr>
                      </a:gs>
                      <a:gs pos="100000">
                        <a:schemeClr val="accent1"/>
                      </a:gs>
                    </a:gsLst>
                    <a:lin ang="0" scaled="1"/>
                  </a:gra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76200" dir="10800000" kx="-3284103" algn="br" rotWithShape="0">
                      <a:schemeClr val="bg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eaLnBrk="0" hangingPunct="0"/>
              <a:r>
                <a:rPr lang="en-US" sz="2600" b="1" dirty="0">
                  <a:latin typeface="Times New Roman" pitchFamily="18" charset="0"/>
                  <a:cs typeface="Times New Roman" pitchFamily="18" charset="0"/>
                </a:rPr>
                <a:t>2.4 </a:t>
              </a:r>
              <a:r>
                <a:rPr lang="en-US" sz="2600" b="1" dirty="0" err="1">
                  <a:latin typeface="Times New Roman" pitchFamily="18" charset="0"/>
                  <a:cs typeface="Times New Roman" pitchFamily="18" charset="0"/>
                </a:rPr>
                <a:t>Phân</a:t>
              </a:r>
              <a:r>
                <a:rPr lang="en-US" sz="2600" b="1" dirty="0"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sz="2600" b="1" dirty="0" err="1">
                  <a:latin typeface="Times New Roman" pitchFamily="18" charset="0"/>
                  <a:cs typeface="Times New Roman" pitchFamily="18" charset="0"/>
                </a:rPr>
                <a:t>tích</a:t>
              </a:r>
              <a:r>
                <a:rPr lang="en-US" sz="2600" b="1" dirty="0"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sz="2600" b="1" dirty="0" err="1">
                  <a:latin typeface="Times New Roman" pitchFamily="18" charset="0"/>
                  <a:cs typeface="Times New Roman" pitchFamily="18" charset="0"/>
                </a:rPr>
                <a:t>va</a:t>
              </a:r>
              <a:r>
                <a:rPr lang="en-US" sz="2600" b="1" dirty="0">
                  <a:latin typeface="Times New Roman" pitchFamily="18" charset="0"/>
                  <a:cs typeface="Times New Roman" pitchFamily="18" charset="0"/>
                </a:rPr>
                <a:t>̀ </a:t>
              </a:r>
              <a:r>
                <a:rPr lang="en-US" sz="2600" b="1" dirty="0" err="1">
                  <a:latin typeface="Times New Roman" pitchFamily="18" charset="0"/>
                  <a:cs typeface="Times New Roman" pitchFamily="18" charset="0"/>
                </a:rPr>
                <a:t>tổng</a:t>
              </a:r>
              <a:r>
                <a:rPr lang="en-US" sz="2600" b="1" dirty="0"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sz="2600" b="1" dirty="0" err="1">
                  <a:latin typeface="Times New Roman" pitchFamily="18" charset="0"/>
                  <a:cs typeface="Times New Roman" pitchFamily="18" charset="0"/>
                </a:rPr>
                <a:t>hợp</a:t>
              </a:r>
              <a:r>
                <a:rPr lang="en-US" sz="2600" b="1" dirty="0"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sz="2600" b="1" dirty="0" err="1">
                  <a:latin typeface="Times New Roman" pitchFamily="18" charset="0"/>
                  <a:cs typeface="Times New Roman" pitchFamily="18" charset="0"/>
                </a:rPr>
                <a:t>lực</a:t>
              </a:r>
              <a:endParaRPr lang="en-US" sz="2600" b="1" dirty="0">
                <a:latin typeface="Times New Roman" pitchFamily="18" charset="0"/>
                <a:cs typeface="Times New Roman" pitchFamily="18" charset="0"/>
              </a:endParaRPr>
            </a:p>
          </p:txBody>
        </p:sp>
        <p:grpSp>
          <p:nvGrpSpPr>
            <p:cNvPr id="69680" name="Group 48"/>
            <p:cNvGrpSpPr>
              <a:grpSpLocks/>
            </p:cNvGrpSpPr>
            <p:nvPr/>
          </p:nvGrpSpPr>
          <p:grpSpPr bwMode="auto">
            <a:xfrm>
              <a:off x="1447800" y="1754060"/>
              <a:ext cx="381000" cy="692405"/>
              <a:chOff x="2078" y="1020"/>
              <a:chExt cx="1615" cy="2935"/>
            </a:xfrm>
          </p:grpSpPr>
          <p:sp>
            <p:nvSpPr>
              <p:cNvPr id="69681" name="Oval 49"/>
              <p:cNvSpPr>
                <a:spLocks noChangeArrowheads="1"/>
              </p:cNvSpPr>
              <p:nvPr/>
            </p:nvSpPr>
            <p:spPr bwMode="gray">
              <a:xfrm>
                <a:off x="2078" y="1680"/>
                <a:ext cx="1615" cy="1615"/>
              </a:xfrm>
              <a:prstGeom prst="ellipse">
                <a:avLst/>
              </a:prstGeom>
              <a:gradFill rotWithShape="1">
                <a:gsLst>
                  <a:gs pos="0">
                    <a:srgbClr val="FFFFFF">
                      <a:gamma/>
                      <a:shade val="46275"/>
                      <a:invGamma/>
                    </a:srgbClr>
                  </a:gs>
                  <a:gs pos="50000">
                    <a:srgbClr val="FFFFFF"/>
                  </a:gs>
                  <a:gs pos="100000">
                    <a:srgbClr val="FFFFFF">
                      <a:gamma/>
                      <a:shade val="46275"/>
                      <a:invGamma/>
                    </a:srgb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57150" algn="ctr">
                    <a:solidFill>
                      <a:schemeClr val="bg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76200" dir="10800000" kx="-3284103" algn="br" rotWithShape="0">
                        <a:schemeClr val="bg2">
                          <a:alpha val="50000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 sz="2600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69682" name="Oval 50"/>
              <p:cNvSpPr>
                <a:spLocks noChangeArrowheads="1"/>
              </p:cNvSpPr>
              <p:nvPr/>
            </p:nvSpPr>
            <p:spPr bwMode="gray">
              <a:xfrm>
                <a:off x="2170" y="1771"/>
                <a:ext cx="1430" cy="1430"/>
              </a:xfrm>
              <a:prstGeom prst="ellipse">
                <a:avLst/>
              </a:prstGeom>
              <a:gradFill rotWithShape="1">
                <a:gsLst>
                  <a:gs pos="0">
                    <a:srgbClr val="FFFFFF">
                      <a:gamma/>
                      <a:shade val="63529"/>
                      <a:invGamma/>
                    </a:srgbClr>
                  </a:gs>
                  <a:gs pos="50000">
                    <a:srgbClr val="FFFFFF"/>
                  </a:gs>
                  <a:gs pos="100000">
                    <a:srgbClr val="FFFFFF">
                      <a:gamma/>
                      <a:shade val="63529"/>
                      <a:invGamma/>
                    </a:srgbClr>
                  </a:gs>
                </a:gsLst>
                <a:lin ang="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76200" dir="10800000" kx="-3284103" algn="br" rotWithShape="0">
                        <a:schemeClr val="bg2">
                          <a:alpha val="50000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 sz="2600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69683" name="Oval 51"/>
              <p:cNvSpPr>
                <a:spLocks noChangeArrowheads="1"/>
              </p:cNvSpPr>
              <p:nvPr/>
            </p:nvSpPr>
            <p:spPr bwMode="gray">
              <a:xfrm>
                <a:off x="2254" y="1020"/>
                <a:ext cx="1101" cy="2935"/>
              </a:xfrm>
              <a:prstGeom prst="ellipse">
                <a:avLst/>
              </a:prstGeom>
              <a:gradFill rotWithShape="1">
                <a:gsLst>
                  <a:gs pos="0">
                    <a:schemeClr val="hlink">
                      <a:gamma/>
                      <a:tint val="0"/>
                      <a:invGamma/>
                    </a:schemeClr>
                  </a:gs>
                  <a:gs pos="50000">
                    <a:schemeClr val="hlink"/>
                  </a:gs>
                  <a:gs pos="100000">
                    <a:schemeClr val="hlink">
                      <a:gamma/>
                      <a:tint val="0"/>
                      <a:invGamma/>
                    </a:schemeClr>
                  </a:gs>
                </a:gsLst>
                <a:lin ang="27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38100" algn="ctr">
                    <a:solidFill>
                      <a:schemeClr val="bg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109250" dir="3267739" algn="ctr" rotWithShape="0">
                        <a:srgbClr val="808080">
                          <a:alpha val="50000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endParaRPr lang="en-US" sz="2600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69684" name="Oval 52"/>
              <p:cNvSpPr>
                <a:spLocks noChangeArrowheads="1"/>
              </p:cNvSpPr>
              <p:nvPr/>
            </p:nvSpPr>
            <p:spPr bwMode="gray">
              <a:xfrm>
                <a:off x="2254" y="1020"/>
                <a:ext cx="1101" cy="2935"/>
              </a:xfrm>
              <a:prstGeom prst="ellipse">
                <a:avLst/>
              </a:prstGeom>
              <a:gradFill rotWithShape="1">
                <a:gsLst>
                  <a:gs pos="0">
                    <a:srgbClr val="FFCC00">
                      <a:gamma/>
                      <a:shade val="0"/>
                      <a:invGamma/>
                    </a:srgbClr>
                  </a:gs>
                  <a:gs pos="100000">
                    <a:srgbClr val="FFCC00"/>
                  </a:gs>
                </a:gsLst>
                <a:lin ang="27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38100" algn="ctr">
                    <a:solidFill>
                      <a:schemeClr val="bg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109250" dir="3267739" algn="ctr" rotWithShape="0">
                        <a:srgbClr val="808080">
                          <a:alpha val="50000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endParaRPr lang="en-US" sz="2600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69685" name="Oval 53"/>
              <p:cNvSpPr>
                <a:spLocks noChangeArrowheads="1"/>
              </p:cNvSpPr>
              <p:nvPr/>
            </p:nvSpPr>
            <p:spPr bwMode="gray">
              <a:xfrm>
                <a:off x="2337" y="1020"/>
                <a:ext cx="1096" cy="2935"/>
              </a:xfrm>
              <a:prstGeom prst="ellipse">
                <a:avLst/>
              </a:prstGeom>
              <a:gradFill rotWithShape="1">
                <a:gsLst>
                  <a:gs pos="0">
                    <a:schemeClr val="hlink">
                      <a:gamma/>
                      <a:shade val="54118"/>
                      <a:invGamma/>
                    </a:schemeClr>
                  </a:gs>
                  <a:gs pos="50000">
                    <a:schemeClr val="hlink"/>
                  </a:gs>
                  <a:gs pos="100000">
                    <a:schemeClr val="hlink">
                      <a:gamma/>
                      <a:shade val="54118"/>
                      <a:invGamma/>
                    </a:schemeClr>
                  </a:gs>
                </a:gsLst>
                <a:lin ang="189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38100" algn="ctr">
                    <a:solidFill>
                      <a:schemeClr val="bg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109250" dir="3267739" algn="ctr" rotWithShape="0">
                        <a:srgbClr val="808080">
                          <a:alpha val="50000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>
                <a:spAutoFit/>
              </a:bodyPr>
              <a:lstStyle/>
              <a:p>
                <a:endParaRPr lang="en-US" sz="2600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69686" name="Oval 54"/>
              <p:cNvSpPr>
                <a:spLocks noChangeArrowheads="1"/>
              </p:cNvSpPr>
              <p:nvPr/>
            </p:nvSpPr>
            <p:spPr bwMode="gray">
              <a:xfrm>
                <a:off x="2337" y="1020"/>
                <a:ext cx="1096" cy="2935"/>
              </a:xfrm>
              <a:prstGeom prst="ellipse">
                <a:avLst/>
              </a:prstGeom>
              <a:gradFill rotWithShape="1">
                <a:gsLst>
                  <a:gs pos="0">
                    <a:srgbClr val="FFCC00"/>
                  </a:gs>
                  <a:gs pos="100000">
                    <a:srgbClr val="FFCC00">
                      <a:gamma/>
                      <a:shade val="48627"/>
                      <a:invGamma/>
                    </a:srgbClr>
                  </a:gs>
                </a:gsLst>
                <a:lin ang="27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38100" algn="ctr">
                    <a:solidFill>
                      <a:schemeClr val="bg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109250" dir="3267739" algn="ctr" rotWithShape="0">
                        <a:srgbClr val="808080">
                          <a:alpha val="50000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>
                <a:spAutoFit/>
              </a:bodyPr>
              <a:lstStyle/>
              <a:p>
                <a:endParaRPr lang="en-US" sz="2600">
                  <a:latin typeface="Times New Roman" pitchFamily="18" charset="0"/>
                  <a:cs typeface="Times New Roman" pitchFamily="18" charset="0"/>
                </a:endParaRPr>
              </a:p>
            </p:txBody>
          </p:sp>
        </p:grpSp>
      </p:grpSp>
      <p:grpSp>
        <p:nvGrpSpPr>
          <p:cNvPr id="5" name="Group 4"/>
          <p:cNvGrpSpPr/>
          <p:nvPr/>
        </p:nvGrpSpPr>
        <p:grpSpPr>
          <a:xfrm>
            <a:off x="1981200" y="2541460"/>
            <a:ext cx="7162800" cy="692405"/>
            <a:chOff x="1981200" y="2541460"/>
            <a:chExt cx="7162800" cy="692405"/>
          </a:xfrm>
        </p:grpSpPr>
        <p:sp>
          <p:nvSpPr>
            <p:cNvPr id="69678" name="AutoShape 46"/>
            <p:cNvSpPr>
              <a:spLocks noChangeArrowheads="1"/>
            </p:cNvSpPr>
            <p:nvPr/>
          </p:nvSpPr>
          <p:spPr bwMode="gray">
            <a:xfrm>
              <a:off x="2286000" y="2590800"/>
              <a:ext cx="6858000" cy="508000"/>
            </a:xfrm>
            <a:prstGeom prst="roundRect">
              <a:avLst>
                <a:gd name="adj" fmla="val 50000"/>
              </a:avLst>
            </a:prstGeom>
            <a:noFill/>
            <a:ln w="28575" algn="ctr">
              <a:solidFill>
                <a:schemeClr val="bg2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gradFill rotWithShape="1">
                    <a:gsLst>
                      <a:gs pos="0">
                        <a:schemeClr val="hlink">
                          <a:gamma/>
                          <a:tint val="0"/>
                          <a:invGamma/>
                        </a:schemeClr>
                      </a:gs>
                      <a:gs pos="100000">
                        <a:schemeClr val="hlink"/>
                      </a:gs>
                    </a:gsLst>
                    <a:lin ang="0" scaled="1"/>
                  </a:gra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76200" dir="10800000" kx="-3284103" algn="br" rotWithShape="0">
                      <a:schemeClr val="bg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r>
                <a:rPr lang="en-US" sz="2600" b="1" dirty="0">
                  <a:latin typeface="Times New Roman" pitchFamily="18" charset="0"/>
                  <a:cs typeface="Times New Roman" pitchFamily="18" charset="0"/>
                </a:rPr>
                <a:t>2.5 </a:t>
              </a:r>
              <a:r>
                <a:rPr lang="en-US" sz="2600" b="1" dirty="0" err="1">
                  <a:latin typeface="Times New Roman" pitchFamily="18" charset="0"/>
                  <a:cs typeface="Times New Roman" pitchFamily="18" charset="0"/>
                </a:rPr>
                <a:t>Tác</a:t>
              </a:r>
              <a:r>
                <a:rPr lang="en-US" sz="2600" b="1" dirty="0"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sz="2600" b="1" dirty="0" err="1">
                  <a:latin typeface="Times New Roman" pitchFamily="18" charset="0"/>
                  <a:cs typeface="Times New Roman" pitchFamily="18" charset="0"/>
                </a:rPr>
                <a:t>dụng</a:t>
              </a:r>
              <a:r>
                <a:rPr lang="en-US" sz="2600" b="1" dirty="0"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sz="2600" b="1" dirty="0" err="1">
                  <a:latin typeface="Times New Roman" pitchFamily="18" charset="0"/>
                  <a:cs typeface="Times New Roman" pitchFamily="18" charset="0"/>
                </a:rPr>
                <a:t>của</a:t>
              </a:r>
              <a:r>
                <a:rPr lang="en-US" sz="2600" b="1" dirty="0"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sz="2600" b="1" dirty="0" err="1">
                  <a:latin typeface="Times New Roman" pitchFamily="18" charset="0"/>
                  <a:cs typeface="Times New Roman" pitchFamily="18" charset="0"/>
                </a:rPr>
                <a:t>lực</a:t>
              </a:r>
              <a:r>
                <a:rPr lang="en-US" sz="2600" b="1" dirty="0"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sz="2600" b="1" dirty="0" err="1">
                  <a:latin typeface="Times New Roman" pitchFamily="18" charset="0"/>
                  <a:cs typeface="Times New Roman" pitchFamily="18" charset="0"/>
                </a:rPr>
                <a:t>lên</a:t>
              </a:r>
              <a:r>
                <a:rPr lang="en-US" sz="2600" b="1" dirty="0"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sz="2600" b="1" dirty="0" err="1">
                  <a:latin typeface="Times New Roman" pitchFamily="18" charset="0"/>
                  <a:cs typeface="Times New Roman" pitchFamily="18" charset="0"/>
                </a:rPr>
                <a:t>dao</a:t>
              </a:r>
              <a:r>
                <a:rPr lang="en-US" sz="2600" b="1" dirty="0">
                  <a:latin typeface="Times New Roman" pitchFamily="18" charset="0"/>
                  <a:cs typeface="Times New Roman" pitchFamily="18" charset="0"/>
                </a:rPr>
                <a:t>, </a:t>
              </a:r>
              <a:r>
                <a:rPr lang="en-US" sz="2600" b="1" dirty="0" err="1">
                  <a:latin typeface="Times New Roman" pitchFamily="18" charset="0"/>
                  <a:cs typeface="Times New Roman" pitchFamily="18" charset="0"/>
                </a:rPr>
                <a:t>máy</a:t>
              </a:r>
              <a:r>
                <a:rPr lang="en-US" sz="2600" b="1" dirty="0">
                  <a:latin typeface="Times New Roman" pitchFamily="18" charset="0"/>
                  <a:cs typeface="Times New Roman" pitchFamily="18" charset="0"/>
                </a:rPr>
                <a:t>, </a:t>
              </a:r>
              <a:r>
                <a:rPr lang="en-US" sz="2600" b="1" dirty="0" err="1">
                  <a:latin typeface="Times New Roman" pitchFamily="18" charset="0"/>
                  <a:cs typeface="Times New Roman" pitchFamily="18" charset="0"/>
                </a:rPr>
                <a:t>vật</a:t>
              </a:r>
              <a:r>
                <a:rPr lang="en-US" sz="2600" b="1" dirty="0"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sz="2600" b="1" dirty="0" err="1">
                  <a:latin typeface="Times New Roman" pitchFamily="18" charset="0"/>
                  <a:cs typeface="Times New Roman" pitchFamily="18" charset="0"/>
                </a:rPr>
                <a:t>gia</a:t>
              </a:r>
              <a:r>
                <a:rPr lang="en-US" sz="2600" b="1" dirty="0"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sz="2600" b="1" dirty="0" err="1">
                  <a:latin typeface="Times New Roman" pitchFamily="18" charset="0"/>
                  <a:cs typeface="Times New Roman" pitchFamily="18" charset="0"/>
                </a:rPr>
                <a:t>công</a:t>
              </a:r>
              <a:endParaRPr lang="en-US" sz="2600" b="1" dirty="0">
                <a:latin typeface="Times New Roman" pitchFamily="18" charset="0"/>
                <a:cs typeface="Times New Roman" pitchFamily="18" charset="0"/>
              </a:endParaRPr>
            </a:p>
          </p:txBody>
        </p:sp>
        <p:grpSp>
          <p:nvGrpSpPr>
            <p:cNvPr id="69687" name="Group 55"/>
            <p:cNvGrpSpPr>
              <a:grpSpLocks/>
            </p:cNvGrpSpPr>
            <p:nvPr/>
          </p:nvGrpSpPr>
          <p:grpSpPr bwMode="auto">
            <a:xfrm>
              <a:off x="1981200" y="2541460"/>
              <a:ext cx="381000" cy="692405"/>
              <a:chOff x="2078" y="1020"/>
              <a:chExt cx="1615" cy="2935"/>
            </a:xfrm>
          </p:grpSpPr>
          <p:sp>
            <p:nvSpPr>
              <p:cNvPr id="69688" name="Oval 56"/>
              <p:cNvSpPr>
                <a:spLocks noChangeArrowheads="1"/>
              </p:cNvSpPr>
              <p:nvPr/>
            </p:nvSpPr>
            <p:spPr bwMode="gray">
              <a:xfrm>
                <a:off x="2078" y="1680"/>
                <a:ext cx="1615" cy="1615"/>
              </a:xfrm>
              <a:prstGeom prst="ellipse">
                <a:avLst/>
              </a:prstGeom>
              <a:gradFill rotWithShape="1">
                <a:gsLst>
                  <a:gs pos="0">
                    <a:srgbClr val="FFFFFF">
                      <a:gamma/>
                      <a:shade val="46275"/>
                      <a:invGamma/>
                    </a:srgbClr>
                  </a:gs>
                  <a:gs pos="50000">
                    <a:srgbClr val="FFFFFF"/>
                  </a:gs>
                  <a:gs pos="100000">
                    <a:srgbClr val="FFFFFF">
                      <a:gamma/>
                      <a:shade val="46275"/>
                      <a:invGamma/>
                    </a:srgb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57150" algn="ctr">
                    <a:solidFill>
                      <a:schemeClr val="bg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76200" dir="10800000" kx="-3284103" algn="br" rotWithShape="0">
                        <a:schemeClr val="bg2">
                          <a:alpha val="50000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 sz="2600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69689" name="Oval 57"/>
              <p:cNvSpPr>
                <a:spLocks noChangeArrowheads="1"/>
              </p:cNvSpPr>
              <p:nvPr/>
            </p:nvSpPr>
            <p:spPr bwMode="gray">
              <a:xfrm>
                <a:off x="2170" y="1771"/>
                <a:ext cx="1430" cy="1430"/>
              </a:xfrm>
              <a:prstGeom prst="ellipse">
                <a:avLst/>
              </a:prstGeom>
              <a:gradFill rotWithShape="1">
                <a:gsLst>
                  <a:gs pos="0">
                    <a:srgbClr val="FFFFFF">
                      <a:gamma/>
                      <a:shade val="63529"/>
                      <a:invGamma/>
                    </a:srgbClr>
                  </a:gs>
                  <a:gs pos="50000">
                    <a:srgbClr val="FFFFFF"/>
                  </a:gs>
                  <a:gs pos="100000">
                    <a:srgbClr val="FFFFFF">
                      <a:gamma/>
                      <a:shade val="63529"/>
                      <a:invGamma/>
                    </a:srgbClr>
                  </a:gs>
                </a:gsLst>
                <a:lin ang="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76200" dir="10800000" kx="-3284103" algn="br" rotWithShape="0">
                        <a:schemeClr val="bg2">
                          <a:alpha val="50000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 sz="2600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69690" name="Oval 58"/>
              <p:cNvSpPr>
                <a:spLocks noChangeArrowheads="1"/>
              </p:cNvSpPr>
              <p:nvPr/>
            </p:nvSpPr>
            <p:spPr bwMode="gray">
              <a:xfrm>
                <a:off x="2254" y="1020"/>
                <a:ext cx="1101" cy="2935"/>
              </a:xfrm>
              <a:prstGeom prst="ellipse">
                <a:avLst/>
              </a:prstGeom>
              <a:gradFill rotWithShape="1">
                <a:gsLst>
                  <a:gs pos="0">
                    <a:schemeClr val="hlink">
                      <a:gamma/>
                      <a:tint val="0"/>
                      <a:invGamma/>
                    </a:schemeClr>
                  </a:gs>
                  <a:gs pos="50000">
                    <a:schemeClr val="hlink"/>
                  </a:gs>
                  <a:gs pos="100000">
                    <a:schemeClr val="hlink">
                      <a:gamma/>
                      <a:tint val="0"/>
                      <a:invGamma/>
                    </a:schemeClr>
                  </a:gs>
                </a:gsLst>
                <a:lin ang="27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38100" algn="ctr">
                    <a:solidFill>
                      <a:schemeClr val="bg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109250" dir="3267739" algn="ctr" rotWithShape="0">
                        <a:srgbClr val="808080">
                          <a:alpha val="50000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endParaRPr lang="en-US" sz="2600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69691" name="Oval 59"/>
              <p:cNvSpPr>
                <a:spLocks noChangeArrowheads="1"/>
              </p:cNvSpPr>
              <p:nvPr/>
            </p:nvSpPr>
            <p:spPr bwMode="gray">
              <a:xfrm>
                <a:off x="2254" y="1020"/>
                <a:ext cx="1101" cy="2935"/>
              </a:xfrm>
              <a:prstGeom prst="ellipse">
                <a:avLst/>
              </a:prstGeom>
              <a:gradFill rotWithShape="1">
                <a:gsLst>
                  <a:gs pos="0">
                    <a:srgbClr val="48BE67">
                      <a:gamma/>
                      <a:shade val="0"/>
                      <a:invGamma/>
                    </a:srgbClr>
                  </a:gs>
                  <a:gs pos="100000">
                    <a:srgbClr val="48BE67"/>
                  </a:gs>
                </a:gsLst>
                <a:lin ang="27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38100" algn="ctr">
                    <a:solidFill>
                      <a:schemeClr val="bg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109250" dir="3267739" algn="ctr" rotWithShape="0">
                        <a:srgbClr val="808080">
                          <a:alpha val="50000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endParaRPr lang="en-US" sz="2600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69692" name="Oval 60"/>
              <p:cNvSpPr>
                <a:spLocks noChangeArrowheads="1"/>
              </p:cNvSpPr>
              <p:nvPr/>
            </p:nvSpPr>
            <p:spPr bwMode="gray">
              <a:xfrm>
                <a:off x="2337" y="1020"/>
                <a:ext cx="1096" cy="2935"/>
              </a:xfrm>
              <a:prstGeom prst="ellipse">
                <a:avLst/>
              </a:prstGeom>
              <a:gradFill rotWithShape="1">
                <a:gsLst>
                  <a:gs pos="0">
                    <a:schemeClr val="hlink">
                      <a:gamma/>
                      <a:shade val="54118"/>
                      <a:invGamma/>
                    </a:schemeClr>
                  </a:gs>
                  <a:gs pos="50000">
                    <a:schemeClr val="hlink"/>
                  </a:gs>
                  <a:gs pos="100000">
                    <a:schemeClr val="hlink">
                      <a:gamma/>
                      <a:shade val="54118"/>
                      <a:invGamma/>
                    </a:schemeClr>
                  </a:gs>
                </a:gsLst>
                <a:lin ang="189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38100" algn="ctr">
                    <a:solidFill>
                      <a:schemeClr val="bg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109250" dir="3267739" algn="ctr" rotWithShape="0">
                        <a:srgbClr val="808080">
                          <a:alpha val="50000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>
                <a:spAutoFit/>
              </a:bodyPr>
              <a:lstStyle/>
              <a:p>
                <a:endParaRPr lang="en-US" sz="2600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69693" name="Oval 61"/>
              <p:cNvSpPr>
                <a:spLocks noChangeArrowheads="1"/>
              </p:cNvSpPr>
              <p:nvPr/>
            </p:nvSpPr>
            <p:spPr bwMode="gray">
              <a:xfrm>
                <a:off x="2337" y="1020"/>
                <a:ext cx="1096" cy="2935"/>
              </a:xfrm>
              <a:prstGeom prst="ellipse">
                <a:avLst/>
              </a:prstGeom>
              <a:gradFill rotWithShape="1">
                <a:gsLst>
                  <a:gs pos="0">
                    <a:srgbClr val="48BE67"/>
                  </a:gs>
                  <a:gs pos="100000">
                    <a:srgbClr val="48BE67">
                      <a:gamma/>
                      <a:shade val="48627"/>
                      <a:invGamma/>
                    </a:srgbClr>
                  </a:gs>
                </a:gsLst>
                <a:lin ang="27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38100" algn="ctr">
                    <a:solidFill>
                      <a:schemeClr val="bg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109250" dir="3267739" algn="ctr" rotWithShape="0">
                        <a:srgbClr val="808080">
                          <a:alpha val="50000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>
                <a:spAutoFit/>
              </a:bodyPr>
              <a:lstStyle/>
              <a:p>
                <a:endParaRPr lang="en-US" sz="2600">
                  <a:latin typeface="Times New Roman" pitchFamily="18" charset="0"/>
                  <a:cs typeface="Times New Roman" pitchFamily="18" charset="0"/>
                </a:endParaRPr>
              </a:p>
            </p:txBody>
          </p:sp>
        </p:grpSp>
      </p:grpSp>
      <p:grpSp>
        <p:nvGrpSpPr>
          <p:cNvPr id="6" name="Group 5"/>
          <p:cNvGrpSpPr/>
          <p:nvPr/>
        </p:nvGrpSpPr>
        <p:grpSpPr>
          <a:xfrm>
            <a:off x="2133600" y="3379660"/>
            <a:ext cx="7010400" cy="692405"/>
            <a:chOff x="2133600" y="3379660"/>
            <a:chExt cx="7010400" cy="692405"/>
          </a:xfrm>
        </p:grpSpPr>
        <p:sp>
          <p:nvSpPr>
            <p:cNvPr id="69677" name="AutoShape 45"/>
            <p:cNvSpPr>
              <a:spLocks noChangeArrowheads="1"/>
            </p:cNvSpPr>
            <p:nvPr/>
          </p:nvSpPr>
          <p:spPr bwMode="gray">
            <a:xfrm>
              <a:off x="2438400" y="3459163"/>
              <a:ext cx="6705600" cy="508000"/>
            </a:xfrm>
            <a:prstGeom prst="roundRect">
              <a:avLst>
                <a:gd name="adj" fmla="val 50000"/>
              </a:avLst>
            </a:prstGeom>
            <a:noFill/>
            <a:ln w="28575" algn="ctr">
              <a:solidFill>
                <a:schemeClr val="bg2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gradFill rotWithShape="1">
                    <a:gsLst>
                      <a:gs pos="0">
                        <a:schemeClr val="accent1">
                          <a:gamma/>
                          <a:tint val="0"/>
                          <a:invGamma/>
                        </a:schemeClr>
                      </a:gs>
                      <a:gs pos="100000">
                        <a:schemeClr val="accent1"/>
                      </a:gs>
                    </a:gsLst>
                    <a:lin ang="0" scaled="1"/>
                  </a:gra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76200" dir="10800000" kx="-3284103" algn="br" rotWithShape="0">
                      <a:schemeClr val="bg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eaLnBrk="0" hangingPunct="0"/>
              <a:r>
                <a:rPr lang="en-US" sz="2600" dirty="0">
                  <a:latin typeface="Times New Roman" pitchFamily="18" charset="0"/>
                  <a:cs typeface="Times New Roman" pitchFamily="18" charset="0"/>
                </a:rPr>
                <a:t>2.5.1 </a:t>
              </a:r>
              <a:r>
                <a:rPr lang="en-US" sz="2600" dirty="0" err="1">
                  <a:latin typeface="Times New Roman" pitchFamily="18" charset="0"/>
                  <a:cs typeface="Times New Roman" pitchFamily="18" charset="0"/>
                </a:rPr>
                <a:t>Lực</a:t>
              </a:r>
              <a:r>
                <a:rPr lang="en-US" sz="2600" dirty="0"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sz="2600" dirty="0" err="1">
                  <a:latin typeface="Times New Roman" pitchFamily="18" charset="0"/>
                  <a:cs typeface="Times New Roman" pitchFamily="18" charset="0"/>
                </a:rPr>
                <a:t>cắt</a:t>
              </a:r>
              <a:r>
                <a:rPr lang="en-US" sz="2600" dirty="0"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sz="2600" dirty="0" err="1">
                  <a:latin typeface="Times New Roman" pitchFamily="18" charset="0"/>
                  <a:cs typeface="Times New Roman" pitchFamily="18" charset="0"/>
                </a:rPr>
                <a:t>gọt</a:t>
              </a:r>
              <a:r>
                <a:rPr lang="en-US" sz="2600" dirty="0"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sz="2600" dirty="0" err="1">
                  <a:latin typeface="Times New Roman" pitchFamily="18" charset="0"/>
                  <a:cs typeface="Times New Roman" pitchFamily="18" charset="0"/>
                </a:rPr>
                <a:t>P</a:t>
              </a:r>
              <a:r>
                <a:rPr lang="en-US" sz="2600" baseline="-25000" dirty="0" err="1">
                  <a:latin typeface="Times New Roman" pitchFamily="18" charset="0"/>
                  <a:cs typeface="Times New Roman" pitchFamily="18" charset="0"/>
                </a:rPr>
                <a:t>z</a:t>
              </a:r>
              <a:r>
                <a:rPr lang="en-US" sz="2600" dirty="0">
                  <a:latin typeface="Times New Roman" pitchFamily="18" charset="0"/>
                  <a:cs typeface="Times New Roman" pitchFamily="18" charset="0"/>
                </a:rPr>
                <a:t> (</a:t>
              </a:r>
              <a:r>
                <a:rPr lang="en-US" sz="2600" dirty="0" err="1">
                  <a:latin typeface="Times New Roman" pitchFamily="18" charset="0"/>
                  <a:cs typeface="Times New Roman" pitchFamily="18" charset="0"/>
                </a:rPr>
                <a:t>lực</a:t>
              </a:r>
              <a:r>
                <a:rPr lang="en-US" sz="2600" dirty="0"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sz="2600" dirty="0" err="1">
                  <a:latin typeface="Times New Roman" pitchFamily="18" charset="0"/>
                  <a:cs typeface="Times New Roman" pitchFamily="18" charset="0"/>
                </a:rPr>
                <a:t>tiếp</a:t>
              </a:r>
              <a:r>
                <a:rPr lang="en-US" sz="2600" dirty="0"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sz="2600" dirty="0" err="1">
                  <a:latin typeface="Times New Roman" pitchFamily="18" charset="0"/>
                  <a:cs typeface="Times New Roman" pitchFamily="18" charset="0"/>
                </a:rPr>
                <a:t>tuyến</a:t>
              </a:r>
              <a:r>
                <a:rPr lang="en-US" sz="2600" dirty="0">
                  <a:latin typeface="Times New Roman" pitchFamily="18" charset="0"/>
                  <a:cs typeface="Times New Roman" pitchFamily="18" charset="0"/>
                </a:rPr>
                <a:t>)</a:t>
              </a:r>
              <a:endParaRPr lang="en-US" sz="2600" b="1" dirty="0">
                <a:latin typeface="Times New Roman" pitchFamily="18" charset="0"/>
                <a:cs typeface="Times New Roman" pitchFamily="18" charset="0"/>
              </a:endParaRPr>
            </a:p>
          </p:txBody>
        </p:sp>
        <p:grpSp>
          <p:nvGrpSpPr>
            <p:cNvPr id="69694" name="Group 62"/>
            <p:cNvGrpSpPr>
              <a:grpSpLocks/>
            </p:cNvGrpSpPr>
            <p:nvPr/>
          </p:nvGrpSpPr>
          <p:grpSpPr bwMode="auto">
            <a:xfrm>
              <a:off x="2133600" y="3379660"/>
              <a:ext cx="381000" cy="692405"/>
              <a:chOff x="2078" y="1020"/>
              <a:chExt cx="1615" cy="2935"/>
            </a:xfrm>
          </p:grpSpPr>
          <p:sp>
            <p:nvSpPr>
              <p:cNvPr id="69695" name="Oval 63"/>
              <p:cNvSpPr>
                <a:spLocks noChangeArrowheads="1"/>
              </p:cNvSpPr>
              <p:nvPr/>
            </p:nvSpPr>
            <p:spPr bwMode="gray">
              <a:xfrm>
                <a:off x="2078" y="1680"/>
                <a:ext cx="1615" cy="1615"/>
              </a:xfrm>
              <a:prstGeom prst="ellipse">
                <a:avLst/>
              </a:prstGeom>
              <a:gradFill rotWithShape="1">
                <a:gsLst>
                  <a:gs pos="0">
                    <a:srgbClr val="FFFFFF">
                      <a:gamma/>
                      <a:shade val="46275"/>
                      <a:invGamma/>
                    </a:srgbClr>
                  </a:gs>
                  <a:gs pos="50000">
                    <a:srgbClr val="FFFFFF"/>
                  </a:gs>
                  <a:gs pos="100000">
                    <a:srgbClr val="FFFFFF">
                      <a:gamma/>
                      <a:shade val="46275"/>
                      <a:invGamma/>
                    </a:srgb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57150" algn="ctr">
                    <a:solidFill>
                      <a:schemeClr val="bg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76200" dir="10800000" kx="-3284103" algn="br" rotWithShape="0">
                        <a:schemeClr val="bg2">
                          <a:alpha val="50000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 sz="2600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69696" name="Oval 64"/>
              <p:cNvSpPr>
                <a:spLocks noChangeArrowheads="1"/>
              </p:cNvSpPr>
              <p:nvPr/>
            </p:nvSpPr>
            <p:spPr bwMode="gray">
              <a:xfrm>
                <a:off x="2170" y="1771"/>
                <a:ext cx="1430" cy="1430"/>
              </a:xfrm>
              <a:prstGeom prst="ellipse">
                <a:avLst/>
              </a:prstGeom>
              <a:gradFill rotWithShape="1">
                <a:gsLst>
                  <a:gs pos="0">
                    <a:srgbClr val="FFFFFF">
                      <a:gamma/>
                      <a:shade val="63529"/>
                      <a:invGamma/>
                    </a:srgbClr>
                  </a:gs>
                  <a:gs pos="50000">
                    <a:srgbClr val="FFFFFF"/>
                  </a:gs>
                  <a:gs pos="100000">
                    <a:srgbClr val="FFFFFF">
                      <a:gamma/>
                      <a:shade val="63529"/>
                      <a:invGamma/>
                    </a:srgbClr>
                  </a:gs>
                </a:gsLst>
                <a:lin ang="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76200" dir="10800000" kx="-3284103" algn="br" rotWithShape="0">
                        <a:schemeClr val="bg2">
                          <a:alpha val="50000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 sz="2600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69697" name="Oval 65"/>
              <p:cNvSpPr>
                <a:spLocks noChangeArrowheads="1"/>
              </p:cNvSpPr>
              <p:nvPr/>
            </p:nvSpPr>
            <p:spPr bwMode="gray">
              <a:xfrm>
                <a:off x="2254" y="1020"/>
                <a:ext cx="1101" cy="2935"/>
              </a:xfrm>
              <a:prstGeom prst="ellipse">
                <a:avLst/>
              </a:prstGeom>
              <a:gradFill rotWithShape="1">
                <a:gsLst>
                  <a:gs pos="0">
                    <a:schemeClr val="hlink">
                      <a:gamma/>
                      <a:tint val="0"/>
                      <a:invGamma/>
                    </a:schemeClr>
                  </a:gs>
                  <a:gs pos="50000">
                    <a:schemeClr val="hlink"/>
                  </a:gs>
                  <a:gs pos="100000">
                    <a:schemeClr val="hlink">
                      <a:gamma/>
                      <a:tint val="0"/>
                      <a:invGamma/>
                    </a:schemeClr>
                  </a:gs>
                </a:gsLst>
                <a:lin ang="27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38100" algn="ctr">
                    <a:solidFill>
                      <a:schemeClr val="bg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109250" dir="3267739" algn="ctr" rotWithShape="0">
                        <a:srgbClr val="808080">
                          <a:alpha val="50000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endParaRPr lang="en-US" sz="2600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69698" name="Oval 66"/>
              <p:cNvSpPr>
                <a:spLocks noChangeArrowheads="1"/>
              </p:cNvSpPr>
              <p:nvPr/>
            </p:nvSpPr>
            <p:spPr bwMode="gray">
              <a:xfrm>
                <a:off x="2254" y="1020"/>
                <a:ext cx="1101" cy="2935"/>
              </a:xfrm>
              <a:prstGeom prst="ellipse">
                <a:avLst/>
              </a:prstGeom>
              <a:gradFill rotWithShape="1">
                <a:gsLst>
                  <a:gs pos="0">
                    <a:srgbClr val="21B3E1"/>
                  </a:gs>
                  <a:gs pos="100000">
                    <a:srgbClr val="21B3E1">
                      <a:gamma/>
                      <a:shade val="46275"/>
                      <a:invGamma/>
                    </a:srgb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38100" algn="ctr">
                    <a:solidFill>
                      <a:schemeClr val="bg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109250" dir="3267739" algn="ctr" rotWithShape="0">
                        <a:srgbClr val="808080">
                          <a:alpha val="50000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endParaRPr lang="en-US" sz="2600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69699" name="Oval 67"/>
              <p:cNvSpPr>
                <a:spLocks noChangeArrowheads="1"/>
              </p:cNvSpPr>
              <p:nvPr/>
            </p:nvSpPr>
            <p:spPr bwMode="gray">
              <a:xfrm>
                <a:off x="2337" y="1020"/>
                <a:ext cx="1096" cy="2935"/>
              </a:xfrm>
              <a:prstGeom prst="ellipse">
                <a:avLst/>
              </a:prstGeom>
              <a:gradFill rotWithShape="1">
                <a:gsLst>
                  <a:gs pos="0">
                    <a:schemeClr val="hlink">
                      <a:gamma/>
                      <a:shade val="54118"/>
                      <a:invGamma/>
                    </a:schemeClr>
                  </a:gs>
                  <a:gs pos="50000">
                    <a:schemeClr val="hlink"/>
                  </a:gs>
                  <a:gs pos="100000">
                    <a:schemeClr val="hlink">
                      <a:gamma/>
                      <a:shade val="54118"/>
                      <a:invGamma/>
                    </a:schemeClr>
                  </a:gs>
                </a:gsLst>
                <a:lin ang="189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38100" algn="ctr">
                    <a:solidFill>
                      <a:schemeClr val="bg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109250" dir="3267739" algn="ctr" rotWithShape="0">
                        <a:srgbClr val="808080">
                          <a:alpha val="50000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>
                <a:spAutoFit/>
              </a:bodyPr>
              <a:lstStyle/>
              <a:p>
                <a:endParaRPr lang="en-US" sz="2600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69700" name="Oval 68"/>
              <p:cNvSpPr>
                <a:spLocks noChangeArrowheads="1"/>
              </p:cNvSpPr>
              <p:nvPr/>
            </p:nvSpPr>
            <p:spPr bwMode="gray">
              <a:xfrm>
                <a:off x="2337" y="1020"/>
                <a:ext cx="1096" cy="2935"/>
              </a:xfrm>
              <a:prstGeom prst="ellipse">
                <a:avLst/>
              </a:prstGeom>
              <a:gradFill rotWithShape="1">
                <a:gsLst>
                  <a:gs pos="0">
                    <a:srgbClr val="21B3E1"/>
                  </a:gs>
                  <a:gs pos="100000">
                    <a:srgbClr val="21B3E1">
                      <a:gamma/>
                      <a:shade val="48627"/>
                      <a:invGamma/>
                    </a:srgbClr>
                  </a:gs>
                </a:gsLst>
                <a:lin ang="27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38100" algn="ctr">
                    <a:solidFill>
                      <a:schemeClr val="bg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109250" dir="3267739" algn="ctr" rotWithShape="0">
                        <a:srgbClr val="808080">
                          <a:alpha val="50000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>
                <a:spAutoFit/>
              </a:bodyPr>
              <a:lstStyle/>
              <a:p>
                <a:endParaRPr lang="en-US" sz="2600">
                  <a:latin typeface="Times New Roman" pitchFamily="18" charset="0"/>
                  <a:cs typeface="Times New Roman" pitchFamily="18" charset="0"/>
                </a:endParaRPr>
              </a:p>
            </p:txBody>
          </p:sp>
        </p:grpSp>
      </p:grpSp>
      <p:grpSp>
        <p:nvGrpSpPr>
          <p:cNvPr id="7" name="Group 6"/>
          <p:cNvGrpSpPr/>
          <p:nvPr/>
        </p:nvGrpSpPr>
        <p:grpSpPr>
          <a:xfrm>
            <a:off x="1981200" y="4217860"/>
            <a:ext cx="7042150" cy="692405"/>
            <a:chOff x="1981200" y="4217860"/>
            <a:chExt cx="7042150" cy="692405"/>
          </a:xfrm>
        </p:grpSpPr>
        <p:sp>
          <p:nvSpPr>
            <p:cNvPr id="69676" name="AutoShape 44"/>
            <p:cNvSpPr>
              <a:spLocks noChangeArrowheads="1"/>
            </p:cNvSpPr>
            <p:nvPr/>
          </p:nvSpPr>
          <p:spPr bwMode="gray">
            <a:xfrm>
              <a:off x="2317750" y="4271963"/>
              <a:ext cx="6705600" cy="508000"/>
            </a:xfrm>
            <a:prstGeom prst="roundRect">
              <a:avLst>
                <a:gd name="adj" fmla="val 50000"/>
              </a:avLst>
            </a:prstGeom>
            <a:noFill/>
            <a:ln w="28575" algn="ctr">
              <a:solidFill>
                <a:schemeClr val="bg2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gradFill rotWithShape="1">
                    <a:gsLst>
                      <a:gs pos="0">
                        <a:schemeClr val="hlink">
                          <a:gamma/>
                          <a:tint val="0"/>
                          <a:invGamma/>
                        </a:schemeClr>
                      </a:gs>
                      <a:gs pos="100000">
                        <a:schemeClr val="hlink"/>
                      </a:gs>
                    </a:gsLst>
                    <a:lin ang="0" scaled="1"/>
                  </a:gra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76200" dir="10800000" kx="-3284103" algn="br" rotWithShape="0">
                      <a:schemeClr val="bg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r>
                <a:rPr lang="en-US" sz="2600" dirty="0">
                  <a:latin typeface="Times New Roman" pitchFamily="18" charset="0"/>
                  <a:cs typeface="Times New Roman" pitchFamily="18" charset="0"/>
                </a:rPr>
                <a:t>2.5.2 </a:t>
              </a:r>
              <a:r>
                <a:rPr lang="en-US" sz="2600" dirty="0" err="1">
                  <a:latin typeface="Times New Roman" pitchFamily="18" charset="0"/>
                  <a:cs typeface="Times New Roman" pitchFamily="18" charset="0"/>
                </a:rPr>
                <a:t>Lực</a:t>
              </a:r>
              <a:r>
                <a:rPr lang="en-US" sz="2600" dirty="0"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sz="2600" dirty="0" err="1">
                  <a:latin typeface="Times New Roman" pitchFamily="18" charset="0"/>
                  <a:cs typeface="Times New Roman" pitchFamily="18" charset="0"/>
                </a:rPr>
                <a:t>dọc</a:t>
              </a:r>
              <a:r>
                <a:rPr lang="en-US" sz="2600" dirty="0"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sz="2600" dirty="0" err="1">
                  <a:latin typeface="Times New Roman" pitchFamily="18" charset="0"/>
                  <a:cs typeface="Times New Roman" pitchFamily="18" charset="0"/>
                </a:rPr>
                <a:t>trục</a:t>
              </a:r>
              <a:r>
                <a:rPr lang="en-US" sz="2600" dirty="0"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sz="2600" dirty="0" err="1">
                  <a:latin typeface="Times New Roman" pitchFamily="18" charset="0"/>
                  <a:cs typeface="Times New Roman" pitchFamily="18" charset="0"/>
                </a:rPr>
                <a:t>P</a:t>
              </a:r>
              <a:r>
                <a:rPr lang="en-US" sz="2600" baseline="-25000" dirty="0" err="1">
                  <a:latin typeface="Times New Roman" pitchFamily="18" charset="0"/>
                  <a:cs typeface="Times New Roman" pitchFamily="18" charset="0"/>
                </a:rPr>
                <a:t>x</a:t>
              </a:r>
              <a:endParaRPr lang="en-US" sz="2600" dirty="0">
                <a:latin typeface="Times New Roman" pitchFamily="18" charset="0"/>
                <a:cs typeface="Times New Roman" pitchFamily="18" charset="0"/>
              </a:endParaRPr>
            </a:p>
          </p:txBody>
        </p:sp>
        <p:grpSp>
          <p:nvGrpSpPr>
            <p:cNvPr id="69701" name="Group 69"/>
            <p:cNvGrpSpPr>
              <a:grpSpLocks/>
            </p:cNvGrpSpPr>
            <p:nvPr/>
          </p:nvGrpSpPr>
          <p:grpSpPr bwMode="auto">
            <a:xfrm>
              <a:off x="1981200" y="4217860"/>
              <a:ext cx="381000" cy="692405"/>
              <a:chOff x="2078" y="1020"/>
              <a:chExt cx="1615" cy="2935"/>
            </a:xfrm>
          </p:grpSpPr>
          <p:sp>
            <p:nvSpPr>
              <p:cNvPr id="69702" name="Oval 70"/>
              <p:cNvSpPr>
                <a:spLocks noChangeArrowheads="1"/>
              </p:cNvSpPr>
              <p:nvPr/>
            </p:nvSpPr>
            <p:spPr bwMode="gray">
              <a:xfrm>
                <a:off x="2078" y="1680"/>
                <a:ext cx="1615" cy="1615"/>
              </a:xfrm>
              <a:prstGeom prst="ellipse">
                <a:avLst/>
              </a:prstGeom>
              <a:gradFill rotWithShape="1">
                <a:gsLst>
                  <a:gs pos="0">
                    <a:srgbClr val="FFFFFF">
                      <a:gamma/>
                      <a:shade val="46275"/>
                      <a:invGamma/>
                    </a:srgbClr>
                  </a:gs>
                  <a:gs pos="50000">
                    <a:srgbClr val="FFFFFF"/>
                  </a:gs>
                  <a:gs pos="100000">
                    <a:srgbClr val="FFFFFF">
                      <a:gamma/>
                      <a:shade val="46275"/>
                      <a:invGamma/>
                    </a:srgb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57150" algn="ctr">
                    <a:solidFill>
                      <a:schemeClr val="bg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76200" dir="10800000" kx="-3284103" algn="br" rotWithShape="0">
                        <a:schemeClr val="bg2">
                          <a:alpha val="50000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 sz="2600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69703" name="Oval 71"/>
              <p:cNvSpPr>
                <a:spLocks noChangeArrowheads="1"/>
              </p:cNvSpPr>
              <p:nvPr/>
            </p:nvSpPr>
            <p:spPr bwMode="gray">
              <a:xfrm>
                <a:off x="2170" y="1771"/>
                <a:ext cx="1430" cy="1430"/>
              </a:xfrm>
              <a:prstGeom prst="ellipse">
                <a:avLst/>
              </a:prstGeom>
              <a:gradFill rotWithShape="1">
                <a:gsLst>
                  <a:gs pos="0">
                    <a:srgbClr val="FFFFFF">
                      <a:gamma/>
                      <a:shade val="63529"/>
                      <a:invGamma/>
                    </a:srgbClr>
                  </a:gs>
                  <a:gs pos="50000">
                    <a:srgbClr val="FFFFFF"/>
                  </a:gs>
                  <a:gs pos="100000">
                    <a:srgbClr val="FFFFFF">
                      <a:gamma/>
                      <a:shade val="63529"/>
                      <a:invGamma/>
                    </a:srgbClr>
                  </a:gs>
                </a:gsLst>
                <a:lin ang="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76200" dir="10800000" kx="-3284103" algn="br" rotWithShape="0">
                        <a:schemeClr val="bg2">
                          <a:alpha val="50000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 sz="2600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69704" name="Oval 72"/>
              <p:cNvSpPr>
                <a:spLocks noChangeArrowheads="1"/>
              </p:cNvSpPr>
              <p:nvPr/>
            </p:nvSpPr>
            <p:spPr bwMode="gray">
              <a:xfrm>
                <a:off x="2254" y="1020"/>
                <a:ext cx="1101" cy="2935"/>
              </a:xfrm>
              <a:prstGeom prst="ellipse">
                <a:avLst/>
              </a:prstGeom>
              <a:gradFill rotWithShape="1">
                <a:gsLst>
                  <a:gs pos="0">
                    <a:schemeClr val="hlink">
                      <a:gamma/>
                      <a:tint val="0"/>
                      <a:invGamma/>
                    </a:schemeClr>
                  </a:gs>
                  <a:gs pos="50000">
                    <a:schemeClr val="hlink"/>
                  </a:gs>
                  <a:gs pos="100000">
                    <a:schemeClr val="hlink">
                      <a:gamma/>
                      <a:tint val="0"/>
                      <a:invGamma/>
                    </a:schemeClr>
                  </a:gs>
                </a:gsLst>
                <a:lin ang="27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38100" algn="ctr">
                    <a:solidFill>
                      <a:schemeClr val="bg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109250" dir="3267739" algn="ctr" rotWithShape="0">
                        <a:srgbClr val="808080">
                          <a:alpha val="50000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endParaRPr lang="en-US" sz="2600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69705" name="Oval 73"/>
              <p:cNvSpPr>
                <a:spLocks noChangeArrowheads="1"/>
              </p:cNvSpPr>
              <p:nvPr/>
            </p:nvSpPr>
            <p:spPr bwMode="gray">
              <a:xfrm>
                <a:off x="2254" y="1020"/>
                <a:ext cx="1101" cy="2935"/>
              </a:xfrm>
              <a:prstGeom prst="ellipse">
                <a:avLst/>
              </a:prstGeom>
              <a:gradFill rotWithShape="1">
                <a:gsLst>
                  <a:gs pos="0">
                    <a:srgbClr val="8D67E1">
                      <a:gamma/>
                      <a:shade val="0"/>
                      <a:invGamma/>
                    </a:srgbClr>
                  </a:gs>
                  <a:gs pos="100000">
                    <a:srgbClr val="8D67E1"/>
                  </a:gs>
                </a:gsLst>
                <a:lin ang="27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38100" algn="ctr">
                    <a:solidFill>
                      <a:schemeClr val="bg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109250" dir="3267739" algn="ctr" rotWithShape="0">
                        <a:srgbClr val="808080">
                          <a:alpha val="50000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endParaRPr lang="en-US" sz="2600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69706" name="Oval 74"/>
              <p:cNvSpPr>
                <a:spLocks noChangeArrowheads="1"/>
              </p:cNvSpPr>
              <p:nvPr/>
            </p:nvSpPr>
            <p:spPr bwMode="gray">
              <a:xfrm>
                <a:off x="2337" y="1020"/>
                <a:ext cx="1096" cy="2935"/>
              </a:xfrm>
              <a:prstGeom prst="ellipse">
                <a:avLst/>
              </a:prstGeom>
              <a:gradFill rotWithShape="1">
                <a:gsLst>
                  <a:gs pos="0">
                    <a:schemeClr val="hlink">
                      <a:gamma/>
                      <a:shade val="54118"/>
                      <a:invGamma/>
                    </a:schemeClr>
                  </a:gs>
                  <a:gs pos="50000">
                    <a:schemeClr val="hlink"/>
                  </a:gs>
                  <a:gs pos="100000">
                    <a:schemeClr val="hlink">
                      <a:gamma/>
                      <a:shade val="54118"/>
                      <a:invGamma/>
                    </a:schemeClr>
                  </a:gs>
                </a:gsLst>
                <a:lin ang="189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38100" algn="ctr">
                    <a:solidFill>
                      <a:schemeClr val="bg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109250" dir="3267739" algn="ctr" rotWithShape="0">
                        <a:srgbClr val="808080">
                          <a:alpha val="50000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>
                <a:spAutoFit/>
              </a:bodyPr>
              <a:lstStyle/>
              <a:p>
                <a:endParaRPr lang="en-US" sz="2600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69707" name="Oval 75"/>
              <p:cNvSpPr>
                <a:spLocks noChangeArrowheads="1"/>
              </p:cNvSpPr>
              <p:nvPr/>
            </p:nvSpPr>
            <p:spPr bwMode="gray">
              <a:xfrm>
                <a:off x="2337" y="1020"/>
                <a:ext cx="1096" cy="2935"/>
              </a:xfrm>
              <a:prstGeom prst="ellipse">
                <a:avLst/>
              </a:prstGeom>
              <a:gradFill rotWithShape="1">
                <a:gsLst>
                  <a:gs pos="0">
                    <a:srgbClr val="8D67E1"/>
                  </a:gs>
                  <a:gs pos="100000">
                    <a:srgbClr val="8D67E1">
                      <a:gamma/>
                      <a:shade val="48627"/>
                      <a:invGamma/>
                    </a:srgbClr>
                  </a:gs>
                </a:gsLst>
                <a:lin ang="27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38100" algn="ctr">
                    <a:solidFill>
                      <a:schemeClr val="bg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109250" dir="3267739" algn="ctr" rotWithShape="0">
                        <a:srgbClr val="808080">
                          <a:alpha val="50000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>
                <a:spAutoFit/>
              </a:bodyPr>
              <a:lstStyle/>
              <a:p>
                <a:endParaRPr lang="en-US" sz="2600">
                  <a:latin typeface="Times New Roman" pitchFamily="18" charset="0"/>
                  <a:cs typeface="Times New Roman" pitchFamily="18" charset="0"/>
                </a:endParaRPr>
              </a:p>
            </p:txBody>
          </p:sp>
        </p:grpSp>
      </p:grpSp>
      <p:grpSp>
        <p:nvGrpSpPr>
          <p:cNvPr id="8" name="Group 7"/>
          <p:cNvGrpSpPr/>
          <p:nvPr/>
        </p:nvGrpSpPr>
        <p:grpSpPr>
          <a:xfrm>
            <a:off x="1524000" y="4992560"/>
            <a:ext cx="7004050" cy="692405"/>
            <a:chOff x="1524000" y="4992560"/>
            <a:chExt cx="7004050" cy="692405"/>
          </a:xfrm>
        </p:grpSpPr>
        <p:sp>
          <p:nvSpPr>
            <p:cNvPr id="69675" name="AutoShape 43"/>
            <p:cNvSpPr>
              <a:spLocks noChangeArrowheads="1"/>
            </p:cNvSpPr>
            <p:nvPr/>
          </p:nvSpPr>
          <p:spPr bwMode="gray">
            <a:xfrm>
              <a:off x="1822450" y="5099050"/>
              <a:ext cx="6705600" cy="508000"/>
            </a:xfrm>
            <a:prstGeom prst="roundRect">
              <a:avLst>
                <a:gd name="adj" fmla="val 50000"/>
              </a:avLst>
            </a:prstGeom>
            <a:noFill/>
            <a:ln w="28575" algn="ctr">
              <a:solidFill>
                <a:schemeClr val="bg2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gradFill rotWithShape="1">
                    <a:gsLst>
                      <a:gs pos="0">
                        <a:schemeClr val="accent1">
                          <a:gamma/>
                          <a:tint val="0"/>
                          <a:invGamma/>
                        </a:schemeClr>
                      </a:gs>
                      <a:gs pos="100000">
                        <a:schemeClr val="accent1"/>
                      </a:gs>
                    </a:gsLst>
                    <a:lin ang="0" scaled="1"/>
                  </a:gra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76200" dir="10800000" kx="-3284103" algn="br" rotWithShape="0">
                      <a:schemeClr val="bg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r>
                <a:rPr lang="en-US" sz="2600" dirty="0">
                  <a:latin typeface="Times New Roman" pitchFamily="18" charset="0"/>
                  <a:cs typeface="Times New Roman" pitchFamily="18" charset="0"/>
                </a:rPr>
                <a:t>2.5.3 </a:t>
              </a:r>
              <a:r>
                <a:rPr lang="en-US" sz="2600" dirty="0" err="1">
                  <a:latin typeface="Times New Roman" pitchFamily="18" charset="0"/>
                  <a:cs typeface="Times New Roman" pitchFamily="18" charset="0"/>
                </a:rPr>
                <a:t>Lực</a:t>
              </a:r>
              <a:r>
                <a:rPr lang="en-US" sz="2600" dirty="0"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sz="2600" dirty="0" err="1">
                  <a:latin typeface="Times New Roman" pitchFamily="18" charset="0"/>
                  <a:cs typeface="Times New Roman" pitchFamily="18" charset="0"/>
                </a:rPr>
                <a:t>hướng</a:t>
              </a:r>
              <a:r>
                <a:rPr lang="en-US" sz="2600" dirty="0"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sz="2600" dirty="0" err="1">
                  <a:latin typeface="Times New Roman" pitchFamily="18" charset="0"/>
                  <a:cs typeface="Times New Roman" pitchFamily="18" charset="0"/>
                </a:rPr>
                <a:t>kính</a:t>
              </a:r>
              <a:r>
                <a:rPr lang="en-US" sz="2600" dirty="0"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en-US" sz="2600" dirty="0" err="1">
                  <a:latin typeface="Times New Roman" pitchFamily="18" charset="0"/>
                  <a:cs typeface="Times New Roman" pitchFamily="18" charset="0"/>
                </a:rPr>
                <a:t>P</a:t>
              </a:r>
              <a:r>
                <a:rPr lang="en-US" sz="2600" baseline="-25000" dirty="0" err="1">
                  <a:latin typeface="Times New Roman" pitchFamily="18" charset="0"/>
                  <a:cs typeface="Times New Roman" pitchFamily="18" charset="0"/>
                </a:rPr>
                <a:t>y</a:t>
              </a:r>
              <a:endParaRPr lang="en-US" sz="2600" dirty="0">
                <a:latin typeface="Times New Roman" pitchFamily="18" charset="0"/>
                <a:cs typeface="Times New Roman" pitchFamily="18" charset="0"/>
              </a:endParaRPr>
            </a:p>
          </p:txBody>
        </p:sp>
        <p:grpSp>
          <p:nvGrpSpPr>
            <p:cNvPr id="69708" name="Group 76"/>
            <p:cNvGrpSpPr>
              <a:grpSpLocks/>
            </p:cNvGrpSpPr>
            <p:nvPr/>
          </p:nvGrpSpPr>
          <p:grpSpPr bwMode="auto">
            <a:xfrm>
              <a:off x="1524000" y="4992560"/>
              <a:ext cx="355600" cy="692405"/>
              <a:chOff x="2078" y="1020"/>
              <a:chExt cx="1615" cy="2935"/>
            </a:xfrm>
          </p:grpSpPr>
          <p:sp>
            <p:nvSpPr>
              <p:cNvPr id="69709" name="Oval 77"/>
              <p:cNvSpPr>
                <a:spLocks noChangeArrowheads="1"/>
              </p:cNvSpPr>
              <p:nvPr/>
            </p:nvSpPr>
            <p:spPr bwMode="gray">
              <a:xfrm>
                <a:off x="2078" y="1680"/>
                <a:ext cx="1615" cy="1615"/>
              </a:xfrm>
              <a:prstGeom prst="ellipse">
                <a:avLst/>
              </a:prstGeom>
              <a:gradFill rotWithShape="1">
                <a:gsLst>
                  <a:gs pos="0">
                    <a:srgbClr val="FFFFFF">
                      <a:gamma/>
                      <a:shade val="46275"/>
                      <a:invGamma/>
                    </a:srgbClr>
                  </a:gs>
                  <a:gs pos="50000">
                    <a:srgbClr val="FFFFFF"/>
                  </a:gs>
                  <a:gs pos="100000">
                    <a:srgbClr val="FFFFFF">
                      <a:gamma/>
                      <a:shade val="46275"/>
                      <a:invGamma/>
                    </a:srgb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57150" algn="ctr">
                    <a:solidFill>
                      <a:schemeClr val="bg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76200" dir="10800000" kx="-3284103" algn="br" rotWithShape="0">
                        <a:schemeClr val="bg2">
                          <a:alpha val="50000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 sz="2600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69710" name="Oval 78"/>
              <p:cNvSpPr>
                <a:spLocks noChangeArrowheads="1"/>
              </p:cNvSpPr>
              <p:nvPr/>
            </p:nvSpPr>
            <p:spPr bwMode="gray">
              <a:xfrm>
                <a:off x="2170" y="1771"/>
                <a:ext cx="1430" cy="1430"/>
              </a:xfrm>
              <a:prstGeom prst="ellipse">
                <a:avLst/>
              </a:prstGeom>
              <a:gradFill rotWithShape="1">
                <a:gsLst>
                  <a:gs pos="0">
                    <a:srgbClr val="FFFFFF">
                      <a:gamma/>
                      <a:shade val="63529"/>
                      <a:invGamma/>
                    </a:srgbClr>
                  </a:gs>
                  <a:gs pos="50000">
                    <a:srgbClr val="FFFFFF"/>
                  </a:gs>
                  <a:gs pos="100000">
                    <a:srgbClr val="FFFFFF">
                      <a:gamma/>
                      <a:shade val="63529"/>
                      <a:invGamma/>
                    </a:srgbClr>
                  </a:gs>
                </a:gsLst>
                <a:lin ang="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76200" dir="10800000" kx="-3284103" algn="br" rotWithShape="0">
                        <a:schemeClr val="bg2">
                          <a:alpha val="50000"/>
                        </a:scheme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 sz="2600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69711" name="Oval 79"/>
              <p:cNvSpPr>
                <a:spLocks noChangeArrowheads="1"/>
              </p:cNvSpPr>
              <p:nvPr/>
            </p:nvSpPr>
            <p:spPr bwMode="gray">
              <a:xfrm>
                <a:off x="2254" y="1020"/>
                <a:ext cx="1180" cy="2935"/>
              </a:xfrm>
              <a:prstGeom prst="ellipse">
                <a:avLst/>
              </a:prstGeom>
              <a:gradFill rotWithShape="1">
                <a:gsLst>
                  <a:gs pos="0">
                    <a:schemeClr val="hlink">
                      <a:gamma/>
                      <a:tint val="0"/>
                      <a:invGamma/>
                    </a:schemeClr>
                  </a:gs>
                  <a:gs pos="50000">
                    <a:schemeClr val="hlink"/>
                  </a:gs>
                  <a:gs pos="100000">
                    <a:schemeClr val="hlink">
                      <a:gamma/>
                      <a:tint val="0"/>
                      <a:invGamma/>
                    </a:schemeClr>
                  </a:gs>
                </a:gsLst>
                <a:lin ang="27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38100" algn="ctr">
                    <a:solidFill>
                      <a:schemeClr val="bg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109250" dir="3267739" algn="ctr" rotWithShape="0">
                        <a:srgbClr val="808080">
                          <a:alpha val="50000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endParaRPr lang="en-US" sz="2600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69712" name="Oval 80"/>
              <p:cNvSpPr>
                <a:spLocks noChangeArrowheads="1"/>
              </p:cNvSpPr>
              <p:nvPr/>
            </p:nvSpPr>
            <p:spPr bwMode="gray">
              <a:xfrm>
                <a:off x="2254" y="1020"/>
                <a:ext cx="1180" cy="2935"/>
              </a:xfrm>
              <a:prstGeom prst="ellipse">
                <a:avLst/>
              </a:prstGeom>
              <a:gradFill rotWithShape="1">
                <a:gsLst>
                  <a:gs pos="0">
                    <a:srgbClr val="E35E23">
                      <a:gamma/>
                      <a:shade val="0"/>
                      <a:invGamma/>
                    </a:srgbClr>
                  </a:gs>
                  <a:gs pos="100000">
                    <a:srgbClr val="E35E23"/>
                  </a:gs>
                </a:gsLst>
                <a:lin ang="27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38100" algn="ctr">
                    <a:solidFill>
                      <a:schemeClr val="bg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109250" dir="3267739" algn="ctr" rotWithShape="0">
                        <a:srgbClr val="808080">
                          <a:alpha val="50000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endParaRPr lang="en-US" sz="2600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69713" name="Oval 81"/>
              <p:cNvSpPr>
                <a:spLocks noChangeArrowheads="1"/>
              </p:cNvSpPr>
              <p:nvPr/>
            </p:nvSpPr>
            <p:spPr bwMode="gray">
              <a:xfrm>
                <a:off x="2337" y="1020"/>
                <a:ext cx="1096" cy="2935"/>
              </a:xfrm>
              <a:prstGeom prst="ellipse">
                <a:avLst/>
              </a:prstGeom>
              <a:gradFill rotWithShape="1">
                <a:gsLst>
                  <a:gs pos="0">
                    <a:schemeClr val="hlink">
                      <a:gamma/>
                      <a:shade val="54118"/>
                      <a:invGamma/>
                    </a:schemeClr>
                  </a:gs>
                  <a:gs pos="50000">
                    <a:schemeClr val="hlink"/>
                  </a:gs>
                  <a:gs pos="100000">
                    <a:schemeClr val="hlink">
                      <a:gamma/>
                      <a:shade val="54118"/>
                      <a:invGamma/>
                    </a:schemeClr>
                  </a:gs>
                </a:gsLst>
                <a:lin ang="189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38100" algn="ctr">
                    <a:solidFill>
                      <a:schemeClr val="bg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109250" dir="3267739" algn="ctr" rotWithShape="0">
                        <a:srgbClr val="808080">
                          <a:alpha val="50000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>
                <a:spAutoFit/>
              </a:bodyPr>
              <a:lstStyle/>
              <a:p>
                <a:endParaRPr lang="en-US" sz="2600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69714" name="Oval 82"/>
              <p:cNvSpPr>
                <a:spLocks noChangeArrowheads="1"/>
              </p:cNvSpPr>
              <p:nvPr/>
            </p:nvSpPr>
            <p:spPr bwMode="gray">
              <a:xfrm>
                <a:off x="2337" y="1020"/>
                <a:ext cx="1096" cy="2935"/>
              </a:xfrm>
              <a:prstGeom prst="ellipse">
                <a:avLst/>
              </a:prstGeom>
              <a:gradFill rotWithShape="1">
                <a:gsLst>
                  <a:gs pos="0">
                    <a:srgbClr val="E35E23"/>
                  </a:gs>
                  <a:gs pos="100000">
                    <a:srgbClr val="E35E23">
                      <a:gamma/>
                      <a:shade val="48627"/>
                      <a:invGamma/>
                    </a:srgbClr>
                  </a:gs>
                </a:gsLst>
                <a:lin ang="27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38100" algn="ctr">
                    <a:solidFill>
                      <a:schemeClr val="bg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109250" dir="3267739" algn="ctr" rotWithShape="0">
                        <a:srgbClr val="808080">
                          <a:alpha val="50000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>
                <a:spAutoFit/>
              </a:bodyPr>
              <a:lstStyle/>
              <a:p>
                <a:endParaRPr lang="en-US" sz="2600">
                  <a:latin typeface="Times New Roman" pitchFamily="18" charset="0"/>
                  <a:cs typeface="Times New Roman" pitchFamily="18" charset="0"/>
                </a:endParaRPr>
              </a:p>
            </p:txBody>
          </p:sp>
        </p:grpSp>
      </p:grpSp>
      <p:grpSp>
        <p:nvGrpSpPr>
          <p:cNvPr id="3" name="Group 2"/>
          <p:cNvGrpSpPr/>
          <p:nvPr/>
        </p:nvGrpSpPr>
        <p:grpSpPr>
          <a:xfrm>
            <a:off x="-2395538" y="1447800"/>
            <a:ext cx="4770438" cy="4824413"/>
            <a:chOff x="-2395538" y="1447800"/>
            <a:chExt cx="4770438" cy="4824413"/>
          </a:xfrm>
        </p:grpSpPr>
        <p:sp>
          <p:nvSpPr>
            <p:cNvPr id="69673" name="AutoShape 41"/>
            <p:cNvSpPr>
              <a:spLocks noChangeArrowheads="1"/>
            </p:cNvSpPr>
            <p:nvPr/>
          </p:nvSpPr>
          <p:spPr bwMode="ltGray">
            <a:xfrm rot="5400000">
              <a:off x="-2422526" y="1474788"/>
              <a:ext cx="4824413" cy="4770438"/>
            </a:xfrm>
            <a:custGeom>
              <a:avLst/>
              <a:gdLst>
                <a:gd name="G0" fmla="+- 10478 0 0"/>
                <a:gd name="G1" fmla="+- -11739500 0 0"/>
                <a:gd name="G2" fmla="+- 0 0 -11739500"/>
                <a:gd name="T0" fmla="*/ 0 256 1"/>
                <a:gd name="T1" fmla="*/ 180 256 1"/>
                <a:gd name="G3" fmla="+- -11739500 T0 T1"/>
                <a:gd name="T2" fmla="*/ 0 256 1"/>
                <a:gd name="T3" fmla="*/ 90 256 1"/>
                <a:gd name="G4" fmla="+- -11739500 T2 T3"/>
                <a:gd name="G5" fmla="*/ G4 2 1"/>
                <a:gd name="T4" fmla="*/ 90 256 1"/>
                <a:gd name="T5" fmla="*/ 0 256 1"/>
                <a:gd name="G6" fmla="+- -11739500 T4 T5"/>
                <a:gd name="G7" fmla="*/ G6 2 1"/>
                <a:gd name="G8" fmla="abs -11739500"/>
                <a:gd name="T6" fmla="*/ 0 256 1"/>
                <a:gd name="T7" fmla="*/ 90 256 1"/>
                <a:gd name="G9" fmla="+- G8 T6 T7"/>
                <a:gd name="G10" fmla="?: G9 G7 G5"/>
                <a:gd name="T8" fmla="*/ 0 256 1"/>
                <a:gd name="T9" fmla="*/ 360 256 1"/>
                <a:gd name="G11" fmla="+- G10 T8 T9"/>
                <a:gd name="G12" fmla="?: G10 G11 G10"/>
                <a:gd name="T10" fmla="*/ 0 256 1"/>
                <a:gd name="T11" fmla="*/ 360 256 1"/>
                <a:gd name="G13" fmla="+- G12 T10 T11"/>
                <a:gd name="G14" fmla="?: G12 G13 G12"/>
                <a:gd name="G15" fmla="+- 0 0 G14"/>
                <a:gd name="G16" fmla="+- 10800 0 0"/>
                <a:gd name="G17" fmla="+- 10800 0 10478"/>
                <a:gd name="G18" fmla="*/ 10478 1 2"/>
                <a:gd name="G19" fmla="+- G18 5400 0"/>
                <a:gd name="G20" fmla="cos G19 -11739500"/>
                <a:gd name="G21" fmla="sin G19 -11739500"/>
                <a:gd name="G22" fmla="+- G20 10800 0"/>
                <a:gd name="G23" fmla="+- G21 10800 0"/>
                <a:gd name="G24" fmla="+- 10800 0 G20"/>
                <a:gd name="G25" fmla="+- 10478 10800 0"/>
                <a:gd name="G26" fmla="?: G9 G17 G25"/>
                <a:gd name="G27" fmla="?: G9 0 21600"/>
                <a:gd name="G28" fmla="cos 10800 -11739500"/>
                <a:gd name="G29" fmla="sin 10800 -11739500"/>
                <a:gd name="G30" fmla="sin 10478 -11739500"/>
                <a:gd name="G31" fmla="+- G28 10800 0"/>
                <a:gd name="G32" fmla="+- G29 10800 0"/>
                <a:gd name="G33" fmla="+- G30 10800 0"/>
                <a:gd name="G34" fmla="?: G4 0 G31"/>
                <a:gd name="G35" fmla="?: -11739500 G34 0"/>
                <a:gd name="G36" fmla="?: G6 G35 G31"/>
                <a:gd name="G37" fmla="+- 21600 0 G36"/>
                <a:gd name="G38" fmla="?: G4 0 G33"/>
                <a:gd name="G39" fmla="?: -11739500 G38 G32"/>
                <a:gd name="G40" fmla="?: G6 G39 0"/>
                <a:gd name="G41" fmla="?: G4 G32 21600"/>
                <a:gd name="G42" fmla="?: G6 G41 G33"/>
                <a:gd name="T12" fmla="*/ 10800 w 21600"/>
                <a:gd name="T13" fmla="*/ 0 h 21600"/>
                <a:gd name="T14" fmla="*/ 162 w 21600"/>
                <a:gd name="T15" fmla="*/ 10638 h 21600"/>
                <a:gd name="T16" fmla="*/ 10800 w 21600"/>
                <a:gd name="T17" fmla="*/ 322 h 21600"/>
                <a:gd name="T18" fmla="*/ 21438 w 21600"/>
                <a:gd name="T19" fmla="*/ 10638 h 21600"/>
                <a:gd name="T20" fmla="*/ G36 w 21600"/>
                <a:gd name="T21" fmla="*/ G40 h 21600"/>
                <a:gd name="T22" fmla="*/ G37 w 21600"/>
                <a:gd name="T23" fmla="*/ G42 h 21600"/>
              </a:gdLst>
              <a:ahLst/>
              <a:cxnLst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T20" t="T21" r="T22" b="T23"/>
              <a:pathLst>
                <a:path w="21600" h="21600">
                  <a:moveTo>
                    <a:pt x="323" y="10641"/>
                  </a:moveTo>
                  <a:cubicBezTo>
                    <a:pt x="410" y="4916"/>
                    <a:pt x="5075" y="321"/>
                    <a:pt x="10800" y="322"/>
                  </a:cubicBezTo>
                  <a:cubicBezTo>
                    <a:pt x="16524" y="322"/>
                    <a:pt x="21189" y="4916"/>
                    <a:pt x="21276" y="10641"/>
                  </a:cubicBezTo>
                  <a:lnTo>
                    <a:pt x="21598" y="10636"/>
                  </a:lnTo>
                  <a:cubicBezTo>
                    <a:pt x="21509" y="4736"/>
                    <a:pt x="16700" y="-1"/>
                    <a:pt x="10799" y="0"/>
                  </a:cubicBezTo>
                  <a:cubicBezTo>
                    <a:pt x="4899" y="0"/>
                    <a:pt x="90" y="4736"/>
                    <a:pt x="1" y="10636"/>
                  </a:cubicBezTo>
                  <a:close/>
                </a:path>
              </a:pathLst>
            </a:custGeom>
            <a:gradFill rotWithShape="1">
              <a:gsLst>
                <a:gs pos="0">
                  <a:schemeClr val="bg2">
                    <a:gamma/>
                    <a:tint val="45490"/>
                    <a:invGamma/>
                  </a:schemeClr>
                </a:gs>
                <a:gs pos="50000">
                  <a:schemeClr val="bg2"/>
                </a:gs>
                <a:gs pos="100000">
                  <a:schemeClr val="bg2">
                    <a:gamma/>
                    <a:tint val="45490"/>
                    <a:invGamma/>
                  </a:schemeClr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76200" dir="10800000" kx="-3284103" algn="br" rotWithShape="0">
                      <a:schemeClr val="bg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69674" name="AutoShape 42"/>
            <p:cNvSpPr>
              <a:spLocks noChangeArrowheads="1"/>
            </p:cNvSpPr>
            <p:nvPr/>
          </p:nvSpPr>
          <p:spPr bwMode="ltGray">
            <a:xfrm rot="5400000" flipH="1">
              <a:off x="-2016918" y="1910556"/>
              <a:ext cx="4032250" cy="3929063"/>
            </a:xfrm>
            <a:custGeom>
              <a:avLst/>
              <a:gdLst>
                <a:gd name="G0" fmla="+- 56 0 0"/>
                <a:gd name="G1" fmla="+- 11796480 0 0"/>
                <a:gd name="G2" fmla="+- 0 0 11796480"/>
                <a:gd name="T0" fmla="*/ 0 256 1"/>
                <a:gd name="T1" fmla="*/ 180 256 1"/>
                <a:gd name="G3" fmla="+- 11796480 T0 T1"/>
                <a:gd name="T2" fmla="*/ 0 256 1"/>
                <a:gd name="T3" fmla="*/ 90 256 1"/>
                <a:gd name="G4" fmla="+- 11796480 T2 T3"/>
                <a:gd name="G5" fmla="*/ G4 2 1"/>
                <a:gd name="T4" fmla="*/ 90 256 1"/>
                <a:gd name="T5" fmla="*/ 0 256 1"/>
                <a:gd name="G6" fmla="+- 11796480 T4 T5"/>
                <a:gd name="G7" fmla="*/ G6 2 1"/>
                <a:gd name="G8" fmla="abs 11796480"/>
                <a:gd name="T6" fmla="*/ 0 256 1"/>
                <a:gd name="T7" fmla="*/ 90 256 1"/>
                <a:gd name="G9" fmla="+- G8 T6 T7"/>
                <a:gd name="G10" fmla="?: G9 G7 G5"/>
                <a:gd name="T8" fmla="*/ 0 256 1"/>
                <a:gd name="T9" fmla="*/ 360 256 1"/>
                <a:gd name="G11" fmla="+- G10 T8 T9"/>
                <a:gd name="G12" fmla="?: G10 G11 G10"/>
                <a:gd name="T10" fmla="*/ 0 256 1"/>
                <a:gd name="T11" fmla="*/ 360 256 1"/>
                <a:gd name="G13" fmla="+- G12 T10 T11"/>
                <a:gd name="G14" fmla="?: G12 G13 G12"/>
                <a:gd name="G15" fmla="+- 0 0 G14"/>
                <a:gd name="G16" fmla="+- 10800 0 0"/>
                <a:gd name="G17" fmla="+- 10800 0 56"/>
                <a:gd name="G18" fmla="*/ 56 1 2"/>
                <a:gd name="G19" fmla="+- G18 5400 0"/>
                <a:gd name="G20" fmla="cos G19 11796480"/>
                <a:gd name="G21" fmla="sin G19 11796480"/>
                <a:gd name="G22" fmla="+- G20 10800 0"/>
                <a:gd name="G23" fmla="+- G21 10800 0"/>
                <a:gd name="G24" fmla="+- 10800 0 G20"/>
                <a:gd name="G25" fmla="+- 56 10800 0"/>
                <a:gd name="G26" fmla="?: G9 G17 G25"/>
                <a:gd name="G27" fmla="?: G9 0 21600"/>
                <a:gd name="G28" fmla="cos 10800 11796480"/>
                <a:gd name="G29" fmla="sin 10800 11796480"/>
                <a:gd name="G30" fmla="sin 56 11796480"/>
                <a:gd name="G31" fmla="+- G28 10800 0"/>
                <a:gd name="G32" fmla="+- G29 10800 0"/>
                <a:gd name="G33" fmla="+- G30 10800 0"/>
                <a:gd name="G34" fmla="?: G4 0 G31"/>
                <a:gd name="G35" fmla="?: 11796480 G34 0"/>
                <a:gd name="G36" fmla="?: G6 G35 G31"/>
                <a:gd name="G37" fmla="+- 21600 0 G36"/>
                <a:gd name="G38" fmla="?: G4 0 G33"/>
                <a:gd name="G39" fmla="?: 11796480 G38 G32"/>
                <a:gd name="G40" fmla="?: G6 G39 0"/>
                <a:gd name="G41" fmla="?: G4 G32 21600"/>
                <a:gd name="G42" fmla="?: G6 G41 G33"/>
                <a:gd name="T12" fmla="*/ 10800 w 21600"/>
                <a:gd name="T13" fmla="*/ 0 h 21600"/>
                <a:gd name="T14" fmla="*/ 5372 w 21600"/>
                <a:gd name="T15" fmla="*/ 10800 h 21600"/>
                <a:gd name="T16" fmla="*/ 10800 w 21600"/>
                <a:gd name="T17" fmla="*/ 10744 h 21600"/>
                <a:gd name="T18" fmla="*/ 16228 w 21600"/>
                <a:gd name="T19" fmla="*/ 10800 h 21600"/>
                <a:gd name="T20" fmla="*/ G36 w 21600"/>
                <a:gd name="T21" fmla="*/ G40 h 21600"/>
                <a:gd name="T22" fmla="*/ G37 w 21600"/>
                <a:gd name="T23" fmla="*/ G42 h 21600"/>
              </a:gdLst>
              <a:ahLst/>
              <a:cxnLst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T20" t="T21" r="T22" b="T23"/>
              <a:pathLst>
                <a:path w="21600" h="21600">
                  <a:moveTo>
                    <a:pt x="10744" y="10800"/>
                  </a:moveTo>
                  <a:cubicBezTo>
                    <a:pt x="10744" y="10769"/>
                    <a:pt x="10769" y="10744"/>
                    <a:pt x="10800" y="10744"/>
                  </a:cubicBezTo>
                  <a:cubicBezTo>
                    <a:pt x="10830" y="10743"/>
                    <a:pt x="10855" y="10769"/>
                    <a:pt x="10856" y="10799"/>
                  </a:cubicBezTo>
                  <a:lnTo>
                    <a:pt x="21600" y="10800"/>
                  </a:lnTo>
                  <a:cubicBezTo>
                    <a:pt x="21600" y="4835"/>
                    <a:pt x="16764" y="0"/>
                    <a:pt x="10800" y="0"/>
                  </a:cubicBezTo>
                  <a:cubicBezTo>
                    <a:pt x="4835" y="0"/>
                    <a:pt x="0" y="4835"/>
                    <a:pt x="0" y="10800"/>
                  </a:cubicBez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0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" name="TextBox 1"/>
            <p:cNvSpPr txBox="1"/>
            <p:nvPr/>
          </p:nvSpPr>
          <p:spPr>
            <a:xfrm>
              <a:off x="113647" y="2740025"/>
              <a:ext cx="1588153" cy="230832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600" b="1" dirty="0" smtClean="0"/>
                <a:t>LỰC CẮT KHI TIỆN</a:t>
              </a:r>
              <a:endParaRPr lang="en-US" sz="3600" b="1" dirty="0"/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696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963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/>
              <a:t>Company  Logo</a:t>
            </a:r>
          </a:p>
        </p:txBody>
      </p:sp>
      <p:sp>
        <p:nvSpPr>
          <p:cNvPr id="70658" name="Rectangle 2"/>
          <p:cNvSpPr>
            <a:spLocks noGrp="1" noChangeArrowheads="1"/>
          </p:cNvSpPr>
          <p:nvPr>
            <p:ph type="title"/>
          </p:nvPr>
        </p:nvSpPr>
        <p:spPr>
          <a:xfrm>
            <a:off x="838200" y="152400"/>
            <a:ext cx="7391400" cy="563562"/>
          </a:xfrm>
        </p:spPr>
        <p:txBody>
          <a:bodyPr/>
          <a:lstStyle/>
          <a:p>
            <a:r>
              <a:rPr lang="en-US" dirty="0">
                <a:solidFill>
                  <a:srgbClr val="FFFF00"/>
                </a:solidFill>
              </a:rPr>
              <a:t>B. LỰC CẮT KHI TIỆN</a:t>
            </a:r>
          </a:p>
        </p:txBody>
      </p:sp>
      <p:grpSp>
        <p:nvGrpSpPr>
          <p:cNvPr id="3" name="Group 4"/>
          <p:cNvGrpSpPr>
            <a:grpSpLocks/>
          </p:cNvGrpSpPr>
          <p:nvPr/>
        </p:nvGrpSpPr>
        <p:grpSpPr bwMode="auto">
          <a:xfrm>
            <a:off x="2173941" y="823942"/>
            <a:ext cx="6858000" cy="5486400"/>
            <a:chOff x="2918" y="4015"/>
            <a:chExt cx="6912" cy="5185"/>
          </a:xfrm>
        </p:grpSpPr>
        <p:grpSp>
          <p:nvGrpSpPr>
            <p:cNvPr id="5" name="Group 5"/>
            <p:cNvGrpSpPr>
              <a:grpSpLocks/>
            </p:cNvGrpSpPr>
            <p:nvPr/>
          </p:nvGrpSpPr>
          <p:grpSpPr bwMode="auto">
            <a:xfrm>
              <a:off x="2918" y="4015"/>
              <a:ext cx="6912" cy="5185"/>
              <a:chOff x="1448" y="4225"/>
              <a:chExt cx="6912" cy="5185"/>
            </a:xfrm>
          </p:grpSpPr>
          <p:pic>
            <p:nvPicPr>
              <p:cNvPr id="70662" name="Picture 6"/>
              <p:cNvPicPr>
                <a:picLocks noChangeAspect="1" noChangeArrowheads="1"/>
              </p:cNvPicPr>
              <p:nvPr/>
            </p:nvPicPr>
            <p:blipFill>
              <a:blip r:embed="rId2">
                <a:lum bright="-42000" contrast="66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448" y="4225"/>
                <a:ext cx="6912" cy="518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grpSp>
            <p:nvGrpSpPr>
              <p:cNvPr id="7" name="Group 7"/>
              <p:cNvGrpSpPr>
                <a:grpSpLocks/>
              </p:cNvGrpSpPr>
              <p:nvPr/>
            </p:nvGrpSpPr>
            <p:grpSpPr bwMode="auto">
              <a:xfrm>
                <a:off x="4155" y="5760"/>
                <a:ext cx="2040" cy="1980"/>
                <a:chOff x="4155" y="5760"/>
                <a:chExt cx="2040" cy="1980"/>
              </a:xfrm>
            </p:grpSpPr>
            <p:sp>
              <p:nvSpPr>
                <p:cNvPr id="8" name="Line 8"/>
                <p:cNvSpPr>
                  <a:spLocks noChangeShapeType="1"/>
                </p:cNvSpPr>
                <p:nvPr/>
              </p:nvSpPr>
              <p:spPr bwMode="auto">
                <a:xfrm flipV="1">
                  <a:off x="5715" y="6060"/>
                  <a:ext cx="480" cy="18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 type="triangle" w="med" len="med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9" name="Line 9"/>
                <p:cNvSpPr>
                  <a:spLocks noChangeShapeType="1"/>
                </p:cNvSpPr>
                <p:nvPr/>
              </p:nvSpPr>
              <p:spPr bwMode="auto">
                <a:xfrm flipV="1">
                  <a:off x="5730" y="5760"/>
                  <a:ext cx="300" cy="46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 type="triangle" w="med" len="med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0" name="Line 10"/>
                <p:cNvSpPr>
                  <a:spLocks noChangeShapeType="1"/>
                </p:cNvSpPr>
                <p:nvPr/>
              </p:nvSpPr>
              <p:spPr bwMode="auto">
                <a:xfrm flipV="1">
                  <a:off x="4170" y="6675"/>
                  <a:ext cx="480" cy="18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 type="triangle" w="med" len="med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1" name="Line 11"/>
                <p:cNvSpPr>
                  <a:spLocks noChangeShapeType="1"/>
                </p:cNvSpPr>
                <p:nvPr/>
              </p:nvSpPr>
              <p:spPr bwMode="auto">
                <a:xfrm>
                  <a:off x="4155" y="6885"/>
                  <a:ext cx="390" cy="7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 type="triangle" w="med" len="med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" name="Line 12"/>
                <p:cNvSpPr>
                  <a:spLocks noChangeShapeType="1"/>
                </p:cNvSpPr>
                <p:nvPr/>
              </p:nvSpPr>
              <p:spPr bwMode="auto">
                <a:xfrm flipV="1">
                  <a:off x="4560" y="6690"/>
                  <a:ext cx="120" cy="28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 type="triangle" w="med" len="med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3" name="Line 13"/>
                <p:cNvSpPr>
                  <a:spLocks noChangeShapeType="1"/>
                </p:cNvSpPr>
                <p:nvPr/>
              </p:nvSpPr>
              <p:spPr bwMode="auto">
                <a:xfrm>
                  <a:off x="4710" y="7245"/>
                  <a:ext cx="285" cy="3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 type="triangle" w="med" len="med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4" name="Line 14"/>
                <p:cNvSpPr>
                  <a:spLocks noChangeShapeType="1"/>
                </p:cNvSpPr>
                <p:nvPr/>
              </p:nvSpPr>
              <p:spPr bwMode="auto">
                <a:xfrm flipV="1">
                  <a:off x="4680" y="7215"/>
                  <a:ext cx="0" cy="52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 type="triangle" w="med" len="med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" name="Line 15"/>
                <p:cNvSpPr>
                  <a:spLocks noChangeShapeType="1"/>
                </p:cNvSpPr>
                <p:nvPr/>
              </p:nvSpPr>
              <p:spPr bwMode="auto">
                <a:xfrm flipV="1">
                  <a:off x="4680" y="7275"/>
                  <a:ext cx="330" cy="465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 type="triangle" w="med" len="med"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</p:grpSp>
        <p:sp>
          <p:nvSpPr>
            <p:cNvPr id="6" name="Text Box 16"/>
            <p:cNvSpPr txBox="1">
              <a:spLocks noChangeArrowheads="1"/>
            </p:cNvSpPr>
            <p:nvPr/>
          </p:nvSpPr>
          <p:spPr bwMode="auto">
            <a:xfrm>
              <a:off x="4125" y="8475"/>
              <a:ext cx="5310" cy="70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r>
                <a:rPr kumimoji="0" lang="en-US" sz="2000" b="1" i="1" u="none" strike="noStrike" cap="none" normalizeH="0" baseline="0" dirty="0" err="1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  <a:cs typeface="Times New Roman" pitchFamily="18" charset="0"/>
                </a:rPr>
                <a:t>Hình</a:t>
              </a:r>
              <a:r>
                <a:rPr kumimoji="0" lang="en-US" sz="2000" b="1" i="1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  <a:cs typeface="Times New Roman" pitchFamily="18" charset="0"/>
                </a:rPr>
                <a:t> 2-17. </a:t>
              </a:r>
              <a:r>
                <a:rPr kumimoji="0" lang="en-US" sz="2000" b="1" i="1" u="none" strike="noStrike" cap="none" normalizeH="0" baseline="0" dirty="0" err="1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  <a:cs typeface="Times New Roman" pitchFamily="18" charset="0"/>
                </a:rPr>
                <a:t>Sơ</a:t>
              </a:r>
              <a:r>
                <a:rPr kumimoji="0" lang="en-US" sz="2000" b="1" i="1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kumimoji="0" lang="en-US" sz="2000" b="1" i="1" u="none" strike="noStrike" cap="none" normalizeH="0" baseline="0" dirty="0" err="1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  <a:cs typeface="Times New Roman" pitchFamily="18" charset="0"/>
                </a:rPr>
                <a:t>đô</a:t>
              </a:r>
              <a:r>
                <a:rPr kumimoji="0" lang="en-US" sz="2000" b="1" i="1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  <a:cs typeface="Times New Roman" pitchFamily="18" charset="0"/>
                </a:rPr>
                <a:t>̀ </a:t>
              </a:r>
              <a:r>
                <a:rPr kumimoji="0" lang="en-US" sz="2000" b="1" i="1" u="none" strike="noStrike" cap="none" normalizeH="0" baseline="0" dirty="0" err="1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  <a:cs typeface="Times New Roman" pitchFamily="18" charset="0"/>
                </a:rPr>
                <a:t>các</a:t>
              </a:r>
              <a:r>
                <a:rPr kumimoji="0" lang="en-US" sz="2000" b="1" i="1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kumimoji="0" lang="en-US" sz="2000" b="1" i="1" u="none" strike="noStrike" cap="none" normalizeH="0" baseline="0" dirty="0" err="1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  <a:cs typeface="Times New Roman" pitchFamily="18" charset="0"/>
                </a:rPr>
                <a:t>lực</a:t>
              </a:r>
              <a:r>
                <a:rPr kumimoji="0" lang="en-US" sz="2000" b="1" i="1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kumimoji="0" lang="en-US" sz="2000" b="1" i="1" u="none" strike="noStrike" cap="none" normalizeH="0" baseline="0" dirty="0" err="1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  <a:cs typeface="Times New Roman" pitchFamily="18" charset="0"/>
                </a:rPr>
                <a:t>tác</a:t>
              </a:r>
              <a:r>
                <a:rPr kumimoji="0" lang="en-US" sz="2000" b="1" i="1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kumimoji="0" lang="en-US" sz="2000" b="1" i="1" u="none" strike="noStrike" cap="none" normalizeH="0" baseline="0" dirty="0" err="1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  <a:cs typeface="Times New Roman" pitchFamily="18" charset="0"/>
                </a:rPr>
                <a:t>dụng</a:t>
              </a:r>
              <a:r>
                <a:rPr kumimoji="0" lang="en-US" sz="2000" b="1" i="1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kumimoji="0" lang="en-US" sz="2000" b="1" i="1" u="none" strike="noStrike" cap="none" normalizeH="0" baseline="0" dirty="0" err="1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  <a:cs typeface="Times New Roman" pitchFamily="18" charset="0"/>
                </a:rPr>
                <a:t>khi</a:t>
              </a:r>
              <a:r>
                <a:rPr kumimoji="0" lang="en-US" sz="2000" b="1" i="1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kumimoji="0" lang="en-US" sz="2000" b="1" i="1" u="none" strike="noStrike" cap="none" normalizeH="0" baseline="0" dirty="0" err="1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  <a:cs typeface="Times New Roman" pitchFamily="18" charset="0"/>
                </a:rPr>
                <a:t>gia</a:t>
              </a:r>
              <a:r>
                <a:rPr kumimoji="0" lang="en-US" sz="2000" b="1" i="1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kumimoji="0" lang="en-US" sz="2000" b="1" i="1" u="none" strike="noStrike" cap="none" normalizeH="0" baseline="0" dirty="0" err="1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  <a:cs typeface="Times New Roman" pitchFamily="18" charset="0"/>
                </a:rPr>
                <a:t>công</a:t>
              </a:r>
              <a:endPara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endParaRPr>
            </a:p>
          </p:txBody>
        </p:sp>
      </p:grpSp>
      <p:sp>
        <p:nvSpPr>
          <p:cNvPr id="19" name="AutoShape 4"/>
          <p:cNvSpPr>
            <a:spLocks noChangeArrowheads="1"/>
          </p:cNvSpPr>
          <p:nvPr/>
        </p:nvSpPr>
        <p:spPr bwMode="gray">
          <a:xfrm>
            <a:off x="41777" y="1011599"/>
            <a:ext cx="4859793" cy="574675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chemeClr val="accent1"/>
              </a:gs>
              <a:gs pos="50000">
                <a:schemeClr val="accent1">
                  <a:gamma/>
                  <a:tint val="64314"/>
                  <a:invGamma/>
                </a:schemeClr>
              </a:gs>
              <a:gs pos="100000">
                <a:schemeClr val="accent1"/>
              </a:gs>
            </a:gsLst>
            <a:lin ang="0" scaled="1"/>
          </a:gradFill>
          <a:ln w="38100" algn="ctr">
            <a:solidFill>
              <a:srgbClr val="FFFFFF"/>
            </a:solidFill>
            <a:round/>
            <a:headEnd/>
            <a:tailEnd/>
          </a:ln>
          <a:effectLst>
            <a:outerShdw dist="63500" dir="3187806" algn="ctr" rotWithShape="0">
              <a:srgbClr val="001D3A"/>
            </a:outerShdw>
          </a:effectLst>
        </p:spPr>
        <p:txBody>
          <a:bodyPr wrap="none" anchor="ctr"/>
          <a:lstStyle/>
          <a:p>
            <a:pPr algn="ctr" eaLnBrk="0" hangingPunct="0"/>
            <a:r>
              <a:rPr lang="en-US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</a:rPr>
              <a:t>2.4 PHÂN TÍCH VÀ TỔNG HỢP LỰC</a:t>
            </a:r>
            <a:endParaRPr lang="en-US" sz="2000" b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Verdana" pitchFamily="34" charset="0"/>
            </a:endParaRPr>
          </a:p>
        </p:txBody>
      </p:sp>
      <p:sp>
        <p:nvSpPr>
          <p:cNvPr id="16" name="Rounded Rectangular Callout 15"/>
          <p:cNvSpPr/>
          <p:nvPr/>
        </p:nvSpPr>
        <p:spPr>
          <a:xfrm>
            <a:off x="152400" y="1676400"/>
            <a:ext cx="2743200" cy="1854148"/>
          </a:xfrm>
          <a:prstGeom prst="wedgeRoundRectCallout">
            <a:avLst>
              <a:gd name="adj1" fmla="val 115877"/>
              <a:gd name="adj2" fmla="val 30952"/>
              <a:gd name="adj3" fmla="val 16667"/>
            </a:avLst>
          </a:prstGeom>
          <a:blipFill>
            <a:blip r:embed="rId3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000" b="1" dirty="0" err="1">
                <a:solidFill>
                  <a:srgbClr val="000000"/>
                </a:solidFill>
              </a:rPr>
              <a:t>Phoi</a:t>
            </a:r>
            <a:r>
              <a:rPr lang="en-US" sz="2000" b="1" dirty="0">
                <a:solidFill>
                  <a:srgbClr val="000000"/>
                </a:solidFill>
              </a:rPr>
              <a:t> </a:t>
            </a:r>
            <a:r>
              <a:rPr lang="en-US" sz="2000" b="1" dirty="0" err="1">
                <a:solidFill>
                  <a:srgbClr val="000000"/>
                </a:solidFill>
              </a:rPr>
              <a:t>tác</a:t>
            </a:r>
            <a:r>
              <a:rPr lang="en-US" sz="2000" b="1" dirty="0">
                <a:solidFill>
                  <a:srgbClr val="000000"/>
                </a:solidFill>
              </a:rPr>
              <a:t> </a:t>
            </a:r>
            <a:r>
              <a:rPr lang="en-US" sz="2000" b="1" dirty="0" err="1">
                <a:solidFill>
                  <a:srgbClr val="000000"/>
                </a:solidFill>
              </a:rPr>
              <a:t>dụng</a:t>
            </a:r>
            <a:r>
              <a:rPr lang="en-US" sz="2000" b="1" dirty="0">
                <a:solidFill>
                  <a:srgbClr val="000000"/>
                </a:solidFill>
              </a:rPr>
              <a:t> </a:t>
            </a:r>
            <a:r>
              <a:rPr lang="en-US" sz="2000" b="1" dirty="0" err="1">
                <a:solidFill>
                  <a:srgbClr val="000000"/>
                </a:solidFill>
              </a:rPr>
              <a:t>lên</a:t>
            </a:r>
            <a:r>
              <a:rPr lang="en-US" sz="2000" b="1" dirty="0">
                <a:solidFill>
                  <a:srgbClr val="000000"/>
                </a:solidFill>
              </a:rPr>
              <a:t> </a:t>
            </a:r>
            <a:r>
              <a:rPr lang="en-US" sz="2000" b="1" dirty="0" err="1">
                <a:solidFill>
                  <a:srgbClr val="000000"/>
                </a:solidFill>
              </a:rPr>
              <a:t>mặt</a:t>
            </a:r>
            <a:r>
              <a:rPr lang="en-US" sz="2000" b="1" dirty="0">
                <a:solidFill>
                  <a:srgbClr val="000000"/>
                </a:solidFill>
              </a:rPr>
              <a:t> </a:t>
            </a:r>
            <a:r>
              <a:rPr lang="en-US" sz="2000" b="1" dirty="0" err="1">
                <a:solidFill>
                  <a:srgbClr val="000000"/>
                </a:solidFill>
              </a:rPr>
              <a:t>trước</a:t>
            </a:r>
            <a:r>
              <a:rPr lang="en-US" sz="2000" b="1" dirty="0">
                <a:solidFill>
                  <a:srgbClr val="000000"/>
                </a:solidFill>
              </a:rPr>
              <a:t> </a:t>
            </a:r>
            <a:r>
              <a:rPr lang="en-US" sz="2000" b="1" dirty="0" err="1">
                <a:solidFill>
                  <a:srgbClr val="000000"/>
                </a:solidFill>
              </a:rPr>
              <a:t>của</a:t>
            </a:r>
            <a:r>
              <a:rPr lang="en-US" sz="2000" b="1" dirty="0">
                <a:solidFill>
                  <a:srgbClr val="000000"/>
                </a:solidFill>
              </a:rPr>
              <a:t> </a:t>
            </a:r>
            <a:r>
              <a:rPr lang="en-US" sz="2000" b="1" dirty="0" err="1" smtClean="0">
                <a:solidFill>
                  <a:srgbClr val="000000"/>
                </a:solidFill>
              </a:rPr>
              <a:t>dao</a:t>
            </a:r>
            <a:r>
              <a:rPr lang="en-US" sz="2000" b="1" dirty="0" smtClean="0">
                <a:solidFill>
                  <a:srgbClr val="000000"/>
                </a:solidFill>
              </a:rPr>
              <a:t>:</a:t>
            </a:r>
          </a:p>
          <a:p>
            <a:endParaRPr lang="en-US" sz="2000" b="1" dirty="0" smtClean="0">
              <a:solidFill>
                <a:srgbClr val="000000"/>
              </a:solidFill>
            </a:endParaRPr>
          </a:p>
          <a:p>
            <a:r>
              <a:rPr lang="en-US" sz="2000" dirty="0" smtClean="0">
                <a:solidFill>
                  <a:srgbClr val="000000"/>
                </a:solidFill>
              </a:rPr>
              <a:t>+ </a:t>
            </a:r>
            <a:r>
              <a:rPr lang="en-US" sz="2000" dirty="0" err="1">
                <a:solidFill>
                  <a:srgbClr val="000000"/>
                </a:solidFill>
              </a:rPr>
              <a:t>Lực</a:t>
            </a:r>
            <a:r>
              <a:rPr lang="en-US" sz="2000" dirty="0">
                <a:solidFill>
                  <a:srgbClr val="000000"/>
                </a:solidFill>
              </a:rPr>
              <a:t> </a:t>
            </a:r>
            <a:r>
              <a:rPr lang="en-US" sz="2000" dirty="0" err="1">
                <a:solidFill>
                  <a:srgbClr val="000000"/>
                </a:solidFill>
              </a:rPr>
              <a:t>pháp</a:t>
            </a:r>
            <a:r>
              <a:rPr lang="en-US" sz="2000" dirty="0">
                <a:solidFill>
                  <a:srgbClr val="000000"/>
                </a:solidFill>
              </a:rPr>
              <a:t> </a:t>
            </a:r>
            <a:r>
              <a:rPr lang="en-US" sz="2000" dirty="0" err="1">
                <a:solidFill>
                  <a:srgbClr val="000000"/>
                </a:solidFill>
              </a:rPr>
              <a:t>tuyến</a:t>
            </a:r>
            <a:r>
              <a:rPr lang="en-US" sz="2000" dirty="0">
                <a:solidFill>
                  <a:srgbClr val="000000"/>
                </a:solidFill>
              </a:rPr>
              <a:t> N</a:t>
            </a:r>
            <a:r>
              <a:rPr lang="en-US" sz="2000" baseline="-25000" dirty="0">
                <a:solidFill>
                  <a:srgbClr val="000000"/>
                </a:solidFill>
              </a:rPr>
              <a:t>1</a:t>
            </a:r>
            <a:r>
              <a:rPr lang="en-US" sz="2000" dirty="0">
                <a:solidFill>
                  <a:srgbClr val="000000"/>
                </a:solidFill>
              </a:rPr>
              <a:t> </a:t>
            </a:r>
          </a:p>
          <a:p>
            <a:r>
              <a:rPr lang="en-US" sz="2000" dirty="0" smtClean="0">
                <a:solidFill>
                  <a:srgbClr val="000000"/>
                </a:solidFill>
              </a:rPr>
              <a:t>+  </a:t>
            </a:r>
            <a:r>
              <a:rPr lang="en-US" sz="2000" dirty="0" err="1">
                <a:solidFill>
                  <a:srgbClr val="000000"/>
                </a:solidFill>
              </a:rPr>
              <a:t>Lực</a:t>
            </a:r>
            <a:r>
              <a:rPr lang="en-US" sz="2000" dirty="0">
                <a:solidFill>
                  <a:srgbClr val="000000"/>
                </a:solidFill>
              </a:rPr>
              <a:t> ma </a:t>
            </a:r>
            <a:r>
              <a:rPr lang="en-US" sz="2000" dirty="0" err="1">
                <a:solidFill>
                  <a:srgbClr val="000000"/>
                </a:solidFill>
              </a:rPr>
              <a:t>sát</a:t>
            </a:r>
            <a:r>
              <a:rPr lang="en-US" sz="2000" dirty="0">
                <a:solidFill>
                  <a:srgbClr val="000000"/>
                </a:solidFill>
              </a:rPr>
              <a:t> </a:t>
            </a:r>
            <a:r>
              <a:rPr lang="en-US" sz="2000" dirty="0" smtClean="0">
                <a:solidFill>
                  <a:srgbClr val="000000"/>
                </a:solidFill>
              </a:rPr>
              <a:t>F</a:t>
            </a:r>
            <a:r>
              <a:rPr lang="en-US" sz="2000" baseline="-25000" dirty="0" smtClean="0">
                <a:solidFill>
                  <a:srgbClr val="000000"/>
                </a:solidFill>
              </a:rPr>
              <a:t>1</a:t>
            </a:r>
            <a:endParaRPr lang="en-US" sz="2000" dirty="0">
              <a:solidFill>
                <a:srgbClr val="000000"/>
              </a:solidFill>
            </a:endParaRPr>
          </a:p>
        </p:txBody>
      </p:sp>
      <p:sp>
        <p:nvSpPr>
          <p:cNvPr id="21" name="Rounded Rectangular Callout 20"/>
          <p:cNvSpPr/>
          <p:nvPr/>
        </p:nvSpPr>
        <p:spPr>
          <a:xfrm>
            <a:off x="304800" y="3657600"/>
            <a:ext cx="2590800" cy="1854148"/>
          </a:xfrm>
          <a:prstGeom prst="wedgeRoundRectCallout">
            <a:avLst>
              <a:gd name="adj1" fmla="val 129704"/>
              <a:gd name="adj2" fmla="val -20911"/>
              <a:gd name="adj3" fmla="val 16667"/>
            </a:avLst>
          </a:prstGeom>
          <a:blipFill>
            <a:blip r:embed="rId4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000" b="1" dirty="0" err="1">
                <a:solidFill>
                  <a:srgbClr val="000000"/>
                </a:solidFill>
              </a:rPr>
              <a:t>Phôi</a:t>
            </a:r>
            <a:r>
              <a:rPr lang="en-US" sz="2000" b="1" dirty="0">
                <a:solidFill>
                  <a:srgbClr val="000000"/>
                </a:solidFill>
              </a:rPr>
              <a:t> </a:t>
            </a:r>
            <a:r>
              <a:rPr lang="en-US" sz="2000" b="1" dirty="0" err="1">
                <a:solidFill>
                  <a:srgbClr val="000000"/>
                </a:solidFill>
              </a:rPr>
              <a:t>tác</a:t>
            </a:r>
            <a:r>
              <a:rPr lang="en-US" sz="2000" b="1" dirty="0">
                <a:solidFill>
                  <a:srgbClr val="000000"/>
                </a:solidFill>
              </a:rPr>
              <a:t> </a:t>
            </a:r>
            <a:r>
              <a:rPr lang="en-US" sz="2000" b="1" dirty="0" err="1">
                <a:solidFill>
                  <a:srgbClr val="000000"/>
                </a:solidFill>
              </a:rPr>
              <a:t>dụng</a:t>
            </a:r>
            <a:r>
              <a:rPr lang="en-US" sz="2000" b="1" dirty="0">
                <a:solidFill>
                  <a:srgbClr val="000000"/>
                </a:solidFill>
              </a:rPr>
              <a:t> </a:t>
            </a:r>
            <a:r>
              <a:rPr lang="en-US" sz="2000" b="1" dirty="0" err="1">
                <a:solidFill>
                  <a:srgbClr val="000000"/>
                </a:solidFill>
              </a:rPr>
              <a:t>lên</a:t>
            </a:r>
            <a:r>
              <a:rPr lang="en-US" sz="2000" b="1" dirty="0">
                <a:solidFill>
                  <a:srgbClr val="000000"/>
                </a:solidFill>
              </a:rPr>
              <a:t> </a:t>
            </a:r>
            <a:r>
              <a:rPr lang="en-US" sz="2000" b="1" dirty="0" err="1">
                <a:solidFill>
                  <a:srgbClr val="000000"/>
                </a:solidFill>
              </a:rPr>
              <a:t>mặt</a:t>
            </a:r>
            <a:r>
              <a:rPr lang="en-US" sz="2000" b="1" dirty="0">
                <a:solidFill>
                  <a:srgbClr val="000000"/>
                </a:solidFill>
              </a:rPr>
              <a:t> </a:t>
            </a:r>
            <a:r>
              <a:rPr lang="en-US" sz="2000" b="1" dirty="0" err="1">
                <a:solidFill>
                  <a:srgbClr val="000000"/>
                </a:solidFill>
              </a:rPr>
              <a:t>sau</a:t>
            </a:r>
            <a:r>
              <a:rPr lang="en-US" sz="2000" b="1" dirty="0">
                <a:solidFill>
                  <a:srgbClr val="000000"/>
                </a:solidFill>
              </a:rPr>
              <a:t> </a:t>
            </a:r>
            <a:r>
              <a:rPr lang="en-US" sz="2000" b="1" dirty="0" err="1">
                <a:solidFill>
                  <a:srgbClr val="000000"/>
                </a:solidFill>
              </a:rPr>
              <a:t>của</a:t>
            </a:r>
            <a:r>
              <a:rPr lang="en-US" sz="2000" b="1" dirty="0">
                <a:solidFill>
                  <a:srgbClr val="000000"/>
                </a:solidFill>
              </a:rPr>
              <a:t> </a:t>
            </a:r>
            <a:r>
              <a:rPr lang="en-US" sz="2000" b="1" dirty="0" err="1">
                <a:solidFill>
                  <a:srgbClr val="000000"/>
                </a:solidFill>
              </a:rPr>
              <a:t>dao</a:t>
            </a:r>
            <a:r>
              <a:rPr lang="en-US" sz="2000" dirty="0">
                <a:solidFill>
                  <a:srgbClr val="000000"/>
                </a:solidFill>
              </a:rPr>
              <a:t>:</a:t>
            </a:r>
          </a:p>
          <a:p>
            <a:r>
              <a:rPr lang="en-US" sz="2000" dirty="0" smtClean="0">
                <a:solidFill>
                  <a:srgbClr val="000000"/>
                </a:solidFill>
              </a:rPr>
              <a:t>+ </a:t>
            </a:r>
            <a:r>
              <a:rPr lang="en-US" sz="2000" dirty="0" err="1">
                <a:solidFill>
                  <a:srgbClr val="000000"/>
                </a:solidFill>
              </a:rPr>
              <a:t>Lực</a:t>
            </a:r>
            <a:r>
              <a:rPr lang="en-US" sz="2000" dirty="0">
                <a:solidFill>
                  <a:srgbClr val="000000"/>
                </a:solidFill>
              </a:rPr>
              <a:t> </a:t>
            </a:r>
            <a:r>
              <a:rPr lang="en-US" sz="2000" dirty="0" err="1">
                <a:solidFill>
                  <a:srgbClr val="000000"/>
                </a:solidFill>
              </a:rPr>
              <a:t>pháp</a:t>
            </a:r>
            <a:r>
              <a:rPr lang="en-US" sz="2000" dirty="0">
                <a:solidFill>
                  <a:srgbClr val="000000"/>
                </a:solidFill>
              </a:rPr>
              <a:t> </a:t>
            </a:r>
            <a:r>
              <a:rPr lang="en-US" sz="2000" dirty="0" err="1">
                <a:solidFill>
                  <a:srgbClr val="000000"/>
                </a:solidFill>
              </a:rPr>
              <a:t>tuyến</a:t>
            </a:r>
            <a:r>
              <a:rPr lang="en-US" sz="2000" dirty="0">
                <a:solidFill>
                  <a:srgbClr val="000000"/>
                </a:solidFill>
              </a:rPr>
              <a:t> (</a:t>
            </a:r>
            <a:r>
              <a:rPr lang="en-US" sz="2000" dirty="0" err="1">
                <a:solidFill>
                  <a:srgbClr val="000000"/>
                </a:solidFill>
              </a:rPr>
              <a:t>áp</a:t>
            </a:r>
            <a:r>
              <a:rPr lang="en-US" sz="2000" dirty="0">
                <a:solidFill>
                  <a:srgbClr val="000000"/>
                </a:solidFill>
              </a:rPr>
              <a:t> </a:t>
            </a:r>
            <a:r>
              <a:rPr lang="en-US" sz="2000" dirty="0" err="1">
                <a:solidFill>
                  <a:srgbClr val="000000"/>
                </a:solidFill>
              </a:rPr>
              <a:t>lực</a:t>
            </a:r>
            <a:r>
              <a:rPr lang="en-US" sz="2000" dirty="0">
                <a:solidFill>
                  <a:srgbClr val="000000"/>
                </a:solidFill>
              </a:rPr>
              <a:t>) </a:t>
            </a:r>
            <a:r>
              <a:rPr lang="en-US" sz="2000" dirty="0" smtClean="0">
                <a:solidFill>
                  <a:srgbClr val="000000"/>
                </a:solidFill>
              </a:rPr>
              <a:t>N</a:t>
            </a:r>
            <a:r>
              <a:rPr lang="en-US" sz="2000" baseline="-25000" dirty="0" smtClean="0">
                <a:solidFill>
                  <a:srgbClr val="000000"/>
                </a:solidFill>
              </a:rPr>
              <a:t>2</a:t>
            </a:r>
            <a:endParaRPr lang="en-US" sz="2000" dirty="0">
              <a:solidFill>
                <a:srgbClr val="000000"/>
              </a:solidFill>
            </a:endParaRPr>
          </a:p>
          <a:p>
            <a:r>
              <a:rPr lang="fr-FR" sz="2000" dirty="0" smtClean="0">
                <a:solidFill>
                  <a:srgbClr val="000000"/>
                </a:solidFill>
              </a:rPr>
              <a:t>+ </a:t>
            </a:r>
            <a:r>
              <a:rPr lang="fr-FR" sz="2000" dirty="0" err="1">
                <a:solidFill>
                  <a:srgbClr val="000000"/>
                </a:solidFill>
              </a:rPr>
              <a:t>Lực</a:t>
            </a:r>
            <a:r>
              <a:rPr lang="fr-FR" sz="2000" dirty="0">
                <a:solidFill>
                  <a:srgbClr val="000000"/>
                </a:solidFill>
              </a:rPr>
              <a:t> ma </a:t>
            </a:r>
            <a:r>
              <a:rPr lang="fr-FR" sz="2000" dirty="0" err="1">
                <a:solidFill>
                  <a:srgbClr val="000000"/>
                </a:solidFill>
              </a:rPr>
              <a:t>sát</a:t>
            </a:r>
            <a:r>
              <a:rPr lang="fr-FR" sz="2000" dirty="0">
                <a:solidFill>
                  <a:srgbClr val="000000"/>
                </a:solidFill>
              </a:rPr>
              <a:t> </a:t>
            </a:r>
            <a:r>
              <a:rPr lang="fr-FR" sz="2000" dirty="0" smtClean="0">
                <a:solidFill>
                  <a:srgbClr val="000000"/>
                </a:solidFill>
              </a:rPr>
              <a:t>F</a:t>
            </a:r>
            <a:r>
              <a:rPr lang="fr-FR" sz="2000" baseline="-25000" dirty="0" smtClean="0">
                <a:solidFill>
                  <a:srgbClr val="000000"/>
                </a:solidFill>
              </a:rPr>
              <a:t>2</a:t>
            </a:r>
            <a:endParaRPr lang="en-US" sz="2000" dirty="0">
              <a:solidFill>
                <a:srgbClr val="0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1000"/>
                                        <p:tgtEl>
                                          <p:spTgt spid="706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0658" grpId="0"/>
      <p:bldP spid="19" grpId="0" animBg="1"/>
      <p:bldP spid="16" grpId="0" animBg="1"/>
      <p:bldP spid="21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/>
              <a:t>Company  Logo</a:t>
            </a:r>
          </a:p>
        </p:txBody>
      </p:sp>
      <p:grpSp>
        <p:nvGrpSpPr>
          <p:cNvPr id="16" name="Group 2"/>
          <p:cNvGrpSpPr>
            <a:grpSpLocks/>
          </p:cNvGrpSpPr>
          <p:nvPr/>
        </p:nvGrpSpPr>
        <p:grpSpPr bwMode="auto">
          <a:xfrm>
            <a:off x="3868780" y="1066718"/>
            <a:ext cx="6172200" cy="5181600"/>
            <a:chOff x="4095" y="1395"/>
            <a:chExt cx="5940" cy="4920"/>
          </a:xfrm>
        </p:grpSpPr>
        <p:pic>
          <p:nvPicPr>
            <p:cNvPr id="97283" name="Picture 3"/>
            <p:cNvPicPr>
              <a:picLocks noChangeAspect="1" noChangeArrowheads="1"/>
            </p:cNvPicPr>
            <p:nvPr/>
          </p:nvPicPr>
          <p:blipFill>
            <a:blip r:embed="rId2">
              <a:lum bright="-42000" contrast="6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095" y="1395"/>
              <a:ext cx="5940" cy="445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7" name="Text Box 4"/>
            <p:cNvSpPr txBox="1">
              <a:spLocks noChangeArrowheads="1"/>
            </p:cNvSpPr>
            <p:nvPr/>
          </p:nvSpPr>
          <p:spPr bwMode="auto">
            <a:xfrm>
              <a:off x="5620" y="5595"/>
              <a:ext cx="2890" cy="7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r>
                <a:rPr kumimoji="0" lang="en-US" sz="2400" b="1" i="1" u="none" strike="noStrike" cap="none" normalizeH="0" baseline="0" dirty="0" err="1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</a:rPr>
                <a:t>Sơ</a:t>
              </a:r>
              <a:r>
                <a:rPr kumimoji="0" lang="en-US" sz="2400" b="1" i="1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</a:rPr>
                <a:t> </a:t>
              </a:r>
              <a:r>
                <a:rPr kumimoji="0" lang="en-US" sz="2400" b="1" i="1" u="none" strike="noStrike" cap="none" normalizeH="0" baseline="0" dirty="0" err="1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</a:rPr>
                <a:t>đồ</a:t>
              </a:r>
              <a:r>
                <a:rPr kumimoji="0" lang="en-US" sz="2400" b="1" i="1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</a:rPr>
                <a:t> </a:t>
              </a:r>
              <a:r>
                <a:rPr kumimoji="0" lang="en-US" sz="2400" b="1" i="1" u="none" strike="noStrike" cap="none" normalizeH="0" baseline="0" dirty="0" err="1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</a:rPr>
                <a:t>lực</a:t>
              </a:r>
              <a:r>
                <a:rPr kumimoji="0" lang="en-US" sz="2400" b="1" i="1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</a:rPr>
                <a:t> </a:t>
              </a:r>
              <a:r>
                <a:rPr kumimoji="0" lang="en-US" sz="2400" b="1" i="1" u="none" strike="noStrike" cap="none" normalizeH="0" baseline="0" dirty="0" err="1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</a:rPr>
                <a:t>cắt</a:t>
              </a:r>
              <a:r>
                <a:rPr kumimoji="0" lang="en-US" sz="2400" b="1" i="1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</a:rPr>
                <a:t> </a:t>
              </a:r>
              <a:r>
                <a:rPr kumimoji="0" lang="en-US" sz="2400" b="1" i="1" u="none" strike="noStrike" cap="none" normalizeH="0" baseline="0" dirty="0" err="1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</a:rPr>
                <a:t>khi</a:t>
              </a:r>
              <a:r>
                <a:rPr kumimoji="0" lang="en-US" sz="2400" b="1" i="1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</a:rPr>
                <a:t> </a:t>
              </a:r>
              <a:r>
                <a:rPr kumimoji="0" lang="en-US" sz="2400" b="1" i="1" u="none" strike="noStrike" cap="none" normalizeH="0" baseline="0" dirty="0" err="1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</a:rPr>
                <a:t>tiện</a:t>
              </a:r>
              <a:endParaRPr kumimoji="0" lang="en-US" sz="4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endParaRPr>
            </a:p>
          </p:txBody>
        </p:sp>
      </p:grpSp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8419" y="2362200"/>
            <a:ext cx="3352800" cy="12062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Rectangle 2"/>
          <p:cNvSpPr>
            <a:spLocks noGrp="1" noChangeArrowheads="1"/>
          </p:cNvSpPr>
          <p:nvPr>
            <p:ph type="title"/>
          </p:nvPr>
        </p:nvSpPr>
        <p:spPr>
          <a:xfrm>
            <a:off x="838200" y="152400"/>
            <a:ext cx="7391400" cy="563562"/>
          </a:xfrm>
        </p:spPr>
        <p:txBody>
          <a:bodyPr/>
          <a:lstStyle/>
          <a:p>
            <a:r>
              <a:rPr lang="en-US" dirty="0">
                <a:solidFill>
                  <a:srgbClr val="FFFF00"/>
                </a:solidFill>
              </a:rPr>
              <a:t>B. LỰC CẮT KHI TIỆN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354106" y="3962400"/>
            <a:ext cx="460142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rgbClr val="C00000"/>
                </a:solidFill>
              </a:rPr>
              <a:t>R: </a:t>
            </a:r>
            <a:r>
              <a:rPr lang="fr-FR" sz="2000" b="1" dirty="0" err="1">
                <a:solidFill>
                  <a:srgbClr val="C00000"/>
                </a:solidFill>
              </a:rPr>
              <a:t>chính</a:t>
            </a:r>
            <a:r>
              <a:rPr lang="fr-FR" sz="2000" b="1" dirty="0">
                <a:solidFill>
                  <a:srgbClr val="C00000"/>
                </a:solidFill>
              </a:rPr>
              <a:t> là </a:t>
            </a:r>
            <a:r>
              <a:rPr lang="fr-FR" sz="2000" b="1" dirty="0" err="1">
                <a:solidFill>
                  <a:srgbClr val="C00000"/>
                </a:solidFill>
              </a:rPr>
              <a:t>lực</a:t>
            </a:r>
            <a:r>
              <a:rPr lang="fr-FR" sz="2000" b="1" dirty="0">
                <a:solidFill>
                  <a:srgbClr val="C00000"/>
                </a:solidFill>
              </a:rPr>
              <a:t> </a:t>
            </a:r>
            <a:r>
              <a:rPr lang="fr-FR" sz="2000" b="1" dirty="0" err="1">
                <a:solidFill>
                  <a:srgbClr val="C00000"/>
                </a:solidFill>
              </a:rPr>
              <a:t>tác</a:t>
            </a:r>
            <a:r>
              <a:rPr lang="fr-FR" sz="2000" b="1" dirty="0">
                <a:solidFill>
                  <a:srgbClr val="C00000"/>
                </a:solidFill>
              </a:rPr>
              <a:t> </a:t>
            </a:r>
            <a:r>
              <a:rPr lang="fr-FR" sz="2000" b="1" dirty="0" err="1">
                <a:solidFill>
                  <a:srgbClr val="C00000"/>
                </a:solidFill>
              </a:rPr>
              <a:t>dụng</a:t>
            </a:r>
            <a:r>
              <a:rPr lang="fr-FR" sz="2000" b="1" dirty="0">
                <a:solidFill>
                  <a:srgbClr val="C00000"/>
                </a:solidFill>
              </a:rPr>
              <a:t> </a:t>
            </a:r>
            <a:r>
              <a:rPr lang="fr-FR" sz="2000" b="1" dirty="0" err="1">
                <a:solidFill>
                  <a:srgbClr val="C00000"/>
                </a:solidFill>
              </a:rPr>
              <a:t>lên</a:t>
            </a:r>
            <a:r>
              <a:rPr lang="fr-FR" sz="2000" b="1" dirty="0">
                <a:solidFill>
                  <a:srgbClr val="C00000"/>
                </a:solidFill>
              </a:rPr>
              <a:t> dao.</a:t>
            </a:r>
            <a:endParaRPr lang="en-US" sz="2000" b="1" dirty="0">
              <a:solidFill>
                <a:srgbClr val="C00000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389964" y="1844276"/>
            <a:ext cx="1219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/>
              <a:t>Ta </a:t>
            </a:r>
            <a:r>
              <a:rPr lang="en-US" sz="2400" dirty="0" err="1" smtClean="0"/>
              <a:t>có</a:t>
            </a:r>
            <a:r>
              <a:rPr lang="en-US" sz="2400" dirty="0" smtClean="0"/>
              <a:t>:</a:t>
            </a:r>
            <a:endParaRPr lang="en-US" sz="2400" dirty="0"/>
          </a:p>
        </p:txBody>
      </p:sp>
      <p:sp>
        <p:nvSpPr>
          <p:cNvPr id="11" name="AutoShape 4"/>
          <p:cNvSpPr>
            <a:spLocks noChangeArrowheads="1"/>
          </p:cNvSpPr>
          <p:nvPr/>
        </p:nvSpPr>
        <p:spPr bwMode="gray">
          <a:xfrm>
            <a:off x="41777" y="1002155"/>
            <a:ext cx="4859793" cy="574675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chemeClr val="accent1"/>
              </a:gs>
              <a:gs pos="50000">
                <a:schemeClr val="accent1">
                  <a:gamma/>
                  <a:tint val="64314"/>
                  <a:invGamma/>
                </a:schemeClr>
              </a:gs>
              <a:gs pos="100000">
                <a:schemeClr val="accent1"/>
              </a:gs>
            </a:gsLst>
            <a:lin ang="0" scaled="1"/>
          </a:gradFill>
          <a:ln w="38100" algn="ctr">
            <a:solidFill>
              <a:srgbClr val="FFFFFF"/>
            </a:solidFill>
            <a:round/>
            <a:headEnd/>
            <a:tailEnd/>
          </a:ln>
          <a:effectLst>
            <a:outerShdw dist="63500" dir="3187806" algn="ctr" rotWithShape="0">
              <a:srgbClr val="001D3A"/>
            </a:outerShdw>
          </a:effectLst>
        </p:spPr>
        <p:txBody>
          <a:bodyPr wrap="none" anchor="ctr"/>
          <a:lstStyle/>
          <a:p>
            <a:pPr algn="ctr" eaLnBrk="0" hangingPunct="0"/>
            <a:r>
              <a:rPr lang="en-US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</a:rPr>
              <a:t>2.4 PHÂN TÍCH VÀ TỔNG HỢP LỰC</a:t>
            </a:r>
            <a:endParaRPr lang="en-US" sz="2000" b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Verdan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731974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Company  Logo</a:t>
            </a:r>
            <a:endParaRPr lang="en-US"/>
          </a:p>
        </p:txBody>
      </p:sp>
      <p:sp>
        <p:nvSpPr>
          <p:cNvPr id="5" name="Rectangle 2"/>
          <p:cNvSpPr>
            <a:spLocks noGrp="1" noChangeArrowheads="1"/>
          </p:cNvSpPr>
          <p:nvPr>
            <p:ph type="title"/>
          </p:nvPr>
        </p:nvSpPr>
        <p:spPr>
          <a:xfrm>
            <a:off x="838200" y="152400"/>
            <a:ext cx="7391400" cy="563562"/>
          </a:xfrm>
        </p:spPr>
        <p:txBody>
          <a:bodyPr/>
          <a:lstStyle/>
          <a:p>
            <a:r>
              <a:rPr lang="en-US" dirty="0">
                <a:solidFill>
                  <a:srgbClr val="FFFF00"/>
                </a:solidFill>
              </a:rPr>
              <a:t>B. LỰC CẮT KHI TIỆN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8901" y="1648000"/>
            <a:ext cx="911262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dirty="0" err="1"/>
              <a:t>Đê</a:t>
            </a:r>
            <a:r>
              <a:rPr lang="fr-FR" sz="2400" dirty="0"/>
              <a:t>̉ </a:t>
            </a:r>
            <a:r>
              <a:rPr lang="fr-FR" sz="2400" dirty="0" err="1"/>
              <a:t>nghiên</a:t>
            </a:r>
            <a:r>
              <a:rPr lang="fr-FR" sz="2400" dirty="0"/>
              <a:t> </a:t>
            </a:r>
            <a:r>
              <a:rPr lang="fr-FR" sz="2400" dirty="0" err="1"/>
              <a:t>cứu</a:t>
            </a:r>
            <a:r>
              <a:rPr lang="fr-FR" sz="2400" dirty="0"/>
              <a:t> và </a:t>
            </a:r>
            <a:r>
              <a:rPr lang="fr-FR" sz="2400" dirty="0" err="1"/>
              <a:t>đo</a:t>
            </a:r>
            <a:r>
              <a:rPr lang="fr-FR" sz="2400" dirty="0"/>
              <a:t> </a:t>
            </a:r>
            <a:r>
              <a:rPr lang="fr-FR" sz="2400" dirty="0" err="1"/>
              <a:t>lực</a:t>
            </a:r>
            <a:r>
              <a:rPr lang="fr-FR" sz="2400" dirty="0"/>
              <a:t> </a:t>
            </a:r>
            <a:r>
              <a:rPr lang="fr-FR" sz="2400" dirty="0" err="1"/>
              <a:t>cản</a:t>
            </a:r>
            <a:r>
              <a:rPr lang="fr-FR" sz="2400" dirty="0"/>
              <a:t> </a:t>
            </a:r>
            <a:r>
              <a:rPr lang="fr-FR" sz="2400" dirty="0" err="1"/>
              <a:t>cắt</a:t>
            </a:r>
            <a:r>
              <a:rPr lang="fr-FR" sz="2400" dirty="0"/>
              <a:t> </a:t>
            </a:r>
            <a:r>
              <a:rPr lang="fr-FR" sz="2400" dirty="0" err="1"/>
              <a:t>gọt</a:t>
            </a:r>
            <a:r>
              <a:rPr lang="fr-FR" sz="2400" dirty="0"/>
              <a:t> </a:t>
            </a:r>
            <a:r>
              <a:rPr lang="fr-FR" sz="2400" dirty="0" err="1"/>
              <a:t>được</a:t>
            </a:r>
            <a:r>
              <a:rPr lang="fr-FR" sz="2400" dirty="0"/>
              <a:t> </a:t>
            </a:r>
            <a:r>
              <a:rPr lang="fr-FR" sz="2400" dirty="0" err="1"/>
              <a:t>dê</a:t>
            </a:r>
            <a:r>
              <a:rPr lang="fr-FR" sz="2400" dirty="0"/>
              <a:t>̃ </a:t>
            </a:r>
            <a:r>
              <a:rPr lang="fr-FR" sz="2400" dirty="0" err="1"/>
              <a:t>dàng</a:t>
            </a:r>
            <a:r>
              <a:rPr lang="fr-FR" sz="2400" dirty="0"/>
              <a:t>, </a:t>
            </a:r>
            <a:r>
              <a:rPr lang="fr-FR" sz="2400" dirty="0" err="1"/>
              <a:t>người</a:t>
            </a:r>
            <a:r>
              <a:rPr lang="fr-FR" sz="2400" dirty="0"/>
              <a:t> ta </a:t>
            </a:r>
            <a:r>
              <a:rPr lang="fr-FR" sz="2400" dirty="0" err="1"/>
              <a:t>phân</a:t>
            </a:r>
            <a:r>
              <a:rPr lang="fr-FR" sz="2400" dirty="0"/>
              <a:t> </a:t>
            </a:r>
            <a:r>
              <a:rPr lang="fr-FR" sz="2400" dirty="0" err="1"/>
              <a:t>tích</a:t>
            </a:r>
            <a:r>
              <a:rPr lang="fr-FR" sz="2400" dirty="0"/>
              <a:t> </a:t>
            </a:r>
            <a:r>
              <a:rPr lang="fr-FR" sz="2400" dirty="0" err="1"/>
              <a:t>lực</a:t>
            </a:r>
            <a:r>
              <a:rPr lang="fr-FR" sz="2400" dirty="0"/>
              <a:t> R </a:t>
            </a:r>
            <a:r>
              <a:rPr lang="fr-FR" sz="2400" dirty="0" err="1"/>
              <a:t>thành</a:t>
            </a:r>
            <a:r>
              <a:rPr lang="fr-FR" sz="2400" dirty="0"/>
              <a:t> </a:t>
            </a:r>
            <a:r>
              <a:rPr lang="fr-FR" sz="2400" dirty="0" err="1"/>
              <a:t>các</a:t>
            </a:r>
            <a:r>
              <a:rPr lang="fr-FR" sz="2400" dirty="0"/>
              <a:t> </a:t>
            </a:r>
            <a:r>
              <a:rPr lang="fr-FR" sz="2400" dirty="0" err="1"/>
              <a:t>lực</a:t>
            </a:r>
            <a:r>
              <a:rPr lang="fr-FR" sz="2400" dirty="0"/>
              <a:t> </a:t>
            </a:r>
            <a:r>
              <a:rPr lang="fr-FR" sz="2400" dirty="0" err="1"/>
              <a:t>thành</a:t>
            </a:r>
            <a:r>
              <a:rPr lang="fr-FR" sz="2400" dirty="0"/>
              <a:t> </a:t>
            </a:r>
            <a:r>
              <a:rPr lang="fr-FR" sz="2400" dirty="0" err="1"/>
              <a:t>phần</a:t>
            </a:r>
            <a:r>
              <a:rPr lang="fr-FR" sz="2400" dirty="0"/>
              <a:t> P</a:t>
            </a:r>
            <a:r>
              <a:rPr lang="fr-FR" sz="2400" baseline="-25000" dirty="0"/>
              <a:t>x</a:t>
            </a:r>
            <a:r>
              <a:rPr lang="fr-FR" sz="2400" dirty="0"/>
              <a:t>, </a:t>
            </a:r>
            <a:r>
              <a:rPr lang="fr-FR" sz="2400" dirty="0" err="1"/>
              <a:t>P</a:t>
            </a:r>
            <a:r>
              <a:rPr lang="fr-FR" sz="2400" baseline="-25000" dirty="0" err="1"/>
              <a:t>y</a:t>
            </a:r>
            <a:r>
              <a:rPr lang="fr-FR" sz="2400" dirty="0"/>
              <a:t> và P</a:t>
            </a:r>
            <a:r>
              <a:rPr lang="fr-FR" sz="2400" baseline="-25000" dirty="0"/>
              <a:t>z</a:t>
            </a:r>
            <a:r>
              <a:rPr lang="fr-FR" sz="2400" dirty="0"/>
              <a:t> </a:t>
            </a:r>
            <a:r>
              <a:rPr lang="fr-FR" sz="2400" dirty="0" err="1"/>
              <a:t>theo</a:t>
            </a:r>
            <a:r>
              <a:rPr lang="fr-FR" sz="2400" dirty="0"/>
              <a:t> </a:t>
            </a:r>
            <a:r>
              <a:rPr lang="fr-FR" sz="2400" dirty="0" err="1"/>
              <a:t>hê</a:t>
            </a:r>
            <a:r>
              <a:rPr lang="fr-FR" sz="2400" dirty="0"/>
              <a:t>̣ </a:t>
            </a:r>
            <a:r>
              <a:rPr lang="fr-FR" sz="2400" dirty="0" err="1"/>
              <a:t>trục</a:t>
            </a:r>
            <a:r>
              <a:rPr lang="fr-FR" sz="2400" dirty="0"/>
              <a:t> </a:t>
            </a:r>
            <a:r>
              <a:rPr lang="fr-FR" sz="2400" dirty="0" err="1"/>
              <a:t>tọa</a:t>
            </a:r>
            <a:r>
              <a:rPr lang="fr-FR" sz="2400" dirty="0"/>
              <a:t> </a:t>
            </a:r>
            <a:r>
              <a:rPr lang="fr-FR" sz="2400" dirty="0" err="1"/>
              <a:t>đô</a:t>
            </a:r>
            <a:r>
              <a:rPr lang="fr-FR" sz="2400" dirty="0"/>
              <a:t>̣ </a:t>
            </a:r>
            <a:r>
              <a:rPr lang="fr-FR" sz="2400" dirty="0" err="1"/>
              <a:t>Ox</a:t>
            </a:r>
            <a:r>
              <a:rPr lang="fr-FR" sz="2400" dirty="0"/>
              <a:t>, </a:t>
            </a:r>
            <a:r>
              <a:rPr lang="fr-FR" sz="2400" dirty="0" err="1"/>
              <a:t>Oy</a:t>
            </a:r>
            <a:r>
              <a:rPr lang="fr-FR" sz="2400" dirty="0"/>
              <a:t> và Oz</a:t>
            </a:r>
            <a:r>
              <a:rPr lang="fr-FR" sz="2400" dirty="0" smtClean="0"/>
              <a:t>.</a:t>
            </a:r>
            <a:endParaRPr lang="en-US" sz="2400" dirty="0"/>
          </a:p>
        </p:txBody>
      </p:sp>
      <p:pic>
        <p:nvPicPr>
          <p:cNvPr id="9011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7998" y="2848329"/>
            <a:ext cx="3502221" cy="7572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1492624" y="2996114"/>
            <a:ext cx="1219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/>
              <a:t>Ta </a:t>
            </a:r>
            <a:r>
              <a:rPr lang="en-US" sz="2400" dirty="0" err="1" smtClean="0"/>
              <a:t>có</a:t>
            </a:r>
            <a:r>
              <a:rPr lang="en-US" sz="2400" dirty="0" smtClean="0"/>
              <a:t>:</a:t>
            </a:r>
            <a:endParaRPr lang="en-US" sz="2400" dirty="0"/>
          </a:p>
        </p:txBody>
      </p:sp>
      <p:sp>
        <p:nvSpPr>
          <p:cNvPr id="8" name="Rectangle 7"/>
          <p:cNvSpPr/>
          <p:nvPr/>
        </p:nvSpPr>
        <p:spPr>
          <a:xfrm>
            <a:off x="383247" y="3878997"/>
            <a:ext cx="8831725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400" dirty="0" err="1">
                <a:solidFill>
                  <a:srgbClr val="006600"/>
                </a:solidFill>
              </a:rPr>
              <a:t>Tổng</a:t>
            </a:r>
            <a:r>
              <a:rPr lang="fr-FR" sz="2400" dirty="0">
                <a:solidFill>
                  <a:srgbClr val="006600"/>
                </a:solidFill>
              </a:rPr>
              <a:t> </a:t>
            </a:r>
            <a:r>
              <a:rPr lang="fr-FR" sz="2400" dirty="0" err="1">
                <a:solidFill>
                  <a:srgbClr val="006600"/>
                </a:solidFill>
              </a:rPr>
              <a:t>hợp</a:t>
            </a:r>
            <a:r>
              <a:rPr lang="fr-FR" sz="2400" dirty="0">
                <a:solidFill>
                  <a:srgbClr val="006600"/>
                </a:solidFill>
              </a:rPr>
              <a:t> </a:t>
            </a:r>
            <a:r>
              <a:rPr lang="fr-FR" sz="2400" dirty="0" err="1">
                <a:solidFill>
                  <a:srgbClr val="006600"/>
                </a:solidFill>
              </a:rPr>
              <a:t>hai</a:t>
            </a:r>
            <a:r>
              <a:rPr lang="fr-FR" sz="2400" dirty="0">
                <a:solidFill>
                  <a:srgbClr val="006600"/>
                </a:solidFill>
              </a:rPr>
              <a:t> </a:t>
            </a:r>
            <a:r>
              <a:rPr lang="fr-FR" sz="2400" dirty="0" err="1">
                <a:solidFill>
                  <a:srgbClr val="006600"/>
                </a:solidFill>
              </a:rPr>
              <a:t>lực</a:t>
            </a:r>
            <a:r>
              <a:rPr lang="fr-FR" sz="2400" dirty="0">
                <a:solidFill>
                  <a:srgbClr val="006600"/>
                </a:solidFill>
              </a:rPr>
              <a:t> P</a:t>
            </a:r>
            <a:r>
              <a:rPr lang="fr-FR" sz="2400" baseline="-25000" dirty="0">
                <a:solidFill>
                  <a:srgbClr val="006600"/>
                </a:solidFill>
              </a:rPr>
              <a:t>x</a:t>
            </a:r>
            <a:r>
              <a:rPr lang="fr-FR" sz="2400" dirty="0">
                <a:solidFill>
                  <a:srgbClr val="006600"/>
                </a:solidFill>
              </a:rPr>
              <a:t> và </a:t>
            </a:r>
            <a:r>
              <a:rPr lang="fr-FR" sz="2400" dirty="0" err="1">
                <a:solidFill>
                  <a:srgbClr val="006600"/>
                </a:solidFill>
              </a:rPr>
              <a:t>P</a:t>
            </a:r>
            <a:r>
              <a:rPr lang="fr-FR" sz="2400" baseline="-25000" dirty="0" err="1">
                <a:solidFill>
                  <a:srgbClr val="006600"/>
                </a:solidFill>
              </a:rPr>
              <a:t>y</a:t>
            </a:r>
            <a:r>
              <a:rPr lang="fr-FR" sz="2400" dirty="0">
                <a:solidFill>
                  <a:srgbClr val="006600"/>
                </a:solidFill>
              </a:rPr>
              <a:t> ta </a:t>
            </a:r>
            <a:r>
              <a:rPr lang="fr-FR" sz="2400" dirty="0" err="1">
                <a:solidFill>
                  <a:srgbClr val="006600"/>
                </a:solidFill>
              </a:rPr>
              <a:t>được</a:t>
            </a:r>
            <a:r>
              <a:rPr lang="fr-FR" sz="2400" dirty="0">
                <a:solidFill>
                  <a:srgbClr val="006600"/>
                </a:solidFill>
              </a:rPr>
              <a:t> </a:t>
            </a:r>
            <a:r>
              <a:rPr lang="fr-FR" sz="2400" dirty="0" err="1">
                <a:solidFill>
                  <a:srgbClr val="006600"/>
                </a:solidFill>
              </a:rPr>
              <a:t>lực</a:t>
            </a:r>
            <a:r>
              <a:rPr lang="fr-FR" sz="2400" dirty="0">
                <a:solidFill>
                  <a:srgbClr val="006600"/>
                </a:solidFill>
              </a:rPr>
              <a:t> P</a:t>
            </a:r>
            <a:r>
              <a:rPr lang="fr-FR" sz="2400" baseline="-25000" dirty="0">
                <a:solidFill>
                  <a:srgbClr val="006600"/>
                </a:solidFill>
              </a:rPr>
              <a:t>N </a:t>
            </a:r>
            <a:r>
              <a:rPr lang="fr-FR" sz="2400" dirty="0" err="1">
                <a:solidFill>
                  <a:srgbClr val="006600"/>
                </a:solidFill>
              </a:rPr>
              <a:t>trùng</a:t>
            </a:r>
            <a:r>
              <a:rPr lang="fr-FR" sz="2400" dirty="0">
                <a:solidFill>
                  <a:srgbClr val="006600"/>
                </a:solidFill>
              </a:rPr>
              <a:t> </a:t>
            </a:r>
            <a:r>
              <a:rPr lang="fr-FR" sz="2400" dirty="0" err="1">
                <a:solidFill>
                  <a:srgbClr val="006600"/>
                </a:solidFill>
              </a:rPr>
              <a:t>với</a:t>
            </a:r>
            <a:r>
              <a:rPr lang="fr-FR" sz="2400" dirty="0">
                <a:solidFill>
                  <a:srgbClr val="006600"/>
                </a:solidFill>
              </a:rPr>
              <a:t> </a:t>
            </a:r>
            <a:r>
              <a:rPr lang="fr-FR" sz="2400" dirty="0" err="1">
                <a:solidFill>
                  <a:srgbClr val="006600"/>
                </a:solidFill>
              </a:rPr>
              <a:t>phương</a:t>
            </a:r>
            <a:r>
              <a:rPr lang="fr-FR" sz="2400" dirty="0">
                <a:solidFill>
                  <a:srgbClr val="006600"/>
                </a:solidFill>
              </a:rPr>
              <a:t> </a:t>
            </a:r>
            <a:r>
              <a:rPr lang="fr-FR" sz="2400" dirty="0" err="1">
                <a:solidFill>
                  <a:srgbClr val="006600"/>
                </a:solidFill>
              </a:rPr>
              <a:t>pháp</a:t>
            </a:r>
            <a:r>
              <a:rPr lang="fr-FR" sz="2400" dirty="0">
                <a:solidFill>
                  <a:srgbClr val="006600"/>
                </a:solidFill>
              </a:rPr>
              <a:t> </a:t>
            </a:r>
            <a:r>
              <a:rPr lang="fr-FR" sz="2400" dirty="0" err="1">
                <a:solidFill>
                  <a:srgbClr val="006600"/>
                </a:solidFill>
              </a:rPr>
              <a:t>tuyến</a:t>
            </a:r>
            <a:r>
              <a:rPr lang="fr-FR" sz="2400" dirty="0">
                <a:solidFill>
                  <a:srgbClr val="006600"/>
                </a:solidFill>
              </a:rPr>
              <a:t> </a:t>
            </a:r>
            <a:r>
              <a:rPr lang="fr-FR" sz="2400" dirty="0" err="1">
                <a:solidFill>
                  <a:srgbClr val="006600"/>
                </a:solidFill>
              </a:rPr>
              <a:t>của</a:t>
            </a:r>
            <a:r>
              <a:rPr lang="fr-FR" sz="2400" dirty="0">
                <a:solidFill>
                  <a:srgbClr val="006600"/>
                </a:solidFill>
              </a:rPr>
              <a:t> </a:t>
            </a:r>
            <a:r>
              <a:rPr lang="fr-FR" sz="2400" dirty="0" err="1">
                <a:solidFill>
                  <a:srgbClr val="006600"/>
                </a:solidFill>
              </a:rPr>
              <a:t>lưỡi</a:t>
            </a:r>
            <a:r>
              <a:rPr lang="fr-FR" sz="2400" dirty="0">
                <a:solidFill>
                  <a:srgbClr val="006600"/>
                </a:solidFill>
              </a:rPr>
              <a:t> </a:t>
            </a:r>
            <a:r>
              <a:rPr lang="fr-FR" sz="2400" dirty="0" err="1">
                <a:solidFill>
                  <a:srgbClr val="006600"/>
                </a:solidFill>
              </a:rPr>
              <a:t>cắt</a:t>
            </a:r>
            <a:r>
              <a:rPr lang="fr-FR" sz="2400" dirty="0">
                <a:solidFill>
                  <a:srgbClr val="006600"/>
                </a:solidFill>
              </a:rPr>
              <a:t>.</a:t>
            </a:r>
            <a:endParaRPr lang="en-US" sz="2400" dirty="0">
              <a:solidFill>
                <a:srgbClr val="006600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2102224" y="4995521"/>
            <a:ext cx="4803579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dirty="0" smtClean="0">
                <a:solidFill>
                  <a:srgbClr val="C00000"/>
                </a:solidFill>
              </a:rPr>
              <a:t>	Ta </a:t>
            </a:r>
            <a:r>
              <a:rPr lang="fr-FR" sz="2800" dirty="0" err="1">
                <a:solidFill>
                  <a:srgbClr val="C00000"/>
                </a:solidFill>
              </a:rPr>
              <a:t>co</a:t>
            </a:r>
            <a:r>
              <a:rPr lang="fr-FR" sz="2800" dirty="0">
                <a:solidFill>
                  <a:srgbClr val="C00000"/>
                </a:solidFill>
              </a:rPr>
              <a:t>́:  </a:t>
            </a:r>
            <a:r>
              <a:rPr lang="fr-FR" sz="2800" dirty="0" smtClean="0">
                <a:solidFill>
                  <a:srgbClr val="C00000"/>
                </a:solidFill>
              </a:rPr>
              <a:t>P</a:t>
            </a:r>
            <a:r>
              <a:rPr lang="fr-FR" sz="2800" baseline="-25000" dirty="0" smtClean="0">
                <a:solidFill>
                  <a:srgbClr val="C00000"/>
                </a:solidFill>
              </a:rPr>
              <a:t>N</a:t>
            </a:r>
            <a:r>
              <a:rPr lang="fr-FR" sz="2800" dirty="0" smtClean="0">
                <a:solidFill>
                  <a:srgbClr val="C00000"/>
                </a:solidFill>
              </a:rPr>
              <a:t> </a:t>
            </a:r>
            <a:r>
              <a:rPr lang="fr-FR" sz="2800" dirty="0">
                <a:solidFill>
                  <a:srgbClr val="C00000"/>
                </a:solidFill>
              </a:rPr>
              <a:t>=</a:t>
            </a:r>
            <a:r>
              <a:rPr lang="fr-FR" sz="2800" dirty="0" err="1">
                <a:solidFill>
                  <a:srgbClr val="C00000"/>
                </a:solidFill>
              </a:rPr>
              <a:t>P</a:t>
            </a:r>
            <a:r>
              <a:rPr lang="fr-FR" sz="2800" baseline="-25000" dirty="0" err="1">
                <a:solidFill>
                  <a:srgbClr val="C00000"/>
                </a:solidFill>
              </a:rPr>
              <a:t>y</a:t>
            </a:r>
            <a:r>
              <a:rPr lang="fr-FR" sz="2800" dirty="0">
                <a:solidFill>
                  <a:srgbClr val="C00000"/>
                </a:solidFill>
              </a:rPr>
              <a:t>+ P</a:t>
            </a:r>
            <a:r>
              <a:rPr lang="fr-FR" sz="2800" baseline="-25000" dirty="0">
                <a:solidFill>
                  <a:srgbClr val="C00000"/>
                </a:solidFill>
              </a:rPr>
              <a:t>x</a:t>
            </a:r>
            <a:r>
              <a:rPr lang="fr-FR" sz="2800" dirty="0">
                <a:solidFill>
                  <a:srgbClr val="C00000"/>
                </a:solidFill>
              </a:rPr>
              <a:t> </a:t>
            </a:r>
            <a:endParaRPr lang="en-US" sz="2800" dirty="0">
              <a:solidFill>
                <a:srgbClr val="C00000"/>
              </a:solidFill>
            </a:endParaRPr>
          </a:p>
          <a:p>
            <a:r>
              <a:rPr lang="fr-FR" sz="2800" dirty="0">
                <a:solidFill>
                  <a:srgbClr val="C00000"/>
                </a:solidFill>
              </a:rPr>
              <a:t>	 </a:t>
            </a:r>
            <a:r>
              <a:rPr lang="fr-FR" sz="2800" dirty="0" smtClean="0">
                <a:solidFill>
                  <a:srgbClr val="C00000"/>
                </a:solidFill>
              </a:rPr>
              <a:t>           </a:t>
            </a:r>
            <a:r>
              <a:rPr lang="fr-FR" sz="2800" dirty="0">
                <a:solidFill>
                  <a:srgbClr val="C00000"/>
                </a:solidFill>
              </a:rPr>
              <a:t>P</a:t>
            </a:r>
            <a:r>
              <a:rPr lang="fr-FR" sz="2800" baseline="-25000" dirty="0">
                <a:solidFill>
                  <a:srgbClr val="C00000"/>
                </a:solidFill>
              </a:rPr>
              <a:t>x</a:t>
            </a:r>
            <a:r>
              <a:rPr lang="fr-FR" sz="2800" dirty="0">
                <a:solidFill>
                  <a:srgbClr val="C00000"/>
                </a:solidFill>
              </a:rPr>
              <a:t> = </a:t>
            </a:r>
            <a:r>
              <a:rPr lang="fr-FR" sz="2800" dirty="0" err="1">
                <a:solidFill>
                  <a:srgbClr val="C00000"/>
                </a:solidFill>
              </a:rPr>
              <a:t>P</a:t>
            </a:r>
            <a:r>
              <a:rPr lang="fr-FR" sz="2800" baseline="-25000" dirty="0" err="1">
                <a:solidFill>
                  <a:srgbClr val="C00000"/>
                </a:solidFill>
              </a:rPr>
              <a:t>N</a:t>
            </a:r>
            <a:r>
              <a:rPr lang="fr-FR" sz="2800" dirty="0" err="1">
                <a:solidFill>
                  <a:srgbClr val="C00000"/>
                </a:solidFill>
              </a:rPr>
              <a:t>.sin</a:t>
            </a:r>
            <a:r>
              <a:rPr lang="fr-FR" sz="2800" dirty="0">
                <a:solidFill>
                  <a:srgbClr val="C00000"/>
                </a:solidFill>
              </a:rPr>
              <a:t> </a:t>
            </a:r>
            <a:r>
              <a:rPr lang="en-US" sz="2800" dirty="0">
                <a:solidFill>
                  <a:srgbClr val="C00000"/>
                </a:solidFill>
                <a:sym typeface="Symbol"/>
              </a:rPr>
              <a:t></a:t>
            </a:r>
            <a:endParaRPr lang="en-US" sz="2800" dirty="0">
              <a:solidFill>
                <a:srgbClr val="C00000"/>
              </a:solidFill>
            </a:endParaRPr>
          </a:p>
          <a:p>
            <a:r>
              <a:rPr lang="fr-FR" sz="2800" dirty="0">
                <a:solidFill>
                  <a:srgbClr val="C00000"/>
                </a:solidFill>
              </a:rPr>
              <a:t>	 </a:t>
            </a:r>
            <a:r>
              <a:rPr lang="fr-FR" sz="2800" dirty="0" smtClean="0">
                <a:solidFill>
                  <a:srgbClr val="C00000"/>
                </a:solidFill>
              </a:rPr>
              <a:t>           </a:t>
            </a:r>
            <a:r>
              <a:rPr lang="fr-FR" sz="2800" dirty="0" err="1" smtClean="0">
                <a:solidFill>
                  <a:srgbClr val="C00000"/>
                </a:solidFill>
              </a:rPr>
              <a:t>P</a:t>
            </a:r>
            <a:r>
              <a:rPr lang="fr-FR" sz="2800" baseline="-25000" dirty="0" err="1" smtClean="0">
                <a:solidFill>
                  <a:srgbClr val="C00000"/>
                </a:solidFill>
              </a:rPr>
              <a:t>y</a:t>
            </a:r>
            <a:r>
              <a:rPr lang="fr-FR" sz="2800" dirty="0" smtClean="0">
                <a:solidFill>
                  <a:srgbClr val="C00000"/>
                </a:solidFill>
              </a:rPr>
              <a:t> </a:t>
            </a:r>
            <a:r>
              <a:rPr lang="fr-FR" sz="2800" dirty="0">
                <a:solidFill>
                  <a:srgbClr val="C00000"/>
                </a:solidFill>
              </a:rPr>
              <a:t>= </a:t>
            </a:r>
            <a:r>
              <a:rPr lang="fr-FR" sz="2800" dirty="0" err="1">
                <a:solidFill>
                  <a:srgbClr val="C00000"/>
                </a:solidFill>
              </a:rPr>
              <a:t>P</a:t>
            </a:r>
            <a:r>
              <a:rPr lang="fr-FR" sz="2800" baseline="-25000" dirty="0" err="1">
                <a:solidFill>
                  <a:srgbClr val="C00000"/>
                </a:solidFill>
              </a:rPr>
              <a:t>N</a:t>
            </a:r>
            <a:r>
              <a:rPr lang="fr-FR" sz="2800" dirty="0" err="1">
                <a:solidFill>
                  <a:srgbClr val="C00000"/>
                </a:solidFill>
              </a:rPr>
              <a:t>.cos</a:t>
            </a:r>
            <a:r>
              <a:rPr lang="fr-FR" sz="2800" dirty="0">
                <a:solidFill>
                  <a:srgbClr val="C00000"/>
                </a:solidFill>
              </a:rPr>
              <a:t> </a:t>
            </a:r>
            <a:r>
              <a:rPr lang="en-US" sz="2800" dirty="0">
                <a:solidFill>
                  <a:srgbClr val="C00000"/>
                </a:solidFill>
                <a:sym typeface="Symbol"/>
              </a:rPr>
              <a:t></a:t>
            </a:r>
            <a:endParaRPr lang="en-US" sz="2800" dirty="0">
              <a:solidFill>
                <a:srgbClr val="C00000"/>
              </a:solidFill>
            </a:endParaRPr>
          </a:p>
        </p:txBody>
      </p:sp>
      <p:sp>
        <p:nvSpPr>
          <p:cNvPr id="11" name="AutoShape 4"/>
          <p:cNvSpPr>
            <a:spLocks noChangeArrowheads="1"/>
          </p:cNvSpPr>
          <p:nvPr/>
        </p:nvSpPr>
        <p:spPr bwMode="gray">
          <a:xfrm>
            <a:off x="122173" y="929504"/>
            <a:ext cx="4859793" cy="574675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chemeClr val="accent1"/>
              </a:gs>
              <a:gs pos="50000">
                <a:schemeClr val="accent1">
                  <a:gamma/>
                  <a:tint val="64314"/>
                  <a:invGamma/>
                </a:schemeClr>
              </a:gs>
              <a:gs pos="100000">
                <a:schemeClr val="accent1"/>
              </a:gs>
            </a:gsLst>
            <a:lin ang="0" scaled="1"/>
          </a:gradFill>
          <a:ln w="38100" algn="ctr">
            <a:solidFill>
              <a:srgbClr val="FFFFFF"/>
            </a:solidFill>
            <a:round/>
            <a:headEnd/>
            <a:tailEnd/>
          </a:ln>
          <a:effectLst>
            <a:outerShdw dist="63500" dir="3187806" algn="ctr" rotWithShape="0">
              <a:srgbClr val="001D3A"/>
            </a:outerShdw>
          </a:effectLst>
        </p:spPr>
        <p:txBody>
          <a:bodyPr wrap="none" anchor="ctr"/>
          <a:lstStyle/>
          <a:p>
            <a:pPr algn="ctr" eaLnBrk="0" hangingPunct="0"/>
            <a:r>
              <a:rPr lang="en-US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</a:rPr>
              <a:t>2.4 PHÂN TÍCH VÀ TỔNG HỢP LỰC</a:t>
            </a:r>
            <a:endParaRPr lang="en-US" sz="2000" b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Verdan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549678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901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901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901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3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  <a:tab pos="685800" algn="l"/>
                <a:tab pos="914400" algn="l"/>
                <a:tab pos="3086100" algn="ctr"/>
              </a:tabLst>
            </a:pPr>
            <a:r>
              <a:rPr kumimoji="0" lang="en-US" sz="13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Trong</a:t>
            </a:r>
            <a:r>
              <a:rPr kumimoji="0" lang="en-US" sz="13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quá </a:t>
            </a:r>
            <a:r>
              <a:rPr kumimoji="0" lang="en-US" sz="13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trình</a:t>
            </a:r>
            <a:r>
              <a:rPr kumimoji="0" lang="en-US" sz="13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13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cắt</a:t>
            </a:r>
            <a:r>
              <a:rPr kumimoji="0" lang="en-US" sz="13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:</a:t>
            </a:r>
            <a:r>
              <a:rPr kumimoji="0" lang="en-US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endParaRPr kumimoji="0" lang="en-US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  <a:tab pos="685800" algn="l"/>
                <a:tab pos="914400" algn="l"/>
                <a:tab pos="3086100" algn="ctr"/>
              </a:tabLst>
            </a:pPr>
            <a:r>
              <a:rPr kumimoji="0" lang="en-US" sz="13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	+  </a:t>
            </a:r>
            <a:r>
              <a:rPr kumimoji="0" lang="en-US" sz="13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Phoi</a:t>
            </a:r>
            <a:r>
              <a:rPr kumimoji="0" lang="en-US" sz="13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13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tác</a:t>
            </a:r>
            <a:r>
              <a:rPr kumimoji="0" lang="en-US" sz="13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13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dụng</a:t>
            </a:r>
            <a:r>
              <a:rPr kumimoji="0" lang="en-US" sz="13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13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lên</a:t>
            </a:r>
            <a:r>
              <a:rPr kumimoji="0" lang="en-US" sz="13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13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mặt</a:t>
            </a:r>
            <a:r>
              <a:rPr kumimoji="0" lang="en-US" sz="13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13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trước</a:t>
            </a:r>
            <a:r>
              <a:rPr kumimoji="0" lang="en-US" sz="13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13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của</a:t>
            </a:r>
            <a:r>
              <a:rPr kumimoji="0" lang="en-US" sz="13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13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dao</a:t>
            </a:r>
            <a:r>
              <a:rPr kumimoji="0" lang="en-US" sz="13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:</a:t>
            </a:r>
            <a:endParaRPr kumimoji="0" lang="en-US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  <a:tab pos="685800" algn="l"/>
                <a:tab pos="914400" algn="l"/>
                <a:tab pos="3086100" algn="ctr"/>
              </a:tabLst>
            </a:pPr>
            <a:endParaRPr kumimoji="0" 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7" name="Rectangle 29"/>
          <p:cNvSpPr>
            <a:spLocks noChangeArrowheads="1"/>
          </p:cNvSpPr>
          <p:nvPr/>
        </p:nvSpPr>
        <p:spPr bwMode="auto">
          <a:xfrm>
            <a:off x="152400" y="15240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  <a:tab pos="685800" algn="l"/>
                <a:tab pos="914400" algn="l"/>
                <a:tab pos="3086100" algn="ctr"/>
              </a:tabLst>
            </a:pPr>
            <a:r>
              <a:rPr kumimoji="0" lang="en-US" sz="13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Trong quá trình cắt:</a:t>
            </a:r>
            <a:r>
              <a:rPr kumimoji="0" lang="en-US" sz="12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endParaRPr kumimoji="0" lang="en-US" sz="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  <a:tab pos="685800" algn="l"/>
                <a:tab pos="914400" algn="l"/>
                <a:tab pos="3086100" algn="ctr"/>
              </a:tabLst>
            </a:pPr>
            <a:r>
              <a:rPr kumimoji="0" lang="en-US" sz="13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	+  Phoi tác dụng lên mặt trước của dao:</a:t>
            </a:r>
            <a:endParaRPr kumimoji="0" lang="en-US" sz="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  <a:tab pos="685800" algn="l"/>
                <a:tab pos="914400" algn="l"/>
                <a:tab pos="3086100" algn="ctr"/>
              </a:tabLst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1" name="Rectangle 2"/>
          <p:cNvSpPr txBox="1">
            <a:spLocks noChangeArrowheads="1"/>
          </p:cNvSpPr>
          <p:nvPr/>
        </p:nvSpPr>
        <p:spPr bwMode="black">
          <a:xfrm>
            <a:off x="838200" y="152400"/>
            <a:ext cx="7391400" cy="5635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  <a:lvl2pPr algn="ctr" rtl="0" eaLnBrk="1" fontAlgn="base" hangingPunct="1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bg1"/>
                </a:solidFill>
                <a:latin typeface="Arial" charset="0"/>
              </a:defRPr>
            </a:lvl2pPr>
            <a:lvl3pPr algn="ctr" rtl="0" eaLnBrk="1" fontAlgn="base" hangingPunct="1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bg1"/>
                </a:solidFill>
                <a:latin typeface="Arial" charset="0"/>
              </a:defRPr>
            </a:lvl3pPr>
            <a:lvl4pPr algn="ctr" rtl="0" eaLnBrk="1" fontAlgn="base" hangingPunct="1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bg1"/>
                </a:solidFill>
                <a:latin typeface="Arial" charset="0"/>
              </a:defRPr>
            </a:lvl4pPr>
            <a:lvl5pPr algn="ctr" rtl="0" eaLnBrk="1" fontAlgn="base" hangingPunct="1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bg1"/>
                </a:solidFill>
                <a:latin typeface="Arial" charset="0"/>
              </a:defRPr>
            </a:lvl5pPr>
            <a:lvl6pPr marL="457200" algn="ctr" rtl="0" eaLnBrk="1" fontAlgn="base" hangingPunct="1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bg1"/>
                </a:solidFill>
                <a:latin typeface="Arial" charset="0"/>
              </a:defRPr>
            </a:lvl6pPr>
            <a:lvl7pPr marL="914400" algn="ctr" rtl="0" eaLnBrk="1" fontAlgn="base" hangingPunct="1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bg1"/>
                </a:solidFill>
                <a:latin typeface="Arial" charset="0"/>
              </a:defRPr>
            </a:lvl7pPr>
            <a:lvl8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bg1"/>
                </a:solidFill>
                <a:latin typeface="Arial" charset="0"/>
              </a:defRPr>
            </a:lvl8pPr>
            <a:lvl9pPr marL="1828800" algn="ctr" rtl="0" eaLnBrk="1" fontAlgn="base" hangingPunct="1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bg1"/>
                </a:solidFill>
                <a:latin typeface="Arial" charset="0"/>
              </a:defRPr>
            </a:lvl9pPr>
          </a:lstStyle>
          <a:p>
            <a:r>
              <a:rPr lang="en-US" smtClean="0">
                <a:solidFill>
                  <a:srgbClr val="FFFF00"/>
                </a:solidFill>
              </a:rPr>
              <a:t>B. LỰC CẮT KHI TIỆN</a:t>
            </a:r>
            <a:endParaRPr lang="en-US" dirty="0">
              <a:solidFill>
                <a:srgbClr val="FFFF00"/>
              </a:solidFill>
            </a:endParaRPr>
          </a:p>
        </p:txBody>
      </p:sp>
      <p:sp>
        <p:nvSpPr>
          <p:cNvPr id="12" name="AutoShape 4"/>
          <p:cNvSpPr>
            <a:spLocks noChangeArrowheads="1"/>
          </p:cNvSpPr>
          <p:nvPr/>
        </p:nvSpPr>
        <p:spPr bwMode="gray">
          <a:xfrm>
            <a:off x="41776" y="929504"/>
            <a:ext cx="5368424" cy="574675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chemeClr val="accent1"/>
              </a:gs>
              <a:gs pos="50000">
                <a:schemeClr val="accent1">
                  <a:gamma/>
                  <a:tint val="64314"/>
                  <a:invGamma/>
                </a:schemeClr>
              </a:gs>
              <a:gs pos="100000">
                <a:schemeClr val="accent1"/>
              </a:gs>
            </a:gsLst>
            <a:lin ang="0" scaled="1"/>
          </a:gradFill>
          <a:ln w="38100" algn="ctr">
            <a:solidFill>
              <a:srgbClr val="FFFFFF"/>
            </a:solidFill>
            <a:round/>
            <a:headEnd/>
            <a:tailEnd/>
          </a:ln>
          <a:effectLst>
            <a:outerShdw dist="63500" dir="3187806" algn="ctr" rotWithShape="0">
              <a:srgbClr val="001D3A"/>
            </a:outerShdw>
          </a:effectLst>
        </p:spPr>
        <p:txBody>
          <a:bodyPr wrap="none" anchor="ctr"/>
          <a:lstStyle/>
          <a:p>
            <a:pPr algn="ctr" eaLnBrk="0" hangingPunct="0"/>
            <a:r>
              <a:rPr lang="en-US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</a:rPr>
              <a:t>2.4 PHÂN TÍCH VÀ TỔNG HỢP LỰC</a:t>
            </a:r>
            <a:endParaRPr lang="en-US" sz="2000" b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Verdana" pitchFamily="34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52400" y="2209800"/>
            <a:ext cx="89916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400" dirty="0"/>
              <a:t>Qua </a:t>
            </a:r>
            <a:r>
              <a:rPr lang="fr-FR" sz="2400" dirty="0" err="1"/>
              <a:t>thực</a:t>
            </a:r>
            <a:r>
              <a:rPr lang="fr-FR" sz="2400" dirty="0"/>
              <a:t> </a:t>
            </a:r>
            <a:r>
              <a:rPr lang="fr-FR" sz="2400" dirty="0" err="1"/>
              <a:t>nghiệm</a:t>
            </a:r>
            <a:r>
              <a:rPr lang="fr-FR" sz="2400" dirty="0"/>
              <a:t> khi </a:t>
            </a:r>
            <a:r>
              <a:rPr lang="fr-FR" sz="2400" dirty="0" err="1"/>
              <a:t>tiện</a:t>
            </a:r>
            <a:r>
              <a:rPr lang="fr-FR" sz="2400" dirty="0"/>
              <a:t> </a:t>
            </a:r>
            <a:r>
              <a:rPr lang="fr-FR" sz="2400" dirty="0" err="1"/>
              <a:t>dọc</a:t>
            </a:r>
            <a:r>
              <a:rPr lang="fr-FR" sz="2400" dirty="0"/>
              <a:t> </a:t>
            </a:r>
            <a:r>
              <a:rPr lang="fr-FR" sz="2400" dirty="0" err="1"/>
              <a:t>bằng</a:t>
            </a:r>
            <a:r>
              <a:rPr lang="fr-FR" sz="2400" dirty="0"/>
              <a:t> dao </a:t>
            </a:r>
            <a:r>
              <a:rPr lang="fr-FR" sz="2400" dirty="0" err="1"/>
              <a:t>tiện</a:t>
            </a:r>
            <a:r>
              <a:rPr lang="fr-FR" sz="2400" dirty="0"/>
              <a:t> </a:t>
            </a:r>
            <a:r>
              <a:rPr lang="fr-FR" sz="2400" dirty="0" err="1"/>
              <a:t>co</a:t>
            </a:r>
            <a:r>
              <a:rPr lang="fr-FR" sz="2400" dirty="0"/>
              <a:t>́ </a:t>
            </a:r>
            <a:r>
              <a:rPr lang="fr-FR" sz="2400" dirty="0" err="1"/>
              <a:t>góc</a:t>
            </a:r>
            <a:r>
              <a:rPr lang="fr-FR" sz="2400" dirty="0"/>
              <a:t> </a:t>
            </a:r>
            <a:r>
              <a:rPr lang="en-US" sz="2400" dirty="0">
                <a:sym typeface="Symbol"/>
              </a:rPr>
              <a:t></a:t>
            </a:r>
            <a:r>
              <a:rPr lang="fr-FR" sz="2400" dirty="0"/>
              <a:t> = </a:t>
            </a:r>
            <a:r>
              <a:rPr lang="fr-FR" sz="2400" dirty="0" smtClean="0"/>
              <a:t>45</a:t>
            </a:r>
            <a:r>
              <a:rPr lang="fr-FR" sz="2400" baseline="30000" dirty="0" smtClean="0"/>
              <a:t>0</a:t>
            </a:r>
            <a:r>
              <a:rPr lang="fr-FR" sz="2400" dirty="0" smtClean="0"/>
              <a:t>;</a:t>
            </a:r>
            <a:br>
              <a:rPr lang="fr-FR" sz="2400" dirty="0" smtClean="0"/>
            </a:br>
            <a:r>
              <a:rPr lang="en-US" sz="2400" dirty="0" smtClean="0">
                <a:sym typeface="Symbol"/>
              </a:rPr>
              <a:t></a:t>
            </a:r>
            <a:r>
              <a:rPr lang="fr-FR" sz="2400" dirty="0" smtClean="0"/>
              <a:t> </a:t>
            </a:r>
            <a:r>
              <a:rPr lang="fr-FR" sz="2400" dirty="0"/>
              <a:t>= 0; </a:t>
            </a:r>
            <a:r>
              <a:rPr lang="en-US" sz="2400" dirty="0">
                <a:sym typeface="Symbol"/>
              </a:rPr>
              <a:t></a:t>
            </a:r>
            <a:r>
              <a:rPr lang="fr-FR" sz="2400" dirty="0"/>
              <a:t> = 15</a:t>
            </a:r>
            <a:r>
              <a:rPr lang="fr-FR" sz="2400" baseline="30000" dirty="0"/>
              <a:t>0</a:t>
            </a:r>
            <a:r>
              <a:rPr lang="fr-FR" sz="2400" dirty="0"/>
              <a:t> </a:t>
            </a:r>
            <a:r>
              <a:rPr lang="fr-FR" sz="2400" dirty="0" err="1"/>
              <a:t>giữa</a:t>
            </a:r>
            <a:r>
              <a:rPr lang="fr-FR" sz="2400" dirty="0"/>
              <a:t> P</a:t>
            </a:r>
            <a:r>
              <a:rPr lang="fr-FR" sz="2400" baseline="-25000" dirty="0"/>
              <a:t>x</a:t>
            </a:r>
            <a:r>
              <a:rPr lang="fr-FR" sz="2400" dirty="0"/>
              <a:t>, </a:t>
            </a:r>
            <a:r>
              <a:rPr lang="fr-FR" sz="2400" dirty="0" err="1"/>
              <a:t>P</a:t>
            </a:r>
            <a:r>
              <a:rPr lang="fr-FR" sz="2400" baseline="-25000" dirty="0" err="1"/>
              <a:t>y</a:t>
            </a:r>
            <a:r>
              <a:rPr lang="fr-FR" sz="2400" dirty="0"/>
              <a:t>, P</a:t>
            </a:r>
            <a:r>
              <a:rPr lang="fr-FR" sz="2400" baseline="-25000" dirty="0"/>
              <a:t>z</a:t>
            </a:r>
            <a:r>
              <a:rPr lang="fr-FR" sz="2400" dirty="0"/>
              <a:t>  </a:t>
            </a:r>
            <a:r>
              <a:rPr lang="fr-FR" sz="2400" dirty="0" err="1"/>
              <a:t>co</a:t>
            </a:r>
            <a:r>
              <a:rPr lang="fr-FR" sz="2400" dirty="0"/>
              <a:t>́ </a:t>
            </a:r>
            <a:r>
              <a:rPr lang="fr-FR" sz="2400" dirty="0" err="1"/>
              <a:t>mối</a:t>
            </a:r>
            <a:r>
              <a:rPr lang="fr-FR" sz="2400" dirty="0"/>
              <a:t> </a:t>
            </a:r>
            <a:r>
              <a:rPr lang="fr-FR" sz="2400" dirty="0" err="1"/>
              <a:t>quan</a:t>
            </a:r>
            <a:r>
              <a:rPr lang="fr-FR" sz="2400" dirty="0"/>
              <a:t> </a:t>
            </a:r>
            <a:r>
              <a:rPr lang="fr-FR" sz="2400" dirty="0" err="1"/>
              <a:t>hê</a:t>
            </a:r>
            <a:r>
              <a:rPr lang="fr-FR" sz="2400" dirty="0"/>
              <a:t>̣ </a:t>
            </a:r>
            <a:r>
              <a:rPr lang="fr-FR" sz="2400" dirty="0" err="1"/>
              <a:t>gần</a:t>
            </a:r>
            <a:r>
              <a:rPr lang="fr-FR" sz="2400" dirty="0"/>
              <a:t> </a:t>
            </a:r>
            <a:r>
              <a:rPr lang="fr-FR" sz="2400" dirty="0" err="1"/>
              <a:t>đúng</a:t>
            </a:r>
            <a:r>
              <a:rPr lang="fr-FR" sz="2400" dirty="0"/>
              <a:t> </a:t>
            </a:r>
            <a:r>
              <a:rPr lang="fr-FR" sz="2400" dirty="0" err="1"/>
              <a:t>như</a:t>
            </a:r>
            <a:r>
              <a:rPr lang="fr-FR" sz="2400" dirty="0"/>
              <a:t> </a:t>
            </a:r>
            <a:r>
              <a:rPr lang="fr-FR" sz="2400" dirty="0" err="1"/>
              <a:t>sau</a:t>
            </a:r>
            <a:r>
              <a:rPr lang="fr-FR" sz="2400" dirty="0"/>
              <a:t>:</a:t>
            </a:r>
            <a:endParaRPr lang="en-US" sz="2400" dirty="0"/>
          </a:p>
        </p:txBody>
      </p:sp>
      <p:pic>
        <p:nvPicPr>
          <p:cNvPr id="89092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6800" y="3489553"/>
            <a:ext cx="1905000" cy="9623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9093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22800" y="3542235"/>
            <a:ext cx="1951929" cy="909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729012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0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" dur="500"/>
                                        <p:tgtEl>
                                          <p:spTgt spid="890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0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7" dur="500"/>
                                        <p:tgtEl>
                                          <p:spTgt spid="890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3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  <a:tab pos="685800" algn="l"/>
                <a:tab pos="914400" algn="l"/>
                <a:tab pos="3086100" algn="ctr"/>
              </a:tabLst>
            </a:pPr>
            <a:r>
              <a:rPr kumimoji="0" lang="en-US" sz="13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Trong</a:t>
            </a:r>
            <a:r>
              <a:rPr kumimoji="0" lang="en-US" sz="13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quá </a:t>
            </a:r>
            <a:r>
              <a:rPr kumimoji="0" lang="en-US" sz="13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trình</a:t>
            </a:r>
            <a:r>
              <a:rPr kumimoji="0" lang="en-US" sz="13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13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cắt</a:t>
            </a:r>
            <a:r>
              <a:rPr kumimoji="0" lang="en-US" sz="13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:</a:t>
            </a:r>
            <a:r>
              <a:rPr kumimoji="0" lang="en-US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endParaRPr kumimoji="0" lang="en-US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  <a:tab pos="685800" algn="l"/>
                <a:tab pos="914400" algn="l"/>
                <a:tab pos="3086100" algn="ctr"/>
              </a:tabLst>
            </a:pPr>
            <a:r>
              <a:rPr kumimoji="0" lang="en-US" sz="13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	+  </a:t>
            </a:r>
            <a:r>
              <a:rPr kumimoji="0" lang="en-US" sz="13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Phoi</a:t>
            </a:r>
            <a:r>
              <a:rPr kumimoji="0" lang="en-US" sz="13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13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tác</a:t>
            </a:r>
            <a:r>
              <a:rPr kumimoji="0" lang="en-US" sz="13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13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dụng</a:t>
            </a:r>
            <a:r>
              <a:rPr kumimoji="0" lang="en-US" sz="13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13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lên</a:t>
            </a:r>
            <a:r>
              <a:rPr kumimoji="0" lang="en-US" sz="13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13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mặt</a:t>
            </a:r>
            <a:r>
              <a:rPr kumimoji="0" lang="en-US" sz="13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13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trước</a:t>
            </a:r>
            <a:r>
              <a:rPr kumimoji="0" lang="en-US" sz="13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13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của</a:t>
            </a:r>
            <a:r>
              <a:rPr kumimoji="0" lang="en-US" sz="13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en-US" sz="13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dao</a:t>
            </a:r>
            <a:r>
              <a:rPr kumimoji="0" lang="en-US" sz="13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:</a:t>
            </a:r>
            <a:endParaRPr kumimoji="0" lang="en-US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  <a:tab pos="685800" algn="l"/>
                <a:tab pos="914400" algn="l"/>
                <a:tab pos="3086100" algn="ctr"/>
              </a:tabLst>
            </a:pPr>
            <a:endParaRPr kumimoji="0" 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7" name="Rectangle 29"/>
          <p:cNvSpPr>
            <a:spLocks noChangeArrowheads="1"/>
          </p:cNvSpPr>
          <p:nvPr/>
        </p:nvSpPr>
        <p:spPr bwMode="auto">
          <a:xfrm>
            <a:off x="152400" y="15240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  <a:tab pos="685800" algn="l"/>
                <a:tab pos="914400" algn="l"/>
                <a:tab pos="3086100" algn="ctr"/>
              </a:tabLst>
            </a:pPr>
            <a:r>
              <a:rPr kumimoji="0" lang="en-US" sz="13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Trong quá trình cắt:</a:t>
            </a:r>
            <a:r>
              <a:rPr kumimoji="0" lang="en-US" sz="12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endParaRPr kumimoji="0" lang="en-US" sz="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  <a:tab pos="685800" algn="l"/>
                <a:tab pos="914400" algn="l"/>
                <a:tab pos="3086100" algn="ctr"/>
              </a:tabLst>
            </a:pPr>
            <a:r>
              <a:rPr kumimoji="0" lang="en-US" sz="13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	+  Phoi tác dụng lên mặt trước của dao:</a:t>
            </a:r>
            <a:endParaRPr kumimoji="0" lang="en-US" sz="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  <a:tab pos="685800" algn="l"/>
                <a:tab pos="914400" algn="l"/>
                <a:tab pos="3086100" algn="ctr"/>
              </a:tabLst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1" name="Rectangle 2"/>
          <p:cNvSpPr txBox="1">
            <a:spLocks noChangeArrowheads="1"/>
          </p:cNvSpPr>
          <p:nvPr/>
        </p:nvSpPr>
        <p:spPr bwMode="black">
          <a:xfrm>
            <a:off x="838200" y="152400"/>
            <a:ext cx="7391400" cy="5635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  <a:lvl2pPr algn="ctr" rtl="0" eaLnBrk="1" fontAlgn="base" hangingPunct="1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bg1"/>
                </a:solidFill>
                <a:latin typeface="Arial" charset="0"/>
              </a:defRPr>
            </a:lvl2pPr>
            <a:lvl3pPr algn="ctr" rtl="0" eaLnBrk="1" fontAlgn="base" hangingPunct="1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bg1"/>
                </a:solidFill>
                <a:latin typeface="Arial" charset="0"/>
              </a:defRPr>
            </a:lvl3pPr>
            <a:lvl4pPr algn="ctr" rtl="0" eaLnBrk="1" fontAlgn="base" hangingPunct="1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bg1"/>
                </a:solidFill>
                <a:latin typeface="Arial" charset="0"/>
              </a:defRPr>
            </a:lvl4pPr>
            <a:lvl5pPr algn="ctr" rtl="0" eaLnBrk="1" fontAlgn="base" hangingPunct="1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bg1"/>
                </a:solidFill>
                <a:latin typeface="Arial" charset="0"/>
              </a:defRPr>
            </a:lvl5pPr>
            <a:lvl6pPr marL="457200" algn="ctr" rtl="0" eaLnBrk="1" fontAlgn="base" hangingPunct="1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bg1"/>
                </a:solidFill>
                <a:latin typeface="Arial" charset="0"/>
              </a:defRPr>
            </a:lvl6pPr>
            <a:lvl7pPr marL="914400" algn="ctr" rtl="0" eaLnBrk="1" fontAlgn="base" hangingPunct="1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bg1"/>
                </a:solidFill>
                <a:latin typeface="Arial" charset="0"/>
              </a:defRPr>
            </a:lvl7pPr>
            <a:lvl8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bg1"/>
                </a:solidFill>
                <a:latin typeface="Arial" charset="0"/>
              </a:defRPr>
            </a:lvl8pPr>
            <a:lvl9pPr marL="1828800" algn="ctr" rtl="0" eaLnBrk="1" fontAlgn="base" hangingPunct="1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bg1"/>
                </a:solidFill>
                <a:latin typeface="Arial" charset="0"/>
              </a:defRPr>
            </a:lvl9pPr>
          </a:lstStyle>
          <a:p>
            <a:r>
              <a:rPr lang="en-US" smtClean="0">
                <a:solidFill>
                  <a:srgbClr val="FFFF00"/>
                </a:solidFill>
              </a:rPr>
              <a:t>B. LỰC CẮT KHI TIỆN</a:t>
            </a:r>
            <a:endParaRPr lang="en-US" dirty="0">
              <a:solidFill>
                <a:srgbClr val="FFFF00"/>
              </a:solidFill>
            </a:endParaRPr>
          </a:p>
        </p:txBody>
      </p:sp>
      <p:sp>
        <p:nvSpPr>
          <p:cNvPr id="12" name="AutoShape 4"/>
          <p:cNvSpPr>
            <a:spLocks noChangeArrowheads="1"/>
          </p:cNvSpPr>
          <p:nvPr/>
        </p:nvSpPr>
        <p:spPr bwMode="gray">
          <a:xfrm>
            <a:off x="41776" y="929504"/>
            <a:ext cx="5139824" cy="574675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chemeClr val="accent1"/>
              </a:gs>
              <a:gs pos="50000">
                <a:schemeClr val="accent1">
                  <a:gamma/>
                  <a:tint val="64314"/>
                  <a:invGamma/>
                </a:schemeClr>
              </a:gs>
              <a:gs pos="100000">
                <a:schemeClr val="accent1"/>
              </a:gs>
            </a:gsLst>
            <a:lin ang="0" scaled="1"/>
          </a:gradFill>
          <a:ln w="38100" algn="ctr">
            <a:solidFill>
              <a:srgbClr val="FFFFFF"/>
            </a:solidFill>
            <a:round/>
            <a:headEnd/>
            <a:tailEnd/>
          </a:ln>
          <a:effectLst>
            <a:outerShdw dist="63500" dir="3187806" algn="ctr" rotWithShape="0">
              <a:srgbClr val="001D3A"/>
            </a:outerShdw>
          </a:effectLst>
        </p:spPr>
        <p:txBody>
          <a:bodyPr wrap="none" anchor="ctr"/>
          <a:lstStyle/>
          <a:p>
            <a:pPr algn="ctr" eaLnBrk="0" hangingPunct="0"/>
            <a:r>
              <a:rPr lang="en-US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</a:rPr>
              <a:t>2.4 PHÂN TÍCH VÀ TỔNG HỢP LỰC</a:t>
            </a:r>
            <a:endParaRPr lang="en-US" sz="2000" b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Verdana" pitchFamily="34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565156" y="1976734"/>
            <a:ext cx="512589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dirty="0" err="1"/>
              <a:t>Thay</a:t>
            </a:r>
            <a:r>
              <a:rPr lang="en-US" sz="2400" dirty="0"/>
              <a:t> </a:t>
            </a:r>
            <a:r>
              <a:rPr lang="en-US" sz="2400" dirty="0" err="1"/>
              <a:t>các</a:t>
            </a:r>
            <a:r>
              <a:rPr lang="en-US" sz="2400" dirty="0"/>
              <a:t> trị </a:t>
            </a:r>
            <a:r>
              <a:rPr lang="en-US" sz="2400" dirty="0" err="1"/>
              <a:t>sô</a:t>
            </a:r>
            <a:r>
              <a:rPr lang="en-US" sz="2400" dirty="0"/>
              <a:t>́ </a:t>
            </a:r>
            <a:r>
              <a:rPr lang="en-US" sz="2400" dirty="0" err="1"/>
              <a:t>P</a:t>
            </a:r>
            <a:r>
              <a:rPr lang="en-US" sz="2400" baseline="-25000" dirty="0" err="1"/>
              <a:t>x</a:t>
            </a:r>
            <a:r>
              <a:rPr lang="en-US" sz="2400" dirty="0"/>
              <a:t>, </a:t>
            </a:r>
            <a:r>
              <a:rPr lang="en-US" sz="2400" dirty="0" err="1"/>
              <a:t>P</a:t>
            </a:r>
            <a:r>
              <a:rPr lang="en-US" sz="2400" baseline="-25000" dirty="0" err="1"/>
              <a:t>y</a:t>
            </a:r>
            <a:r>
              <a:rPr lang="en-US" sz="2400" dirty="0"/>
              <a:t>, </a:t>
            </a:r>
            <a:r>
              <a:rPr lang="en-US" sz="2400" dirty="0" err="1"/>
              <a:t>bằng</a:t>
            </a:r>
            <a:r>
              <a:rPr lang="en-US" sz="2400" dirty="0"/>
              <a:t> </a:t>
            </a:r>
            <a:r>
              <a:rPr lang="en-US" sz="2400" dirty="0" err="1"/>
              <a:t>P</a:t>
            </a:r>
            <a:r>
              <a:rPr lang="en-US" sz="2400" baseline="-25000" dirty="0" err="1"/>
              <a:t>z</a:t>
            </a:r>
            <a:r>
              <a:rPr lang="en-US" sz="2400" dirty="0"/>
              <a:t> ta có:</a:t>
            </a:r>
          </a:p>
        </p:txBody>
      </p:sp>
      <p:pic>
        <p:nvPicPr>
          <p:cNvPr id="89094" name="Picture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4377" y="2868362"/>
            <a:ext cx="5867400" cy="6300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4" name="Rectangle 13"/>
          <p:cNvSpPr/>
          <p:nvPr/>
        </p:nvSpPr>
        <p:spPr>
          <a:xfrm>
            <a:off x="1246261" y="3704707"/>
            <a:ext cx="241578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i="1" dirty="0"/>
              <a:t>R </a:t>
            </a:r>
            <a:r>
              <a:rPr lang="en-US" sz="2400" dirty="0"/>
              <a:t>=(1,1</a:t>
            </a:r>
            <a:r>
              <a:rPr lang="en-US" sz="2400" dirty="0">
                <a:sym typeface="Symbol"/>
              </a:rPr>
              <a:t></a:t>
            </a:r>
            <a:r>
              <a:rPr lang="en-US" sz="2400" dirty="0"/>
              <a:t>1,18)</a:t>
            </a:r>
            <a:r>
              <a:rPr lang="en-US" sz="2400" dirty="0" err="1"/>
              <a:t>P</a:t>
            </a:r>
            <a:r>
              <a:rPr lang="en-US" sz="2400" baseline="-25000" dirty="0" err="1"/>
              <a:t>z</a:t>
            </a:r>
            <a:endParaRPr lang="en-US" sz="2400" dirty="0"/>
          </a:p>
        </p:txBody>
      </p:sp>
      <p:sp>
        <p:nvSpPr>
          <p:cNvPr id="15" name="Rectangle 14"/>
          <p:cNvSpPr/>
          <p:nvPr/>
        </p:nvSpPr>
        <p:spPr>
          <a:xfrm>
            <a:off x="129988" y="4375332"/>
            <a:ext cx="9102224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200" dirty="0" err="1">
                <a:solidFill>
                  <a:srgbClr val="0000CC"/>
                </a:solidFill>
              </a:rPr>
              <a:t>Như</a:t>
            </a:r>
            <a:r>
              <a:rPr lang="en-US" sz="2200" dirty="0">
                <a:solidFill>
                  <a:srgbClr val="0000CC"/>
                </a:solidFill>
              </a:rPr>
              <a:t> </a:t>
            </a:r>
            <a:r>
              <a:rPr lang="en-US" sz="2200" dirty="0" err="1">
                <a:solidFill>
                  <a:srgbClr val="0000CC"/>
                </a:solidFill>
              </a:rPr>
              <a:t>vậy</a:t>
            </a:r>
            <a:r>
              <a:rPr lang="en-US" sz="2200" dirty="0">
                <a:solidFill>
                  <a:srgbClr val="0000CC"/>
                </a:solidFill>
              </a:rPr>
              <a:t> </a:t>
            </a:r>
            <a:r>
              <a:rPr lang="en-US" sz="2200" dirty="0" err="1">
                <a:solidFill>
                  <a:srgbClr val="0000CC"/>
                </a:solidFill>
              </a:rPr>
              <a:t>P</a:t>
            </a:r>
            <a:r>
              <a:rPr lang="en-US" sz="2200" baseline="-25000" dirty="0" err="1">
                <a:solidFill>
                  <a:srgbClr val="0000CC"/>
                </a:solidFill>
              </a:rPr>
              <a:t>z</a:t>
            </a:r>
            <a:r>
              <a:rPr lang="en-US" sz="2200" dirty="0">
                <a:solidFill>
                  <a:srgbClr val="0000CC"/>
                </a:solidFill>
              </a:rPr>
              <a:t> là </a:t>
            </a:r>
            <a:r>
              <a:rPr lang="en-US" sz="2200" dirty="0" err="1">
                <a:solidFill>
                  <a:srgbClr val="0000CC"/>
                </a:solidFill>
              </a:rPr>
              <a:t>thành</a:t>
            </a:r>
            <a:r>
              <a:rPr lang="en-US" sz="2200" dirty="0">
                <a:solidFill>
                  <a:srgbClr val="0000CC"/>
                </a:solidFill>
              </a:rPr>
              <a:t> </a:t>
            </a:r>
            <a:r>
              <a:rPr lang="en-US" sz="2200" dirty="0" err="1">
                <a:solidFill>
                  <a:srgbClr val="0000CC"/>
                </a:solidFill>
              </a:rPr>
              <a:t>phần</a:t>
            </a:r>
            <a:r>
              <a:rPr lang="en-US" sz="2200" dirty="0">
                <a:solidFill>
                  <a:srgbClr val="0000CC"/>
                </a:solidFill>
              </a:rPr>
              <a:t> </a:t>
            </a:r>
            <a:r>
              <a:rPr lang="en-US" sz="2200" dirty="0" err="1">
                <a:solidFill>
                  <a:srgbClr val="0000CC"/>
                </a:solidFill>
              </a:rPr>
              <a:t>lực</a:t>
            </a:r>
            <a:r>
              <a:rPr lang="en-US" sz="2200" dirty="0">
                <a:solidFill>
                  <a:srgbClr val="0000CC"/>
                </a:solidFill>
              </a:rPr>
              <a:t> có trị </a:t>
            </a:r>
            <a:r>
              <a:rPr lang="en-US" sz="2200" dirty="0" err="1">
                <a:solidFill>
                  <a:srgbClr val="0000CC"/>
                </a:solidFill>
              </a:rPr>
              <a:t>sô</a:t>
            </a:r>
            <a:r>
              <a:rPr lang="en-US" sz="2200" dirty="0">
                <a:solidFill>
                  <a:srgbClr val="0000CC"/>
                </a:solidFill>
              </a:rPr>
              <a:t>́ </a:t>
            </a:r>
            <a:r>
              <a:rPr lang="en-US" sz="2200" dirty="0" err="1">
                <a:solidFill>
                  <a:srgbClr val="0000CC"/>
                </a:solidFill>
              </a:rPr>
              <a:t>lớn</a:t>
            </a:r>
            <a:r>
              <a:rPr lang="en-US" sz="2200" dirty="0">
                <a:solidFill>
                  <a:srgbClr val="0000CC"/>
                </a:solidFill>
              </a:rPr>
              <a:t> </a:t>
            </a:r>
            <a:r>
              <a:rPr lang="en-US" sz="2200" dirty="0" err="1">
                <a:solidFill>
                  <a:srgbClr val="0000CC"/>
                </a:solidFill>
              </a:rPr>
              <a:t>nhất</a:t>
            </a:r>
            <a:r>
              <a:rPr lang="en-US" sz="2200" dirty="0">
                <a:solidFill>
                  <a:srgbClr val="0000CC"/>
                </a:solidFill>
              </a:rPr>
              <a:t> vì </a:t>
            </a:r>
            <a:r>
              <a:rPr lang="en-US" sz="2200" dirty="0" err="1">
                <a:solidFill>
                  <a:srgbClr val="0000CC"/>
                </a:solidFill>
              </a:rPr>
              <a:t>vậy</a:t>
            </a:r>
            <a:r>
              <a:rPr lang="en-US" sz="2200" dirty="0">
                <a:solidFill>
                  <a:srgbClr val="0000CC"/>
                </a:solidFill>
              </a:rPr>
              <a:t> </a:t>
            </a:r>
            <a:r>
              <a:rPr lang="en-US" sz="2200" dirty="0" err="1">
                <a:solidFill>
                  <a:srgbClr val="0000CC"/>
                </a:solidFill>
              </a:rPr>
              <a:t>người</a:t>
            </a:r>
            <a:r>
              <a:rPr lang="en-US" sz="2200" dirty="0">
                <a:solidFill>
                  <a:srgbClr val="0000CC"/>
                </a:solidFill>
              </a:rPr>
              <a:t> ta </a:t>
            </a:r>
            <a:r>
              <a:rPr lang="en-US" sz="2200" dirty="0" err="1">
                <a:solidFill>
                  <a:srgbClr val="0000CC"/>
                </a:solidFill>
              </a:rPr>
              <a:t>gọi</a:t>
            </a:r>
            <a:r>
              <a:rPr lang="en-US" sz="2200" dirty="0">
                <a:solidFill>
                  <a:srgbClr val="0000CC"/>
                </a:solidFill>
              </a:rPr>
              <a:t> </a:t>
            </a:r>
            <a:r>
              <a:rPr lang="en-US" sz="2200" dirty="0" err="1">
                <a:solidFill>
                  <a:srgbClr val="0000CC"/>
                </a:solidFill>
              </a:rPr>
              <a:t>P</a:t>
            </a:r>
            <a:r>
              <a:rPr lang="en-US" sz="2200" baseline="-25000" dirty="0" err="1">
                <a:solidFill>
                  <a:srgbClr val="0000CC"/>
                </a:solidFill>
              </a:rPr>
              <a:t>z</a:t>
            </a:r>
            <a:r>
              <a:rPr lang="en-US" sz="2200" dirty="0">
                <a:solidFill>
                  <a:srgbClr val="0000CC"/>
                </a:solidFill>
              </a:rPr>
              <a:t> là </a:t>
            </a:r>
            <a:r>
              <a:rPr lang="en-US" sz="2200" dirty="0" err="1">
                <a:solidFill>
                  <a:srgbClr val="0000CC"/>
                </a:solidFill>
              </a:rPr>
              <a:t>lực</a:t>
            </a:r>
            <a:r>
              <a:rPr lang="en-US" sz="2200" dirty="0">
                <a:solidFill>
                  <a:srgbClr val="0000CC"/>
                </a:solidFill>
              </a:rPr>
              <a:t> </a:t>
            </a:r>
            <a:r>
              <a:rPr lang="en-US" sz="2200" dirty="0" err="1">
                <a:solidFill>
                  <a:srgbClr val="0000CC"/>
                </a:solidFill>
              </a:rPr>
              <a:t>cắt</a:t>
            </a:r>
            <a:r>
              <a:rPr lang="en-US" sz="2200" dirty="0">
                <a:solidFill>
                  <a:srgbClr val="0000CC"/>
                </a:solidFill>
              </a:rPr>
              <a:t> </a:t>
            </a:r>
            <a:r>
              <a:rPr lang="en-US" sz="2200" dirty="0" err="1">
                <a:solidFill>
                  <a:srgbClr val="0000CC"/>
                </a:solidFill>
              </a:rPr>
              <a:t>chính</a:t>
            </a:r>
            <a:r>
              <a:rPr lang="en-US" sz="2200" dirty="0">
                <a:solidFill>
                  <a:srgbClr val="0000CC"/>
                </a:solidFill>
              </a:rPr>
              <a:t>. </a:t>
            </a:r>
            <a:r>
              <a:rPr lang="en-US" sz="2200" dirty="0" err="1">
                <a:solidFill>
                  <a:srgbClr val="0000CC"/>
                </a:solidFill>
              </a:rPr>
              <a:t>Khi</a:t>
            </a:r>
            <a:r>
              <a:rPr lang="en-US" sz="2200" dirty="0">
                <a:solidFill>
                  <a:srgbClr val="0000CC"/>
                </a:solidFill>
              </a:rPr>
              <a:t> </a:t>
            </a:r>
            <a:r>
              <a:rPr lang="en-US" sz="2200" dirty="0" err="1">
                <a:solidFill>
                  <a:srgbClr val="0000CC"/>
                </a:solidFill>
              </a:rPr>
              <a:t>nghiên</a:t>
            </a:r>
            <a:r>
              <a:rPr lang="en-US" sz="2200" dirty="0">
                <a:solidFill>
                  <a:srgbClr val="0000CC"/>
                </a:solidFill>
              </a:rPr>
              <a:t> </a:t>
            </a:r>
            <a:r>
              <a:rPr lang="en-US" sz="2200" dirty="0" err="1">
                <a:solidFill>
                  <a:srgbClr val="0000CC"/>
                </a:solidFill>
              </a:rPr>
              <a:t>cứu</a:t>
            </a:r>
            <a:r>
              <a:rPr lang="en-US" sz="2200" dirty="0">
                <a:solidFill>
                  <a:srgbClr val="0000CC"/>
                </a:solidFill>
              </a:rPr>
              <a:t> </a:t>
            </a:r>
            <a:r>
              <a:rPr lang="en-US" sz="2200" dirty="0" err="1">
                <a:solidFill>
                  <a:srgbClr val="0000CC"/>
                </a:solidFill>
              </a:rPr>
              <a:t>lực</a:t>
            </a:r>
            <a:r>
              <a:rPr lang="en-US" sz="2200" dirty="0">
                <a:solidFill>
                  <a:srgbClr val="0000CC"/>
                </a:solidFill>
              </a:rPr>
              <a:t> </a:t>
            </a:r>
            <a:r>
              <a:rPr lang="en-US" sz="2200" dirty="0" err="1">
                <a:solidFill>
                  <a:srgbClr val="0000CC"/>
                </a:solidFill>
              </a:rPr>
              <a:t>cắt</a:t>
            </a:r>
            <a:r>
              <a:rPr lang="en-US" sz="2200" dirty="0">
                <a:solidFill>
                  <a:srgbClr val="0000CC"/>
                </a:solidFill>
              </a:rPr>
              <a:t> là </a:t>
            </a:r>
            <a:r>
              <a:rPr lang="en-US" sz="2200" dirty="0" err="1">
                <a:solidFill>
                  <a:srgbClr val="0000CC"/>
                </a:solidFill>
              </a:rPr>
              <a:t>chu</a:t>
            </a:r>
            <a:r>
              <a:rPr lang="en-US" sz="2200" dirty="0">
                <a:solidFill>
                  <a:srgbClr val="0000CC"/>
                </a:solidFill>
              </a:rPr>
              <a:t>̉ </a:t>
            </a:r>
            <a:r>
              <a:rPr lang="en-US" sz="2200" dirty="0" err="1">
                <a:solidFill>
                  <a:srgbClr val="0000CC"/>
                </a:solidFill>
              </a:rPr>
              <a:t>yếu</a:t>
            </a:r>
            <a:r>
              <a:rPr lang="en-US" sz="2200" dirty="0">
                <a:solidFill>
                  <a:srgbClr val="0000CC"/>
                </a:solidFill>
              </a:rPr>
              <a:t> </a:t>
            </a:r>
            <a:r>
              <a:rPr lang="en-US" sz="2200" dirty="0" err="1">
                <a:solidFill>
                  <a:srgbClr val="0000CC"/>
                </a:solidFill>
              </a:rPr>
              <a:t>nghiên</a:t>
            </a:r>
            <a:r>
              <a:rPr lang="en-US" sz="2200" dirty="0">
                <a:solidFill>
                  <a:srgbClr val="0000CC"/>
                </a:solidFill>
              </a:rPr>
              <a:t> </a:t>
            </a:r>
            <a:r>
              <a:rPr lang="en-US" sz="2200" dirty="0" err="1">
                <a:solidFill>
                  <a:srgbClr val="0000CC"/>
                </a:solidFill>
              </a:rPr>
              <a:t>cứu</a:t>
            </a:r>
            <a:r>
              <a:rPr lang="en-US" sz="2200" dirty="0">
                <a:solidFill>
                  <a:srgbClr val="0000CC"/>
                </a:solidFill>
              </a:rPr>
              <a:t> </a:t>
            </a:r>
            <a:r>
              <a:rPr lang="en-US" sz="2200" dirty="0" err="1">
                <a:solidFill>
                  <a:srgbClr val="0000CC"/>
                </a:solidFill>
              </a:rPr>
              <a:t>lực</a:t>
            </a:r>
            <a:r>
              <a:rPr lang="en-US" sz="2200" dirty="0">
                <a:solidFill>
                  <a:srgbClr val="0000CC"/>
                </a:solidFill>
              </a:rPr>
              <a:t> </a:t>
            </a:r>
            <a:r>
              <a:rPr lang="en-US" sz="2200" dirty="0" err="1">
                <a:solidFill>
                  <a:srgbClr val="0000CC"/>
                </a:solidFill>
              </a:rPr>
              <a:t>P</a:t>
            </a:r>
            <a:r>
              <a:rPr lang="en-US" sz="2200" baseline="-25000" dirty="0" err="1">
                <a:solidFill>
                  <a:srgbClr val="0000CC"/>
                </a:solidFill>
              </a:rPr>
              <a:t>z</a:t>
            </a:r>
            <a:r>
              <a:rPr lang="en-US" sz="2200" dirty="0">
                <a:solidFill>
                  <a:srgbClr val="0000CC"/>
                </a:solidFill>
              </a:rPr>
              <a:t>. </a:t>
            </a:r>
          </a:p>
        </p:txBody>
      </p:sp>
      <p:sp>
        <p:nvSpPr>
          <p:cNvPr id="16" name="Rectangle 15"/>
          <p:cNvSpPr/>
          <p:nvPr/>
        </p:nvSpPr>
        <p:spPr>
          <a:xfrm>
            <a:off x="161364" y="5486400"/>
            <a:ext cx="9070848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200" b="1" dirty="0">
                <a:solidFill>
                  <a:srgbClr val="009900"/>
                </a:solidFill>
              </a:rPr>
              <a:t>Tỷ </a:t>
            </a:r>
            <a:r>
              <a:rPr lang="en-US" sz="2200" b="1" dirty="0" err="1">
                <a:solidFill>
                  <a:srgbClr val="009900"/>
                </a:solidFill>
              </a:rPr>
              <a:t>sô</a:t>
            </a:r>
            <a:r>
              <a:rPr lang="en-US" sz="2200" b="1" dirty="0">
                <a:solidFill>
                  <a:srgbClr val="009900"/>
                </a:solidFill>
              </a:rPr>
              <a:t>́ </a:t>
            </a:r>
            <a:r>
              <a:rPr lang="en-US" sz="2200" b="1" dirty="0" err="1">
                <a:solidFill>
                  <a:srgbClr val="009900"/>
                </a:solidFill>
              </a:rPr>
              <a:t>giữa</a:t>
            </a:r>
            <a:r>
              <a:rPr lang="en-US" sz="2200" b="1" dirty="0">
                <a:solidFill>
                  <a:srgbClr val="009900"/>
                </a:solidFill>
              </a:rPr>
              <a:t> </a:t>
            </a:r>
            <a:r>
              <a:rPr lang="en-US" sz="2200" b="1" dirty="0" err="1">
                <a:solidFill>
                  <a:srgbClr val="009900"/>
                </a:solidFill>
              </a:rPr>
              <a:t>hai</a:t>
            </a:r>
            <a:r>
              <a:rPr lang="en-US" sz="2200" b="1" dirty="0">
                <a:solidFill>
                  <a:srgbClr val="009900"/>
                </a:solidFill>
              </a:rPr>
              <a:t> </a:t>
            </a:r>
            <a:r>
              <a:rPr lang="en-US" sz="2200" b="1" dirty="0" err="1">
                <a:solidFill>
                  <a:srgbClr val="009900"/>
                </a:solidFill>
              </a:rPr>
              <a:t>lực</a:t>
            </a:r>
            <a:r>
              <a:rPr lang="en-US" sz="2200" b="1" dirty="0">
                <a:solidFill>
                  <a:srgbClr val="009900"/>
                </a:solidFill>
              </a:rPr>
              <a:t> </a:t>
            </a:r>
            <a:r>
              <a:rPr lang="en-US" sz="2200" b="1" dirty="0" err="1">
                <a:solidFill>
                  <a:srgbClr val="009900"/>
                </a:solidFill>
              </a:rPr>
              <a:t>P</a:t>
            </a:r>
            <a:r>
              <a:rPr lang="en-US" sz="2200" b="1" baseline="-25000" dirty="0" err="1">
                <a:solidFill>
                  <a:srgbClr val="009900"/>
                </a:solidFill>
              </a:rPr>
              <a:t>x</a:t>
            </a:r>
            <a:r>
              <a:rPr lang="en-US" sz="2200" b="1" dirty="0">
                <a:solidFill>
                  <a:srgbClr val="009900"/>
                </a:solidFill>
              </a:rPr>
              <a:t> </a:t>
            </a:r>
            <a:r>
              <a:rPr lang="en-US" sz="2200" b="1" dirty="0" err="1">
                <a:solidFill>
                  <a:srgbClr val="009900"/>
                </a:solidFill>
              </a:rPr>
              <a:t>va</a:t>
            </a:r>
            <a:r>
              <a:rPr lang="en-US" sz="2200" b="1" dirty="0">
                <a:solidFill>
                  <a:srgbClr val="009900"/>
                </a:solidFill>
              </a:rPr>
              <a:t>̀ </a:t>
            </a:r>
            <a:r>
              <a:rPr lang="en-US" sz="2200" b="1" dirty="0" err="1">
                <a:solidFill>
                  <a:srgbClr val="009900"/>
                </a:solidFill>
              </a:rPr>
              <a:t>P</a:t>
            </a:r>
            <a:r>
              <a:rPr lang="en-US" sz="2200" b="1" baseline="-25000" dirty="0" err="1">
                <a:solidFill>
                  <a:srgbClr val="009900"/>
                </a:solidFill>
              </a:rPr>
              <a:t>y</a:t>
            </a:r>
            <a:r>
              <a:rPr lang="en-US" sz="2200" b="1" dirty="0">
                <a:solidFill>
                  <a:srgbClr val="009900"/>
                </a:solidFill>
              </a:rPr>
              <a:t> </a:t>
            </a:r>
            <a:r>
              <a:rPr lang="en-US" sz="2200" b="1" dirty="0" err="1">
                <a:solidFill>
                  <a:srgbClr val="009900"/>
                </a:solidFill>
              </a:rPr>
              <a:t>phu</a:t>
            </a:r>
            <a:r>
              <a:rPr lang="en-US" sz="2200" b="1" dirty="0">
                <a:solidFill>
                  <a:srgbClr val="009900"/>
                </a:solidFill>
              </a:rPr>
              <a:t>̣ </a:t>
            </a:r>
            <a:r>
              <a:rPr lang="en-US" sz="2200" b="1" dirty="0" err="1">
                <a:solidFill>
                  <a:srgbClr val="009900"/>
                </a:solidFill>
              </a:rPr>
              <a:t>thuộc</a:t>
            </a:r>
            <a:r>
              <a:rPr lang="en-US" sz="2200" b="1" dirty="0">
                <a:solidFill>
                  <a:srgbClr val="009900"/>
                </a:solidFill>
              </a:rPr>
              <a:t> </a:t>
            </a:r>
            <a:r>
              <a:rPr lang="en-US" sz="2200" b="1" dirty="0" err="1">
                <a:solidFill>
                  <a:srgbClr val="009900"/>
                </a:solidFill>
              </a:rPr>
              <a:t>vào</a:t>
            </a:r>
            <a:r>
              <a:rPr lang="en-US" sz="2200" b="1" dirty="0">
                <a:solidFill>
                  <a:srgbClr val="009900"/>
                </a:solidFill>
              </a:rPr>
              <a:t> </a:t>
            </a:r>
            <a:r>
              <a:rPr lang="en-US" sz="2200" b="1" dirty="0" err="1">
                <a:solidFill>
                  <a:srgbClr val="009900"/>
                </a:solidFill>
              </a:rPr>
              <a:t>góc</a:t>
            </a:r>
            <a:r>
              <a:rPr lang="en-US" sz="2200" b="1" dirty="0">
                <a:solidFill>
                  <a:srgbClr val="009900"/>
                </a:solidFill>
              </a:rPr>
              <a:t> </a:t>
            </a:r>
            <a:r>
              <a:rPr lang="en-US" sz="2200" b="1" dirty="0">
                <a:solidFill>
                  <a:srgbClr val="009900"/>
                </a:solidFill>
                <a:sym typeface="Symbol"/>
              </a:rPr>
              <a:t></a:t>
            </a:r>
            <a:r>
              <a:rPr lang="en-US" sz="2200" b="1" dirty="0">
                <a:solidFill>
                  <a:srgbClr val="009900"/>
                </a:solidFill>
              </a:rPr>
              <a:t>. </a:t>
            </a:r>
            <a:r>
              <a:rPr lang="en-US" sz="2200" b="1" dirty="0" err="1">
                <a:solidFill>
                  <a:srgbClr val="009900"/>
                </a:solidFill>
              </a:rPr>
              <a:t>Nếu</a:t>
            </a:r>
            <a:r>
              <a:rPr lang="en-US" sz="2200" b="1" dirty="0">
                <a:solidFill>
                  <a:srgbClr val="009900"/>
                </a:solidFill>
              </a:rPr>
              <a:t> </a:t>
            </a:r>
            <a:r>
              <a:rPr lang="en-US" sz="2200" b="1" dirty="0" err="1">
                <a:solidFill>
                  <a:srgbClr val="009900"/>
                </a:solidFill>
              </a:rPr>
              <a:t>góc</a:t>
            </a:r>
            <a:r>
              <a:rPr lang="en-US" sz="2200" b="1" dirty="0">
                <a:solidFill>
                  <a:srgbClr val="009900"/>
                </a:solidFill>
              </a:rPr>
              <a:t> </a:t>
            </a:r>
            <a:r>
              <a:rPr lang="en-US" sz="2200" b="1" dirty="0">
                <a:solidFill>
                  <a:srgbClr val="009900"/>
                </a:solidFill>
                <a:sym typeface="Symbol"/>
              </a:rPr>
              <a:t></a:t>
            </a:r>
            <a:r>
              <a:rPr lang="en-US" sz="2200" b="1" dirty="0">
                <a:solidFill>
                  <a:srgbClr val="009900"/>
                </a:solidFill>
              </a:rPr>
              <a:t> </a:t>
            </a:r>
            <a:r>
              <a:rPr lang="en-US" sz="2200" b="1" dirty="0" err="1">
                <a:solidFill>
                  <a:srgbClr val="009900"/>
                </a:solidFill>
              </a:rPr>
              <a:t>tăng</a:t>
            </a:r>
            <a:r>
              <a:rPr lang="en-US" sz="2200" b="1" dirty="0">
                <a:solidFill>
                  <a:srgbClr val="009900"/>
                </a:solidFill>
              </a:rPr>
              <a:t> </a:t>
            </a:r>
            <a:r>
              <a:rPr lang="en-US" sz="2200" b="1" dirty="0" err="1">
                <a:solidFill>
                  <a:srgbClr val="009900"/>
                </a:solidFill>
              </a:rPr>
              <a:t>thi</a:t>
            </a:r>
            <a:r>
              <a:rPr lang="en-US" sz="2200" b="1" dirty="0">
                <a:solidFill>
                  <a:srgbClr val="009900"/>
                </a:solidFill>
              </a:rPr>
              <a:t>̀ </a:t>
            </a:r>
            <a:r>
              <a:rPr lang="en-US" sz="2200" b="1" dirty="0" err="1">
                <a:solidFill>
                  <a:srgbClr val="009900"/>
                </a:solidFill>
              </a:rPr>
              <a:t>lực</a:t>
            </a:r>
            <a:r>
              <a:rPr lang="en-US" sz="2200" b="1" dirty="0">
                <a:solidFill>
                  <a:srgbClr val="009900"/>
                </a:solidFill>
              </a:rPr>
              <a:t> </a:t>
            </a:r>
            <a:r>
              <a:rPr lang="en-US" sz="2200" b="1" dirty="0" err="1">
                <a:solidFill>
                  <a:srgbClr val="009900"/>
                </a:solidFill>
              </a:rPr>
              <a:t>P</a:t>
            </a:r>
            <a:r>
              <a:rPr lang="en-US" sz="2200" b="1" baseline="-25000" dirty="0" err="1">
                <a:solidFill>
                  <a:srgbClr val="009900"/>
                </a:solidFill>
              </a:rPr>
              <a:t>y</a:t>
            </a:r>
            <a:r>
              <a:rPr lang="en-US" sz="2200" b="1" dirty="0">
                <a:solidFill>
                  <a:srgbClr val="009900"/>
                </a:solidFill>
              </a:rPr>
              <a:t> </a:t>
            </a:r>
            <a:r>
              <a:rPr lang="en-US" sz="2200" b="1" dirty="0" err="1">
                <a:solidFill>
                  <a:srgbClr val="009900"/>
                </a:solidFill>
              </a:rPr>
              <a:t>giảm</a:t>
            </a:r>
            <a:r>
              <a:rPr lang="en-US" sz="2200" b="1" dirty="0">
                <a:solidFill>
                  <a:srgbClr val="009900"/>
                </a:solidFill>
              </a:rPr>
              <a:t>, </a:t>
            </a:r>
            <a:r>
              <a:rPr lang="en-US" sz="2200" b="1" dirty="0" err="1">
                <a:solidFill>
                  <a:srgbClr val="009900"/>
                </a:solidFill>
              </a:rPr>
              <a:t>còn</a:t>
            </a:r>
            <a:r>
              <a:rPr lang="en-US" sz="2200" b="1" dirty="0">
                <a:solidFill>
                  <a:srgbClr val="009900"/>
                </a:solidFill>
              </a:rPr>
              <a:t> </a:t>
            </a:r>
            <a:r>
              <a:rPr lang="en-US" sz="2200" b="1" dirty="0" err="1">
                <a:solidFill>
                  <a:srgbClr val="009900"/>
                </a:solidFill>
              </a:rPr>
              <a:t>P</a:t>
            </a:r>
            <a:r>
              <a:rPr lang="en-US" sz="2200" b="1" baseline="-25000" dirty="0" err="1">
                <a:solidFill>
                  <a:srgbClr val="009900"/>
                </a:solidFill>
              </a:rPr>
              <a:t>x</a:t>
            </a:r>
            <a:r>
              <a:rPr lang="en-US" sz="2200" b="1" dirty="0">
                <a:solidFill>
                  <a:srgbClr val="009900"/>
                </a:solidFill>
              </a:rPr>
              <a:t> </a:t>
            </a:r>
            <a:r>
              <a:rPr lang="en-US" sz="2200" b="1" dirty="0" err="1">
                <a:solidFill>
                  <a:srgbClr val="009900"/>
                </a:solidFill>
              </a:rPr>
              <a:t>tăng</a:t>
            </a:r>
            <a:r>
              <a:rPr lang="en-US" sz="2200" b="1" dirty="0">
                <a:solidFill>
                  <a:srgbClr val="009900"/>
                </a:solidFill>
              </a:rPr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0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90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90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890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/>
      <p:bldP spid="15" grpId="0"/>
      <p:bldP spid="1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225444"/>
            <a:ext cx="91440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1"/>
            <a:r>
              <a:rPr lang="en-US" sz="2400" b="1" dirty="0" smtClean="0">
                <a:solidFill>
                  <a:srgbClr val="FFFF00"/>
                </a:solidFill>
              </a:rPr>
              <a:t>2.5 TÁC </a:t>
            </a:r>
            <a:r>
              <a:rPr lang="en-US" sz="2400" b="1" dirty="0">
                <a:solidFill>
                  <a:srgbClr val="FFFF00"/>
                </a:solidFill>
              </a:rPr>
              <a:t>DỤNG CỦA LỰC LÊN DAO, MÁY, VẬT GIA CÔNG </a:t>
            </a:r>
            <a:endParaRPr lang="en-US" sz="2000" dirty="0">
              <a:solidFill>
                <a:srgbClr val="FFFF00"/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7929" y="914400"/>
            <a:ext cx="5036956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200" b="1" i="1" dirty="0">
                <a:solidFill>
                  <a:srgbClr val="CC0066"/>
                </a:solidFill>
              </a:rPr>
              <a:t>2.5.1. </a:t>
            </a:r>
            <a:r>
              <a:rPr lang="en-US" sz="2200" b="1" i="1" dirty="0" err="1">
                <a:solidFill>
                  <a:srgbClr val="CC0066"/>
                </a:solidFill>
              </a:rPr>
              <a:t>Lực</a:t>
            </a:r>
            <a:r>
              <a:rPr lang="en-US" sz="2200" b="1" i="1" dirty="0">
                <a:solidFill>
                  <a:srgbClr val="CC0066"/>
                </a:solidFill>
              </a:rPr>
              <a:t> </a:t>
            </a:r>
            <a:r>
              <a:rPr lang="en-US" sz="2200" b="1" i="1" dirty="0" err="1">
                <a:solidFill>
                  <a:srgbClr val="CC0066"/>
                </a:solidFill>
              </a:rPr>
              <a:t>cắt</a:t>
            </a:r>
            <a:r>
              <a:rPr lang="en-US" sz="2200" b="1" i="1" dirty="0">
                <a:solidFill>
                  <a:srgbClr val="CC0066"/>
                </a:solidFill>
              </a:rPr>
              <a:t> </a:t>
            </a:r>
            <a:r>
              <a:rPr lang="en-US" sz="2200" b="1" i="1" dirty="0" err="1">
                <a:solidFill>
                  <a:srgbClr val="CC0066"/>
                </a:solidFill>
              </a:rPr>
              <a:t>gọt</a:t>
            </a:r>
            <a:r>
              <a:rPr lang="en-US" sz="2200" b="1" i="1" dirty="0">
                <a:solidFill>
                  <a:srgbClr val="CC0066"/>
                </a:solidFill>
              </a:rPr>
              <a:t> </a:t>
            </a:r>
            <a:r>
              <a:rPr lang="en-US" sz="2200" b="1" i="1" dirty="0" err="1">
                <a:solidFill>
                  <a:srgbClr val="CC0066"/>
                </a:solidFill>
              </a:rPr>
              <a:t>Pz</a:t>
            </a:r>
            <a:r>
              <a:rPr lang="en-US" sz="2200" b="1" i="1" dirty="0">
                <a:solidFill>
                  <a:srgbClr val="CC0066"/>
                </a:solidFill>
              </a:rPr>
              <a:t> (</a:t>
            </a:r>
            <a:r>
              <a:rPr lang="en-US" sz="2200" b="1" i="1" dirty="0" err="1">
                <a:solidFill>
                  <a:srgbClr val="CC0066"/>
                </a:solidFill>
              </a:rPr>
              <a:t>lực</a:t>
            </a:r>
            <a:r>
              <a:rPr lang="en-US" sz="2200" b="1" i="1" dirty="0">
                <a:solidFill>
                  <a:srgbClr val="CC0066"/>
                </a:solidFill>
              </a:rPr>
              <a:t> </a:t>
            </a:r>
            <a:r>
              <a:rPr lang="en-US" sz="2200" b="1" i="1" dirty="0" err="1">
                <a:solidFill>
                  <a:srgbClr val="CC0066"/>
                </a:solidFill>
              </a:rPr>
              <a:t>tiếp</a:t>
            </a:r>
            <a:r>
              <a:rPr lang="en-US" sz="2200" b="1" i="1" dirty="0">
                <a:solidFill>
                  <a:srgbClr val="CC0066"/>
                </a:solidFill>
              </a:rPr>
              <a:t> </a:t>
            </a:r>
            <a:r>
              <a:rPr lang="en-US" sz="2200" b="1" i="1" dirty="0" err="1">
                <a:solidFill>
                  <a:srgbClr val="CC0066"/>
                </a:solidFill>
              </a:rPr>
              <a:t>tuyến</a:t>
            </a:r>
            <a:r>
              <a:rPr lang="en-US" sz="2200" b="1" i="1" dirty="0">
                <a:solidFill>
                  <a:srgbClr val="CC0066"/>
                </a:solidFill>
              </a:rPr>
              <a:t>)</a:t>
            </a:r>
            <a:endParaRPr lang="en-US" sz="2200" dirty="0">
              <a:solidFill>
                <a:srgbClr val="CC0066"/>
              </a:solidFill>
            </a:endParaRPr>
          </a:p>
        </p:txBody>
      </p:sp>
      <p:grpSp>
        <p:nvGrpSpPr>
          <p:cNvPr id="8" name="Group 2"/>
          <p:cNvGrpSpPr>
            <a:grpSpLocks/>
          </p:cNvGrpSpPr>
          <p:nvPr/>
        </p:nvGrpSpPr>
        <p:grpSpPr bwMode="auto">
          <a:xfrm>
            <a:off x="4162012" y="1447800"/>
            <a:ext cx="4695117" cy="5117069"/>
            <a:chOff x="7250" y="8232"/>
            <a:chExt cx="4780" cy="6578"/>
          </a:xfrm>
        </p:grpSpPr>
        <p:grpSp>
          <p:nvGrpSpPr>
            <p:cNvPr id="9" name="Group 3"/>
            <p:cNvGrpSpPr>
              <a:grpSpLocks/>
            </p:cNvGrpSpPr>
            <p:nvPr/>
          </p:nvGrpSpPr>
          <p:grpSpPr bwMode="auto">
            <a:xfrm>
              <a:off x="7250" y="8232"/>
              <a:ext cx="4616" cy="6279"/>
              <a:chOff x="6432" y="3542"/>
              <a:chExt cx="5096" cy="7074"/>
            </a:xfrm>
          </p:grpSpPr>
          <p:pic>
            <p:nvPicPr>
              <p:cNvPr id="91140" name="Picture 4"/>
              <p:cNvPicPr>
                <a:picLocks noChangeAspect="1" noChangeArrowheads="1"/>
              </p:cNvPicPr>
              <p:nvPr/>
            </p:nvPicPr>
            <p:blipFill>
              <a:blip r:embed="rId2">
                <a:lum bright="-60000" contrast="82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6432" y="6794"/>
                <a:ext cx="5096" cy="382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91141" name="Picture 5"/>
              <p:cNvPicPr>
                <a:picLocks noChangeAspect="1" noChangeArrowheads="1"/>
              </p:cNvPicPr>
              <p:nvPr/>
            </p:nvPicPr>
            <p:blipFill>
              <a:blip r:embed="rId3">
                <a:lum bright="-42000" contrast="66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6669" y="3542"/>
                <a:ext cx="4422" cy="331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sp>
          <p:nvSpPr>
            <p:cNvPr id="10" name="Text Box 6"/>
            <p:cNvSpPr txBox="1">
              <a:spLocks noChangeArrowheads="1"/>
            </p:cNvSpPr>
            <p:nvPr/>
          </p:nvSpPr>
          <p:spPr bwMode="auto">
            <a:xfrm>
              <a:off x="7250" y="14240"/>
              <a:ext cx="4780" cy="57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r>
                <a:rPr kumimoji="0" lang="en-US" sz="2200" b="1" i="1" u="none" strike="noStrike" cap="none" normalizeH="0" baseline="0" dirty="0" err="1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cs typeface="Arial" pitchFamily="34" charset="0"/>
                </a:rPr>
                <a:t>Hình</a:t>
              </a:r>
              <a:r>
                <a:rPr kumimoji="0" lang="en-US" sz="2200" b="1" i="1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cs typeface="Arial" pitchFamily="34" charset="0"/>
                </a:rPr>
                <a:t> 2-19. </a:t>
              </a:r>
              <a:r>
                <a:rPr kumimoji="0" lang="en-US" sz="2200" b="1" i="1" u="none" strike="noStrike" cap="none" normalizeH="0" baseline="0" dirty="0" err="1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cs typeface="Arial" pitchFamily="34" charset="0"/>
                </a:rPr>
                <a:t>Tác</a:t>
              </a:r>
              <a:r>
                <a:rPr kumimoji="0" lang="en-US" sz="2200" b="1" i="1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cs typeface="Arial" pitchFamily="34" charset="0"/>
                </a:rPr>
                <a:t> </a:t>
              </a:r>
              <a:r>
                <a:rPr kumimoji="0" lang="en-US" sz="2200" b="1" i="1" u="none" strike="noStrike" cap="none" normalizeH="0" baseline="0" dirty="0" err="1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cs typeface="Arial" pitchFamily="34" charset="0"/>
                </a:rPr>
                <a:t>dụng</a:t>
              </a:r>
              <a:r>
                <a:rPr kumimoji="0" lang="en-US" sz="2200" b="1" i="1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cs typeface="Arial" pitchFamily="34" charset="0"/>
                </a:rPr>
                <a:t> </a:t>
              </a:r>
              <a:r>
                <a:rPr kumimoji="0" lang="en-US" sz="2200" b="1" i="1" u="none" strike="noStrike" cap="none" normalizeH="0" baseline="0" dirty="0" err="1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cs typeface="Arial" pitchFamily="34" charset="0"/>
                </a:rPr>
                <a:t>của</a:t>
              </a:r>
              <a:r>
                <a:rPr kumimoji="0" lang="en-US" sz="2200" b="1" i="1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cs typeface="Arial" pitchFamily="34" charset="0"/>
                </a:rPr>
                <a:t> </a:t>
              </a:r>
              <a:r>
                <a:rPr kumimoji="0" lang="en-US" sz="2200" b="1" i="1" u="none" strike="noStrike" cap="none" normalizeH="0" baseline="0" dirty="0" err="1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cs typeface="Arial" pitchFamily="34" charset="0"/>
                </a:rPr>
                <a:t>lực</a:t>
              </a:r>
              <a:r>
                <a:rPr kumimoji="0" lang="en-US" sz="2200" b="1" i="1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cs typeface="Arial" pitchFamily="34" charset="0"/>
                </a:rPr>
                <a:t> </a:t>
              </a:r>
              <a:r>
                <a:rPr kumimoji="0" lang="en-US" sz="2200" b="1" i="1" u="none" strike="noStrike" cap="none" normalizeH="0" baseline="0" dirty="0" err="1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cs typeface="Arial" pitchFamily="34" charset="0"/>
                </a:rPr>
                <a:t>cắt</a:t>
              </a:r>
              <a:r>
                <a:rPr kumimoji="0" lang="en-US" sz="2200" b="1" i="1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cs typeface="Arial" pitchFamily="34" charset="0"/>
                </a:rPr>
                <a:t> </a:t>
              </a:r>
              <a:r>
                <a:rPr kumimoji="0" lang="en-US" sz="2200" b="1" i="1" u="none" strike="noStrike" cap="none" normalizeH="0" baseline="0" dirty="0" err="1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cs typeface="Arial" pitchFamily="34" charset="0"/>
                </a:rPr>
                <a:t>gọt</a:t>
              </a:r>
              <a:r>
                <a:rPr kumimoji="0" lang="en-US" sz="2200" b="1" i="1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cs typeface="Arial" pitchFamily="34" charset="0"/>
                </a:rPr>
                <a:t> </a:t>
              </a:r>
              <a:r>
                <a:rPr kumimoji="0" lang="en-US" sz="2200" b="1" i="1" u="none" strike="noStrike" cap="none" normalizeH="0" baseline="0" dirty="0" err="1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cs typeface="Arial" pitchFamily="34" charset="0"/>
                </a:rPr>
                <a:t>P</a:t>
              </a:r>
              <a:r>
                <a:rPr kumimoji="0" lang="en-US" sz="2200" b="1" i="0" u="none" strike="noStrike" cap="none" normalizeH="0" baseline="-25000" dirty="0" err="1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cs typeface="Arial" pitchFamily="34" charset="0"/>
                </a:rPr>
                <a:t>z</a:t>
              </a:r>
              <a:endPara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</p:grpSp>
      <p:sp>
        <p:nvSpPr>
          <p:cNvPr id="3" name="Rounded Rectangular Callout 2"/>
          <p:cNvSpPr/>
          <p:nvPr/>
        </p:nvSpPr>
        <p:spPr>
          <a:xfrm>
            <a:off x="304800" y="1421487"/>
            <a:ext cx="3124200" cy="2007513"/>
          </a:xfrm>
          <a:prstGeom prst="wedgeRoundRectCallout">
            <a:avLst>
              <a:gd name="adj1" fmla="val 83424"/>
              <a:gd name="adj2" fmla="val -4350"/>
              <a:gd name="adj3" fmla="val 16667"/>
            </a:avLst>
          </a:prstGeom>
          <a:blipFill>
            <a:blip r:embed="rId4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en-US" sz="2000" dirty="0">
                <a:solidFill>
                  <a:schemeClr val="tx1"/>
                </a:solidFill>
              </a:rPr>
              <a:t>Có </a:t>
            </a:r>
            <a:r>
              <a:rPr lang="en-US" sz="2000" dirty="0" err="1">
                <a:solidFill>
                  <a:schemeClr val="tx1"/>
                </a:solidFill>
              </a:rPr>
              <a:t>phương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thẳng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đứng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theo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chiều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đi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xuống</a:t>
            </a:r>
            <a:r>
              <a:rPr lang="en-US" sz="2000" dirty="0">
                <a:solidFill>
                  <a:schemeClr val="tx1"/>
                </a:solidFill>
              </a:rPr>
              <a:t>, </a:t>
            </a:r>
            <a:r>
              <a:rPr lang="en-US" sz="2000" dirty="0" err="1">
                <a:solidFill>
                  <a:schemeClr val="tx1"/>
                </a:solidFill>
              </a:rPr>
              <a:t>nằm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trong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mặt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phẳng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cắt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gọt</a:t>
            </a:r>
            <a:r>
              <a:rPr lang="en-US" sz="2000" dirty="0">
                <a:solidFill>
                  <a:schemeClr val="tx1"/>
                </a:solidFill>
              </a:rPr>
              <a:t> (</a:t>
            </a:r>
            <a:r>
              <a:rPr lang="en-US" sz="2000" dirty="0" err="1">
                <a:solidFill>
                  <a:schemeClr val="tx1"/>
                </a:solidFill>
              </a:rPr>
              <a:t>véctơ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của</a:t>
            </a:r>
            <a:r>
              <a:rPr lang="en-US" sz="2000" dirty="0">
                <a:solidFill>
                  <a:schemeClr val="tx1"/>
                </a:solidFill>
              </a:rPr>
              <a:t> nó </a:t>
            </a:r>
            <a:r>
              <a:rPr lang="en-US" sz="2000" dirty="0" err="1">
                <a:solidFill>
                  <a:schemeClr val="tx1"/>
                </a:solidFill>
              </a:rPr>
              <a:t>trùng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với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véctơ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tốc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đô</a:t>
            </a:r>
            <a:r>
              <a:rPr lang="en-US" sz="2000" dirty="0">
                <a:solidFill>
                  <a:schemeClr val="tx1"/>
                </a:solidFill>
              </a:rPr>
              <a:t>̣ </a:t>
            </a:r>
            <a:r>
              <a:rPr lang="en-US" sz="2000" dirty="0" err="1">
                <a:solidFill>
                  <a:schemeClr val="tx1"/>
                </a:solidFill>
              </a:rPr>
              <a:t>cắt</a:t>
            </a:r>
            <a:r>
              <a:rPr lang="en-US" sz="2000" dirty="0" smtClean="0">
                <a:solidFill>
                  <a:schemeClr val="tx1"/>
                </a:solidFill>
              </a:rPr>
              <a:t>).</a:t>
            </a:r>
            <a:endParaRPr lang="en-US" sz="2000" dirty="0">
              <a:solidFill>
                <a:schemeClr val="tx1"/>
              </a:solidFill>
            </a:endParaRPr>
          </a:p>
        </p:txBody>
      </p:sp>
      <p:sp>
        <p:nvSpPr>
          <p:cNvPr id="4" name="Rounded Rectangular Callout 3"/>
          <p:cNvSpPr/>
          <p:nvPr/>
        </p:nvSpPr>
        <p:spPr>
          <a:xfrm>
            <a:off x="152400" y="3693250"/>
            <a:ext cx="3836504" cy="2812526"/>
          </a:xfrm>
          <a:prstGeom prst="wedgeRoundRectCallout">
            <a:avLst>
              <a:gd name="adj1" fmla="val 68977"/>
              <a:gd name="adj2" fmla="val -13468"/>
              <a:gd name="adj3" fmla="val 16667"/>
            </a:avLst>
          </a:prstGeom>
          <a:blipFill>
            <a:blip r:embed="rId5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en-US" sz="2000" dirty="0" err="1">
                <a:solidFill>
                  <a:schemeClr val="tx1"/>
                </a:solidFill>
              </a:rPr>
              <a:t>Lực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cắt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gọt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P</a:t>
            </a:r>
            <a:r>
              <a:rPr lang="en-US" sz="2000" baseline="-25000" dirty="0" err="1">
                <a:solidFill>
                  <a:schemeClr val="tx1"/>
                </a:solidFill>
              </a:rPr>
              <a:t>z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tác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dụng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lên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dao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theo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phương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thẳng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đứng</a:t>
            </a:r>
            <a:r>
              <a:rPr lang="en-US" sz="2000" dirty="0">
                <a:solidFill>
                  <a:schemeClr val="tx1"/>
                </a:solidFill>
              </a:rPr>
              <a:t> có </a:t>
            </a:r>
            <a:r>
              <a:rPr lang="en-US" sz="2000" dirty="0" err="1">
                <a:solidFill>
                  <a:schemeClr val="tx1"/>
                </a:solidFill>
              </a:rPr>
              <a:t>xu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hướng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uốn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va</a:t>
            </a:r>
            <a:r>
              <a:rPr lang="en-US" sz="2000" dirty="0">
                <a:solidFill>
                  <a:schemeClr val="tx1"/>
                </a:solidFill>
              </a:rPr>
              <a:t>̀ bẻ </a:t>
            </a:r>
            <a:r>
              <a:rPr lang="en-US" sz="2000" dirty="0" err="1">
                <a:solidFill>
                  <a:schemeClr val="tx1"/>
                </a:solidFill>
              </a:rPr>
              <a:t>gãy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dao</a:t>
            </a:r>
            <a:r>
              <a:rPr lang="en-US" sz="2000" dirty="0">
                <a:solidFill>
                  <a:schemeClr val="tx1"/>
                </a:solidFill>
              </a:rPr>
              <a:t>, </a:t>
            </a:r>
            <a:r>
              <a:rPr lang="en-US" sz="2000" dirty="0" err="1">
                <a:solidFill>
                  <a:schemeClr val="tx1"/>
                </a:solidFill>
              </a:rPr>
              <a:t>tiết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diện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uốn</a:t>
            </a:r>
            <a:r>
              <a:rPr lang="en-US" sz="2000" dirty="0">
                <a:solidFill>
                  <a:schemeClr val="tx1"/>
                </a:solidFill>
              </a:rPr>
              <a:t> là </a:t>
            </a:r>
            <a:r>
              <a:rPr lang="en-US" sz="2000" dirty="0" err="1">
                <a:solidFill>
                  <a:schemeClr val="tx1"/>
                </a:solidFill>
              </a:rPr>
              <a:t>phần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làm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việc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của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dao</a:t>
            </a:r>
            <a:r>
              <a:rPr lang="en-US" sz="2000" dirty="0">
                <a:solidFill>
                  <a:schemeClr val="tx1"/>
                </a:solidFill>
              </a:rPr>
              <a:t>. Vì </a:t>
            </a:r>
            <a:r>
              <a:rPr lang="en-US" sz="2000" dirty="0" err="1">
                <a:solidFill>
                  <a:schemeClr val="tx1"/>
                </a:solidFill>
              </a:rPr>
              <a:t>vậy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khi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tính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toán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đô</a:t>
            </a:r>
            <a:r>
              <a:rPr lang="en-US" sz="2000" dirty="0">
                <a:solidFill>
                  <a:schemeClr val="tx1"/>
                </a:solidFill>
              </a:rPr>
              <a:t>̣ </a:t>
            </a:r>
            <a:r>
              <a:rPr lang="en-US" sz="2000" dirty="0" err="1">
                <a:solidFill>
                  <a:schemeClr val="tx1"/>
                </a:solidFill>
              </a:rPr>
              <a:t>bền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của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dao</a:t>
            </a:r>
            <a:r>
              <a:rPr lang="en-US" sz="2000" dirty="0">
                <a:solidFill>
                  <a:schemeClr val="tx1"/>
                </a:solidFill>
              </a:rPr>
              <a:t>, </a:t>
            </a:r>
            <a:r>
              <a:rPr lang="en-US" sz="2000" dirty="0" err="1">
                <a:solidFill>
                  <a:schemeClr val="tx1"/>
                </a:solidFill>
              </a:rPr>
              <a:t>của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máy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va</a:t>
            </a:r>
            <a:r>
              <a:rPr lang="en-US" sz="2000" dirty="0">
                <a:solidFill>
                  <a:schemeClr val="tx1"/>
                </a:solidFill>
              </a:rPr>
              <a:t>̀ </a:t>
            </a:r>
            <a:r>
              <a:rPr lang="en-US" sz="2000" dirty="0" err="1">
                <a:solidFill>
                  <a:schemeClr val="tx1"/>
                </a:solidFill>
              </a:rPr>
              <a:t>công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suất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máy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phải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căn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cư</a:t>
            </a:r>
            <a:r>
              <a:rPr lang="en-US" sz="2000" dirty="0">
                <a:solidFill>
                  <a:schemeClr val="tx1"/>
                </a:solidFill>
              </a:rPr>
              <a:t>́ </a:t>
            </a:r>
            <a:r>
              <a:rPr lang="en-US" sz="2000" dirty="0" err="1">
                <a:solidFill>
                  <a:schemeClr val="tx1"/>
                </a:solidFill>
              </a:rPr>
              <a:t>vào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lực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en-US" sz="2000" dirty="0" err="1">
                <a:solidFill>
                  <a:schemeClr val="tx1"/>
                </a:solidFill>
              </a:rPr>
              <a:t>P</a:t>
            </a:r>
            <a:r>
              <a:rPr lang="en-US" sz="2000" baseline="-25000" dirty="0" err="1">
                <a:solidFill>
                  <a:schemeClr val="tx1"/>
                </a:solidFill>
              </a:rPr>
              <a:t>z</a:t>
            </a:r>
            <a:r>
              <a:rPr lang="en-US" sz="2000" dirty="0" smtClean="0">
                <a:solidFill>
                  <a:schemeClr val="tx1"/>
                </a:solidFill>
              </a:rPr>
              <a:t>.</a:t>
            </a:r>
            <a:endParaRPr lang="en-US" sz="20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040841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3" grpId="0" animBg="1"/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225444"/>
            <a:ext cx="91440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1"/>
            <a:r>
              <a:rPr lang="en-US" sz="2400" b="1" dirty="0" smtClean="0">
                <a:solidFill>
                  <a:srgbClr val="FFFF00"/>
                </a:solidFill>
              </a:rPr>
              <a:t>2.5 TÁC </a:t>
            </a:r>
            <a:r>
              <a:rPr lang="en-US" sz="2400" b="1" dirty="0">
                <a:solidFill>
                  <a:srgbClr val="FFFF00"/>
                </a:solidFill>
              </a:rPr>
              <a:t>DỤNG CỦA LỰC LÊN DAO, MÁY, VẬT GIA CÔNG </a:t>
            </a:r>
            <a:endParaRPr lang="en-US" sz="2000" dirty="0">
              <a:solidFill>
                <a:srgbClr val="FFFF00"/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7929" y="914400"/>
            <a:ext cx="401584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b="1" i="1" dirty="0" smtClean="0">
                <a:solidFill>
                  <a:srgbClr val="C00000"/>
                </a:solidFill>
              </a:rPr>
              <a:t>2.5.2. </a:t>
            </a:r>
            <a:r>
              <a:rPr lang="en-US" sz="2800" b="1" i="1" dirty="0" err="1">
                <a:solidFill>
                  <a:srgbClr val="C00000"/>
                </a:solidFill>
              </a:rPr>
              <a:t>Lực</a:t>
            </a:r>
            <a:r>
              <a:rPr lang="en-US" sz="2800" b="1" i="1" dirty="0">
                <a:solidFill>
                  <a:srgbClr val="C00000"/>
                </a:solidFill>
              </a:rPr>
              <a:t> </a:t>
            </a:r>
            <a:r>
              <a:rPr lang="en-US" sz="2800" b="1" i="1" dirty="0" err="1" smtClean="0">
                <a:solidFill>
                  <a:srgbClr val="C00000"/>
                </a:solidFill>
              </a:rPr>
              <a:t>dọc</a:t>
            </a:r>
            <a:r>
              <a:rPr lang="en-US" sz="2800" b="1" i="1" dirty="0" smtClean="0">
                <a:solidFill>
                  <a:srgbClr val="C00000"/>
                </a:solidFill>
              </a:rPr>
              <a:t> </a:t>
            </a:r>
            <a:r>
              <a:rPr lang="en-US" sz="2800" b="1" i="1" dirty="0" err="1" smtClean="0">
                <a:solidFill>
                  <a:srgbClr val="C00000"/>
                </a:solidFill>
              </a:rPr>
              <a:t>trục</a:t>
            </a:r>
            <a:r>
              <a:rPr lang="en-US" sz="2800" b="1" i="1" dirty="0" smtClean="0">
                <a:solidFill>
                  <a:srgbClr val="C00000"/>
                </a:solidFill>
              </a:rPr>
              <a:t> </a:t>
            </a:r>
            <a:r>
              <a:rPr lang="en-US" sz="2800" b="1" i="1" dirty="0" err="1" smtClean="0">
                <a:solidFill>
                  <a:srgbClr val="C00000"/>
                </a:solidFill>
              </a:rPr>
              <a:t>Px</a:t>
            </a:r>
            <a:r>
              <a:rPr lang="en-US" sz="2800" b="1" i="1" dirty="0" smtClean="0">
                <a:solidFill>
                  <a:srgbClr val="C00000"/>
                </a:solidFill>
              </a:rPr>
              <a:t> </a:t>
            </a:r>
            <a:endParaRPr lang="en-US" sz="2800" dirty="0">
              <a:solidFill>
                <a:srgbClr val="C00000"/>
              </a:solidFill>
            </a:endParaRPr>
          </a:p>
        </p:txBody>
      </p:sp>
      <p:grpSp>
        <p:nvGrpSpPr>
          <p:cNvPr id="7" name="Group 6"/>
          <p:cNvGrpSpPr/>
          <p:nvPr/>
        </p:nvGrpSpPr>
        <p:grpSpPr>
          <a:xfrm>
            <a:off x="1295400" y="1777222"/>
            <a:ext cx="6324600" cy="4876800"/>
            <a:chOff x="1143000" y="1752600"/>
            <a:chExt cx="6324600" cy="4876800"/>
          </a:xfrm>
        </p:grpSpPr>
        <p:grpSp>
          <p:nvGrpSpPr>
            <p:cNvPr id="11" name="Group 18"/>
            <p:cNvGrpSpPr>
              <a:grpSpLocks/>
            </p:cNvGrpSpPr>
            <p:nvPr/>
          </p:nvGrpSpPr>
          <p:grpSpPr bwMode="auto">
            <a:xfrm>
              <a:off x="1143000" y="1752600"/>
              <a:ext cx="6324600" cy="4876800"/>
              <a:chOff x="2208" y="1490"/>
              <a:chExt cx="1365" cy="2348"/>
            </a:xfrm>
          </p:grpSpPr>
          <p:sp>
            <p:nvSpPr>
              <p:cNvPr id="12" name="AutoShape 19"/>
              <p:cNvSpPr>
                <a:spLocks noChangeArrowheads="1"/>
              </p:cNvSpPr>
              <p:nvPr/>
            </p:nvSpPr>
            <p:spPr bwMode="gray">
              <a:xfrm>
                <a:off x="2208" y="1490"/>
                <a:ext cx="1363" cy="1800"/>
              </a:xfrm>
              <a:prstGeom prst="roundRect">
                <a:avLst>
                  <a:gd name="adj" fmla="val 17509"/>
                </a:avLst>
              </a:prstGeom>
              <a:gradFill rotWithShape="1">
                <a:gsLst>
                  <a:gs pos="0">
                    <a:srgbClr val="34B034"/>
                  </a:gs>
                  <a:gs pos="100000">
                    <a:srgbClr val="3F8B4A"/>
                  </a:gs>
                </a:gsLst>
                <a:lin ang="27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3" name="AutoShape 20"/>
              <p:cNvSpPr>
                <a:spLocks noChangeArrowheads="1"/>
              </p:cNvSpPr>
              <p:nvPr/>
            </p:nvSpPr>
            <p:spPr bwMode="gray">
              <a:xfrm>
                <a:off x="2229" y="1495"/>
                <a:ext cx="1322" cy="1766"/>
              </a:xfrm>
              <a:prstGeom prst="roundRect">
                <a:avLst>
                  <a:gd name="adj" fmla="val 16667"/>
                </a:avLst>
              </a:prstGeom>
              <a:solidFill>
                <a:srgbClr val="73E77E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4" name="AutoShape 21"/>
              <p:cNvSpPr>
                <a:spLocks noChangeArrowheads="1"/>
              </p:cNvSpPr>
              <p:nvPr/>
            </p:nvSpPr>
            <p:spPr bwMode="gray">
              <a:xfrm>
                <a:off x="2240" y="2795"/>
                <a:ext cx="1304" cy="447"/>
              </a:xfrm>
              <a:prstGeom prst="roundRect">
                <a:avLst>
                  <a:gd name="adj" fmla="val 50000"/>
                </a:avLst>
              </a:prstGeom>
              <a:gradFill rotWithShape="1">
                <a:gsLst>
                  <a:gs pos="0">
                    <a:srgbClr val="73E77E"/>
                  </a:gs>
                  <a:gs pos="100000">
                    <a:srgbClr val="73E77E">
                      <a:gamma/>
                      <a:tint val="54510"/>
                      <a:invGamma/>
                    </a:srgb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5" name="AutoShape 22"/>
              <p:cNvSpPr>
                <a:spLocks noChangeArrowheads="1"/>
              </p:cNvSpPr>
              <p:nvPr/>
            </p:nvSpPr>
            <p:spPr bwMode="gray">
              <a:xfrm>
                <a:off x="2240" y="1509"/>
                <a:ext cx="1304" cy="446"/>
              </a:xfrm>
              <a:prstGeom prst="roundRect">
                <a:avLst>
                  <a:gd name="adj" fmla="val 50000"/>
                </a:avLst>
              </a:prstGeom>
              <a:gradFill rotWithShape="1">
                <a:gsLst>
                  <a:gs pos="0">
                    <a:srgbClr val="73E77E">
                      <a:gamma/>
                      <a:tint val="33333"/>
                      <a:invGamma/>
                    </a:srgbClr>
                  </a:gs>
                  <a:gs pos="100000">
                    <a:srgbClr val="73E77E"/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3" name="AutoShape 30"/>
              <p:cNvSpPr>
                <a:spLocks noChangeArrowheads="1"/>
              </p:cNvSpPr>
              <p:nvPr/>
            </p:nvSpPr>
            <p:spPr bwMode="gray">
              <a:xfrm>
                <a:off x="2210" y="3290"/>
                <a:ext cx="1363" cy="548"/>
              </a:xfrm>
              <a:prstGeom prst="roundRect">
                <a:avLst>
                  <a:gd name="adj" fmla="val 40389"/>
                </a:avLst>
              </a:prstGeom>
              <a:gradFill rotWithShape="1">
                <a:gsLst>
                  <a:gs pos="0">
                    <a:srgbClr val="58A4AE"/>
                  </a:gs>
                  <a:gs pos="100000">
                    <a:schemeClr val="bg1"/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4" name="AutoShape 31"/>
              <p:cNvSpPr>
                <a:spLocks noChangeArrowheads="1"/>
              </p:cNvSpPr>
              <p:nvPr/>
            </p:nvSpPr>
            <p:spPr bwMode="gray">
              <a:xfrm>
                <a:off x="2238" y="3305"/>
                <a:ext cx="1304" cy="487"/>
              </a:xfrm>
              <a:prstGeom prst="roundRect">
                <a:avLst>
                  <a:gd name="adj" fmla="val 50000"/>
                </a:avLst>
              </a:prstGeom>
              <a:gradFill rotWithShape="1">
                <a:gsLst>
                  <a:gs pos="0">
                    <a:srgbClr val="72B2BB"/>
                  </a:gs>
                  <a:gs pos="100000">
                    <a:schemeClr val="bg1"/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sp>
          <p:nvSpPr>
            <p:cNvPr id="2" name="Rectangle 1"/>
            <p:cNvSpPr/>
            <p:nvPr/>
          </p:nvSpPr>
          <p:spPr>
            <a:xfrm>
              <a:off x="1600200" y="2073057"/>
              <a:ext cx="5638800" cy="310854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sz="2800" dirty="0" err="1"/>
                <a:t>Phương</a:t>
              </a:r>
              <a:r>
                <a:rPr lang="en-US" sz="2800" dirty="0"/>
                <a:t> song </a:t>
              </a:r>
              <a:r>
                <a:rPr lang="en-US" sz="2800" dirty="0" err="1"/>
                <a:t>song</a:t>
              </a:r>
              <a:r>
                <a:rPr lang="en-US" sz="2800" dirty="0"/>
                <a:t> </a:t>
              </a:r>
              <a:r>
                <a:rPr lang="en-US" sz="2800" dirty="0" err="1"/>
                <a:t>với</a:t>
              </a:r>
              <a:r>
                <a:rPr lang="en-US" sz="2800" dirty="0"/>
                <a:t> </a:t>
              </a:r>
              <a:r>
                <a:rPr lang="en-US" sz="2800" dirty="0" err="1"/>
                <a:t>phương</a:t>
              </a:r>
              <a:r>
                <a:rPr lang="en-US" sz="2800" dirty="0"/>
                <a:t> </a:t>
              </a:r>
              <a:r>
                <a:rPr lang="en-US" sz="2800" dirty="0" err="1"/>
                <a:t>chạy</a:t>
              </a:r>
              <a:r>
                <a:rPr lang="en-US" sz="2800" dirty="0"/>
                <a:t> </a:t>
              </a:r>
              <a:r>
                <a:rPr lang="en-US" sz="2800" dirty="0" err="1"/>
                <a:t>dao</a:t>
              </a:r>
              <a:r>
                <a:rPr lang="en-US" sz="2800" dirty="0"/>
                <a:t> (</a:t>
              </a:r>
              <a:r>
                <a:rPr lang="en-US" sz="2800" dirty="0" err="1"/>
                <a:t>nằm</a:t>
              </a:r>
              <a:r>
                <a:rPr lang="en-US" sz="2800" dirty="0"/>
                <a:t> </a:t>
              </a:r>
              <a:r>
                <a:rPr lang="en-US" sz="2800" dirty="0" err="1"/>
                <a:t>trong</a:t>
              </a:r>
              <a:r>
                <a:rPr lang="en-US" sz="2800" dirty="0"/>
                <a:t> </a:t>
              </a:r>
              <a:r>
                <a:rPr lang="en-US" sz="2800" dirty="0" err="1"/>
                <a:t>mặt</a:t>
              </a:r>
              <a:r>
                <a:rPr lang="en-US" sz="2800" dirty="0"/>
                <a:t> </a:t>
              </a:r>
              <a:r>
                <a:rPr lang="en-US" sz="2800" dirty="0" err="1"/>
                <a:t>phẳng</a:t>
              </a:r>
              <a:r>
                <a:rPr lang="en-US" sz="2800" dirty="0"/>
                <a:t> </a:t>
              </a:r>
              <a:r>
                <a:rPr lang="en-US" sz="2800" dirty="0" err="1"/>
                <a:t>ngang</a:t>
              </a:r>
              <a:r>
                <a:rPr lang="en-US" sz="2800" dirty="0"/>
                <a:t>) </a:t>
              </a:r>
              <a:r>
                <a:rPr lang="en-US" sz="2800" dirty="0" err="1"/>
                <a:t>chiều</a:t>
              </a:r>
              <a:r>
                <a:rPr lang="en-US" sz="2800" dirty="0"/>
                <a:t> </a:t>
              </a:r>
              <a:r>
                <a:rPr lang="en-US" sz="2800" dirty="0" err="1"/>
                <a:t>ngược</a:t>
              </a:r>
              <a:r>
                <a:rPr lang="en-US" sz="2800" dirty="0"/>
                <a:t> </a:t>
              </a:r>
              <a:r>
                <a:rPr lang="en-US" sz="2800" dirty="0" err="1"/>
                <a:t>với</a:t>
              </a:r>
              <a:r>
                <a:rPr lang="en-US" sz="2800" dirty="0"/>
                <a:t> </a:t>
              </a:r>
              <a:r>
                <a:rPr lang="en-US" sz="2800" dirty="0" err="1"/>
                <a:t>hướng</a:t>
              </a:r>
              <a:r>
                <a:rPr lang="en-US" sz="2800" dirty="0"/>
                <a:t> </a:t>
              </a:r>
              <a:r>
                <a:rPr lang="en-US" sz="2800" dirty="0" err="1"/>
                <a:t>tiến</a:t>
              </a:r>
              <a:r>
                <a:rPr lang="en-US" sz="2800" dirty="0"/>
                <a:t> </a:t>
              </a:r>
              <a:r>
                <a:rPr lang="en-US" sz="2800" dirty="0" err="1"/>
                <a:t>của</a:t>
              </a:r>
              <a:r>
                <a:rPr lang="en-US" sz="2800" dirty="0"/>
                <a:t> </a:t>
              </a:r>
              <a:r>
                <a:rPr lang="en-US" sz="2800" dirty="0" err="1"/>
                <a:t>dao</a:t>
              </a:r>
              <a:r>
                <a:rPr lang="en-US" sz="2800" dirty="0"/>
                <a:t>, </a:t>
              </a:r>
              <a:r>
                <a:rPr lang="en-US" sz="2800" dirty="0" err="1"/>
                <a:t>làm</a:t>
              </a:r>
              <a:r>
                <a:rPr lang="en-US" sz="2800" dirty="0"/>
                <a:t> </a:t>
              </a:r>
              <a:r>
                <a:rPr lang="en-US" sz="2800" dirty="0" err="1"/>
                <a:t>cản</a:t>
              </a:r>
              <a:r>
                <a:rPr lang="en-US" sz="2800" dirty="0"/>
                <a:t> </a:t>
              </a:r>
              <a:r>
                <a:rPr lang="en-US" sz="2800" dirty="0" err="1"/>
                <a:t>chuyển</a:t>
              </a:r>
              <a:r>
                <a:rPr lang="en-US" sz="2800" dirty="0"/>
                <a:t> </a:t>
              </a:r>
              <a:r>
                <a:rPr lang="en-US" sz="2800" dirty="0" err="1"/>
                <a:t>động</a:t>
              </a:r>
              <a:r>
                <a:rPr lang="en-US" sz="2800" dirty="0"/>
                <a:t> </a:t>
              </a:r>
              <a:r>
                <a:rPr lang="en-US" sz="2800" dirty="0" err="1"/>
                <a:t>tiến</a:t>
              </a:r>
              <a:r>
                <a:rPr lang="en-US" sz="2800" dirty="0"/>
                <a:t> </a:t>
              </a:r>
              <a:r>
                <a:rPr lang="en-US" sz="2800" dirty="0" err="1"/>
                <a:t>của</a:t>
              </a:r>
              <a:r>
                <a:rPr lang="en-US" sz="2800" dirty="0"/>
                <a:t> </a:t>
              </a:r>
              <a:r>
                <a:rPr lang="en-US" sz="2800" dirty="0" err="1"/>
                <a:t>dao</a:t>
              </a:r>
              <a:r>
                <a:rPr lang="en-US" sz="2800" dirty="0"/>
                <a:t>. </a:t>
              </a:r>
              <a:r>
                <a:rPr lang="en-US" sz="2800" dirty="0" err="1"/>
                <a:t>Căn</a:t>
              </a:r>
              <a:r>
                <a:rPr lang="en-US" sz="2800" dirty="0"/>
                <a:t> </a:t>
              </a:r>
              <a:r>
                <a:rPr lang="en-US" sz="2800" dirty="0" err="1"/>
                <a:t>cư</a:t>
              </a:r>
              <a:r>
                <a:rPr lang="en-US" sz="2800" dirty="0"/>
                <a:t>́ </a:t>
              </a:r>
              <a:r>
                <a:rPr lang="en-US" sz="2800" dirty="0" err="1"/>
                <a:t>vào</a:t>
              </a:r>
              <a:r>
                <a:rPr lang="en-US" sz="2800" dirty="0"/>
                <a:t> </a:t>
              </a:r>
              <a:r>
                <a:rPr lang="en-US" sz="2800" dirty="0" err="1"/>
                <a:t>lực</a:t>
              </a:r>
              <a:r>
                <a:rPr lang="en-US" sz="2800" dirty="0"/>
                <a:t> </a:t>
              </a:r>
              <a:r>
                <a:rPr lang="en-US" sz="2800" dirty="0" err="1"/>
                <a:t>này</a:t>
              </a:r>
              <a:r>
                <a:rPr lang="en-US" sz="2800" dirty="0"/>
                <a:t> </a:t>
              </a:r>
              <a:r>
                <a:rPr lang="en-US" sz="2800" dirty="0" err="1"/>
                <a:t>đê</a:t>
              </a:r>
              <a:r>
                <a:rPr lang="en-US" sz="2800" dirty="0"/>
                <a:t>̉ </a:t>
              </a:r>
              <a:r>
                <a:rPr lang="en-US" sz="2800" dirty="0" err="1"/>
                <a:t>tính</a:t>
              </a:r>
              <a:r>
                <a:rPr lang="en-US" sz="2800" dirty="0"/>
                <a:t> </a:t>
              </a:r>
              <a:r>
                <a:rPr lang="en-US" sz="2800" dirty="0" err="1"/>
                <a:t>toán</a:t>
              </a:r>
              <a:r>
                <a:rPr lang="en-US" sz="2800" dirty="0"/>
                <a:t> </a:t>
              </a:r>
              <a:r>
                <a:rPr lang="en-US" sz="2800" dirty="0" err="1"/>
                <a:t>cơ</a:t>
              </a:r>
              <a:r>
                <a:rPr lang="en-US" sz="2800" dirty="0"/>
                <a:t> </a:t>
              </a:r>
              <a:r>
                <a:rPr lang="en-US" sz="2800" dirty="0" err="1"/>
                <a:t>cấu</a:t>
              </a:r>
              <a:r>
                <a:rPr lang="en-US" sz="2800" dirty="0"/>
                <a:t> </a:t>
              </a:r>
              <a:r>
                <a:rPr lang="en-US" sz="2800" dirty="0" err="1"/>
                <a:t>bước</a:t>
              </a:r>
              <a:r>
                <a:rPr lang="en-US" sz="2800" dirty="0"/>
                <a:t> </a:t>
              </a:r>
              <a:r>
                <a:rPr lang="en-US" sz="2800" dirty="0" err="1"/>
                <a:t>tiến</a:t>
              </a:r>
              <a:r>
                <a:rPr lang="en-US" sz="2800" dirty="0"/>
                <a:t> </a:t>
              </a:r>
              <a:r>
                <a:rPr lang="en-US" sz="2800" dirty="0" err="1"/>
                <a:t>của</a:t>
              </a:r>
              <a:r>
                <a:rPr lang="en-US" sz="2800" dirty="0"/>
                <a:t> </a:t>
              </a:r>
              <a:r>
                <a:rPr lang="en-US" sz="2800" dirty="0" err="1"/>
                <a:t>máy</a:t>
              </a:r>
              <a:r>
                <a:rPr lang="en-US" sz="2800" dirty="0"/>
                <a:t>.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8129053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4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421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1193" y="1219200"/>
            <a:ext cx="4513621" cy="2152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Rectangle 4"/>
          <p:cNvSpPr/>
          <p:nvPr/>
        </p:nvSpPr>
        <p:spPr>
          <a:xfrm>
            <a:off x="0" y="225444"/>
            <a:ext cx="91440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1"/>
            <a:r>
              <a:rPr lang="en-US" sz="2400" b="1" dirty="0" smtClean="0">
                <a:solidFill>
                  <a:srgbClr val="FFFF00"/>
                </a:solidFill>
              </a:rPr>
              <a:t>2.5 TÁC </a:t>
            </a:r>
            <a:r>
              <a:rPr lang="en-US" sz="2400" b="1" dirty="0">
                <a:solidFill>
                  <a:srgbClr val="FFFF00"/>
                </a:solidFill>
              </a:rPr>
              <a:t>DỤNG CỦA LỰC LÊN DAO, MÁY, VẬT GIA CÔNG </a:t>
            </a:r>
            <a:endParaRPr lang="en-US" sz="2000" dirty="0">
              <a:solidFill>
                <a:srgbClr val="FFFF00"/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7929" y="914400"/>
            <a:ext cx="459132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b="1" i="1" dirty="0" smtClean="0">
                <a:solidFill>
                  <a:srgbClr val="C00000"/>
                </a:solidFill>
              </a:rPr>
              <a:t>2.5.3. </a:t>
            </a:r>
            <a:r>
              <a:rPr lang="en-US" sz="2800" b="1" i="1" dirty="0" err="1">
                <a:solidFill>
                  <a:srgbClr val="C00000"/>
                </a:solidFill>
              </a:rPr>
              <a:t>Lực</a:t>
            </a:r>
            <a:r>
              <a:rPr lang="en-US" sz="2800" b="1" i="1" dirty="0">
                <a:solidFill>
                  <a:srgbClr val="C00000"/>
                </a:solidFill>
              </a:rPr>
              <a:t> </a:t>
            </a:r>
            <a:r>
              <a:rPr lang="en-US" sz="2800" b="1" i="1" dirty="0" err="1" smtClean="0">
                <a:solidFill>
                  <a:srgbClr val="C00000"/>
                </a:solidFill>
              </a:rPr>
              <a:t>hướng</a:t>
            </a:r>
            <a:r>
              <a:rPr lang="en-US" sz="2800" b="1" i="1" dirty="0" smtClean="0">
                <a:solidFill>
                  <a:srgbClr val="C00000"/>
                </a:solidFill>
              </a:rPr>
              <a:t> </a:t>
            </a:r>
            <a:r>
              <a:rPr lang="en-US" sz="2800" b="1" i="1" dirty="0" err="1" smtClean="0">
                <a:solidFill>
                  <a:srgbClr val="C00000"/>
                </a:solidFill>
              </a:rPr>
              <a:t>kính</a:t>
            </a:r>
            <a:r>
              <a:rPr lang="en-US" sz="2800" b="1" i="1" dirty="0" smtClean="0">
                <a:solidFill>
                  <a:srgbClr val="C00000"/>
                </a:solidFill>
              </a:rPr>
              <a:t> </a:t>
            </a:r>
            <a:r>
              <a:rPr lang="en-US" sz="2800" b="1" i="1" dirty="0" err="1" smtClean="0">
                <a:solidFill>
                  <a:srgbClr val="C00000"/>
                </a:solidFill>
              </a:rPr>
              <a:t>Py</a:t>
            </a:r>
            <a:r>
              <a:rPr lang="en-US" sz="2800" b="1" i="1" dirty="0" smtClean="0">
                <a:solidFill>
                  <a:srgbClr val="C00000"/>
                </a:solidFill>
              </a:rPr>
              <a:t> </a:t>
            </a:r>
            <a:endParaRPr lang="en-US" sz="2800" dirty="0">
              <a:solidFill>
                <a:srgbClr val="C00000"/>
              </a:solidFill>
            </a:endParaRPr>
          </a:p>
        </p:txBody>
      </p:sp>
      <p:grpSp>
        <p:nvGrpSpPr>
          <p:cNvPr id="9" name="Group 8"/>
          <p:cNvGrpSpPr/>
          <p:nvPr/>
        </p:nvGrpSpPr>
        <p:grpSpPr>
          <a:xfrm>
            <a:off x="1027003" y="3279775"/>
            <a:ext cx="2170113" cy="4035425"/>
            <a:chOff x="990600" y="1450975"/>
            <a:chExt cx="2170113" cy="4035425"/>
          </a:xfrm>
        </p:grpSpPr>
        <p:grpSp>
          <p:nvGrpSpPr>
            <p:cNvPr id="16" name="Group 3"/>
            <p:cNvGrpSpPr>
              <a:grpSpLocks/>
            </p:cNvGrpSpPr>
            <p:nvPr/>
          </p:nvGrpSpPr>
          <p:grpSpPr bwMode="auto">
            <a:xfrm>
              <a:off x="990600" y="1450975"/>
              <a:ext cx="2170113" cy="4035425"/>
              <a:chOff x="720" y="1296"/>
              <a:chExt cx="1367" cy="2542"/>
            </a:xfrm>
          </p:grpSpPr>
          <p:sp>
            <p:nvSpPr>
              <p:cNvPr id="17" name="AutoShape 4"/>
              <p:cNvSpPr>
                <a:spLocks noChangeArrowheads="1"/>
              </p:cNvSpPr>
              <p:nvPr/>
            </p:nvSpPr>
            <p:spPr bwMode="gray">
              <a:xfrm>
                <a:off x="720" y="1490"/>
                <a:ext cx="1363" cy="1800"/>
              </a:xfrm>
              <a:prstGeom prst="roundRect">
                <a:avLst>
                  <a:gd name="adj" fmla="val 17509"/>
                </a:avLst>
              </a:prstGeom>
              <a:gradFill rotWithShape="1">
                <a:gsLst>
                  <a:gs pos="0">
                    <a:srgbClr val="4E91D4"/>
                  </a:gs>
                  <a:gs pos="100000">
                    <a:srgbClr val="3477A4"/>
                  </a:gs>
                </a:gsLst>
                <a:lin ang="27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8" name="AutoShape 5"/>
              <p:cNvSpPr>
                <a:spLocks noChangeArrowheads="1"/>
              </p:cNvSpPr>
              <p:nvPr/>
            </p:nvSpPr>
            <p:spPr bwMode="gray">
              <a:xfrm>
                <a:off x="741" y="1495"/>
                <a:ext cx="1322" cy="1766"/>
              </a:xfrm>
              <a:prstGeom prst="roundRect">
                <a:avLst>
                  <a:gd name="adj" fmla="val 16667"/>
                </a:avLst>
              </a:prstGeom>
              <a:solidFill>
                <a:srgbClr val="3CA1E6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9" name="AutoShape 6"/>
              <p:cNvSpPr>
                <a:spLocks noChangeArrowheads="1"/>
              </p:cNvSpPr>
              <p:nvPr/>
            </p:nvSpPr>
            <p:spPr bwMode="gray">
              <a:xfrm>
                <a:off x="752" y="2795"/>
                <a:ext cx="1304" cy="447"/>
              </a:xfrm>
              <a:prstGeom prst="roundRect">
                <a:avLst>
                  <a:gd name="adj" fmla="val 50000"/>
                </a:avLst>
              </a:prstGeom>
              <a:gradFill rotWithShape="1">
                <a:gsLst>
                  <a:gs pos="0">
                    <a:srgbClr val="3CA1E6">
                      <a:alpha val="0"/>
                    </a:srgbClr>
                  </a:gs>
                  <a:gs pos="100000">
                    <a:srgbClr val="3CA1E6">
                      <a:gamma/>
                      <a:tint val="51373"/>
                      <a:invGamma/>
                    </a:srgb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0" name="AutoShape 7"/>
              <p:cNvSpPr>
                <a:spLocks noChangeArrowheads="1"/>
              </p:cNvSpPr>
              <p:nvPr/>
            </p:nvSpPr>
            <p:spPr bwMode="gray">
              <a:xfrm>
                <a:off x="752" y="1509"/>
                <a:ext cx="1304" cy="446"/>
              </a:xfrm>
              <a:prstGeom prst="roundRect">
                <a:avLst>
                  <a:gd name="adj" fmla="val 50000"/>
                </a:avLst>
              </a:prstGeom>
              <a:gradFill rotWithShape="1">
                <a:gsLst>
                  <a:gs pos="0">
                    <a:srgbClr val="3CA1E6">
                      <a:gamma/>
                      <a:tint val="33333"/>
                      <a:invGamma/>
                    </a:srgbClr>
                  </a:gs>
                  <a:gs pos="100000">
                    <a:srgbClr val="3CA1E6">
                      <a:alpha val="0"/>
                    </a:srgb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1" name="AutoShape 8"/>
              <p:cNvSpPr>
                <a:spLocks noChangeArrowheads="1"/>
              </p:cNvSpPr>
              <p:nvPr/>
            </p:nvSpPr>
            <p:spPr bwMode="gray">
              <a:xfrm>
                <a:off x="724" y="3290"/>
                <a:ext cx="1363" cy="548"/>
              </a:xfrm>
              <a:prstGeom prst="roundRect">
                <a:avLst>
                  <a:gd name="adj" fmla="val 40389"/>
                </a:avLst>
              </a:prstGeom>
              <a:gradFill rotWithShape="1">
                <a:gsLst>
                  <a:gs pos="0">
                    <a:srgbClr val="729EB4"/>
                  </a:gs>
                  <a:gs pos="100000">
                    <a:schemeClr val="bg1"/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22" name="AutoShape 9"/>
              <p:cNvSpPr>
                <a:spLocks noChangeArrowheads="1"/>
              </p:cNvSpPr>
              <p:nvPr/>
            </p:nvSpPr>
            <p:spPr bwMode="gray">
              <a:xfrm>
                <a:off x="752" y="3305"/>
                <a:ext cx="1304" cy="487"/>
              </a:xfrm>
              <a:prstGeom prst="roundRect">
                <a:avLst>
                  <a:gd name="adj" fmla="val 50000"/>
                </a:avLst>
              </a:prstGeom>
              <a:gradFill rotWithShape="1">
                <a:gsLst>
                  <a:gs pos="0">
                    <a:srgbClr val="7DAFD4"/>
                  </a:gs>
                  <a:gs pos="100000">
                    <a:schemeClr val="bg1"/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grpSp>
            <p:nvGrpSpPr>
              <p:cNvPr id="25" name="Group 10"/>
              <p:cNvGrpSpPr>
                <a:grpSpLocks/>
              </p:cNvGrpSpPr>
              <p:nvPr/>
            </p:nvGrpSpPr>
            <p:grpSpPr bwMode="auto">
              <a:xfrm>
                <a:off x="1189" y="1296"/>
                <a:ext cx="405" cy="405"/>
                <a:chOff x="1289" y="582"/>
                <a:chExt cx="668" cy="668"/>
              </a:xfrm>
            </p:grpSpPr>
            <p:sp>
              <p:nvSpPr>
                <p:cNvPr id="28" name="Oval 11"/>
                <p:cNvSpPr>
                  <a:spLocks noChangeArrowheads="1"/>
                </p:cNvSpPr>
                <p:nvPr/>
              </p:nvSpPr>
              <p:spPr bwMode="gray">
                <a:xfrm>
                  <a:off x="1289" y="582"/>
                  <a:ext cx="668" cy="668"/>
                </a:xfrm>
                <a:prstGeom prst="ellipse">
                  <a:avLst/>
                </a:prstGeom>
                <a:solidFill>
                  <a:srgbClr val="333333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38100" algn="ctr">
                      <a:solidFill>
                        <a:schemeClr val="bg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109250" dir="3267739" algn="ctr" rotWithShape="0">
                          <a:srgbClr val="808080">
                            <a:alpha val="50000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 anchor="ctr">
                  <a:spAutoFit/>
                </a:bodyPr>
                <a:lstStyle/>
                <a:p>
                  <a:endParaRPr lang="en-US"/>
                </a:p>
              </p:txBody>
            </p:sp>
            <p:sp>
              <p:nvSpPr>
                <p:cNvPr id="29" name="Oval 12"/>
                <p:cNvSpPr>
                  <a:spLocks noChangeArrowheads="1"/>
                </p:cNvSpPr>
                <p:nvPr/>
              </p:nvSpPr>
              <p:spPr bwMode="gray">
                <a:xfrm>
                  <a:off x="1296" y="587"/>
                  <a:ext cx="646" cy="647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D6E1E2">
                        <a:gamma/>
                        <a:shade val="46275"/>
                        <a:invGamma/>
                      </a:srgbClr>
                    </a:gs>
                    <a:gs pos="100000">
                      <a:srgbClr val="D6E1E2"/>
                    </a:gs>
                  </a:gsLst>
                  <a:lin ang="5400000" scaled="1"/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algn="ctr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vert="eaVert" wrap="none" anchor="ctr"/>
                <a:lstStyle/>
                <a:p>
                  <a:endParaRPr lang="en-US"/>
                </a:p>
              </p:txBody>
            </p:sp>
            <p:sp>
              <p:nvSpPr>
                <p:cNvPr id="30" name="Oval 13"/>
                <p:cNvSpPr>
                  <a:spLocks noChangeArrowheads="1"/>
                </p:cNvSpPr>
                <p:nvPr/>
              </p:nvSpPr>
              <p:spPr bwMode="gray">
                <a:xfrm>
                  <a:off x="1304" y="591"/>
                  <a:ext cx="631" cy="631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D6E1E2">
                        <a:alpha val="0"/>
                      </a:srgbClr>
                    </a:gs>
                    <a:gs pos="100000">
                      <a:srgbClr val="D6E1E2">
                        <a:gamma/>
                        <a:tint val="34902"/>
                        <a:invGamma/>
                      </a:srgbClr>
                    </a:gs>
                  </a:gsLst>
                  <a:lin ang="5400000" scaled="1"/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algn="ctr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vert="eaVert" wrap="none" anchor="ctr"/>
                <a:lstStyle/>
                <a:p>
                  <a:endParaRPr lang="en-US"/>
                </a:p>
              </p:txBody>
            </p:sp>
            <p:sp>
              <p:nvSpPr>
                <p:cNvPr id="31" name="Oval 14"/>
                <p:cNvSpPr>
                  <a:spLocks noChangeArrowheads="1"/>
                </p:cNvSpPr>
                <p:nvPr/>
              </p:nvSpPr>
              <p:spPr bwMode="gray">
                <a:xfrm>
                  <a:off x="1311" y="597"/>
                  <a:ext cx="600" cy="589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D6E1E2">
                        <a:gamma/>
                        <a:shade val="79216"/>
                        <a:invGamma/>
                      </a:srgbClr>
                    </a:gs>
                    <a:gs pos="100000">
                      <a:srgbClr val="D6E1E2">
                        <a:alpha val="48000"/>
                      </a:srgbClr>
                    </a:gs>
                  </a:gsLst>
                  <a:lin ang="5400000" scaled="1"/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algn="ctr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vert="eaVert" wrap="none" anchor="ctr"/>
                <a:lstStyle/>
                <a:p>
                  <a:endParaRPr lang="en-US"/>
                </a:p>
              </p:txBody>
            </p:sp>
            <p:sp>
              <p:nvSpPr>
                <p:cNvPr id="32" name="Oval 15"/>
                <p:cNvSpPr>
                  <a:spLocks noChangeArrowheads="1"/>
                </p:cNvSpPr>
                <p:nvPr/>
              </p:nvSpPr>
              <p:spPr bwMode="gray">
                <a:xfrm>
                  <a:off x="1346" y="613"/>
                  <a:ext cx="533" cy="479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D6E1E2">
                        <a:gamma/>
                        <a:tint val="0"/>
                        <a:invGamma/>
                      </a:srgbClr>
                    </a:gs>
                    <a:gs pos="100000">
                      <a:srgbClr val="D6E1E2">
                        <a:alpha val="38000"/>
                      </a:srgbClr>
                    </a:gs>
                  </a:gsLst>
                  <a:lin ang="5400000" scaled="1"/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algn="ctr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vert="eaVert" wrap="none" anchor="ctr"/>
                <a:lstStyle/>
                <a:p>
                  <a:endParaRPr lang="en-US"/>
                </a:p>
              </p:txBody>
            </p:sp>
          </p:grpSp>
          <p:sp>
            <p:nvSpPr>
              <p:cNvPr id="26" name="Text Box 16"/>
              <p:cNvSpPr txBox="1">
                <a:spLocks noChangeArrowheads="1"/>
              </p:cNvSpPr>
              <p:nvPr/>
            </p:nvSpPr>
            <p:spPr bwMode="gray">
              <a:xfrm>
                <a:off x="1276" y="1354"/>
                <a:ext cx="223" cy="28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/>
              <a:p>
                <a:pPr algn="ctr"/>
                <a:r>
                  <a:rPr lang="en-US" sz="2400">
                    <a:solidFill>
                      <a:srgbClr val="000000"/>
                    </a:solidFill>
                  </a:rPr>
                  <a:t>1</a:t>
                </a:r>
                <a:endParaRPr lang="en-US"/>
              </a:p>
            </p:txBody>
          </p:sp>
        </p:grpSp>
        <p:sp>
          <p:nvSpPr>
            <p:cNvPr id="3" name="Rectangle 2"/>
            <p:cNvSpPr/>
            <p:nvPr/>
          </p:nvSpPr>
          <p:spPr>
            <a:xfrm>
              <a:off x="1066800" y="1941255"/>
              <a:ext cx="2082800" cy="255454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sz="2000" dirty="0"/>
                <a:t>Có </a:t>
              </a:r>
              <a:r>
                <a:rPr lang="en-US" sz="2000" dirty="0" err="1"/>
                <a:t>phương</a:t>
              </a:r>
              <a:r>
                <a:rPr lang="en-US" sz="2000" dirty="0"/>
                <a:t> </a:t>
              </a:r>
              <a:r>
                <a:rPr lang="en-US" sz="2000" dirty="0" err="1"/>
                <a:t>dọc</a:t>
              </a:r>
              <a:r>
                <a:rPr lang="en-US" sz="2000" dirty="0"/>
                <a:t> </a:t>
              </a:r>
              <a:r>
                <a:rPr lang="en-US" sz="2000" dirty="0" err="1"/>
                <a:t>theo</a:t>
              </a:r>
              <a:r>
                <a:rPr lang="en-US" sz="2000" dirty="0"/>
                <a:t> </a:t>
              </a:r>
              <a:r>
                <a:rPr lang="en-US" sz="2000" dirty="0" err="1"/>
                <a:t>trục</a:t>
              </a:r>
              <a:r>
                <a:rPr lang="en-US" sz="2000" dirty="0"/>
                <a:t> </a:t>
              </a:r>
              <a:r>
                <a:rPr lang="en-US" sz="2000" dirty="0" err="1"/>
                <a:t>của</a:t>
              </a:r>
              <a:r>
                <a:rPr lang="en-US" sz="2000" dirty="0"/>
                <a:t> </a:t>
              </a:r>
              <a:r>
                <a:rPr lang="en-US" sz="2000" dirty="0" err="1"/>
                <a:t>dao</a:t>
              </a:r>
              <a:r>
                <a:rPr lang="en-US" sz="2000" dirty="0"/>
                <a:t>, </a:t>
              </a:r>
              <a:r>
                <a:rPr lang="en-US" sz="2000" dirty="0" err="1"/>
                <a:t>đẩy</a:t>
              </a:r>
              <a:r>
                <a:rPr lang="en-US" sz="2000" dirty="0"/>
                <a:t> </a:t>
              </a:r>
              <a:r>
                <a:rPr lang="en-US" sz="2000" dirty="0" err="1"/>
                <a:t>dao</a:t>
              </a:r>
              <a:r>
                <a:rPr lang="en-US" sz="2000" dirty="0"/>
                <a:t> </a:t>
              </a:r>
              <a:r>
                <a:rPr lang="en-US" sz="2000" dirty="0" err="1"/>
                <a:t>khỏi</a:t>
              </a:r>
              <a:r>
                <a:rPr lang="en-US" sz="2000" dirty="0"/>
                <a:t> </a:t>
              </a:r>
              <a:r>
                <a:rPr lang="en-US" sz="2000" dirty="0" err="1"/>
                <a:t>phôi</a:t>
              </a:r>
              <a:r>
                <a:rPr lang="en-US" sz="2000" dirty="0"/>
                <a:t> </a:t>
              </a:r>
              <a:r>
                <a:rPr lang="en-US" sz="2000" dirty="0" err="1"/>
                <a:t>va</a:t>
              </a:r>
              <a:r>
                <a:rPr lang="en-US" sz="2000" dirty="0"/>
                <a:t>̀ </a:t>
              </a:r>
              <a:r>
                <a:rPr lang="en-US" sz="2000" dirty="0" err="1"/>
                <a:t>tác</a:t>
              </a:r>
              <a:r>
                <a:rPr lang="en-US" sz="2000" dirty="0"/>
                <a:t> </a:t>
              </a:r>
              <a:r>
                <a:rPr lang="en-US" sz="2000" dirty="0" err="1"/>
                <a:t>dụng</a:t>
              </a:r>
              <a:r>
                <a:rPr lang="en-US" sz="2000" dirty="0"/>
                <a:t> </a:t>
              </a:r>
              <a:r>
                <a:rPr lang="en-US" sz="2000" dirty="0" err="1"/>
                <a:t>vào</a:t>
              </a:r>
              <a:r>
                <a:rPr lang="en-US" sz="2000" dirty="0"/>
                <a:t> </a:t>
              </a:r>
              <a:r>
                <a:rPr lang="en-US" sz="2000" dirty="0" err="1"/>
                <a:t>bulong</a:t>
              </a:r>
              <a:r>
                <a:rPr lang="en-US" sz="2000" dirty="0"/>
                <a:t> </a:t>
              </a:r>
              <a:r>
                <a:rPr lang="en-US" sz="2000" dirty="0" err="1"/>
                <a:t>trên</a:t>
              </a:r>
              <a:r>
                <a:rPr lang="en-US" sz="2000" dirty="0"/>
                <a:t> ổ </a:t>
              </a:r>
              <a:r>
                <a:rPr lang="en-US" sz="2000" dirty="0" err="1"/>
                <a:t>dao</a:t>
              </a:r>
              <a:r>
                <a:rPr lang="en-US" sz="2000" dirty="0"/>
                <a:t>, </a:t>
              </a:r>
              <a:r>
                <a:rPr lang="en-US" sz="2000" dirty="0" err="1"/>
                <a:t>phản</a:t>
              </a:r>
              <a:r>
                <a:rPr lang="en-US" sz="2000" dirty="0"/>
                <a:t> </a:t>
              </a:r>
              <a:r>
                <a:rPr lang="en-US" sz="2000" dirty="0" err="1"/>
                <a:t>lực</a:t>
              </a:r>
              <a:r>
                <a:rPr lang="en-US" sz="2000" dirty="0"/>
                <a:t> </a:t>
              </a:r>
              <a:r>
                <a:rPr lang="en-US" sz="2000" dirty="0" err="1"/>
                <a:t>P’</a:t>
              </a:r>
              <a:r>
                <a:rPr lang="en-US" sz="2000" baseline="-25000" dirty="0" err="1"/>
                <a:t>y</a:t>
              </a:r>
              <a:r>
                <a:rPr lang="en-US" sz="2000" dirty="0"/>
                <a:t> </a:t>
              </a:r>
              <a:r>
                <a:rPr lang="en-US" sz="2000" dirty="0" err="1"/>
                <a:t>đẩy</a:t>
              </a:r>
              <a:r>
                <a:rPr lang="en-US" sz="2000" dirty="0"/>
                <a:t> </a:t>
              </a:r>
              <a:r>
                <a:rPr lang="en-US" sz="2000" dirty="0" err="1"/>
                <a:t>phôi</a:t>
              </a:r>
              <a:r>
                <a:rPr lang="en-US" sz="2000" dirty="0"/>
                <a:t> </a:t>
              </a:r>
              <a:r>
                <a:rPr lang="en-US" sz="2000" dirty="0" err="1"/>
                <a:t>làm</a:t>
              </a:r>
              <a:r>
                <a:rPr lang="en-US" sz="2000" dirty="0"/>
                <a:t> </a:t>
              </a:r>
              <a:r>
                <a:rPr lang="en-US" sz="2000" dirty="0" err="1"/>
                <a:t>cong</a:t>
              </a:r>
              <a:r>
                <a:rPr lang="en-US" sz="2000" dirty="0"/>
                <a:t> chi </a:t>
              </a:r>
              <a:r>
                <a:rPr lang="en-US" sz="2000" dirty="0" err="1"/>
                <a:t>tiết</a:t>
              </a:r>
              <a:endParaRPr lang="en-US" sz="2000" dirty="0"/>
            </a:p>
          </p:txBody>
        </p:sp>
      </p:grpSp>
      <p:grpSp>
        <p:nvGrpSpPr>
          <p:cNvPr id="10" name="Group 9"/>
          <p:cNvGrpSpPr/>
          <p:nvPr/>
        </p:nvGrpSpPr>
        <p:grpSpPr>
          <a:xfrm>
            <a:off x="3389203" y="3279775"/>
            <a:ext cx="2166938" cy="4035425"/>
            <a:chOff x="3352800" y="1450975"/>
            <a:chExt cx="2166938" cy="4035425"/>
          </a:xfrm>
        </p:grpSpPr>
        <p:grpSp>
          <p:nvGrpSpPr>
            <p:cNvPr id="33" name="Group 18"/>
            <p:cNvGrpSpPr>
              <a:grpSpLocks/>
            </p:cNvGrpSpPr>
            <p:nvPr/>
          </p:nvGrpSpPr>
          <p:grpSpPr bwMode="auto">
            <a:xfrm>
              <a:off x="3352800" y="1450975"/>
              <a:ext cx="2166938" cy="4035425"/>
              <a:chOff x="2208" y="1296"/>
              <a:chExt cx="1365" cy="2542"/>
            </a:xfrm>
          </p:grpSpPr>
          <p:sp>
            <p:nvSpPr>
              <p:cNvPr id="34" name="AutoShape 19"/>
              <p:cNvSpPr>
                <a:spLocks noChangeArrowheads="1"/>
              </p:cNvSpPr>
              <p:nvPr/>
            </p:nvSpPr>
            <p:spPr bwMode="gray">
              <a:xfrm>
                <a:off x="2208" y="1490"/>
                <a:ext cx="1363" cy="1800"/>
              </a:xfrm>
              <a:prstGeom prst="roundRect">
                <a:avLst>
                  <a:gd name="adj" fmla="val 17509"/>
                </a:avLst>
              </a:prstGeom>
              <a:gradFill rotWithShape="1">
                <a:gsLst>
                  <a:gs pos="0">
                    <a:srgbClr val="34B034"/>
                  </a:gs>
                  <a:gs pos="100000">
                    <a:srgbClr val="3F8B4A"/>
                  </a:gs>
                </a:gsLst>
                <a:lin ang="27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35" name="AutoShape 20"/>
              <p:cNvSpPr>
                <a:spLocks noChangeArrowheads="1"/>
              </p:cNvSpPr>
              <p:nvPr/>
            </p:nvSpPr>
            <p:spPr bwMode="gray">
              <a:xfrm>
                <a:off x="2229" y="1495"/>
                <a:ext cx="1322" cy="1766"/>
              </a:xfrm>
              <a:prstGeom prst="roundRect">
                <a:avLst>
                  <a:gd name="adj" fmla="val 16667"/>
                </a:avLst>
              </a:prstGeom>
              <a:solidFill>
                <a:srgbClr val="73E77E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36" name="AutoShape 21"/>
              <p:cNvSpPr>
                <a:spLocks noChangeArrowheads="1"/>
              </p:cNvSpPr>
              <p:nvPr/>
            </p:nvSpPr>
            <p:spPr bwMode="gray">
              <a:xfrm>
                <a:off x="2240" y="2795"/>
                <a:ext cx="1304" cy="447"/>
              </a:xfrm>
              <a:prstGeom prst="roundRect">
                <a:avLst>
                  <a:gd name="adj" fmla="val 50000"/>
                </a:avLst>
              </a:prstGeom>
              <a:gradFill rotWithShape="1">
                <a:gsLst>
                  <a:gs pos="0">
                    <a:srgbClr val="73E77E"/>
                  </a:gs>
                  <a:gs pos="100000">
                    <a:srgbClr val="73E77E">
                      <a:gamma/>
                      <a:tint val="54510"/>
                      <a:invGamma/>
                    </a:srgb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37" name="AutoShape 22"/>
              <p:cNvSpPr>
                <a:spLocks noChangeArrowheads="1"/>
              </p:cNvSpPr>
              <p:nvPr/>
            </p:nvSpPr>
            <p:spPr bwMode="gray">
              <a:xfrm>
                <a:off x="2240" y="1509"/>
                <a:ext cx="1304" cy="446"/>
              </a:xfrm>
              <a:prstGeom prst="roundRect">
                <a:avLst>
                  <a:gd name="adj" fmla="val 50000"/>
                </a:avLst>
              </a:prstGeom>
              <a:gradFill rotWithShape="1">
                <a:gsLst>
                  <a:gs pos="0">
                    <a:srgbClr val="73E77E">
                      <a:gamma/>
                      <a:tint val="33333"/>
                      <a:invGamma/>
                    </a:srgbClr>
                  </a:gs>
                  <a:gs pos="100000">
                    <a:srgbClr val="73E77E"/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38" name="Oval 23"/>
              <p:cNvSpPr>
                <a:spLocks noChangeArrowheads="1"/>
              </p:cNvSpPr>
              <p:nvPr/>
            </p:nvSpPr>
            <p:spPr bwMode="gray">
              <a:xfrm>
                <a:off x="2677" y="1296"/>
                <a:ext cx="405" cy="405"/>
              </a:xfrm>
              <a:prstGeom prst="ellipse">
                <a:avLst/>
              </a:prstGeom>
              <a:solidFill>
                <a:srgbClr val="333333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38100" algn="ctr">
                    <a:solidFill>
                      <a:schemeClr val="bg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109250" dir="3267739" algn="ctr" rotWithShape="0">
                        <a:srgbClr val="808080">
                          <a:alpha val="50000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>
                <a:spAutoFit/>
              </a:bodyPr>
              <a:lstStyle/>
              <a:p>
                <a:endParaRPr lang="en-US"/>
              </a:p>
            </p:txBody>
          </p:sp>
          <p:sp>
            <p:nvSpPr>
              <p:cNvPr id="39" name="Oval 24"/>
              <p:cNvSpPr>
                <a:spLocks noChangeArrowheads="1"/>
              </p:cNvSpPr>
              <p:nvPr/>
            </p:nvSpPr>
            <p:spPr bwMode="gray">
              <a:xfrm>
                <a:off x="2681" y="1299"/>
                <a:ext cx="392" cy="392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gamma/>
                      <a:shade val="46275"/>
                      <a:invGamma/>
                    </a:srgbClr>
                  </a:gs>
                  <a:gs pos="100000">
                    <a:srgbClr val="D6E1E2"/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vert="eaVert" wrap="none" anchor="ctr"/>
              <a:lstStyle/>
              <a:p>
                <a:endParaRPr lang="en-US"/>
              </a:p>
            </p:txBody>
          </p:sp>
          <p:sp>
            <p:nvSpPr>
              <p:cNvPr id="40" name="Oval 25"/>
              <p:cNvSpPr>
                <a:spLocks noChangeArrowheads="1"/>
              </p:cNvSpPr>
              <p:nvPr/>
            </p:nvSpPr>
            <p:spPr bwMode="gray">
              <a:xfrm>
                <a:off x="2686" y="1301"/>
                <a:ext cx="383" cy="383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alpha val="0"/>
                    </a:srgbClr>
                  </a:gs>
                  <a:gs pos="100000">
                    <a:srgbClr val="D6E1E2">
                      <a:gamma/>
                      <a:tint val="34902"/>
                      <a:invGamma/>
                    </a:srgb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vert="eaVert" wrap="none" anchor="ctr"/>
              <a:lstStyle/>
              <a:p>
                <a:endParaRPr lang="en-US"/>
              </a:p>
            </p:txBody>
          </p:sp>
          <p:sp>
            <p:nvSpPr>
              <p:cNvPr id="41" name="Oval 26"/>
              <p:cNvSpPr>
                <a:spLocks noChangeArrowheads="1"/>
              </p:cNvSpPr>
              <p:nvPr/>
            </p:nvSpPr>
            <p:spPr bwMode="gray">
              <a:xfrm>
                <a:off x="2690" y="1305"/>
                <a:ext cx="364" cy="357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gamma/>
                      <a:shade val="79216"/>
                      <a:invGamma/>
                    </a:srgbClr>
                  </a:gs>
                  <a:gs pos="100000">
                    <a:srgbClr val="D6E1E2">
                      <a:alpha val="48000"/>
                    </a:srgb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vert="eaVert" wrap="none" anchor="ctr"/>
              <a:lstStyle/>
              <a:p>
                <a:endParaRPr lang="en-US"/>
              </a:p>
            </p:txBody>
          </p:sp>
          <p:sp>
            <p:nvSpPr>
              <p:cNvPr id="42" name="Oval 27"/>
              <p:cNvSpPr>
                <a:spLocks noChangeArrowheads="1"/>
              </p:cNvSpPr>
              <p:nvPr/>
            </p:nvSpPr>
            <p:spPr bwMode="gray">
              <a:xfrm>
                <a:off x="2712" y="1315"/>
                <a:ext cx="323" cy="290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gamma/>
                      <a:tint val="0"/>
                      <a:invGamma/>
                    </a:srgbClr>
                  </a:gs>
                  <a:gs pos="100000">
                    <a:srgbClr val="D6E1E2">
                      <a:alpha val="38000"/>
                    </a:srgb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vert="eaVert" wrap="none" anchor="ctr"/>
              <a:lstStyle/>
              <a:p>
                <a:endParaRPr lang="en-US"/>
              </a:p>
            </p:txBody>
          </p:sp>
          <p:sp>
            <p:nvSpPr>
              <p:cNvPr id="43" name="Text Box 28"/>
              <p:cNvSpPr txBox="1">
                <a:spLocks noChangeArrowheads="1"/>
              </p:cNvSpPr>
              <p:nvPr/>
            </p:nvSpPr>
            <p:spPr bwMode="gray">
              <a:xfrm>
                <a:off x="2764" y="1354"/>
                <a:ext cx="223" cy="28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/>
              <a:p>
                <a:pPr algn="ctr"/>
                <a:r>
                  <a:rPr lang="en-US" sz="2400">
                    <a:solidFill>
                      <a:srgbClr val="000000"/>
                    </a:solidFill>
                  </a:rPr>
                  <a:t>2</a:t>
                </a:r>
                <a:endParaRPr lang="en-US"/>
              </a:p>
            </p:txBody>
          </p:sp>
          <p:sp>
            <p:nvSpPr>
              <p:cNvPr id="44" name="Text Box 29"/>
              <p:cNvSpPr txBox="1">
                <a:spLocks noChangeArrowheads="1"/>
              </p:cNvSpPr>
              <p:nvPr/>
            </p:nvSpPr>
            <p:spPr bwMode="gray">
              <a:xfrm>
                <a:off x="2256" y="1776"/>
                <a:ext cx="1296" cy="233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endParaRPr lang="en-US" dirty="0"/>
              </a:p>
            </p:txBody>
          </p:sp>
          <p:sp>
            <p:nvSpPr>
              <p:cNvPr id="45" name="AutoShape 30"/>
              <p:cNvSpPr>
                <a:spLocks noChangeArrowheads="1"/>
              </p:cNvSpPr>
              <p:nvPr/>
            </p:nvSpPr>
            <p:spPr bwMode="gray">
              <a:xfrm>
                <a:off x="2210" y="3290"/>
                <a:ext cx="1363" cy="548"/>
              </a:xfrm>
              <a:prstGeom prst="roundRect">
                <a:avLst>
                  <a:gd name="adj" fmla="val 40389"/>
                </a:avLst>
              </a:prstGeom>
              <a:gradFill rotWithShape="1">
                <a:gsLst>
                  <a:gs pos="0">
                    <a:srgbClr val="58A4AE"/>
                  </a:gs>
                  <a:gs pos="100000">
                    <a:schemeClr val="bg1"/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46" name="AutoShape 31"/>
              <p:cNvSpPr>
                <a:spLocks noChangeArrowheads="1"/>
              </p:cNvSpPr>
              <p:nvPr/>
            </p:nvSpPr>
            <p:spPr bwMode="gray">
              <a:xfrm>
                <a:off x="2238" y="3305"/>
                <a:ext cx="1304" cy="487"/>
              </a:xfrm>
              <a:prstGeom prst="roundRect">
                <a:avLst>
                  <a:gd name="adj" fmla="val 50000"/>
                </a:avLst>
              </a:prstGeom>
              <a:gradFill rotWithShape="1">
                <a:gsLst>
                  <a:gs pos="0">
                    <a:srgbClr val="72B2BB"/>
                  </a:gs>
                  <a:gs pos="100000">
                    <a:schemeClr val="bg1"/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sp>
          <p:nvSpPr>
            <p:cNvPr id="4" name="Rectangle 3"/>
            <p:cNvSpPr/>
            <p:nvPr/>
          </p:nvSpPr>
          <p:spPr>
            <a:xfrm>
              <a:off x="3429636" y="2017455"/>
              <a:ext cx="2066289" cy="255454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sz="2000" dirty="0" err="1"/>
                <a:t>Lực</a:t>
              </a:r>
              <a:r>
                <a:rPr lang="en-US" sz="2000" dirty="0"/>
                <a:t> </a:t>
              </a:r>
              <a:r>
                <a:rPr lang="en-US" sz="2000" dirty="0" err="1"/>
                <a:t>này</a:t>
              </a:r>
              <a:r>
                <a:rPr lang="en-US" sz="2000" dirty="0"/>
                <a:t> </a:t>
              </a:r>
              <a:r>
                <a:rPr lang="en-US" sz="2000" dirty="0" err="1"/>
                <a:t>gây</a:t>
              </a:r>
              <a:r>
                <a:rPr lang="en-US" sz="2000" dirty="0"/>
                <a:t> rung </a:t>
              </a:r>
              <a:r>
                <a:rPr lang="en-US" sz="2000" dirty="0" err="1"/>
                <a:t>động</a:t>
              </a:r>
              <a:r>
                <a:rPr lang="en-US" sz="2000" dirty="0"/>
                <a:t> </a:t>
              </a:r>
              <a:r>
                <a:rPr lang="en-US" sz="2000" dirty="0" err="1"/>
                <a:t>trên</a:t>
              </a:r>
              <a:r>
                <a:rPr lang="en-US" sz="2000" dirty="0"/>
                <a:t> </a:t>
              </a:r>
              <a:r>
                <a:rPr lang="en-US" sz="2000" dirty="0" err="1"/>
                <a:t>mặt</a:t>
              </a:r>
              <a:r>
                <a:rPr lang="en-US" sz="2000" dirty="0"/>
                <a:t> </a:t>
              </a:r>
              <a:r>
                <a:rPr lang="en-US" sz="2000" dirty="0" err="1"/>
                <a:t>phẳng</a:t>
              </a:r>
              <a:r>
                <a:rPr lang="en-US" sz="2000" dirty="0"/>
                <a:t> </a:t>
              </a:r>
              <a:r>
                <a:rPr lang="en-US" sz="2000" dirty="0" err="1"/>
                <a:t>ngang</a:t>
              </a:r>
              <a:r>
                <a:rPr lang="en-US" sz="2000" dirty="0"/>
                <a:t>, </a:t>
              </a:r>
              <a:r>
                <a:rPr lang="en-US" sz="2000" dirty="0" err="1"/>
                <a:t>ảnh</a:t>
              </a:r>
              <a:r>
                <a:rPr lang="en-US" sz="2000" dirty="0"/>
                <a:t> </a:t>
              </a:r>
              <a:r>
                <a:rPr lang="en-US" sz="2000" dirty="0" err="1"/>
                <a:t>hưởng</a:t>
              </a:r>
              <a:r>
                <a:rPr lang="en-US" sz="2000" dirty="0"/>
                <a:t> </a:t>
              </a:r>
              <a:r>
                <a:rPr lang="en-US" sz="2000" dirty="0" err="1"/>
                <a:t>nhiều</a:t>
              </a:r>
              <a:r>
                <a:rPr lang="en-US" sz="2000" dirty="0"/>
                <a:t> </a:t>
              </a:r>
              <a:r>
                <a:rPr lang="en-US" sz="2000" dirty="0" err="1"/>
                <a:t>đến</a:t>
              </a:r>
              <a:r>
                <a:rPr lang="en-US" sz="2000" dirty="0"/>
                <a:t> </a:t>
              </a:r>
              <a:r>
                <a:rPr lang="en-US" sz="2000" dirty="0" err="1"/>
                <a:t>đô</a:t>
              </a:r>
              <a:r>
                <a:rPr lang="en-US" sz="2000" dirty="0"/>
                <a:t>̣ </a:t>
              </a:r>
              <a:r>
                <a:rPr lang="en-US" sz="2000" dirty="0" err="1"/>
                <a:t>chính</a:t>
              </a:r>
              <a:r>
                <a:rPr lang="en-US" sz="2000" dirty="0"/>
                <a:t> </a:t>
              </a:r>
              <a:r>
                <a:rPr lang="en-US" sz="2000" dirty="0" err="1"/>
                <a:t>xác</a:t>
              </a:r>
              <a:r>
                <a:rPr lang="en-US" sz="2000" dirty="0"/>
                <a:t> </a:t>
              </a:r>
              <a:r>
                <a:rPr lang="en-US" sz="2000" dirty="0" err="1"/>
                <a:t>va</a:t>
              </a:r>
              <a:r>
                <a:rPr lang="en-US" sz="2000" dirty="0"/>
                <a:t>̀ </a:t>
              </a:r>
              <a:r>
                <a:rPr lang="en-US" sz="2000" dirty="0" err="1"/>
                <a:t>đô</a:t>
              </a:r>
              <a:r>
                <a:rPr lang="en-US" sz="2000" dirty="0"/>
                <a:t>̣ </a:t>
              </a:r>
              <a:r>
                <a:rPr lang="en-US" sz="2000" dirty="0" err="1"/>
                <a:t>bóng</a:t>
              </a:r>
              <a:r>
                <a:rPr lang="en-US" sz="2000" dirty="0"/>
                <a:t> </a:t>
              </a:r>
              <a:r>
                <a:rPr lang="en-US" sz="2000" dirty="0" err="1"/>
                <a:t>bê</a:t>
              </a:r>
              <a:r>
                <a:rPr lang="en-US" sz="2000" dirty="0"/>
                <a:t>̀ </a:t>
              </a:r>
              <a:r>
                <a:rPr lang="en-US" sz="2000" dirty="0" err="1"/>
                <a:t>mặt</a:t>
              </a:r>
              <a:r>
                <a:rPr lang="en-US" sz="2000" dirty="0"/>
                <a:t> </a:t>
              </a:r>
              <a:r>
                <a:rPr lang="en-US" sz="2000" dirty="0" err="1"/>
                <a:t>gia</a:t>
              </a:r>
              <a:r>
                <a:rPr lang="en-US" sz="2000" dirty="0"/>
                <a:t> </a:t>
              </a:r>
              <a:r>
                <a:rPr lang="en-US" sz="2000" dirty="0" err="1"/>
                <a:t>công</a:t>
              </a:r>
              <a:r>
                <a:rPr lang="en-US" sz="2000" dirty="0"/>
                <a:t>.</a:t>
              </a:r>
              <a:endParaRPr lang="en-US" sz="2000" dirty="0"/>
            </a:p>
          </p:txBody>
        </p:sp>
      </p:grpSp>
      <p:grpSp>
        <p:nvGrpSpPr>
          <p:cNvPr id="62" name="Group 61"/>
          <p:cNvGrpSpPr/>
          <p:nvPr/>
        </p:nvGrpSpPr>
        <p:grpSpPr>
          <a:xfrm>
            <a:off x="5678487" y="3279775"/>
            <a:ext cx="2170113" cy="4035425"/>
            <a:chOff x="5708650" y="1450975"/>
            <a:chExt cx="2170113" cy="4035425"/>
          </a:xfrm>
        </p:grpSpPr>
        <p:grpSp>
          <p:nvGrpSpPr>
            <p:cNvPr id="47" name="Group 32"/>
            <p:cNvGrpSpPr>
              <a:grpSpLocks/>
            </p:cNvGrpSpPr>
            <p:nvPr/>
          </p:nvGrpSpPr>
          <p:grpSpPr bwMode="auto">
            <a:xfrm>
              <a:off x="5708650" y="1450975"/>
              <a:ext cx="2170113" cy="4035425"/>
              <a:chOff x="3692" y="1296"/>
              <a:chExt cx="1367" cy="2542"/>
            </a:xfrm>
          </p:grpSpPr>
          <p:sp>
            <p:nvSpPr>
              <p:cNvPr id="48" name="AutoShape 33"/>
              <p:cNvSpPr>
                <a:spLocks noChangeArrowheads="1"/>
              </p:cNvSpPr>
              <p:nvPr/>
            </p:nvSpPr>
            <p:spPr bwMode="gray">
              <a:xfrm>
                <a:off x="3696" y="1490"/>
                <a:ext cx="1363" cy="1800"/>
              </a:xfrm>
              <a:prstGeom prst="roundRect">
                <a:avLst>
                  <a:gd name="adj" fmla="val 17509"/>
                </a:avLst>
              </a:prstGeom>
              <a:gradFill rotWithShape="1">
                <a:gsLst>
                  <a:gs pos="0">
                    <a:srgbClr val="B59F43"/>
                  </a:gs>
                  <a:gs pos="100000">
                    <a:srgbClr val="8F8849"/>
                  </a:gs>
                </a:gsLst>
                <a:lin ang="27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49" name="AutoShape 34"/>
              <p:cNvSpPr>
                <a:spLocks noChangeArrowheads="1"/>
              </p:cNvSpPr>
              <p:nvPr/>
            </p:nvSpPr>
            <p:spPr bwMode="gray">
              <a:xfrm>
                <a:off x="3717" y="1495"/>
                <a:ext cx="1322" cy="1766"/>
              </a:xfrm>
              <a:prstGeom prst="roundRect">
                <a:avLst>
                  <a:gd name="adj" fmla="val 16667"/>
                </a:avLst>
              </a:prstGeom>
              <a:solidFill>
                <a:srgbClr val="E9E065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0" name="AutoShape 35"/>
              <p:cNvSpPr>
                <a:spLocks noChangeArrowheads="1"/>
              </p:cNvSpPr>
              <p:nvPr/>
            </p:nvSpPr>
            <p:spPr bwMode="gray">
              <a:xfrm>
                <a:off x="3728" y="2795"/>
                <a:ext cx="1304" cy="447"/>
              </a:xfrm>
              <a:prstGeom prst="roundRect">
                <a:avLst>
                  <a:gd name="adj" fmla="val 50000"/>
                </a:avLst>
              </a:prstGeom>
              <a:gradFill rotWithShape="1">
                <a:gsLst>
                  <a:gs pos="0">
                    <a:srgbClr val="E9E065"/>
                  </a:gs>
                  <a:gs pos="100000">
                    <a:srgbClr val="E9E065">
                      <a:gamma/>
                      <a:tint val="57647"/>
                      <a:invGamma/>
                    </a:srgb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1" name="AutoShape 36"/>
              <p:cNvSpPr>
                <a:spLocks noChangeArrowheads="1"/>
              </p:cNvSpPr>
              <p:nvPr/>
            </p:nvSpPr>
            <p:spPr bwMode="gray">
              <a:xfrm>
                <a:off x="3728" y="1509"/>
                <a:ext cx="1304" cy="446"/>
              </a:xfrm>
              <a:prstGeom prst="roundRect">
                <a:avLst>
                  <a:gd name="adj" fmla="val 50000"/>
                </a:avLst>
              </a:prstGeom>
              <a:gradFill rotWithShape="1">
                <a:gsLst>
                  <a:gs pos="0">
                    <a:srgbClr val="E9E065">
                      <a:gamma/>
                      <a:tint val="33333"/>
                      <a:invGamma/>
                    </a:srgbClr>
                  </a:gs>
                  <a:gs pos="100000">
                    <a:srgbClr val="E9E065"/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grpSp>
            <p:nvGrpSpPr>
              <p:cNvPr id="52" name="Group 37"/>
              <p:cNvGrpSpPr>
                <a:grpSpLocks/>
              </p:cNvGrpSpPr>
              <p:nvPr/>
            </p:nvGrpSpPr>
            <p:grpSpPr bwMode="auto">
              <a:xfrm>
                <a:off x="4165" y="1296"/>
                <a:ext cx="405" cy="405"/>
                <a:chOff x="1289" y="582"/>
                <a:chExt cx="668" cy="668"/>
              </a:xfrm>
            </p:grpSpPr>
            <p:sp>
              <p:nvSpPr>
                <p:cNvPr id="57" name="Oval 38"/>
                <p:cNvSpPr>
                  <a:spLocks noChangeArrowheads="1"/>
                </p:cNvSpPr>
                <p:nvPr/>
              </p:nvSpPr>
              <p:spPr bwMode="gray">
                <a:xfrm>
                  <a:off x="1289" y="582"/>
                  <a:ext cx="668" cy="668"/>
                </a:xfrm>
                <a:prstGeom prst="ellipse">
                  <a:avLst/>
                </a:prstGeom>
                <a:solidFill>
                  <a:srgbClr val="333333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38100" algn="ctr">
                      <a:solidFill>
                        <a:schemeClr val="bg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109250" dir="3267739" algn="ctr" rotWithShape="0">
                          <a:srgbClr val="808080">
                            <a:alpha val="50000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 anchor="ctr">
                  <a:spAutoFit/>
                </a:bodyPr>
                <a:lstStyle/>
                <a:p>
                  <a:endParaRPr lang="en-US"/>
                </a:p>
              </p:txBody>
            </p:sp>
            <p:sp>
              <p:nvSpPr>
                <p:cNvPr id="58" name="Oval 39"/>
                <p:cNvSpPr>
                  <a:spLocks noChangeArrowheads="1"/>
                </p:cNvSpPr>
                <p:nvPr/>
              </p:nvSpPr>
              <p:spPr bwMode="gray">
                <a:xfrm>
                  <a:off x="1296" y="587"/>
                  <a:ext cx="646" cy="647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D6E1E2">
                        <a:gamma/>
                        <a:shade val="46275"/>
                        <a:invGamma/>
                      </a:srgbClr>
                    </a:gs>
                    <a:gs pos="100000">
                      <a:srgbClr val="D6E1E2"/>
                    </a:gs>
                  </a:gsLst>
                  <a:lin ang="5400000" scaled="1"/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algn="ctr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vert="eaVert" wrap="none" anchor="ctr"/>
                <a:lstStyle/>
                <a:p>
                  <a:endParaRPr lang="en-US"/>
                </a:p>
              </p:txBody>
            </p:sp>
            <p:sp>
              <p:nvSpPr>
                <p:cNvPr id="59" name="Oval 40"/>
                <p:cNvSpPr>
                  <a:spLocks noChangeArrowheads="1"/>
                </p:cNvSpPr>
                <p:nvPr/>
              </p:nvSpPr>
              <p:spPr bwMode="gray">
                <a:xfrm>
                  <a:off x="1304" y="591"/>
                  <a:ext cx="631" cy="631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D6E1E2">
                        <a:alpha val="0"/>
                      </a:srgbClr>
                    </a:gs>
                    <a:gs pos="100000">
                      <a:srgbClr val="D6E1E2">
                        <a:gamma/>
                        <a:tint val="34902"/>
                        <a:invGamma/>
                      </a:srgbClr>
                    </a:gs>
                  </a:gsLst>
                  <a:lin ang="5400000" scaled="1"/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algn="ctr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vert="eaVert" wrap="none" anchor="ctr"/>
                <a:lstStyle/>
                <a:p>
                  <a:endParaRPr lang="en-US"/>
                </a:p>
              </p:txBody>
            </p:sp>
            <p:sp>
              <p:nvSpPr>
                <p:cNvPr id="60" name="Oval 41"/>
                <p:cNvSpPr>
                  <a:spLocks noChangeArrowheads="1"/>
                </p:cNvSpPr>
                <p:nvPr/>
              </p:nvSpPr>
              <p:spPr bwMode="gray">
                <a:xfrm>
                  <a:off x="1311" y="597"/>
                  <a:ext cx="600" cy="589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D6E1E2">
                        <a:gamma/>
                        <a:shade val="79216"/>
                        <a:invGamma/>
                      </a:srgbClr>
                    </a:gs>
                    <a:gs pos="100000">
                      <a:srgbClr val="D6E1E2">
                        <a:alpha val="48000"/>
                      </a:srgbClr>
                    </a:gs>
                  </a:gsLst>
                  <a:lin ang="5400000" scaled="1"/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algn="ctr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vert="eaVert" wrap="none" anchor="ctr"/>
                <a:lstStyle/>
                <a:p>
                  <a:endParaRPr lang="en-US"/>
                </a:p>
              </p:txBody>
            </p:sp>
            <p:sp>
              <p:nvSpPr>
                <p:cNvPr id="61" name="Oval 42"/>
                <p:cNvSpPr>
                  <a:spLocks noChangeArrowheads="1"/>
                </p:cNvSpPr>
                <p:nvPr/>
              </p:nvSpPr>
              <p:spPr bwMode="gray">
                <a:xfrm>
                  <a:off x="1346" y="613"/>
                  <a:ext cx="533" cy="479"/>
                </a:xfrm>
                <a:prstGeom prst="ellipse">
                  <a:avLst/>
                </a:prstGeom>
                <a:gradFill rotWithShape="1">
                  <a:gsLst>
                    <a:gs pos="0">
                      <a:srgbClr val="D6E1E2">
                        <a:gamma/>
                        <a:tint val="0"/>
                        <a:invGamma/>
                      </a:srgbClr>
                    </a:gs>
                    <a:gs pos="100000">
                      <a:srgbClr val="D6E1E2">
                        <a:alpha val="38000"/>
                      </a:srgbClr>
                    </a:gs>
                  </a:gsLst>
                  <a:lin ang="5400000" scaled="1"/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algn="ctr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vert="eaVert" wrap="none" anchor="ctr"/>
                <a:lstStyle/>
                <a:p>
                  <a:endParaRPr lang="en-US"/>
                </a:p>
              </p:txBody>
            </p:sp>
          </p:grpSp>
          <p:sp>
            <p:nvSpPr>
              <p:cNvPr id="53" name="Text Box 43"/>
              <p:cNvSpPr txBox="1">
                <a:spLocks noChangeArrowheads="1"/>
              </p:cNvSpPr>
              <p:nvPr/>
            </p:nvSpPr>
            <p:spPr bwMode="gray">
              <a:xfrm>
                <a:off x="4252" y="1354"/>
                <a:ext cx="223" cy="28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/>
              <a:p>
                <a:pPr algn="ctr"/>
                <a:r>
                  <a:rPr lang="en-US" sz="2400">
                    <a:solidFill>
                      <a:srgbClr val="000000"/>
                    </a:solidFill>
                  </a:rPr>
                  <a:t>3</a:t>
                </a:r>
                <a:endParaRPr lang="en-US"/>
              </a:p>
            </p:txBody>
          </p:sp>
          <p:sp>
            <p:nvSpPr>
              <p:cNvPr id="54" name="Text Box 44"/>
              <p:cNvSpPr txBox="1">
                <a:spLocks noChangeArrowheads="1"/>
              </p:cNvSpPr>
              <p:nvPr/>
            </p:nvSpPr>
            <p:spPr bwMode="gray">
              <a:xfrm>
                <a:off x="3744" y="1776"/>
                <a:ext cx="1296" cy="233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endParaRPr lang="en-US" dirty="0"/>
              </a:p>
            </p:txBody>
          </p:sp>
          <p:sp>
            <p:nvSpPr>
              <p:cNvPr id="55" name="AutoShape 45"/>
              <p:cNvSpPr>
                <a:spLocks noChangeArrowheads="1"/>
              </p:cNvSpPr>
              <p:nvPr/>
            </p:nvSpPr>
            <p:spPr bwMode="gray">
              <a:xfrm>
                <a:off x="3692" y="3290"/>
                <a:ext cx="1363" cy="548"/>
              </a:xfrm>
              <a:prstGeom prst="roundRect">
                <a:avLst>
                  <a:gd name="adj" fmla="val 40389"/>
                </a:avLst>
              </a:prstGeom>
              <a:gradFill rotWithShape="1">
                <a:gsLst>
                  <a:gs pos="0">
                    <a:srgbClr val="99BACC"/>
                  </a:gs>
                  <a:gs pos="100000">
                    <a:schemeClr val="bg1"/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6" name="AutoShape 46"/>
              <p:cNvSpPr>
                <a:spLocks noChangeArrowheads="1"/>
              </p:cNvSpPr>
              <p:nvPr/>
            </p:nvSpPr>
            <p:spPr bwMode="gray">
              <a:xfrm>
                <a:off x="3720" y="3305"/>
                <a:ext cx="1304" cy="487"/>
              </a:xfrm>
              <a:prstGeom prst="roundRect">
                <a:avLst>
                  <a:gd name="adj" fmla="val 50000"/>
                </a:avLst>
              </a:prstGeom>
              <a:gradFill rotWithShape="1">
                <a:gsLst>
                  <a:gs pos="0">
                    <a:srgbClr val="C8DAD4"/>
                  </a:gs>
                  <a:gs pos="100000">
                    <a:srgbClr val="FFFFFF"/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sp>
          <p:nvSpPr>
            <p:cNvPr id="8" name="Rectangle 7"/>
            <p:cNvSpPr/>
            <p:nvPr/>
          </p:nvSpPr>
          <p:spPr>
            <a:xfrm>
              <a:off x="5791200" y="1946653"/>
              <a:ext cx="2070100" cy="255454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sz="2000" dirty="0" err="1"/>
                <a:t>Căn</a:t>
              </a:r>
              <a:r>
                <a:rPr lang="en-US" sz="2000" dirty="0"/>
                <a:t> </a:t>
              </a:r>
              <a:r>
                <a:rPr lang="en-US" sz="2000" dirty="0" err="1"/>
                <a:t>cư</a:t>
              </a:r>
              <a:r>
                <a:rPr lang="en-US" sz="2000" dirty="0"/>
                <a:t>́ </a:t>
              </a:r>
              <a:r>
                <a:rPr lang="en-US" sz="2000" dirty="0" err="1"/>
                <a:t>vào</a:t>
              </a:r>
              <a:r>
                <a:rPr lang="en-US" sz="2000" dirty="0"/>
                <a:t> </a:t>
              </a:r>
              <a:r>
                <a:rPr lang="en-US" sz="2000" dirty="0" err="1"/>
                <a:t>lực</a:t>
              </a:r>
              <a:r>
                <a:rPr lang="en-US" sz="2000" dirty="0"/>
                <a:t> </a:t>
              </a:r>
              <a:r>
                <a:rPr lang="en-US" sz="2000" dirty="0" err="1"/>
                <a:t>P</a:t>
              </a:r>
              <a:r>
                <a:rPr lang="en-US" sz="2000" baseline="-25000" dirty="0" err="1"/>
                <a:t>y</a:t>
              </a:r>
              <a:r>
                <a:rPr lang="en-US" sz="2000" dirty="0"/>
                <a:t> </a:t>
              </a:r>
              <a:r>
                <a:rPr lang="en-US" sz="2000" dirty="0" err="1"/>
                <a:t>đê</a:t>
              </a:r>
              <a:r>
                <a:rPr lang="en-US" sz="2000" dirty="0"/>
                <a:t>̉ </a:t>
              </a:r>
              <a:r>
                <a:rPr lang="en-US" sz="2000" dirty="0" err="1"/>
                <a:t>tính</a:t>
              </a:r>
              <a:r>
                <a:rPr lang="en-US" sz="2000" dirty="0"/>
                <a:t> </a:t>
              </a:r>
              <a:r>
                <a:rPr lang="en-US" sz="2000" dirty="0" err="1"/>
                <a:t>toán</a:t>
              </a:r>
              <a:r>
                <a:rPr lang="en-US" sz="2000" dirty="0"/>
                <a:t> </a:t>
              </a:r>
              <a:r>
                <a:rPr lang="en-US" sz="2000" dirty="0" err="1"/>
                <a:t>đô</a:t>
              </a:r>
              <a:r>
                <a:rPr lang="en-US" sz="2000" dirty="0"/>
                <a:t>̣ </a:t>
              </a:r>
              <a:r>
                <a:rPr lang="en-US" sz="2000" dirty="0" err="1"/>
                <a:t>cứng</a:t>
              </a:r>
              <a:r>
                <a:rPr lang="en-US" sz="2000" dirty="0"/>
                <a:t> </a:t>
              </a:r>
              <a:r>
                <a:rPr lang="en-US" sz="2000" dirty="0" err="1"/>
                <a:t>vững</a:t>
              </a:r>
              <a:r>
                <a:rPr lang="en-US" sz="2000" dirty="0"/>
                <a:t> </a:t>
              </a:r>
              <a:r>
                <a:rPr lang="en-US" sz="2000" dirty="0" err="1"/>
                <a:t>của</a:t>
              </a:r>
              <a:r>
                <a:rPr lang="en-US" sz="2000" dirty="0"/>
                <a:t> </a:t>
              </a:r>
              <a:r>
                <a:rPr lang="en-US" sz="2000" dirty="0" err="1"/>
                <a:t>phôi</a:t>
              </a:r>
              <a:r>
                <a:rPr lang="en-US" sz="2000" dirty="0"/>
                <a:t> </a:t>
              </a:r>
              <a:r>
                <a:rPr lang="en-US" sz="2000" dirty="0" err="1"/>
                <a:t>va</a:t>
              </a:r>
              <a:r>
                <a:rPr lang="en-US" sz="2000" dirty="0"/>
                <a:t>̀ dung </a:t>
              </a:r>
              <a:r>
                <a:rPr lang="en-US" sz="2000" dirty="0" err="1"/>
                <a:t>sai</a:t>
              </a:r>
              <a:r>
                <a:rPr lang="en-US" sz="2000" dirty="0"/>
                <a:t> </a:t>
              </a:r>
              <a:r>
                <a:rPr lang="en-US" sz="2000" dirty="0" err="1"/>
                <a:t>kích</a:t>
              </a:r>
              <a:r>
                <a:rPr lang="en-US" sz="2000" dirty="0"/>
                <a:t> </a:t>
              </a:r>
              <a:r>
                <a:rPr lang="en-US" sz="2000" dirty="0" err="1"/>
                <a:t>thước</a:t>
              </a:r>
              <a:r>
                <a:rPr lang="en-US" sz="2000" dirty="0"/>
                <a:t> </a:t>
              </a:r>
              <a:r>
                <a:rPr lang="en-US" sz="2000" dirty="0" err="1"/>
                <a:t>của</a:t>
              </a:r>
              <a:r>
                <a:rPr lang="en-US" sz="2000" dirty="0"/>
                <a:t> chi </a:t>
              </a:r>
              <a:r>
                <a:rPr lang="en-US" sz="2000" dirty="0" err="1"/>
                <a:t>tiết</a:t>
              </a:r>
              <a:r>
                <a:rPr lang="en-US" sz="2000" dirty="0"/>
                <a:t> </a:t>
              </a:r>
              <a:r>
                <a:rPr lang="en-US" sz="2000" dirty="0" err="1"/>
                <a:t>gia</a:t>
              </a:r>
              <a:r>
                <a:rPr lang="en-US" sz="2000" dirty="0"/>
                <a:t> </a:t>
              </a:r>
              <a:r>
                <a:rPr lang="en-US" sz="2000" dirty="0" err="1"/>
                <a:t>công</a:t>
              </a:r>
              <a:r>
                <a:rPr lang="en-US" sz="2000" dirty="0"/>
                <a:t> </a:t>
              </a:r>
              <a:r>
                <a:rPr lang="en-US" sz="2000" dirty="0" err="1"/>
                <a:t>khi</a:t>
              </a:r>
              <a:r>
                <a:rPr lang="en-US" sz="2000" dirty="0"/>
                <a:t> bị </a:t>
              </a:r>
              <a:r>
                <a:rPr lang="en-US" sz="2000" dirty="0" err="1"/>
                <a:t>uốn</a:t>
              </a:r>
              <a:endParaRPr lang="en-US" sz="2000" dirty="0"/>
            </a:p>
          </p:txBody>
        </p:sp>
      </p:grpSp>
      <p:sp>
        <p:nvSpPr>
          <p:cNvPr id="63" name="Oval Callout 62"/>
          <p:cNvSpPr/>
          <p:nvPr/>
        </p:nvSpPr>
        <p:spPr>
          <a:xfrm>
            <a:off x="6248400" y="1102330"/>
            <a:ext cx="2819400" cy="1686580"/>
          </a:xfrm>
          <a:prstGeom prst="wedgeEllipseCallout">
            <a:avLst>
              <a:gd name="adj1" fmla="val -84400"/>
              <a:gd name="adj2" fmla="val 1759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b="1" i="1" dirty="0" err="1"/>
              <a:t>Hình</a:t>
            </a:r>
            <a:r>
              <a:rPr lang="en-US" b="1" i="1" dirty="0"/>
              <a:t> 2-20. </a:t>
            </a:r>
            <a:r>
              <a:rPr lang="en-US" b="1" i="1" dirty="0" err="1"/>
              <a:t>Phôi</a:t>
            </a:r>
            <a:r>
              <a:rPr lang="en-US" b="1" i="1" dirty="0"/>
              <a:t> bị </a:t>
            </a:r>
            <a:r>
              <a:rPr lang="en-US" b="1" i="1" dirty="0" err="1"/>
              <a:t>uốn</a:t>
            </a:r>
            <a:r>
              <a:rPr lang="en-US" b="1" i="1" dirty="0"/>
              <a:t> do </a:t>
            </a:r>
            <a:r>
              <a:rPr lang="en-US" b="1" i="1" dirty="0" err="1"/>
              <a:t>tác</a:t>
            </a:r>
            <a:r>
              <a:rPr lang="en-US" b="1" i="1" dirty="0"/>
              <a:t> </a:t>
            </a:r>
            <a:r>
              <a:rPr lang="en-US" b="1" i="1" dirty="0" err="1"/>
              <a:t>dụng</a:t>
            </a:r>
            <a:r>
              <a:rPr lang="en-US" b="1" i="1" dirty="0"/>
              <a:t> </a:t>
            </a:r>
            <a:r>
              <a:rPr lang="en-US" b="1" i="1" dirty="0" err="1"/>
              <a:t>của</a:t>
            </a:r>
            <a:r>
              <a:rPr lang="en-US" b="1" i="1" dirty="0"/>
              <a:t> </a:t>
            </a:r>
            <a:r>
              <a:rPr lang="en-US" b="1" i="1" dirty="0" err="1"/>
              <a:t>lực</a:t>
            </a:r>
            <a:endParaRPr lang="en-US" dirty="0"/>
          </a:p>
          <a:p>
            <a:r>
              <a:rPr lang="en-US" b="1" i="1" dirty="0" err="1"/>
              <a:t>hướng</a:t>
            </a:r>
            <a:r>
              <a:rPr lang="en-US" b="1" i="1" dirty="0"/>
              <a:t> </a:t>
            </a:r>
            <a:r>
              <a:rPr lang="en-US" b="1" i="1" dirty="0" err="1" smtClean="0"/>
              <a:t>kính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768562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2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942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7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2" dur="2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63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Company  Logo</a:t>
            </a:r>
            <a:endParaRPr lang="en-US"/>
          </a:p>
        </p:txBody>
      </p:sp>
      <p:sp>
        <p:nvSpPr>
          <p:cNvPr id="5" name="AutoShape 52"/>
          <p:cNvSpPr>
            <a:spLocks noChangeArrowheads="1"/>
          </p:cNvSpPr>
          <p:nvPr/>
        </p:nvSpPr>
        <p:spPr bwMode="gray">
          <a:xfrm>
            <a:off x="0" y="76200"/>
            <a:ext cx="9296400" cy="769937"/>
          </a:xfrm>
          <a:prstGeom prst="roundRect">
            <a:avLst>
              <a:gd name="adj" fmla="val 50000"/>
            </a:avLst>
          </a:prstGeom>
          <a:noFill/>
          <a:ln w="28575" algn="ctr">
            <a:solidFill>
              <a:srgbClr val="C0C0C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1">
                        <a:gamma/>
                        <a:tint val="0"/>
                        <a:invGamma/>
                      </a:schemeClr>
                    </a:gs>
                    <a:gs pos="100000">
                      <a:schemeClr val="accent1"/>
                    </a:gs>
                  </a:gsLst>
                  <a:lin ang="0" scaled="1"/>
                </a:gra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76200" dir="10800000" kx="-3284103" algn="b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0" fontAlgn="auto" hangingPunct="0">
              <a:spcBef>
                <a:spcPts val="0"/>
              </a:spcBef>
              <a:spcAft>
                <a:spcPts val="0"/>
              </a:spcAft>
            </a:pPr>
            <a:r>
              <a:rPr lang="en-US" sz="22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2.6 CÔNG THỨC TÍNH VÀ TRÌNH TỰ TÍNH CHẾ ĐỘ CẮT KHI TIỆN</a:t>
            </a:r>
            <a:endParaRPr lang="en-US" sz="2200" b="1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AutoShape 4"/>
          <p:cNvSpPr>
            <a:spLocks noChangeArrowheads="1"/>
          </p:cNvSpPr>
          <p:nvPr/>
        </p:nvSpPr>
        <p:spPr bwMode="gray">
          <a:xfrm>
            <a:off x="-13447" y="949325"/>
            <a:ext cx="4052047" cy="574675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rgbClr val="458F8F"/>
              </a:gs>
              <a:gs pos="50000">
                <a:srgbClr val="458F8F">
                  <a:gamma/>
                  <a:tint val="64314"/>
                  <a:invGamma/>
                </a:srgbClr>
              </a:gs>
              <a:gs pos="100000">
                <a:srgbClr val="458F8F"/>
              </a:gs>
            </a:gsLst>
            <a:lin ang="0" scaled="1"/>
          </a:gradFill>
          <a:ln w="38100" algn="ctr">
            <a:solidFill>
              <a:srgbClr val="FFFFFF"/>
            </a:solidFill>
            <a:round/>
            <a:headEnd/>
            <a:tailEnd/>
          </a:ln>
          <a:effectLst>
            <a:outerShdw dist="63500" dir="3187806" algn="ctr" rotWithShape="0">
              <a:srgbClr val="001D3A"/>
            </a:outerShdw>
          </a:effectLst>
        </p:spPr>
        <p:txBody>
          <a:bodyPr wrap="none" anchor="ctr"/>
          <a:lstStyle/>
          <a:p>
            <a:pPr marL="0" marR="0" lvl="0" indent="0" algn="ctr" defTabSz="91440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2600" kern="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Tahoma" pitchFamily="34" charset="0"/>
                <a:cs typeface="Times New Roman" pitchFamily="18" charset="0"/>
              </a:rPr>
              <a:t>2.7.1 </a:t>
            </a:r>
            <a:r>
              <a:rPr lang="en-US" sz="2600" kern="0" dirty="0" err="1" smtClean="0">
                <a:solidFill>
                  <a:srgbClr val="0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Tahoma" pitchFamily="34" charset="0"/>
                <a:cs typeface="Times New Roman" pitchFamily="18" charset="0"/>
              </a:rPr>
              <a:t>Chiều</a:t>
            </a:r>
            <a:r>
              <a:rPr lang="en-US" sz="2600" kern="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Tahoma" pitchFamily="34" charset="0"/>
                <a:cs typeface="Times New Roman" pitchFamily="18" charset="0"/>
              </a:rPr>
              <a:t> </a:t>
            </a:r>
            <a:r>
              <a:rPr lang="en-US" sz="2600" kern="0" dirty="0" err="1" smtClean="0">
                <a:solidFill>
                  <a:srgbClr val="0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Tahoma" pitchFamily="34" charset="0"/>
                <a:cs typeface="Times New Roman" pitchFamily="18" charset="0"/>
              </a:rPr>
              <a:t>sâu</a:t>
            </a:r>
            <a:r>
              <a:rPr lang="en-US" sz="2600" kern="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Tahoma" pitchFamily="34" charset="0"/>
                <a:cs typeface="Times New Roman" pitchFamily="18" charset="0"/>
              </a:rPr>
              <a:t> </a:t>
            </a:r>
            <a:r>
              <a:rPr lang="en-US" sz="2600" kern="0" dirty="0" err="1" smtClean="0">
                <a:solidFill>
                  <a:srgbClr val="0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Tahoma" pitchFamily="34" charset="0"/>
                <a:cs typeface="Times New Roman" pitchFamily="18" charset="0"/>
              </a:rPr>
              <a:t>cắt</a:t>
            </a:r>
            <a:r>
              <a:rPr lang="en-US" sz="2600" kern="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Tahoma" pitchFamily="34" charset="0"/>
                <a:cs typeface="Times New Roman" pitchFamily="18" charset="0"/>
              </a:rPr>
              <a:t> t</a:t>
            </a:r>
            <a:endParaRPr kumimoji="0" lang="en-US" sz="2600" b="0" i="0" u="none" strike="noStrike" kern="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Times New Roman" pitchFamily="18" charset="0"/>
              <a:ea typeface="Tahoma" pitchFamily="34" charset="0"/>
              <a:cs typeface="Times New Roman" pitchFamily="18" charset="0"/>
            </a:endParaRPr>
          </a:p>
        </p:txBody>
      </p:sp>
      <p:pic>
        <p:nvPicPr>
          <p:cNvPr id="8909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65812" y="956049"/>
            <a:ext cx="2235200" cy="838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AutoShape 4"/>
          <p:cNvSpPr>
            <a:spLocks noChangeArrowheads="1"/>
          </p:cNvSpPr>
          <p:nvPr/>
        </p:nvSpPr>
        <p:spPr bwMode="gray">
          <a:xfrm>
            <a:off x="0" y="1787525"/>
            <a:ext cx="4052047" cy="574675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rgbClr val="458F8F"/>
              </a:gs>
              <a:gs pos="50000">
                <a:srgbClr val="458F8F">
                  <a:gamma/>
                  <a:tint val="64314"/>
                  <a:invGamma/>
                </a:srgbClr>
              </a:gs>
              <a:gs pos="100000">
                <a:srgbClr val="458F8F"/>
              </a:gs>
            </a:gsLst>
            <a:lin ang="0" scaled="1"/>
          </a:gradFill>
          <a:ln w="38100" algn="ctr">
            <a:solidFill>
              <a:srgbClr val="FFFFFF"/>
            </a:solidFill>
            <a:round/>
            <a:headEnd/>
            <a:tailEnd/>
          </a:ln>
          <a:effectLst>
            <a:outerShdw dist="63500" dir="3187806" algn="ctr" rotWithShape="0">
              <a:srgbClr val="001D3A"/>
            </a:outerShdw>
          </a:effectLst>
        </p:spPr>
        <p:txBody>
          <a:bodyPr wrap="none" anchor="ctr"/>
          <a:lstStyle/>
          <a:p>
            <a:pPr marL="0" marR="0" lvl="0" indent="0" algn="ctr" defTabSz="91440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2600" kern="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Tahoma" pitchFamily="34" charset="0"/>
                <a:cs typeface="Times New Roman" pitchFamily="18" charset="0"/>
              </a:rPr>
              <a:t>2.7.2 </a:t>
            </a:r>
            <a:r>
              <a:rPr lang="en-US" sz="2600" kern="0" dirty="0" err="1" smtClean="0">
                <a:solidFill>
                  <a:srgbClr val="0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Tahoma" pitchFamily="34" charset="0"/>
                <a:cs typeface="Times New Roman" pitchFamily="18" charset="0"/>
              </a:rPr>
              <a:t>Bước</a:t>
            </a:r>
            <a:r>
              <a:rPr lang="en-US" sz="2600" kern="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Tahoma" pitchFamily="34" charset="0"/>
                <a:cs typeface="Times New Roman" pitchFamily="18" charset="0"/>
              </a:rPr>
              <a:t> </a:t>
            </a:r>
            <a:r>
              <a:rPr lang="en-US" sz="2600" kern="0" dirty="0" err="1" smtClean="0">
                <a:solidFill>
                  <a:srgbClr val="0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Tahoma" pitchFamily="34" charset="0"/>
                <a:cs typeface="Times New Roman" pitchFamily="18" charset="0"/>
              </a:rPr>
              <a:t>tiến</a:t>
            </a:r>
            <a:r>
              <a:rPr lang="en-US" sz="2600" kern="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Tahoma" pitchFamily="34" charset="0"/>
                <a:cs typeface="Times New Roman" pitchFamily="18" charset="0"/>
              </a:rPr>
              <a:t> s</a:t>
            </a:r>
            <a:endParaRPr kumimoji="0" lang="en-US" sz="2600" b="0" i="0" u="none" strike="noStrike" kern="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Times New Roman" pitchFamily="18" charset="0"/>
              <a:ea typeface="Tahoma" pitchFamily="34" charset="0"/>
              <a:cs typeface="Times New Roman" pitchFamily="18" charset="0"/>
            </a:endParaRPr>
          </a:p>
        </p:txBody>
      </p:sp>
      <p:pic>
        <p:nvPicPr>
          <p:cNvPr id="89094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1288" y="2590800"/>
            <a:ext cx="6041517" cy="1924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9095" name="Picture 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16286" y="4572000"/>
            <a:ext cx="5305313" cy="1676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840782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0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890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890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890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0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890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890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890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0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890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890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890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9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Company  Logo</a:t>
            </a:r>
            <a:endParaRPr lang="en-US"/>
          </a:p>
        </p:txBody>
      </p:sp>
      <p:sp>
        <p:nvSpPr>
          <p:cNvPr id="5" name="AutoShape 52"/>
          <p:cNvSpPr>
            <a:spLocks noChangeArrowheads="1"/>
          </p:cNvSpPr>
          <p:nvPr/>
        </p:nvSpPr>
        <p:spPr bwMode="gray">
          <a:xfrm>
            <a:off x="0" y="76200"/>
            <a:ext cx="9296400" cy="769937"/>
          </a:xfrm>
          <a:prstGeom prst="roundRect">
            <a:avLst>
              <a:gd name="adj" fmla="val 50000"/>
            </a:avLst>
          </a:prstGeom>
          <a:noFill/>
          <a:ln w="28575" algn="ctr">
            <a:solidFill>
              <a:srgbClr val="C0C0C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1">
                        <a:gamma/>
                        <a:tint val="0"/>
                        <a:invGamma/>
                      </a:schemeClr>
                    </a:gs>
                    <a:gs pos="100000">
                      <a:schemeClr val="accent1"/>
                    </a:gs>
                  </a:gsLst>
                  <a:lin ang="0" scaled="1"/>
                </a:gra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76200" dir="10800000" kx="-3284103" algn="b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0" fontAlgn="auto" hangingPunct="0">
              <a:spcBef>
                <a:spcPts val="0"/>
              </a:spcBef>
              <a:spcAft>
                <a:spcPts val="0"/>
              </a:spcAft>
            </a:pPr>
            <a:r>
              <a:rPr lang="en-US" sz="22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2.6 CÔNG THỨC TÍNH VÀ TRÌNH TỰ TÍNH CHẾ ĐỘ CẮT KHI TIỆN</a:t>
            </a:r>
            <a:endParaRPr lang="en-US" sz="2200" b="1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AutoShape 4"/>
          <p:cNvSpPr>
            <a:spLocks noChangeArrowheads="1"/>
          </p:cNvSpPr>
          <p:nvPr/>
        </p:nvSpPr>
        <p:spPr bwMode="gray">
          <a:xfrm>
            <a:off x="13447" y="990600"/>
            <a:ext cx="4052047" cy="574675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rgbClr val="458F8F"/>
              </a:gs>
              <a:gs pos="50000">
                <a:srgbClr val="458F8F">
                  <a:gamma/>
                  <a:tint val="64314"/>
                  <a:invGamma/>
                </a:srgbClr>
              </a:gs>
              <a:gs pos="100000">
                <a:srgbClr val="458F8F"/>
              </a:gs>
            </a:gsLst>
            <a:lin ang="0" scaled="1"/>
          </a:gradFill>
          <a:ln w="38100" algn="ctr">
            <a:solidFill>
              <a:srgbClr val="FFFFFF"/>
            </a:solidFill>
            <a:round/>
            <a:headEnd/>
            <a:tailEnd/>
          </a:ln>
          <a:effectLst>
            <a:outerShdw dist="63500" dir="3187806" algn="ctr" rotWithShape="0">
              <a:srgbClr val="001D3A"/>
            </a:outerShdw>
          </a:effectLst>
        </p:spPr>
        <p:txBody>
          <a:bodyPr wrap="none" anchor="ctr"/>
          <a:lstStyle/>
          <a:p>
            <a:pPr marL="0" marR="0" lvl="0" indent="0" algn="ctr" defTabSz="91440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2600" kern="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Tahoma" pitchFamily="34" charset="0"/>
                <a:cs typeface="Times New Roman" pitchFamily="18" charset="0"/>
              </a:rPr>
              <a:t>2.7.2 </a:t>
            </a:r>
            <a:r>
              <a:rPr lang="en-US" sz="2600" kern="0" dirty="0" err="1" smtClean="0">
                <a:solidFill>
                  <a:srgbClr val="0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Tahoma" pitchFamily="34" charset="0"/>
                <a:cs typeface="Times New Roman" pitchFamily="18" charset="0"/>
              </a:rPr>
              <a:t>Bước</a:t>
            </a:r>
            <a:r>
              <a:rPr lang="en-US" sz="2600" kern="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Tahoma" pitchFamily="34" charset="0"/>
                <a:cs typeface="Times New Roman" pitchFamily="18" charset="0"/>
              </a:rPr>
              <a:t> </a:t>
            </a:r>
            <a:r>
              <a:rPr lang="en-US" sz="2600" kern="0" dirty="0" err="1" smtClean="0">
                <a:solidFill>
                  <a:srgbClr val="0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Tahoma" pitchFamily="34" charset="0"/>
                <a:cs typeface="Times New Roman" pitchFamily="18" charset="0"/>
              </a:rPr>
              <a:t>tiến</a:t>
            </a:r>
            <a:r>
              <a:rPr lang="en-US" sz="2600" kern="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Tahoma" pitchFamily="34" charset="0"/>
                <a:cs typeface="Times New Roman" pitchFamily="18" charset="0"/>
              </a:rPr>
              <a:t> s</a:t>
            </a:r>
            <a:endParaRPr kumimoji="0" lang="en-US" sz="2600" b="0" i="0" u="none" strike="noStrike" kern="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Times New Roman" pitchFamily="18" charset="0"/>
              <a:ea typeface="Tahoma" pitchFamily="34" charset="0"/>
              <a:cs typeface="Times New Roman" pitchFamily="18" charset="0"/>
            </a:endParaRPr>
          </a:p>
        </p:txBody>
      </p:sp>
      <p:pic>
        <p:nvPicPr>
          <p:cNvPr id="9011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00" y="1752600"/>
            <a:ext cx="6477000" cy="17775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011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0294" y="3713715"/>
            <a:ext cx="6553200" cy="154425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Rectangle 1"/>
          <p:cNvSpPr/>
          <p:nvPr/>
        </p:nvSpPr>
        <p:spPr>
          <a:xfrm>
            <a:off x="13447" y="5262456"/>
            <a:ext cx="9130553" cy="8925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1"/>
            <a:r>
              <a:rPr lang="en-US" sz="2600" b="1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Sau</a:t>
            </a:r>
            <a:r>
              <a:rPr lang="en-US" sz="26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khi</a:t>
            </a:r>
            <a:r>
              <a:rPr lang="en-US" sz="26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tính</a:t>
            </a:r>
            <a:r>
              <a:rPr lang="en-US" sz="26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chọn</a:t>
            </a:r>
            <a:r>
              <a:rPr lang="en-US" sz="26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lượng</a:t>
            </a:r>
            <a:r>
              <a:rPr lang="en-US" sz="26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chạy</a:t>
            </a:r>
            <a:r>
              <a:rPr lang="en-US" sz="26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dao</a:t>
            </a:r>
            <a:r>
              <a:rPr lang="en-US" sz="26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nho</a:t>
            </a:r>
            <a:r>
              <a:rPr lang="en-US" sz="26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̉ </a:t>
            </a:r>
            <a:r>
              <a:rPr lang="en-US" sz="2600" b="1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nhất</a:t>
            </a:r>
            <a:r>
              <a:rPr lang="en-US" sz="26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26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s</a:t>
            </a:r>
            <a:r>
              <a:rPr lang="en-US" sz="2600" b="1" baseline="-250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1</a:t>
            </a:r>
            <a:r>
              <a:rPr lang="en-US" sz="26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, s</a:t>
            </a:r>
            <a:r>
              <a:rPr lang="en-US" sz="2600" b="1" baseline="-250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26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, s</a:t>
            </a:r>
            <a:r>
              <a:rPr lang="en-US" sz="2600" b="1" baseline="-250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3</a:t>
            </a:r>
            <a:r>
              <a:rPr lang="en-US" sz="26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so </a:t>
            </a:r>
            <a:r>
              <a:rPr lang="en-US" sz="2600" b="1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sánh</a:t>
            </a:r>
            <a:r>
              <a:rPr lang="en-US" sz="26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với</a:t>
            </a:r>
            <a:r>
              <a:rPr lang="en-US" sz="26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máy</a:t>
            </a:r>
            <a:r>
              <a:rPr lang="en-US" sz="26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6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̀ </a:t>
            </a:r>
            <a:r>
              <a:rPr lang="en-US" sz="2600" b="1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chọn</a:t>
            </a:r>
            <a:r>
              <a:rPr lang="en-US" sz="26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   	</a:t>
            </a:r>
            <a:r>
              <a:rPr lang="en-US" sz="2600" b="1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s</a:t>
            </a:r>
            <a:r>
              <a:rPr lang="en-US" sz="2600" b="1" baseline="-25000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m</a:t>
            </a:r>
            <a:r>
              <a:rPr lang="en-US" sz="2600" b="1" baseline="-250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≤ </a:t>
            </a:r>
            <a:r>
              <a:rPr lang="en-US" sz="2600" b="1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s</a:t>
            </a:r>
            <a:r>
              <a:rPr lang="en-US" sz="2600" b="1" baseline="-25000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min</a:t>
            </a:r>
            <a:endParaRPr lang="en-US" sz="26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691932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" dur="2000"/>
                                        <p:tgtEl>
                                          <p:spTgt spid="90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" dur="2000"/>
                                        <p:tgtEl>
                                          <p:spTgt spid="90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AutoShape 52"/>
          <p:cNvSpPr>
            <a:spLocks noChangeArrowheads="1"/>
          </p:cNvSpPr>
          <p:nvPr/>
        </p:nvSpPr>
        <p:spPr bwMode="gray">
          <a:xfrm>
            <a:off x="0" y="76200"/>
            <a:ext cx="9296400" cy="769937"/>
          </a:xfrm>
          <a:prstGeom prst="roundRect">
            <a:avLst>
              <a:gd name="adj" fmla="val 50000"/>
            </a:avLst>
          </a:prstGeom>
          <a:noFill/>
          <a:ln w="28575" algn="ctr">
            <a:solidFill>
              <a:srgbClr val="C0C0C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1">
                        <a:gamma/>
                        <a:tint val="0"/>
                        <a:invGamma/>
                      </a:schemeClr>
                    </a:gs>
                    <a:gs pos="100000">
                      <a:schemeClr val="accent1"/>
                    </a:gs>
                  </a:gsLst>
                  <a:lin ang="0" scaled="1"/>
                </a:gra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76200" dir="10800000" kx="-3284103" algn="b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0" fontAlgn="auto" hangingPunct="0">
              <a:spcBef>
                <a:spcPts val="0"/>
              </a:spcBef>
              <a:spcAft>
                <a:spcPts val="0"/>
              </a:spcAft>
            </a:pPr>
            <a:r>
              <a:rPr lang="en-US" sz="22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2.6 CÔNG THỨC TÍNH VÀ TRÌNH TỰ TÍNH CHẾ ĐỘ CẮT KHI TIỆN</a:t>
            </a:r>
            <a:endParaRPr lang="en-US" sz="2200" b="1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AutoShape 4"/>
          <p:cNvSpPr>
            <a:spLocks noChangeArrowheads="1"/>
          </p:cNvSpPr>
          <p:nvPr/>
        </p:nvSpPr>
        <p:spPr bwMode="gray">
          <a:xfrm>
            <a:off x="0" y="955673"/>
            <a:ext cx="2717053" cy="574675"/>
          </a:xfrm>
          <a:prstGeom prst="roundRect">
            <a:avLst>
              <a:gd name="adj" fmla="val 50000"/>
            </a:avLst>
          </a:prstGeom>
          <a:solidFill>
            <a:schemeClr val="accent6">
              <a:lumMod val="40000"/>
              <a:lumOff val="60000"/>
            </a:schemeClr>
          </a:solidFill>
          <a:ln w="38100" algn="ctr">
            <a:solidFill>
              <a:srgbClr val="FFFFFF"/>
            </a:solidFill>
            <a:round/>
            <a:headEnd/>
            <a:tailEnd/>
          </a:ln>
          <a:effectLst>
            <a:outerShdw dist="63500" dir="3187806" algn="ctr" rotWithShape="0">
              <a:srgbClr val="001D3A"/>
            </a:outerShdw>
          </a:effectLst>
        </p:spPr>
        <p:txBody>
          <a:bodyPr wrap="none" anchor="ctr"/>
          <a:lstStyle/>
          <a:p>
            <a:pPr marL="0" marR="0" lvl="0" indent="0" algn="ctr" defTabSz="91440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2600" kern="0" dirty="0" smtClean="0">
                <a:solidFill>
                  <a:srgbClr val="0033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Tahoma" pitchFamily="34" charset="0"/>
                <a:cs typeface="Times New Roman" pitchFamily="18" charset="0"/>
              </a:rPr>
              <a:t>2.7.3 </a:t>
            </a:r>
            <a:r>
              <a:rPr lang="en-US" sz="2600" kern="0" dirty="0" err="1" smtClean="0">
                <a:solidFill>
                  <a:srgbClr val="0033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Tahoma" pitchFamily="34" charset="0"/>
                <a:cs typeface="Times New Roman" pitchFamily="18" charset="0"/>
              </a:rPr>
              <a:t>Vận</a:t>
            </a:r>
            <a:r>
              <a:rPr lang="en-US" sz="2600" kern="0" dirty="0" smtClean="0">
                <a:solidFill>
                  <a:srgbClr val="0033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Tahoma" pitchFamily="34" charset="0"/>
                <a:cs typeface="Times New Roman" pitchFamily="18" charset="0"/>
              </a:rPr>
              <a:t> </a:t>
            </a:r>
            <a:r>
              <a:rPr lang="en-US" sz="2600" kern="0" dirty="0" err="1" smtClean="0">
                <a:solidFill>
                  <a:srgbClr val="0033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Tahoma" pitchFamily="34" charset="0"/>
                <a:cs typeface="Times New Roman" pitchFamily="18" charset="0"/>
              </a:rPr>
              <a:t>tốc</a:t>
            </a:r>
            <a:r>
              <a:rPr lang="en-US" sz="2600" kern="0" dirty="0" smtClean="0">
                <a:solidFill>
                  <a:srgbClr val="0033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Tahoma" pitchFamily="34" charset="0"/>
                <a:cs typeface="Times New Roman" pitchFamily="18" charset="0"/>
              </a:rPr>
              <a:t> </a:t>
            </a:r>
            <a:r>
              <a:rPr lang="en-US" sz="2600" kern="0" dirty="0" err="1" smtClean="0">
                <a:solidFill>
                  <a:srgbClr val="0033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Tahoma" pitchFamily="34" charset="0"/>
                <a:cs typeface="Times New Roman" pitchFamily="18" charset="0"/>
              </a:rPr>
              <a:t>cắt</a:t>
            </a:r>
            <a:endParaRPr kumimoji="0" lang="en-US" sz="2600" b="0" i="0" u="none" strike="noStrike" kern="0" cap="none" spc="0" normalizeH="0" baseline="0" noProof="0" dirty="0" smtClean="0">
              <a:ln>
                <a:noFill/>
              </a:ln>
              <a:solidFill>
                <a:srgbClr val="003300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Times New Roman" pitchFamily="18" charset="0"/>
              <a:ea typeface="Tahoma" pitchFamily="34" charset="0"/>
              <a:cs typeface="Times New Roman" pitchFamily="18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228600" y="1672754"/>
            <a:ext cx="8839200" cy="16927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Yếu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tô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́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cơ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bản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ảnh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hưởng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đến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tốc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đô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̣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cắt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của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dao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là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tuổi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tho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̣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của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dao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chiều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sâu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cắt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t,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bước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tiến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s,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các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thông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sô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́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hình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học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của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dao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vật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liệu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làm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dao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vật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liệu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gia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công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, dung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dịch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trơn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nguội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v.v...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Chọn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[v]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bởi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tính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năng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cắt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gọt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của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dao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:</a:t>
            </a:r>
          </a:p>
        </p:txBody>
      </p:sp>
      <p:graphicFrame>
        <p:nvGraphicFramePr>
          <p:cNvPr id="10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038208756"/>
              </p:ext>
            </p:extLst>
          </p:nvPr>
        </p:nvGraphicFramePr>
        <p:xfrm>
          <a:off x="80682" y="3618496"/>
          <a:ext cx="9063318" cy="202564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1167" name="Document" r:id="rId3" imgW="6080342" imgH="1358666" progId="Word.Document.12">
                  <p:embed/>
                </p:oleObj>
              </mc:Choice>
              <mc:Fallback>
                <p:oleObj name="Document" r:id="rId3" imgW="6080342" imgH="1358666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80682" y="3618496"/>
                        <a:ext cx="9063318" cy="202564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" name="Rectangle 10"/>
          <p:cNvSpPr/>
          <p:nvPr/>
        </p:nvSpPr>
        <p:spPr>
          <a:xfrm>
            <a:off x="1358526" y="5644136"/>
            <a:ext cx="7023474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dirty="0" err="1">
                <a:solidFill>
                  <a:srgbClr val="9900CC"/>
                </a:solidFill>
              </a:rPr>
              <a:t>Bảng</a:t>
            </a:r>
            <a:r>
              <a:rPr lang="en-US" sz="2000" dirty="0">
                <a:solidFill>
                  <a:srgbClr val="9900CC"/>
                </a:solidFill>
              </a:rPr>
              <a:t> 2-5. </a:t>
            </a:r>
            <a:r>
              <a:rPr lang="en-US" sz="2000" i="1" dirty="0" err="1">
                <a:solidFill>
                  <a:srgbClr val="9900CC"/>
                </a:solidFill>
              </a:rPr>
              <a:t>Các</a:t>
            </a:r>
            <a:r>
              <a:rPr lang="en-US" sz="2000" i="1" dirty="0">
                <a:solidFill>
                  <a:srgbClr val="9900CC"/>
                </a:solidFill>
              </a:rPr>
              <a:t> </a:t>
            </a:r>
            <a:r>
              <a:rPr lang="en-US" sz="2000" i="1" dirty="0" err="1">
                <a:solidFill>
                  <a:srgbClr val="9900CC"/>
                </a:solidFill>
              </a:rPr>
              <a:t>dạng</a:t>
            </a:r>
            <a:r>
              <a:rPr lang="en-US" sz="2000" i="1" dirty="0">
                <a:solidFill>
                  <a:srgbClr val="9900CC"/>
                </a:solidFill>
              </a:rPr>
              <a:t> </a:t>
            </a:r>
            <a:r>
              <a:rPr lang="en-US" sz="2000" i="1" dirty="0" err="1">
                <a:solidFill>
                  <a:srgbClr val="9900CC"/>
                </a:solidFill>
              </a:rPr>
              <a:t>gia</a:t>
            </a:r>
            <a:r>
              <a:rPr lang="en-US" sz="2000" i="1" dirty="0">
                <a:solidFill>
                  <a:srgbClr val="9900CC"/>
                </a:solidFill>
              </a:rPr>
              <a:t> </a:t>
            </a:r>
            <a:r>
              <a:rPr lang="en-US" sz="2000" i="1" dirty="0" err="1">
                <a:solidFill>
                  <a:srgbClr val="9900CC"/>
                </a:solidFill>
              </a:rPr>
              <a:t>công</a:t>
            </a:r>
            <a:r>
              <a:rPr lang="en-US" sz="2000" i="1" dirty="0">
                <a:solidFill>
                  <a:srgbClr val="9900CC"/>
                </a:solidFill>
              </a:rPr>
              <a:t> </a:t>
            </a:r>
            <a:r>
              <a:rPr lang="en-US" sz="2000" i="1" dirty="0" err="1">
                <a:solidFill>
                  <a:srgbClr val="9900CC"/>
                </a:solidFill>
              </a:rPr>
              <a:t>và</a:t>
            </a:r>
            <a:r>
              <a:rPr lang="en-US" sz="2000" dirty="0">
                <a:solidFill>
                  <a:srgbClr val="9900CC"/>
                </a:solidFill>
              </a:rPr>
              <a:t> </a:t>
            </a:r>
            <a:r>
              <a:rPr lang="en-US" sz="2000" dirty="0" err="1">
                <a:solidFill>
                  <a:srgbClr val="9900CC"/>
                </a:solidFill>
              </a:rPr>
              <a:t>c</a:t>
            </a:r>
            <a:r>
              <a:rPr lang="en-US" sz="2000" i="1" dirty="0" err="1">
                <a:solidFill>
                  <a:srgbClr val="9900CC"/>
                </a:solidFill>
              </a:rPr>
              <a:t>ông</a:t>
            </a:r>
            <a:r>
              <a:rPr lang="en-US" sz="2000" i="1" dirty="0">
                <a:solidFill>
                  <a:srgbClr val="9900CC"/>
                </a:solidFill>
              </a:rPr>
              <a:t> </a:t>
            </a:r>
            <a:r>
              <a:rPr lang="en-US" sz="2000" i="1" dirty="0" err="1">
                <a:solidFill>
                  <a:srgbClr val="9900CC"/>
                </a:solidFill>
              </a:rPr>
              <a:t>thức</a:t>
            </a:r>
            <a:r>
              <a:rPr lang="en-US" sz="2000" i="1" dirty="0">
                <a:solidFill>
                  <a:srgbClr val="9900CC"/>
                </a:solidFill>
              </a:rPr>
              <a:t> </a:t>
            </a:r>
            <a:r>
              <a:rPr lang="en-US" sz="2000" i="1" dirty="0" err="1">
                <a:solidFill>
                  <a:srgbClr val="9900CC"/>
                </a:solidFill>
              </a:rPr>
              <a:t>tính</a:t>
            </a:r>
            <a:r>
              <a:rPr lang="en-US" sz="2000" i="1" dirty="0">
                <a:solidFill>
                  <a:srgbClr val="9900CC"/>
                </a:solidFill>
              </a:rPr>
              <a:t> </a:t>
            </a:r>
            <a:r>
              <a:rPr lang="en-US" sz="2000" i="1" dirty="0" err="1">
                <a:solidFill>
                  <a:srgbClr val="9900CC"/>
                </a:solidFill>
              </a:rPr>
              <a:t>Vận</a:t>
            </a:r>
            <a:r>
              <a:rPr lang="en-US" sz="2000" i="1" dirty="0">
                <a:solidFill>
                  <a:srgbClr val="9900CC"/>
                </a:solidFill>
              </a:rPr>
              <a:t> </a:t>
            </a:r>
            <a:r>
              <a:rPr lang="en-US" sz="2000" i="1" dirty="0" err="1">
                <a:solidFill>
                  <a:srgbClr val="9900CC"/>
                </a:solidFill>
              </a:rPr>
              <a:t>tốc</a:t>
            </a:r>
            <a:r>
              <a:rPr lang="en-US" sz="2000" i="1" dirty="0">
                <a:solidFill>
                  <a:srgbClr val="9900CC"/>
                </a:solidFill>
              </a:rPr>
              <a:t> </a:t>
            </a:r>
            <a:r>
              <a:rPr lang="en-US" sz="2000" i="1" dirty="0" err="1">
                <a:solidFill>
                  <a:srgbClr val="9900CC"/>
                </a:solidFill>
              </a:rPr>
              <a:t>cắt</a:t>
            </a:r>
            <a:endParaRPr lang="en-US" sz="2000" dirty="0">
              <a:solidFill>
                <a:srgbClr val="9900C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621728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3" grpId="0"/>
      <p:bldP spid="11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AutoShape 52"/>
          <p:cNvSpPr>
            <a:spLocks noChangeArrowheads="1"/>
          </p:cNvSpPr>
          <p:nvPr/>
        </p:nvSpPr>
        <p:spPr bwMode="gray">
          <a:xfrm>
            <a:off x="0" y="76200"/>
            <a:ext cx="9296400" cy="769937"/>
          </a:xfrm>
          <a:prstGeom prst="roundRect">
            <a:avLst>
              <a:gd name="adj" fmla="val 50000"/>
            </a:avLst>
          </a:prstGeom>
          <a:noFill/>
          <a:ln w="28575" algn="ctr">
            <a:solidFill>
              <a:srgbClr val="C0C0C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1">
                        <a:gamma/>
                        <a:tint val="0"/>
                        <a:invGamma/>
                      </a:schemeClr>
                    </a:gs>
                    <a:gs pos="100000">
                      <a:schemeClr val="accent1"/>
                    </a:gs>
                  </a:gsLst>
                  <a:lin ang="0" scaled="1"/>
                </a:gra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76200" dir="10800000" kx="-3284103" algn="b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0" fontAlgn="auto" hangingPunct="0">
              <a:spcBef>
                <a:spcPts val="0"/>
              </a:spcBef>
              <a:spcAft>
                <a:spcPts val="0"/>
              </a:spcAft>
            </a:pPr>
            <a:r>
              <a:rPr lang="en-US" sz="22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2.6 CÔNG THỨC TÍNH VÀ TRÌNH TỰ TÍNH CHẾ ĐỘ CẮT KHI TIỆN</a:t>
            </a:r>
            <a:endParaRPr lang="en-US" sz="2200" b="1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AutoShape 4"/>
          <p:cNvSpPr>
            <a:spLocks noChangeArrowheads="1"/>
          </p:cNvSpPr>
          <p:nvPr/>
        </p:nvSpPr>
        <p:spPr bwMode="gray">
          <a:xfrm>
            <a:off x="0" y="955673"/>
            <a:ext cx="2717053" cy="574675"/>
          </a:xfrm>
          <a:prstGeom prst="roundRect">
            <a:avLst>
              <a:gd name="adj" fmla="val 50000"/>
            </a:avLst>
          </a:prstGeom>
          <a:solidFill>
            <a:schemeClr val="accent6">
              <a:lumMod val="40000"/>
              <a:lumOff val="60000"/>
            </a:schemeClr>
          </a:solidFill>
          <a:ln w="38100" algn="ctr">
            <a:solidFill>
              <a:srgbClr val="FFFFFF"/>
            </a:solidFill>
            <a:round/>
            <a:headEnd/>
            <a:tailEnd/>
          </a:ln>
          <a:effectLst>
            <a:outerShdw dist="63500" dir="3187806" algn="ctr" rotWithShape="0">
              <a:srgbClr val="001D3A"/>
            </a:outerShdw>
          </a:effectLst>
        </p:spPr>
        <p:txBody>
          <a:bodyPr wrap="none" anchor="ctr"/>
          <a:lstStyle/>
          <a:p>
            <a:pPr marL="0" marR="0" lvl="0" indent="0" algn="ctr" defTabSz="91440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2600" kern="0" dirty="0" smtClean="0">
                <a:solidFill>
                  <a:srgbClr val="0033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Tahoma" pitchFamily="34" charset="0"/>
                <a:cs typeface="Times New Roman" pitchFamily="18" charset="0"/>
              </a:rPr>
              <a:t>2.7.3 </a:t>
            </a:r>
            <a:r>
              <a:rPr lang="en-US" sz="2600" kern="0" dirty="0" err="1" smtClean="0">
                <a:solidFill>
                  <a:srgbClr val="0033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Tahoma" pitchFamily="34" charset="0"/>
                <a:cs typeface="Times New Roman" pitchFamily="18" charset="0"/>
              </a:rPr>
              <a:t>Vận</a:t>
            </a:r>
            <a:r>
              <a:rPr lang="en-US" sz="2600" kern="0" dirty="0" smtClean="0">
                <a:solidFill>
                  <a:srgbClr val="0033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Tahoma" pitchFamily="34" charset="0"/>
                <a:cs typeface="Times New Roman" pitchFamily="18" charset="0"/>
              </a:rPr>
              <a:t> </a:t>
            </a:r>
            <a:r>
              <a:rPr lang="en-US" sz="2600" kern="0" dirty="0" err="1" smtClean="0">
                <a:solidFill>
                  <a:srgbClr val="0033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Tahoma" pitchFamily="34" charset="0"/>
                <a:cs typeface="Times New Roman" pitchFamily="18" charset="0"/>
              </a:rPr>
              <a:t>tốc</a:t>
            </a:r>
            <a:r>
              <a:rPr lang="en-US" sz="2600" kern="0" dirty="0" smtClean="0">
                <a:solidFill>
                  <a:srgbClr val="0033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Tahoma" pitchFamily="34" charset="0"/>
                <a:cs typeface="Times New Roman" pitchFamily="18" charset="0"/>
              </a:rPr>
              <a:t> </a:t>
            </a:r>
            <a:r>
              <a:rPr lang="en-US" sz="2600" kern="0" dirty="0" err="1" smtClean="0">
                <a:solidFill>
                  <a:srgbClr val="0033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Tahoma" pitchFamily="34" charset="0"/>
                <a:cs typeface="Times New Roman" pitchFamily="18" charset="0"/>
              </a:rPr>
              <a:t>cắt</a:t>
            </a:r>
            <a:endParaRPr kumimoji="0" lang="en-US" sz="2600" b="0" i="0" u="none" strike="noStrike" kern="0" cap="none" spc="0" normalizeH="0" baseline="0" noProof="0" dirty="0" smtClean="0">
              <a:ln>
                <a:noFill/>
              </a:ln>
              <a:solidFill>
                <a:srgbClr val="003300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Times New Roman" pitchFamily="18" charset="0"/>
              <a:ea typeface="Tahoma" pitchFamily="34" charset="0"/>
              <a:cs typeface="Times New Roman" pitchFamily="18" charset="0"/>
            </a:endParaRPr>
          </a:p>
        </p:txBody>
      </p:sp>
      <p:graphicFrame>
        <p:nvGraphicFramePr>
          <p:cNvPr id="10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302429186"/>
              </p:ext>
            </p:extLst>
          </p:nvPr>
        </p:nvGraphicFramePr>
        <p:xfrm>
          <a:off x="-457201" y="1676400"/>
          <a:ext cx="9372601" cy="209476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217" name="Document" r:id="rId3" imgW="6080342" imgH="1358666" progId="Word.Document.12">
                  <p:embed/>
                </p:oleObj>
              </mc:Choice>
              <mc:Fallback>
                <p:oleObj name="Document" r:id="rId3" imgW="6080342" imgH="1358666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-457201" y="1676400"/>
                        <a:ext cx="9372601" cy="2094764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6" name="Object 5"/>
          <p:cNvGraphicFramePr>
            <a:graphicFrameLocks noChangeAspect="1"/>
          </p:cNvGraphicFramePr>
          <p:nvPr/>
        </p:nvGraphicFramePr>
        <p:xfrm>
          <a:off x="0" y="457200"/>
          <a:ext cx="1952625" cy="266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218" name="Equation" r:id="rId5" imgW="1815312" imgH="253890" progId="Equation.3">
                  <p:embed/>
                </p:oleObj>
              </mc:Choice>
              <mc:Fallback>
                <p:oleObj name="Equation" r:id="rId5" imgW="1815312" imgH="253890" progId="Equation.3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0" y="457200"/>
                        <a:ext cx="1952625" cy="2667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92164" name="Picture 4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1" y="3505200"/>
            <a:ext cx="7848599" cy="30680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809725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21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921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921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921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Company  Logo</a:t>
            </a:r>
            <a:endParaRPr lang="en-US"/>
          </a:p>
        </p:txBody>
      </p:sp>
      <p:sp>
        <p:nvSpPr>
          <p:cNvPr id="5" name="AutoShape 52"/>
          <p:cNvSpPr>
            <a:spLocks noChangeArrowheads="1"/>
          </p:cNvSpPr>
          <p:nvPr/>
        </p:nvSpPr>
        <p:spPr bwMode="gray">
          <a:xfrm>
            <a:off x="0" y="76200"/>
            <a:ext cx="9296400" cy="769937"/>
          </a:xfrm>
          <a:prstGeom prst="roundRect">
            <a:avLst>
              <a:gd name="adj" fmla="val 50000"/>
            </a:avLst>
          </a:prstGeom>
          <a:noFill/>
          <a:ln w="28575" algn="ctr">
            <a:solidFill>
              <a:srgbClr val="C0C0C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1">
                        <a:gamma/>
                        <a:tint val="0"/>
                        <a:invGamma/>
                      </a:schemeClr>
                    </a:gs>
                    <a:gs pos="100000">
                      <a:schemeClr val="accent1"/>
                    </a:gs>
                  </a:gsLst>
                  <a:lin ang="0" scaled="1"/>
                </a:gra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76200" dir="10800000" kx="-3284103" algn="b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0" fontAlgn="auto" hangingPunct="0">
              <a:spcBef>
                <a:spcPts val="0"/>
              </a:spcBef>
              <a:spcAft>
                <a:spcPts val="0"/>
              </a:spcAft>
            </a:pPr>
            <a:r>
              <a:rPr lang="en-US" sz="22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2.6 CÔNG THỨC TÍNH VÀ TRÌNH TỰ TÍNH CHẾ ĐỘ CẮT KHI TIỆN</a:t>
            </a:r>
            <a:endParaRPr lang="en-US" sz="2200" b="1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AutoShape 4"/>
          <p:cNvSpPr>
            <a:spLocks noChangeArrowheads="1"/>
          </p:cNvSpPr>
          <p:nvPr/>
        </p:nvSpPr>
        <p:spPr bwMode="gray">
          <a:xfrm>
            <a:off x="0" y="955673"/>
            <a:ext cx="2717053" cy="574675"/>
          </a:xfrm>
          <a:prstGeom prst="roundRect">
            <a:avLst>
              <a:gd name="adj" fmla="val 50000"/>
            </a:avLst>
          </a:prstGeom>
          <a:solidFill>
            <a:schemeClr val="accent6">
              <a:lumMod val="40000"/>
              <a:lumOff val="60000"/>
            </a:schemeClr>
          </a:solidFill>
          <a:ln w="38100" algn="ctr">
            <a:solidFill>
              <a:srgbClr val="FFFFFF"/>
            </a:solidFill>
            <a:round/>
            <a:headEnd/>
            <a:tailEnd/>
          </a:ln>
          <a:effectLst>
            <a:outerShdw dist="63500" dir="3187806" algn="ctr" rotWithShape="0">
              <a:srgbClr val="001D3A"/>
            </a:outerShdw>
          </a:effectLst>
        </p:spPr>
        <p:txBody>
          <a:bodyPr wrap="none" anchor="ctr"/>
          <a:lstStyle/>
          <a:p>
            <a:pPr marL="0" marR="0" lvl="0" indent="0" algn="ctr" defTabSz="91440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2600" kern="0" dirty="0" smtClean="0">
                <a:solidFill>
                  <a:srgbClr val="0033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Tahoma" pitchFamily="34" charset="0"/>
                <a:cs typeface="Times New Roman" pitchFamily="18" charset="0"/>
              </a:rPr>
              <a:t>2.7.3 </a:t>
            </a:r>
            <a:r>
              <a:rPr lang="en-US" sz="2600" kern="0" dirty="0" err="1" smtClean="0">
                <a:solidFill>
                  <a:srgbClr val="0033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Tahoma" pitchFamily="34" charset="0"/>
                <a:cs typeface="Times New Roman" pitchFamily="18" charset="0"/>
              </a:rPr>
              <a:t>Vận</a:t>
            </a:r>
            <a:r>
              <a:rPr lang="en-US" sz="2600" kern="0" dirty="0" smtClean="0">
                <a:solidFill>
                  <a:srgbClr val="0033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Tahoma" pitchFamily="34" charset="0"/>
                <a:cs typeface="Times New Roman" pitchFamily="18" charset="0"/>
              </a:rPr>
              <a:t> </a:t>
            </a:r>
            <a:r>
              <a:rPr lang="en-US" sz="2600" kern="0" dirty="0" err="1" smtClean="0">
                <a:solidFill>
                  <a:srgbClr val="0033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Tahoma" pitchFamily="34" charset="0"/>
                <a:cs typeface="Times New Roman" pitchFamily="18" charset="0"/>
              </a:rPr>
              <a:t>tốc</a:t>
            </a:r>
            <a:r>
              <a:rPr lang="en-US" sz="2600" kern="0" dirty="0" smtClean="0">
                <a:solidFill>
                  <a:srgbClr val="0033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Tahoma" pitchFamily="34" charset="0"/>
                <a:cs typeface="Times New Roman" pitchFamily="18" charset="0"/>
              </a:rPr>
              <a:t> </a:t>
            </a:r>
            <a:r>
              <a:rPr lang="en-US" sz="2600" kern="0" dirty="0" err="1" smtClean="0">
                <a:solidFill>
                  <a:srgbClr val="0033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Tahoma" pitchFamily="34" charset="0"/>
                <a:cs typeface="Times New Roman" pitchFamily="18" charset="0"/>
              </a:rPr>
              <a:t>cắt</a:t>
            </a:r>
            <a:endParaRPr kumimoji="0" lang="en-US" sz="2600" b="0" i="0" u="none" strike="noStrike" kern="0" cap="none" spc="0" normalizeH="0" baseline="0" noProof="0" dirty="0" smtClean="0">
              <a:ln>
                <a:noFill/>
              </a:ln>
              <a:solidFill>
                <a:srgbClr val="003300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Times New Roman" pitchFamily="18" charset="0"/>
              <a:ea typeface="Tahoma" pitchFamily="34" charset="0"/>
              <a:cs typeface="Times New Roman" pitchFamily="18" charset="0"/>
            </a:endParaRPr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6" name="Object 5"/>
          <p:cNvGraphicFramePr>
            <a:graphicFrameLocks noChangeAspect="1"/>
          </p:cNvGraphicFramePr>
          <p:nvPr/>
        </p:nvGraphicFramePr>
        <p:xfrm>
          <a:off x="0" y="457200"/>
          <a:ext cx="1952625" cy="266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3212" name="Equation" r:id="rId3" imgW="1815312" imgH="253890" progId="Equation.3">
                  <p:embed/>
                </p:oleObj>
              </mc:Choice>
              <mc:Fallback>
                <p:oleObj name="Equation" r:id="rId3" imgW="1815312" imgH="25389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0" y="457200"/>
                        <a:ext cx="1952625" cy="2667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93186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8301" y="2133600"/>
            <a:ext cx="9306907" cy="30210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49346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7" dur="500"/>
                                        <p:tgtEl>
                                          <p:spTgt spid="931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6" name="Text Box 2"/>
          <p:cNvSpPr txBox="1">
            <a:spLocks noChangeArrowheads="1"/>
          </p:cNvSpPr>
          <p:nvPr/>
        </p:nvSpPr>
        <p:spPr bwMode="auto">
          <a:xfrm>
            <a:off x="4418013" y="6096000"/>
            <a:ext cx="4725987" cy="7078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1429" tIns="45715" rIns="91429" bIns="45715">
            <a:spAutoFit/>
          </a:bodyPr>
          <a:lstStyle/>
          <a:p>
            <a:pPr algn="ctr"/>
            <a:r>
              <a:rPr lang="en-US" sz="2000" b="1" dirty="0" smtClean="0">
                <a:solidFill>
                  <a:schemeClr val="bg1"/>
                </a:solidFill>
              </a:rPr>
              <a:t>ĐỖ THỊ PHƯƠNG KHANH</a:t>
            </a:r>
          </a:p>
          <a:p>
            <a:pPr algn="ctr"/>
            <a:r>
              <a:rPr lang="en-US" sz="2000" b="1" dirty="0" smtClean="0">
                <a:solidFill>
                  <a:schemeClr val="bg1"/>
                </a:solidFill>
              </a:rPr>
              <a:t>KHOA CƠ KHÍ</a:t>
            </a:r>
            <a:endParaRPr lang="en-US" sz="2000" b="1" dirty="0">
              <a:solidFill>
                <a:schemeClr val="bg1"/>
              </a:solidFill>
            </a:endParaRPr>
          </a:p>
        </p:txBody>
      </p:sp>
      <p:sp>
        <p:nvSpPr>
          <p:cNvPr id="88068" name="WordArt 4"/>
          <p:cNvSpPr>
            <a:spLocks noChangeArrowheads="1" noChangeShapeType="1" noTextEdit="1"/>
          </p:cNvSpPr>
          <p:nvPr/>
        </p:nvSpPr>
        <p:spPr bwMode="gray">
          <a:xfrm>
            <a:off x="1905000" y="4648200"/>
            <a:ext cx="5562600" cy="762000"/>
          </a:xfrm>
          <a:prstGeom prst="rect">
            <a:avLst/>
          </a:prstGeom>
        </p:spPr>
        <p:txBody>
          <a:bodyPr wrap="none" fromWordArt="1">
            <a:prstTxWarp prst="textDeflate">
              <a:avLst>
                <a:gd name="adj" fmla="val 0"/>
              </a:avLst>
            </a:prstTxWarp>
          </a:bodyPr>
          <a:lstStyle/>
          <a:p>
            <a:pPr algn="ctr"/>
            <a:r>
              <a:rPr lang="en-US" sz="3600" b="1" kern="10" dirty="0">
                <a:ln w="19050">
                  <a:solidFill>
                    <a:schemeClr val="bg1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chemeClr val="accent1"/>
                    </a:gs>
                    <a:gs pos="100000">
                      <a:schemeClr val="hlink"/>
                    </a:gs>
                  </a:gsLst>
                  <a:lin ang="0" scaled="1"/>
                </a:gradFill>
                <a:effectLst>
                  <a:outerShdw dist="63500" dir="2212194" algn="ctr" rotWithShape="0">
                    <a:schemeClr val="tx1">
                      <a:alpha val="50000"/>
                    </a:schemeClr>
                  </a:outerShdw>
                </a:effectLst>
                <a:latin typeface="Arial"/>
                <a:cs typeface="Arial"/>
              </a:rPr>
              <a:t>Thank You !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80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80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80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8068" grpId="0" animBg="1"/>
    </p:bldLst>
  </p:timing>
</p:sld>
</file>

<file path=ppt/theme/theme1.xml><?xml version="1.0" encoding="utf-8"?>
<a:theme xmlns:a="http://schemas.openxmlformats.org/drawingml/2006/main" name="cdb2004c007l">
  <a:themeElements>
    <a:clrScheme name="sample 3">
      <a:dk1>
        <a:srgbClr val="000066"/>
      </a:dk1>
      <a:lt1>
        <a:srgbClr val="FFFFFF"/>
      </a:lt1>
      <a:dk2>
        <a:srgbClr val="50A834"/>
      </a:dk2>
      <a:lt2>
        <a:srgbClr val="B2B2B2"/>
      </a:lt2>
      <a:accent1>
        <a:srgbClr val="2045AE"/>
      </a:accent1>
      <a:accent2>
        <a:srgbClr val="FF9933"/>
      </a:accent2>
      <a:accent3>
        <a:srgbClr val="FFFFFF"/>
      </a:accent3>
      <a:accent4>
        <a:srgbClr val="000056"/>
      </a:accent4>
      <a:accent5>
        <a:srgbClr val="ABB0D3"/>
      </a:accent5>
      <a:accent6>
        <a:srgbClr val="E78A2D"/>
      </a:accent6>
      <a:hlink>
        <a:srgbClr val="3DC5C5"/>
      </a:hlink>
      <a:folHlink>
        <a:srgbClr val="6B41BF"/>
      </a:folHlink>
    </a:clrScheme>
    <a:fontScheme name="sample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sample 1">
        <a:dk1>
          <a:srgbClr val="4C1A37"/>
        </a:dk1>
        <a:lt1>
          <a:srgbClr val="FFFFFF"/>
        </a:lt1>
        <a:dk2>
          <a:srgbClr val="FFFFE7"/>
        </a:dk2>
        <a:lt2>
          <a:srgbClr val="B2B2B2"/>
        </a:lt2>
        <a:accent1>
          <a:srgbClr val="C06C98"/>
        </a:accent1>
        <a:accent2>
          <a:srgbClr val="FF9966"/>
        </a:accent2>
        <a:accent3>
          <a:srgbClr val="FFFFFF"/>
        </a:accent3>
        <a:accent4>
          <a:srgbClr val="40142D"/>
        </a:accent4>
        <a:accent5>
          <a:srgbClr val="DCBACA"/>
        </a:accent5>
        <a:accent6>
          <a:srgbClr val="E78A5C"/>
        </a:accent6>
        <a:hlink>
          <a:srgbClr val="BD6D45"/>
        </a:hlink>
        <a:folHlink>
          <a:srgbClr val="3AABC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ample 2">
        <a:dk1>
          <a:srgbClr val="003366"/>
        </a:dk1>
        <a:lt1>
          <a:srgbClr val="FFFFFF"/>
        </a:lt1>
        <a:dk2>
          <a:srgbClr val="FFFFFF"/>
        </a:dk2>
        <a:lt2>
          <a:srgbClr val="B2B2B2"/>
        </a:lt2>
        <a:accent1>
          <a:srgbClr val="2879B0"/>
        </a:accent1>
        <a:accent2>
          <a:srgbClr val="0099CC"/>
        </a:accent2>
        <a:accent3>
          <a:srgbClr val="FFFFFF"/>
        </a:accent3>
        <a:accent4>
          <a:srgbClr val="002A56"/>
        </a:accent4>
        <a:accent5>
          <a:srgbClr val="ACBED4"/>
        </a:accent5>
        <a:accent6>
          <a:srgbClr val="008AB9"/>
        </a:accent6>
        <a:hlink>
          <a:srgbClr val="A9683B"/>
        </a:hlink>
        <a:folHlink>
          <a:srgbClr val="166A84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ample 3">
        <a:dk1>
          <a:srgbClr val="000066"/>
        </a:dk1>
        <a:lt1>
          <a:srgbClr val="FFFFFF"/>
        </a:lt1>
        <a:dk2>
          <a:srgbClr val="50A834"/>
        </a:dk2>
        <a:lt2>
          <a:srgbClr val="B2B2B2"/>
        </a:lt2>
        <a:accent1>
          <a:srgbClr val="2045AE"/>
        </a:accent1>
        <a:accent2>
          <a:srgbClr val="FF9933"/>
        </a:accent2>
        <a:accent3>
          <a:srgbClr val="FFFFFF"/>
        </a:accent3>
        <a:accent4>
          <a:srgbClr val="000056"/>
        </a:accent4>
        <a:accent5>
          <a:srgbClr val="ABB0D3"/>
        </a:accent5>
        <a:accent6>
          <a:srgbClr val="E78A2D"/>
        </a:accent6>
        <a:hlink>
          <a:srgbClr val="3DC5C5"/>
        </a:hlink>
        <a:folHlink>
          <a:srgbClr val="6B41B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cdb2004c007l</Template>
  <TotalTime>173</TotalTime>
  <Words>897</Words>
  <Application>Microsoft Office PowerPoint</Application>
  <PresentationFormat>On-screen Show (4:3)</PresentationFormat>
  <Paragraphs>93</Paragraphs>
  <Slides>16</Slides>
  <Notes>0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2</vt:i4>
      </vt:variant>
      <vt:variant>
        <vt:lpstr>Slide Titles</vt:lpstr>
      </vt:variant>
      <vt:variant>
        <vt:i4>16</vt:i4>
      </vt:variant>
    </vt:vector>
  </HeadingPairs>
  <TitlesOfParts>
    <vt:vector size="19" baseType="lpstr">
      <vt:lpstr>cdb2004c007l</vt:lpstr>
      <vt:lpstr>Microsoft Word Document</vt:lpstr>
      <vt:lpstr>Microsoft Equation 3.0</vt:lpstr>
      <vt:lpstr>CHƯƠNG 2: GIA CÔNG TIỆN (tt)</vt:lpstr>
      <vt:lpstr>Nội dung</vt:lpstr>
      <vt:lpstr>B. LỰC CẮT KHI TIỆN</vt:lpstr>
      <vt:lpstr>B. LỰC CẮT KHI TIỆN</vt:lpstr>
      <vt:lpstr>B. LỰC CẮT KHI TIỆN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Template</dc:title>
  <dc:creator>USER</dc:creator>
  <cp:lastModifiedBy>USER</cp:lastModifiedBy>
  <cp:revision>48</cp:revision>
  <dcterms:created xsi:type="dcterms:W3CDTF">2021-05-09T15:53:20Z</dcterms:created>
  <dcterms:modified xsi:type="dcterms:W3CDTF">2021-05-10T14:44:17Z</dcterms:modified>
</cp:coreProperties>
</file>