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276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3399"/>
    <a:srgbClr val="FF0066"/>
    <a:srgbClr val="FF00FF"/>
    <a:srgbClr val="FF99FF"/>
    <a:srgbClr val="FF66FF"/>
    <a:srgbClr val="9900CC"/>
    <a:srgbClr val="003300"/>
    <a:srgbClr val="CC00C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21" autoAdjust="0"/>
    <p:restoredTop sz="95085" autoAdjust="0"/>
  </p:normalViewPr>
  <p:slideViewPr>
    <p:cSldViewPr>
      <p:cViewPr varScale="1">
        <p:scale>
          <a:sx n="75" d="100"/>
          <a:sy n="75" d="100"/>
        </p:scale>
        <p:origin x="-7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19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white">
          <a:xfrm>
            <a:off x="0" y="4221163"/>
            <a:ext cx="9144000" cy="26368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 rot="-10800000">
            <a:off x="7413625" y="5162550"/>
            <a:ext cx="1655763" cy="1630363"/>
            <a:chOff x="0" y="2704"/>
            <a:chExt cx="1063" cy="1086"/>
          </a:xfrm>
        </p:grpSpPr>
        <p:sp>
          <p:nvSpPr>
            <p:cNvPr id="3091" name="Rectangle 19"/>
            <p:cNvSpPr>
              <a:spLocks noChangeArrowheads="1"/>
            </p:cNvSpPr>
            <p:nvPr userDrawn="1"/>
          </p:nvSpPr>
          <p:spPr bwMode="lt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lt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3" name="Rectangle 21"/>
            <p:cNvSpPr>
              <a:spLocks noChangeArrowheads="1"/>
            </p:cNvSpPr>
            <p:nvPr userDrawn="1"/>
          </p:nvSpPr>
          <p:spPr bwMode="lt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lt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5" name="Rectangle 23"/>
            <p:cNvSpPr>
              <a:spLocks noChangeArrowheads="1"/>
            </p:cNvSpPr>
            <p:nvPr userDrawn="1"/>
          </p:nvSpPr>
          <p:spPr bwMode="lt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6" name="Rectangle 24"/>
            <p:cNvSpPr>
              <a:spLocks noChangeArrowheads="1"/>
            </p:cNvSpPr>
            <p:nvPr userDrawn="1"/>
          </p:nvSpPr>
          <p:spPr bwMode="lt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lt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lt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lt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0" name="Rectangle 28"/>
            <p:cNvSpPr>
              <a:spLocks noChangeArrowheads="1"/>
            </p:cNvSpPr>
            <p:nvPr userDrawn="1"/>
          </p:nvSpPr>
          <p:spPr bwMode="lt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081088" y="5443538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grpSp>
        <p:nvGrpSpPr>
          <p:cNvPr id="3101" name="Group 29"/>
          <p:cNvGrpSpPr>
            <a:grpSpLocks/>
          </p:cNvGrpSpPr>
          <p:nvPr/>
        </p:nvGrpSpPr>
        <p:grpSpPr bwMode="auto">
          <a:xfrm>
            <a:off x="20638" y="4281488"/>
            <a:ext cx="1655762" cy="1630362"/>
            <a:chOff x="0" y="2704"/>
            <a:chExt cx="1063" cy="1086"/>
          </a:xfrm>
        </p:grpSpPr>
        <p:sp>
          <p:nvSpPr>
            <p:cNvPr id="3102" name="Rectangle 30"/>
            <p:cNvSpPr>
              <a:spLocks noChangeArrowheads="1"/>
            </p:cNvSpPr>
            <p:nvPr userDrawn="1"/>
          </p:nvSpPr>
          <p:spPr bwMode="lt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3" name="Rectangle 31"/>
            <p:cNvSpPr>
              <a:spLocks noChangeArrowheads="1"/>
            </p:cNvSpPr>
            <p:nvPr userDrawn="1"/>
          </p:nvSpPr>
          <p:spPr bwMode="lt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4" name="Rectangle 32"/>
            <p:cNvSpPr>
              <a:spLocks noChangeArrowheads="1"/>
            </p:cNvSpPr>
            <p:nvPr userDrawn="1"/>
          </p:nvSpPr>
          <p:spPr bwMode="lt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5" name="Rectangle 33"/>
            <p:cNvSpPr>
              <a:spLocks noChangeArrowheads="1"/>
            </p:cNvSpPr>
            <p:nvPr userDrawn="1"/>
          </p:nvSpPr>
          <p:spPr bwMode="lt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6" name="Rectangle 34"/>
            <p:cNvSpPr>
              <a:spLocks noChangeArrowheads="1"/>
            </p:cNvSpPr>
            <p:nvPr userDrawn="1"/>
          </p:nvSpPr>
          <p:spPr bwMode="lt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7" name="Rectangle 35"/>
            <p:cNvSpPr>
              <a:spLocks noChangeArrowheads="1"/>
            </p:cNvSpPr>
            <p:nvPr userDrawn="1"/>
          </p:nvSpPr>
          <p:spPr bwMode="lt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8" name="Rectangle 36"/>
            <p:cNvSpPr>
              <a:spLocks noChangeArrowheads="1"/>
            </p:cNvSpPr>
            <p:nvPr userDrawn="1"/>
          </p:nvSpPr>
          <p:spPr bwMode="lt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9" name="Rectangle 37"/>
            <p:cNvSpPr>
              <a:spLocks noChangeArrowheads="1"/>
            </p:cNvSpPr>
            <p:nvPr userDrawn="1"/>
          </p:nvSpPr>
          <p:spPr bwMode="lt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10" name="Rectangle 38"/>
            <p:cNvSpPr>
              <a:spLocks noChangeArrowheads="1"/>
            </p:cNvSpPr>
            <p:nvPr userDrawn="1"/>
          </p:nvSpPr>
          <p:spPr bwMode="lt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11" name="Rectangle 39"/>
            <p:cNvSpPr>
              <a:spLocks noChangeArrowheads="1"/>
            </p:cNvSpPr>
            <p:nvPr userDrawn="1"/>
          </p:nvSpPr>
          <p:spPr bwMode="lt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990600" y="4572000"/>
            <a:ext cx="7239000" cy="631825"/>
          </a:xfrm>
        </p:spPr>
        <p:txBody>
          <a:bodyPr/>
          <a:lstStyle>
            <a:lvl1pPr>
              <a:defRPr sz="48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0FD1984-AA6A-43C6-B6E5-11FFD2EA415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73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E22AA52-0065-4B0E-A32F-292A6FF1E53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13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100368F-96A5-4FC3-8EC1-2CE771CE9A3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233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431347-0AB2-4AD0-A2D1-E147569689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2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41FE896-C3AB-4640-A2FC-3806C41B7D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57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CFF25D7-33E4-4A2F-A8FE-3EC5203CF2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17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1AD5A6-7145-49C4-A795-FEBEEBE846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380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85C039B-5462-40D8-8A8C-561B318E8F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69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28DB21B-9DF1-4C79-8EA6-44086B53CE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482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4DBF148-4DDA-4067-A948-30D7445D1E2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613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19088"/>
            <a:ext cx="73914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7162800" y="6567488"/>
            <a:ext cx="1524000" cy="2905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476250" y="6565900"/>
            <a:ext cx="609600" cy="268288"/>
          </a:xfrm>
        </p:spPr>
        <p:txBody>
          <a:bodyPr/>
          <a:lstStyle>
            <a:lvl1pPr>
              <a:defRPr/>
            </a:lvl1pPr>
          </a:lstStyle>
          <a:p>
            <a:fld id="{FA792DE5-D7BA-4CB7-8BFA-E392389C16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030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Rectangle 38"/>
          <p:cNvSpPr>
            <a:spLocks noChangeArrowheads="1"/>
          </p:cNvSpPr>
          <p:nvPr/>
        </p:nvSpPr>
        <p:spPr bwMode="gray">
          <a:xfrm>
            <a:off x="0" y="6562725"/>
            <a:ext cx="9144000" cy="3048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white">
          <a:xfrm>
            <a:off x="0" y="0"/>
            <a:ext cx="9144000" cy="914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40" name="Group 16"/>
          <p:cNvGrpSpPr>
            <a:grpSpLocks/>
          </p:cNvGrpSpPr>
          <p:nvPr/>
        </p:nvGrpSpPr>
        <p:grpSpPr bwMode="auto">
          <a:xfrm>
            <a:off x="44450" y="44450"/>
            <a:ext cx="863600" cy="847725"/>
            <a:chOff x="0" y="2704"/>
            <a:chExt cx="1063" cy="1086"/>
          </a:xfrm>
        </p:grpSpPr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2" name="Rectangle 18"/>
            <p:cNvSpPr>
              <a:spLocks noChangeArrowheads="1"/>
            </p:cNvSpPr>
            <p:nvPr userDrawn="1"/>
          </p:nvSpPr>
          <p:spPr bwMode="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3" name="Rectangle 19"/>
            <p:cNvSpPr>
              <a:spLocks noChangeArrowheads="1"/>
            </p:cNvSpPr>
            <p:nvPr userDrawn="1"/>
          </p:nvSpPr>
          <p:spPr bwMode="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" name="Rectangle 20"/>
            <p:cNvSpPr>
              <a:spLocks noChangeArrowheads="1"/>
            </p:cNvSpPr>
            <p:nvPr userDrawn="1"/>
          </p:nvSpPr>
          <p:spPr bwMode="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" name="Rectangle 21"/>
            <p:cNvSpPr>
              <a:spLocks noChangeArrowheads="1"/>
            </p:cNvSpPr>
            <p:nvPr userDrawn="1"/>
          </p:nvSpPr>
          <p:spPr bwMode="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6" name="Rectangle 22"/>
            <p:cNvSpPr>
              <a:spLocks noChangeArrowheads="1"/>
            </p:cNvSpPr>
            <p:nvPr userDrawn="1"/>
          </p:nvSpPr>
          <p:spPr bwMode="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7" name="Rectangle 23"/>
            <p:cNvSpPr>
              <a:spLocks noChangeArrowheads="1"/>
            </p:cNvSpPr>
            <p:nvPr userDrawn="1"/>
          </p:nvSpPr>
          <p:spPr bwMode="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8" name="Rectangle 24"/>
            <p:cNvSpPr>
              <a:spLocks noChangeArrowheads="1"/>
            </p:cNvSpPr>
            <p:nvPr userDrawn="1"/>
          </p:nvSpPr>
          <p:spPr bwMode="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" name="Rectangle 25"/>
            <p:cNvSpPr>
              <a:spLocks noChangeArrowheads="1"/>
            </p:cNvSpPr>
            <p:nvPr userDrawn="1"/>
          </p:nvSpPr>
          <p:spPr bwMode="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0" name="Rectangle 26"/>
            <p:cNvSpPr>
              <a:spLocks noChangeArrowheads="1"/>
            </p:cNvSpPr>
            <p:nvPr userDrawn="1"/>
          </p:nvSpPr>
          <p:spPr bwMode="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51" name="Group 27"/>
          <p:cNvGrpSpPr>
            <a:grpSpLocks/>
          </p:cNvGrpSpPr>
          <p:nvPr/>
        </p:nvGrpSpPr>
        <p:grpSpPr bwMode="auto">
          <a:xfrm rot="-10800000">
            <a:off x="8228013" y="22225"/>
            <a:ext cx="863600" cy="847725"/>
            <a:chOff x="0" y="2704"/>
            <a:chExt cx="1063" cy="1086"/>
          </a:xfrm>
        </p:grpSpPr>
        <p:sp>
          <p:nvSpPr>
            <p:cNvPr id="1052" name="Rectangle 28"/>
            <p:cNvSpPr>
              <a:spLocks noChangeArrowheads="1"/>
            </p:cNvSpPr>
            <p:nvPr userDrawn="1"/>
          </p:nvSpPr>
          <p:spPr bwMode="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3" name="Rectangle 29"/>
            <p:cNvSpPr>
              <a:spLocks noChangeArrowheads="1"/>
            </p:cNvSpPr>
            <p:nvPr userDrawn="1"/>
          </p:nvSpPr>
          <p:spPr bwMode="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4" name="Rectangle 30"/>
            <p:cNvSpPr>
              <a:spLocks noChangeArrowheads="1"/>
            </p:cNvSpPr>
            <p:nvPr userDrawn="1"/>
          </p:nvSpPr>
          <p:spPr bwMode="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5" name="Rectangle 31"/>
            <p:cNvSpPr>
              <a:spLocks noChangeArrowheads="1"/>
            </p:cNvSpPr>
            <p:nvPr userDrawn="1"/>
          </p:nvSpPr>
          <p:spPr bwMode="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6" name="Rectangle 32"/>
            <p:cNvSpPr>
              <a:spLocks noChangeArrowheads="1"/>
            </p:cNvSpPr>
            <p:nvPr userDrawn="1"/>
          </p:nvSpPr>
          <p:spPr bwMode="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7" name="Rectangle 33"/>
            <p:cNvSpPr>
              <a:spLocks noChangeArrowheads="1"/>
            </p:cNvSpPr>
            <p:nvPr userDrawn="1"/>
          </p:nvSpPr>
          <p:spPr bwMode="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8" name="Rectangle 34"/>
            <p:cNvSpPr>
              <a:spLocks noChangeArrowheads="1"/>
            </p:cNvSpPr>
            <p:nvPr userDrawn="1"/>
          </p:nvSpPr>
          <p:spPr bwMode="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9" name="Rectangle 35"/>
            <p:cNvSpPr>
              <a:spLocks noChangeArrowheads="1"/>
            </p:cNvSpPr>
            <p:nvPr userDrawn="1"/>
          </p:nvSpPr>
          <p:spPr bwMode="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0" name="Rectangle 36"/>
            <p:cNvSpPr>
              <a:spLocks noChangeArrowheads="1"/>
            </p:cNvSpPr>
            <p:nvPr userDrawn="1"/>
          </p:nvSpPr>
          <p:spPr bwMode="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1" name="Rectangle 37"/>
            <p:cNvSpPr>
              <a:spLocks noChangeArrowheads="1"/>
            </p:cNvSpPr>
            <p:nvPr userDrawn="1"/>
          </p:nvSpPr>
          <p:spPr bwMode="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62800" y="6567488"/>
            <a:ext cx="15240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76250" y="6565900"/>
            <a:ext cx="609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fld id="{7A44C4A0-5AD3-4D56-9935-F17BE0B1E81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838200" y="319088"/>
            <a:ext cx="73914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e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2.jpeg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3.jpeg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9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2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4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159" y="4114800"/>
            <a:ext cx="9228083" cy="1143000"/>
          </a:xfrm>
        </p:spPr>
        <p:txBody>
          <a:bodyPr/>
          <a:lstStyle/>
          <a:p>
            <a:r>
              <a:rPr lang="en-US" sz="4400" dirty="0" smtClean="0">
                <a:solidFill>
                  <a:srgbClr val="FFFF00"/>
                </a:solidFill>
              </a:rPr>
              <a:t>CHƯƠNG 2: GIA CÔNG TIỆN (</a:t>
            </a:r>
            <a:r>
              <a:rPr lang="en-US" sz="4400" dirty="0" err="1" smtClean="0">
                <a:solidFill>
                  <a:srgbClr val="FFFF00"/>
                </a:solidFill>
              </a:rPr>
              <a:t>tt</a:t>
            </a:r>
            <a:r>
              <a:rPr lang="en-US" sz="4400" dirty="0" smtClean="0">
                <a:solidFill>
                  <a:srgbClr val="FFFF00"/>
                </a:solidFill>
              </a:rPr>
              <a:t>)</a:t>
            </a:r>
            <a:endParaRPr lang="en-US" sz="4400" dirty="0">
              <a:solidFill>
                <a:srgbClr val="FFFF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32329" y="5181600"/>
            <a:ext cx="7467600" cy="76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+mj-lt"/>
              </a:rPr>
              <a:t>2.6 </a:t>
            </a:r>
            <a:r>
              <a:rPr lang="en-US" sz="3200" dirty="0" err="1" smtClean="0">
                <a:latin typeface="+mj-lt"/>
              </a:rPr>
              <a:t>Công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thức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tính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và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trình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tư</a:t>
            </a:r>
            <a:r>
              <a:rPr lang="en-US" sz="3200" dirty="0" smtClean="0">
                <a:latin typeface="+mj-lt"/>
              </a:rPr>
              <a:t>̣ </a:t>
            </a:r>
            <a:r>
              <a:rPr lang="en-US" sz="3200" dirty="0" err="1" smtClean="0">
                <a:latin typeface="+mj-lt"/>
              </a:rPr>
              <a:t>tính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chê</a:t>
            </a:r>
            <a:r>
              <a:rPr lang="en-US" sz="3200" dirty="0" smtClean="0">
                <a:latin typeface="+mj-lt"/>
              </a:rPr>
              <a:t>́ </a:t>
            </a:r>
            <a:r>
              <a:rPr lang="en-US" sz="3200" dirty="0" err="1" smtClean="0">
                <a:latin typeface="+mj-lt"/>
              </a:rPr>
              <a:t>đô</a:t>
            </a:r>
            <a:r>
              <a:rPr lang="en-US" sz="3200" dirty="0" smtClean="0">
                <a:latin typeface="+mj-lt"/>
              </a:rPr>
              <a:t>̣ </a:t>
            </a:r>
            <a:r>
              <a:rPr lang="en-US" sz="3200" dirty="0" err="1" smtClean="0">
                <a:latin typeface="+mj-lt"/>
              </a:rPr>
              <a:t>cắt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khi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tiện</a:t>
            </a:r>
            <a:endParaRPr lang="en-US" sz="3200" dirty="0"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black">
          <a:xfrm>
            <a:off x="2057400" y="6392917"/>
            <a:ext cx="7086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en-US" dirty="0" smtClean="0">
                <a:solidFill>
                  <a:srgbClr val="FF99FF"/>
                </a:solidFill>
              </a:rPr>
              <a:t>GV: </a:t>
            </a:r>
            <a:r>
              <a:rPr lang="en-US" dirty="0" err="1" smtClean="0">
                <a:solidFill>
                  <a:srgbClr val="FF99FF"/>
                </a:solidFill>
              </a:rPr>
              <a:t>Đỗ</a:t>
            </a:r>
            <a:r>
              <a:rPr lang="en-US" dirty="0" smtClean="0">
                <a:solidFill>
                  <a:srgbClr val="FF99FF"/>
                </a:solidFill>
              </a:rPr>
              <a:t> </a:t>
            </a:r>
            <a:r>
              <a:rPr lang="en-US" dirty="0" err="1" smtClean="0">
                <a:solidFill>
                  <a:srgbClr val="FF99FF"/>
                </a:solidFill>
              </a:rPr>
              <a:t>Thị</a:t>
            </a:r>
            <a:r>
              <a:rPr lang="en-US" dirty="0" smtClean="0">
                <a:solidFill>
                  <a:srgbClr val="FF99FF"/>
                </a:solidFill>
              </a:rPr>
              <a:t> </a:t>
            </a:r>
            <a:r>
              <a:rPr lang="en-US" dirty="0" err="1" smtClean="0">
                <a:solidFill>
                  <a:srgbClr val="FF99FF"/>
                </a:solidFill>
              </a:rPr>
              <a:t>Phương</a:t>
            </a:r>
            <a:r>
              <a:rPr lang="en-US" dirty="0" smtClean="0">
                <a:solidFill>
                  <a:srgbClr val="FF99FF"/>
                </a:solidFill>
              </a:rPr>
              <a:t> </a:t>
            </a:r>
            <a:r>
              <a:rPr lang="en-US" dirty="0" err="1" smtClean="0">
                <a:solidFill>
                  <a:srgbClr val="FF99FF"/>
                </a:solidFill>
              </a:rPr>
              <a:t>Khanh</a:t>
            </a:r>
            <a:endParaRPr lang="en-US" dirty="0">
              <a:solidFill>
                <a:srgbClr val="FF99FF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black">
          <a:xfrm>
            <a:off x="703729" y="0"/>
            <a:ext cx="7924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rgbClr val="C00000"/>
                </a:solidFill>
              </a:rPr>
              <a:t>TRƯỜNG CAO ĐẲNG LÝ TỰ TRỌNG TP.HCM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rgbClr val="C00000"/>
                </a:solidFill>
              </a:rPr>
              <a:t>KHOA CƠ KHÍ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907723" y="152400"/>
            <a:ext cx="7391400" cy="563562"/>
          </a:xfrm>
        </p:spPr>
        <p:txBody>
          <a:bodyPr/>
          <a:lstStyle/>
          <a:p>
            <a:r>
              <a:rPr lang="en-US" dirty="0" err="1" smtClean="0"/>
              <a:t>Nội</a:t>
            </a:r>
            <a:r>
              <a:rPr lang="en-US" dirty="0" smtClean="0"/>
              <a:t> dung</a:t>
            </a:r>
            <a:endParaRPr lang="en-US" dirty="0">
              <a:solidFill>
                <a:schemeClr val="accent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981200" y="2541460"/>
            <a:ext cx="7162800" cy="692405"/>
            <a:chOff x="1981200" y="2541460"/>
            <a:chExt cx="7162800" cy="692405"/>
          </a:xfrm>
        </p:grpSpPr>
        <p:sp>
          <p:nvSpPr>
            <p:cNvPr id="69678" name="AutoShape 46"/>
            <p:cNvSpPr>
              <a:spLocks noChangeArrowheads="1"/>
            </p:cNvSpPr>
            <p:nvPr/>
          </p:nvSpPr>
          <p:spPr bwMode="gray">
            <a:xfrm>
              <a:off x="2286000" y="2590800"/>
              <a:ext cx="68580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hlink">
                          <a:gamma/>
                          <a:tint val="0"/>
                          <a:invGamma/>
                        </a:schemeClr>
                      </a:gs>
                      <a:gs pos="100000">
                        <a:schemeClr val="hlink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600" dirty="0" smtClean="0">
                  <a:latin typeface="+mj-lt"/>
                  <a:cs typeface="Times New Roman" pitchFamily="18" charset="0"/>
                </a:rPr>
                <a:t>2.6.2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Bước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tiến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(s)</a:t>
              </a:r>
              <a:endParaRPr lang="en-US" sz="2600" dirty="0">
                <a:latin typeface="+mj-lt"/>
                <a:cs typeface="Times New Roman" pitchFamily="18" charset="0"/>
              </a:endParaRPr>
            </a:p>
          </p:txBody>
        </p:sp>
        <p:grpSp>
          <p:nvGrpSpPr>
            <p:cNvPr id="69687" name="Group 55"/>
            <p:cNvGrpSpPr>
              <a:grpSpLocks/>
            </p:cNvGrpSpPr>
            <p:nvPr/>
          </p:nvGrpSpPr>
          <p:grpSpPr bwMode="auto">
            <a:xfrm>
              <a:off x="1981200" y="2541460"/>
              <a:ext cx="381000" cy="692405"/>
              <a:chOff x="2078" y="1020"/>
              <a:chExt cx="1615" cy="2935"/>
            </a:xfrm>
          </p:grpSpPr>
          <p:sp>
            <p:nvSpPr>
              <p:cNvPr id="69688" name="Oval 56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89" name="Oval 57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0" name="Oval 58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1" name="Oval 59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48BE67">
                      <a:gamma/>
                      <a:shade val="0"/>
                      <a:invGamma/>
                    </a:srgbClr>
                  </a:gs>
                  <a:gs pos="100000">
                    <a:srgbClr val="48BE6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2" name="Oval 60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3" name="Oval 61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48BE67"/>
                  </a:gs>
                  <a:gs pos="100000">
                    <a:srgbClr val="48BE67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2133600" y="3379660"/>
            <a:ext cx="7010400" cy="692405"/>
            <a:chOff x="2133600" y="3379660"/>
            <a:chExt cx="7010400" cy="692405"/>
          </a:xfrm>
        </p:grpSpPr>
        <p:sp>
          <p:nvSpPr>
            <p:cNvPr id="69677" name="AutoShape 45"/>
            <p:cNvSpPr>
              <a:spLocks noChangeArrowheads="1"/>
            </p:cNvSpPr>
            <p:nvPr/>
          </p:nvSpPr>
          <p:spPr bwMode="gray">
            <a:xfrm>
              <a:off x="2438400" y="3459163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r>
                <a:rPr lang="en-US" sz="2600" dirty="0" smtClean="0">
                  <a:latin typeface="+mj-lt"/>
                  <a:cs typeface="Times New Roman" pitchFamily="18" charset="0"/>
                </a:rPr>
                <a:t>2.6.3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Vận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tốc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cắt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(v)</a:t>
              </a:r>
              <a:endParaRPr lang="en-US" sz="2600" b="1" dirty="0">
                <a:latin typeface="+mj-lt"/>
                <a:cs typeface="Times New Roman" pitchFamily="18" charset="0"/>
              </a:endParaRPr>
            </a:p>
          </p:txBody>
        </p:sp>
        <p:grpSp>
          <p:nvGrpSpPr>
            <p:cNvPr id="69694" name="Group 62"/>
            <p:cNvGrpSpPr>
              <a:grpSpLocks/>
            </p:cNvGrpSpPr>
            <p:nvPr/>
          </p:nvGrpSpPr>
          <p:grpSpPr bwMode="auto">
            <a:xfrm>
              <a:off x="2133600" y="3379660"/>
              <a:ext cx="381000" cy="692405"/>
              <a:chOff x="2078" y="1020"/>
              <a:chExt cx="1615" cy="2935"/>
            </a:xfrm>
          </p:grpSpPr>
          <p:sp>
            <p:nvSpPr>
              <p:cNvPr id="69695" name="Oval 63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6" name="Oval 64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7" name="Oval 65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8" name="Oval 66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699" name="Oval 67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00" name="Oval 68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981200" y="4217860"/>
            <a:ext cx="7042150" cy="692405"/>
            <a:chOff x="1981200" y="4217860"/>
            <a:chExt cx="7042150" cy="692405"/>
          </a:xfrm>
        </p:grpSpPr>
        <p:sp>
          <p:nvSpPr>
            <p:cNvPr id="69676" name="AutoShape 44"/>
            <p:cNvSpPr>
              <a:spLocks noChangeArrowheads="1"/>
            </p:cNvSpPr>
            <p:nvPr/>
          </p:nvSpPr>
          <p:spPr bwMode="gray">
            <a:xfrm>
              <a:off x="2317750" y="4271963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hlink">
                          <a:gamma/>
                          <a:tint val="0"/>
                          <a:invGamma/>
                        </a:schemeClr>
                      </a:gs>
                      <a:gs pos="100000">
                        <a:schemeClr val="hlink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600" dirty="0" smtClean="0">
                  <a:latin typeface="+mj-lt"/>
                  <a:cs typeface="Times New Roman" pitchFamily="18" charset="0"/>
                </a:rPr>
                <a:t>2.6.4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Lực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cắt</a:t>
              </a:r>
              <a:endParaRPr lang="en-US" sz="2600" dirty="0">
                <a:latin typeface="+mj-lt"/>
                <a:cs typeface="Times New Roman" pitchFamily="18" charset="0"/>
              </a:endParaRPr>
            </a:p>
          </p:txBody>
        </p:sp>
        <p:grpSp>
          <p:nvGrpSpPr>
            <p:cNvPr id="69701" name="Group 69"/>
            <p:cNvGrpSpPr>
              <a:grpSpLocks/>
            </p:cNvGrpSpPr>
            <p:nvPr/>
          </p:nvGrpSpPr>
          <p:grpSpPr bwMode="auto">
            <a:xfrm>
              <a:off x="1981200" y="4217860"/>
              <a:ext cx="381000" cy="692405"/>
              <a:chOff x="2078" y="1020"/>
              <a:chExt cx="1615" cy="2935"/>
            </a:xfrm>
          </p:grpSpPr>
          <p:sp>
            <p:nvSpPr>
              <p:cNvPr id="69702" name="Oval 70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03" name="Oval 71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04" name="Oval 72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05" name="Oval 73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8D67E1">
                      <a:gamma/>
                      <a:shade val="0"/>
                      <a:invGamma/>
                    </a:srgbClr>
                  </a:gs>
                  <a:gs pos="100000">
                    <a:srgbClr val="8D67E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06" name="Oval 74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07" name="Oval 75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8D67E1"/>
                  </a:gs>
                  <a:gs pos="100000">
                    <a:srgbClr val="8D67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1524000" y="4992560"/>
            <a:ext cx="7004050" cy="692405"/>
            <a:chOff x="1524000" y="4992560"/>
            <a:chExt cx="7004050" cy="692405"/>
          </a:xfrm>
        </p:grpSpPr>
        <p:sp>
          <p:nvSpPr>
            <p:cNvPr id="69675" name="AutoShape 43"/>
            <p:cNvSpPr>
              <a:spLocks noChangeArrowheads="1"/>
            </p:cNvSpPr>
            <p:nvPr/>
          </p:nvSpPr>
          <p:spPr bwMode="gray">
            <a:xfrm>
              <a:off x="1822450" y="5099050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600" dirty="0" smtClean="0">
                  <a:latin typeface="+mj-lt"/>
                  <a:cs typeface="Times New Roman" pitchFamily="18" charset="0"/>
                </a:rPr>
                <a:t>2.6.5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Công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suất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cắt</a:t>
              </a:r>
              <a:r>
                <a:rPr lang="en-US" sz="2600" dirty="0" smtClean="0">
                  <a:latin typeface="+mj-lt"/>
                  <a:cs typeface="Times New Roman" pitchFamily="18" charset="0"/>
                </a:rPr>
                <a:t> </a:t>
              </a:r>
              <a:r>
                <a:rPr lang="en-US" sz="2600" dirty="0" err="1" smtClean="0">
                  <a:latin typeface="+mj-lt"/>
                  <a:cs typeface="Times New Roman" pitchFamily="18" charset="0"/>
                </a:rPr>
                <a:t>gọt</a:t>
              </a:r>
              <a:endParaRPr lang="en-US" sz="2600" dirty="0">
                <a:latin typeface="+mj-lt"/>
                <a:cs typeface="Times New Roman" pitchFamily="18" charset="0"/>
              </a:endParaRPr>
            </a:p>
          </p:txBody>
        </p:sp>
        <p:grpSp>
          <p:nvGrpSpPr>
            <p:cNvPr id="69708" name="Group 76"/>
            <p:cNvGrpSpPr>
              <a:grpSpLocks/>
            </p:cNvGrpSpPr>
            <p:nvPr/>
          </p:nvGrpSpPr>
          <p:grpSpPr bwMode="auto">
            <a:xfrm>
              <a:off x="1524000" y="4992560"/>
              <a:ext cx="355600" cy="692405"/>
              <a:chOff x="2078" y="1020"/>
              <a:chExt cx="1615" cy="2935"/>
            </a:xfrm>
          </p:grpSpPr>
          <p:sp>
            <p:nvSpPr>
              <p:cNvPr id="69709" name="Oval 77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10" name="Oval 78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11" name="Oval 79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80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12" name="Oval 80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80" cy="2935"/>
              </a:xfrm>
              <a:prstGeom prst="ellipse">
                <a:avLst/>
              </a:prstGeom>
              <a:gradFill rotWithShape="1">
                <a:gsLst>
                  <a:gs pos="0">
                    <a:srgbClr val="E35E23">
                      <a:gamma/>
                      <a:shade val="0"/>
                      <a:invGamma/>
                    </a:srgbClr>
                  </a:gs>
                  <a:gs pos="100000">
                    <a:srgbClr val="E35E23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13" name="Oval 81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  <p:sp>
            <p:nvSpPr>
              <p:cNvPr id="69714" name="Oval 82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E35E23"/>
                  </a:gs>
                  <a:gs pos="100000">
                    <a:srgbClr val="E35E23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+mj-lt"/>
                  <a:cs typeface="Times New Roman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-2395538" y="1447800"/>
            <a:ext cx="4770438" cy="4824413"/>
            <a:chOff x="-2395538" y="1447800"/>
            <a:chExt cx="4770438" cy="4824413"/>
          </a:xfrm>
        </p:grpSpPr>
        <p:sp>
          <p:nvSpPr>
            <p:cNvPr id="69673" name="AutoShape 41"/>
            <p:cNvSpPr>
              <a:spLocks noChangeArrowheads="1"/>
            </p:cNvSpPr>
            <p:nvPr/>
          </p:nvSpPr>
          <p:spPr bwMode="ltGray">
            <a:xfrm rot="5400000">
              <a:off x="-2422526" y="1474788"/>
              <a:ext cx="4824413" cy="4770438"/>
            </a:xfrm>
            <a:custGeom>
              <a:avLst/>
              <a:gdLst>
                <a:gd name="G0" fmla="+- 10478 0 0"/>
                <a:gd name="G1" fmla="+- -11739500 0 0"/>
                <a:gd name="G2" fmla="+- 0 0 -11739500"/>
                <a:gd name="T0" fmla="*/ 0 256 1"/>
                <a:gd name="T1" fmla="*/ 180 256 1"/>
                <a:gd name="G3" fmla="+- -11739500 T0 T1"/>
                <a:gd name="T2" fmla="*/ 0 256 1"/>
                <a:gd name="T3" fmla="*/ 90 256 1"/>
                <a:gd name="G4" fmla="+- -11739500 T2 T3"/>
                <a:gd name="G5" fmla="*/ G4 2 1"/>
                <a:gd name="T4" fmla="*/ 90 256 1"/>
                <a:gd name="T5" fmla="*/ 0 256 1"/>
                <a:gd name="G6" fmla="+- -11739500 T4 T5"/>
                <a:gd name="G7" fmla="*/ G6 2 1"/>
                <a:gd name="G8" fmla="abs -117395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10478"/>
                <a:gd name="G18" fmla="*/ 10478 1 2"/>
                <a:gd name="G19" fmla="+- G18 5400 0"/>
                <a:gd name="G20" fmla="cos G19 -11739500"/>
                <a:gd name="G21" fmla="sin G19 -11739500"/>
                <a:gd name="G22" fmla="+- G20 10800 0"/>
                <a:gd name="G23" fmla="+- G21 10800 0"/>
                <a:gd name="G24" fmla="+- 10800 0 G20"/>
                <a:gd name="G25" fmla="+- 10478 10800 0"/>
                <a:gd name="G26" fmla="?: G9 G17 G25"/>
                <a:gd name="G27" fmla="?: G9 0 21600"/>
                <a:gd name="G28" fmla="cos 10800 -11739500"/>
                <a:gd name="G29" fmla="sin 10800 -11739500"/>
                <a:gd name="G30" fmla="sin 10478 -11739500"/>
                <a:gd name="G31" fmla="+- G28 10800 0"/>
                <a:gd name="G32" fmla="+- G29 10800 0"/>
                <a:gd name="G33" fmla="+- G30 10800 0"/>
                <a:gd name="G34" fmla="?: G4 0 G31"/>
                <a:gd name="G35" fmla="?: -11739500 G34 0"/>
                <a:gd name="G36" fmla="?: G6 G35 G31"/>
                <a:gd name="G37" fmla="+- 21600 0 G36"/>
                <a:gd name="G38" fmla="?: G4 0 G33"/>
                <a:gd name="G39" fmla="?: -117395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2 w 21600"/>
                <a:gd name="T15" fmla="*/ 10638 h 21600"/>
                <a:gd name="T16" fmla="*/ 10800 w 21600"/>
                <a:gd name="T17" fmla="*/ 322 h 21600"/>
                <a:gd name="T18" fmla="*/ 21438 w 21600"/>
                <a:gd name="T19" fmla="*/ 10638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3" y="10641"/>
                  </a:moveTo>
                  <a:cubicBezTo>
                    <a:pt x="410" y="4916"/>
                    <a:pt x="5075" y="321"/>
                    <a:pt x="10800" y="322"/>
                  </a:cubicBezTo>
                  <a:cubicBezTo>
                    <a:pt x="16524" y="322"/>
                    <a:pt x="21189" y="4916"/>
                    <a:pt x="21276" y="10641"/>
                  </a:cubicBezTo>
                  <a:lnTo>
                    <a:pt x="21598" y="10636"/>
                  </a:lnTo>
                  <a:cubicBezTo>
                    <a:pt x="21509" y="4736"/>
                    <a:pt x="16700" y="-1"/>
                    <a:pt x="10799" y="0"/>
                  </a:cubicBezTo>
                  <a:cubicBezTo>
                    <a:pt x="4899" y="0"/>
                    <a:pt x="90" y="4736"/>
                    <a:pt x="1" y="1063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5490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tint val="45490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674" name="AutoShape 42"/>
            <p:cNvSpPr>
              <a:spLocks noChangeArrowheads="1"/>
            </p:cNvSpPr>
            <p:nvPr/>
          </p:nvSpPr>
          <p:spPr bwMode="ltGray">
            <a:xfrm rot="5400000" flipH="1">
              <a:off x="-2016918" y="1910556"/>
              <a:ext cx="4032250" cy="3929063"/>
            </a:xfrm>
            <a:custGeom>
              <a:avLst/>
              <a:gdLst>
                <a:gd name="G0" fmla="+- 5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6"/>
                <a:gd name="G18" fmla="*/ 5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5372 w 21600"/>
                <a:gd name="T15" fmla="*/ 10800 h 21600"/>
                <a:gd name="T16" fmla="*/ 10800 w 21600"/>
                <a:gd name="T17" fmla="*/ 10744 h 21600"/>
                <a:gd name="T18" fmla="*/ 16228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0744" y="10800"/>
                  </a:moveTo>
                  <a:cubicBezTo>
                    <a:pt x="10744" y="10769"/>
                    <a:pt x="10769" y="10744"/>
                    <a:pt x="10800" y="10744"/>
                  </a:cubicBezTo>
                  <a:cubicBezTo>
                    <a:pt x="10830" y="10743"/>
                    <a:pt x="10855" y="10769"/>
                    <a:pt x="1085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-76200" y="2286000"/>
              <a:ext cx="2168815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b="1" dirty="0" err="1" smtClean="0"/>
                <a:t>Công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thức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tính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và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trình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tự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tính</a:t>
              </a:r>
              <a:r>
                <a:rPr lang="en-US" sz="3000" b="1" dirty="0" smtClean="0"/>
                <a:t> CĐC </a:t>
              </a:r>
              <a:r>
                <a:rPr lang="en-US" sz="3000" b="1" dirty="0" err="1" smtClean="0"/>
                <a:t>khi</a:t>
              </a:r>
              <a:r>
                <a:rPr lang="en-US" sz="3000" b="1" dirty="0" smtClean="0"/>
                <a:t> </a:t>
              </a:r>
              <a:r>
                <a:rPr lang="en-US" sz="3000" b="1" dirty="0" err="1" smtClean="0"/>
                <a:t>tiện</a:t>
              </a:r>
              <a:endParaRPr lang="en-US" sz="30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447800" y="1754060"/>
            <a:ext cx="7023100" cy="692405"/>
            <a:chOff x="1447800" y="1754060"/>
            <a:chExt cx="7023100" cy="692405"/>
          </a:xfrm>
        </p:grpSpPr>
        <p:grpSp>
          <p:nvGrpSpPr>
            <p:cNvPr id="4" name="Group 3"/>
            <p:cNvGrpSpPr/>
            <p:nvPr/>
          </p:nvGrpSpPr>
          <p:grpSpPr>
            <a:xfrm>
              <a:off x="1447800" y="1754060"/>
              <a:ext cx="7023100" cy="692405"/>
              <a:chOff x="1447800" y="1754060"/>
              <a:chExt cx="7023100" cy="692405"/>
            </a:xfrm>
          </p:grpSpPr>
          <p:sp>
            <p:nvSpPr>
              <p:cNvPr id="69679" name="AutoShape 47"/>
              <p:cNvSpPr>
                <a:spLocks noChangeArrowheads="1"/>
              </p:cNvSpPr>
              <p:nvPr/>
            </p:nvSpPr>
            <p:spPr bwMode="gray">
              <a:xfrm>
                <a:off x="1765300" y="1820863"/>
                <a:ext cx="6705600" cy="508000"/>
              </a:xfrm>
              <a:prstGeom prst="roundRect">
                <a:avLst>
                  <a:gd name="adj" fmla="val 50000"/>
                </a:avLst>
              </a:prstGeom>
              <a:noFill/>
              <a:ln w="28575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1">
                      <a:gsLst>
                        <a:gs pos="0">
                          <a:schemeClr val="accent1">
                            <a:gamma/>
                            <a:tint val="0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hangingPunct="0"/>
                <a:endParaRPr lang="en-US" sz="2600" b="1" dirty="0">
                  <a:latin typeface="+mj-lt"/>
                  <a:cs typeface="Times New Roman" pitchFamily="18" charset="0"/>
                </a:endParaRPr>
              </a:p>
            </p:txBody>
          </p:sp>
          <p:grpSp>
            <p:nvGrpSpPr>
              <p:cNvPr id="69680" name="Group 48"/>
              <p:cNvGrpSpPr>
                <a:grpSpLocks/>
              </p:cNvGrpSpPr>
              <p:nvPr/>
            </p:nvGrpSpPr>
            <p:grpSpPr bwMode="auto">
              <a:xfrm>
                <a:off x="1447800" y="1754060"/>
                <a:ext cx="381000" cy="692405"/>
                <a:chOff x="2078" y="1020"/>
                <a:chExt cx="1615" cy="2935"/>
              </a:xfrm>
            </p:grpSpPr>
            <p:sp>
              <p:nvSpPr>
                <p:cNvPr id="69681" name="Oval 49"/>
                <p:cNvSpPr>
                  <a:spLocks noChangeArrowheads="1"/>
                </p:cNvSpPr>
                <p:nvPr/>
              </p:nvSpPr>
              <p:spPr bwMode="gray">
                <a:xfrm>
                  <a:off x="2078" y="1680"/>
                  <a:ext cx="1615" cy="161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gamma/>
                        <a:shade val="46275"/>
                        <a:invGamma/>
                      </a:srgbClr>
                    </a:gs>
                    <a:gs pos="50000">
                      <a:srgbClr val="FFFFFF"/>
                    </a:gs>
                    <a:gs pos="100000">
                      <a:srgbClr val="FFFFFF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5715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2600">
                    <a:latin typeface="+mj-lt"/>
                    <a:cs typeface="Times New Roman" pitchFamily="18" charset="0"/>
                  </a:endParaRPr>
                </a:p>
              </p:txBody>
            </p:sp>
            <p:sp>
              <p:nvSpPr>
                <p:cNvPr id="69682" name="Oval 50"/>
                <p:cNvSpPr>
                  <a:spLocks noChangeArrowheads="1"/>
                </p:cNvSpPr>
                <p:nvPr/>
              </p:nvSpPr>
              <p:spPr bwMode="gray">
                <a:xfrm>
                  <a:off x="2170" y="1771"/>
                  <a:ext cx="1430" cy="14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gamma/>
                        <a:shade val="63529"/>
                        <a:invGamma/>
                      </a:srgbClr>
                    </a:gs>
                    <a:gs pos="50000">
                      <a:srgbClr val="FFFFFF"/>
                    </a:gs>
                    <a:gs pos="100000">
                      <a:srgbClr val="FFFFFF">
                        <a:gamma/>
                        <a:shade val="63529"/>
                        <a:invGamma/>
                      </a:srgb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2600">
                    <a:latin typeface="+mj-lt"/>
                    <a:cs typeface="Times New Roman" pitchFamily="18" charset="0"/>
                  </a:endParaRPr>
                </a:p>
              </p:txBody>
            </p:sp>
            <p:sp>
              <p:nvSpPr>
                <p:cNvPr id="69683" name="Oval 51"/>
                <p:cNvSpPr>
                  <a:spLocks noChangeArrowheads="1"/>
                </p:cNvSpPr>
                <p:nvPr/>
              </p:nvSpPr>
              <p:spPr bwMode="gray">
                <a:xfrm>
                  <a:off x="2254" y="1020"/>
                  <a:ext cx="1101" cy="29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 sz="2600">
                    <a:latin typeface="+mj-lt"/>
                    <a:cs typeface="Times New Roman" pitchFamily="18" charset="0"/>
                  </a:endParaRPr>
                </a:p>
              </p:txBody>
            </p:sp>
            <p:sp>
              <p:nvSpPr>
                <p:cNvPr id="69684" name="Oval 52"/>
                <p:cNvSpPr>
                  <a:spLocks noChangeArrowheads="1"/>
                </p:cNvSpPr>
                <p:nvPr/>
              </p:nvSpPr>
              <p:spPr bwMode="gray">
                <a:xfrm>
                  <a:off x="2254" y="1020"/>
                  <a:ext cx="1101" cy="29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>
                        <a:gamma/>
                        <a:shade val="0"/>
                        <a:invGamma/>
                      </a:srgbClr>
                    </a:gs>
                    <a:gs pos="100000">
                      <a:srgbClr val="FFCC00"/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en-US" sz="2600">
                    <a:latin typeface="+mj-lt"/>
                    <a:cs typeface="Times New Roman" pitchFamily="18" charset="0"/>
                  </a:endParaRPr>
                </a:p>
              </p:txBody>
            </p:sp>
            <p:sp>
              <p:nvSpPr>
                <p:cNvPr id="69685" name="Oval 53"/>
                <p:cNvSpPr>
                  <a:spLocks noChangeArrowheads="1"/>
                </p:cNvSpPr>
                <p:nvPr/>
              </p:nvSpPr>
              <p:spPr bwMode="gray">
                <a:xfrm>
                  <a:off x="2337" y="1020"/>
                  <a:ext cx="1096" cy="29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 sz="2600">
                    <a:latin typeface="+mj-lt"/>
                    <a:cs typeface="Times New Roman" pitchFamily="18" charset="0"/>
                  </a:endParaRPr>
                </a:p>
              </p:txBody>
            </p:sp>
            <p:sp>
              <p:nvSpPr>
                <p:cNvPr id="69686" name="Oval 54"/>
                <p:cNvSpPr>
                  <a:spLocks noChangeArrowheads="1"/>
                </p:cNvSpPr>
                <p:nvPr/>
              </p:nvSpPr>
              <p:spPr bwMode="gray">
                <a:xfrm>
                  <a:off x="2337" y="1020"/>
                  <a:ext cx="1096" cy="29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/>
                    </a:gs>
                    <a:gs pos="100000">
                      <a:srgbClr val="FFCC00">
                        <a:gamma/>
                        <a:shade val="48627"/>
                        <a:invGamma/>
                      </a:srgb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 sz="2600">
                    <a:latin typeface="+mj-lt"/>
                    <a:cs typeface="Times New Roman" pitchFamily="18" charset="0"/>
                  </a:endParaRPr>
                </a:p>
              </p:txBody>
            </p:sp>
          </p:grpSp>
        </p:grpSp>
        <p:sp>
          <p:nvSpPr>
            <p:cNvPr id="10" name="Rectangle 9"/>
            <p:cNvSpPr/>
            <p:nvPr/>
          </p:nvSpPr>
          <p:spPr>
            <a:xfrm>
              <a:off x="2056594" y="1828800"/>
              <a:ext cx="347082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600" dirty="0">
                  <a:latin typeface="+mj-lt"/>
                </a:rPr>
                <a:t>2.6.1 </a:t>
              </a:r>
              <a:r>
                <a:rPr lang="en-US" sz="2600" dirty="0" err="1">
                  <a:latin typeface="+mj-lt"/>
                </a:rPr>
                <a:t>Chiều</a:t>
              </a:r>
              <a:r>
                <a:rPr lang="en-US" sz="2600" dirty="0">
                  <a:latin typeface="+mj-lt"/>
                </a:rPr>
                <a:t> </a:t>
              </a:r>
              <a:r>
                <a:rPr lang="en-US" sz="2600" dirty="0" err="1">
                  <a:latin typeface="+mj-lt"/>
                </a:rPr>
                <a:t>sâu</a:t>
              </a:r>
              <a:r>
                <a:rPr lang="en-US" sz="2600" dirty="0">
                  <a:latin typeface="+mj-lt"/>
                </a:rPr>
                <a:t> </a:t>
              </a:r>
              <a:r>
                <a:rPr lang="en-US" sz="2600" dirty="0" err="1">
                  <a:latin typeface="+mj-lt"/>
                </a:rPr>
                <a:t>cắt</a:t>
              </a:r>
              <a:r>
                <a:rPr lang="en-US" sz="2600" dirty="0">
                  <a:latin typeface="+mj-lt"/>
                </a:rPr>
                <a:t> (t)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-13447" y="949325"/>
            <a:ext cx="405204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58F8F"/>
              </a:gs>
              <a:gs pos="50000">
                <a:srgbClr val="458F8F">
                  <a:gamma/>
                  <a:tint val="64314"/>
                  <a:invGamma/>
                </a:srgbClr>
              </a:gs>
              <a:gs pos="100000">
                <a:srgbClr val="458F8F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2.6.1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Chiều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sâu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229" y="957357"/>
            <a:ext cx="2235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1787525"/>
            <a:ext cx="405204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58F8F"/>
              </a:gs>
              <a:gs pos="50000">
                <a:srgbClr val="458F8F">
                  <a:gamma/>
                  <a:tint val="64314"/>
                  <a:invGamma/>
                </a:srgbClr>
              </a:gs>
              <a:gs pos="100000">
                <a:srgbClr val="458F8F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2.6.2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Bước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tiến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s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890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88" y="2590800"/>
            <a:ext cx="6041517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909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286" y="4572000"/>
            <a:ext cx="5305313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07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13447" y="990600"/>
            <a:ext cx="405204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58F8F"/>
              </a:gs>
              <a:gs pos="50000">
                <a:srgbClr val="458F8F">
                  <a:gamma/>
                  <a:tint val="64314"/>
                  <a:invGamma/>
                </a:srgbClr>
              </a:gs>
              <a:gs pos="100000">
                <a:srgbClr val="458F8F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2.6.2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Bước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tiến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s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52600"/>
            <a:ext cx="6477000" cy="1777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94" y="3713715"/>
            <a:ext cx="6553200" cy="1544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447" y="5262456"/>
            <a:ext cx="913055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tính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chọn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lượng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chạy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nho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nhất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sánh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máy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chọn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	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-25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≤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-25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</a:t>
            </a:r>
            <a:endParaRPr lang="en-US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9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2.6.3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Vận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tốc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672754"/>
            <a:ext cx="88392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Yếu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bản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ảnh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đến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tốc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cắt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là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tuổi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tho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chiều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cắt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t,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bước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tiến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s,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sô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vật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liệu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làm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vật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liệu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dung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dịch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trơn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nguội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v.v...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Chọn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[v]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bởi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tính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cắt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gọt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solidFill>
                  <a:schemeClr val="accent4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352422"/>
              </p:ext>
            </p:extLst>
          </p:nvPr>
        </p:nvGraphicFramePr>
        <p:xfrm>
          <a:off x="88900" y="3621088"/>
          <a:ext cx="9037638" cy="200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27" name="Document" r:id="rId3" imgW="6080342" imgH="1360825" progId="Word.Document.12">
                  <p:embed/>
                </p:oleObj>
              </mc:Choice>
              <mc:Fallback>
                <p:oleObj name="Document" r:id="rId3" imgW="6080342" imgH="136082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900" y="3621088"/>
                        <a:ext cx="9037638" cy="2008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1358526" y="5644136"/>
            <a:ext cx="7023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9900CC"/>
                </a:solidFill>
              </a:rPr>
              <a:t>Bảng</a:t>
            </a:r>
            <a:r>
              <a:rPr lang="en-US" sz="2000" dirty="0">
                <a:solidFill>
                  <a:srgbClr val="9900CC"/>
                </a:solidFill>
              </a:rPr>
              <a:t> 2-5. </a:t>
            </a:r>
            <a:r>
              <a:rPr lang="en-US" sz="2000" i="1" dirty="0" err="1">
                <a:solidFill>
                  <a:srgbClr val="9900CC"/>
                </a:solidFill>
              </a:rPr>
              <a:t>Các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dạng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gia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công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và</a:t>
            </a:r>
            <a:r>
              <a:rPr lang="en-US" sz="2000" dirty="0">
                <a:solidFill>
                  <a:srgbClr val="9900CC"/>
                </a:solidFill>
              </a:rPr>
              <a:t> </a:t>
            </a:r>
            <a:r>
              <a:rPr lang="en-US" sz="2000" dirty="0" err="1">
                <a:solidFill>
                  <a:srgbClr val="9900CC"/>
                </a:solidFill>
              </a:rPr>
              <a:t>c</a:t>
            </a:r>
            <a:r>
              <a:rPr lang="en-US" sz="2000" i="1" dirty="0" err="1">
                <a:solidFill>
                  <a:srgbClr val="9900CC"/>
                </a:solidFill>
              </a:rPr>
              <a:t>ông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thức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tính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Vận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tốc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cắt</a:t>
            </a:r>
            <a:endParaRPr lang="en-US" sz="2000" dirty="0">
              <a:solidFill>
                <a:srgbClr val="99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17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2.6.3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Vận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tốc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429186"/>
              </p:ext>
            </p:extLst>
          </p:nvPr>
        </p:nvGraphicFramePr>
        <p:xfrm>
          <a:off x="-457201" y="1676400"/>
          <a:ext cx="9372601" cy="2094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5" name="Document" r:id="rId3" imgW="6080342" imgH="1358666" progId="Word.Document.12">
                  <p:embed/>
                </p:oleObj>
              </mc:Choice>
              <mc:Fallback>
                <p:oleObj name="Document" r:id="rId3" imgW="6080342" imgH="13586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457201" y="1676400"/>
                        <a:ext cx="9372601" cy="20947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6" name="Equation" r:id="rId5" imgW="1815312" imgH="253890" progId="Equation.3">
                  <p:embed/>
                </p:oleObj>
              </mc:Choice>
              <mc:Fallback>
                <p:oleObj name="Equation" r:id="rId5" imgW="1815312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1" y="3505200"/>
            <a:ext cx="7848599" cy="3068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97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2.6.3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Vận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tốc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71" name="Equation" r:id="rId3" imgW="1815312" imgH="253890" progId="Equation.3">
                  <p:embed/>
                </p:oleObj>
              </mc:Choice>
              <mc:Fallback>
                <p:oleObj name="Equation" r:id="rId3" imgW="181531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301" y="2133600"/>
            <a:ext cx="9306907" cy="302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3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2.6.4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Lực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54" name="Equation" r:id="rId3" imgW="1815312" imgH="253890" progId="Equation.3">
                  <p:embed/>
                </p:oleObj>
              </mc:Choice>
              <mc:Fallback>
                <p:oleObj name="Equation" r:id="rId3" imgW="181531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143000" y="1828800"/>
            <a:ext cx="7010400" cy="2015936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600"/>
              </a:spcAft>
              <a:tabLst>
                <a:tab pos="457200" algn="l"/>
                <a:tab pos="685800" algn="l"/>
                <a:tab pos="9144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thức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tổng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quát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đê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̉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tính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lực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cắt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khi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tiện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viết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dưới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dạng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endParaRPr lang="en-US" sz="2400" dirty="0">
              <a:latin typeface="Times New Roman"/>
              <a:ea typeface="Times New Roman"/>
            </a:endParaRPr>
          </a:p>
          <a:p>
            <a:pPr marL="180340" algn="just">
              <a:spcAft>
                <a:spcPts val="0"/>
              </a:spcAft>
            </a:pPr>
            <a:r>
              <a:rPr lang="en-US" sz="2400" dirty="0" err="1">
                <a:latin typeface="Times New Roman"/>
                <a:ea typeface="Times New Roman"/>
              </a:rPr>
              <a:t>P</a:t>
            </a:r>
            <a:r>
              <a:rPr lang="en-US" sz="2400" baseline="-25000" dirty="0" err="1">
                <a:latin typeface="Times New Roman"/>
                <a:ea typeface="Times New Roman"/>
              </a:rPr>
              <a:t>z</a:t>
            </a:r>
            <a:r>
              <a:rPr lang="en-US" sz="2400" dirty="0">
                <a:latin typeface="Times New Roman"/>
                <a:ea typeface="Times New Roman"/>
              </a:rPr>
              <a:t> = </a:t>
            </a:r>
            <a:r>
              <a:rPr lang="en-US" sz="2400" dirty="0" err="1">
                <a:latin typeface="Times New Roman"/>
                <a:ea typeface="Times New Roman"/>
              </a:rPr>
              <a:t>C</a:t>
            </a:r>
            <a:r>
              <a:rPr lang="en-US" sz="2400" baseline="-25000" dirty="0" err="1">
                <a:latin typeface="Times New Roman"/>
                <a:ea typeface="Times New Roman"/>
              </a:rPr>
              <a:t>Pz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t</a:t>
            </a:r>
            <a:r>
              <a:rPr lang="en-US" sz="2400" baseline="30000" dirty="0" err="1">
                <a:latin typeface="Times New Roman"/>
                <a:ea typeface="Times New Roman"/>
              </a:rPr>
              <a:t>xpz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s</a:t>
            </a:r>
            <a:r>
              <a:rPr lang="en-US" sz="2400" baseline="30000" dirty="0" err="1">
                <a:latin typeface="Times New Roman"/>
                <a:ea typeface="Times New Roman"/>
              </a:rPr>
              <a:t>ypz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v</a:t>
            </a:r>
            <a:r>
              <a:rPr lang="en-US" sz="2400" baseline="30000" dirty="0" err="1">
                <a:latin typeface="Times New Roman"/>
                <a:ea typeface="Times New Roman"/>
              </a:rPr>
              <a:t>npz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</a:t>
            </a:r>
            <a:r>
              <a:rPr lang="en-US" sz="2400" baseline="-25000" dirty="0" err="1">
                <a:latin typeface="Times New Roman"/>
                <a:ea typeface="Times New Roman"/>
              </a:rPr>
              <a:t>Pz</a:t>
            </a:r>
            <a:r>
              <a:rPr lang="en-US" sz="2400" baseline="-25000" dirty="0">
                <a:latin typeface="Times New Roman"/>
                <a:ea typeface="Times New Roman"/>
              </a:rPr>
              <a:t>   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[KG]</a:t>
            </a:r>
            <a:endParaRPr lang="en-US" sz="24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lang="en-US" sz="2400" dirty="0">
                <a:latin typeface="Times New Roman"/>
                <a:ea typeface="Times New Roman"/>
              </a:rPr>
              <a:t>	</a:t>
            </a:r>
            <a:r>
              <a:rPr lang="en-US" sz="2400" dirty="0" err="1">
                <a:latin typeface="Times New Roman"/>
                <a:ea typeface="Times New Roman"/>
              </a:rPr>
              <a:t>P</a:t>
            </a:r>
            <a:r>
              <a:rPr lang="en-US" sz="2400" baseline="-25000" dirty="0" err="1">
                <a:latin typeface="Times New Roman"/>
                <a:ea typeface="Times New Roman"/>
              </a:rPr>
              <a:t>y</a:t>
            </a:r>
            <a:r>
              <a:rPr lang="en-US" sz="2400" dirty="0">
                <a:latin typeface="Times New Roman"/>
                <a:ea typeface="Times New Roman"/>
              </a:rPr>
              <a:t> = </a:t>
            </a:r>
            <a:r>
              <a:rPr lang="en-US" sz="2400" dirty="0" err="1">
                <a:latin typeface="Times New Roman"/>
                <a:ea typeface="Times New Roman"/>
              </a:rPr>
              <a:t>C</a:t>
            </a:r>
            <a:r>
              <a:rPr lang="en-US" sz="2400" baseline="-25000" dirty="0" err="1">
                <a:latin typeface="Times New Roman"/>
                <a:ea typeface="Times New Roman"/>
              </a:rPr>
              <a:t>Py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t</a:t>
            </a:r>
            <a:r>
              <a:rPr lang="en-US" sz="2400" baseline="30000" dirty="0" err="1">
                <a:latin typeface="Times New Roman"/>
                <a:ea typeface="Times New Roman"/>
              </a:rPr>
              <a:t>xpy</a:t>
            </a:r>
            <a:r>
              <a:rPr lang="en-US" sz="2400" baseline="30000" dirty="0">
                <a:latin typeface="Times New Roman"/>
                <a:ea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s</a:t>
            </a:r>
            <a:r>
              <a:rPr lang="en-US" sz="2400" baseline="30000" dirty="0" err="1">
                <a:latin typeface="Times New Roman"/>
                <a:ea typeface="Times New Roman"/>
              </a:rPr>
              <a:t>ypy</a:t>
            </a:r>
            <a:r>
              <a:rPr lang="en-US" sz="2400" dirty="0" err="1">
                <a:latin typeface="Times New Roman"/>
                <a:ea typeface="Times New Roman"/>
              </a:rPr>
              <a:t>.v</a:t>
            </a:r>
            <a:r>
              <a:rPr lang="en-US" sz="2400" baseline="30000" dirty="0" err="1">
                <a:latin typeface="Times New Roman"/>
                <a:ea typeface="Times New Roman"/>
              </a:rPr>
              <a:t>npy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</a:t>
            </a:r>
            <a:r>
              <a:rPr lang="en-US" sz="2400" baseline="-25000" dirty="0" err="1">
                <a:latin typeface="Times New Roman"/>
                <a:ea typeface="Times New Roman"/>
              </a:rPr>
              <a:t>Py</a:t>
            </a:r>
            <a:r>
              <a:rPr lang="en-US" sz="2400" baseline="-25000" dirty="0">
                <a:latin typeface="Times New Roman"/>
                <a:ea typeface="Times New Roman"/>
              </a:rPr>
              <a:t>  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[KG]</a:t>
            </a:r>
            <a:endParaRPr lang="en-US" sz="24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lang="en-US" sz="2400" dirty="0">
                <a:latin typeface="Times New Roman"/>
                <a:ea typeface="Times New Roman"/>
              </a:rPr>
              <a:t>	</a:t>
            </a:r>
            <a:r>
              <a:rPr lang="en-US" sz="2400" dirty="0" err="1">
                <a:latin typeface="Times New Roman"/>
                <a:ea typeface="Times New Roman"/>
              </a:rPr>
              <a:t>P</a:t>
            </a:r>
            <a:r>
              <a:rPr lang="en-US" sz="2400" baseline="-25000" dirty="0" err="1">
                <a:latin typeface="Times New Roman"/>
                <a:ea typeface="Times New Roman"/>
              </a:rPr>
              <a:t>x</a:t>
            </a:r>
            <a:r>
              <a:rPr lang="en-US" sz="2400" dirty="0">
                <a:latin typeface="Times New Roman"/>
                <a:ea typeface="Times New Roman"/>
              </a:rPr>
              <a:t> = </a:t>
            </a:r>
            <a:r>
              <a:rPr lang="en-US" sz="2400" dirty="0" err="1">
                <a:latin typeface="Times New Roman"/>
                <a:ea typeface="Times New Roman"/>
              </a:rPr>
              <a:t>C</a:t>
            </a:r>
            <a:r>
              <a:rPr lang="en-US" sz="2400" baseline="-25000" dirty="0" err="1">
                <a:latin typeface="Times New Roman"/>
                <a:ea typeface="Times New Roman"/>
              </a:rPr>
              <a:t>Px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t</a:t>
            </a:r>
            <a:r>
              <a:rPr lang="en-US" sz="2400" baseline="30000" dirty="0" err="1">
                <a:latin typeface="Times New Roman"/>
                <a:ea typeface="Times New Roman"/>
              </a:rPr>
              <a:t>xpx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s</a:t>
            </a:r>
            <a:r>
              <a:rPr lang="en-US" sz="2400" baseline="30000" dirty="0" err="1">
                <a:latin typeface="Times New Roman"/>
                <a:ea typeface="Times New Roman"/>
              </a:rPr>
              <a:t>ypx</a:t>
            </a:r>
            <a:r>
              <a:rPr lang="en-US" sz="2400" dirty="0" err="1">
                <a:latin typeface="Times New Roman"/>
                <a:ea typeface="Times New Roman"/>
              </a:rPr>
              <a:t>.v</a:t>
            </a:r>
            <a:r>
              <a:rPr lang="en-US" sz="2400" baseline="30000" dirty="0" err="1">
                <a:latin typeface="Times New Roman"/>
                <a:ea typeface="Times New Roman"/>
              </a:rPr>
              <a:t>npx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</a:t>
            </a:r>
            <a:r>
              <a:rPr lang="en-US" sz="2400" baseline="-25000" dirty="0" err="1">
                <a:latin typeface="Times New Roman"/>
                <a:ea typeface="Times New Roman"/>
              </a:rPr>
              <a:t>Px</a:t>
            </a:r>
            <a:r>
              <a:rPr lang="en-US" sz="2400" baseline="-25000" dirty="0">
                <a:latin typeface="Times New Roman"/>
                <a:ea typeface="Times New Roman"/>
              </a:rPr>
              <a:t>   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[KG]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123998"/>
            <a:ext cx="9144000" cy="220060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Trong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đo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́: </a:t>
            </a:r>
            <a:endParaRPr lang="en-US" sz="1600" dirty="0">
              <a:latin typeface="Times New Roman"/>
              <a:ea typeface="Times New Roman"/>
            </a:endParaRPr>
          </a:p>
          <a:p>
            <a:pPr indent="810260"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Pz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Py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,C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Px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Hằng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phu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thuộc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vào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vật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liệu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gia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en-US" sz="1600" dirty="0">
              <a:latin typeface="Times New Roman"/>
              <a:ea typeface="Times New Roman"/>
            </a:endParaRPr>
          </a:p>
          <a:p>
            <a:pPr marL="1710690" indent="-900430"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x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Pz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y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Py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n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Px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: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́ mũ chỉ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mức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ảnh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hưởng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t, s, v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đối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với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P</a:t>
            </a:r>
            <a:r>
              <a:rPr lang="en-US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z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các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́ mũ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khác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chỉ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mức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ảnh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hưởng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t, s, v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đến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P</a:t>
            </a:r>
            <a:r>
              <a:rPr lang="en-US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y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̀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P</a:t>
            </a:r>
            <a:r>
              <a:rPr lang="en-US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x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en-US" sz="1600" dirty="0">
              <a:latin typeface="Times New Roman"/>
              <a:ea typeface="Times New Roman"/>
            </a:endParaRPr>
          </a:p>
          <a:p>
            <a:pPr marL="1710690" indent="-900430">
              <a:spcBef>
                <a:spcPts val="600"/>
              </a:spcBef>
              <a:spcAft>
                <a:spcPts val="6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Pz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Py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Px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Các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hê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điều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chỉnh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tính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đến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ảnh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hưởng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các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thông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khác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đến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lực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/>
                <a:ea typeface="Times New Roman"/>
              </a:rPr>
              <a:t>cắt</a:t>
            </a:r>
            <a:r>
              <a:rPr lang="en-US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en-US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8800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2.6.4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Lực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69" name="Equation" r:id="rId3" imgW="1815312" imgH="253890" progId="Equation.3">
                  <p:embed/>
                </p:oleObj>
              </mc:Choice>
              <mc:Fallback>
                <p:oleObj name="Equation" r:id="rId3" imgW="181531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7929" y="2129118"/>
            <a:ext cx="9144000" cy="2400657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indent="810260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Pz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=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vl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. 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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. 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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. 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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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r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. . .</a:t>
            </a:r>
            <a:endParaRPr lang="en-US" sz="2400" dirty="0">
              <a:latin typeface="Times New Roman"/>
              <a:ea typeface="Times New Roman"/>
            </a:endParaRPr>
          </a:p>
          <a:p>
            <a:pPr indent="810260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vl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Hê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ảnh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hưởng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vật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liệu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gia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endParaRPr lang="en-US" sz="2400" dirty="0">
              <a:latin typeface="Times New Roman"/>
              <a:ea typeface="Times New Roman"/>
            </a:endParaRPr>
          </a:p>
          <a:p>
            <a:pPr indent="810260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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Hê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ảnh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hưởng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góc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</a:t>
            </a:r>
            <a:endParaRPr lang="en-US" sz="2400" dirty="0">
              <a:latin typeface="Times New Roman"/>
              <a:ea typeface="Times New Roman"/>
            </a:endParaRPr>
          </a:p>
          <a:p>
            <a:pPr marL="353060" indent="45720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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, 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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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K</a:t>
            </a:r>
            <a:r>
              <a:rPr lang="en-US" sz="24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r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hê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ảnh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hưởng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góc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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góc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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góc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sym typeface="Symbol"/>
              </a:rPr>
              <a:t>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bán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kính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r</a:t>
            </a:r>
            <a:r>
              <a:rPr lang="en-US" sz="2400" i="1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457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4876800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2.6.4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Công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suất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tiêu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thụ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khi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26" name="Equation" r:id="rId3" imgW="1815312" imgH="253890" progId="Equation.3">
                  <p:embed/>
                </p:oleObj>
              </mc:Choice>
              <mc:Fallback>
                <p:oleObj name="Equation" r:id="rId3" imgW="181531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269216" y="1828800"/>
            <a:ext cx="28712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err="1">
                <a:solidFill>
                  <a:srgbClr val="000000"/>
                </a:solidFill>
                <a:latin typeface="+mj-lt"/>
                <a:ea typeface="Times New Roman"/>
              </a:rPr>
              <a:t>Tính</a:t>
            </a:r>
            <a:r>
              <a:rPr lang="en-US" sz="2200" dirty="0">
                <a:solidFill>
                  <a:srgbClr val="000000"/>
                </a:solidFill>
                <a:latin typeface="+mj-lt"/>
                <a:ea typeface="Times New Roman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+mj-lt"/>
                <a:ea typeface="Times New Roman"/>
              </a:rPr>
              <a:t>theo</a:t>
            </a:r>
            <a:r>
              <a:rPr lang="en-US" sz="2200" dirty="0">
                <a:solidFill>
                  <a:srgbClr val="000000"/>
                </a:solidFill>
                <a:latin typeface="+mj-lt"/>
                <a:ea typeface="Times New Roman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+mj-lt"/>
                <a:ea typeface="Times New Roman"/>
              </a:rPr>
              <a:t>công</a:t>
            </a:r>
            <a:r>
              <a:rPr lang="en-US" sz="2200" dirty="0">
                <a:solidFill>
                  <a:srgbClr val="000000"/>
                </a:solidFill>
                <a:latin typeface="+mj-lt"/>
                <a:ea typeface="Times New Roman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+mj-lt"/>
                <a:ea typeface="Times New Roman"/>
              </a:rPr>
              <a:t>thức</a:t>
            </a:r>
            <a:r>
              <a:rPr lang="en-US" sz="2200" dirty="0">
                <a:solidFill>
                  <a:srgbClr val="000000"/>
                </a:solidFill>
                <a:latin typeface="+mj-lt"/>
                <a:ea typeface="Times New Roman"/>
              </a:rPr>
              <a:t>: </a:t>
            </a:r>
            <a:endParaRPr lang="en-US" sz="2200" dirty="0">
              <a:latin typeface="+mj-lt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4174431"/>
              </p:ext>
            </p:extLst>
          </p:nvPr>
        </p:nvGraphicFramePr>
        <p:xfrm>
          <a:off x="3513357" y="1680805"/>
          <a:ext cx="1973043" cy="8623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27" name="Equation" r:id="rId5" imgW="825500" imgH="393700" progId="Equation.3">
                  <p:embed/>
                </p:oleObj>
              </mc:Choice>
              <mc:Fallback>
                <p:oleObj name="Equation" r:id="rId5" imgW="825500" imgH="393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3357" y="1680805"/>
                        <a:ext cx="1973043" cy="8623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5486400" y="1828800"/>
            <a:ext cx="14061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Times New Roman"/>
              </a:rPr>
              <a:t>[Kw]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6200" y="2895600"/>
            <a:ext cx="8991600" cy="1277273"/>
          </a:xfrm>
          <a:prstGeom prst="rect">
            <a:avLst/>
          </a:prstGeom>
          <a:ln>
            <a:solidFill>
              <a:srgbClr val="CC0066"/>
            </a:solidFill>
          </a:ln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So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sánh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với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suất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ở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thuyết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minh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–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Máy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đảm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bảo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an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toàn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en-US" sz="2400" dirty="0">
              <a:latin typeface="Times New Roman"/>
              <a:ea typeface="Times New Roman"/>
            </a:endParaRPr>
          </a:p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Nếu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nhiều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dụng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cụ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đồng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thời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tham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gia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cắt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gọt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̀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suất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tính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tổng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các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suất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riêng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từng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dụng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cụ. 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5268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13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9144000" cy="5902327"/>
          </a:xfrm>
          <a:prstGeom prst="roundRect">
            <a:avLst>
              <a:gd name="adj" fmla="val 5587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r>
              <a:rPr lang="en-US" sz="2400" dirty="0" err="1"/>
              <a:t>Tiện</a:t>
            </a:r>
            <a:r>
              <a:rPr lang="en-US" sz="2400" dirty="0"/>
              <a:t> </a:t>
            </a:r>
            <a:r>
              <a:rPr lang="en-US" sz="2400" dirty="0" err="1"/>
              <a:t>dọc</a:t>
            </a:r>
            <a:r>
              <a:rPr lang="en-US" sz="2400" dirty="0"/>
              <a:t> </a:t>
            </a:r>
            <a:r>
              <a:rPr lang="en-US" sz="2400" dirty="0" err="1"/>
              <a:t>một</a:t>
            </a:r>
            <a:r>
              <a:rPr lang="en-US" sz="2400" dirty="0"/>
              <a:t> </a:t>
            </a:r>
            <a:r>
              <a:rPr lang="en-US" sz="2400" dirty="0" err="1"/>
              <a:t>trục</a:t>
            </a:r>
            <a:r>
              <a:rPr lang="en-US" sz="2400" dirty="0"/>
              <a:t> D = 50</a:t>
            </a:r>
            <a:r>
              <a:rPr lang="en-US" sz="2400" baseline="30000" dirty="0"/>
              <a:t>±0,02</a:t>
            </a:r>
            <a:r>
              <a:rPr lang="en-US" sz="2400" dirty="0"/>
              <a:t>, </a:t>
            </a:r>
            <a:r>
              <a:rPr lang="en-US" sz="2400" dirty="0" err="1"/>
              <a:t>chiều</a:t>
            </a:r>
            <a:r>
              <a:rPr lang="en-US" sz="2400" dirty="0"/>
              <a:t> </a:t>
            </a:r>
            <a:r>
              <a:rPr lang="en-US" sz="2400" dirty="0" err="1"/>
              <a:t>dài</a:t>
            </a:r>
            <a:r>
              <a:rPr lang="en-US" sz="2400" dirty="0"/>
              <a:t> L=300. </a:t>
            </a:r>
            <a:endParaRPr lang="en-US" sz="2400" dirty="0" smtClean="0"/>
          </a:p>
          <a:p>
            <a:r>
              <a:rPr lang="en-US" sz="2400" dirty="0" err="1" smtClean="0"/>
              <a:t>Vật</a:t>
            </a:r>
            <a:r>
              <a:rPr lang="en-US" sz="2400" dirty="0" smtClean="0"/>
              <a:t> </a:t>
            </a:r>
            <a:r>
              <a:rPr lang="en-US" sz="2400" dirty="0" err="1"/>
              <a:t>liệu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là </a:t>
            </a:r>
            <a:r>
              <a:rPr lang="en-US" sz="2400" dirty="0" err="1"/>
              <a:t>thép</a:t>
            </a:r>
            <a:r>
              <a:rPr lang="en-US" sz="2400" dirty="0"/>
              <a:t> carbon </a:t>
            </a:r>
            <a:r>
              <a:rPr lang="en-US" sz="2400" dirty="0" err="1"/>
              <a:t>kết</a:t>
            </a:r>
            <a:r>
              <a:rPr lang="en-US" sz="2400" dirty="0"/>
              <a:t> </a:t>
            </a:r>
            <a:r>
              <a:rPr lang="en-US" sz="2400" dirty="0" err="1"/>
              <a:t>cấu</a:t>
            </a:r>
            <a:r>
              <a:rPr lang="en-US" sz="2400" dirty="0"/>
              <a:t> &lt; 0,6%C </a:t>
            </a:r>
            <a:endParaRPr lang="en-US" sz="2400" dirty="0" smtClean="0"/>
          </a:p>
          <a:p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/>
              <a:t>vo</a:t>
            </a:r>
            <a:r>
              <a:rPr lang="en-US" sz="2400" dirty="0"/>
              <a:t>̉ </a:t>
            </a:r>
            <a:r>
              <a:rPr lang="en-US" sz="2400" dirty="0" err="1"/>
              <a:t>cứng</a:t>
            </a:r>
            <a:r>
              <a:rPr lang="en-US" sz="2400" dirty="0"/>
              <a:t>, =75KG/mm</a:t>
            </a:r>
            <a:r>
              <a:rPr lang="en-US" sz="2400" baseline="30000" dirty="0"/>
              <a:t>2</a:t>
            </a:r>
            <a:r>
              <a:rPr lang="en-US" sz="2400" dirty="0"/>
              <a:t>, </a:t>
            </a:r>
            <a:r>
              <a:rPr lang="en-US" sz="2400" dirty="0" err="1"/>
              <a:t>tư</a:t>
            </a:r>
            <a:r>
              <a:rPr lang="en-US" sz="2400" dirty="0"/>
              <a:t>̀ </a:t>
            </a:r>
            <a:r>
              <a:rPr lang="en-US" sz="2400" dirty="0" err="1"/>
              <a:t>phôi</a:t>
            </a:r>
            <a:r>
              <a:rPr lang="en-US" sz="2400" dirty="0"/>
              <a:t> có </a:t>
            </a:r>
            <a:r>
              <a:rPr lang="en-US" sz="2400" dirty="0" err="1"/>
              <a:t>đường</a:t>
            </a:r>
            <a:r>
              <a:rPr lang="en-US" sz="2400" dirty="0"/>
              <a:t> </a:t>
            </a:r>
            <a:r>
              <a:rPr lang="en-US" sz="2400" dirty="0" err="1" smtClean="0"/>
              <a:t>kính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dirty="0"/>
              <a:t>D</a:t>
            </a:r>
            <a:r>
              <a:rPr lang="en-US" sz="2400" baseline="-25000" dirty="0"/>
              <a:t>F </a:t>
            </a:r>
            <a:r>
              <a:rPr lang="en-US" sz="2400" dirty="0"/>
              <a:t>= 54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dao</a:t>
            </a:r>
            <a:r>
              <a:rPr lang="en-US" sz="2400" dirty="0"/>
              <a:t> </a:t>
            </a:r>
            <a:r>
              <a:rPr lang="en-US" sz="2400" dirty="0" err="1"/>
              <a:t>hợp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cứng</a:t>
            </a:r>
            <a:r>
              <a:rPr lang="en-US" sz="2400" dirty="0"/>
              <a:t> T5K10 có </a:t>
            </a:r>
            <a:r>
              <a:rPr lang="en-US" sz="2400" dirty="0" err="1"/>
              <a:t>kết</a:t>
            </a:r>
            <a:r>
              <a:rPr lang="en-US" sz="2400" dirty="0"/>
              <a:t> </a:t>
            </a:r>
            <a:r>
              <a:rPr lang="en-US" sz="2400" dirty="0" err="1"/>
              <a:t>cấu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 smtClean="0"/>
              <a:t>:</a:t>
            </a:r>
          </a:p>
          <a:p>
            <a:r>
              <a:rPr lang="en-US" sz="2400" dirty="0" smtClean="0"/>
              <a:t> </a:t>
            </a:r>
            <a:r>
              <a:rPr lang="en-US" sz="2400" dirty="0"/>
              <a:t>F = 20x30, </a:t>
            </a:r>
            <a:r>
              <a:rPr lang="en-US" sz="2400" dirty="0">
                <a:sym typeface="Symbol"/>
              </a:rPr>
              <a:t></a:t>
            </a:r>
            <a:r>
              <a:rPr lang="en-US" sz="2400" dirty="0"/>
              <a:t> = 45</a:t>
            </a:r>
            <a:r>
              <a:rPr lang="en-US" sz="2400" baseline="30000" dirty="0"/>
              <a:t>0</a:t>
            </a:r>
            <a:r>
              <a:rPr lang="en-US" sz="2400" dirty="0"/>
              <a:t>, </a:t>
            </a:r>
            <a:r>
              <a:rPr lang="en-US" sz="2400" dirty="0">
                <a:sym typeface="Symbol"/>
              </a:rPr>
              <a:t></a:t>
            </a:r>
            <a:r>
              <a:rPr lang="en-US" sz="2400" baseline="-25000" dirty="0"/>
              <a:t>1</a:t>
            </a:r>
            <a:r>
              <a:rPr lang="en-US" sz="2400" dirty="0"/>
              <a:t>= 10</a:t>
            </a:r>
            <a:r>
              <a:rPr lang="en-US" sz="2400" baseline="30000" dirty="0"/>
              <a:t>0</a:t>
            </a:r>
            <a:r>
              <a:rPr lang="en-US" sz="2400" dirty="0"/>
              <a:t>, </a:t>
            </a:r>
            <a:r>
              <a:rPr lang="en-US" sz="2400" dirty="0">
                <a:sym typeface="Symbol"/>
              </a:rPr>
              <a:t></a:t>
            </a:r>
            <a:r>
              <a:rPr lang="en-US" sz="2400" dirty="0"/>
              <a:t> = -15</a:t>
            </a:r>
            <a:r>
              <a:rPr lang="en-US" sz="2400" baseline="30000" dirty="0"/>
              <a:t>0</a:t>
            </a:r>
            <a:r>
              <a:rPr lang="en-US" sz="2400" dirty="0"/>
              <a:t>, </a:t>
            </a:r>
            <a:r>
              <a:rPr lang="en-US" sz="2400" dirty="0">
                <a:sym typeface="Symbol"/>
              </a:rPr>
              <a:t></a:t>
            </a:r>
            <a:r>
              <a:rPr lang="en-US" sz="2400" dirty="0"/>
              <a:t>=0. </a:t>
            </a:r>
            <a:endParaRPr lang="en-US" sz="2400" dirty="0" smtClean="0"/>
          </a:p>
          <a:p>
            <a:r>
              <a:rPr lang="en-US" sz="2400" dirty="0" smtClean="0"/>
              <a:t>Quá </a:t>
            </a:r>
            <a:r>
              <a:rPr lang="en-US" sz="2400" dirty="0" err="1"/>
              <a:t>trình</a:t>
            </a:r>
            <a:r>
              <a:rPr lang="en-US" sz="2400" dirty="0"/>
              <a:t> </a:t>
            </a:r>
            <a:r>
              <a:rPr lang="en-US" sz="2400" dirty="0" err="1"/>
              <a:t>cắt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tưới</a:t>
            </a:r>
            <a:r>
              <a:rPr lang="en-US" sz="2400" dirty="0"/>
              <a:t> </a:t>
            </a:r>
            <a:r>
              <a:rPr lang="en-US" sz="2400" dirty="0" err="1"/>
              <a:t>nguội</a:t>
            </a:r>
            <a:r>
              <a:rPr lang="en-US" sz="2400" dirty="0"/>
              <a:t>. </a:t>
            </a:r>
            <a:r>
              <a:rPr lang="en-US" sz="2400" dirty="0" err="1"/>
              <a:t>Tuổi</a:t>
            </a:r>
            <a:r>
              <a:rPr lang="en-US" sz="2400" dirty="0"/>
              <a:t> </a:t>
            </a:r>
            <a:r>
              <a:rPr lang="en-US" sz="2400" dirty="0" err="1"/>
              <a:t>bền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bình</a:t>
            </a:r>
            <a:r>
              <a:rPr lang="en-US" sz="2400" dirty="0"/>
              <a:t> </a:t>
            </a:r>
            <a:r>
              <a:rPr lang="en-US" sz="2400" dirty="0" err="1"/>
              <a:t>của</a:t>
            </a:r>
            <a:r>
              <a:rPr lang="en-US" sz="2400" dirty="0"/>
              <a:t> </a:t>
            </a:r>
            <a:r>
              <a:rPr lang="en-US" sz="2400" dirty="0" err="1" smtClean="0"/>
              <a:t>dao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dirty="0"/>
              <a:t>T = 50 </a:t>
            </a:r>
            <a:r>
              <a:rPr lang="en-US" sz="2400" dirty="0" err="1"/>
              <a:t>phút</a:t>
            </a:r>
            <a:r>
              <a:rPr lang="en-US" sz="2400" dirty="0"/>
              <a:t>. </a:t>
            </a:r>
            <a:r>
              <a:rPr lang="en-US" sz="2400" dirty="0" err="1"/>
              <a:t>Xác</a:t>
            </a:r>
            <a:r>
              <a:rPr lang="en-US" sz="2400" dirty="0"/>
              <a:t> </a:t>
            </a:r>
            <a:r>
              <a:rPr lang="en-US" sz="2400" dirty="0" err="1"/>
              <a:t>định</a:t>
            </a:r>
            <a:r>
              <a:rPr lang="en-US" sz="2400" dirty="0"/>
              <a:t> </a:t>
            </a:r>
            <a:r>
              <a:rPr lang="en-US" sz="2400" dirty="0" err="1"/>
              <a:t>chê</a:t>
            </a:r>
            <a:r>
              <a:rPr lang="en-US" sz="2400" dirty="0"/>
              <a:t>́ </a:t>
            </a:r>
            <a:r>
              <a:rPr lang="en-US" sz="2400" dirty="0" err="1"/>
              <a:t>đô</a:t>
            </a:r>
            <a:r>
              <a:rPr lang="en-US" sz="2400" dirty="0"/>
              <a:t>̣ </a:t>
            </a:r>
            <a:r>
              <a:rPr lang="en-US" sz="2400" dirty="0" err="1"/>
              <a:t>cắt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máy</a:t>
            </a:r>
            <a:r>
              <a:rPr lang="en-US" sz="2400" dirty="0"/>
              <a:t> 1A62. </a:t>
            </a:r>
            <a:endParaRPr lang="en-US" sz="2400" dirty="0" smtClean="0"/>
          </a:p>
          <a:p>
            <a:r>
              <a:rPr lang="en-US" sz="2400" dirty="0" smtClean="0"/>
              <a:t>Chi </a:t>
            </a:r>
            <a:r>
              <a:rPr lang="en-US" sz="2400" dirty="0" err="1"/>
              <a:t>tiết</a:t>
            </a:r>
            <a:r>
              <a:rPr lang="en-US" sz="2400" dirty="0"/>
              <a:t> </a:t>
            </a:r>
            <a:r>
              <a:rPr lang="en-US" sz="2400" dirty="0" err="1"/>
              <a:t>ga</a:t>
            </a:r>
            <a:r>
              <a:rPr lang="en-US" sz="2400" dirty="0"/>
              <a:t>́ </a:t>
            </a:r>
            <a:r>
              <a:rPr lang="en-US" sz="2400" dirty="0" err="1"/>
              <a:t>trên</a:t>
            </a:r>
            <a:r>
              <a:rPr lang="en-US" sz="2400" dirty="0"/>
              <a:t> 2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chống</a:t>
            </a:r>
            <a:r>
              <a:rPr lang="en-US" sz="2400" dirty="0"/>
              <a:t> </a:t>
            </a:r>
            <a:r>
              <a:rPr lang="en-US" sz="2400" dirty="0" err="1"/>
              <a:t>tâm</a:t>
            </a:r>
            <a:r>
              <a:rPr lang="en-US" sz="2400" dirty="0"/>
              <a:t>.   </a:t>
            </a:r>
          </a:p>
          <a:p>
            <a:r>
              <a:rPr lang="en-US" sz="2400" dirty="0"/>
              <a:t>Cho </a:t>
            </a:r>
            <a:r>
              <a:rPr lang="en-US" sz="2400" dirty="0" err="1"/>
              <a:t>biết</a:t>
            </a:r>
            <a:r>
              <a:rPr lang="en-US" sz="2400" dirty="0"/>
              <a:t>: </a:t>
            </a:r>
            <a:r>
              <a:rPr lang="en-US" sz="2400" dirty="0" err="1"/>
              <a:t>C</a:t>
            </a:r>
            <a:r>
              <a:rPr lang="en-US" sz="2400" baseline="-25000" dirty="0" err="1"/>
              <a:t>v</a:t>
            </a:r>
            <a:r>
              <a:rPr lang="en-US" sz="2400" baseline="-25000" dirty="0"/>
              <a:t> </a:t>
            </a:r>
            <a:r>
              <a:rPr lang="en-US" sz="2400" dirty="0"/>
              <a:t>= 273</a:t>
            </a:r>
            <a:r>
              <a:rPr lang="en-US" sz="2400" baseline="-25000" dirty="0"/>
              <a:t> </a:t>
            </a:r>
            <a:r>
              <a:rPr lang="en-US" sz="2400" dirty="0"/>
              <a:t>;</a:t>
            </a:r>
            <a:r>
              <a:rPr lang="en-US" sz="2400" baseline="-25000" dirty="0"/>
              <a:t>  </a:t>
            </a:r>
            <a:r>
              <a:rPr lang="en-US" sz="2400" dirty="0"/>
              <a:t>x</a:t>
            </a:r>
            <a:r>
              <a:rPr lang="en-US" sz="2400" baseline="-25000" dirty="0"/>
              <a:t>v </a:t>
            </a:r>
            <a:r>
              <a:rPr lang="en-US" sz="2400" dirty="0"/>
              <a:t>= 0,15;</a:t>
            </a:r>
            <a:r>
              <a:rPr lang="en-US" sz="2400" baseline="30000" dirty="0"/>
              <a:t> </a:t>
            </a:r>
            <a:r>
              <a:rPr lang="en-US" sz="2400" baseline="-25000" dirty="0"/>
              <a:t> </a:t>
            </a:r>
            <a:r>
              <a:rPr lang="en-US" sz="2400" dirty="0" err="1"/>
              <a:t>y</a:t>
            </a:r>
            <a:r>
              <a:rPr lang="en-US" sz="2400" baseline="-25000" dirty="0" err="1"/>
              <a:t>v</a:t>
            </a:r>
            <a:r>
              <a:rPr lang="en-US" sz="2400" dirty="0"/>
              <a:t> = 0,2; m = 0,2; </a:t>
            </a:r>
            <a:endParaRPr lang="en-US" sz="2400" dirty="0" smtClean="0"/>
          </a:p>
          <a:p>
            <a:r>
              <a:rPr lang="en-US" sz="2400" dirty="0" smtClean="0"/>
              <a:t>[</a:t>
            </a:r>
            <a:r>
              <a:rPr lang="en-US" sz="2400" dirty="0">
                <a:sym typeface="Symbol"/>
              </a:rPr>
              <a:t></a:t>
            </a:r>
            <a:r>
              <a:rPr lang="en-US" sz="2400" dirty="0"/>
              <a:t>]</a:t>
            </a:r>
            <a:r>
              <a:rPr lang="en-US" sz="2400" baseline="-25000" dirty="0"/>
              <a:t>u</a:t>
            </a:r>
            <a:r>
              <a:rPr lang="en-US" sz="2400" dirty="0"/>
              <a:t> = 20 KG/mm</a:t>
            </a:r>
            <a:r>
              <a:rPr lang="en-US" sz="2400" baseline="30000" dirty="0"/>
              <a:t>2</a:t>
            </a:r>
            <a:r>
              <a:rPr lang="en-US" sz="2400" dirty="0"/>
              <a:t>; [f] = 0,2</a:t>
            </a:r>
            <a:r>
              <a:rPr lang="en-US" sz="2400" dirty="0">
                <a:sym typeface="Symbol"/>
              </a:rPr>
              <a:t></a:t>
            </a:r>
            <a:r>
              <a:rPr lang="en-US" sz="2400" dirty="0"/>
              <a:t>0,4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tiện</a:t>
            </a:r>
            <a:r>
              <a:rPr lang="en-US" sz="2400" dirty="0"/>
              <a:t> </a:t>
            </a:r>
            <a:r>
              <a:rPr lang="en-US" sz="2400" dirty="0" err="1"/>
              <a:t>thô</a:t>
            </a:r>
            <a:r>
              <a:rPr lang="en-US" sz="2400" dirty="0" smtClean="0"/>
              <a:t>;</a:t>
            </a:r>
          </a:p>
          <a:p>
            <a:r>
              <a:rPr lang="en-US" sz="2400" dirty="0" smtClean="0"/>
              <a:t> </a:t>
            </a:r>
            <a:r>
              <a:rPr lang="en-US" sz="2400" dirty="0" err="1"/>
              <a:t>Modul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: E = 2,1 x 10</a:t>
            </a:r>
            <a:r>
              <a:rPr lang="en-US" sz="2400" baseline="30000" dirty="0"/>
              <a:t>4</a:t>
            </a:r>
            <a:r>
              <a:rPr lang="en-US" sz="2400" dirty="0"/>
              <a:t> KG/mm</a:t>
            </a:r>
            <a:r>
              <a:rPr lang="en-US" sz="2400" baseline="30000" dirty="0"/>
              <a:t>2</a:t>
            </a:r>
            <a:r>
              <a:rPr lang="en-US" sz="2400" dirty="0"/>
              <a:t>; </a:t>
            </a:r>
            <a:endParaRPr lang="en-US" sz="2400" dirty="0" smtClean="0"/>
          </a:p>
          <a:p>
            <a:r>
              <a:rPr lang="en-US" sz="2400" dirty="0" smtClean="0"/>
              <a:t>J </a:t>
            </a:r>
            <a:r>
              <a:rPr lang="en-US" sz="2400" dirty="0"/>
              <a:t>= 0,05xd</a:t>
            </a:r>
            <a:r>
              <a:rPr lang="en-US" sz="2400" baseline="30000" dirty="0"/>
              <a:t>4</a:t>
            </a:r>
            <a:r>
              <a:rPr lang="en-US" sz="2400" dirty="0"/>
              <a:t>; [</a:t>
            </a:r>
            <a:r>
              <a:rPr lang="en-US" sz="2400" dirty="0" err="1"/>
              <a:t>P</a:t>
            </a:r>
            <a:r>
              <a:rPr lang="en-US" sz="2400" baseline="-25000" dirty="0" err="1"/>
              <a:t>x</a:t>
            </a:r>
            <a:r>
              <a:rPr lang="en-US" sz="2400" dirty="0"/>
              <a:t>] = 50KG;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suất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>
                <a:sym typeface="Symbol"/>
              </a:rPr>
              <a:t></a:t>
            </a:r>
            <a:r>
              <a:rPr lang="en-US" sz="2400" dirty="0"/>
              <a:t> = 0,75.</a:t>
            </a:r>
          </a:p>
          <a:p>
            <a:r>
              <a:rPr lang="en-US" sz="2400" dirty="0" err="1"/>
              <a:t>C</a:t>
            </a:r>
            <a:r>
              <a:rPr lang="en-US" sz="2400" baseline="-25000" dirty="0" err="1"/>
              <a:t>Pz</a:t>
            </a:r>
            <a:r>
              <a:rPr lang="en-US" sz="2400" baseline="-25000" dirty="0"/>
              <a:t> </a:t>
            </a:r>
            <a:r>
              <a:rPr lang="en-US" sz="2400" dirty="0"/>
              <a:t>= 300; </a:t>
            </a:r>
            <a:r>
              <a:rPr lang="en-US" sz="2400" dirty="0" err="1"/>
              <a:t>x</a:t>
            </a:r>
            <a:r>
              <a:rPr lang="en-US" sz="2400" baseline="-25000" dirty="0" err="1"/>
              <a:t>Pz</a:t>
            </a:r>
            <a:r>
              <a:rPr lang="en-US" sz="2400" dirty="0"/>
              <a:t> = 1; </a:t>
            </a:r>
            <a:r>
              <a:rPr lang="en-US" sz="2400" dirty="0" err="1"/>
              <a:t>y</a:t>
            </a:r>
            <a:r>
              <a:rPr lang="en-US" sz="2400" baseline="-25000" dirty="0" err="1"/>
              <a:t>Pz</a:t>
            </a:r>
            <a:r>
              <a:rPr lang="en-US" sz="2400" dirty="0"/>
              <a:t> = 0,75; </a:t>
            </a:r>
            <a:r>
              <a:rPr lang="en-US" sz="2400" dirty="0" err="1"/>
              <a:t>n</a:t>
            </a:r>
            <a:r>
              <a:rPr lang="en-US" sz="2400" baseline="-25000" dirty="0" err="1"/>
              <a:t>Pz</a:t>
            </a:r>
            <a:r>
              <a:rPr lang="en-US" sz="2400" dirty="0"/>
              <a:t> = -0,15; </a:t>
            </a:r>
            <a:r>
              <a:rPr lang="en-US" sz="2400" dirty="0" err="1"/>
              <a:t>K</a:t>
            </a:r>
            <a:r>
              <a:rPr lang="en-US" sz="2400" baseline="-25000" dirty="0" err="1"/>
              <a:t>Pz</a:t>
            </a:r>
            <a:r>
              <a:rPr lang="en-US" sz="2400" dirty="0"/>
              <a:t>= 1,25; </a:t>
            </a:r>
            <a:endParaRPr lang="en-US" sz="2400" dirty="0" smtClean="0"/>
          </a:p>
          <a:p>
            <a:r>
              <a:rPr lang="en-US" sz="2400" dirty="0" err="1" smtClean="0"/>
              <a:t>k</a:t>
            </a:r>
            <a:r>
              <a:rPr lang="en-US" sz="2400" baseline="-25000" dirty="0" err="1" smtClean="0"/>
              <a:t>v</a:t>
            </a:r>
            <a:r>
              <a:rPr lang="en-US" sz="2400" dirty="0"/>
              <a:t>= 1; </a:t>
            </a:r>
            <a:r>
              <a:rPr lang="en-US" sz="2400" dirty="0" err="1"/>
              <a:t>s</a:t>
            </a:r>
            <a:r>
              <a:rPr lang="en-US" sz="2400" baseline="-25000" dirty="0" err="1"/>
              <a:t>sơ</a:t>
            </a:r>
            <a:r>
              <a:rPr lang="en-US" sz="2400" baseline="-25000" dirty="0"/>
              <a:t> </a:t>
            </a:r>
            <a:r>
              <a:rPr lang="en-US" sz="2400" baseline="-25000" dirty="0" err="1"/>
              <a:t>bộ</a:t>
            </a:r>
            <a:r>
              <a:rPr lang="en-US" sz="2400" dirty="0"/>
              <a:t> = 0,21  </a:t>
            </a:r>
            <a:r>
              <a:rPr lang="en-US" sz="2400" dirty="0" err="1" smtClean="0"/>
              <a:t>C</a:t>
            </a:r>
            <a:r>
              <a:rPr lang="en-US" sz="2400" baseline="-25000" dirty="0" err="1" smtClean="0"/>
              <a:t>Py</a:t>
            </a:r>
            <a:r>
              <a:rPr lang="en-US" sz="2400" baseline="-25000" dirty="0" smtClean="0"/>
              <a:t> </a:t>
            </a:r>
            <a:r>
              <a:rPr lang="en-US" sz="2400" dirty="0"/>
              <a:t>= 243;</a:t>
            </a:r>
            <a:r>
              <a:rPr lang="en-US" sz="2400" baseline="-25000" dirty="0"/>
              <a:t>  </a:t>
            </a:r>
            <a:r>
              <a:rPr lang="en-US" sz="2400" dirty="0" err="1"/>
              <a:t>x</a:t>
            </a:r>
            <a:r>
              <a:rPr lang="en-US" sz="2400" baseline="-25000" dirty="0" err="1"/>
              <a:t>Py</a:t>
            </a:r>
            <a:r>
              <a:rPr lang="en-US" sz="2400" baseline="-25000" dirty="0"/>
              <a:t> </a:t>
            </a:r>
            <a:r>
              <a:rPr lang="en-US" sz="2400" dirty="0"/>
              <a:t>= 0,9; </a:t>
            </a:r>
            <a:r>
              <a:rPr lang="en-US" sz="2400" dirty="0" err="1"/>
              <a:t>y</a:t>
            </a:r>
            <a:r>
              <a:rPr lang="en-US" sz="2400" baseline="-25000" dirty="0" err="1"/>
              <a:t>Py</a:t>
            </a:r>
            <a:r>
              <a:rPr lang="en-US" sz="2400" baseline="-25000" dirty="0"/>
              <a:t> </a:t>
            </a:r>
            <a:r>
              <a:rPr lang="en-US" sz="2400" dirty="0"/>
              <a:t>= 0,6</a:t>
            </a:r>
            <a:r>
              <a:rPr lang="en-US" sz="2400" dirty="0" smtClean="0"/>
              <a:t>;  </a:t>
            </a:r>
            <a:r>
              <a:rPr lang="en-US" sz="2400" dirty="0" err="1"/>
              <a:t>n</a:t>
            </a:r>
            <a:r>
              <a:rPr lang="en-US" sz="2400" baseline="-25000" dirty="0" err="1"/>
              <a:t>Py</a:t>
            </a:r>
            <a:r>
              <a:rPr lang="en-US" sz="2400" baseline="-25000" dirty="0"/>
              <a:t> </a:t>
            </a:r>
            <a:r>
              <a:rPr lang="en-US" sz="2400" dirty="0"/>
              <a:t>= -0,3; </a:t>
            </a:r>
            <a:endParaRPr lang="en-US" sz="2400" dirty="0" smtClean="0"/>
          </a:p>
          <a:p>
            <a:r>
              <a:rPr lang="en-US" sz="2400" dirty="0" err="1" smtClean="0"/>
              <a:t>K</a:t>
            </a:r>
            <a:r>
              <a:rPr lang="en-US" sz="2400" baseline="-25000" dirty="0" err="1" smtClean="0"/>
              <a:t>Py</a:t>
            </a:r>
            <a:r>
              <a:rPr lang="en-US" sz="2400" dirty="0"/>
              <a:t>= </a:t>
            </a:r>
            <a:r>
              <a:rPr lang="en-US" sz="2400" dirty="0" smtClean="0"/>
              <a:t>2   </a:t>
            </a:r>
            <a:r>
              <a:rPr lang="en-US" sz="2400" dirty="0" err="1" smtClean="0"/>
              <a:t>C</a:t>
            </a:r>
            <a:r>
              <a:rPr lang="en-US" sz="2400" baseline="-25000" dirty="0" err="1" smtClean="0"/>
              <a:t>Px</a:t>
            </a:r>
            <a:r>
              <a:rPr lang="en-US" sz="2400" baseline="-25000" dirty="0" smtClean="0"/>
              <a:t>  </a:t>
            </a:r>
            <a:r>
              <a:rPr lang="en-US" sz="2400" dirty="0"/>
              <a:t>= 339; </a:t>
            </a:r>
            <a:r>
              <a:rPr lang="en-US" sz="2400" dirty="0" err="1"/>
              <a:t>x</a:t>
            </a:r>
            <a:r>
              <a:rPr lang="en-US" sz="2400" baseline="-25000" dirty="0" err="1"/>
              <a:t>Px</a:t>
            </a:r>
            <a:r>
              <a:rPr lang="en-US" sz="2400" dirty="0"/>
              <a:t> = 1; </a:t>
            </a:r>
            <a:r>
              <a:rPr lang="en-US" sz="2400" dirty="0" err="1"/>
              <a:t>y</a:t>
            </a:r>
            <a:r>
              <a:rPr lang="en-US" sz="2400" baseline="-25000" dirty="0" err="1"/>
              <a:t>Px</a:t>
            </a:r>
            <a:r>
              <a:rPr lang="en-US" sz="2400" dirty="0"/>
              <a:t>= 0,5</a:t>
            </a:r>
            <a:r>
              <a:rPr lang="en-US" sz="2400" dirty="0" smtClean="0"/>
              <a:t>; </a:t>
            </a:r>
            <a:r>
              <a:rPr lang="en-US" sz="2400" dirty="0" err="1"/>
              <a:t>n</a:t>
            </a:r>
            <a:r>
              <a:rPr lang="en-US" sz="2400" baseline="-25000" dirty="0" err="1"/>
              <a:t>Px</a:t>
            </a:r>
            <a:r>
              <a:rPr lang="en-US" sz="2400" dirty="0"/>
              <a:t>= -0,4; </a:t>
            </a:r>
            <a:r>
              <a:rPr lang="en-US" sz="2400" dirty="0" err="1"/>
              <a:t>K</a:t>
            </a:r>
            <a:r>
              <a:rPr lang="en-US" sz="2400" baseline="-25000" dirty="0" err="1"/>
              <a:t>Py</a:t>
            </a:r>
            <a:r>
              <a:rPr lang="en-US" sz="2400" dirty="0"/>
              <a:t>= 2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13" name="Equation" r:id="rId3" imgW="1815312" imgH="253890" progId="Equation.3">
                  <p:embed/>
                </p:oleObj>
              </mc:Choice>
              <mc:Fallback>
                <p:oleObj name="Equation" r:id="rId3" imgW="181531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43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AutoShape 52"/>
          <p:cNvSpPr>
            <a:spLocks noChangeArrowheads="1"/>
          </p:cNvSpPr>
          <p:nvPr/>
        </p:nvSpPr>
        <p:spPr bwMode="gray">
          <a:xfrm>
            <a:off x="12700" y="968188"/>
            <a:ext cx="3048000" cy="752879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1.Chiều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1997617"/>
              </p:ext>
            </p:extLst>
          </p:nvPr>
        </p:nvGraphicFramePr>
        <p:xfrm>
          <a:off x="206188" y="1906613"/>
          <a:ext cx="3316941" cy="829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62" name="Equation" r:id="rId3" imgW="1637589" imgH="406224" progId="Equation.3">
                  <p:embed/>
                </p:oleObj>
              </mc:Choice>
              <mc:Fallback>
                <p:oleObj name="Equation" r:id="rId3" imgW="1637589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188" y="1906613"/>
                        <a:ext cx="3316941" cy="8292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3670300" y="1721066"/>
            <a:ext cx="518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[mm] (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dư</a:t>
            </a:r>
            <a:r>
              <a:rPr lang="en-US" sz="2400" dirty="0"/>
              <a:t> </a:t>
            </a:r>
            <a:r>
              <a:rPr lang="en-US" sz="2400" dirty="0" err="1"/>
              <a:t>nhỏ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chọn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lần</a:t>
            </a:r>
            <a:r>
              <a:rPr lang="en-US" sz="2400" dirty="0"/>
              <a:t> </a:t>
            </a:r>
            <a:r>
              <a:rPr lang="en-US" sz="2400" dirty="0" err="1"/>
              <a:t>cắt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kích</a:t>
            </a:r>
            <a:r>
              <a:rPr lang="en-US" sz="2400" dirty="0"/>
              <a:t> </a:t>
            </a:r>
            <a:r>
              <a:rPr lang="en-US" sz="2400" dirty="0" err="1"/>
              <a:t>thước</a:t>
            </a:r>
            <a:r>
              <a:rPr lang="en-US" sz="2400" dirty="0"/>
              <a:t>, </a:t>
            </a:r>
            <a:r>
              <a:rPr lang="en-US" sz="2400" dirty="0" err="1"/>
              <a:t>vậy</a:t>
            </a:r>
            <a:r>
              <a:rPr lang="en-US" sz="2400" dirty="0"/>
              <a:t> t = 2 mm)</a:t>
            </a:r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206188" y="3057121"/>
            <a:ext cx="3451412" cy="752879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42047" y="3810000"/>
            <a:ext cx="6485965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lvl="2" indent="-228600" algn="just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13716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Tính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sức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bền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cán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endParaRPr lang="en-US" sz="2400" dirty="0">
              <a:latin typeface="Times New Roman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                              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Với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cán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tiết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diện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̃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nhật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219200" y="4953000"/>
            <a:ext cx="6319135" cy="1174750"/>
            <a:chOff x="1219200" y="4953000"/>
            <a:chExt cx="6319135" cy="1174750"/>
          </a:xfrm>
        </p:grpSpPr>
        <p:grpSp>
          <p:nvGrpSpPr>
            <p:cNvPr id="20" name="Group 19"/>
            <p:cNvGrpSpPr/>
            <p:nvPr/>
          </p:nvGrpSpPr>
          <p:grpSpPr>
            <a:xfrm>
              <a:off x="1219200" y="4953000"/>
              <a:ext cx="3835400" cy="1174750"/>
              <a:chOff x="1219200" y="4953000"/>
              <a:chExt cx="3835400" cy="1174750"/>
            </a:xfrm>
          </p:grpSpPr>
          <p:graphicFrame>
            <p:nvGraphicFramePr>
              <p:cNvPr id="17" name="Object 1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71911427"/>
                  </p:ext>
                </p:extLst>
              </p:nvPr>
            </p:nvGraphicFramePr>
            <p:xfrm>
              <a:off x="2012950" y="4953000"/>
              <a:ext cx="3041650" cy="11747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8363" name="Equation" r:id="rId5" imgW="1358640" imgH="520560" progId="Equation.3">
                      <p:embed/>
                    </p:oleObj>
                  </mc:Choice>
                  <mc:Fallback>
                    <p:oleObj name="Equation" r:id="rId5" imgW="1358640" imgH="520560" progId="Equation.3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012950" y="4953000"/>
                            <a:ext cx="3041650" cy="1174750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9" name="TextBox 18"/>
              <p:cNvSpPr txBox="1"/>
              <p:nvPr/>
            </p:nvSpPr>
            <p:spPr>
              <a:xfrm>
                <a:off x="1219200" y="5334000"/>
                <a:ext cx="9271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S1 =</a:t>
                </a:r>
                <a:endParaRPr lang="en-US" sz="2000" dirty="0"/>
              </a:p>
            </p:txBody>
          </p:sp>
        </p:grpSp>
        <p:sp>
          <p:nvSpPr>
            <p:cNvPr id="21" name="Rectangle 20"/>
            <p:cNvSpPr/>
            <p:nvPr/>
          </p:nvSpPr>
          <p:spPr>
            <a:xfrm>
              <a:off x="5181600" y="5320844"/>
              <a:ext cx="235673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>
                  <a:solidFill>
                    <a:srgbClr val="000000"/>
                  </a:solidFill>
                  <a:latin typeface="Times New Roman"/>
                  <a:ea typeface="Times New Roman"/>
                </a:rPr>
                <a:t>= 4,8 [mm/ </a:t>
              </a:r>
              <a:r>
                <a:rPr lang="en-US" sz="2400" dirty="0" err="1">
                  <a:solidFill>
                    <a:srgbClr val="000000"/>
                  </a:solidFill>
                  <a:latin typeface="Times New Roman"/>
                  <a:ea typeface="Times New Roman"/>
                </a:rPr>
                <a:t>vòng</a:t>
              </a:r>
              <a:r>
                <a:rPr lang="en-US" sz="2400" dirty="0">
                  <a:solidFill>
                    <a:srgbClr val="000000"/>
                  </a:solidFill>
                  <a:latin typeface="Times New Roman"/>
                  <a:ea typeface="Times New Roman"/>
                </a:rPr>
                <a:t>]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5493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4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0" y="914400"/>
            <a:ext cx="3451412" cy="752879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14400" marR="0" lvl="2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1371600" algn="l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Tính theo sức bền cơ cấu chạy dao: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-196498" y="1802785"/>
            <a:ext cx="5760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 algn="just">
              <a:spcBef>
                <a:spcPts val="600"/>
              </a:spcBef>
              <a:spcAft>
                <a:spcPts val="0"/>
              </a:spcAft>
              <a:tabLst>
                <a:tab pos="13716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2. </a:t>
            </a:r>
            <a:r>
              <a:rPr lang="en-US" sz="24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Tính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sức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bền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cơ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cấu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chạy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1844" y="3603336"/>
            <a:ext cx="7548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just">
              <a:spcBef>
                <a:spcPts val="600"/>
              </a:spcBef>
              <a:spcAft>
                <a:spcPts val="0"/>
              </a:spcAft>
              <a:tabLst>
                <a:tab pos="13716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3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Tính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đô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chính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xác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chi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tiết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gia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4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295400" y="4343400"/>
            <a:ext cx="6629400" cy="1022350"/>
            <a:chOff x="1295400" y="4343400"/>
            <a:chExt cx="6629400" cy="1022350"/>
          </a:xfrm>
        </p:grpSpPr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5758822" y="4594340"/>
              <a:ext cx="216597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 = 0,3 mm/ </a:t>
              </a:r>
              <a:r>
                <a:rPr kumimoji="0" lang="en-US" sz="20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vòng</a:t>
              </a: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]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1295400" y="4343400"/>
              <a:ext cx="4508500" cy="1022350"/>
              <a:chOff x="533400" y="4343400"/>
              <a:chExt cx="4508500" cy="1022350"/>
            </a:xfrm>
          </p:grpSpPr>
          <p:graphicFrame>
            <p:nvGraphicFramePr>
              <p:cNvPr id="25" name="Object 2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05497541"/>
                  </p:ext>
                </p:extLst>
              </p:nvPr>
            </p:nvGraphicFramePr>
            <p:xfrm>
              <a:off x="1393825" y="4343400"/>
              <a:ext cx="3648075" cy="10223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9373" name="Equation" r:id="rId3" imgW="1473120" imgH="533160" progId="Equation.3">
                      <p:embed/>
                    </p:oleObj>
                  </mc:Choice>
                  <mc:Fallback>
                    <p:oleObj name="Equation" r:id="rId3" imgW="1473120" imgH="533160" progId="Equation.3">
                      <p:embed/>
                      <p:pic>
                        <p:nvPicPr>
                          <p:cNvPr id="0" name="Object 1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393825" y="4343400"/>
                            <a:ext cx="3648075" cy="1022350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7" name="TextBox 26"/>
              <p:cNvSpPr txBox="1"/>
              <p:nvPr/>
            </p:nvSpPr>
            <p:spPr>
              <a:xfrm>
                <a:off x="533400" y="4648200"/>
                <a:ext cx="8991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S3 =</a:t>
                </a:r>
                <a:endParaRPr lang="en-US" sz="2000" dirty="0"/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1127760" y="2433637"/>
            <a:ext cx="7406640" cy="919162"/>
            <a:chOff x="1127760" y="2433637"/>
            <a:chExt cx="7406640" cy="919162"/>
          </a:xfrm>
        </p:grpSpPr>
        <p:grpSp>
          <p:nvGrpSpPr>
            <p:cNvPr id="21" name="Group 20"/>
            <p:cNvGrpSpPr/>
            <p:nvPr/>
          </p:nvGrpSpPr>
          <p:grpSpPr>
            <a:xfrm>
              <a:off x="1127760" y="2433637"/>
              <a:ext cx="4993640" cy="919162"/>
              <a:chOff x="1143000" y="1981238"/>
              <a:chExt cx="4854928" cy="1133437"/>
            </a:xfrm>
          </p:grpSpPr>
          <p:graphicFrame>
            <p:nvGraphicFramePr>
              <p:cNvPr id="18" name="Object 1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05987105"/>
                  </p:ext>
                </p:extLst>
              </p:nvPr>
            </p:nvGraphicFramePr>
            <p:xfrm>
              <a:off x="2028296" y="1981238"/>
              <a:ext cx="3969632" cy="113343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9374" name="Equation" r:id="rId5" imgW="1434960" imgH="507960" progId="Equation.3">
                      <p:embed/>
                    </p:oleObj>
                  </mc:Choice>
                  <mc:Fallback>
                    <p:oleObj name="Equation" r:id="rId5" imgW="1434960" imgH="507960" progId="Equation.3">
                      <p:embed/>
                      <p:pic>
                        <p:nvPicPr>
                          <p:cNvPr id="0" name="Object 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028296" y="1981238"/>
                            <a:ext cx="3969632" cy="1133437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" name="TextBox 19"/>
              <p:cNvSpPr txBox="1"/>
              <p:nvPr/>
            </p:nvSpPr>
            <p:spPr>
              <a:xfrm>
                <a:off x="1143000" y="2390745"/>
                <a:ext cx="7620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S2 = </a:t>
                </a:r>
                <a:endParaRPr lang="en-US" sz="2000" dirty="0"/>
              </a:p>
            </p:txBody>
          </p:sp>
        </p:grpSp>
        <p:sp>
          <p:nvSpPr>
            <p:cNvPr id="29" name="Rectangle 28"/>
            <p:cNvSpPr/>
            <p:nvPr/>
          </p:nvSpPr>
          <p:spPr>
            <a:xfrm>
              <a:off x="5369751" y="2667000"/>
              <a:ext cx="31646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800100" algn="just">
                <a:spcBef>
                  <a:spcPts val="600"/>
                </a:spcBef>
                <a:spcAft>
                  <a:spcPts val="0"/>
                </a:spcAft>
              </a:pPr>
              <a:r>
                <a:rPr lang="en-US" sz="2400" dirty="0">
                  <a:solidFill>
                    <a:srgbClr val="000000"/>
                  </a:solidFill>
                  <a:latin typeface="Times New Roman"/>
                  <a:ea typeface="Times New Roman"/>
                </a:rPr>
                <a:t>= 0,2 [mm/ </a:t>
              </a:r>
              <a:r>
                <a:rPr lang="en-US" sz="2400" dirty="0" err="1">
                  <a:solidFill>
                    <a:srgbClr val="000000"/>
                  </a:solidFill>
                  <a:latin typeface="Times New Roman"/>
                  <a:ea typeface="Times New Roman"/>
                </a:rPr>
                <a:t>vòng</a:t>
              </a:r>
              <a:r>
                <a:rPr lang="en-US" sz="2400" dirty="0">
                  <a:solidFill>
                    <a:srgbClr val="000000"/>
                  </a:solidFill>
                  <a:latin typeface="Times New Roman"/>
                  <a:ea typeface="Times New Roman"/>
                </a:rPr>
                <a:t>]</a:t>
              </a:r>
              <a:endParaRPr lang="en-US" sz="2400" dirty="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71844" y="5410200"/>
            <a:ext cx="8919756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Sau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khi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tính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chọn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lượng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chạy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dao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nho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̉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nhất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trong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S</a:t>
            </a:r>
            <a:r>
              <a:rPr lang="en-US" sz="20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1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, S</a:t>
            </a:r>
            <a:r>
              <a:rPr lang="en-US" sz="20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2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, S</a:t>
            </a:r>
            <a:r>
              <a:rPr lang="en-US" sz="20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3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so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sánh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với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máy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 smtClean="0">
                <a:latin typeface="Times New Roman"/>
                <a:ea typeface="Times New Roman"/>
              </a:rPr>
              <a:t>chọn</a:t>
            </a:r>
            <a:endParaRPr lang="en-US" sz="2000" dirty="0" smtClean="0">
              <a:latin typeface="Times New Roman"/>
              <a:ea typeface="Times New Roman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sz="2000" dirty="0" smtClean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S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m</a:t>
            </a:r>
            <a:r>
              <a:rPr lang="en-US" sz="20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</a:rPr>
              <a:t>≤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S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min</a:t>
            </a:r>
            <a:endParaRPr lang="en-US" sz="2000" dirty="0">
              <a:latin typeface="Times New Roman"/>
              <a:ea typeface="Times New Roman"/>
            </a:endParaRPr>
          </a:p>
          <a:p>
            <a:r>
              <a:rPr lang="en-US" sz="2000" dirty="0" err="1">
                <a:latin typeface="Times New Roman"/>
                <a:ea typeface="Times New Roman"/>
              </a:rPr>
              <a:t>Chọn</a:t>
            </a:r>
            <a:r>
              <a:rPr lang="en-US" sz="2000" dirty="0">
                <a:latin typeface="Times New Roman"/>
                <a:ea typeface="Times New Roman"/>
              </a:rPr>
              <a:t> S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i="1" dirty="0">
                <a:latin typeface="Times New Roman"/>
                <a:ea typeface="Times New Roman"/>
              </a:rPr>
              <a:t>=</a:t>
            </a:r>
            <a:r>
              <a:rPr lang="en-US" sz="2000" b="1" i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S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min</a:t>
            </a:r>
            <a:r>
              <a:rPr lang="en-US" sz="2000" baseline="-25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>
                <a:latin typeface="Times New Roman"/>
                <a:ea typeface="Times New Roman"/>
              </a:rPr>
              <a:t>= 0,2 mm/</a:t>
            </a:r>
            <a:r>
              <a:rPr lang="en-US" sz="2000" dirty="0" err="1">
                <a:latin typeface="Times New Roman"/>
                <a:ea typeface="Times New Roman"/>
              </a:rPr>
              <a:t>vòng</a:t>
            </a:r>
            <a:r>
              <a:rPr lang="en-US" sz="2000" dirty="0">
                <a:latin typeface="Times New Roman"/>
                <a:ea typeface="Times New Roman"/>
              </a:rPr>
              <a:t>, </a:t>
            </a:r>
            <a:r>
              <a:rPr lang="en-US" sz="2000" dirty="0" err="1">
                <a:latin typeface="Times New Roman"/>
                <a:ea typeface="Times New Roman"/>
              </a:rPr>
              <a:t>theo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thuyết</a:t>
            </a:r>
            <a:r>
              <a:rPr lang="en-US" sz="2000" dirty="0">
                <a:latin typeface="Times New Roman"/>
                <a:ea typeface="Times New Roman"/>
              </a:rPr>
              <a:t> minh </a:t>
            </a:r>
            <a:r>
              <a:rPr lang="en-US" sz="2000" dirty="0" err="1">
                <a:latin typeface="Times New Roman"/>
                <a:ea typeface="Times New Roman"/>
              </a:rPr>
              <a:t>máy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chọn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S</a:t>
            </a:r>
            <a:r>
              <a:rPr lang="en-US" sz="2000" baseline="-25000" dirty="0" err="1">
                <a:solidFill>
                  <a:srgbClr val="000000"/>
                </a:solidFill>
                <a:latin typeface="Times New Roman"/>
                <a:ea typeface="Times New Roman"/>
              </a:rPr>
              <a:t>m</a:t>
            </a:r>
            <a:r>
              <a:rPr lang="en-US" sz="2000" dirty="0">
                <a:latin typeface="Times New Roman"/>
                <a:ea typeface="Times New Roman"/>
              </a:rPr>
              <a:t> = 0,2 mm/</a:t>
            </a:r>
            <a:r>
              <a:rPr lang="en-US" sz="2000" dirty="0" err="1">
                <a:latin typeface="Times New Roman"/>
                <a:ea typeface="Times New Roman"/>
              </a:rPr>
              <a:t>vòng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6206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2" grpId="0"/>
      <p:bldP spid="23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0" y="914401"/>
            <a:ext cx="3451412" cy="6096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14400" marR="0" lvl="2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1371600" algn="l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Tính theo sức bền cơ cấu chạy dao: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457200"/>
          <a:ext cx="10763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406" name="Equation" r:id="rId3" imgW="1079032" imgH="406224" progId="Equation.3">
                  <p:embed/>
                </p:oleObj>
              </mc:Choice>
              <mc:Fallback>
                <p:oleObj name="Equation" r:id="rId3" imgW="1079032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076325" cy="40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241612" y="1521303"/>
            <a:ext cx="3594139" cy="840897"/>
            <a:chOff x="1241612" y="1752600"/>
            <a:chExt cx="3594139" cy="840897"/>
          </a:xfrm>
        </p:grpSpPr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2814680"/>
                </p:ext>
              </p:extLst>
            </p:nvPr>
          </p:nvGraphicFramePr>
          <p:xfrm>
            <a:off x="1241612" y="1752600"/>
            <a:ext cx="2209800" cy="8408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0407" name="Equation" r:id="rId5" imgW="1079032" imgH="406224" progId="Equation.3">
                    <p:embed/>
                  </p:oleObj>
                </mc:Choice>
                <mc:Fallback>
                  <p:oleObj name="Equation" r:id="rId5" imgW="1079032" imgH="406224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1612" y="1752600"/>
                          <a:ext cx="2209800" cy="84089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Rectangle 11"/>
            <p:cNvSpPr/>
            <p:nvPr/>
          </p:nvSpPr>
          <p:spPr>
            <a:xfrm>
              <a:off x="3629972" y="2031385"/>
              <a:ext cx="1205779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200" dirty="0"/>
                <a:t>[m/</a:t>
              </a:r>
              <a:r>
                <a:rPr lang="en-US" sz="2200" dirty="0" err="1"/>
                <a:t>phút</a:t>
              </a:r>
              <a:r>
                <a:rPr lang="en-US" sz="2200" dirty="0"/>
                <a:t>]</a:t>
              </a:r>
            </a:p>
          </p:txBody>
        </p:sp>
      </p:grp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63751" y="2514600"/>
            <a:ext cx="62760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85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Hê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điều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chỉnh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chung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vê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tốc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2793163"/>
              </p:ext>
            </p:extLst>
          </p:nvPr>
        </p:nvGraphicFramePr>
        <p:xfrm>
          <a:off x="1280780" y="3124200"/>
          <a:ext cx="4698383" cy="5976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408" name="Equation" r:id="rId6" imgW="1854200" imgH="241300" progId="Equation.3">
                  <p:embed/>
                </p:oleObj>
              </mc:Choice>
              <mc:Fallback>
                <p:oleObj name="Equation" r:id="rId6" imgW="1854200" imgH="241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0780" y="3124200"/>
                        <a:ext cx="4698383" cy="5976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57200" y="809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358088" y="3733800"/>
            <a:ext cx="64143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Tiện</a:t>
            </a:r>
            <a:r>
              <a:rPr lang="en-US" sz="2200" dirty="0"/>
              <a:t> </a:t>
            </a:r>
            <a:r>
              <a:rPr lang="en-US" sz="2200" dirty="0" err="1"/>
              <a:t>ngoài</a:t>
            </a:r>
            <a:r>
              <a:rPr lang="en-US" sz="2200" dirty="0"/>
              <a:t> </a:t>
            </a:r>
            <a:r>
              <a:rPr lang="en-US" sz="2200" dirty="0" err="1"/>
              <a:t>với</a:t>
            </a:r>
            <a:r>
              <a:rPr lang="en-US" sz="2200" dirty="0"/>
              <a:t> </a:t>
            </a:r>
            <a:r>
              <a:rPr lang="en-US" sz="2200" dirty="0" err="1"/>
              <a:t>bước</a:t>
            </a:r>
            <a:r>
              <a:rPr lang="en-US" sz="2200" dirty="0"/>
              <a:t> </a:t>
            </a:r>
            <a:r>
              <a:rPr lang="en-US" sz="2200" dirty="0" err="1"/>
              <a:t>tiến</a:t>
            </a:r>
            <a:r>
              <a:rPr lang="en-US" sz="2200" dirty="0"/>
              <a:t> </a:t>
            </a:r>
            <a:r>
              <a:rPr lang="en-US" sz="2200" dirty="0" err="1"/>
              <a:t>dọc</a:t>
            </a:r>
            <a:r>
              <a:rPr lang="en-US" sz="2200" dirty="0"/>
              <a:t>: </a:t>
            </a:r>
          </a:p>
          <a:p>
            <a:r>
              <a:rPr lang="en-US" sz="2200" dirty="0" err="1"/>
              <a:t>Tra</a:t>
            </a:r>
            <a:r>
              <a:rPr lang="en-US" sz="2200" dirty="0"/>
              <a:t> </a:t>
            </a:r>
            <a:r>
              <a:rPr lang="en-US" sz="2200" dirty="0" err="1"/>
              <a:t>bảng</a:t>
            </a:r>
            <a:r>
              <a:rPr lang="en-US" sz="2200" dirty="0"/>
              <a:t> </a:t>
            </a:r>
            <a:r>
              <a:rPr lang="en-US" sz="2200" dirty="0" err="1"/>
              <a:t>sách</a:t>
            </a:r>
            <a:r>
              <a:rPr lang="en-US" sz="2200" dirty="0"/>
              <a:t> “</a:t>
            </a:r>
            <a:r>
              <a:rPr lang="en-US" sz="2200" dirty="0" err="1"/>
              <a:t>Chê</a:t>
            </a:r>
            <a:r>
              <a:rPr lang="en-US" sz="2200" dirty="0"/>
              <a:t>́ </a:t>
            </a:r>
            <a:r>
              <a:rPr lang="en-US" sz="2200" dirty="0" err="1"/>
              <a:t>đô</a:t>
            </a:r>
            <a:r>
              <a:rPr lang="en-US" sz="2200" dirty="0"/>
              <a:t>̣ </a:t>
            </a:r>
            <a:r>
              <a:rPr lang="en-US" sz="2200" dirty="0" err="1"/>
              <a:t>cắt</a:t>
            </a:r>
            <a:r>
              <a:rPr lang="en-US" sz="2200" dirty="0"/>
              <a:t> </a:t>
            </a:r>
            <a:r>
              <a:rPr lang="en-US" sz="2200" dirty="0" err="1"/>
              <a:t>gia</a:t>
            </a:r>
            <a:r>
              <a:rPr lang="en-US" sz="2200" dirty="0"/>
              <a:t> </a:t>
            </a:r>
            <a:r>
              <a:rPr lang="en-US" sz="2200" dirty="0" err="1"/>
              <a:t>công</a:t>
            </a:r>
            <a:r>
              <a:rPr lang="en-US" sz="2200" dirty="0"/>
              <a:t> </a:t>
            </a:r>
            <a:r>
              <a:rPr lang="en-US" sz="2200" dirty="0" err="1"/>
              <a:t>cơ</a:t>
            </a:r>
            <a:r>
              <a:rPr lang="en-US" sz="2200" dirty="0"/>
              <a:t> </a:t>
            </a:r>
            <a:r>
              <a:rPr lang="en-US" sz="2200" dirty="0" err="1"/>
              <a:t>khi</a:t>
            </a:r>
            <a:r>
              <a:rPr lang="en-US" sz="2200" dirty="0"/>
              <a:t>́”</a:t>
            </a:r>
          </a:p>
          <a:p>
            <a:r>
              <a:rPr lang="en-US" sz="2200" dirty="0"/>
              <a:t>(1-1): </a:t>
            </a:r>
            <a:r>
              <a:rPr lang="en-US" sz="2200" dirty="0" err="1"/>
              <a:t>C</a:t>
            </a:r>
            <a:r>
              <a:rPr lang="en-US" sz="2200" baseline="-25000" dirty="0" err="1"/>
              <a:t>v</a:t>
            </a:r>
            <a:r>
              <a:rPr lang="en-US" sz="2200" dirty="0"/>
              <a:t>= 273; X</a:t>
            </a:r>
            <a:r>
              <a:rPr lang="en-US" sz="2200" baseline="-25000" dirty="0"/>
              <a:t>v</a:t>
            </a:r>
            <a:r>
              <a:rPr lang="en-US" sz="2200" dirty="0"/>
              <a:t>= 0,15 ; </a:t>
            </a:r>
            <a:r>
              <a:rPr lang="en-US" sz="2200" dirty="0" err="1"/>
              <a:t>Y</a:t>
            </a:r>
            <a:r>
              <a:rPr lang="en-US" sz="2200" baseline="-25000" dirty="0" err="1"/>
              <a:t>v</a:t>
            </a:r>
            <a:r>
              <a:rPr lang="en-US" sz="2200" dirty="0"/>
              <a:t>=0,2 ; m = 0,2</a:t>
            </a:r>
          </a:p>
          <a:p>
            <a:r>
              <a:rPr lang="en-US" sz="2200" dirty="0"/>
              <a:t>(2-1):</a:t>
            </a:r>
            <a:r>
              <a:rPr lang="en-US" sz="2200" dirty="0" err="1"/>
              <a:t>k</a:t>
            </a:r>
            <a:r>
              <a:rPr lang="en-US" sz="2200" baseline="-25000" dirty="0" err="1"/>
              <a:t>mv</a:t>
            </a:r>
            <a:r>
              <a:rPr lang="en-US" sz="2200" baseline="-25000" dirty="0"/>
              <a:t> </a:t>
            </a:r>
            <a:r>
              <a:rPr lang="en-US" sz="2200" dirty="0"/>
              <a:t>= 1,0</a:t>
            </a:r>
          </a:p>
          <a:p>
            <a:r>
              <a:rPr lang="en-US" sz="2200" dirty="0"/>
              <a:t>(7-1): </a:t>
            </a:r>
            <a:r>
              <a:rPr lang="en-US" sz="2200" dirty="0" err="1"/>
              <a:t>k</a:t>
            </a:r>
            <a:r>
              <a:rPr lang="en-US" sz="2200" baseline="-25000" dirty="0" err="1"/>
              <a:t>nv</a:t>
            </a:r>
            <a:r>
              <a:rPr lang="en-US" sz="2200" baseline="-25000" dirty="0"/>
              <a:t> </a:t>
            </a:r>
            <a:r>
              <a:rPr lang="en-US" sz="2200" dirty="0"/>
              <a:t>= 1,0</a:t>
            </a:r>
          </a:p>
          <a:p>
            <a:r>
              <a:rPr lang="en-US" sz="2200" dirty="0"/>
              <a:t>(8-1): </a:t>
            </a:r>
            <a:r>
              <a:rPr lang="en-US" sz="2200" dirty="0" err="1"/>
              <a:t>k</a:t>
            </a:r>
            <a:r>
              <a:rPr lang="en-US" sz="2200" baseline="-25000" dirty="0" err="1"/>
              <a:t>uv</a:t>
            </a:r>
            <a:r>
              <a:rPr lang="en-US" sz="2200" baseline="-25000" dirty="0"/>
              <a:t> </a:t>
            </a:r>
            <a:r>
              <a:rPr lang="en-US" sz="2200" dirty="0"/>
              <a:t>= 1,0</a:t>
            </a:r>
          </a:p>
          <a:p>
            <a:r>
              <a:rPr lang="en-US" sz="2200" dirty="0"/>
              <a:t>(9-1): </a:t>
            </a:r>
            <a:r>
              <a:rPr lang="en-US" sz="2200" dirty="0" err="1"/>
              <a:t>k</a:t>
            </a:r>
            <a:r>
              <a:rPr lang="en-US" sz="2200" baseline="-25000" dirty="0" err="1">
                <a:sym typeface="Symbol"/>
              </a:rPr>
              <a:t></a:t>
            </a:r>
            <a:r>
              <a:rPr lang="en-US" sz="2200" baseline="-25000" dirty="0" err="1"/>
              <a:t>v</a:t>
            </a:r>
            <a:r>
              <a:rPr lang="en-US" sz="2200" dirty="0"/>
              <a:t>= 1,0;  k</a:t>
            </a:r>
            <a:r>
              <a:rPr lang="en-US" sz="2200" dirty="0">
                <a:sym typeface="Symbol"/>
              </a:rPr>
              <a:t></a:t>
            </a:r>
            <a:r>
              <a:rPr lang="en-US" sz="2200" baseline="-25000" dirty="0"/>
              <a:t>1v</a:t>
            </a:r>
            <a:r>
              <a:rPr lang="en-US" sz="2200" dirty="0"/>
              <a:t> = 1,0; </a:t>
            </a:r>
            <a:r>
              <a:rPr lang="en-US" sz="2200" dirty="0" err="1"/>
              <a:t>k</a:t>
            </a:r>
            <a:r>
              <a:rPr lang="en-US" sz="2200" baseline="-25000" dirty="0" err="1"/>
              <a:t>qv</a:t>
            </a:r>
            <a:r>
              <a:rPr lang="en-US" sz="2200" dirty="0"/>
              <a:t>= 1</a:t>
            </a:r>
          </a:p>
          <a:p>
            <a:r>
              <a:rPr lang="en-US" sz="2200" dirty="0" err="1"/>
              <a:t>K</a:t>
            </a:r>
            <a:r>
              <a:rPr lang="en-US" sz="2200" baseline="-25000" dirty="0" err="1"/>
              <a:t>v</a:t>
            </a:r>
            <a:r>
              <a:rPr lang="en-US" sz="2200" dirty="0"/>
              <a:t>= 1</a:t>
            </a:r>
          </a:p>
        </p:txBody>
      </p:sp>
    </p:spTree>
    <p:extLst>
      <p:ext uri="{BB962C8B-B14F-4D97-AF65-F5344CB8AC3E}">
        <p14:creationId xmlns:p14="http://schemas.microsoft.com/office/powerpoint/2010/main" val="287397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0" y="914401"/>
            <a:ext cx="3451412" cy="6096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1300" b="0" i="0" u="none" strike="noStrike" cap="none" normalizeH="0" baseline="-3000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457200"/>
          <a:ext cx="10763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410" name="Equation" r:id="rId3" imgW="1079032" imgH="406224" progId="Equation.3">
                  <p:embed/>
                </p:oleObj>
              </mc:Choice>
              <mc:Fallback>
                <p:oleObj name="Equation" r:id="rId3" imgW="1079032" imgH="4062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076325" cy="40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57200" y="809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554928"/>
            <a:ext cx="6705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Hoặc</a:t>
            </a:r>
            <a:r>
              <a:rPr lang="en-US" sz="2400" dirty="0"/>
              <a:t> </a:t>
            </a:r>
            <a:r>
              <a:rPr lang="en-US" sz="2400" dirty="0" err="1"/>
              <a:t>tra</a:t>
            </a:r>
            <a:r>
              <a:rPr lang="en-US" sz="2400" dirty="0"/>
              <a:t> </a:t>
            </a:r>
            <a:r>
              <a:rPr lang="en-US" sz="2400" dirty="0" err="1"/>
              <a:t>bảng</a:t>
            </a:r>
            <a:r>
              <a:rPr lang="en-US" sz="2400" dirty="0"/>
              <a:t> “</a:t>
            </a:r>
            <a:r>
              <a:rPr lang="en-US" sz="2400" dirty="0" err="1"/>
              <a:t>Sô</a:t>
            </a:r>
            <a:r>
              <a:rPr lang="en-US" sz="2400" dirty="0"/>
              <a:t>̉ </a:t>
            </a:r>
            <a:r>
              <a:rPr lang="en-US" sz="2400" dirty="0" err="1"/>
              <a:t>tay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nghê</a:t>
            </a:r>
            <a:r>
              <a:rPr lang="en-US" sz="2400" dirty="0"/>
              <a:t>̣ CTM </a:t>
            </a:r>
            <a:r>
              <a:rPr lang="en-US" sz="2400" dirty="0" err="1"/>
              <a:t>tập</a:t>
            </a:r>
            <a:r>
              <a:rPr lang="en-US" sz="2400" dirty="0"/>
              <a:t> 2”</a:t>
            </a: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1211132" y="2273073"/>
            <a:ext cx="656126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937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(5-17):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227; X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0,15 ;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=0,2 ; m = 0,2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(5-1)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(5-2):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mv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1,0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(5-5):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nv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1,0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(8-1):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uv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1,0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(5-18):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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1,0;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k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1,0;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1 </a:t>
            </a:r>
            <a:endParaRPr kumimoji="0" lang="en-US" sz="2000" b="0" i="0" u="none" strike="noStrike" cap="none" normalizeH="0" baseline="-3000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721672" y="4191000"/>
            <a:ext cx="5364928" cy="888129"/>
            <a:chOff x="1721672" y="4191000"/>
            <a:chExt cx="5364928" cy="888129"/>
          </a:xfrm>
        </p:grpSpPr>
        <p:graphicFrame>
          <p:nvGraphicFramePr>
            <p:cNvPr id="22" name="Object 2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52186102"/>
                </p:ext>
              </p:extLst>
            </p:nvPr>
          </p:nvGraphicFramePr>
          <p:xfrm>
            <a:off x="2279837" y="4191000"/>
            <a:ext cx="2343150" cy="8881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411" name="Equation" r:id="rId5" imgW="1180588" imgH="444307" progId="Equation.3">
                    <p:embed/>
                  </p:oleObj>
                </mc:Choice>
                <mc:Fallback>
                  <p:oleObj name="Equation" r:id="rId5" imgW="1180588" imgH="444307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79837" y="4191000"/>
                          <a:ext cx="2343150" cy="888129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" name="TextBox 23"/>
            <p:cNvSpPr txBox="1"/>
            <p:nvPr/>
          </p:nvSpPr>
          <p:spPr>
            <a:xfrm>
              <a:off x="4876800" y="4343400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[m/</a:t>
              </a:r>
              <a:r>
                <a:rPr lang="en-US" dirty="0" err="1"/>
                <a:t>phút</a:t>
              </a:r>
              <a:r>
                <a:rPr lang="en-US" dirty="0"/>
                <a:t>]</a:t>
              </a:r>
              <a:endParaRPr 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721672" y="4400490"/>
              <a:ext cx="6405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V</a:t>
              </a:r>
              <a:endParaRPr lang="en-US" sz="2000" dirty="0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152400" y="5105400"/>
            <a:ext cx="2736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C00000"/>
                </a:solidFill>
              </a:rPr>
              <a:t>Sô</a:t>
            </a:r>
            <a:r>
              <a:rPr lang="en-US" dirty="0">
                <a:solidFill>
                  <a:srgbClr val="C00000"/>
                </a:solidFill>
              </a:rPr>
              <a:t>́ </a:t>
            </a:r>
            <a:r>
              <a:rPr lang="en-US" dirty="0" err="1">
                <a:solidFill>
                  <a:srgbClr val="C00000"/>
                </a:solidFill>
              </a:rPr>
              <a:t>vòng</a:t>
            </a:r>
            <a:r>
              <a:rPr lang="en-US" dirty="0">
                <a:solidFill>
                  <a:srgbClr val="C00000"/>
                </a:solidFill>
              </a:rPr>
              <a:t> quay </a:t>
            </a:r>
            <a:r>
              <a:rPr lang="en-US" dirty="0" err="1">
                <a:solidFill>
                  <a:srgbClr val="C00000"/>
                </a:solidFill>
              </a:rPr>
              <a:t>trục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chính</a:t>
            </a:r>
            <a:r>
              <a:rPr lang="en-US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2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2" name="Group 31"/>
          <p:cNvGrpSpPr/>
          <p:nvPr/>
        </p:nvGrpSpPr>
        <p:grpSpPr>
          <a:xfrm>
            <a:off x="2031482" y="5562600"/>
            <a:ext cx="2426568" cy="768508"/>
            <a:chOff x="2031482" y="5562600"/>
            <a:chExt cx="2426568" cy="768508"/>
          </a:xfrm>
        </p:grpSpPr>
        <p:graphicFrame>
          <p:nvGraphicFramePr>
            <p:cNvPr id="29" name="Objec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83495786"/>
                </p:ext>
              </p:extLst>
            </p:nvPr>
          </p:nvGraphicFramePr>
          <p:xfrm>
            <a:off x="2317352" y="5562600"/>
            <a:ext cx="1143390" cy="7685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412" name="Equation" r:id="rId7" imgW="583947" imgH="393529" progId="Equation.3">
                    <p:embed/>
                  </p:oleObj>
                </mc:Choice>
                <mc:Fallback>
                  <p:oleObj name="Equation" r:id="rId7" imgW="583947" imgH="393529" progId="Equation.3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7352" y="5562600"/>
                          <a:ext cx="1143390" cy="76850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" name="Rectangle 29"/>
            <p:cNvSpPr/>
            <p:nvPr/>
          </p:nvSpPr>
          <p:spPr>
            <a:xfrm>
              <a:off x="2031482" y="5664815"/>
              <a:ext cx="49835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n</a:t>
              </a:r>
              <a:r>
                <a:rPr lang="en-US" sz="2400" baseline="-25000" dirty="0"/>
                <a:t> </a:t>
              </a:r>
              <a:endParaRPr lang="en-US" sz="2400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576077" y="5710981"/>
              <a:ext cx="88197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v/</a:t>
              </a:r>
              <a:r>
                <a:rPr lang="en-US" sz="2000" dirty="0" err="1"/>
                <a:t>phút</a:t>
              </a:r>
              <a:endParaRPr 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9772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" grpId="0"/>
      <p:bldP spid="21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0" y="914401"/>
            <a:ext cx="3451412" cy="6096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57200" y="809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28600" y="1692981"/>
            <a:ext cx="3589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solidFill>
                  <a:srgbClr val="C00000"/>
                </a:solidFill>
              </a:rPr>
              <a:t>Sô</a:t>
            </a:r>
            <a:r>
              <a:rPr lang="en-US" sz="2400" dirty="0">
                <a:solidFill>
                  <a:srgbClr val="C00000"/>
                </a:solidFill>
              </a:rPr>
              <a:t>́ </a:t>
            </a:r>
            <a:r>
              <a:rPr lang="en-US" sz="2400" dirty="0" err="1">
                <a:solidFill>
                  <a:srgbClr val="C00000"/>
                </a:solidFill>
              </a:rPr>
              <a:t>vòng</a:t>
            </a:r>
            <a:r>
              <a:rPr lang="en-US" sz="2400" dirty="0">
                <a:solidFill>
                  <a:srgbClr val="C00000"/>
                </a:solidFill>
              </a:rPr>
              <a:t> quay </a:t>
            </a:r>
            <a:r>
              <a:rPr lang="en-US" sz="2400" dirty="0" err="1">
                <a:solidFill>
                  <a:srgbClr val="C00000"/>
                </a:solidFill>
              </a:rPr>
              <a:t>trục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chính</a:t>
            </a:r>
            <a:r>
              <a:rPr lang="en-US" sz="2400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2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2" name="Group 31"/>
          <p:cNvGrpSpPr/>
          <p:nvPr/>
        </p:nvGrpSpPr>
        <p:grpSpPr>
          <a:xfrm>
            <a:off x="2063316" y="2099441"/>
            <a:ext cx="2426568" cy="768508"/>
            <a:chOff x="2031482" y="5562600"/>
            <a:chExt cx="2426568" cy="768508"/>
          </a:xfrm>
        </p:grpSpPr>
        <p:graphicFrame>
          <p:nvGraphicFramePr>
            <p:cNvPr id="29" name="Objec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93273104"/>
                </p:ext>
              </p:extLst>
            </p:nvPr>
          </p:nvGraphicFramePr>
          <p:xfrm>
            <a:off x="2317352" y="5562600"/>
            <a:ext cx="1143390" cy="7685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17" name="Equation" r:id="rId3" imgW="583947" imgH="393529" progId="Equation.3">
                    <p:embed/>
                  </p:oleObj>
                </mc:Choice>
                <mc:Fallback>
                  <p:oleObj name="Equation" r:id="rId3" imgW="583947" imgH="39352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7352" y="5562600"/>
                          <a:ext cx="1143390" cy="76850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" name="Rectangle 29"/>
            <p:cNvSpPr/>
            <p:nvPr/>
          </p:nvSpPr>
          <p:spPr>
            <a:xfrm>
              <a:off x="2031482" y="5664815"/>
              <a:ext cx="49835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n</a:t>
              </a:r>
              <a:r>
                <a:rPr lang="en-US" sz="2400" baseline="-25000" dirty="0"/>
                <a:t> </a:t>
              </a:r>
              <a:endParaRPr lang="en-US" sz="2400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576077" y="5710981"/>
              <a:ext cx="88197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v/</a:t>
              </a:r>
              <a:r>
                <a:rPr lang="en-US" sz="2000" dirty="0" err="1"/>
                <a:t>phút</a:t>
              </a:r>
              <a:endParaRPr lang="en-US" sz="2000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351874" y="3124200"/>
            <a:ext cx="65061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Chọn</a:t>
            </a:r>
            <a:r>
              <a:rPr lang="en-US" dirty="0"/>
              <a:t> </a:t>
            </a:r>
            <a:r>
              <a:rPr lang="en-US" dirty="0" err="1"/>
              <a:t>sô</a:t>
            </a:r>
            <a:r>
              <a:rPr lang="en-US" dirty="0"/>
              <a:t>́ </a:t>
            </a:r>
            <a:r>
              <a:rPr lang="en-US" dirty="0" err="1"/>
              <a:t>vòng</a:t>
            </a:r>
            <a:r>
              <a:rPr lang="en-US" dirty="0"/>
              <a:t> quay </a:t>
            </a:r>
            <a:r>
              <a:rPr lang="en-US" dirty="0" err="1"/>
              <a:t>thực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thuyết</a:t>
            </a:r>
            <a:r>
              <a:rPr lang="en-US" dirty="0"/>
              <a:t> minh </a:t>
            </a:r>
            <a:r>
              <a:rPr lang="en-US" dirty="0" err="1"/>
              <a:t>máy</a:t>
            </a:r>
            <a:r>
              <a:rPr lang="en-US" dirty="0"/>
              <a:t>: </a:t>
            </a:r>
            <a:r>
              <a:rPr lang="en-US" dirty="0" err="1"/>
              <a:t>n</a:t>
            </a:r>
            <a:r>
              <a:rPr lang="en-US" baseline="-25000" dirty="0" err="1"/>
              <a:t>thực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 smtClean="0"/>
              <a:t>tiện</a:t>
            </a:r>
            <a:endParaRPr lang="en-US" dirty="0" smtClean="0"/>
          </a:p>
          <a:p>
            <a:r>
              <a:rPr lang="en-US" dirty="0" smtClean="0"/>
              <a:t> </a:t>
            </a:r>
            <a:endParaRPr lang="en-US" dirty="0"/>
          </a:p>
          <a:p>
            <a:r>
              <a:rPr lang="en-US" dirty="0" err="1"/>
              <a:t>Vận</a:t>
            </a:r>
            <a:r>
              <a:rPr lang="en-US" dirty="0"/>
              <a:t> </a:t>
            </a:r>
            <a:r>
              <a:rPr lang="en-US" dirty="0" err="1"/>
              <a:t>tốc</a:t>
            </a:r>
            <a:r>
              <a:rPr lang="en-US" dirty="0"/>
              <a:t> </a:t>
            </a:r>
            <a:r>
              <a:rPr lang="en-US" dirty="0" err="1"/>
              <a:t>thực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tiện</a:t>
            </a:r>
            <a:r>
              <a:rPr lang="en-US" dirty="0"/>
              <a:t>: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914400" y="4191001"/>
            <a:ext cx="3338237" cy="852603"/>
            <a:chOff x="914400" y="4191001"/>
            <a:chExt cx="3338237" cy="852603"/>
          </a:xfrm>
        </p:grpSpPr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39905614"/>
                </p:ext>
              </p:extLst>
            </p:nvPr>
          </p:nvGraphicFramePr>
          <p:xfrm>
            <a:off x="1550894" y="4191001"/>
            <a:ext cx="1268506" cy="8526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18" name="Equation" r:id="rId5" imgW="583947" imgH="393529" progId="Equation.3">
                    <p:embed/>
                  </p:oleObj>
                </mc:Choice>
                <mc:Fallback>
                  <p:oleObj name="Equation" r:id="rId5" imgW="583947" imgH="393529" progId="Equation.3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50894" y="4191001"/>
                          <a:ext cx="1268506" cy="85260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TextBox 12"/>
            <p:cNvSpPr txBox="1"/>
            <p:nvPr/>
          </p:nvSpPr>
          <p:spPr>
            <a:xfrm>
              <a:off x="2957237" y="4419600"/>
              <a:ext cx="1295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/>
                <a:t>[m/</a:t>
              </a:r>
              <a:r>
                <a:rPr lang="en-US" sz="2200" dirty="0" err="1"/>
                <a:t>phút</a:t>
              </a:r>
              <a:r>
                <a:rPr lang="en-US" sz="2200" dirty="0"/>
                <a:t>]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14400" y="4415135"/>
              <a:ext cx="838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n =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1517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0" y="914401"/>
            <a:ext cx="3451412" cy="6096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57200" y="809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52400" y="1524000"/>
            <a:ext cx="9144000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+  </a:t>
            </a:r>
            <a:r>
              <a:rPr lang="en-US" sz="2400" dirty="0" err="1"/>
              <a:t>Hê</a:t>
            </a:r>
            <a:r>
              <a:rPr lang="en-US" sz="2400" dirty="0"/>
              <a:t>̣ </a:t>
            </a:r>
            <a:r>
              <a:rPr lang="en-US" sz="2400" dirty="0" err="1"/>
              <a:t>sô</a:t>
            </a:r>
            <a:r>
              <a:rPr lang="en-US" sz="2400" dirty="0"/>
              <a:t>́ </a:t>
            </a:r>
            <a:r>
              <a:rPr lang="en-US" sz="2400" dirty="0" err="1"/>
              <a:t>điều</a:t>
            </a:r>
            <a:r>
              <a:rPr lang="en-US" sz="2400" dirty="0"/>
              <a:t> </a:t>
            </a:r>
            <a:r>
              <a:rPr lang="en-US" sz="2400" dirty="0" err="1"/>
              <a:t>chỉnh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 </a:t>
            </a:r>
            <a:r>
              <a:rPr lang="en-US" sz="2400" dirty="0" err="1"/>
              <a:t>vê</a:t>
            </a:r>
            <a:r>
              <a:rPr lang="en-US" sz="2400" dirty="0"/>
              <a:t>̀ </a:t>
            </a:r>
            <a:r>
              <a:rPr lang="en-US" sz="2400" dirty="0" err="1"/>
              <a:t>lực</a:t>
            </a:r>
            <a:r>
              <a:rPr lang="en-US" sz="2400" dirty="0"/>
              <a:t> </a:t>
            </a:r>
            <a:r>
              <a:rPr lang="en-US" sz="2400" dirty="0" err="1"/>
              <a:t>cắt</a:t>
            </a:r>
            <a:r>
              <a:rPr lang="en-US" sz="2400" dirty="0" smtClean="0"/>
              <a:t>:</a:t>
            </a:r>
          </a:p>
          <a:p>
            <a:endParaRPr lang="en-US" sz="1100" dirty="0"/>
          </a:p>
          <a:p>
            <a:r>
              <a:rPr lang="en-US" sz="2400" dirty="0" err="1"/>
              <a:t>K</a:t>
            </a:r>
            <a:r>
              <a:rPr lang="en-US" sz="2400" baseline="-25000" dirty="0" err="1"/>
              <a:t>pz</a:t>
            </a:r>
            <a:r>
              <a:rPr lang="en-US" sz="2400" dirty="0"/>
              <a:t> = </a:t>
            </a:r>
            <a:r>
              <a:rPr lang="en-US" sz="2400" dirty="0" err="1"/>
              <a:t>K</a:t>
            </a:r>
            <a:r>
              <a:rPr lang="en-US" sz="2400" baseline="-25000" dirty="0" err="1"/>
              <a:t>mpz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>
                <a:sym typeface="Symbol"/>
              </a:rPr>
              <a:t></a:t>
            </a:r>
            <a:r>
              <a:rPr lang="en-US" sz="2400" baseline="-25000" dirty="0" err="1"/>
              <a:t>pz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>
                <a:sym typeface="Symbol"/>
              </a:rPr>
              <a:t></a:t>
            </a:r>
            <a:r>
              <a:rPr lang="en-US" sz="2400" baseline="-25000" dirty="0" err="1"/>
              <a:t>pz</a:t>
            </a:r>
            <a:r>
              <a:rPr lang="en-US" sz="2400" dirty="0"/>
              <a:t>. K</a:t>
            </a:r>
            <a:r>
              <a:rPr lang="en-US" sz="2400" baseline="-25000" dirty="0">
                <a:sym typeface="Symbol"/>
              </a:rPr>
              <a:t></a:t>
            </a:r>
            <a:r>
              <a:rPr lang="en-US" sz="2400" baseline="-25000" dirty="0"/>
              <a:t> </a:t>
            </a:r>
            <a:r>
              <a:rPr lang="en-US" sz="2400" baseline="-25000" dirty="0" err="1"/>
              <a:t>pz</a:t>
            </a:r>
            <a:r>
              <a:rPr lang="en-US" sz="2400" baseline="-25000" dirty="0"/>
              <a:t> </a:t>
            </a:r>
            <a:r>
              <a:rPr lang="en-US" sz="2400" dirty="0"/>
              <a:t>.</a:t>
            </a:r>
            <a:r>
              <a:rPr lang="en-US" sz="2400" dirty="0" err="1"/>
              <a:t>K</a:t>
            </a:r>
            <a:r>
              <a:rPr lang="en-US" sz="2400" baseline="-25000" dirty="0" err="1"/>
              <a:t>rpz</a:t>
            </a:r>
            <a:endParaRPr lang="en-US" sz="2400" dirty="0"/>
          </a:p>
          <a:p>
            <a:r>
              <a:rPr lang="en-US" sz="2400" dirty="0" err="1"/>
              <a:t>K</a:t>
            </a:r>
            <a:r>
              <a:rPr lang="en-US" sz="2400" baseline="-25000" dirty="0" err="1"/>
              <a:t>px</a:t>
            </a:r>
            <a:r>
              <a:rPr lang="en-US" sz="2400" dirty="0"/>
              <a:t> = </a:t>
            </a:r>
            <a:r>
              <a:rPr lang="en-US" sz="2400" dirty="0" err="1"/>
              <a:t>K</a:t>
            </a:r>
            <a:r>
              <a:rPr lang="en-US" sz="2400" baseline="-25000" dirty="0" err="1"/>
              <a:t>mpx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>
                <a:sym typeface="Symbol"/>
              </a:rPr>
              <a:t></a:t>
            </a:r>
            <a:r>
              <a:rPr lang="en-US" sz="2400" baseline="-25000" dirty="0" err="1"/>
              <a:t>px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>
                <a:sym typeface="Symbol"/>
              </a:rPr>
              <a:t></a:t>
            </a:r>
            <a:r>
              <a:rPr lang="en-US" sz="2400" baseline="-25000" dirty="0" err="1"/>
              <a:t>px</a:t>
            </a:r>
            <a:r>
              <a:rPr lang="en-US" sz="2400" dirty="0"/>
              <a:t>. K</a:t>
            </a:r>
            <a:r>
              <a:rPr lang="en-US" sz="2400" baseline="-25000" dirty="0">
                <a:sym typeface="Symbol"/>
              </a:rPr>
              <a:t></a:t>
            </a:r>
            <a:r>
              <a:rPr lang="en-US" sz="2400" baseline="-25000" dirty="0"/>
              <a:t> </a:t>
            </a:r>
            <a:r>
              <a:rPr lang="en-US" sz="2400" baseline="-25000" dirty="0" err="1"/>
              <a:t>px</a:t>
            </a:r>
            <a:r>
              <a:rPr lang="en-US" sz="2400" baseline="-25000" dirty="0"/>
              <a:t> </a:t>
            </a:r>
            <a:r>
              <a:rPr lang="en-US" sz="2400" dirty="0"/>
              <a:t>.</a:t>
            </a:r>
            <a:r>
              <a:rPr lang="en-US" sz="2400" dirty="0" err="1"/>
              <a:t>K</a:t>
            </a:r>
            <a:r>
              <a:rPr lang="en-US" sz="2400" baseline="-25000" dirty="0" err="1"/>
              <a:t>rpx</a:t>
            </a:r>
            <a:endParaRPr lang="en-US" sz="2400" dirty="0"/>
          </a:p>
          <a:p>
            <a:r>
              <a:rPr lang="en-US" sz="2400" dirty="0" err="1"/>
              <a:t>K</a:t>
            </a:r>
            <a:r>
              <a:rPr lang="en-US" sz="2400" baseline="-25000" dirty="0" err="1"/>
              <a:t>py</a:t>
            </a:r>
            <a:r>
              <a:rPr lang="en-US" sz="2400" dirty="0"/>
              <a:t> = </a:t>
            </a:r>
            <a:r>
              <a:rPr lang="en-US" sz="2400" dirty="0" err="1"/>
              <a:t>K</a:t>
            </a:r>
            <a:r>
              <a:rPr lang="en-US" sz="2400" baseline="-25000" dirty="0" err="1"/>
              <a:t>mpy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>
                <a:sym typeface="Symbol"/>
              </a:rPr>
              <a:t></a:t>
            </a:r>
            <a:r>
              <a:rPr lang="en-US" sz="2400" baseline="-25000" dirty="0" err="1"/>
              <a:t>py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>
                <a:sym typeface="Symbol"/>
              </a:rPr>
              <a:t></a:t>
            </a:r>
            <a:r>
              <a:rPr lang="en-US" sz="2400" baseline="-25000" dirty="0" err="1"/>
              <a:t>py</a:t>
            </a:r>
            <a:r>
              <a:rPr lang="en-US" sz="2400" dirty="0"/>
              <a:t>. K</a:t>
            </a:r>
            <a:r>
              <a:rPr lang="en-US" sz="2400" baseline="-25000" dirty="0">
                <a:sym typeface="Symbol"/>
              </a:rPr>
              <a:t></a:t>
            </a:r>
            <a:r>
              <a:rPr lang="en-US" sz="2400" baseline="-25000" dirty="0"/>
              <a:t> </a:t>
            </a:r>
            <a:r>
              <a:rPr lang="en-US" sz="2400" baseline="-25000" dirty="0" err="1"/>
              <a:t>py</a:t>
            </a:r>
            <a:r>
              <a:rPr lang="en-US" sz="2400" baseline="-25000" dirty="0"/>
              <a:t>. </a:t>
            </a:r>
            <a:r>
              <a:rPr lang="en-US" sz="2400" dirty="0" err="1" smtClean="0"/>
              <a:t>K</a:t>
            </a:r>
            <a:r>
              <a:rPr lang="en-US" sz="2400" baseline="-25000" dirty="0" err="1" smtClean="0"/>
              <a:t>rpy</a:t>
            </a:r>
            <a:endParaRPr lang="en-US" sz="2400" baseline="-25000" dirty="0" smtClean="0"/>
          </a:p>
          <a:p>
            <a:endParaRPr lang="en-US" sz="1400" dirty="0"/>
          </a:p>
          <a:p>
            <a:r>
              <a:rPr lang="en-US" sz="2400" dirty="0" err="1"/>
              <a:t>Tra</a:t>
            </a:r>
            <a:r>
              <a:rPr lang="en-US" sz="2400" dirty="0"/>
              <a:t> </a:t>
            </a:r>
            <a:r>
              <a:rPr lang="en-US" sz="2400" dirty="0" err="1"/>
              <a:t>sách</a:t>
            </a:r>
            <a:r>
              <a:rPr lang="en-US" sz="2400" dirty="0"/>
              <a:t>” </a:t>
            </a:r>
            <a:r>
              <a:rPr lang="en-US" sz="2400" dirty="0" err="1"/>
              <a:t>Chê</a:t>
            </a:r>
            <a:r>
              <a:rPr lang="en-US" sz="2400" dirty="0"/>
              <a:t>́ </a:t>
            </a:r>
            <a:r>
              <a:rPr lang="en-US" sz="2400" dirty="0" err="1"/>
              <a:t>đô</a:t>
            </a:r>
            <a:r>
              <a:rPr lang="en-US" sz="2400" dirty="0"/>
              <a:t>̣ </a:t>
            </a:r>
            <a:r>
              <a:rPr lang="en-US" sz="2400" dirty="0" err="1"/>
              <a:t>cắt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́” </a:t>
            </a:r>
            <a:r>
              <a:rPr lang="en-US" sz="2400" dirty="0" err="1"/>
              <a:t>bảng</a:t>
            </a:r>
            <a:r>
              <a:rPr lang="en-US" sz="2400" dirty="0"/>
              <a:t> (11-1),(12-1),(15-1)</a:t>
            </a:r>
          </a:p>
          <a:p>
            <a:r>
              <a:rPr lang="en-US" sz="2400" dirty="0"/>
              <a:t>                 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lực</a:t>
            </a:r>
            <a:r>
              <a:rPr lang="en-US" sz="2400" dirty="0"/>
              <a:t> </a:t>
            </a:r>
            <a:r>
              <a:rPr lang="en-US" sz="2400" dirty="0" err="1"/>
              <a:t>tiếp</a:t>
            </a:r>
            <a:r>
              <a:rPr lang="en-US" sz="2400" dirty="0"/>
              <a:t> </a:t>
            </a:r>
            <a:r>
              <a:rPr lang="en-US" sz="2400" dirty="0" err="1"/>
              <a:t>tuyến</a:t>
            </a:r>
            <a:r>
              <a:rPr lang="en-US" sz="2400" dirty="0" smtClean="0"/>
              <a:t>:</a:t>
            </a:r>
          </a:p>
          <a:p>
            <a:endParaRPr lang="en-US" sz="1200" dirty="0"/>
          </a:p>
          <a:p>
            <a:r>
              <a:rPr lang="en-US" sz="2400" dirty="0" err="1"/>
              <a:t>P</a:t>
            </a:r>
            <a:r>
              <a:rPr lang="en-US" sz="2400" baseline="-25000" dirty="0" err="1"/>
              <a:t>z</a:t>
            </a:r>
            <a:r>
              <a:rPr lang="en-US" sz="2400" dirty="0"/>
              <a:t> = </a:t>
            </a:r>
            <a:r>
              <a:rPr lang="en-US" sz="2400" dirty="0" err="1"/>
              <a:t>C</a:t>
            </a:r>
            <a:r>
              <a:rPr lang="en-US" sz="2400" baseline="-25000" dirty="0" err="1"/>
              <a:t>Pz</a:t>
            </a:r>
            <a:r>
              <a:rPr lang="en-US" sz="2400" dirty="0"/>
              <a:t>. </a:t>
            </a:r>
            <a:r>
              <a:rPr lang="en-US" sz="2400" dirty="0" err="1"/>
              <a:t>t</a:t>
            </a:r>
            <a:r>
              <a:rPr lang="en-US" sz="2400" baseline="30000" dirty="0" err="1"/>
              <a:t>xpz</a:t>
            </a:r>
            <a:r>
              <a:rPr lang="en-US" sz="2400" dirty="0"/>
              <a:t>. </a:t>
            </a:r>
            <a:r>
              <a:rPr lang="en-US" sz="2400" dirty="0" err="1"/>
              <a:t>s</a:t>
            </a:r>
            <a:r>
              <a:rPr lang="en-US" sz="2400" baseline="30000" dirty="0" err="1"/>
              <a:t>ypz</a:t>
            </a:r>
            <a:r>
              <a:rPr lang="en-US" sz="2400" dirty="0"/>
              <a:t>. </a:t>
            </a:r>
            <a:r>
              <a:rPr lang="en-US" sz="2400" dirty="0" err="1"/>
              <a:t>v</a:t>
            </a:r>
            <a:r>
              <a:rPr lang="en-US" sz="2400" baseline="30000" dirty="0" err="1"/>
              <a:t>npz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/>
              <a:t>Pz</a:t>
            </a:r>
            <a:r>
              <a:rPr lang="en-US" sz="2400" dirty="0"/>
              <a:t>    [KG]</a:t>
            </a:r>
          </a:p>
          <a:p>
            <a:r>
              <a:rPr lang="en-US" sz="2400" dirty="0"/>
              <a:t> 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dọc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:</a:t>
            </a:r>
          </a:p>
          <a:p>
            <a:r>
              <a:rPr lang="en-US" sz="2400" dirty="0"/>
              <a:t>  </a:t>
            </a:r>
            <a:r>
              <a:rPr lang="en-US" sz="2400" dirty="0" err="1"/>
              <a:t>P</a:t>
            </a:r>
            <a:r>
              <a:rPr lang="en-US" sz="2400" baseline="-25000" dirty="0" err="1"/>
              <a:t>y</a:t>
            </a:r>
            <a:r>
              <a:rPr lang="en-US" sz="2400" dirty="0"/>
              <a:t> = </a:t>
            </a:r>
            <a:r>
              <a:rPr lang="en-US" sz="2400" dirty="0" err="1"/>
              <a:t>C</a:t>
            </a:r>
            <a:r>
              <a:rPr lang="en-US" sz="2400" baseline="-25000" dirty="0" err="1"/>
              <a:t>Py</a:t>
            </a:r>
            <a:r>
              <a:rPr lang="en-US" sz="2400" dirty="0"/>
              <a:t>. </a:t>
            </a:r>
            <a:r>
              <a:rPr lang="en-US" sz="2400" dirty="0" err="1"/>
              <a:t>t</a:t>
            </a:r>
            <a:r>
              <a:rPr lang="en-US" sz="2400" baseline="30000" dirty="0" err="1"/>
              <a:t>xpy</a:t>
            </a:r>
            <a:r>
              <a:rPr lang="en-US" sz="2400" baseline="30000" dirty="0"/>
              <a:t> </a:t>
            </a:r>
            <a:r>
              <a:rPr lang="en-US" sz="2400" dirty="0"/>
              <a:t>. </a:t>
            </a:r>
            <a:r>
              <a:rPr lang="en-US" sz="2400" dirty="0" err="1"/>
              <a:t>s</a:t>
            </a:r>
            <a:r>
              <a:rPr lang="en-US" sz="2400" baseline="30000" dirty="0" err="1"/>
              <a:t>ypy</a:t>
            </a:r>
            <a:r>
              <a:rPr lang="en-US" sz="2400" dirty="0" err="1"/>
              <a:t>.v</a:t>
            </a:r>
            <a:r>
              <a:rPr lang="en-US" sz="2400" baseline="30000" dirty="0" err="1"/>
              <a:t>npy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/>
              <a:t>Py</a:t>
            </a:r>
            <a:r>
              <a:rPr lang="en-US" sz="2400" baseline="-25000" dirty="0"/>
              <a:t>     </a:t>
            </a:r>
            <a:r>
              <a:rPr lang="en-US" sz="2400" dirty="0"/>
              <a:t>[KG]</a:t>
            </a:r>
          </a:p>
          <a:p>
            <a:r>
              <a:rPr lang="en-US" sz="2400" dirty="0"/>
              <a:t>	</a:t>
            </a:r>
          </a:p>
          <a:p>
            <a:r>
              <a:rPr lang="en-US" sz="2400" dirty="0"/>
              <a:t> 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 </a:t>
            </a:r>
            <a:r>
              <a:rPr lang="en-US" sz="2400" dirty="0" err="1"/>
              <a:t>kính</a:t>
            </a:r>
            <a:r>
              <a:rPr lang="en-US" sz="2400" dirty="0"/>
              <a:t>:</a:t>
            </a:r>
          </a:p>
          <a:p>
            <a:r>
              <a:rPr lang="en-US" sz="2400" dirty="0"/>
              <a:t>  </a:t>
            </a:r>
            <a:r>
              <a:rPr lang="en-US" sz="2400" dirty="0" err="1"/>
              <a:t>P</a:t>
            </a:r>
            <a:r>
              <a:rPr lang="en-US" sz="2400" baseline="-25000" dirty="0" err="1"/>
              <a:t>x</a:t>
            </a:r>
            <a:r>
              <a:rPr lang="en-US" sz="2400" dirty="0"/>
              <a:t> = </a:t>
            </a:r>
            <a:r>
              <a:rPr lang="en-US" sz="2400" dirty="0" err="1"/>
              <a:t>C</a:t>
            </a:r>
            <a:r>
              <a:rPr lang="en-US" sz="2400" baseline="-25000" dirty="0" err="1"/>
              <a:t>Px</a:t>
            </a:r>
            <a:r>
              <a:rPr lang="en-US" sz="2400" dirty="0"/>
              <a:t>. </a:t>
            </a:r>
            <a:r>
              <a:rPr lang="en-US" sz="2400" dirty="0" err="1"/>
              <a:t>t</a:t>
            </a:r>
            <a:r>
              <a:rPr lang="en-US" sz="2400" baseline="30000" dirty="0" err="1"/>
              <a:t>xpx</a:t>
            </a:r>
            <a:r>
              <a:rPr lang="en-US" sz="2400" dirty="0"/>
              <a:t>. </a:t>
            </a:r>
            <a:r>
              <a:rPr lang="en-US" sz="2400" dirty="0" err="1"/>
              <a:t>s</a:t>
            </a:r>
            <a:r>
              <a:rPr lang="en-US" sz="2400" baseline="30000" dirty="0" err="1"/>
              <a:t>ypx</a:t>
            </a:r>
            <a:r>
              <a:rPr lang="en-US" sz="2400" dirty="0" err="1"/>
              <a:t>.v</a:t>
            </a:r>
            <a:r>
              <a:rPr lang="en-US" sz="2400" baseline="30000" dirty="0" err="1"/>
              <a:t>npx</a:t>
            </a:r>
            <a:r>
              <a:rPr lang="en-US" sz="2400" dirty="0"/>
              <a:t>. </a:t>
            </a:r>
            <a:r>
              <a:rPr lang="en-US" sz="2400" dirty="0" err="1"/>
              <a:t>K</a:t>
            </a:r>
            <a:r>
              <a:rPr lang="en-US" sz="2400" baseline="-25000" dirty="0" err="1"/>
              <a:t>Px</a:t>
            </a:r>
            <a:r>
              <a:rPr lang="en-US" sz="2400" baseline="-25000" dirty="0"/>
              <a:t>      </a:t>
            </a:r>
            <a:r>
              <a:rPr lang="en-US" sz="2400" dirty="0"/>
              <a:t>[KG]</a:t>
            </a:r>
          </a:p>
        </p:txBody>
      </p:sp>
    </p:spTree>
    <p:extLst>
      <p:ext uri="{BB962C8B-B14F-4D97-AF65-F5344CB8AC3E}">
        <p14:creationId xmlns:p14="http://schemas.microsoft.com/office/powerpoint/2010/main" val="204986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3276600" y="130920"/>
            <a:ext cx="21336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 TẬP</a:t>
            </a:r>
            <a:endParaRPr lang="en-US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AutoShape 52"/>
          <p:cNvSpPr>
            <a:spLocks noChangeArrowheads="1"/>
          </p:cNvSpPr>
          <p:nvPr/>
        </p:nvSpPr>
        <p:spPr bwMode="gray">
          <a:xfrm>
            <a:off x="0" y="914401"/>
            <a:ext cx="5562600" cy="6096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endParaRPr lang="en-US" sz="3200" b="1" dirty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457200" y="809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3" name="Group 12"/>
          <p:cNvGrpSpPr/>
          <p:nvPr/>
        </p:nvGrpSpPr>
        <p:grpSpPr>
          <a:xfrm>
            <a:off x="3255383" y="1965587"/>
            <a:ext cx="2785634" cy="971522"/>
            <a:chOff x="1249680" y="2743202"/>
            <a:chExt cx="2508027" cy="819150"/>
          </a:xfrm>
        </p:grpSpPr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31203508"/>
                </p:ext>
              </p:extLst>
            </p:nvPr>
          </p:nvGraphicFramePr>
          <p:xfrm>
            <a:off x="2133600" y="2743202"/>
            <a:ext cx="990600" cy="819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4" name="Equation" r:id="rId3" imgW="494870" imgH="406048" progId="Equation.3">
                    <p:embed/>
                  </p:oleObj>
                </mc:Choice>
                <mc:Fallback>
                  <p:oleObj name="Equation" r:id="rId3" imgW="494870" imgH="406048" progId="Equation.3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33600" y="2743202"/>
                          <a:ext cx="990600" cy="8191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TextBox 7"/>
            <p:cNvSpPr txBox="1"/>
            <p:nvPr/>
          </p:nvSpPr>
          <p:spPr>
            <a:xfrm>
              <a:off x="1249680" y="2971800"/>
              <a:ext cx="1066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err="1" smtClean="0"/>
                <a:t>Ncg</a:t>
              </a:r>
              <a:r>
                <a:rPr lang="en-US" sz="2000" dirty="0" smtClean="0"/>
                <a:t> =</a:t>
              </a:r>
              <a:endParaRPr lang="en-US" sz="2000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124200" y="2927866"/>
              <a:ext cx="63350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/>
                <a:t>[Kw]</a:t>
              </a:r>
            </a:p>
          </p:txBody>
        </p:sp>
      </p:grpSp>
      <p:sp>
        <p:nvSpPr>
          <p:cNvPr id="15" name="Rectangle 14"/>
          <p:cNvSpPr/>
          <p:nvPr/>
        </p:nvSpPr>
        <p:spPr>
          <a:xfrm>
            <a:off x="152400" y="3182928"/>
            <a:ext cx="8991600" cy="110799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200" dirty="0" err="1"/>
              <a:t>Muốn</a:t>
            </a:r>
            <a:r>
              <a:rPr lang="en-US" sz="2200" dirty="0"/>
              <a:t> </a:t>
            </a:r>
            <a:r>
              <a:rPr lang="en-US" sz="2200" dirty="0" err="1"/>
              <a:t>cắt</a:t>
            </a:r>
            <a:r>
              <a:rPr lang="en-US" sz="2200" dirty="0"/>
              <a:t> </a:t>
            </a:r>
            <a:r>
              <a:rPr lang="en-US" sz="2200" dirty="0" err="1"/>
              <a:t>gọt</a:t>
            </a:r>
            <a:r>
              <a:rPr lang="en-US" sz="2200" dirty="0"/>
              <a:t> </a:t>
            </a:r>
            <a:r>
              <a:rPr lang="en-US" sz="2200" dirty="0" err="1"/>
              <a:t>được</a:t>
            </a:r>
            <a:r>
              <a:rPr lang="en-US" sz="2200" dirty="0"/>
              <a:t> </a:t>
            </a:r>
            <a:r>
              <a:rPr lang="en-US" sz="2200" dirty="0" err="1"/>
              <a:t>phải</a:t>
            </a:r>
            <a:r>
              <a:rPr lang="en-US" sz="2200" dirty="0"/>
              <a:t> </a:t>
            </a:r>
            <a:r>
              <a:rPr lang="en-US" sz="2200" dirty="0" err="1"/>
              <a:t>đảm</a:t>
            </a:r>
            <a:r>
              <a:rPr lang="en-US" sz="2200" dirty="0"/>
              <a:t> </a:t>
            </a:r>
            <a:r>
              <a:rPr lang="en-US" sz="2200" dirty="0" err="1"/>
              <a:t>bảo</a:t>
            </a:r>
            <a:r>
              <a:rPr lang="en-US" sz="2200" dirty="0"/>
              <a:t> </a:t>
            </a:r>
            <a:r>
              <a:rPr lang="en-US" sz="2200" dirty="0" err="1"/>
              <a:t>N</a:t>
            </a:r>
            <a:r>
              <a:rPr lang="en-US" sz="2200" baseline="-25000" dirty="0" err="1"/>
              <a:t>cg</a:t>
            </a:r>
            <a:r>
              <a:rPr lang="en-US" sz="2200" dirty="0"/>
              <a:t> </a:t>
            </a:r>
            <a:r>
              <a:rPr lang="en-US" sz="2200" dirty="0">
                <a:sym typeface="Symbol"/>
              </a:rPr>
              <a:t></a:t>
            </a:r>
            <a:r>
              <a:rPr lang="en-US" sz="2200" dirty="0"/>
              <a:t> </a:t>
            </a:r>
            <a:r>
              <a:rPr lang="en-US" sz="2200" dirty="0">
                <a:sym typeface="Symbol"/>
              </a:rPr>
              <a:t></a:t>
            </a:r>
            <a:r>
              <a:rPr lang="en-US" sz="2200" dirty="0"/>
              <a:t>.</a:t>
            </a:r>
            <a:r>
              <a:rPr lang="en-US" sz="2200" dirty="0" err="1"/>
              <a:t>N</a:t>
            </a:r>
            <a:r>
              <a:rPr lang="en-US" sz="2200" baseline="-25000" dirty="0" err="1"/>
              <a:t>động</a:t>
            </a:r>
            <a:r>
              <a:rPr lang="en-US" sz="2200" baseline="-25000" dirty="0"/>
              <a:t> </a:t>
            </a:r>
            <a:r>
              <a:rPr lang="en-US" sz="2200" baseline="-25000" dirty="0" err="1" smtClean="0"/>
              <a:t>cơ</a:t>
            </a:r>
            <a:endParaRPr lang="en-US" sz="2200" dirty="0" smtClean="0"/>
          </a:p>
          <a:p>
            <a:endParaRPr lang="en-US" sz="2200" dirty="0"/>
          </a:p>
          <a:p>
            <a:r>
              <a:rPr lang="en-US" sz="2200" dirty="0" smtClean="0"/>
              <a:t>So </a:t>
            </a:r>
            <a:r>
              <a:rPr lang="en-US" sz="2200" dirty="0" err="1"/>
              <a:t>sánh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công</a:t>
            </a:r>
            <a:r>
              <a:rPr lang="en-US" sz="2200" dirty="0"/>
              <a:t> </a:t>
            </a:r>
            <a:r>
              <a:rPr lang="en-US" sz="2200" dirty="0" err="1"/>
              <a:t>suất</a:t>
            </a:r>
            <a:r>
              <a:rPr lang="en-US" sz="2200" dirty="0"/>
              <a:t> ở </a:t>
            </a:r>
            <a:r>
              <a:rPr lang="en-US" sz="2200" dirty="0" err="1"/>
              <a:t>thuyết</a:t>
            </a:r>
            <a:r>
              <a:rPr lang="en-US" sz="2200" dirty="0"/>
              <a:t> minh </a:t>
            </a:r>
            <a:r>
              <a:rPr lang="en-US" sz="2200" dirty="0" err="1"/>
              <a:t>thư</a:t>
            </a:r>
            <a:r>
              <a:rPr lang="en-US" sz="2200" dirty="0"/>
              <a:t> – </a:t>
            </a:r>
            <a:r>
              <a:rPr lang="en-US" sz="2200" dirty="0" err="1"/>
              <a:t>Máy</a:t>
            </a:r>
            <a:r>
              <a:rPr lang="en-US" sz="2200" dirty="0"/>
              <a:t> </a:t>
            </a:r>
            <a:r>
              <a:rPr lang="en-US" sz="2200" dirty="0" err="1"/>
              <a:t>đảm</a:t>
            </a:r>
            <a:r>
              <a:rPr lang="en-US" sz="2200" dirty="0"/>
              <a:t> </a:t>
            </a:r>
            <a:r>
              <a:rPr lang="en-US" sz="2200" dirty="0" err="1"/>
              <a:t>bảo</a:t>
            </a:r>
            <a:r>
              <a:rPr lang="en-US" sz="2200" dirty="0"/>
              <a:t> an </a:t>
            </a:r>
            <a:r>
              <a:rPr lang="en-US" sz="2200" dirty="0" err="1"/>
              <a:t>toàn</a:t>
            </a:r>
            <a:r>
              <a:rPr lang="en-US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151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4418013" y="6096000"/>
            <a:ext cx="4725987" cy="707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ĐỖ THỊ PHƯƠNG KHANH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KHOA CƠ KHÍ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8068" name="WordArt 4"/>
          <p:cNvSpPr>
            <a:spLocks noChangeArrowheads="1" noChangeShapeType="1" noTextEdit="1"/>
          </p:cNvSpPr>
          <p:nvPr/>
        </p:nvSpPr>
        <p:spPr bwMode="gray">
          <a:xfrm>
            <a:off x="1905000" y="4648200"/>
            <a:ext cx="55626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chemeClr val="tx1">
                      <a:alpha val="50000"/>
                    </a:schemeClr>
                  </a:outerShdw>
                </a:effectLst>
                <a:latin typeface="Arial"/>
                <a:cs typeface="Arial"/>
              </a:rPr>
              <a:t>Thank You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</p:bldLst>
  </p:timing>
</p:sld>
</file>

<file path=ppt/theme/theme1.xml><?xml version="1.0" encoding="utf-8"?>
<a:theme xmlns:a="http://schemas.openxmlformats.org/drawingml/2006/main" name="cdb2004c007l">
  <a:themeElements>
    <a:clrScheme name="sample 3">
      <a:dk1>
        <a:srgbClr val="000066"/>
      </a:dk1>
      <a:lt1>
        <a:srgbClr val="FFFFFF"/>
      </a:lt1>
      <a:dk2>
        <a:srgbClr val="50A834"/>
      </a:dk2>
      <a:lt2>
        <a:srgbClr val="B2B2B2"/>
      </a:lt2>
      <a:accent1>
        <a:srgbClr val="2045AE"/>
      </a:accent1>
      <a:accent2>
        <a:srgbClr val="FF9933"/>
      </a:accent2>
      <a:accent3>
        <a:srgbClr val="FFFFFF"/>
      </a:accent3>
      <a:accent4>
        <a:srgbClr val="000056"/>
      </a:accent4>
      <a:accent5>
        <a:srgbClr val="ABB0D3"/>
      </a:accent5>
      <a:accent6>
        <a:srgbClr val="E78A2D"/>
      </a:accent6>
      <a:hlink>
        <a:srgbClr val="3DC5C5"/>
      </a:hlink>
      <a:folHlink>
        <a:srgbClr val="6B41BF"/>
      </a:folHlink>
    </a:clrScheme>
    <a:fontScheme name="sam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4C1A37"/>
        </a:dk1>
        <a:lt1>
          <a:srgbClr val="FFFFFF"/>
        </a:lt1>
        <a:dk2>
          <a:srgbClr val="FFFFE7"/>
        </a:dk2>
        <a:lt2>
          <a:srgbClr val="B2B2B2"/>
        </a:lt2>
        <a:accent1>
          <a:srgbClr val="C06C98"/>
        </a:accent1>
        <a:accent2>
          <a:srgbClr val="FF9966"/>
        </a:accent2>
        <a:accent3>
          <a:srgbClr val="FFFFFF"/>
        </a:accent3>
        <a:accent4>
          <a:srgbClr val="40142D"/>
        </a:accent4>
        <a:accent5>
          <a:srgbClr val="DCBACA"/>
        </a:accent5>
        <a:accent6>
          <a:srgbClr val="E78A5C"/>
        </a:accent6>
        <a:hlink>
          <a:srgbClr val="BD6D45"/>
        </a:hlink>
        <a:folHlink>
          <a:srgbClr val="3AAB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FFFFFF"/>
        </a:dk2>
        <a:lt2>
          <a:srgbClr val="B2B2B2"/>
        </a:lt2>
        <a:accent1>
          <a:srgbClr val="2879B0"/>
        </a:accent1>
        <a:accent2>
          <a:srgbClr val="0099CC"/>
        </a:accent2>
        <a:accent3>
          <a:srgbClr val="FFFFFF"/>
        </a:accent3>
        <a:accent4>
          <a:srgbClr val="002A56"/>
        </a:accent4>
        <a:accent5>
          <a:srgbClr val="ACBED4"/>
        </a:accent5>
        <a:accent6>
          <a:srgbClr val="008AB9"/>
        </a:accent6>
        <a:hlink>
          <a:srgbClr val="A9683B"/>
        </a:hlink>
        <a:folHlink>
          <a:srgbClr val="166A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66"/>
        </a:dk1>
        <a:lt1>
          <a:srgbClr val="FFFFFF"/>
        </a:lt1>
        <a:dk2>
          <a:srgbClr val="50A834"/>
        </a:dk2>
        <a:lt2>
          <a:srgbClr val="B2B2B2"/>
        </a:lt2>
        <a:accent1>
          <a:srgbClr val="2045AE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ABB0D3"/>
        </a:accent5>
        <a:accent6>
          <a:srgbClr val="E78A2D"/>
        </a:accent6>
        <a:hlink>
          <a:srgbClr val="3DC5C5"/>
        </a:hlink>
        <a:folHlink>
          <a:srgbClr val="6B41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cdb2004c007l</Template>
  <TotalTime>305</TotalTime>
  <Words>1373</Words>
  <Application>Microsoft Office PowerPoint</Application>
  <PresentationFormat>On-screen Show (4:3)</PresentationFormat>
  <Paragraphs>163</Paragraphs>
  <Slides>19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cdb2004c007l</vt:lpstr>
      <vt:lpstr>Microsoft Word Document</vt:lpstr>
      <vt:lpstr>Document</vt:lpstr>
      <vt:lpstr>Equation</vt:lpstr>
      <vt:lpstr>Microsoft Equation 3.0</vt:lpstr>
      <vt:lpstr>CHƯƠNG 2: GIA CÔNG TIỆN (tt)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76</cp:revision>
  <dcterms:created xsi:type="dcterms:W3CDTF">2021-05-09T15:53:20Z</dcterms:created>
  <dcterms:modified xsi:type="dcterms:W3CDTF">2021-05-17T15:27:20Z</dcterms:modified>
</cp:coreProperties>
</file>