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86" r:id="rId2"/>
    <p:sldId id="296" r:id="rId3"/>
    <p:sldId id="287" r:id="rId4"/>
    <p:sldId id="290" r:id="rId5"/>
    <p:sldId id="292" r:id="rId6"/>
    <p:sldId id="291" r:id="rId7"/>
    <p:sldId id="295" r:id="rId8"/>
    <p:sldId id="294" r:id="rId9"/>
    <p:sldId id="288" r:id="rId10"/>
    <p:sldId id="293" r:id="rId11"/>
    <p:sldId id="289" r:id="rId12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custDataLst>
    <p:tags r:id="rId19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A7E"/>
    <a:srgbClr val="D81618"/>
    <a:srgbClr val="F5992D"/>
    <a:srgbClr val="F7AA2F"/>
    <a:srgbClr val="FFDC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18E7EF0-30BA-47A9-9E73-536E6FB35545}">
  <a:tblStyle styleId="{918E7EF0-30BA-47A9-9E73-536E6FB3554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FAFD12A-2A65-4255-B111-476A2ECDBF96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28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5413455-63CE-B362-5515-B49BA9B9825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F8F1A0-6AC6-E2D4-8BB7-B06D821394C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BBA406-4CCD-42A1-A05D-24CE4B2F097F}" type="datetimeFigureOut">
              <a:rPr lang="en-US" smtClean="0"/>
              <a:t>14/2/2024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00F9B5-4FCA-17B0-C679-002B10DCFC2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B5F5D5-D5C4-EB8A-9A74-ADB441D0D4F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7D01F5-7F4C-4CAE-90BC-AE3A0FBBC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0722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hdr="0" ftr="0" dt="0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405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9181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260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341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2297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3290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851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9169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5601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16174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581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preserve="1" userDrawn="1">
  <p:cSld name="1_Title + 1 column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/>
          <p:nvPr/>
        </p:nvSpPr>
        <p:spPr>
          <a:xfrm>
            <a:off x="198119" y="172545"/>
            <a:ext cx="6835141" cy="8067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hasCustomPrompt="1"/>
          </p:nvPr>
        </p:nvSpPr>
        <p:spPr>
          <a:xfrm>
            <a:off x="220980" y="172495"/>
            <a:ext cx="563118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8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r>
              <a:rPr lang="en-US"/>
              <a:t>TIÊU ĐỀ CỦA SLIDE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1" hasCustomPrompt="1"/>
          </p:nvPr>
        </p:nvSpPr>
        <p:spPr>
          <a:xfrm>
            <a:off x="228601" y="1104900"/>
            <a:ext cx="7711440" cy="35737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3500" lvl="0" indent="0">
              <a:spcBef>
                <a:spcPts val="600"/>
              </a:spcBef>
              <a:spcAft>
                <a:spcPts val="0"/>
              </a:spcAft>
              <a:buSzPts val="2600"/>
              <a:buFont typeface="Wingdings" panose="05000000000000000000" pitchFamily="2" charset="2"/>
              <a:buNone/>
              <a:defRPr sz="2400"/>
            </a:lvl1pPr>
            <a:lvl2pPr marL="914400" lvl="1" indent="-39370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2pPr>
            <a:lvl3pPr marL="1371600" lvl="2" indent="-39370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3pPr>
            <a:lvl4pPr marL="1828800" lvl="3" indent="-39370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4pPr>
            <a:lvl5pPr marL="2286000" lvl="4" indent="-393700">
              <a:spcBef>
                <a:spcPts val="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>
              <a:spcBef>
                <a:spcPts val="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>
              <a:spcBef>
                <a:spcPts val="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>
              <a:spcBef>
                <a:spcPts val="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>
              <a:spcBef>
                <a:spcPts val="0"/>
              </a:spcBef>
              <a:spcAft>
                <a:spcPts val="0"/>
              </a:spcAft>
              <a:buSzPts val="2600"/>
              <a:buChar char="■"/>
              <a:defRPr/>
            </a:lvl9pPr>
          </a:lstStyle>
          <a:p>
            <a:r>
              <a:rPr lang="en-US" sz="2400"/>
              <a:t>Nội dung của slide</a:t>
            </a:r>
            <a:endParaRPr/>
          </a:p>
        </p:txBody>
      </p:sp>
      <p:sp>
        <p:nvSpPr>
          <p:cNvPr id="32" name="Google Shape;32;p5"/>
          <p:cNvSpPr/>
          <p:nvPr/>
        </p:nvSpPr>
        <p:spPr>
          <a:xfrm>
            <a:off x="5844540" y="167640"/>
            <a:ext cx="1188720" cy="815339"/>
          </a:xfrm>
          <a:prstGeom prst="rect">
            <a:avLst/>
          </a:prstGeom>
          <a:solidFill>
            <a:srgbClr val="FFFFFF">
              <a:alpha val="526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Google Shape;58;p8">
            <a:extLst>
              <a:ext uri="{FF2B5EF4-FFF2-40B4-BE49-F238E27FC236}">
                <a16:creationId xmlns:a16="http://schemas.microsoft.com/office/drawing/2014/main" id="{332F7CA8-EC40-0B82-9552-ED7E9D5A29DC}"/>
              </a:ext>
            </a:extLst>
          </p:cNvPr>
          <p:cNvSpPr txBox="1">
            <a:spLocks noGrp="1"/>
          </p:cNvSpPr>
          <p:nvPr>
            <p:ph type="sldNum" idx="4"/>
          </p:nvPr>
        </p:nvSpPr>
        <p:spPr>
          <a:xfrm>
            <a:off x="7993380" y="4318125"/>
            <a:ext cx="1150620" cy="393600"/>
          </a:xfrm>
          <a:prstGeom prst="rect">
            <a:avLst/>
          </a:prstGeom>
          <a:solidFill>
            <a:srgbClr val="FFC000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buNone/>
              <a:defRPr b="1">
                <a:solidFill>
                  <a:srgbClr val="002060"/>
                </a:solidFill>
              </a:defRPr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r>
              <a:rPr lang="en-US"/>
              <a:t>PAGE </a:t>
            </a:r>
            <a:fld id="{00000000-1234-1234-1234-123412341234}" type="slidenum">
              <a:rPr lang="en" smtClean="0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39867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 preserve="1">
  <p:cSld name="1_Title + 3 columns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8"/>
          <p:cNvSpPr/>
          <p:nvPr/>
        </p:nvSpPr>
        <p:spPr>
          <a:xfrm>
            <a:off x="0" y="149685"/>
            <a:ext cx="7279740" cy="8067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title" hasCustomPrompt="1"/>
          </p:nvPr>
        </p:nvSpPr>
        <p:spPr>
          <a:xfrm>
            <a:off x="320040" y="149635"/>
            <a:ext cx="57912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800" b="1">
                <a:solidFill>
                  <a:srgbClr val="002060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r>
              <a:rPr lang="en-US"/>
              <a:t>TIÊU ĐỀ CỦA SLIDE</a:t>
            </a:r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body" idx="1"/>
          </p:nvPr>
        </p:nvSpPr>
        <p:spPr>
          <a:xfrm>
            <a:off x="508615" y="1184725"/>
            <a:ext cx="2317500" cy="33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body" idx="2"/>
          </p:nvPr>
        </p:nvSpPr>
        <p:spPr>
          <a:xfrm>
            <a:off x="2998305" y="1177105"/>
            <a:ext cx="2317500" cy="33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body" idx="3"/>
          </p:nvPr>
        </p:nvSpPr>
        <p:spPr>
          <a:xfrm>
            <a:off x="5548954" y="1169485"/>
            <a:ext cx="2317500" cy="33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9" name="Google Shape;59;p8"/>
          <p:cNvSpPr/>
          <p:nvPr/>
        </p:nvSpPr>
        <p:spPr>
          <a:xfrm>
            <a:off x="6111240" y="149585"/>
            <a:ext cx="1168550" cy="802915"/>
          </a:xfrm>
          <a:prstGeom prst="rect">
            <a:avLst/>
          </a:prstGeom>
          <a:solidFill>
            <a:srgbClr val="FFFFFF">
              <a:alpha val="526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58;p8">
            <a:extLst>
              <a:ext uri="{FF2B5EF4-FFF2-40B4-BE49-F238E27FC236}">
                <a16:creationId xmlns:a16="http://schemas.microsoft.com/office/drawing/2014/main" id="{A51B2B80-10E2-3A3B-FD93-DA1283F7CF1F}"/>
              </a:ext>
            </a:extLst>
          </p:cNvPr>
          <p:cNvSpPr txBox="1">
            <a:spLocks noGrp="1"/>
          </p:cNvSpPr>
          <p:nvPr>
            <p:ph type="sldNum" idx="4"/>
          </p:nvPr>
        </p:nvSpPr>
        <p:spPr>
          <a:xfrm>
            <a:off x="7993380" y="4318125"/>
            <a:ext cx="1150620" cy="393600"/>
          </a:xfrm>
          <a:prstGeom prst="rect">
            <a:avLst/>
          </a:prstGeom>
          <a:solidFill>
            <a:srgbClr val="FFC000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buNone/>
              <a:defRPr b="1">
                <a:solidFill>
                  <a:srgbClr val="002060"/>
                </a:solidFill>
              </a:defRPr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r>
              <a:rPr lang="en-US"/>
              <a:t>PAGE </a:t>
            </a:r>
            <a:fld id="{00000000-1234-1234-1234-123412341234}" type="slidenum">
              <a:rPr lang="en" smtClean="0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04676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half slide" preserve="1" userDrawn="1">
  <p:cSld name="1_Title + 1 column half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4350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D81618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7D3AEEA-427A-0DAD-FCAC-EB084520DFEA}"/>
              </a:ext>
            </a:extLst>
          </p:cNvPr>
          <p:cNvSpPr/>
          <p:nvPr userDrawn="1"/>
        </p:nvSpPr>
        <p:spPr>
          <a:xfrm>
            <a:off x="53340" y="7620"/>
            <a:ext cx="9075420" cy="4754880"/>
          </a:xfrm>
          <a:prstGeom prst="rect">
            <a:avLst/>
          </a:prstGeom>
          <a:solidFill>
            <a:schemeClr val="bg1"/>
          </a:solidFill>
          <a:ln w="41275">
            <a:solidFill>
              <a:srgbClr val="F5992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 descr="GIỚI THIỆU CHUNG">
            <a:extLst>
              <a:ext uri="{FF2B5EF4-FFF2-40B4-BE49-F238E27FC236}">
                <a16:creationId xmlns:a16="http://schemas.microsoft.com/office/drawing/2014/main" id="{A9A4AEB1-F843-D2E1-7960-F161DEE37E5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280" y="30480"/>
            <a:ext cx="1715620" cy="64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83E8233-99E5-EE10-AD4B-7AC064F7B7BC}"/>
              </a:ext>
            </a:extLst>
          </p:cNvPr>
          <p:cNvSpPr txBox="1"/>
          <p:nvPr userDrawn="1"/>
        </p:nvSpPr>
        <p:spPr>
          <a:xfrm>
            <a:off x="0" y="4812863"/>
            <a:ext cx="24978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KHOA LÝ LUẬN CHÍNH TRỊ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2D21E5-D8E0-81A9-E0CA-B8C4A0A74279}"/>
              </a:ext>
            </a:extLst>
          </p:cNvPr>
          <p:cNvSpPr txBox="1"/>
          <p:nvPr userDrawn="1"/>
        </p:nvSpPr>
        <p:spPr>
          <a:xfrm>
            <a:off x="4562475" y="4810542"/>
            <a:ext cx="458343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FFC000"/>
                </a:solidFill>
              </a:rPr>
              <a:t>NHÂN VĂN - SÁNG TẠO - PHÁT TRIỂN - BỀN VỮNG</a:t>
            </a:r>
          </a:p>
        </p:txBody>
      </p:sp>
      <p:sp>
        <p:nvSpPr>
          <p:cNvPr id="19" name="Google Shape;58;p8">
            <a:extLst>
              <a:ext uri="{FF2B5EF4-FFF2-40B4-BE49-F238E27FC236}">
                <a16:creationId xmlns:a16="http://schemas.microsoft.com/office/drawing/2014/main" id="{9F4F07F5-7F80-3701-967C-382F54AFAA5A}"/>
              </a:ext>
            </a:extLst>
          </p:cNvPr>
          <p:cNvSpPr txBox="1">
            <a:spLocks noGrp="1"/>
          </p:cNvSpPr>
          <p:nvPr>
            <p:ph type="sldNum" idx="4"/>
          </p:nvPr>
        </p:nvSpPr>
        <p:spPr>
          <a:xfrm>
            <a:off x="7993380" y="4318125"/>
            <a:ext cx="1150620" cy="393600"/>
          </a:xfrm>
          <a:prstGeom prst="rect">
            <a:avLst/>
          </a:prstGeom>
          <a:solidFill>
            <a:srgbClr val="FFC000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buNone/>
              <a:defRPr b="1">
                <a:solidFill>
                  <a:srgbClr val="002060"/>
                </a:solidFill>
              </a:defRPr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r>
              <a:rPr lang="en-US"/>
              <a:t>PAGE </a:t>
            </a:r>
            <a:fld id="{00000000-1234-1234-1234-123412341234}" type="slidenum">
              <a:rPr lang="en" smtClean="0"/>
              <a:pPr/>
              <a:t>‹#›</a:t>
            </a:fld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2" r:id="rId2"/>
    <p:sldLayoutId id="2147483665" r:id="rId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63500" marR="0" lvl="0" indent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lethimaihuong@lttc.edu.vn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F043DF-56F6-4146-8525-C9AF605D753B}"/>
              </a:ext>
            </a:extLst>
          </p:cNvPr>
          <p:cNvSpPr txBox="1"/>
          <p:nvPr/>
        </p:nvSpPr>
        <p:spPr>
          <a:xfrm>
            <a:off x="5330051" y="3609305"/>
            <a:ext cx="37118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GV: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LÊ THỊ MAI HƯỜNG</a:t>
            </a:r>
          </a:p>
          <a:p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lethimaihuong@lttc.edu.vn</a:t>
            </a: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thoại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0932187118 </a:t>
            </a:r>
          </a:p>
        </p:txBody>
      </p:sp>
    </p:spTree>
    <p:extLst>
      <p:ext uri="{BB962C8B-B14F-4D97-AF65-F5344CB8AC3E}">
        <p14:creationId xmlns:p14="http://schemas.microsoft.com/office/powerpoint/2010/main" val="3979516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6340C3-9D63-4136-BBE8-00BED07B15A3}"/>
              </a:ext>
            </a:extLst>
          </p:cNvPr>
          <p:cNvSpPr txBox="1"/>
          <p:nvPr/>
        </p:nvSpPr>
        <p:spPr>
          <a:xfrm>
            <a:off x="215806" y="1227096"/>
            <a:ext cx="878132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t-IT" sz="1800" b="1" dirty="0"/>
              <a:t>Mục tiêu của bài: </a:t>
            </a:r>
            <a:endParaRPr lang="en-US" sz="1800" dirty="0"/>
          </a:p>
          <a:p>
            <a:r>
              <a:rPr lang="it-IT" sz="1800" dirty="0"/>
              <a:t>Sau khi học xong bài này người học có khả năng: </a:t>
            </a:r>
            <a:endParaRPr lang="en-US" sz="1800" dirty="0"/>
          </a:p>
          <a:p>
            <a:pPr lvl="0"/>
            <a:r>
              <a:rPr lang="it-IT" sz="1800" b="1" i="1" dirty="0"/>
              <a:t>Kiến Thức: </a:t>
            </a:r>
            <a:r>
              <a:rPr lang="it-IT" sz="1800" dirty="0"/>
              <a:t>Nắm được khái niệm tư tưởng Hồ Chí Minh;  biết được nguồn gốc, quá trình hình thành tư tưởng Hồ Chí Minh</a:t>
            </a:r>
            <a:endParaRPr lang="en-US" sz="1800" dirty="0"/>
          </a:p>
          <a:p>
            <a:pPr lvl="0"/>
            <a:r>
              <a:rPr lang="it-IT" sz="1800" b="1" i="1" dirty="0"/>
              <a:t>Kỹ năng:</a:t>
            </a:r>
            <a:r>
              <a:rPr lang="it-IT" sz="1800" dirty="0"/>
              <a:t> Có khả năng phân tích được khái niệm tư tưởng Hồ Chí Minh; phân tích được nguổn gốc hình thành tư tưởng Hồ Chí Minh và kết luận được nguồn gốc nào có ý nghĩa quyết định nhất đến sự hình thành và phát triển tư tưởng HCM</a:t>
            </a:r>
            <a:endParaRPr lang="en-US" sz="1800" dirty="0"/>
          </a:p>
          <a:p>
            <a:pPr lvl="0"/>
            <a:r>
              <a:rPr lang="it-IT" sz="1800" b="1" i="1" dirty="0"/>
              <a:t>Năng lực tự chủ và tự chịu trách nhiệm:</a:t>
            </a:r>
            <a:r>
              <a:rPr lang="it-IT" sz="1800" dirty="0"/>
              <a:t> Có nhận thức đúng đắn, vận dụng tốt các kiến thức đã học vào việc tu dưỡng, rèn luyện đạo đức và phong cách của cá nhân.</a:t>
            </a:r>
            <a:endParaRPr lang="en-US" sz="1800" dirty="0"/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569184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0B2165-8A46-4089-A9CB-52DBE6726B3F}"/>
              </a:ext>
            </a:extLst>
          </p:cNvPr>
          <p:cNvSpPr txBox="1"/>
          <p:nvPr/>
        </p:nvSpPr>
        <p:spPr>
          <a:xfrm>
            <a:off x="484048" y="1941124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1. </a:t>
            </a:r>
            <a:r>
              <a:rPr lang="vi-VN" b="1" dirty="0"/>
              <a:t>KHÁI NIỆM, NGUỒN GỐC VÀ QUÁ TRÌNH HÌNH THÀNH TƯ TƯỞNG HỒ CHÍ MINH</a:t>
            </a:r>
            <a:endParaRPr lang="en-US" b="1" dirty="0"/>
          </a:p>
          <a:p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D163C-01B4-47F2-B60A-AB9E568E2EB8}"/>
              </a:ext>
            </a:extLst>
          </p:cNvPr>
          <p:cNvSpPr txBox="1"/>
          <p:nvPr/>
        </p:nvSpPr>
        <p:spPr>
          <a:xfrm>
            <a:off x="484048" y="2464344"/>
            <a:ext cx="7509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2. MỘT SỐ NỘI DUNG CƠ BẢN CỦA TƯ TƯỞNG HỒ CHÍ MINH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9D1AA9-9137-4175-8018-EB413E363DD0}"/>
              </a:ext>
            </a:extLst>
          </p:cNvPr>
          <p:cNvSpPr txBox="1"/>
          <p:nvPr/>
        </p:nvSpPr>
        <p:spPr>
          <a:xfrm>
            <a:off x="484048" y="3040794"/>
            <a:ext cx="7509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b="1" dirty="0"/>
              <a:t>3. VAI TRÒ CỦA TƯ TƯỞNG HỒ CHÍ MINH ĐỐI VỚI CÁCH MẠNG VIỆT NAM</a:t>
            </a:r>
            <a:endParaRPr lang="en-US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80B9D7-EBEA-4275-822C-AD3BF83D9EF3}"/>
              </a:ext>
            </a:extLst>
          </p:cNvPr>
          <p:cNvSpPr txBox="1"/>
          <p:nvPr/>
        </p:nvSpPr>
        <p:spPr>
          <a:xfrm>
            <a:off x="484048" y="3617244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4. HỌC TẬP VÀ LÀM THEO TƯ TƯỞNG, ĐẠO ĐỨC, PHONG CÁCH HỒ CHÍ MINH TRONG GIAI ĐOẠN HIỆN NAY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76A1C4-E823-4E18-A9F3-4C68ECE2E6DC}"/>
              </a:ext>
            </a:extLst>
          </p:cNvPr>
          <p:cNvSpPr txBox="1"/>
          <p:nvPr/>
        </p:nvSpPr>
        <p:spPr>
          <a:xfrm>
            <a:off x="413771" y="1243974"/>
            <a:ext cx="7509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NỘI DUNG</a:t>
            </a:r>
          </a:p>
        </p:txBody>
      </p:sp>
    </p:spTree>
    <p:extLst>
      <p:ext uri="{BB962C8B-B14F-4D97-AF65-F5344CB8AC3E}">
        <p14:creationId xmlns:p14="http://schemas.microsoft.com/office/powerpoint/2010/main" val="37594986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0B2165-8A46-4089-A9CB-52DBE6726B3F}"/>
              </a:ext>
            </a:extLst>
          </p:cNvPr>
          <p:cNvSpPr txBox="1"/>
          <p:nvPr/>
        </p:nvSpPr>
        <p:spPr>
          <a:xfrm>
            <a:off x="180828" y="1003036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1. </a:t>
            </a:r>
            <a:r>
              <a:rPr lang="vi-VN" b="1" dirty="0"/>
              <a:t>KHÁI NIỆM, NGUỒN GỐC VÀ QUÁ TRÌNH HÌNH THÀNH TƯ TƯỞNG HỒ CHÍ MINH</a:t>
            </a:r>
            <a:endParaRPr lang="en-US" b="1" dirty="0"/>
          </a:p>
          <a:p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D163C-01B4-47F2-B60A-AB9E568E2EB8}"/>
              </a:ext>
            </a:extLst>
          </p:cNvPr>
          <p:cNvSpPr txBox="1"/>
          <p:nvPr/>
        </p:nvSpPr>
        <p:spPr>
          <a:xfrm>
            <a:off x="484048" y="1338717"/>
            <a:ext cx="7509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nl-NL" b="1" dirty="0"/>
              <a:t>1.1 Khái niệm</a:t>
            </a:r>
            <a:endParaRPr lang="en-US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1D2B42FB-4F49-4A8C-B410-1D71D4308C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182" y="1723863"/>
            <a:ext cx="8229600" cy="26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/>
            <a:r>
              <a:rPr lang="de-DE" altLang="en-US" sz="2000" b="0" dirty="0">
                <a:cs typeface="Arial" panose="020B0604020202020204" pitchFamily="34" charset="0"/>
              </a:rPr>
              <a:t>	Tư tưởng Hồ Chí Minh là một hệ thống quan điểm toàn diện và sâu sắc về những vấn đề cơ bản của </a:t>
            </a:r>
            <a:r>
              <a:rPr lang="de-DE" altLang="en-US" sz="2000" b="0" dirty="0">
                <a:solidFill>
                  <a:srgbClr val="FF0000"/>
                </a:solidFill>
                <a:cs typeface="Arial" panose="020B0604020202020204" pitchFamily="34" charset="0"/>
              </a:rPr>
              <a:t>cách mạng Việt Nam</a:t>
            </a:r>
            <a:r>
              <a:rPr lang="de-DE" altLang="en-US" sz="2000" b="0" dirty="0">
                <a:cs typeface="Arial" panose="020B0604020202020204" pitchFamily="34" charset="0"/>
              </a:rPr>
              <a:t>, kết quả của sự vận dụng và phát triển sáng tạo chủ nghĩa </a:t>
            </a:r>
            <a:r>
              <a:rPr lang="de-DE" altLang="en-US" sz="2000" b="0" dirty="0">
                <a:solidFill>
                  <a:srgbClr val="FF0000"/>
                </a:solidFill>
                <a:cs typeface="Arial" panose="020B0604020202020204" pitchFamily="34" charset="0"/>
              </a:rPr>
              <a:t>Mác - Lênin </a:t>
            </a:r>
            <a:r>
              <a:rPr lang="de-DE" altLang="en-US" sz="2000" b="0" dirty="0">
                <a:cs typeface="Arial" panose="020B0604020202020204" pitchFamily="34" charset="0"/>
              </a:rPr>
              <a:t>vào điều kiện cụ thể của nước ta, kế thừa và phát triển các </a:t>
            </a:r>
            <a:r>
              <a:rPr lang="de-DE" altLang="en-US" sz="2000" b="0" dirty="0">
                <a:solidFill>
                  <a:srgbClr val="FF0066"/>
                </a:solidFill>
                <a:cs typeface="Arial" panose="020B0604020202020204" pitchFamily="34" charset="0"/>
              </a:rPr>
              <a:t>giá trị truyền thống</a:t>
            </a:r>
            <a:r>
              <a:rPr lang="de-DE" altLang="en-US" sz="2000" b="0" dirty="0">
                <a:cs typeface="Arial" panose="020B0604020202020204" pitchFamily="34" charset="0"/>
              </a:rPr>
              <a:t> tốt đẹp của dân tộc, tiếp thu tinh hoa văn hoá nhân loại; là tài sản tinh thần vô cùng to lớn và quý giá của Đảng và dân tộc ta, </a:t>
            </a:r>
            <a:r>
              <a:rPr lang="de-DE" altLang="en-US" sz="2000" b="0" dirty="0">
                <a:solidFill>
                  <a:srgbClr val="FF0066"/>
                </a:solidFill>
                <a:cs typeface="Arial" panose="020B0604020202020204" pitchFamily="34" charset="0"/>
              </a:rPr>
              <a:t>mãi mãi soi đường </a:t>
            </a:r>
            <a:r>
              <a:rPr lang="de-DE" altLang="en-US" sz="2000" b="0" dirty="0">
                <a:cs typeface="Arial" panose="020B0604020202020204" pitchFamily="34" charset="0"/>
              </a:rPr>
              <a:t>cho sự nghiệp cách mạng của nhân dân ta giành thắng lợi.</a:t>
            </a:r>
          </a:p>
          <a:p>
            <a:pPr algn="just" eaLnBrk="1" hangingPunct="1"/>
            <a:r>
              <a:rPr lang="de-DE" altLang="en-US" sz="2000" b="0" dirty="0">
                <a:solidFill>
                  <a:srgbClr val="0033CC"/>
                </a:solidFill>
                <a:cs typeface="Arial" panose="020B0604020202020204" pitchFamily="34" charset="0"/>
              </a:rPr>
              <a:t>                                         - Văn kiện ĐH XI của Đảng - </a:t>
            </a:r>
            <a:endParaRPr lang="en-US" altLang="en-US" sz="2000" b="0" dirty="0">
              <a:solidFill>
                <a:srgbClr val="0033C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671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0B2165-8A46-4089-A9CB-52DBE6726B3F}"/>
              </a:ext>
            </a:extLst>
          </p:cNvPr>
          <p:cNvSpPr txBox="1"/>
          <p:nvPr/>
        </p:nvSpPr>
        <p:spPr>
          <a:xfrm>
            <a:off x="180828" y="1003036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1. </a:t>
            </a:r>
            <a:r>
              <a:rPr lang="vi-VN" b="1" dirty="0"/>
              <a:t>KHÁI NIỆM, NGUỒN GỐC VÀ QUÁ TRÌNH HÌNH THÀNH TƯ TƯỞNG HỒ CHÍ MINH</a:t>
            </a:r>
            <a:endParaRPr lang="en-US" b="1" dirty="0"/>
          </a:p>
          <a:p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D163C-01B4-47F2-B60A-AB9E568E2EB8}"/>
              </a:ext>
            </a:extLst>
          </p:cNvPr>
          <p:cNvSpPr txBox="1"/>
          <p:nvPr/>
        </p:nvSpPr>
        <p:spPr>
          <a:xfrm>
            <a:off x="498262" y="1338717"/>
            <a:ext cx="7509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nl-NL" b="1" dirty="0"/>
              <a:t>1.1 Khái niệm</a:t>
            </a:r>
            <a:endParaRPr lang="en-US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0E9693-37D9-4725-9AE6-EC6A616C2A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72922" y="1290246"/>
            <a:ext cx="4038600" cy="666736"/>
          </a:xfrm>
          <a:prstGeom prst="rect">
            <a:avLst/>
          </a:prstGeom>
          <a:solidFill>
            <a:schemeClr val="tx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US" altLang="en-US" sz="2000" dirty="0"/>
              <a:t>3 </a:t>
            </a:r>
            <a:r>
              <a:rPr lang="en-US" altLang="en-US" sz="2000" dirty="0" err="1"/>
              <a:t>vấn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đề</a:t>
            </a:r>
            <a:r>
              <a:rPr lang="en-US" altLang="en-US" sz="2000" dirty="0"/>
              <a:t> </a:t>
            </a:r>
            <a:r>
              <a:rPr lang="en-US" altLang="en-US" sz="2000" dirty="0" err="1"/>
              <a:t>cơ</a:t>
            </a:r>
            <a:r>
              <a:rPr lang="en-US" altLang="en-US" sz="2000" dirty="0"/>
              <a:t> </a:t>
            </a:r>
            <a:r>
              <a:rPr lang="en-US" altLang="en-US" sz="2000" dirty="0" err="1"/>
              <a:t>bản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trong</a:t>
            </a:r>
            <a:r>
              <a:rPr lang="en-US" altLang="en-US" sz="2000" dirty="0"/>
              <a:t> </a:t>
            </a:r>
            <a:r>
              <a:rPr lang="en-US" altLang="en-US" sz="2000" dirty="0" err="1"/>
              <a:t>khái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niệm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tư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tưởng</a:t>
            </a:r>
            <a:r>
              <a:rPr lang="en-US" altLang="en-US" sz="2000" dirty="0"/>
              <a:t> </a:t>
            </a:r>
            <a:r>
              <a:rPr lang="en-US" altLang="en-US" sz="2000" dirty="0" err="1"/>
              <a:t>Hồ</a:t>
            </a:r>
            <a:r>
              <a:rPr lang="en-US" altLang="en-US" sz="2000" dirty="0"/>
              <a:t> </a:t>
            </a:r>
            <a:r>
              <a:rPr lang="en-US" altLang="en-US" sz="2000" dirty="0" err="1"/>
              <a:t>Chí</a:t>
            </a:r>
            <a:r>
              <a:rPr lang="en-US" altLang="en-US" sz="2000" dirty="0"/>
              <a:t> Minh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9664BDE-A8DD-4FD8-AF2C-F8D66EEE23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151" y="2119647"/>
            <a:ext cx="2038350" cy="1201737"/>
          </a:xfrm>
          <a:prstGeom prst="rect">
            <a:avLst/>
          </a:prstGeom>
          <a:solidFill>
            <a:schemeClr val="tx2">
              <a:lumMod val="9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US" altLang="en-US" dirty="0" err="1"/>
              <a:t>Nội</a:t>
            </a:r>
            <a:r>
              <a:rPr lang="en-US" altLang="en-US" dirty="0"/>
              <a:t> dung </a:t>
            </a:r>
            <a:r>
              <a:rPr lang="en-US" altLang="en-US" dirty="0" err="1"/>
              <a:t>cơ</a:t>
            </a:r>
            <a:r>
              <a:rPr lang="en-US" altLang="en-US" dirty="0"/>
              <a:t> 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của</a:t>
            </a:r>
            <a:r>
              <a:rPr lang="en-US" altLang="en-US" dirty="0"/>
              <a:t> TT </a:t>
            </a:r>
            <a:r>
              <a:rPr lang="en-US" altLang="en-US" dirty="0" err="1"/>
              <a:t>Hồ</a:t>
            </a:r>
            <a:r>
              <a:rPr lang="en-US" altLang="en-US" dirty="0"/>
              <a:t> </a:t>
            </a:r>
            <a:r>
              <a:rPr lang="en-US" altLang="en-US" dirty="0" err="1"/>
              <a:t>Chí</a:t>
            </a:r>
            <a:r>
              <a:rPr lang="en-US" altLang="en-US" dirty="0"/>
              <a:t> Minh:</a:t>
            </a:r>
          </a:p>
          <a:p>
            <a:pPr algn="ctr" eaLnBrk="1" hangingPunct="1"/>
            <a:endParaRPr lang="en-US" alt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F9757D-8CE9-4A35-9B4B-A62E713359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1874" y="2565861"/>
            <a:ext cx="3122226" cy="879475"/>
          </a:xfrm>
          <a:prstGeom prst="rect">
            <a:avLst/>
          </a:prstGeom>
          <a:solidFill>
            <a:schemeClr val="tx2">
              <a:lumMod val="9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dirty="0" err="1"/>
              <a:t>Nguồn</a:t>
            </a:r>
            <a:r>
              <a:rPr lang="en-US" altLang="en-US" dirty="0"/>
              <a:t> </a:t>
            </a:r>
            <a:r>
              <a:rPr lang="en-US" altLang="en-US" dirty="0" err="1"/>
              <a:t>gốc</a:t>
            </a:r>
            <a:r>
              <a:rPr lang="en-US" altLang="en-US" dirty="0"/>
              <a:t> </a:t>
            </a:r>
            <a:r>
              <a:rPr lang="en-US" altLang="en-US" dirty="0" err="1"/>
              <a:t>hình</a:t>
            </a:r>
            <a:r>
              <a:rPr lang="en-US" altLang="en-US" dirty="0"/>
              <a:t> </a:t>
            </a:r>
            <a:r>
              <a:rPr lang="en-US" altLang="en-US" dirty="0" err="1"/>
              <a:t>thành</a:t>
            </a:r>
            <a:r>
              <a:rPr lang="en-US" altLang="en-US" dirty="0"/>
              <a:t> TT </a:t>
            </a:r>
            <a:r>
              <a:rPr lang="en-US" altLang="en-US" dirty="0" err="1"/>
              <a:t>Hồ</a:t>
            </a:r>
            <a:r>
              <a:rPr lang="en-US" altLang="en-US" dirty="0"/>
              <a:t> </a:t>
            </a:r>
            <a:r>
              <a:rPr lang="en-US" altLang="en-US" dirty="0" err="1"/>
              <a:t>Chí</a:t>
            </a:r>
            <a:r>
              <a:rPr lang="en-US" altLang="en-US" dirty="0"/>
              <a:t> Minh</a:t>
            </a:r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C5C09BA-D8D1-48B4-926A-CA2E4114D3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7561" y="2119647"/>
            <a:ext cx="2968304" cy="685800"/>
          </a:xfrm>
          <a:prstGeom prst="rect">
            <a:avLst/>
          </a:prstGeom>
          <a:solidFill>
            <a:schemeClr val="tx2">
              <a:lumMod val="9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dirty="0" err="1"/>
              <a:t>Giá</a:t>
            </a:r>
            <a:r>
              <a:rPr lang="en-US" altLang="en-US" dirty="0"/>
              <a:t> </a:t>
            </a:r>
            <a:r>
              <a:rPr lang="en-US" altLang="en-US" dirty="0" err="1"/>
              <a:t>trị</a:t>
            </a:r>
            <a:r>
              <a:rPr lang="en-US" altLang="en-US" dirty="0"/>
              <a:t> </a:t>
            </a:r>
            <a:r>
              <a:rPr lang="en-US" altLang="en-US" dirty="0" err="1"/>
              <a:t>tư</a:t>
            </a:r>
            <a:r>
              <a:rPr lang="en-US" altLang="en-US" dirty="0"/>
              <a:t> </a:t>
            </a:r>
            <a:r>
              <a:rPr lang="en-US" altLang="en-US" dirty="0" err="1"/>
              <a:t>tưởng</a:t>
            </a:r>
            <a:r>
              <a:rPr lang="en-US" altLang="en-US" dirty="0"/>
              <a:t> HCM</a:t>
            </a:r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E7C91B1-6888-4E1B-BD0F-1E58510BA3A1}"/>
              </a:ext>
            </a:extLst>
          </p:cNvPr>
          <p:cNvCxnSpPr>
            <a:cxnSpLocks noChangeShapeType="1"/>
            <a:stCxn id="6" idx="2"/>
          </p:cNvCxnSpPr>
          <p:nvPr/>
        </p:nvCxnSpPr>
        <p:spPr bwMode="auto">
          <a:xfrm flipH="1">
            <a:off x="2246453" y="1956982"/>
            <a:ext cx="2445769" cy="603649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AD91E1A-58A1-44C8-9D6D-EC908A29DA76}"/>
              </a:ext>
            </a:extLst>
          </p:cNvPr>
          <p:cNvCxnSpPr>
            <a:cxnSpLocks noChangeShapeType="1"/>
            <a:endCxn id="8" idx="0"/>
          </p:cNvCxnSpPr>
          <p:nvPr/>
        </p:nvCxnSpPr>
        <p:spPr bwMode="auto">
          <a:xfrm flipH="1">
            <a:off x="4252987" y="1967637"/>
            <a:ext cx="479086" cy="598224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20D8691-9AAA-4272-A8B9-A658FFE7440C}"/>
              </a:ext>
            </a:extLst>
          </p:cNvPr>
          <p:cNvCxnSpPr>
            <a:cxnSpLocks noChangeShapeType="1"/>
            <a:stCxn id="6" idx="2"/>
          </p:cNvCxnSpPr>
          <p:nvPr/>
        </p:nvCxnSpPr>
        <p:spPr bwMode="auto">
          <a:xfrm>
            <a:off x="4692222" y="1956982"/>
            <a:ext cx="1315339" cy="354157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3A1435B8-991D-4258-A01B-BB0EDD9DB3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478" y="3540389"/>
            <a:ext cx="2156318" cy="103635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b="0" i="0" dirty="0" err="1"/>
              <a:t>Những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vấn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đề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cơ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bản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về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>
                <a:solidFill>
                  <a:srgbClr val="FF0000"/>
                </a:solidFill>
              </a:rPr>
              <a:t>cách</a:t>
            </a:r>
            <a:r>
              <a:rPr lang="en-US" altLang="en-US" sz="2000" b="0" i="0" dirty="0">
                <a:solidFill>
                  <a:srgbClr val="FF0000"/>
                </a:solidFill>
              </a:rPr>
              <a:t> </a:t>
            </a:r>
            <a:r>
              <a:rPr lang="en-US" altLang="en-US" sz="2000" b="0" i="0" dirty="0" err="1">
                <a:solidFill>
                  <a:srgbClr val="FF0000"/>
                </a:solidFill>
              </a:rPr>
              <a:t>mạng</a:t>
            </a:r>
            <a:r>
              <a:rPr lang="en-US" altLang="en-US" sz="2000" b="0" i="0" dirty="0">
                <a:solidFill>
                  <a:srgbClr val="FF0000"/>
                </a:solidFill>
              </a:rPr>
              <a:t> </a:t>
            </a:r>
            <a:r>
              <a:rPr lang="en-US" altLang="en-US" sz="2000" b="0" i="0" dirty="0" err="1">
                <a:solidFill>
                  <a:srgbClr val="FF0000"/>
                </a:solidFill>
              </a:rPr>
              <a:t>Việt</a:t>
            </a:r>
            <a:r>
              <a:rPr lang="en-US" altLang="en-US" sz="2000" b="0" i="0" dirty="0">
                <a:solidFill>
                  <a:srgbClr val="FF0000"/>
                </a:solidFill>
              </a:rPr>
              <a:t> Nam</a:t>
            </a:r>
          </a:p>
          <a:p>
            <a:pPr eaLnBrk="1" hangingPunct="1"/>
            <a:endParaRPr lang="en-US" altLang="en-US" sz="2000" i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0F9F608-A638-40D4-BEEC-1ADC4569C873}"/>
              </a:ext>
            </a:extLst>
          </p:cNvPr>
          <p:cNvSpPr/>
          <p:nvPr/>
        </p:nvSpPr>
        <p:spPr bwMode="auto">
          <a:xfrm>
            <a:off x="2847432" y="3540388"/>
            <a:ext cx="3048000" cy="879475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58738" indent="117475" algn="just" eaLnBrk="1" hangingPunct="1">
              <a:buFontTx/>
              <a:buChar char="-"/>
              <a:defRPr/>
            </a:pPr>
            <a:r>
              <a:rPr lang="de-DE" altLang="en-US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CN </a:t>
            </a:r>
            <a:r>
              <a:rPr lang="de-DE" altLang="en-US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Mác - Lênin </a:t>
            </a:r>
          </a:p>
          <a:p>
            <a:pPr marL="58738" indent="117475" algn="just" eaLnBrk="1" hangingPunct="1">
              <a:buFontTx/>
              <a:buChar char="-"/>
              <a:defRPr/>
            </a:pPr>
            <a:r>
              <a:rPr lang="de-DE" altLang="en-US" sz="1600" b="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 trị truyền thống</a:t>
            </a:r>
            <a:r>
              <a:rPr lang="de-DE" altLang="en-US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của dân tộc</a:t>
            </a:r>
          </a:p>
          <a:p>
            <a:pPr marL="58738" indent="117475" algn="just" eaLnBrk="1" hangingPunct="1">
              <a:buFontTx/>
              <a:buChar char="-"/>
              <a:defRPr/>
            </a:pPr>
            <a:r>
              <a:rPr lang="de-DE" altLang="en-US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Tinh hoa </a:t>
            </a:r>
            <a:r>
              <a:rPr lang="de-DE" altLang="en-US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văn hoá nhân loại</a:t>
            </a:r>
            <a:endParaRPr lang="en-US" sz="1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673025A-209D-41A0-871F-5EA7D98574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7562" y="2805448"/>
            <a:ext cx="3048000" cy="1861308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en-US" sz="2000" b="0" dirty="0">
                <a:cs typeface="Times New Roman" panose="02020603050405020304" pitchFamily="18" charset="0"/>
              </a:rPr>
              <a:t>- Là </a:t>
            </a:r>
            <a:r>
              <a:rPr lang="de-DE" altLang="en-US" sz="2000" b="0" dirty="0">
                <a:solidFill>
                  <a:srgbClr val="FF0000"/>
                </a:solidFill>
                <a:cs typeface="Times New Roman" panose="02020603050405020304" pitchFamily="18" charset="0"/>
              </a:rPr>
              <a:t>tài sản tinh thần </a:t>
            </a:r>
            <a:r>
              <a:rPr lang="de-DE" altLang="en-US" sz="2000" b="0" dirty="0">
                <a:cs typeface="Times New Roman" panose="02020603050405020304" pitchFamily="18" charset="0"/>
              </a:rPr>
              <a:t>vô cùng to lớn và quý giá của Đảng và dân tộc ta, - </a:t>
            </a:r>
            <a:r>
              <a:rPr lang="de-DE" altLang="en-US" sz="2000" b="0" dirty="0">
                <a:solidFill>
                  <a:srgbClr val="FF0066"/>
                </a:solidFill>
                <a:cs typeface="Times New Roman" panose="02020603050405020304" pitchFamily="18" charset="0"/>
              </a:rPr>
              <a:t>Soi đường </a:t>
            </a:r>
            <a:r>
              <a:rPr lang="de-DE" altLang="en-US" sz="2000" b="0" dirty="0">
                <a:cs typeface="Times New Roman" panose="02020603050405020304" pitchFamily="18" charset="0"/>
              </a:rPr>
              <a:t>cho sự nghiệp CM của nhân dân ta giành thắng lợi.</a:t>
            </a:r>
            <a:endParaRPr lang="en-US" altLang="en-US" sz="2000" dirty="0">
              <a:cs typeface="Times New Roman" panose="02020603050405020304" pitchFamily="18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E59C247-CFC0-4553-9B62-5DE008105B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3272" y="1290245"/>
            <a:ext cx="4038600" cy="66673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US" altLang="en-US" sz="2000" dirty="0"/>
              <a:t>3 </a:t>
            </a:r>
            <a:r>
              <a:rPr lang="en-US" altLang="en-US" sz="2000" dirty="0" err="1"/>
              <a:t>vấn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đề</a:t>
            </a:r>
            <a:r>
              <a:rPr lang="en-US" altLang="en-US" sz="2000" dirty="0"/>
              <a:t> </a:t>
            </a:r>
            <a:r>
              <a:rPr lang="en-US" altLang="en-US" sz="2000" dirty="0" err="1"/>
              <a:t>cơ</a:t>
            </a:r>
            <a:r>
              <a:rPr lang="en-US" altLang="en-US" sz="2000" dirty="0"/>
              <a:t> </a:t>
            </a:r>
            <a:r>
              <a:rPr lang="en-US" altLang="en-US" sz="2000" dirty="0" err="1"/>
              <a:t>bản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trong</a:t>
            </a:r>
            <a:r>
              <a:rPr lang="en-US" altLang="en-US" sz="2000" dirty="0"/>
              <a:t> </a:t>
            </a:r>
            <a:r>
              <a:rPr lang="en-US" altLang="en-US" sz="2000" dirty="0" err="1"/>
              <a:t>khái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niệm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tư</a:t>
            </a:r>
            <a:r>
              <a:rPr lang="en-US" altLang="en-US" sz="2000" dirty="0"/>
              <a:t> </a:t>
            </a:r>
            <a:r>
              <a:rPr lang="en-US" altLang="en-US" sz="2000" dirty="0" err="1"/>
              <a:t>tưởng</a:t>
            </a:r>
            <a:r>
              <a:rPr lang="en-US" altLang="en-US" sz="2000" dirty="0"/>
              <a:t> </a:t>
            </a:r>
            <a:r>
              <a:rPr lang="en-US" altLang="en-US" sz="2000" dirty="0" err="1"/>
              <a:t>Hồ</a:t>
            </a:r>
            <a:r>
              <a:rPr lang="en-US" altLang="en-US" sz="2000" dirty="0"/>
              <a:t> </a:t>
            </a:r>
            <a:r>
              <a:rPr lang="en-US" altLang="en-US" sz="2000" dirty="0" err="1"/>
              <a:t>Chí</a:t>
            </a:r>
            <a:r>
              <a:rPr lang="en-US" altLang="en-US" sz="2000" dirty="0"/>
              <a:t> Minh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32966B7-1244-4890-8C40-BB3B8F3E34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828" y="3540388"/>
            <a:ext cx="2156318" cy="103635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US" altLang="en-US" sz="2000" b="0" i="0" dirty="0" err="1"/>
              <a:t>Những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vấn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đề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cơ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bản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/>
              <a:t>về</a:t>
            </a:r>
            <a:r>
              <a:rPr lang="en-US" altLang="en-US" sz="2000" b="0" i="0" dirty="0"/>
              <a:t> </a:t>
            </a:r>
            <a:r>
              <a:rPr lang="en-US" altLang="en-US" sz="2000" b="0" i="0" dirty="0" err="1">
                <a:solidFill>
                  <a:srgbClr val="FF0000"/>
                </a:solidFill>
              </a:rPr>
              <a:t>cách</a:t>
            </a:r>
            <a:r>
              <a:rPr lang="en-US" altLang="en-US" sz="2000" b="0" i="0" dirty="0">
                <a:solidFill>
                  <a:srgbClr val="FF0000"/>
                </a:solidFill>
              </a:rPr>
              <a:t> </a:t>
            </a:r>
            <a:r>
              <a:rPr lang="en-US" altLang="en-US" sz="2000" b="0" i="0" dirty="0" err="1">
                <a:solidFill>
                  <a:srgbClr val="FF0000"/>
                </a:solidFill>
              </a:rPr>
              <a:t>mạng</a:t>
            </a:r>
            <a:r>
              <a:rPr lang="en-US" altLang="en-US" sz="2000" b="0" i="0" dirty="0">
                <a:solidFill>
                  <a:srgbClr val="FF0000"/>
                </a:solidFill>
              </a:rPr>
              <a:t> </a:t>
            </a:r>
            <a:r>
              <a:rPr lang="en-US" altLang="en-US" sz="2000" b="0" i="0" dirty="0" err="1">
                <a:solidFill>
                  <a:srgbClr val="FF0000"/>
                </a:solidFill>
              </a:rPr>
              <a:t>Việt</a:t>
            </a:r>
            <a:r>
              <a:rPr lang="en-US" altLang="en-US" sz="2000" b="0" i="0" dirty="0">
                <a:solidFill>
                  <a:srgbClr val="FF0000"/>
                </a:solidFill>
              </a:rPr>
              <a:t> Nam</a:t>
            </a:r>
          </a:p>
          <a:p>
            <a:pPr eaLnBrk="1" hangingPunct="1"/>
            <a:endParaRPr lang="en-US" altLang="en-US" sz="2000" i="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09FCF43-EC88-4A7D-A084-29499B11114D}"/>
              </a:ext>
            </a:extLst>
          </p:cNvPr>
          <p:cNvSpPr/>
          <p:nvPr/>
        </p:nvSpPr>
        <p:spPr bwMode="auto">
          <a:xfrm>
            <a:off x="2867782" y="3540387"/>
            <a:ext cx="3048000" cy="87947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marL="58738" indent="117475" algn="just" eaLnBrk="1" hangingPunct="1">
              <a:buFontTx/>
              <a:buChar char="-"/>
              <a:defRPr/>
            </a:pPr>
            <a:r>
              <a:rPr lang="de-DE" altLang="en-US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CN </a:t>
            </a:r>
            <a:r>
              <a:rPr lang="de-DE" altLang="en-US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Mác - Lênin </a:t>
            </a:r>
          </a:p>
          <a:p>
            <a:pPr marL="58738" indent="117475" algn="just" eaLnBrk="1" hangingPunct="1">
              <a:buFontTx/>
              <a:buChar char="-"/>
              <a:defRPr/>
            </a:pPr>
            <a:r>
              <a:rPr lang="de-DE" altLang="en-US" sz="1600" b="0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 trị truyền thống</a:t>
            </a:r>
            <a:r>
              <a:rPr lang="de-DE" altLang="en-US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của dân tộc</a:t>
            </a:r>
          </a:p>
          <a:p>
            <a:pPr marL="58738" indent="117475" algn="just" eaLnBrk="1" hangingPunct="1">
              <a:buFontTx/>
              <a:buChar char="-"/>
              <a:defRPr/>
            </a:pPr>
            <a:r>
              <a:rPr lang="de-DE" altLang="en-US" sz="1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Tinh hoa </a:t>
            </a:r>
            <a:r>
              <a:rPr lang="de-DE" altLang="en-US" sz="1600" b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văn hoá nhân loại</a:t>
            </a:r>
            <a:endParaRPr lang="en-US" sz="1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7CEF6EA-CDCF-4C55-A1CE-29BBEE19E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7912" y="2805447"/>
            <a:ext cx="3048000" cy="1861308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>
            <a:lvl1pPr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de-DE" altLang="en-US" sz="2000" b="0" dirty="0">
                <a:cs typeface="Times New Roman" panose="02020603050405020304" pitchFamily="18" charset="0"/>
              </a:rPr>
              <a:t>- Là </a:t>
            </a:r>
            <a:r>
              <a:rPr lang="de-DE" altLang="en-US" sz="2000" b="0" dirty="0">
                <a:solidFill>
                  <a:srgbClr val="FF0000"/>
                </a:solidFill>
                <a:cs typeface="Times New Roman" panose="02020603050405020304" pitchFamily="18" charset="0"/>
              </a:rPr>
              <a:t>tài sản tinh thần </a:t>
            </a:r>
            <a:r>
              <a:rPr lang="de-DE" altLang="en-US" sz="2000" b="0" dirty="0">
                <a:cs typeface="Times New Roman" panose="02020603050405020304" pitchFamily="18" charset="0"/>
              </a:rPr>
              <a:t>vô cùng to lớn và quý giá của Đảng và dân tộc ta, - </a:t>
            </a:r>
            <a:r>
              <a:rPr lang="de-DE" altLang="en-US" sz="2000" b="0" dirty="0">
                <a:solidFill>
                  <a:srgbClr val="FF0066"/>
                </a:solidFill>
                <a:cs typeface="Times New Roman" panose="02020603050405020304" pitchFamily="18" charset="0"/>
              </a:rPr>
              <a:t>Soi đường </a:t>
            </a:r>
            <a:r>
              <a:rPr lang="de-DE" altLang="en-US" sz="2000" b="0" dirty="0">
                <a:cs typeface="Times New Roman" panose="02020603050405020304" pitchFamily="18" charset="0"/>
              </a:rPr>
              <a:t>cho sự nghiệp CM của nhân dân ta giành thắng lợi.</a:t>
            </a:r>
            <a:endParaRPr lang="en-US" altLang="en-US" sz="2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030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4" grpId="0" animBg="1"/>
      <p:bldP spid="15" grpId="0" animBg="1"/>
      <p:bldP spid="16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0B2165-8A46-4089-A9CB-52DBE6726B3F}"/>
              </a:ext>
            </a:extLst>
          </p:cNvPr>
          <p:cNvSpPr txBox="1"/>
          <p:nvPr/>
        </p:nvSpPr>
        <p:spPr>
          <a:xfrm>
            <a:off x="152400" y="1003036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1. </a:t>
            </a:r>
            <a:r>
              <a:rPr lang="vi-VN" b="1" dirty="0"/>
              <a:t>KHÁI NIỆM, NGUỒN GỐC VÀ QUÁ TRÌNH HÌNH THÀNH TƯ TƯỞNG HỒ CHÍ MINH</a:t>
            </a:r>
            <a:endParaRPr lang="en-US" b="1" dirty="0"/>
          </a:p>
          <a:p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D163C-01B4-47F2-B60A-AB9E568E2EB8}"/>
              </a:ext>
            </a:extLst>
          </p:cNvPr>
          <p:cNvSpPr txBox="1"/>
          <p:nvPr/>
        </p:nvSpPr>
        <p:spPr>
          <a:xfrm>
            <a:off x="318224" y="1316599"/>
            <a:ext cx="75094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nl-NL" b="1" dirty="0"/>
              <a:t>1.2 Nguồn gốc</a:t>
            </a:r>
            <a:endParaRPr lang="en-US" b="1" dirty="0"/>
          </a:p>
          <a:p>
            <a:pPr lvl="2"/>
            <a:r>
              <a:rPr lang="en-US" b="1" i="1" dirty="0"/>
              <a:t>1.2.1 </a:t>
            </a:r>
            <a:r>
              <a:rPr lang="vi-VN" b="1" i="1" dirty="0"/>
              <a:t>Nguồn gốc thực tiễn </a:t>
            </a:r>
            <a:endParaRPr lang="en-US" b="1" i="1" dirty="0"/>
          </a:p>
          <a:p>
            <a:pPr lvl="1"/>
            <a:endParaRPr 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9D1AA9-9137-4175-8018-EB413E363DD0}"/>
              </a:ext>
            </a:extLst>
          </p:cNvPr>
          <p:cNvSpPr txBox="1"/>
          <p:nvPr/>
        </p:nvSpPr>
        <p:spPr>
          <a:xfrm>
            <a:off x="318224" y="2004338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Tình hình Việt Nam cuối thế kỷ XIX đầu thế kỷ XX</a:t>
            </a:r>
            <a:endParaRPr lang="en-US" dirty="0"/>
          </a:p>
          <a:p>
            <a:r>
              <a:rPr lang="pl-PL" dirty="0"/>
              <a:t>Tình hình thế giới cuối thế kỷ XIX đầu thế kỷ XX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2202BA-E855-480D-99B2-6DAEAC725223}"/>
              </a:ext>
            </a:extLst>
          </p:cNvPr>
          <p:cNvSpPr txBox="1"/>
          <p:nvPr/>
        </p:nvSpPr>
        <p:spPr>
          <a:xfrm>
            <a:off x="271636" y="2547941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nl-NL" b="1" dirty="0"/>
              <a:t>1.2.2 </a:t>
            </a:r>
            <a:r>
              <a:rPr lang="pl-PL" b="1" i="1" dirty="0"/>
              <a:t>Nguồn gốc tư tưởng, lý luận </a:t>
            </a:r>
            <a:endParaRPr lang="en-US" b="1" i="1" dirty="0"/>
          </a:p>
          <a:p>
            <a:pPr lvl="1"/>
            <a:endParaRPr 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3B6AD3-BAA8-47E9-A332-EF9C7126B127}"/>
              </a:ext>
            </a:extLst>
          </p:cNvPr>
          <p:cNvSpPr txBox="1"/>
          <p:nvPr/>
        </p:nvSpPr>
        <p:spPr>
          <a:xfrm>
            <a:off x="215806" y="3020236"/>
            <a:ext cx="75094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N</a:t>
            </a:r>
            <a:r>
              <a:rPr lang="vi-VN" dirty="0"/>
              <a:t>hững truyền thống tốt đẹp của dân tộc, quê hương và gia đìn</a:t>
            </a:r>
            <a:r>
              <a:rPr lang="pl-PL" dirty="0"/>
              <a:t>h</a:t>
            </a:r>
            <a:endParaRPr lang="en-US" dirty="0"/>
          </a:p>
          <a:p>
            <a:r>
              <a:rPr lang="vi-VN" dirty="0"/>
              <a:t>Tinh hóa văn hóa phương Đông và phương Tây </a:t>
            </a:r>
            <a:endParaRPr lang="en-US" dirty="0"/>
          </a:p>
          <a:p>
            <a:r>
              <a:rPr lang="vi-VN" dirty="0"/>
              <a:t>Chủ nghĩa Mác</a:t>
            </a:r>
            <a:r>
              <a:rPr lang="en-US" dirty="0"/>
              <a:t>-</a:t>
            </a:r>
            <a:r>
              <a:rPr lang="vi-VN" dirty="0"/>
              <a:t>Lênin là nguồn gốc tư tưởng, lý luận chủ yếu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4004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0B2165-8A46-4089-A9CB-52DBE6726B3F}"/>
              </a:ext>
            </a:extLst>
          </p:cNvPr>
          <p:cNvSpPr txBox="1"/>
          <p:nvPr/>
        </p:nvSpPr>
        <p:spPr>
          <a:xfrm>
            <a:off x="152400" y="1003036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1. </a:t>
            </a:r>
            <a:r>
              <a:rPr lang="vi-VN" b="1" dirty="0"/>
              <a:t>KHÁI NIỆM, NGUỒN GỐC VÀ QUÁ TRÌNH HÌNH THÀNH TƯ TƯỞNG HỒ CHÍ MINH</a:t>
            </a:r>
            <a:endParaRPr lang="en-US" b="1" dirty="0"/>
          </a:p>
          <a:p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D163C-01B4-47F2-B60A-AB9E568E2EB8}"/>
              </a:ext>
            </a:extLst>
          </p:cNvPr>
          <p:cNvSpPr txBox="1"/>
          <p:nvPr/>
        </p:nvSpPr>
        <p:spPr>
          <a:xfrm>
            <a:off x="318224" y="1316599"/>
            <a:ext cx="7509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nl-NL" b="1" dirty="0"/>
              <a:t>1.3 Quá trình hình thành</a:t>
            </a:r>
            <a:endParaRPr lang="en-US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282E84-4BAC-4C49-A2D9-C2C8348740E9}"/>
              </a:ext>
            </a:extLst>
          </p:cNvPr>
          <p:cNvSpPr txBox="1"/>
          <p:nvPr/>
        </p:nvSpPr>
        <p:spPr>
          <a:xfrm>
            <a:off x="52116" y="1772811"/>
            <a:ext cx="90918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vi-VN" sz="1600" dirty="0"/>
              <a:t>Thời kỳ niên thiếu đến khi ra nước ngoài (1890 - 1911)</a:t>
            </a:r>
            <a:endParaRPr lang="en-US" sz="1600" dirty="0"/>
          </a:p>
          <a:p>
            <a:pPr lvl="2"/>
            <a:endParaRPr lang="en-US" sz="1600" dirty="0"/>
          </a:p>
          <a:p>
            <a:pPr lvl="2"/>
            <a:r>
              <a:rPr lang="vi-VN" sz="1600" dirty="0"/>
              <a:t>Thời kỳ trải nghiệm cuộc sống và đến với chủ nghĩa Mác</a:t>
            </a:r>
            <a:r>
              <a:rPr lang="en-US" sz="1600" dirty="0"/>
              <a:t>-</a:t>
            </a:r>
            <a:r>
              <a:rPr lang="vi-VN" sz="1600" dirty="0"/>
              <a:t>Lênin (1911-1920)</a:t>
            </a:r>
            <a:endParaRPr lang="en-US" sz="1600" dirty="0"/>
          </a:p>
          <a:p>
            <a:pPr lvl="2"/>
            <a:endParaRPr lang="en-US" sz="1600" dirty="0"/>
          </a:p>
          <a:p>
            <a:pPr lvl="2"/>
            <a:r>
              <a:rPr lang="vi-VN" sz="1600" dirty="0"/>
              <a:t>Thời kỳ hình thành tư tưởng yêu nước, giải phóng dân tộc (192</a:t>
            </a:r>
            <a:r>
              <a:rPr lang="en-US" sz="1600" dirty="0"/>
              <a:t>1</a:t>
            </a:r>
            <a:r>
              <a:rPr lang="vi-VN" sz="1600" dirty="0"/>
              <a:t>-1930)</a:t>
            </a:r>
            <a:endParaRPr lang="en-US" sz="1600" dirty="0"/>
          </a:p>
          <a:p>
            <a:pPr lvl="2"/>
            <a:endParaRPr lang="en-US" sz="1600" dirty="0"/>
          </a:p>
          <a:p>
            <a:pPr lvl="2"/>
            <a:r>
              <a:rPr lang="pl-PL" sz="1600" dirty="0"/>
              <a:t>Thời kỳ vượt qua thử thách, giữ vững đường lối, phương pháp </a:t>
            </a:r>
            <a:r>
              <a:rPr lang="en-US" sz="1600" dirty="0"/>
              <a:t>CM </a:t>
            </a:r>
            <a:r>
              <a:rPr lang="pl-PL" sz="1600" dirty="0"/>
              <a:t>Việt Nam (1930 - 1941)</a:t>
            </a:r>
            <a:endParaRPr lang="en-US" sz="1600" dirty="0"/>
          </a:p>
          <a:p>
            <a:pPr lvl="2"/>
            <a:endParaRPr lang="en-US" sz="1600" dirty="0"/>
          </a:p>
          <a:p>
            <a:r>
              <a:rPr lang="pl-PL" sz="1600" dirty="0"/>
              <a:t>Thời kỳ phát triển hoàn thiện tư tưởng về những vấn đề cơ bản của </a:t>
            </a:r>
            <a:r>
              <a:rPr lang="en-US" sz="1600" dirty="0"/>
              <a:t>CM</a:t>
            </a:r>
            <a:r>
              <a:rPr lang="pl-PL" sz="1600" dirty="0"/>
              <a:t> Việt Nam (1941 – 1969</a:t>
            </a:r>
            <a:r>
              <a:rPr lang="en-US" sz="16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9921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0B2165-8A46-4089-A9CB-52DBE6726B3F}"/>
              </a:ext>
            </a:extLst>
          </p:cNvPr>
          <p:cNvSpPr txBox="1"/>
          <p:nvPr/>
        </p:nvSpPr>
        <p:spPr>
          <a:xfrm>
            <a:off x="152400" y="1003036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1. </a:t>
            </a:r>
            <a:r>
              <a:rPr lang="vi-VN" b="1" dirty="0"/>
              <a:t>KHÁI NIỆM, NGUỒN GỐC VÀ QUÁ TRÌNH HÌNH THÀNH TƯ TƯỞNG HỒ CHÍ MINH</a:t>
            </a:r>
            <a:endParaRPr lang="en-US" b="1" dirty="0"/>
          </a:p>
          <a:p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CD163C-01B4-47F2-B60A-AB9E568E2EB8}"/>
              </a:ext>
            </a:extLst>
          </p:cNvPr>
          <p:cNvSpPr txBox="1"/>
          <p:nvPr/>
        </p:nvSpPr>
        <p:spPr>
          <a:xfrm>
            <a:off x="318224" y="1316599"/>
            <a:ext cx="75094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nl-NL" b="1" dirty="0"/>
              <a:t>1.2 Nguồn gốc</a:t>
            </a:r>
            <a:endParaRPr lang="en-US" b="1" dirty="0"/>
          </a:p>
          <a:p>
            <a:pPr lvl="2"/>
            <a:r>
              <a:rPr lang="en-US" b="1" i="1" dirty="0"/>
              <a:t>1.2.3 </a:t>
            </a:r>
            <a:r>
              <a:rPr lang="vi-VN" b="1" i="1" dirty="0"/>
              <a:t>Nhân tố chủ quan Hồ Chí Minh</a:t>
            </a:r>
            <a:endParaRPr lang="en-US" b="1" i="1" dirty="0"/>
          </a:p>
          <a:p>
            <a:pPr lvl="2"/>
            <a:endParaRPr lang="en-US" b="1" i="1" dirty="0"/>
          </a:p>
          <a:p>
            <a:pPr lvl="1"/>
            <a:endParaRPr 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9D1AA9-9137-4175-8018-EB413E363DD0}"/>
              </a:ext>
            </a:extLst>
          </p:cNvPr>
          <p:cNvSpPr txBox="1"/>
          <p:nvPr/>
        </p:nvSpPr>
        <p:spPr>
          <a:xfrm>
            <a:off x="318224" y="2004338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Tình hình Việt Nam cuối thế kỷ XIX đầu thế kỷ XX</a:t>
            </a:r>
            <a:endParaRPr lang="en-US" dirty="0"/>
          </a:p>
          <a:p>
            <a:r>
              <a:rPr lang="pl-PL" dirty="0"/>
              <a:t>Tình hình thế giới cuối thế kỷ XIX đầu thế kỷ XX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2202BA-E855-480D-99B2-6DAEAC725223}"/>
              </a:ext>
            </a:extLst>
          </p:cNvPr>
          <p:cNvSpPr txBox="1"/>
          <p:nvPr/>
        </p:nvSpPr>
        <p:spPr>
          <a:xfrm>
            <a:off x="271636" y="2547941"/>
            <a:ext cx="750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nl-NL" b="1" dirty="0"/>
              <a:t>1.2.2 </a:t>
            </a:r>
            <a:r>
              <a:rPr lang="pl-PL" b="1" i="1" dirty="0"/>
              <a:t>Nguồn gốc tư tưởng, lý luận </a:t>
            </a:r>
            <a:endParaRPr lang="en-US" b="1" i="1" dirty="0"/>
          </a:p>
          <a:p>
            <a:pPr lvl="1"/>
            <a:endParaRPr 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3B6AD3-BAA8-47E9-A332-EF9C7126B127}"/>
              </a:ext>
            </a:extLst>
          </p:cNvPr>
          <p:cNvSpPr txBox="1"/>
          <p:nvPr/>
        </p:nvSpPr>
        <p:spPr>
          <a:xfrm>
            <a:off x="215806" y="3020236"/>
            <a:ext cx="75094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N</a:t>
            </a:r>
            <a:r>
              <a:rPr lang="vi-VN" dirty="0"/>
              <a:t>hững truyền thống tốt đẹp của dân tộc, quê hương và gia đìn</a:t>
            </a:r>
            <a:r>
              <a:rPr lang="pl-PL" dirty="0"/>
              <a:t>h</a:t>
            </a:r>
            <a:endParaRPr lang="en-US" dirty="0"/>
          </a:p>
          <a:p>
            <a:r>
              <a:rPr lang="vi-VN" dirty="0"/>
              <a:t>Tinh hóa văn hóa phương Đông và phương Tây </a:t>
            </a:r>
            <a:endParaRPr lang="en-US" dirty="0"/>
          </a:p>
          <a:p>
            <a:r>
              <a:rPr lang="vi-VN" dirty="0"/>
              <a:t>Chủ nghĩa Mác</a:t>
            </a:r>
            <a:r>
              <a:rPr lang="en-US" dirty="0"/>
              <a:t>-</a:t>
            </a:r>
            <a:r>
              <a:rPr lang="vi-VN" dirty="0"/>
              <a:t>Lênin là nguồn gốc tư tưởng, lý luận chủ yếu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5160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653964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17846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181C11-75D6-4CCB-8862-7A2807DEE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6" y="263344"/>
            <a:ext cx="6961995" cy="806700"/>
          </a:xfrm>
        </p:spPr>
        <p:txBody>
          <a:bodyPr/>
          <a:lstStyle/>
          <a:p>
            <a:r>
              <a:rPr lang="it-IT" sz="2000" dirty="0"/>
              <a:t>Bài </a:t>
            </a:r>
            <a:r>
              <a:rPr lang="pt-BR" sz="2000" dirty="0"/>
              <a:t>2: KHÁI QUÁT VỀ TƯ TƯỞNG HỒ CHÍ MINH</a:t>
            </a:r>
            <a:br>
              <a:rPr lang="en-US" sz="2000" dirty="0"/>
            </a:b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1733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UIDATA" val="&lt;database version=&quot;11.0&quot;&gt;&lt;object type=&quot;1&quot; unique_id=&quot;10001&quot;&gt;&lt;object type=&quot;2&quot; unique_id=&quot;10002&quot;&gt;&lt;object type=&quot;3&quot; unique_id=&quot;10003&quot;&gt;&lt;property id=&quot;20148&quot; value=&quot;5&quot;/&gt;&lt;property id=&quot;20300&quot; value=&quot;Slide 1&quot;/&gt;&lt;property id=&quot;20307&quot; value=&quot;256&quot;/&gt;&lt;/object&gt;&lt;/object&gt;&lt;object type=&quot;8&quot; unique_id=&quot;10006&quot;&gt;&lt;/object&gt;&lt;/object&gt;&lt;/database&gt;"/>
  <p:tag name="MMPROD_NEXTUNIQUEID" val="10009"/>
  <p:tag name="SECTOMILLISECCONVERTED" val="1"/>
</p:tagLst>
</file>

<file path=ppt/theme/theme1.xml><?xml version="1.0" encoding="utf-8"?>
<a:theme xmlns:a="http://schemas.openxmlformats.org/drawingml/2006/main" name="Basset template">
  <a:themeElements>
    <a:clrScheme name="Custom 347">
      <a:dk1>
        <a:srgbClr val="434343"/>
      </a:dk1>
      <a:lt1>
        <a:srgbClr val="FFFFFF"/>
      </a:lt1>
      <a:dk2>
        <a:srgbClr val="D9D9D9"/>
      </a:dk2>
      <a:lt2>
        <a:srgbClr val="F1F1F1"/>
      </a:lt2>
      <a:accent1>
        <a:srgbClr val="FFB000"/>
      </a:accent1>
      <a:accent2>
        <a:srgbClr val="FFE19E"/>
      </a:accent2>
      <a:accent3>
        <a:srgbClr val="6D9EEB"/>
      </a:accent3>
      <a:accent4>
        <a:srgbClr val="C9DAF8"/>
      </a:accent4>
      <a:accent5>
        <a:srgbClr val="93C47D"/>
      </a:accent5>
      <a:accent6>
        <a:srgbClr val="D9EAD3"/>
      </a:accent6>
      <a:hlink>
        <a:srgbClr val="FF9900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</TotalTime>
  <Words>865</Words>
  <Application>Microsoft Office PowerPoint</Application>
  <PresentationFormat>On-screen Show (16:9)</PresentationFormat>
  <Paragraphs>74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Times New Roman</vt:lpstr>
      <vt:lpstr>Calibri</vt:lpstr>
      <vt:lpstr>Arial</vt:lpstr>
      <vt:lpstr>Wingdings</vt:lpstr>
      <vt:lpstr>Basset template</vt:lpstr>
      <vt:lpstr>Bài 2: KHÁI QUÁT VỀ TƯ TƯỞNG HỒ CHÍ MINH </vt:lpstr>
      <vt:lpstr>Bài 2: KHÁI QUÁT VỀ TƯ TƯỞNG HỒ CHÍ MINH </vt:lpstr>
      <vt:lpstr>Bài 2: KHÁI QUÁT VỀ TƯ TƯỞNG HỒ CHÍ MINH </vt:lpstr>
      <vt:lpstr>Bài 2: KHÁI QUÁT VỀ TƯ TƯỞNG HỒ CHÍ MINH </vt:lpstr>
      <vt:lpstr>Bài 2: KHÁI QUÁT VỀ TƯ TƯỞNG HỒ CHÍ MINH </vt:lpstr>
      <vt:lpstr>Bài 2: KHÁI QUÁT VỀ TƯ TƯỞNG HỒ CHÍ MINH </vt:lpstr>
      <vt:lpstr>Bài 2: KHÁI QUÁT VỀ TƯ TƯỞNG HỒ CHÍ MINH </vt:lpstr>
      <vt:lpstr>Bài 2: KHÁI QUÁT VỀ TƯ TƯỞNG HỒ CHÍ MINH </vt:lpstr>
      <vt:lpstr>Bài 2: KHÁI QUÁT VỀ TƯ TƯỞNG HỒ CHÍ MINH </vt:lpstr>
      <vt:lpstr>Bài 2: KHÁI QUÁT VỀ TƯ TƯỞNG HỒ CHÍ MINH </vt:lpstr>
      <vt:lpstr>Bài 2: KHÁI QUÁT VỀ TƯ TƯỞNG HỒ CHÍ MINH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Lê Thị Hồng Vân</dc:creator>
  <cp:lastModifiedBy>Lê Thị Mai Hường</cp:lastModifiedBy>
  <cp:revision>35</cp:revision>
  <dcterms:modified xsi:type="dcterms:W3CDTF">2024-02-14T07:37:55Z</dcterms:modified>
</cp:coreProperties>
</file>