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4"/>
  </p:notesMasterIdLst>
  <p:handoutMasterIdLst>
    <p:handoutMasterId r:id="rId15"/>
  </p:handoutMasterIdLst>
  <p:sldIdLst>
    <p:sldId id="280" r:id="rId2"/>
    <p:sldId id="281" r:id="rId3"/>
    <p:sldId id="282" r:id="rId4"/>
    <p:sldId id="283" r:id="rId5"/>
    <p:sldId id="284" r:id="rId6"/>
    <p:sldId id="285" r:id="rId7"/>
    <p:sldId id="286" r:id="rId8"/>
    <p:sldId id="287" r:id="rId9"/>
    <p:sldId id="288" r:id="rId10"/>
    <p:sldId id="290" r:id="rId11"/>
    <p:sldId id="289" r:id="rId12"/>
    <p:sldId id="291" r:id="rId13"/>
  </p:sldIdLst>
  <p:sldSz cx="9144000" cy="5143500" type="screen16x9"/>
  <p:notesSz cx="6858000" cy="9144000"/>
  <p:embeddedFontLst>
    <p:embeddedFont>
      <p:font typeface="Calibri" panose="020F0502020204030204" pitchFamily="34" charset="0"/>
      <p:regular r:id="rId16"/>
      <p:bold r:id="rId17"/>
      <p:italic r:id="rId18"/>
      <p:boldItalic r:id="rId19"/>
    </p:embeddedFont>
  </p:embeddedFontLst>
  <p:custDataLst>
    <p:tags r:id="rId20"/>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28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14/2/2024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5">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425336" y="1225875"/>
            <a:ext cx="3742080" cy="338554"/>
          </a:xfrm>
          <a:prstGeom prst="rect">
            <a:avLst/>
          </a:prstGeom>
          <a:noFill/>
        </p:spPr>
        <p:txBody>
          <a:bodyPr wrap="square" rtlCol="0">
            <a:spAutoFit/>
          </a:bodyPr>
          <a:lstStyle/>
          <a:p>
            <a:r>
              <a:rPr lang="pt-BR" sz="1600" b="1" dirty="0"/>
              <a:t>2.3 Chủ nghĩa xã hội khoa học (tt)</a:t>
            </a:r>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261842" y="964265"/>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i="1"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25336" y="1524399"/>
            <a:ext cx="5479058" cy="338554"/>
          </a:xfrm>
          <a:prstGeom prst="rect">
            <a:avLst/>
          </a:prstGeom>
          <a:noFill/>
        </p:spPr>
        <p:txBody>
          <a:bodyPr wrap="square" rtlCol="0">
            <a:spAutoFit/>
          </a:bodyPr>
          <a:lstStyle/>
          <a:p>
            <a:r>
              <a:rPr lang="pt-BR" sz="1600" b="1" dirty="0"/>
              <a:t>2.3.1 </a:t>
            </a:r>
            <a:r>
              <a:rPr lang="pt-BR" sz="1600" b="1" i="1" dirty="0"/>
              <a:t>Sứ mệnh lịch sử của giai cấp công nhân</a:t>
            </a:r>
            <a:endParaRPr lang="en-US" sz="1600" b="1" i="1" dirty="0"/>
          </a:p>
        </p:txBody>
      </p:sp>
      <p:sp>
        <p:nvSpPr>
          <p:cNvPr id="14" name="TextBox 13">
            <a:extLst>
              <a:ext uri="{FF2B5EF4-FFF2-40B4-BE49-F238E27FC236}">
                <a16:creationId xmlns:a16="http://schemas.microsoft.com/office/drawing/2014/main" id="{FE77DFED-763F-4525-AE96-8CF54BB5622E}"/>
              </a:ext>
            </a:extLst>
          </p:cNvPr>
          <p:cNvSpPr txBox="1"/>
          <p:nvPr/>
        </p:nvSpPr>
        <p:spPr>
          <a:xfrm>
            <a:off x="334211" y="2161477"/>
            <a:ext cx="8610760" cy="2554545"/>
          </a:xfrm>
          <a:prstGeom prst="rect">
            <a:avLst/>
          </a:prstGeom>
          <a:noFill/>
        </p:spPr>
        <p:txBody>
          <a:bodyPr wrap="square" rtlCol="0">
            <a:spAutoFit/>
          </a:bodyPr>
          <a:lstStyle/>
          <a:p>
            <a:pPr algn="just"/>
            <a:r>
              <a:rPr lang="pt-BR" sz="2000" dirty="0"/>
              <a:t>	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tham gia vào quá trình sản xuất, tái sản xuất ra của cải vật chất và cải tạo các quan hệ xã hội; đại biểu cho lực lượng sản xuất và phương thức sản xuất tiên tiến trong thời đại ngày nay.</a:t>
            </a:r>
            <a:endParaRPr lang="en-US" sz="2000" dirty="0"/>
          </a:p>
          <a:p>
            <a:pPr algn="just"/>
            <a:endParaRPr lang="en-US" sz="2000" dirty="0"/>
          </a:p>
        </p:txBody>
      </p:sp>
    </p:spTree>
    <p:extLst>
      <p:ext uri="{BB962C8B-B14F-4D97-AF65-F5344CB8AC3E}">
        <p14:creationId xmlns:p14="http://schemas.microsoft.com/office/powerpoint/2010/main" val="418193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15301" y="1372835"/>
            <a:ext cx="3661185" cy="338554"/>
          </a:xfrm>
          <a:prstGeom prst="rect">
            <a:avLst/>
          </a:prstGeom>
          <a:noFill/>
        </p:spPr>
        <p:txBody>
          <a:bodyPr wrap="square" rtlCol="0">
            <a:spAutoFit/>
          </a:bodyPr>
          <a:lstStyle/>
          <a:p>
            <a:r>
              <a:rPr lang="pt-BR" sz="1600" b="1" dirty="0"/>
              <a:t>2.3 Chủ nghĩa xã hội khoa học (tt)</a:t>
            </a:r>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52697" y="1727449"/>
            <a:ext cx="5360613" cy="338554"/>
          </a:xfrm>
          <a:prstGeom prst="rect">
            <a:avLst/>
          </a:prstGeom>
          <a:noFill/>
        </p:spPr>
        <p:txBody>
          <a:bodyPr wrap="square" rtlCol="0">
            <a:spAutoFit/>
          </a:bodyPr>
          <a:lstStyle/>
          <a:p>
            <a:r>
              <a:rPr lang="pt-BR" sz="1600" b="1" dirty="0"/>
              <a:t>2.3.1 </a:t>
            </a:r>
            <a:r>
              <a:rPr lang="pt-BR" sz="1600" b="1" i="1" dirty="0"/>
              <a:t>Sứ mệnh lịch sử của giai cấp công nhân (tt)</a:t>
            </a:r>
            <a:endParaRPr lang="en-US" sz="1600" b="1" i="1" dirty="0"/>
          </a:p>
        </p:txBody>
      </p:sp>
      <p:sp>
        <p:nvSpPr>
          <p:cNvPr id="3" name="TextBox 2">
            <a:extLst>
              <a:ext uri="{FF2B5EF4-FFF2-40B4-BE49-F238E27FC236}">
                <a16:creationId xmlns:a16="http://schemas.microsoft.com/office/drawing/2014/main" id="{39D7AFC0-F43D-4F4C-AE75-26CAFC194011}"/>
              </a:ext>
            </a:extLst>
          </p:cNvPr>
          <p:cNvSpPr txBox="1"/>
          <p:nvPr/>
        </p:nvSpPr>
        <p:spPr>
          <a:xfrm>
            <a:off x="506947" y="2354698"/>
            <a:ext cx="8049563" cy="2308324"/>
          </a:xfrm>
          <a:prstGeom prst="rect">
            <a:avLst/>
          </a:prstGeom>
          <a:noFill/>
        </p:spPr>
        <p:txBody>
          <a:bodyPr wrap="square" rtlCol="0">
            <a:spAutoFit/>
          </a:bodyPr>
          <a:lstStyle/>
          <a:p>
            <a:pPr algn="just"/>
            <a:r>
              <a:rPr lang="pt-BR" sz="1800" dirty="0"/>
              <a:t>- Đặc điểm của giai cấp công nhân</a:t>
            </a:r>
            <a:endParaRPr lang="en-US" sz="1800" dirty="0"/>
          </a:p>
          <a:p>
            <a:pPr algn="just"/>
            <a:r>
              <a:rPr lang="pt-BR" sz="1800" dirty="0"/>
              <a:t>	Lao động bằng phương thức công nghiệp với đặc trưng công cụ lao động là máy móc, tạo ra năng suất lao động cao, quá trình lao động mang tính chất xã hội hóa.</a:t>
            </a:r>
            <a:endParaRPr lang="en-US" sz="1800" dirty="0"/>
          </a:p>
          <a:p>
            <a:pPr algn="just"/>
            <a:r>
              <a:rPr lang="pt-BR" sz="1800" dirty="0"/>
              <a:t>	Giai cấp công nhân là đại biểu cho lực lượng sản xuất tiên tiến, cho phương thức sản xuất tiên tiến, quyết định sự tồn tại và phát triển của xã hội hiện đại.</a:t>
            </a:r>
            <a:endParaRPr lang="en-US" sz="1800" dirty="0"/>
          </a:p>
          <a:p>
            <a:pPr algn="just"/>
            <a:endParaRPr lang="en-US" sz="1800" dirty="0"/>
          </a:p>
        </p:txBody>
      </p:sp>
    </p:spTree>
    <p:extLst>
      <p:ext uri="{BB962C8B-B14F-4D97-AF65-F5344CB8AC3E}">
        <p14:creationId xmlns:p14="http://schemas.microsoft.com/office/powerpoint/2010/main" val="64205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15301" y="1372835"/>
            <a:ext cx="3661185" cy="584775"/>
          </a:xfrm>
          <a:prstGeom prst="rect">
            <a:avLst/>
          </a:prstGeom>
          <a:noFill/>
        </p:spPr>
        <p:txBody>
          <a:bodyPr wrap="square" rtlCol="0">
            <a:spAutoFit/>
          </a:bodyPr>
          <a:lstStyle/>
          <a:p>
            <a:r>
              <a:rPr lang="pt-BR" sz="1600" b="1" dirty="0"/>
              <a:t>2.3 Chủ nghĩa xã hội khoa học</a:t>
            </a:r>
            <a:endParaRPr lang="en-US" sz="1600" b="1" dirty="0"/>
          </a:p>
          <a:p>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52697" y="1727449"/>
            <a:ext cx="5360613" cy="338554"/>
          </a:xfrm>
          <a:prstGeom prst="rect">
            <a:avLst/>
          </a:prstGeom>
          <a:noFill/>
        </p:spPr>
        <p:txBody>
          <a:bodyPr wrap="square" rtlCol="0">
            <a:spAutoFit/>
          </a:bodyPr>
          <a:lstStyle/>
          <a:p>
            <a:r>
              <a:rPr lang="pt-BR" sz="1600" b="1" dirty="0"/>
              <a:t>2.3.1 </a:t>
            </a:r>
            <a:r>
              <a:rPr lang="pt-BR" sz="1600" b="1" i="1" dirty="0"/>
              <a:t>Sứ mệnh lịch sử của giai cấp công nhân (tt)</a:t>
            </a:r>
            <a:endParaRPr lang="en-US" sz="1600" b="1" i="1" dirty="0"/>
          </a:p>
        </p:txBody>
      </p:sp>
      <p:sp>
        <p:nvSpPr>
          <p:cNvPr id="3" name="TextBox 2">
            <a:extLst>
              <a:ext uri="{FF2B5EF4-FFF2-40B4-BE49-F238E27FC236}">
                <a16:creationId xmlns:a16="http://schemas.microsoft.com/office/drawing/2014/main" id="{277FAE36-08C2-4113-ADCF-B4185BDB4BF3}"/>
              </a:ext>
            </a:extLst>
          </p:cNvPr>
          <p:cNvSpPr txBox="1"/>
          <p:nvPr/>
        </p:nvSpPr>
        <p:spPr>
          <a:xfrm>
            <a:off x="573277" y="2345223"/>
            <a:ext cx="7523664" cy="2031325"/>
          </a:xfrm>
          <a:prstGeom prst="rect">
            <a:avLst/>
          </a:prstGeom>
          <a:noFill/>
        </p:spPr>
        <p:txBody>
          <a:bodyPr wrap="square" rtlCol="0">
            <a:spAutoFit/>
          </a:bodyPr>
          <a:lstStyle/>
          <a:p>
            <a:pPr marL="285750" indent="-285750" algn="just">
              <a:buFontTx/>
              <a:buChar char="-"/>
            </a:pPr>
            <a:r>
              <a:rPr lang="pt-BR" dirty="0"/>
              <a:t>Về sứ mệnh lịch sử của giai cấp công nhân:</a:t>
            </a:r>
          </a:p>
          <a:p>
            <a:pPr algn="just"/>
            <a:endParaRPr lang="en-US" dirty="0"/>
          </a:p>
          <a:p>
            <a:pPr algn="just"/>
            <a:r>
              <a:rPr lang="pt-BR" i="1" dirty="0"/>
              <a:t>Về kinh tế,</a:t>
            </a:r>
            <a:r>
              <a:rPr lang="pt-BR" dirty="0"/>
              <a:t> giai cấp công nhân là người đại diện phương thức sản xuất tiến bộ nhất. </a:t>
            </a:r>
          </a:p>
          <a:p>
            <a:pPr algn="just"/>
            <a:endParaRPr lang="en-US" dirty="0"/>
          </a:p>
          <a:p>
            <a:pPr algn="just"/>
            <a:r>
              <a:rPr lang="pt-BR" i="1" dirty="0"/>
              <a:t>Về chính trị, </a:t>
            </a:r>
            <a:r>
              <a:rPr lang="pt-BR" dirty="0"/>
              <a:t>do có tinh thần cách mạng triệt để, lợi ích của giai cấp công nhân phù hợp với lợi ích của đa số quần chúng lao động </a:t>
            </a:r>
          </a:p>
          <a:p>
            <a:pPr algn="just"/>
            <a:endParaRPr lang="en-US" dirty="0"/>
          </a:p>
          <a:p>
            <a:pPr algn="just"/>
            <a:r>
              <a:rPr lang="pt-BR" i="1" dirty="0"/>
              <a:t>Về văn hóa, tư tưởng, </a:t>
            </a:r>
            <a:r>
              <a:rPr lang="pt-BR" dirty="0"/>
              <a:t>giai cấp công nhân tiến hành cuộc cách mạng văn hóa tư tưởng, cải tạo những tư tưởng, tàn dư của xã hội cũ, xây dựng hệ tư tưởng</a:t>
            </a:r>
            <a:endParaRPr lang="en-US" dirty="0"/>
          </a:p>
        </p:txBody>
      </p:sp>
    </p:spTree>
    <p:extLst>
      <p:ext uri="{BB962C8B-B14F-4D97-AF65-F5344CB8AC3E}">
        <p14:creationId xmlns:p14="http://schemas.microsoft.com/office/powerpoint/2010/main" val="3533258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15301" y="1372835"/>
            <a:ext cx="3661185" cy="584775"/>
          </a:xfrm>
          <a:prstGeom prst="rect">
            <a:avLst/>
          </a:prstGeom>
          <a:noFill/>
        </p:spPr>
        <p:txBody>
          <a:bodyPr wrap="square" rtlCol="0">
            <a:spAutoFit/>
          </a:bodyPr>
          <a:lstStyle/>
          <a:p>
            <a:r>
              <a:rPr lang="pt-BR" sz="1600" b="1" dirty="0"/>
              <a:t>2.3 Chủ nghĩa xã hội khoa học</a:t>
            </a:r>
            <a:endParaRPr lang="en-US" sz="1600" b="1" dirty="0"/>
          </a:p>
          <a:p>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52697" y="1727449"/>
            <a:ext cx="5360613" cy="338554"/>
          </a:xfrm>
          <a:prstGeom prst="rect">
            <a:avLst/>
          </a:prstGeom>
          <a:noFill/>
        </p:spPr>
        <p:txBody>
          <a:bodyPr wrap="square" rtlCol="0">
            <a:spAutoFit/>
          </a:bodyPr>
          <a:lstStyle/>
          <a:p>
            <a:r>
              <a:rPr lang="pt-BR" sz="1600" b="1" dirty="0"/>
              <a:t>2.3.1 </a:t>
            </a:r>
            <a:r>
              <a:rPr lang="pt-BR" sz="1600" b="1" i="1" dirty="0"/>
              <a:t>Sứ mệnh lịch sử của giai cấp công nhân (tt)</a:t>
            </a:r>
            <a:endParaRPr lang="en-US" sz="1600" b="1" i="1" dirty="0"/>
          </a:p>
        </p:txBody>
      </p:sp>
      <p:sp>
        <p:nvSpPr>
          <p:cNvPr id="4" name="TextBox 3">
            <a:extLst>
              <a:ext uri="{FF2B5EF4-FFF2-40B4-BE49-F238E27FC236}">
                <a16:creationId xmlns:a16="http://schemas.microsoft.com/office/drawing/2014/main" id="{3EDB97D4-5EA9-470E-BB9C-C96828FC32FE}"/>
              </a:ext>
            </a:extLst>
          </p:cNvPr>
          <p:cNvSpPr txBox="1"/>
          <p:nvPr/>
        </p:nvSpPr>
        <p:spPr>
          <a:xfrm>
            <a:off x="605097" y="2034051"/>
            <a:ext cx="7639506" cy="523220"/>
          </a:xfrm>
          <a:prstGeom prst="rect">
            <a:avLst/>
          </a:prstGeom>
          <a:noFill/>
        </p:spPr>
        <p:txBody>
          <a:bodyPr wrap="square" rtlCol="0">
            <a:spAutoFit/>
          </a:bodyPr>
          <a:lstStyle/>
          <a:p>
            <a:r>
              <a:rPr lang="pt-BR" dirty="0"/>
              <a:t>- Sứ mệnh lịch sử của giai cấp công nhân Việt Nam</a:t>
            </a:r>
            <a:endParaRPr lang="en-US" dirty="0"/>
          </a:p>
          <a:p>
            <a:endParaRPr lang="en-US" dirty="0"/>
          </a:p>
        </p:txBody>
      </p:sp>
      <p:sp>
        <p:nvSpPr>
          <p:cNvPr id="8" name="TextBox 7">
            <a:extLst>
              <a:ext uri="{FF2B5EF4-FFF2-40B4-BE49-F238E27FC236}">
                <a16:creationId xmlns:a16="http://schemas.microsoft.com/office/drawing/2014/main" id="{DAB85398-AEA2-49EA-9F19-4AD221F0B316}"/>
              </a:ext>
            </a:extLst>
          </p:cNvPr>
          <p:cNvSpPr txBox="1"/>
          <p:nvPr/>
        </p:nvSpPr>
        <p:spPr>
          <a:xfrm>
            <a:off x="543506" y="2386819"/>
            <a:ext cx="7639506" cy="954107"/>
          </a:xfrm>
          <a:prstGeom prst="rect">
            <a:avLst/>
          </a:prstGeom>
          <a:noFill/>
        </p:spPr>
        <p:txBody>
          <a:bodyPr wrap="square" rtlCol="0">
            <a:spAutoFit/>
          </a:bodyPr>
          <a:lstStyle/>
          <a:p>
            <a:r>
              <a:rPr lang="pt-BR" i="1" dirty="0"/>
              <a:t>Định nghĩa giai cấp công nhân Việt Nam</a:t>
            </a:r>
            <a:r>
              <a:rPr lang="pt-BR" dirty="0"/>
              <a:t>: “Là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 (</a:t>
            </a:r>
            <a:r>
              <a:rPr lang="de-DE" i="1" dirty="0"/>
              <a:t>Văn kiện Hội nghị BCH TƯ Đảng lần thứ 6</a:t>
            </a:r>
            <a:r>
              <a:rPr lang="de-DE" dirty="0"/>
              <a:t>, khoá X)</a:t>
            </a:r>
            <a:endParaRPr lang="en-US" dirty="0"/>
          </a:p>
        </p:txBody>
      </p:sp>
    </p:spTree>
    <p:extLst>
      <p:ext uri="{BB962C8B-B14F-4D97-AF65-F5344CB8AC3E}">
        <p14:creationId xmlns:p14="http://schemas.microsoft.com/office/powerpoint/2010/main" val="253296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15301" y="1372835"/>
            <a:ext cx="3661185" cy="584775"/>
          </a:xfrm>
          <a:prstGeom prst="rect">
            <a:avLst/>
          </a:prstGeom>
          <a:noFill/>
        </p:spPr>
        <p:txBody>
          <a:bodyPr wrap="square" rtlCol="0">
            <a:spAutoFit/>
          </a:bodyPr>
          <a:lstStyle/>
          <a:p>
            <a:r>
              <a:rPr lang="pt-BR" sz="1600" b="1" dirty="0"/>
              <a:t>2.3 Chủ nghĩa xã hội khoa học (tt)</a:t>
            </a:r>
            <a:endParaRPr lang="en-US" sz="1600" b="1" dirty="0"/>
          </a:p>
          <a:p>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52697" y="1727449"/>
            <a:ext cx="5360613" cy="338554"/>
          </a:xfrm>
          <a:prstGeom prst="rect">
            <a:avLst/>
          </a:prstGeom>
          <a:noFill/>
        </p:spPr>
        <p:txBody>
          <a:bodyPr wrap="square" rtlCol="0">
            <a:spAutoFit/>
          </a:bodyPr>
          <a:lstStyle/>
          <a:p>
            <a:r>
              <a:rPr lang="pt-BR" sz="1600" b="1" dirty="0"/>
              <a:t>2.3.1 </a:t>
            </a:r>
            <a:r>
              <a:rPr lang="pt-BR" sz="1600" b="1" i="1" dirty="0"/>
              <a:t>Sứ mệnh lịch sử của giai cấp công nhân (tt)</a:t>
            </a:r>
            <a:endParaRPr lang="en-US" sz="1600" b="1" i="1" dirty="0"/>
          </a:p>
        </p:txBody>
      </p:sp>
      <p:sp>
        <p:nvSpPr>
          <p:cNvPr id="4" name="TextBox 3">
            <a:extLst>
              <a:ext uri="{FF2B5EF4-FFF2-40B4-BE49-F238E27FC236}">
                <a16:creationId xmlns:a16="http://schemas.microsoft.com/office/drawing/2014/main" id="{3EDB97D4-5EA9-470E-BB9C-C96828FC32FE}"/>
              </a:ext>
            </a:extLst>
          </p:cNvPr>
          <p:cNvSpPr txBox="1"/>
          <p:nvPr/>
        </p:nvSpPr>
        <p:spPr>
          <a:xfrm>
            <a:off x="605097" y="2034051"/>
            <a:ext cx="7639506" cy="523220"/>
          </a:xfrm>
          <a:prstGeom prst="rect">
            <a:avLst/>
          </a:prstGeom>
          <a:noFill/>
        </p:spPr>
        <p:txBody>
          <a:bodyPr wrap="square" rtlCol="0">
            <a:spAutoFit/>
          </a:bodyPr>
          <a:lstStyle/>
          <a:p>
            <a:r>
              <a:rPr lang="pt-BR" dirty="0"/>
              <a:t>- Sứ mệnh lịch sử của giai cấp công nhân Việt Nam</a:t>
            </a:r>
            <a:endParaRPr lang="en-US" dirty="0"/>
          </a:p>
          <a:p>
            <a:endParaRPr lang="en-US" dirty="0"/>
          </a:p>
        </p:txBody>
      </p:sp>
      <p:sp>
        <p:nvSpPr>
          <p:cNvPr id="8" name="TextBox 7">
            <a:extLst>
              <a:ext uri="{FF2B5EF4-FFF2-40B4-BE49-F238E27FC236}">
                <a16:creationId xmlns:a16="http://schemas.microsoft.com/office/drawing/2014/main" id="{DAB85398-AEA2-49EA-9F19-4AD221F0B316}"/>
              </a:ext>
            </a:extLst>
          </p:cNvPr>
          <p:cNvSpPr txBox="1"/>
          <p:nvPr/>
        </p:nvSpPr>
        <p:spPr>
          <a:xfrm>
            <a:off x="543506" y="2386819"/>
            <a:ext cx="7639506" cy="1384995"/>
          </a:xfrm>
          <a:prstGeom prst="rect">
            <a:avLst/>
          </a:prstGeom>
          <a:noFill/>
        </p:spPr>
        <p:txBody>
          <a:bodyPr wrap="square" rtlCol="0">
            <a:spAutoFit/>
          </a:bodyPr>
          <a:lstStyle/>
          <a:p>
            <a:r>
              <a:rPr lang="pt-BR" i="1" dirty="0"/>
              <a:t>Nội dung sứ mệnh lịch sử của giai cấp công nhân Việt Nam: </a:t>
            </a:r>
            <a:r>
              <a:rPr lang="pt-BR" dirty="0"/>
              <a:t>Là giai cấp lãnh đạo cách mạng thông qua đội tiền phong là Đảng Cộng sản Việt Nam; giai cấp đại diện cho phương thức sản xuất tiên tiến; giai cấp tiên phong trong sự nghiệp xây dựng chủ nghĩa xã hội, lực lượng đi đầu trong sự nghiệp công nghiệp hoá, hiện đại hoá đất nước vì mục tiêu dân giàu, nước mạnh, xã hội công bằng, dân chủ, văn minh; lực lượng nòng cốt trong liên minh giai cấp công nhân với giai cấp nông dân và đội ngũ trí thức dưới sự lãnh đạo của Đảng.</a:t>
            </a:r>
            <a:endParaRPr lang="en-US" dirty="0"/>
          </a:p>
        </p:txBody>
      </p:sp>
    </p:spTree>
    <p:extLst>
      <p:ext uri="{BB962C8B-B14F-4D97-AF65-F5344CB8AC3E}">
        <p14:creationId xmlns:p14="http://schemas.microsoft.com/office/powerpoint/2010/main" val="725385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15301" y="1372835"/>
            <a:ext cx="3661185" cy="584775"/>
          </a:xfrm>
          <a:prstGeom prst="rect">
            <a:avLst/>
          </a:prstGeom>
          <a:noFill/>
        </p:spPr>
        <p:txBody>
          <a:bodyPr wrap="square" rtlCol="0">
            <a:spAutoFit/>
          </a:bodyPr>
          <a:lstStyle/>
          <a:p>
            <a:r>
              <a:rPr lang="pt-BR" sz="1600" b="1" dirty="0"/>
              <a:t>2.3 Chủ nghĩa xã hội khoa học (tt)</a:t>
            </a:r>
            <a:endParaRPr lang="en-US" sz="1600" b="1" dirty="0"/>
          </a:p>
          <a:p>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66911" y="1732187"/>
            <a:ext cx="5360613" cy="584775"/>
          </a:xfrm>
          <a:prstGeom prst="rect">
            <a:avLst/>
          </a:prstGeom>
          <a:noFill/>
        </p:spPr>
        <p:txBody>
          <a:bodyPr wrap="square" rtlCol="0">
            <a:spAutoFit/>
          </a:bodyPr>
          <a:lstStyle/>
          <a:p>
            <a:r>
              <a:rPr lang="pt-BR" sz="1600" b="1" dirty="0"/>
              <a:t>2.3.2 </a:t>
            </a:r>
            <a:r>
              <a:rPr lang="pt-BR" b="1" i="1" dirty="0"/>
              <a:t>Cách mạng xã hội chủ nghĩa (tt) </a:t>
            </a:r>
            <a:endParaRPr lang="en-US" b="1" i="1" dirty="0"/>
          </a:p>
          <a:p>
            <a:endParaRPr lang="en-US" sz="1600" b="1" i="1" dirty="0"/>
          </a:p>
        </p:txBody>
      </p:sp>
      <p:sp>
        <p:nvSpPr>
          <p:cNvPr id="4" name="TextBox 3">
            <a:extLst>
              <a:ext uri="{FF2B5EF4-FFF2-40B4-BE49-F238E27FC236}">
                <a16:creationId xmlns:a16="http://schemas.microsoft.com/office/drawing/2014/main" id="{3EDB97D4-5EA9-470E-BB9C-C96828FC32FE}"/>
              </a:ext>
            </a:extLst>
          </p:cNvPr>
          <p:cNvSpPr txBox="1"/>
          <p:nvPr/>
        </p:nvSpPr>
        <p:spPr>
          <a:xfrm>
            <a:off x="605097" y="2034051"/>
            <a:ext cx="7639506" cy="523220"/>
          </a:xfrm>
          <a:prstGeom prst="rect">
            <a:avLst/>
          </a:prstGeom>
          <a:noFill/>
        </p:spPr>
        <p:txBody>
          <a:bodyPr wrap="square" rtlCol="0">
            <a:spAutoFit/>
          </a:bodyPr>
          <a:lstStyle/>
          <a:p>
            <a:r>
              <a:rPr lang="pt-BR" dirty="0"/>
              <a:t>- Sứ mệnh lịch sử của giai cấp công nhân Việt Nam</a:t>
            </a:r>
            <a:endParaRPr lang="en-US" dirty="0"/>
          </a:p>
          <a:p>
            <a:endParaRPr lang="en-US" dirty="0"/>
          </a:p>
        </p:txBody>
      </p:sp>
      <p:sp>
        <p:nvSpPr>
          <p:cNvPr id="8" name="TextBox 7">
            <a:extLst>
              <a:ext uri="{FF2B5EF4-FFF2-40B4-BE49-F238E27FC236}">
                <a16:creationId xmlns:a16="http://schemas.microsoft.com/office/drawing/2014/main" id="{DAB85398-AEA2-49EA-9F19-4AD221F0B316}"/>
              </a:ext>
            </a:extLst>
          </p:cNvPr>
          <p:cNvSpPr txBox="1"/>
          <p:nvPr/>
        </p:nvSpPr>
        <p:spPr>
          <a:xfrm>
            <a:off x="543506" y="2386819"/>
            <a:ext cx="7639506" cy="954107"/>
          </a:xfrm>
          <a:prstGeom prst="rect">
            <a:avLst/>
          </a:prstGeom>
          <a:noFill/>
        </p:spPr>
        <p:txBody>
          <a:bodyPr wrap="square" rtlCol="0">
            <a:spAutoFit/>
          </a:bodyPr>
          <a:lstStyle/>
          <a:p>
            <a:r>
              <a:rPr lang="pt-BR" i="1" dirty="0"/>
              <a:t>Cách mạng xã hội chủ nghĩa</a:t>
            </a:r>
            <a:r>
              <a:rPr lang="pt-BR" dirty="0"/>
              <a:t> là cuộc cách mạng chính trị do giai cấp công nhân lãnh đạo giành chính quyền, thiết lập hệ thống chính trị của mình để cải tạo xã hội cũ, xây dựng chủ nghĩa xã hội và cuối cùng là chủ nghĩa cộng sản. </a:t>
            </a:r>
          </a:p>
          <a:p>
            <a:endParaRPr lang="en-US" dirty="0"/>
          </a:p>
        </p:txBody>
      </p:sp>
      <p:sp>
        <p:nvSpPr>
          <p:cNvPr id="12" name="TextBox 11">
            <a:extLst>
              <a:ext uri="{FF2B5EF4-FFF2-40B4-BE49-F238E27FC236}">
                <a16:creationId xmlns:a16="http://schemas.microsoft.com/office/drawing/2014/main" id="{BC514910-9FC3-41EB-A216-760DE23C7A2B}"/>
              </a:ext>
            </a:extLst>
          </p:cNvPr>
          <p:cNvSpPr txBox="1"/>
          <p:nvPr/>
        </p:nvSpPr>
        <p:spPr>
          <a:xfrm>
            <a:off x="681693" y="3306747"/>
            <a:ext cx="7639506" cy="523220"/>
          </a:xfrm>
          <a:prstGeom prst="rect">
            <a:avLst/>
          </a:prstGeom>
          <a:noFill/>
        </p:spPr>
        <p:txBody>
          <a:bodyPr wrap="square" rtlCol="0">
            <a:spAutoFit/>
          </a:bodyPr>
          <a:lstStyle/>
          <a:p>
            <a:r>
              <a:rPr lang="pt-BR" i="1" dirty="0"/>
              <a:t>Động lực</a:t>
            </a:r>
            <a:r>
              <a:rPr lang="pt-BR" dirty="0"/>
              <a:t> của cách mạng xã hội chủ nghĩa là khối đoàn kết, liên minh công nông, trí thức và các tầng lớp lao động khác do giai cấp công nhân lãnh đạo.</a:t>
            </a:r>
            <a:endParaRPr lang="en-US" dirty="0"/>
          </a:p>
        </p:txBody>
      </p:sp>
    </p:spTree>
    <p:extLst>
      <p:ext uri="{BB962C8B-B14F-4D97-AF65-F5344CB8AC3E}">
        <p14:creationId xmlns:p14="http://schemas.microsoft.com/office/powerpoint/2010/main" val="957183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15301" y="1372835"/>
            <a:ext cx="3661185" cy="584775"/>
          </a:xfrm>
          <a:prstGeom prst="rect">
            <a:avLst/>
          </a:prstGeom>
          <a:noFill/>
        </p:spPr>
        <p:txBody>
          <a:bodyPr wrap="square" rtlCol="0">
            <a:spAutoFit/>
          </a:bodyPr>
          <a:lstStyle/>
          <a:p>
            <a:r>
              <a:rPr lang="pt-BR" sz="1600" b="1" dirty="0"/>
              <a:t>2.3 Chủ nghĩa xã hội khoa học</a:t>
            </a:r>
            <a:endParaRPr lang="en-US" sz="1600" b="1" dirty="0"/>
          </a:p>
          <a:p>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66911" y="1732187"/>
            <a:ext cx="5360613" cy="584775"/>
          </a:xfrm>
          <a:prstGeom prst="rect">
            <a:avLst/>
          </a:prstGeom>
          <a:noFill/>
        </p:spPr>
        <p:txBody>
          <a:bodyPr wrap="square" rtlCol="0">
            <a:spAutoFit/>
          </a:bodyPr>
          <a:lstStyle/>
          <a:p>
            <a:r>
              <a:rPr lang="pt-BR" sz="1600" b="1" dirty="0"/>
              <a:t>2.3.2 </a:t>
            </a:r>
            <a:r>
              <a:rPr lang="pt-BR" b="1" i="1" dirty="0"/>
              <a:t>Cách mạng xã hội chủ nghĩa </a:t>
            </a:r>
            <a:endParaRPr lang="en-US" b="1" i="1" dirty="0"/>
          </a:p>
          <a:p>
            <a:endParaRPr lang="en-US" sz="1600" b="1" i="1" dirty="0"/>
          </a:p>
        </p:txBody>
      </p:sp>
      <p:sp>
        <p:nvSpPr>
          <p:cNvPr id="4" name="TextBox 3">
            <a:extLst>
              <a:ext uri="{FF2B5EF4-FFF2-40B4-BE49-F238E27FC236}">
                <a16:creationId xmlns:a16="http://schemas.microsoft.com/office/drawing/2014/main" id="{3EDB97D4-5EA9-470E-BB9C-C96828FC32FE}"/>
              </a:ext>
            </a:extLst>
          </p:cNvPr>
          <p:cNvSpPr txBox="1"/>
          <p:nvPr/>
        </p:nvSpPr>
        <p:spPr>
          <a:xfrm>
            <a:off x="605097" y="2034051"/>
            <a:ext cx="7639506" cy="523220"/>
          </a:xfrm>
          <a:prstGeom prst="rect">
            <a:avLst/>
          </a:prstGeom>
          <a:noFill/>
        </p:spPr>
        <p:txBody>
          <a:bodyPr wrap="square" rtlCol="0">
            <a:spAutoFit/>
          </a:bodyPr>
          <a:lstStyle/>
          <a:p>
            <a:r>
              <a:rPr lang="pt-BR" dirty="0"/>
              <a:t>- Sứ mệnh lịch sử của giai cấp công nhân Việt Nam</a:t>
            </a:r>
            <a:endParaRPr lang="en-US" dirty="0"/>
          </a:p>
          <a:p>
            <a:endParaRPr lang="en-US" dirty="0"/>
          </a:p>
        </p:txBody>
      </p:sp>
      <p:sp>
        <p:nvSpPr>
          <p:cNvPr id="8" name="TextBox 7">
            <a:extLst>
              <a:ext uri="{FF2B5EF4-FFF2-40B4-BE49-F238E27FC236}">
                <a16:creationId xmlns:a16="http://schemas.microsoft.com/office/drawing/2014/main" id="{DAB85398-AEA2-49EA-9F19-4AD221F0B316}"/>
              </a:ext>
            </a:extLst>
          </p:cNvPr>
          <p:cNvSpPr txBox="1"/>
          <p:nvPr/>
        </p:nvSpPr>
        <p:spPr>
          <a:xfrm>
            <a:off x="543506" y="2386819"/>
            <a:ext cx="7639506" cy="1169551"/>
          </a:xfrm>
          <a:prstGeom prst="rect">
            <a:avLst/>
          </a:prstGeom>
          <a:noFill/>
        </p:spPr>
        <p:txBody>
          <a:bodyPr wrap="square" rtlCol="0">
            <a:spAutoFit/>
          </a:bodyPr>
          <a:lstStyle/>
          <a:p>
            <a:r>
              <a:rPr lang="pt-BR" i="1" dirty="0"/>
              <a:t>Trên lĩnh vực chính trị</a:t>
            </a:r>
            <a:r>
              <a:rPr lang="pt-BR" dirty="0"/>
              <a:t>, </a:t>
            </a:r>
          </a:p>
          <a:p>
            <a:endParaRPr lang="en-US" dirty="0"/>
          </a:p>
          <a:p>
            <a:r>
              <a:rPr lang="pt-BR" i="1" dirty="0"/>
              <a:t>Trên lĩnh vực kinh tế</a:t>
            </a:r>
            <a:r>
              <a:rPr lang="pt-BR" dirty="0"/>
              <a:t>, </a:t>
            </a:r>
          </a:p>
          <a:p>
            <a:endParaRPr lang="en-US" dirty="0"/>
          </a:p>
          <a:p>
            <a:r>
              <a:rPr lang="pt-BR" i="1" dirty="0"/>
              <a:t>Trên lĩnh vực tư tưởng-văn </a:t>
            </a:r>
            <a:r>
              <a:rPr lang="vi-VN" i="1" dirty="0"/>
              <a:t>hóa</a:t>
            </a:r>
            <a:endParaRPr lang="en-US" dirty="0"/>
          </a:p>
        </p:txBody>
      </p:sp>
    </p:spTree>
    <p:extLst>
      <p:ext uri="{BB962C8B-B14F-4D97-AF65-F5344CB8AC3E}">
        <p14:creationId xmlns:p14="http://schemas.microsoft.com/office/powerpoint/2010/main" val="3979516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15301" y="1372835"/>
            <a:ext cx="3661185" cy="584775"/>
          </a:xfrm>
          <a:prstGeom prst="rect">
            <a:avLst/>
          </a:prstGeom>
          <a:noFill/>
        </p:spPr>
        <p:txBody>
          <a:bodyPr wrap="square" rtlCol="0">
            <a:spAutoFit/>
          </a:bodyPr>
          <a:lstStyle/>
          <a:p>
            <a:r>
              <a:rPr lang="pt-BR" sz="1600" b="1" dirty="0"/>
              <a:t>2.3 Chủ nghĩa xã hội khoa học</a:t>
            </a:r>
            <a:endParaRPr lang="en-US" sz="1600" b="1" dirty="0"/>
          </a:p>
          <a:p>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66911" y="1732187"/>
            <a:ext cx="6976210" cy="800219"/>
          </a:xfrm>
          <a:prstGeom prst="rect">
            <a:avLst/>
          </a:prstGeom>
          <a:noFill/>
        </p:spPr>
        <p:txBody>
          <a:bodyPr wrap="square" rtlCol="0">
            <a:spAutoFit/>
          </a:bodyPr>
          <a:lstStyle/>
          <a:p>
            <a:r>
              <a:rPr lang="pt-BR" sz="1600" b="1" dirty="0"/>
              <a:t>2.3.3 </a:t>
            </a:r>
            <a:r>
              <a:rPr lang="pt-BR" b="1" i="1" dirty="0"/>
              <a:t>Sự phát triển của hình thái kinh tế - xã hội cộng sản chủ nghĩa</a:t>
            </a:r>
            <a:endParaRPr lang="en-US" b="1" i="1" dirty="0"/>
          </a:p>
          <a:p>
            <a:endParaRPr lang="en-US" b="1" i="1" dirty="0"/>
          </a:p>
          <a:p>
            <a:endParaRPr lang="en-US" sz="1600" b="1" i="1" dirty="0"/>
          </a:p>
        </p:txBody>
      </p:sp>
      <p:sp>
        <p:nvSpPr>
          <p:cNvPr id="4" name="TextBox 3">
            <a:extLst>
              <a:ext uri="{FF2B5EF4-FFF2-40B4-BE49-F238E27FC236}">
                <a16:creationId xmlns:a16="http://schemas.microsoft.com/office/drawing/2014/main" id="{3EDB97D4-5EA9-470E-BB9C-C96828FC32FE}"/>
              </a:ext>
            </a:extLst>
          </p:cNvPr>
          <p:cNvSpPr txBox="1"/>
          <p:nvPr/>
        </p:nvSpPr>
        <p:spPr>
          <a:xfrm>
            <a:off x="605097" y="2034051"/>
            <a:ext cx="7639506" cy="523220"/>
          </a:xfrm>
          <a:prstGeom prst="rect">
            <a:avLst/>
          </a:prstGeom>
          <a:noFill/>
        </p:spPr>
        <p:txBody>
          <a:bodyPr wrap="square" rtlCol="0">
            <a:spAutoFit/>
          </a:bodyPr>
          <a:lstStyle/>
          <a:p>
            <a:r>
              <a:rPr lang="pt-BR" dirty="0"/>
              <a:t>Chủ nghĩa Mác-Lênin khẳng định hình thái kinh tế-xã hội cộng sản chủ nghĩa phát triển từ thấp lên cao; giai đoạn đầu là xã hội chủ nghĩa, giai đoạn cao là cộng sản chủ nghĩa. </a:t>
            </a:r>
            <a:endParaRPr lang="en-US" dirty="0"/>
          </a:p>
        </p:txBody>
      </p:sp>
      <p:sp>
        <p:nvSpPr>
          <p:cNvPr id="8" name="TextBox 7">
            <a:extLst>
              <a:ext uri="{FF2B5EF4-FFF2-40B4-BE49-F238E27FC236}">
                <a16:creationId xmlns:a16="http://schemas.microsoft.com/office/drawing/2014/main" id="{DAB85398-AEA2-49EA-9F19-4AD221F0B316}"/>
              </a:ext>
            </a:extLst>
          </p:cNvPr>
          <p:cNvSpPr txBox="1"/>
          <p:nvPr/>
        </p:nvSpPr>
        <p:spPr>
          <a:xfrm>
            <a:off x="823301" y="2723153"/>
            <a:ext cx="7639506" cy="307777"/>
          </a:xfrm>
          <a:prstGeom prst="rect">
            <a:avLst/>
          </a:prstGeom>
          <a:noFill/>
        </p:spPr>
        <p:txBody>
          <a:bodyPr wrap="square" rtlCol="0">
            <a:spAutoFit/>
          </a:bodyPr>
          <a:lstStyle/>
          <a:p>
            <a:r>
              <a:rPr lang="pt-BR" dirty="0"/>
              <a:t>- Về thời kỳ quá độ từ chủ nghĩa tư bản lên chủ nghĩa xã hội</a:t>
            </a:r>
            <a:endParaRPr lang="en-US" dirty="0"/>
          </a:p>
        </p:txBody>
      </p:sp>
      <p:sp>
        <p:nvSpPr>
          <p:cNvPr id="12" name="TextBox 11">
            <a:extLst>
              <a:ext uri="{FF2B5EF4-FFF2-40B4-BE49-F238E27FC236}">
                <a16:creationId xmlns:a16="http://schemas.microsoft.com/office/drawing/2014/main" id="{16F6EB34-9A08-4C63-99F4-2E89F9CC3BF2}"/>
              </a:ext>
            </a:extLst>
          </p:cNvPr>
          <p:cNvSpPr txBox="1"/>
          <p:nvPr/>
        </p:nvSpPr>
        <p:spPr>
          <a:xfrm>
            <a:off x="823301" y="3186282"/>
            <a:ext cx="7639506" cy="738664"/>
          </a:xfrm>
          <a:prstGeom prst="rect">
            <a:avLst/>
          </a:prstGeom>
          <a:noFill/>
        </p:spPr>
        <p:txBody>
          <a:bodyPr wrap="square" rtlCol="0">
            <a:spAutoFit/>
          </a:bodyPr>
          <a:lstStyle/>
          <a:p>
            <a:r>
              <a:rPr lang="vi-VN" dirty="0"/>
              <a:t>Theo chủ nghĩa Mác-Lênin, quá trình </a:t>
            </a:r>
            <a:r>
              <a:rPr lang="pt-BR" dirty="0"/>
              <a:t>chuyển biến từ xã hội tư bản chủ nghĩa sang xã hội xã hội chủ nghĩa tất yếu phải trải qua thời kỳ quá độ để cải biến toàn diện </a:t>
            </a:r>
            <a:r>
              <a:rPr lang="vi-VN" dirty="0"/>
              <a:t>và triệt để trên tất cả các lĩnh vực </a:t>
            </a:r>
            <a:r>
              <a:rPr lang="pt-BR" dirty="0"/>
              <a:t>về chính trị, kinh tế, văn hóa, xã hội. </a:t>
            </a:r>
            <a:endParaRPr lang="en-US" dirty="0"/>
          </a:p>
        </p:txBody>
      </p:sp>
    </p:spTree>
    <p:extLst>
      <p:ext uri="{BB962C8B-B14F-4D97-AF65-F5344CB8AC3E}">
        <p14:creationId xmlns:p14="http://schemas.microsoft.com/office/powerpoint/2010/main" val="296675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15301" y="1372835"/>
            <a:ext cx="3661185" cy="584775"/>
          </a:xfrm>
          <a:prstGeom prst="rect">
            <a:avLst/>
          </a:prstGeom>
          <a:noFill/>
        </p:spPr>
        <p:txBody>
          <a:bodyPr wrap="square" rtlCol="0">
            <a:spAutoFit/>
          </a:bodyPr>
          <a:lstStyle/>
          <a:p>
            <a:r>
              <a:rPr lang="pt-BR" sz="1600" b="1" dirty="0"/>
              <a:t>2.3 Chủ nghĩa xã hội khoa học</a:t>
            </a:r>
            <a:endParaRPr lang="en-US" sz="1600" b="1" dirty="0"/>
          </a:p>
          <a:p>
            <a:endParaRPr lang="en-US" sz="1600"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7062834" cy="523220"/>
          </a:xfrm>
          <a:prstGeom prst="rect">
            <a:avLst/>
          </a:prstGeom>
          <a:noFill/>
        </p:spPr>
        <p:txBody>
          <a:bodyPr wrap="square" rtlCol="0">
            <a:spAutoFit/>
          </a:bodyPr>
          <a:lstStyle/>
          <a:p>
            <a:pPr lvl="0"/>
            <a:r>
              <a:rPr lang="pt-BR" b="1" dirty="0"/>
              <a:t>2. MỘT SỐ NỘI DUNG CƠ BẢN CỦA CHỦ NGHĨA MÁC-LÊNIN (tt)</a:t>
            </a:r>
            <a:endParaRPr lang="en-US" b="1" dirty="0"/>
          </a:p>
          <a:p>
            <a:endParaRPr lang="en-US" dirty="0"/>
          </a:p>
        </p:txBody>
      </p:sp>
      <p:sp>
        <p:nvSpPr>
          <p:cNvPr id="11" name="TextBox 10">
            <a:extLst>
              <a:ext uri="{FF2B5EF4-FFF2-40B4-BE49-F238E27FC236}">
                <a16:creationId xmlns:a16="http://schemas.microsoft.com/office/drawing/2014/main" id="{BC6D7499-1F0E-41E8-8A67-3B143BBBD891}"/>
              </a:ext>
            </a:extLst>
          </p:cNvPr>
          <p:cNvSpPr txBox="1"/>
          <p:nvPr/>
        </p:nvSpPr>
        <p:spPr>
          <a:xfrm>
            <a:off x="466911" y="1732187"/>
            <a:ext cx="6976210" cy="800219"/>
          </a:xfrm>
          <a:prstGeom prst="rect">
            <a:avLst/>
          </a:prstGeom>
          <a:noFill/>
        </p:spPr>
        <p:txBody>
          <a:bodyPr wrap="square" rtlCol="0">
            <a:spAutoFit/>
          </a:bodyPr>
          <a:lstStyle/>
          <a:p>
            <a:r>
              <a:rPr lang="pt-BR" sz="1600" b="1" dirty="0"/>
              <a:t>2.3.3 </a:t>
            </a:r>
            <a:r>
              <a:rPr lang="pt-BR" b="1" i="1" dirty="0"/>
              <a:t>Sự phát triển của hình thái kinh tế - xã hội cộng sản chủ nghĩa</a:t>
            </a:r>
            <a:endParaRPr lang="en-US" b="1" i="1" dirty="0"/>
          </a:p>
          <a:p>
            <a:endParaRPr lang="en-US" b="1" i="1" dirty="0"/>
          </a:p>
          <a:p>
            <a:endParaRPr lang="en-US" sz="1600" b="1" i="1" dirty="0"/>
          </a:p>
        </p:txBody>
      </p:sp>
      <p:sp>
        <p:nvSpPr>
          <p:cNvPr id="8" name="TextBox 7">
            <a:extLst>
              <a:ext uri="{FF2B5EF4-FFF2-40B4-BE49-F238E27FC236}">
                <a16:creationId xmlns:a16="http://schemas.microsoft.com/office/drawing/2014/main" id="{DAB85398-AEA2-49EA-9F19-4AD221F0B316}"/>
              </a:ext>
            </a:extLst>
          </p:cNvPr>
          <p:cNvSpPr txBox="1"/>
          <p:nvPr/>
        </p:nvSpPr>
        <p:spPr>
          <a:xfrm>
            <a:off x="752247" y="2158336"/>
            <a:ext cx="7639506" cy="307777"/>
          </a:xfrm>
          <a:prstGeom prst="rect">
            <a:avLst/>
          </a:prstGeom>
          <a:noFill/>
        </p:spPr>
        <p:txBody>
          <a:bodyPr wrap="square" rtlCol="0">
            <a:spAutoFit/>
          </a:bodyPr>
          <a:lstStyle/>
          <a:p>
            <a:r>
              <a:rPr lang="pt-BR" dirty="0"/>
              <a:t>Về xã hội xã hội chủ nghĩa và cộng sản chủ nghĩa </a:t>
            </a:r>
            <a:endParaRPr lang="en-US" dirty="0"/>
          </a:p>
        </p:txBody>
      </p:sp>
      <p:sp>
        <p:nvSpPr>
          <p:cNvPr id="12" name="TextBox 11">
            <a:extLst>
              <a:ext uri="{FF2B5EF4-FFF2-40B4-BE49-F238E27FC236}">
                <a16:creationId xmlns:a16="http://schemas.microsoft.com/office/drawing/2014/main" id="{16F6EB34-9A08-4C63-99F4-2E89F9CC3BF2}"/>
              </a:ext>
            </a:extLst>
          </p:cNvPr>
          <p:cNvSpPr txBox="1"/>
          <p:nvPr/>
        </p:nvSpPr>
        <p:spPr>
          <a:xfrm>
            <a:off x="752247" y="3363711"/>
            <a:ext cx="7639506" cy="307777"/>
          </a:xfrm>
          <a:prstGeom prst="rect">
            <a:avLst/>
          </a:prstGeom>
          <a:noFill/>
        </p:spPr>
        <p:txBody>
          <a:bodyPr wrap="square" rtlCol="0">
            <a:spAutoFit/>
          </a:bodyPr>
          <a:lstStyle/>
          <a:p>
            <a:r>
              <a:rPr lang="pt-BR" i="1" dirty="0"/>
              <a:t> Xã hội cộng sản chủ nghĩa </a:t>
            </a:r>
            <a:endParaRPr lang="en-US" dirty="0"/>
          </a:p>
        </p:txBody>
      </p:sp>
      <p:sp>
        <p:nvSpPr>
          <p:cNvPr id="13" name="TextBox 12">
            <a:extLst>
              <a:ext uri="{FF2B5EF4-FFF2-40B4-BE49-F238E27FC236}">
                <a16:creationId xmlns:a16="http://schemas.microsoft.com/office/drawing/2014/main" id="{F2CE50A8-257F-4239-B64D-90D58603FE01}"/>
              </a:ext>
            </a:extLst>
          </p:cNvPr>
          <p:cNvSpPr txBox="1"/>
          <p:nvPr/>
        </p:nvSpPr>
        <p:spPr>
          <a:xfrm>
            <a:off x="946211" y="2837968"/>
            <a:ext cx="7639506" cy="307777"/>
          </a:xfrm>
          <a:prstGeom prst="rect">
            <a:avLst/>
          </a:prstGeom>
          <a:noFill/>
        </p:spPr>
        <p:txBody>
          <a:bodyPr wrap="square" rtlCol="0">
            <a:spAutoFit/>
          </a:bodyPr>
          <a:lstStyle/>
          <a:p>
            <a:r>
              <a:rPr lang="pt-BR" i="1" dirty="0"/>
              <a:t>Xã hội xã hội chủ nghĩa</a:t>
            </a:r>
            <a:endParaRPr lang="en-US" dirty="0"/>
          </a:p>
        </p:txBody>
      </p:sp>
    </p:spTree>
    <p:extLst>
      <p:ext uri="{BB962C8B-B14F-4D97-AF65-F5344CB8AC3E}">
        <p14:creationId xmlns:p14="http://schemas.microsoft.com/office/powerpoint/2010/main" val="115673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95844" y="1599284"/>
            <a:ext cx="6522192" cy="307777"/>
          </a:xfrm>
          <a:prstGeom prst="rect">
            <a:avLst/>
          </a:prstGeom>
          <a:noFill/>
        </p:spPr>
        <p:txBody>
          <a:bodyPr wrap="square" rtlCol="0">
            <a:spAutoFit/>
          </a:bodyPr>
          <a:lstStyle/>
          <a:p>
            <a:pPr lvl="1"/>
            <a:r>
              <a:rPr lang="pt-BR" b="1" dirty="0"/>
              <a:t>3.1 Bản chất khoa học và cách mạng của chủ nghĩa Mác - Lênin</a:t>
            </a:r>
            <a:endParaRPr lang="en-US" b="1"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9047982" cy="523220"/>
          </a:xfrm>
          <a:prstGeom prst="rect">
            <a:avLst/>
          </a:prstGeom>
          <a:noFill/>
        </p:spPr>
        <p:txBody>
          <a:bodyPr wrap="square" rtlCol="0">
            <a:spAutoFit/>
          </a:bodyPr>
          <a:lstStyle/>
          <a:p>
            <a:pPr lvl="0"/>
            <a:r>
              <a:rPr lang="pt-BR" b="1" dirty="0"/>
              <a:t>3.VAI TRÒ NỀN TẢNG TƯ TƯỞNG, KIM CHỈ NAM CHO HÀNH ĐỘNG LÝ LUẬN</a:t>
            </a:r>
          </a:p>
          <a:p>
            <a:pPr lvl="0"/>
            <a:r>
              <a:rPr lang="pt-BR" b="1" dirty="0"/>
              <a:t> CỦA CHỦ NGHĨA MÁC – LÊNIN</a:t>
            </a:r>
            <a:endParaRPr lang="en-US" b="1" dirty="0"/>
          </a:p>
        </p:txBody>
      </p:sp>
      <p:sp>
        <p:nvSpPr>
          <p:cNvPr id="8" name="TextBox 7">
            <a:extLst>
              <a:ext uri="{FF2B5EF4-FFF2-40B4-BE49-F238E27FC236}">
                <a16:creationId xmlns:a16="http://schemas.microsoft.com/office/drawing/2014/main" id="{DAB85398-AEA2-49EA-9F19-4AD221F0B316}"/>
              </a:ext>
            </a:extLst>
          </p:cNvPr>
          <p:cNvSpPr txBox="1"/>
          <p:nvPr/>
        </p:nvSpPr>
        <p:spPr>
          <a:xfrm>
            <a:off x="570087" y="1964905"/>
            <a:ext cx="8391753" cy="523220"/>
          </a:xfrm>
          <a:prstGeom prst="rect">
            <a:avLst/>
          </a:prstGeom>
          <a:noFill/>
        </p:spPr>
        <p:txBody>
          <a:bodyPr wrap="square" rtlCol="0">
            <a:spAutoFit/>
          </a:bodyPr>
          <a:lstStyle/>
          <a:p>
            <a:r>
              <a:rPr lang="pt-BR" dirty="0"/>
              <a:t>- Chủ nghĩa Mác-Lênin </a:t>
            </a:r>
            <a:r>
              <a:rPr lang="vi-VN" dirty="0"/>
              <a:t>là một hệ thống lý luận khoa học, thể hiện trong toàn bộ </a:t>
            </a:r>
            <a:r>
              <a:rPr lang="pt-BR" dirty="0"/>
              <a:t>ba bộ phận cấu thành </a:t>
            </a:r>
            <a:r>
              <a:rPr lang="vi-VN" dirty="0"/>
              <a:t>học thuyết</a:t>
            </a:r>
            <a:endParaRPr lang="en-US" dirty="0"/>
          </a:p>
        </p:txBody>
      </p:sp>
      <p:sp>
        <p:nvSpPr>
          <p:cNvPr id="3" name="TextBox 2">
            <a:extLst>
              <a:ext uri="{FF2B5EF4-FFF2-40B4-BE49-F238E27FC236}">
                <a16:creationId xmlns:a16="http://schemas.microsoft.com/office/drawing/2014/main" id="{1D338F31-29D8-410B-A601-A0812F76F120}"/>
              </a:ext>
            </a:extLst>
          </p:cNvPr>
          <p:cNvSpPr txBox="1"/>
          <p:nvPr/>
        </p:nvSpPr>
        <p:spPr>
          <a:xfrm>
            <a:off x="341123" y="2571750"/>
            <a:ext cx="8708121" cy="738664"/>
          </a:xfrm>
          <a:prstGeom prst="rect">
            <a:avLst/>
          </a:prstGeom>
          <a:noFill/>
        </p:spPr>
        <p:txBody>
          <a:bodyPr wrap="square" rtlCol="0">
            <a:spAutoFit/>
          </a:bodyPr>
          <a:lstStyle/>
          <a:p>
            <a:pPr algn="just"/>
            <a:r>
              <a:rPr lang="pt-BR" i="1" dirty="0"/>
              <a:t>Triết học Mác-Lênin</a:t>
            </a:r>
            <a:r>
              <a:rPr lang="pt-BR" dirty="0"/>
              <a:t> trang bị cho con người thế giới quan khoa học và phương pháp luận đúng đắn để nhận thức, cải tạo và phát triển thế giới. </a:t>
            </a:r>
            <a:r>
              <a:rPr lang="pt-BR" i="1" dirty="0"/>
              <a:t>Kinh tế chính trị học Mác-Lênin</a:t>
            </a:r>
            <a:r>
              <a:rPr lang="pt-BR" dirty="0"/>
              <a:t> chỉ rõ những quy luật kinh tế chủ yếu dưới chủ nghĩa tư bản, trong thời kỳ xây dựng chủ nghĩa xã hội và dưới chủ nghĩa xã hội. </a:t>
            </a:r>
            <a:endParaRPr lang="en-US" dirty="0"/>
          </a:p>
        </p:txBody>
      </p:sp>
    </p:spTree>
    <p:extLst>
      <p:ext uri="{BB962C8B-B14F-4D97-AF65-F5344CB8AC3E}">
        <p14:creationId xmlns:p14="http://schemas.microsoft.com/office/powerpoint/2010/main" val="33834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95844" y="1599284"/>
            <a:ext cx="6522192" cy="307777"/>
          </a:xfrm>
          <a:prstGeom prst="rect">
            <a:avLst/>
          </a:prstGeom>
          <a:noFill/>
        </p:spPr>
        <p:txBody>
          <a:bodyPr wrap="square" rtlCol="0">
            <a:spAutoFit/>
          </a:bodyPr>
          <a:lstStyle/>
          <a:p>
            <a:pPr lvl="1"/>
            <a:r>
              <a:rPr lang="pt-BR" b="1" dirty="0"/>
              <a:t>3.1 Bản chất khoa học và cách mạng của chủ nghĩa Mác - Lênin</a:t>
            </a:r>
            <a:endParaRPr lang="en-US" b="1"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9047982" cy="523220"/>
          </a:xfrm>
          <a:prstGeom prst="rect">
            <a:avLst/>
          </a:prstGeom>
          <a:noFill/>
        </p:spPr>
        <p:txBody>
          <a:bodyPr wrap="square" rtlCol="0">
            <a:spAutoFit/>
          </a:bodyPr>
          <a:lstStyle/>
          <a:p>
            <a:pPr lvl="0"/>
            <a:r>
              <a:rPr lang="pt-BR" b="1" dirty="0"/>
              <a:t>3.VAI TRÒ NỀN TẢNG TƯ TƯỞNG, KIM CHỈ NAM CHO HÀNH ĐỘNG LÝ LUẬN</a:t>
            </a:r>
          </a:p>
          <a:p>
            <a:pPr lvl="0"/>
            <a:r>
              <a:rPr lang="pt-BR" b="1" dirty="0"/>
              <a:t> CỦA CHỦ NGHĨA MÁC – LÊNIN</a:t>
            </a:r>
            <a:endParaRPr lang="en-US" b="1" dirty="0"/>
          </a:p>
        </p:txBody>
      </p:sp>
      <p:sp>
        <p:nvSpPr>
          <p:cNvPr id="8" name="TextBox 7">
            <a:extLst>
              <a:ext uri="{FF2B5EF4-FFF2-40B4-BE49-F238E27FC236}">
                <a16:creationId xmlns:a16="http://schemas.microsoft.com/office/drawing/2014/main" id="{DAB85398-AEA2-49EA-9F19-4AD221F0B316}"/>
              </a:ext>
            </a:extLst>
          </p:cNvPr>
          <p:cNvSpPr txBox="1"/>
          <p:nvPr/>
        </p:nvSpPr>
        <p:spPr>
          <a:xfrm>
            <a:off x="570087" y="1964905"/>
            <a:ext cx="8391753" cy="523220"/>
          </a:xfrm>
          <a:prstGeom prst="rect">
            <a:avLst/>
          </a:prstGeom>
          <a:noFill/>
        </p:spPr>
        <p:txBody>
          <a:bodyPr wrap="square" rtlCol="0">
            <a:spAutoFit/>
          </a:bodyPr>
          <a:lstStyle/>
          <a:p>
            <a:r>
              <a:rPr lang="pt-BR" dirty="0"/>
              <a:t>- Chủ nghĩa Mác-Lênin </a:t>
            </a:r>
            <a:r>
              <a:rPr lang="vi-VN" dirty="0"/>
              <a:t>là một hệ thống lý luận khoa học, thể hiện trong toàn bộ </a:t>
            </a:r>
            <a:r>
              <a:rPr lang="pt-BR" dirty="0"/>
              <a:t>ba bộ phận cấu thành </a:t>
            </a:r>
            <a:r>
              <a:rPr lang="vi-VN" dirty="0"/>
              <a:t>học thuyết</a:t>
            </a:r>
            <a:endParaRPr lang="en-US" dirty="0"/>
          </a:p>
        </p:txBody>
      </p:sp>
      <p:sp>
        <p:nvSpPr>
          <p:cNvPr id="3" name="TextBox 2">
            <a:extLst>
              <a:ext uri="{FF2B5EF4-FFF2-40B4-BE49-F238E27FC236}">
                <a16:creationId xmlns:a16="http://schemas.microsoft.com/office/drawing/2014/main" id="{1D338F31-29D8-410B-A601-A0812F76F120}"/>
              </a:ext>
            </a:extLst>
          </p:cNvPr>
          <p:cNvSpPr txBox="1"/>
          <p:nvPr/>
        </p:nvSpPr>
        <p:spPr>
          <a:xfrm>
            <a:off x="341123" y="2571750"/>
            <a:ext cx="8708121" cy="1169551"/>
          </a:xfrm>
          <a:prstGeom prst="rect">
            <a:avLst/>
          </a:prstGeom>
          <a:noFill/>
        </p:spPr>
        <p:txBody>
          <a:bodyPr wrap="square" rtlCol="0">
            <a:spAutoFit/>
          </a:bodyPr>
          <a:lstStyle/>
          <a:p>
            <a:pPr algn="just"/>
            <a:r>
              <a:rPr lang="pt-BR" i="1" dirty="0"/>
              <a:t>Chủ nghĩa xã hội khoa học</a:t>
            </a:r>
            <a:r>
              <a:rPr lang="pt-BR" dirty="0"/>
              <a:t> là lý luận về cách mạng xã hội chủ nghĩa, sự hình thành và phát triển của hình thái kinh tế - xã hội cộng sản chủ nghĩa; làm rõ lực lượng xã hội to lớn để thực hiện sự nghiệp đó là giai cấp công nhân và toàn thể nhân dân lao động dưới sự lãnh đạo của Đảng cộng sản, </a:t>
            </a:r>
            <a:r>
              <a:rPr lang="vi-VN" dirty="0"/>
              <a:t>người lãnh đạo </a:t>
            </a:r>
            <a:r>
              <a:rPr lang="pt-BR" dirty="0"/>
              <a:t>toàn xã hội </a:t>
            </a:r>
            <a:r>
              <a:rPr lang="vi-VN" dirty="0"/>
              <a:t>đấu tranh </a:t>
            </a:r>
            <a:r>
              <a:rPr lang="pt-BR" dirty="0"/>
              <a:t>xóa bỏ </a:t>
            </a:r>
            <a:r>
              <a:rPr lang="vi-VN" dirty="0"/>
              <a:t>chế độ tư </a:t>
            </a:r>
            <a:r>
              <a:rPr lang="pt-BR" dirty="0"/>
              <a:t>b</a:t>
            </a:r>
            <a:r>
              <a:rPr lang="vi-VN" dirty="0"/>
              <a:t>ản chủ nghĩa và xây dựng chế độ xã hội chủ nghĩa</a:t>
            </a:r>
            <a:r>
              <a:rPr lang="pt-BR" dirty="0"/>
              <a:t> và cộng sản chủ nghĩa</a:t>
            </a:r>
            <a:r>
              <a:rPr lang="vi-VN" dirty="0"/>
              <a:t>.</a:t>
            </a:r>
            <a:endParaRPr lang="en-US" dirty="0"/>
          </a:p>
          <a:p>
            <a:pPr algn="just"/>
            <a:endParaRPr lang="en-US" dirty="0"/>
          </a:p>
        </p:txBody>
      </p:sp>
    </p:spTree>
    <p:extLst>
      <p:ext uri="{BB962C8B-B14F-4D97-AF65-F5344CB8AC3E}">
        <p14:creationId xmlns:p14="http://schemas.microsoft.com/office/powerpoint/2010/main" val="1768557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95844" y="371608"/>
            <a:ext cx="5791200" cy="457512"/>
          </a:xfrm>
        </p:spPr>
        <p:txBody>
          <a:bodyPr/>
          <a:lstStyle/>
          <a:p>
            <a:r>
              <a:rPr lang="vi-VN" sz="1800" cap="all" dirty="0"/>
              <a:t>BÀI 1</a:t>
            </a:r>
            <a:r>
              <a:rPr lang="en-US" sz="1800" cap="all" dirty="0"/>
              <a:t>:</a:t>
            </a:r>
            <a:r>
              <a:rPr lang="vi-VN" sz="1800" cap="all" dirty="0"/>
              <a:t>KHÁI QUÁT VỀ CHỦ NGHĨA MÁC-LÊNIN</a:t>
            </a:r>
            <a:r>
              <a:rPr lang="en-US" sz="1800" cap="all" dirty="0"/>
              <a:t> (</a:t>
            </a:r>
            <a:r>
              <a:rPr lang="en-US" sz="1800" cap="all" dirty="0" err="1"/>
              <a:t>tt</a:t>
            </a:r>
            <a:r>
              <a:rPr lang="en-US" sz="1800" cap="all" dirty="0"/>
              <a:t>)</a:t>
            </a:r>
            <a:br>
              <a:rPr lang="en-US" sz="1800" cap="all" dirty="0"/>
            </a:br>
            <a:endParaRPr lang="en-US" sz="1800" dirty="0"/>
          </a:p>
        </p:txBody>
      </p:sp>
      <p:sp>
        <p:nvSpPr>
          <p:cNvPr id="9" name="TextBox 8">
            <a:extLst>
              <a:ext uri="{FF2B5EF4-FFF2-40B4-BE49-F238E27FC236}">
                <a16:creationId xmlns:a16="http://schemas.microsoft.com/office/drawing/2014/main" id="{CADF5705-0115-4E0D-BD91-CE954EBD857F}"/>
              </a:ext>
            </a:extLst>
          </p:cNvPr>
          <p:cNvSpPr txBox="1"/>
          <p:nvPr/>
        </p:nvSpPr>
        <p:spPr>
          <a:xfrm>
            <a:off x="395844" y="1599284"/>
            <a:ext cx="8565996" cy="523220"/>
          </a:xfrm>
          <a:prstGeom prst="rect">
            <a:avLst/>
          </a:prstGeom>
          <a:noFill/>
        </p:spPr>
        <p:txBody>
          <a:bodyPr wrap="square" rtlCol="0">
            <a:spAutoFit/>
          </a:bodyPr>
          <a:lstStyle/>
          <a:p>
            <a:pPr lvl="1"/>
            <a:r>
              <a:rPr lang="pt-BR" b="1" dirty="0"/>
              <a:t>3.2 Chủ nghĩa Mác-Lênin là nền tảng tư tưởng, kim chỉ nam cho hành động của các Đảng Cộng sản</a:t>
            </a:r>
            <a:endParaRPr lang="en-US" b="1" dirty="0"/>
          </a:p>
          <a:p>
            <a:pPr lvl="1"/>
            <a:endParaRPr lang="en-US" b="1" dirty="0"/>
          </a:p>
        </p:txBody>
      </p:sp>
      <p:sp>
        <p:nvSpPr>
          <p:cNvPr id="10" name="TextBox 9">
            <a:extLst>
              <a:ext uri="{FF2B5EF4-FFF2-40B4-BE49-F238E27FC236}">
                <a16:creationId xmlns:a16="http://schemas.microsoft.com/office/drawing/2014/main" id="{5239FACC-5942-487B-B50D-B810AABEF207}"/>
              </a:ext>
            </a:extLst>
          </p:cNvPr>
          <p:cNvSpPr txBox="1"/>
          <p:nvPr/>
        </p:nvSpPr>
        <p:spPr>
          <a:xfrm>
            <a:off x="96018" y="1018220"/>
            <a:ext cx="9047982" cy="523220"/>
          </a:xfrm>
          <a:prstGeom prst="rect">
            <a:avLst/>
          </a:prstGeom>
          <a:noFill/>
        </p:spPr>
        <p:txBody>
          <a:bodyPr wrap="square" rtlCol="0">
            <a:spAutoFit/>
          </a:bodyPr>
          <a:lstStyle/>
          <a:p>
            <a:pPr lvl="0"/>
            <a:r>
              <a:rPr lang="pt-BR" b="1" dirty="0"/>
              <a:t>3.VAI TRÒ NỀN TẢNG TƯ TƯỞNG, KIM CHỈ NAM CHO HÀNH ĐỘNG LÝ LUẬN</a:t>
            </a:r>
          </a:p>
          <a:p>
            <a:pPr lvl="0"/>
            <a:r>
              <a:rPr lang="pt-BR" b="1" dirty="0"/>
              <a:t> CỦA CHỦ NGHĨA MÁC – LÊNIN</a:t>
            </a:r>
            <a:endParaRPr lang="en-US" b="1" dirty="0"/>
          </a:p>
        </p:txBody>
      </p:sp>
      <p:sp>
        <p:nvSpPr>
          <p:cNvPr id="8" name="TextBox 7">
            <a:extLst>
              <a:ext uri="{FF2B5EF4-FFF2-40B4-BE49-F238E27FC236}">
                <a16:creationId xmlns:a16="http://schemas.microsoft.com/office/drawing/2014/main" id="{DAB85398-AEA2-49EA-9F19-4AD221F0B316}"/>
              </a:ext>
            </a:extLst>
          </p:cNvPr>
          <p:cNvSpPr txBox="1"/>
          <p:nvPr/>
        </p:nvSpPr>
        <p:spPr>
          <a:xfrm>
            <a:off x="328451" y="1964905"/>
            <a:ext cx="8782384" cy="1477328"/>
          </a:xfrm>
          <a:prstGeom prst="rect">
            <a:avLst/>
          </a:prstGeom>
          <a:noFill/>
        </p:spPr>
        <p:txBody>
          <a:bodyPr wrap="square" rtlCol="0">
            <a:spAutoFit/>
          </a:bodyPr>
          <a:lstStyle/>
          <a:p>
            <a:pPr algn="just"/>
            <a:r>
              <a:rPr lang="vi-VN" sz="1800" dirty="0"/>
              <a:t>Chủ nghĩa Mác</a:t>
            </a:r>
            <a:r>
              <a:rPr lang="en-US" sz="1800" dirty="0"/>
              <a:t>-</a:t>
            </a:r>
            <a:r>
              <a:rPr lang="vi-VN" sz="1800" dirty="0"/>
              <a:t>Lênin là hệ tư tưởng</a:t>
            </a:r>
            <a:r>
              <a:rPr lang="pt-BR" sz="1800" dirty="0"/>
              <a:t>, </a:t>
            </a:r>
            <a:r>
              <a:rPr lang="vi-VN" sz="1800" dirty="0"/>
              <a:t>là cơ sở lý luận của các Đảng Cộng sản trong việc hoạch định Cương lĩnh, đường lối lãnh đạo cách mạng;</a:t>
            </a:r>
            <a:r>
              <a:rPr lang="pt-BR" sz="1800" dirty="0"/>
              <a:t> là hệ tư tưởng của giai cấp công nhân, là hệ tư tưởng chủ đạo trong các hoạt động tinh thần của xã hội; là định hướng chủ đạo trong tư duy mỗi người trong cuộc đấu tranh giành chính quyền và trong cách mạng xây dựng chủ nghĩa xã hội. </a:t>
            </a:r>
            <a:endParaRPr lang="en-US" sz="1800" dirty="0"/>
          </a:p>
        </p:txBody>
      </p:sp>
      <p:sp>
        <p:nvSpPr>
          <p:cNvPr id="3" name="TextBox 2">
            <a:extLst>
              <a:ext uri="{FF2B5EF4-FFF2-40B4-BE49-F238E27FC236}">
                <a16:creationId xmlns:a16="http://schemas.microsoft.com/office/drawing/2014/main" id="{1D338F31-29D8-410B-A601-A0812F76F120}"/>
              </a:ext>
            </a:extLst>
          </p:cNvPr>
          <p:cNvSpPr txBox="1"/>
          <p:nvPr/>
        </p:nvSpPr>
        <p:spPr>
          <a:xfrm>
            <a:off x="328451" y="3477097"/>
            <a:ext cx="8708121" cy="923330"/>
          </a:xfrm>
          <a:prstGeom prst="rect">
            <a:avLst/>
          </a:prstGeom>
          <a:noFill/>
        </p:spPr>
        <p:txBody>
          <a:bodyPr wrap="square" rtlCol="0">
            <a:spAutoFit/>
          </a:bodyPr>
          <a:lstStyle/>
          <a:p>
            <a:pPr algn="just"/>
            <a:r>
              <a:rPr lang="pt-BR" sz="1800" dirty="0"/>
              <a:t>Đảng Cộng sản Việt Nam khẳng định, cùng với chủ nghĩa </a:t>
            </a:r>
            <a:r>
              <a:rPr lang="vi-VN" sz="1800" dirty="0"/>
              <a:t>Mác</a:t>
            </a:r>
            <a:r>
              <a:rPr lang="en-US" sz="1800" dirty="0"/>
              <a:t>-</a:t>
            </a:r>
            <a:r>
              <a:rPr lang="vi-VN" sz="1800" dirty="0"/>
              <a:t>Lênin</a:t>
            </a:r>
            <a:r>
              <a:rPr lang="pt-BR" sz="1800" dirty="0"/>
              <a:t>, tư tưởng </a:t>
            </a:r>
          </a:p>
          <a:p>
            <a:pPr algn="just"/>
            <a:r>
              <a:rPr lang="pt-BR" sz="1800" dirty="0"/>
              <a:t>Hồ Chí Minh là nền tảng tư tưởng và kim chỉ nam cho hành động của Đảng và </a:t>
            </a:r>
          </a:p>
          <a:p>
            <a:pPr algn="just"/>
            <a:r>
              <a:rPr lang="pt-BR" sz="1800" dirty="0"/>
              <a:t>sự nghiệp cách mạng của nhân dân.</a:t>
            </a:r>
            <a:endParaRPr lang="en-US" sz="1800" dirty="0"/>
          </a:p>
        </p:txBody>
      </p:sp>
    </p:spTree>
    <p:extLst>
      <p:ext uri="{BB962C8B-B14F-4D97-AF65-F5344CB8AC3E}">
        <p14:creationId xmlns:p14="http://schemas.microsoft.com/office/powerpoint/2010/main" val="3831363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621</TotalTime>
  <Words>1548</Words>
  <Application>Microsoft Office PowerPoint</Application>
  <PresentationFormat>On-screen Show (16:9)</PresentationFormat>
  <Paragraphs>86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Arial</vt:lpstr>
      <vt:lpstr>Wingdings</vt:lpstr>
      <vt:lpstr>Basset template</vt:lpstr>
      <vt:lpstr>BÀI 1:KHÁI QUÁT VỀ CHỦ NGHĨA MÁC-LÊNIN (tt) </vt:lpstr>
      <vt:lpstr>BÀI 1:KHÁI QUÁT VỀ CHỦ NGHĨA MÁC-LÊNIN (tt) </vt:lpstr>
      <vt:lpstr>BÀI 1:KHÁI QUÁT VỀ CHỦ NGHĨA MÁC-LÊNIN (tt) </vt:lpstr>
      <vt:lpstr>BÀI 1:KHÁI QUÁT VỀ CHỦ NGHĨA MÁC-LÊNIN (tt) </vt:lpstr>
      <vt:lpstr>BÀI 1:KHÁI QUÁT VỀ CHỦ NGHĨA MÁC-LÊNIN (tt) </vt:lpstr>
      <vt:lpstr>BÀI 1:KHÁI QUÁT VỀ CHỦ NGHĨA MÁC-LÊNIN (tt) </vt:lpstr>
      <vt:lpstr>BÀI 1:KHÁI QUÁT VỀ CHỦ NGHĨA MÁC-LÊNIN (tt) </vt:lpstr>
      <vt:lpstr>BÀI 1:KHÁI QUÁT VỀ CHỦ NGHĨA MÁC-LÊNIN (tt) </vt:lpstr>
      <vt:lpstr>BÀI 1:KHÁI QUÁT VỀ CHỦ NGHĨA MÁC-LÊNIN (tt) </vt:lpstr>
      <vt:lpstr>BÀI 1:KHÁI QUÁT VỀ CHỦ NGHĨA MÁC-LÊNIN (tt) </vt:lpstr>
      <vt:lpstr>BÀI 1:KHÁI QUÁT VỀ CHỦ NGHĨA MÁC-LÊNIN (tt) </vt:lpstr>
      <vt:lpstr>BÀI 1:KHÁI QUÁT VỀ CHỦ NGHĨA MÁC-LÊNIN (tt)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Lê Thị Mai Hường</cp:lastModifiedBy>
  <cp:revision>32</cp:revision>
  <dcterms:modified xsi:type="dcterms:W3CDTF">2024-02-14T07:07:44Z</dcterms:modified>
</cp:coreProperties>
</file>