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53"/>
  </p:notesMasterIdLst>
  <p:handoutMasterIdLst>
    <p:handoutMasterId r:id="rId54"/>
  </p:handoutMasterIdLst>
  <p:sldIdLst>
    <p:sldId id="280" r:id="rId2"/>
    <p:sldId id="281" r:id="rId3"/>
    <p:sldId id="284" r:id="rId4"/>
    <p:sldId id="282" r:id="rId5"/>
    <p:sldId id="526" r:id="rId6"/>
    <p:sldId id="691" r:id="rId7"/>
    <p:sldId id="644" r:id="rId8"/>
    <p:sldId id="527" r:id="rId9"/>
    <p:sldId id="645" r:id="rId10"/>
    <p:sldId id="531" r:id="rId11"/>
    <p:sldId id="532" r:id="rId12"/>
    <p:sldId id="533" r:id="rId13"/>
    <p:sldId id="534" r:id="rId14"/>
    <p:sldId id="535" r:id="rId15"/>
    <p:sldId id="536" r:id="rId16"/>
    <p:sldId id="646" r:id="rId17"/>
    <p:sldId id="648" r:id="rId18"/>
    <p:sldId id="649" r:id="rId19"/>
    <p:sldId id="650" r:id="rId20"/>
    <p:sldId id="652" r:id="rId21"/>
    <p:sldId id="654" r:id="rId22"/>
    <p:sldId id="655" r:id="rId23"/>
    <p:sldId id="658" r:id="rId24"/>
    <p:sldId id="659" r:id="rId25"/>
    <p:sldId id="647" r:id="rId26"/>
    <p:sldId id="692" r:id="rId27"/>
    <p:sldId id="537" r:id="rId28"/>
    <p:sldId id="541" r:id="rId29"/>
    <p:sldId id="542" r:id="rId30"/>
    <p:sldId id="661" r:id="rId31"/>
    <p:sldId id="563" r:id="rId32"/>
    <p:sldId id="567" r:id="rId33"/>
    <p:sldId id="662" r:id="rId34"/>
    <p:sldId id="663" r:id="rId35"/>
    <p:sldId id="664" r:id="rId36"/>
    <p:sldId id="666" r:id="rId37"/>
    <p:sldId id="665" r:id="rId38"/>
    <p:sldId id="548" r:id="rId39"/>
    <p:sldId id="546" r:id="rId40"/>
    <p:sldId id="549" r:id="rId41"/>
    <p:sldId id="550" r:id="rId42"/>
    <p:sldId id="552" r:id="rId43"/>
    <p:sldId id="553" r:id="rId44"/>
    <p:sldId id="554" r:id="rId45"/>
    <p:sldId id="555" r:id="rId46"/>
    <p:sldId id="556" r:id="rId47"/>
    <p:sldId id="557" r:id="rId48"/>
    <p:sldId id="558" r:id="rId49"/>
    <p:sldId id="559" r:id="rId50"/>
    <p:sldId id="560" r:id="rId51"/>
    <p:sldId id="283" r:id="rId52"/>
  </p:sldIdLst>
  <p:sldSz cx="9144000" cy="5143500" type="screen16x9"/>
  <p:notesSz cx="6858000" cy="9144000"/>
  <p:embeddedFontLst>
    <p:embeddedFont>
      <p:font typeface=".VnTime" panose="020B7200000000000000" pitchFamily="34" charset="0"/>
      <p:regular r:id="rId55"/>
    </p:embeddedFont>
    <p:embeddedFont>
      <p:font typeface=".VnTimeH" panose="020B7200000000000000" pitchFamily="34" charset="0"/>
      <p:regular r:id="rId56"/>
    </p:embeddedFont>
    <p:embeddedFont>
      <p:font typeface="Impact" panose="020B0806030902050204" pitchFamily="34" charset="0"/>
      <p:regular r:id="rId57"/>
    </p:embeddedFont>
    <p:embeddedFont>
      <p:font typeface="Verdana" panose="020B0604030504040204" pitchFamily="34" charset="0"/>
      <p:regular r:id="rId58"/>
      <p:bold r:id="rId59"/>
      <p:italic r:id="rId60"/>
      <p:boldItalic r:id="rId61"/>
    </p:embeddedFont>
    <p:embeddedFont>
      <p:font typeface="VNI-Times" pitchFamily="2" charset="0"/>
      <p:regular r:id="rId62"/>
      <p:bold r:id="rId63"/>
      <p:italic r:id="rId64"/>
      <p:boldItalic r:id="rId65"/>
    </p:embeddedFont>
  </p:embeddedFontLst>
  <p:custDataLst>
    <p:tags r:id="rId66"/>
  </p:custData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A7E"/>
    <a:srgbClr val="D81618"/>
    <a:srgbClr val="F5992D"/>
    <a:srgbClr val="F7AA2F"/>
    <a:srgbClr val="FFDC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18E7EF0-30BA-47A9-9E73-536E6FB35545}">
  <a:tblStyle styleId="{918E7EF0-30BA-47A9-9E73-536E6FB35545}"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FAFD12A-2A65-4255-B111-476A2ECDBF96}"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2" d="100"/>
          <a:sy n="102" d="100"/>
        </p:scale>
        <p:origin x="89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1.fntdata"/><Relationship Id="rId63" Type="http://schemas.openxmlformats.org/officeDocument/2006/relationships/font" Target="fonts/font9.fntdata"/><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font" Target="fonts/font4.fntdata"/><Relationship Id="rId66"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3.fntdata"/><Relationship Id="rId61"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6.fntdata"/><Relationship Id="rId65"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2.fntdata"/><Relationship Id="rId64" Type="http://schemas.openxmlformats.org/officeDocument/2006/relationships/font" Target="fonts/font10.fntdata"/><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5.fntdata"/><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handoutMaster" Target="handoutMasters/handoutMaster1.xml"/><Relationship Id="rId62" Type="http://schemas.openxmlformats.org/officeDocument/2006/relationships/font" Target="fonts/font8.fntdata"/><Relationship Id="rId7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5413455-63CE-B362-5515-B49BA9B9825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BF8F1A0-6AC6-E2D4-8BB7-B06D821394C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7BBA406-4CCD-42A1-A05D-24CE4B2F097F}" type="datetimeFigureOut">
              <a:rPr lang="en-US" smtClean="0"/>
              <a:t>2/1/2024</a:t>
            </a:fld>
            <a:endParaRPr lang="en-US"/>
          </a:p>
        </p:txBody>
      </p:sp>
      <p:sp>
        <p:nvSpPr>
          <p:cNvPr id="4" name="Footer Placeholder 3">
            <a:extLst>
              <a:ext uri="{FF2B5EF4-FFF2-40B4-BE49-F238E27FC236}">
                <a16:creationId xmlns:a16="http://schemas.microsoft.com/office/drawing/2014/main" id="{CB00F9B5-4FCA-17B0-C679-002B10DCFC2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2B5F5D5-D5C4-EB8A-9A74-ADB441D0D4F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C7D01F5-7F4C-4CAE-90BC-AE3A0FBBC268}" type="slidenum">
              <a:rPr lang="en-US" smtClean="0"/>
              <a:t>‹#›</a:t>
            </a:fld>
            <a:endParaRPr lang="en-US"/>
          </a:p>
        </p:txBody>
      </p:sp>
    </p:spTree>
    <p:extLst>
      <p:ext uri="{BB962C8B-B14F-4D97-AF65-F5344CB8AC3E}">
        <p14:creationId xmlns:p14="http://schemas.microsoft.com/office/powerpoint/2010/main" val="39990722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hf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Rectangle 7">
            <a:extLst>
              <a:ext uri="{FF2B5EF4-FFF2-40B4-BE49-F238E27FC236}">
                <a16:creationId xmlns:a16="http://schemas.microsoft.com/office/drawing/2014/main" id="{9C6F9887-E2AD-6020-BED2-D6FE088DD5A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68F5B68-1C6E-49B6-A03C-DD6BE149A07E}" type="slidenum">
              <a:rPr lang="en-US" altLang="en-US" smtClean="0"/>
              <a:pPr>
                <a:spcBef>
                  <a:spcPct val="0"/>
                </a:spcBef>
              </a:pPr>
              <a:t>5</a:t>
            </a:fld>
            <a:endParaRPr lang="en-US" altLang="en-US"/>
          </a:p>
        </p:txBody>
      </p:sp>
      <p:sp>
        <p:nvSpPr>
          <p:cNvPr id="246787" name="Rectangle 2">
            <a:extLst>
              <a:ext uri="{FF2B5EF4-FFF2-40B4-BE49-F238E27FC236}">
                <a16:creationId xmlns:a16="http://schemas.microsoft.com/office/drawing/2014/main" id="{D9B4B4BE-7EAD-6572-AC7A-E11D8F4DB651}"/>
              </a:ext>
            </a:extLst>
          </p:cNvPr>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6788" name="Rectangle 3">
            <a:extLst>
              <a:ext uri="{FF2B5EF4-FFF2-40B4-BE49-F238E27FC236}">
                <a16:creationId xmlns:a16="http://schemas.microsoft.com/office/drawing/2014/main" id="{784156CF-E338-C1A1-831D-A5151808BA7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Rectangle 7">
            <a:extLst>
              <a:ext uri="{FF2B5EF4-FFF2-40B4-BE49-F238E27FC236}">
                <a16:creationId xmlns:a16="http://schemas.microsoft.com/office/drawing/2014/main" id="{9A420373-C09A-38C5-68E7-7D4D9926CE3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F99EA78-FA95-4C35-B7BD-156FF0781A6E}" type="slidenum">
              <a:rPr lang="en-US" altLang="en-US" smtClean="0"/>
              <a:pPr>
                <a:spcBef>
                  <a:spcPct val="0"/>
                </a:spcBef>
              </a:pPr>
              <a:t>8</a:t>
            </a:fld>
            <a:endParaRPr lang="en-US" altLang="en-US"/>
          </a:p>
        </p:txBody>
      </p:sp>
      <p:sp>
        <p:nvSpPr>
          <p:cNvPr id="250883" name="Rectangle 2">
            <a:extLst>
              <a:ext uri="{FF2B5EF4-FFF2-40B4-BE49-F238E27FC236}">
                <a16:creationId xmlns:a16="http://schemas.microsoft.com/office/drawing/2014/main" id="{442F33A2-3348-D5B3-BEB9-0BADC1CFFA48}"/>
              </a:ext>
            </a:extLst>
          </p:cNvPr>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0884" name="Rectangle 3">
            <a:extLst>
              <a:ext uri="{FF2B5EF4-FFF2-40B4-BE49-F238E27FC236}">
                <a16:creationId xmlns:a16="http://schemas.microsoft.com/office/drawing/2014/main" id="{5761272A-66CB-6B7C-FBEC-4CBA9EAFC6A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Rectangle 7">
            <a:extLst>
              <a:ext uri="{FF2B5EF4-FFF2-40B4-BE49-F238E27FC236}">
                <a16:creationId xmlns:a16="http://schemas.microsoft.com/office/drawing/2014/main" id="{47607C94-EA5C-41F2-5A9C-6678C6B972E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8121EA5-E479-4122-8588-14FDC85A7FC9}" type="slidenum">
              <a:rPr lang="en-US" altLang="en-US" smtClean="0"/>
              <a:pPr>
                <a:spcBef>
                  <a:spcPct val="0"/>
                </a:spcBef>
              </a:pPr>
              <a:t>10</a:t>
            </a:fld>
            <a:endParaRPr lang="en-US" altLang="en-US"/>
          </a:p>
        </p:txBody>
      </p:sp>
      <p:sp>
        <p:nvSpPr>
          <p:cNvPr id="253955" name="Rectangle 2">
            <a:extLst>
              <a:ext uri="{FF2B5EF4-FFF2-40B4-BE49-F238E27FC236}">
                <a16:creationId xmlns:a16="http://schemas.microsoft.com/office/drawing/2014/main" id="{27460FD3-BF05-0648-867F-40F37145CA23}"/>
              </a:ext>
            </a:extLst>
          </p:cNvPr>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3956" name="Rectangle 3">
            <a:extLst>
              <a:ext uri="{FF2B5EF4-FFF2-40B4-BE49-F238E27FC236}">
                <a16:creationId xmlns:a16="http://schemas.microsoft.com/office/drawing/2014/main" id="{2CE92E04-826C-A2B8-27E8-176974D9059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Rectangle 7">
            <a:extLst>
              <a:ext uri="{FF2B5EF4-FFF2-40B4-BE49-F238E27FC236}">
                <a16:creationId xmlns:a16="http://schemas.microsoft.com/office/drawing/2014/main" id="{293A2AF3-009C-1D1A-BC2C-F162C4614B73}"/>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FC09942-2AC3-4A83-90C4-89700EB866A5}" type="slidenum">
              <a:rPr lang="en-US" altLang="en-US" smtClean="0"/>
              <a:pPr>
                <a:spcBef>
                  <a:spcPct val="0"/>
                </a:spcBef>
              </a:pPr>
              <a:t>14</a:t>
            </a:fld>
            <a:endParaRPr lang="en-US" altLang="en-US"/>
          </a:p>
        </p:txBody>
      </p:sp>
      <p:sp>
        <p:nvSpPr>
          <p:cNvPr id="259075" name="Rectangle 2">
            <a:extLst>
              <a:ext uri="{FF2B5EF4-FFF2-40B4-BE49-F238E27FC236}">
                <a16:creationId xmlns:a16="http://schemas.microsoft.com/office/drawing/2014/main" id="{669E7255-01AE-30C4-3B87-33608C921722}"/>
              </a:ext>
            </a:extLst>
          </p:cNvPr>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9076" name="Rectangle 3">
            <a:extLst>
              <a:ext uri="{FF2B5EF4-FFF2-40B4-BE49-F238E27FC236}">
                <a16:creationId xmlns:a16="http://schemas.microsoft.com/office/drawing/2014/main" id="{88317D69-C3C4-FA3F-03ED-18C91506196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Rectangle 7">
            <a:extLst>
              <a:ext uri="{FF2B5EF4-FFF2-40B4-BE49-F238E27FC236}">
                <a16:creationId xmlns:a16="http://schemas.microsoft.com/office/drawing/2014/main" id="{71829F01-6E74-5863-1809-BAC28DD7AF8E}"/>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7C3180F5-A4BD-4EF7-AF9C-24E7F7D583CB}" type="slidenum">
              <a:rPr lang="en-US" altLang="en-US">
                <a:latin typeface=".VnTime" panose="020B7200000000000000" pitchFamily="34" charset="0"/>
              </a:rPr>
              <a:pPr algn="r" eaLnBrk="1" hangingPunct="1">
                <a:spcBef>
                  <a:spcPct val="0"/>
                </a:spcBef>
              </a:pPr>
              <a:t>20</a:t>
            </a:fld>
            <a:endParaRPr lang="en-US" altLang="en-US">
              <a:latin typeface=".VnTime" panose="020B7200000000000000" pitchFamily="34" charset="0"/>
            </a:endParaRPr>
          </a:p>
        </p:txBody>
      </p:sp>
      <p:sp>
        <p:nvSpPr>
          <p:cNvPr id="266243" name="Rectangle 2">
            <a:extLst>
              <a:ext uri="{FF2B5EF4-FFF2-40B4-BE49-F238E27FC236}">
                <a16:creationId xmlns:a16="http://schemas.microsoft.com/office/drawing/2014/main" id="{CF52A17E-AAE2-00E0-3236-BD2BE891F910}"/>
              </a:ext>
            </a:extLst>
          </p:cNvPr>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44" name="Rectangle 3">
            <a:extLst>
              <a:ext uri="{FF2B5EF4-FFF2-40B4-BE49-F238E27FC236}">
                <a16:creationId xmlns:a16="http://schemas.microsoft.com/office/drawing/2014/main" id="{2E021009-7B3B-1435-C6C2-58C448DF305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7">
            <a:extLst>
              <a:ext uri="{FF2B5EF4-FFF2-40B4-BE49-F238E27FC236}">
                <a16:creationId xmlns:a16="http://schemas.microsoft.com/office/drawing/2014/main" id="{877CE635-B2A5-572A-93E1-C3E206164320}"/>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22D06621-F8DA-4CCD-B25E-AE7029925C21}" type="slidenum">
              <a:rPr lang="en-US" altLang="en-US">
                <a:latin typeface=".VnTime" panose="020B7200000000000000" pitchFamily="34" charset="0"/>
              </a:rPr>
              <a:pPr algn="r" eaLnBrk="1" hangingPunct="1">
                <a:spcBef>
                  <a:spcPct val="0"/>
                </a:spcBef>
              </a:pPr>
              <a:t>23</a:t>
            </a:fld>
            <a:endParaRPr lang="en-US" altLang="en-US">
              <a:latin typeface=".VnTime" panose="020B7200000000000000" pitchFamily="34" charset="0"/>
            </a:endParaRPr>
          </a:p>
        </p:txBody>
      </p:sp>
      <p:sp>
        <p:nvSpPr>
          <p:cNvPr id="270339" name="Rectangle 2">
            <a:extLst>
              <a:ext uri="{FF2B5EF4-FFF2-40B4-BE49-F238E27FC236}">
                <a16:creationId xmlns:a16="http://schemas.microsoft.com/office/drawing/2014/main" id="{012645FB-8C59-E782-C863-005683445664}"/>
              </a:ext>
            </a:extLst>
          </p:cNvPr>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0340" name="Rectangle 3">
            <a:extLst>
              <a:ext uri="{FF2B5EF4-FFF2-40B4-BE49-F238E27FC236}">
                <a16:creationId xmlns:a16="http://schemas.microsoft.com/office/drawing/2014/main" id="{7998B6C9-1E56-0E84-1840-83DD25826EB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Rectangle 7">
            <a:extLst>
              <a:ext uri="{FF2B5EF4-FFF2-40B4-BE49-F238E27FC236}">
                <a16:creationId xmlns:a16="http://schemas.microsoft.com/office/drawing/2014/main" id="{32CDAC3B-ABA9-81A3-832E-69F184388BBF}"/>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lgn="r" eaLnBrk="1" hangingPunct="1">
              <a:spcBef>
                <a:spcPct val="0"/>
              </a:spcBef>
            </a:pPr>
            <a:fld id="{199EB850-017D-4714-9650-14A3DE9EAFFD}" type="slidenum">
              <a:rPr lang="en-US" altLang="en-US">
                <a:latin typeface=".VnTime" panose="020B7200000000000000" pitchFamily="34" charset="0"/>
              </a:rPr>
              <a:pPr algn="r" eaLnBrk="1" hangingPunct="1">
                <a:spcBef>
                  <a:spcPct val="0"/>
                </a:spcBef>
              </a:pPr>
              <a:t>24</a:t>
            </a:fld>
            <a:endParaRPr lang="en-US" altLang="en-US">
              <a:latin typeface=".VnTime" panose="020B7200000000000000" pitchFamily="34" charset="0"/>
            </a:endParaRPr>
          </a:p>
        </p:txBody>
      </p:sp>
      <p:sp>
        <p:nvSpPr>
          <p:cNvPr id="272387" name="Rectangle 2">
            <a:extLst>
              <a:ext uri="{FF2B5EF4-FFF2-40B4-BE49-F238E27FC236}">
                <a16:creationId xmlns:a16="http://schemas.microsoft.com/office/drawing/2014/main" id="{DDF24FA9-31C1-6689-6042-7ABA55C3D203}"/>
              </a:ext>
            </a:extLst>
          </p:cNvPr>
          <p:cNvSpPr>
            <a:spLocks noRo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2388" name="Rectangle 3">
            <a:extLst>
              <a:ext uri="{FF2B5EF4-FFF2-40B4-BE49-F238E27FC236}">
                <a16:creationId xmlns:a16="http://schemas.microsoft.com/office/drawing/2014/main" id="{1D27D949-CD52-C9DE-7559-61DE8D050CD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Slide Image Placeholder 1">
            <a:extLst>
              <a:ext uri="{FF2B5EF4-FFF2-40B4-BE49-F238E27FC236}">
                <a16:creationId xmlns:a16="http://schemas.microsoft.com/office/drawing/2014/main" id="{8B7659E6-7535-25D3-F9B2-4D4DEB1B79C6}"/>
              </a:ext>
            </a:extLst>
          </p:cNvPr>
          <p:cNvSpPr>
            <a:spLocks noGrp="1" noRot="1" noChangeAspect="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3107" name="Notes Placeholder 2">
            <a:extLst>
              <a:ext uri="{FF2B5EF4-FFF2-40B4-BE49-F238E27FC236}">
                <a16:creationId xmlns:a16="http://schemas.microsoft.com/office/drawing/2014/main" id="{513744CF-A44D-6DA3-D950-B6167616A46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cs typeface="Arial" panose="020B0604020202020204" pitchFamily="34" charset="0"/>
            </a:endParaRPr>
          </a:p>
        </p:txBody>
      </p:sp>
      <p:sp>
        <p:nvSpPr>
          <p:cNvPr id="303108" name="Slide Number Placeholder 3">
            <a:extLst>
              <a:ext uri="{FF2B5EF4-FFF2-40B4-BE49-F238E27FC236}">
                <a16:creationId xmlns:a16="http://schemas.microsoft.com/office/drawing/2014/main" id="{24BEC9B2-DBC9-1D2B-D9F8-81835D95335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DC3292C-EE80-43A3-A384-E6B7F7852712}" type="slidenum">
              <a:rPr lang="en-US" altLang="en-US" smtClean="0">
                <a:latin typeface=".VnTime" panose="020B7200000000000000" pitchFamily="34" charset="0"/>
              </a:rPr>
              <a:pPr>
                <a:spcBef>
                  <a:spcPct val="0"/>
                </a:spcBef>
              </a:pPr>
              <a:t>50</a:t>
            </a:fld>
            <a:endParaRPr lang="en-US" altLang="en-US">
              <a:latin typeface=".VnTime" panose="020B7200000000000000"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spTree>
      <p:nvGrpSpPr>
        <p:cNvPr id="1" name="Shape 25"/>
        <p:cNvGrpSpPr/>
        <p:nvPr/>
      </p:nvGrpSpPr>
      <p:grpSpPr>
        <a:xfrm>
          <a:off x="0" y="0"/>
          <a:ext cx="0" cy="0"/>
          <a:chOff x="0" y="0"/>
          <a:chExt cx="0" cy="0"/>
        </a:xfrm>
      </p:grpSpPr>
      <p:sp>
        <p:nvSpPr>
          <p:cNvPr id="28" name="Google Shape;28;p5"/>
          <p:cNvSpPr/>
          <p:nvPr/>
        </p:nvSpPr>
        <p:spPr>
          <a:xfrm>
            <a:off x="198119" y="172545"/>
            <a:ext cx="6835141"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5"/>
          <p:cNvSpPr txBox="1">
            <a:spLocks noGrp="1"/>
          </p:cNvSpPr>
          <p:nvPr>
            <p:ph type="title" hasCustomPrompt="1"/>
          </p:nvPr>
        </p:nvSpPr>
        <p:spPr>
          <a:xfrm>
            <a:off x="220980" y="172495"/>
            <a:ext cx="5631180" cy="806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2800" b="1">
                <a:solidFill>
                  <a:srgbClr val="002060"/>
                </a:solidFill>
                <a:latin typeface="Calibri" panose="020F0502020204030204" pitchFamily="34" charset="0"/>
                <a:ea typeface="Calibri" panose="020F0502020204030204" pitchFamily="34" charset="0"/>
                <a:cs typeface="Calibri" panose="020F0502020204030204" pitchFamily="34" charset="0"/>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r>
              <a:rPr lang="en-US"/>
              <a:t>TIÊU ĐỀ CỦA SLIDE</a:t>
            </a:r>
            <a:endParaRPr/>
          </a:p>
        </p:txBody>
      </p:sp>
      <p:sp>
        <p:nvSpPr>
          <p:cNvPr id="30" name="Google Shape;30;p5"/>
          <p:cNvSpPr txBox="1">
            <a:spLocks noGrp="1"/>
          </p:cNvSpPr>
          <p:nvPr>
            <p:ph type="body" idx="1" hasCustomPrompt="1"/>
          </p:nvPr>
        </p:nvSpPr>
        <p:spPr>
          <a:xfrm>
            <a:off x="228601" y="1104900"/>
            <a:ext cx="7711440" cy="3573780"/>
          </a:xfrm>
          <a:prstGeom prst="rect">
            <a:avLst/>
          </a:prstGeom>
        </p:spPr>
        <p:txBody>
          <a:bodyPr spcFirstLastPara="1" wrap="square" lIns="91425" tIns="91425" rIns="91425" bIns="91425" anchor="t" anchorCtr="0">
            <a:noAutofit/>
          </a:bodyPr>
          <a:lstStyle>
            <a:lvl1pPr marL="63500" lvl="0" indent="0">
              <a:spcBef>
                <a:spcPts val="600"/>
              </a:spcBef>
              <a:spcAft>
                <a:spcPts val="0"/>
              </a:spcAft>
              <a:buSzPts val="2600"/>
              <a:buFont typeface="Wingdings" panose="05000000000000000000" pitchFamily="2" charset="2"/>
              <a:buNone/>
              <a:defRPr sz="2400"/>
            </a:lvl1pPr>
            <a:lvl2pPr marL="914400" lvl="1" indent="-393700">
              <a:spcBef>
                <a:spcPts val="0"/>
              </a:spcBef>
              <a:spcAft>
                <a:spcPts val="0"/>
              </a:spcAft>
              <a:buSzPts val="2600"/>
              <a:buChar char="▫"/>
              <a:defRPr/>
            </a:lvl2pPr>
            <a:lvl3pPr marL="1371600" lvl="2" indent="-393700">
              <a:spcBef>
                <a:spcPts val="0"/>
              </a:spcBef>
              <a:spcAft>
                <a:spcPts val="0"/>
              </a:spcAft>
              <a:buSzPts val="2600"/>
              <a:buChar char="▫"/>
              <a:defRPr/>
            </a:lvl3pPr>
            <a:lvl4pPr marL="1828800" lvl="3" indent="-393700">
              <a:spcBef>
                <a:spcPts val="0"/>
              </a:spcBef>
              <a:spcAft>
                <a:spcPts val="0"/>
              </a:spcAft>
              <a:buSzPts val="2600"/>
              <a:buChar char="▫"/>
              <a:defRPr/>
            </a:lvl4pPr>
            <a:lvl5pPr marL="2286000" lvl="4" indent="-393700">
              <a:spcBef>
                <a:spcPts val="0"/>
              </a:spcBef>
              <a:spcAft>
                <a:spcPts val="0"/>
              </a:spcAft>
              <a:buSzPts val="2600"/>
              <a:buChar char="○"/>
              <a:defRPr/>
            </a:lvl5pPr>
            <a:lvl6pPr marL="2743200" lvl="5" indent="-393700">
              <a:spcBef>
                <a:spcPts val="0"/>
              </a:spcBef>
              <a:spcAft>
                <a:spcPts val="0"/>
              </a:spcAft>
              <a:buSzPts val="2600"/>
              <a:buChar char="■"/>
              <a:defRPr/>
            </a:lvl6pPr>
            <a:lvl7pPr marL="3200400" lvl="6" indent="-393700">
              <a:spcBef>
                <a:spcPts val="0"/>
              </a:spcBef>
              <a:spcAft>
                <a:spcPts val="0"/>
              </a:spcAft>
              <a:buSzPts val="2600"/>
              <a:buChar char="●"/>
              <a:defRPr/>
            </a:lvl7pPr>
            <a:lvl8pPr marL="3657600" lvl="7" indent="-393700">
              <a:spcBef>
                <a:spcPts val="0"/>
              </a:spcBef>
              <a:spcAft>
                <a:spcPts val="0"/>
              </a:spcAft>
              <a:buSzPts val="2600"/>
              <a:buChar char="○"/>
              <a:defRPr/>
            </a:lvl8pPr>
            <a:lvl9pPr marL="4114800" lvl="8" indent="-393700">
              <a:spcBef>
                <a:spcPts val="0"/>
              </a:spcBef>
              <a:spcAft>
                <a:spcPts val="0"/>
              </a:spcAft>
              <a:buSzPts val="2600"/>
              <a:buChar char="■"/>
              <a:defRPr/>
            </a:lvl9pPr>
          </a:lstStyle>
          <a:p>
            <a:r>
              <a:rPr lang="en-US" sz="2400"/>
              <a:t>Nội dung của slide</a:t>
            </a:r>
            <a:endParaRPr/>
          </a:p>
        </p:txBody>
      </p:sp>
      <p:sp>
        <p:nvSpPr>
          <p:cNvPr id="32" name="Google Shape;32;p5"/>
          <p:cNvSpPr/>
          <p:nvPr/>
        </p:nvSpPr>
        <p:spPr>
          <a:xfrm>
            <a:off x="5844540" y="167640"/>
            <a:ext cx="1188720" cy="815339"/>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58;p8">
            <a:extLst>
              <a:ext uri="{FF2B5EF4-FFF2-40B4-BE49-F238E27FC236}">
                <a16:creationId xmlns:a16="http://schemas.microsoft.com/office/drawing/2014/main" id="{332F7CA8-EC40-0B82-9552-ED7E9D5A29DC}"/>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163986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3 columns" preserve="1">
  <p:cSld name="1_Title + 3 columns">
    <p:spTree>
      <p:nvGrpSpPr>
        <p:cNvPr id="1" name="Shape 50"/>
        <p:cNvGrpSpPr/>
        <p:nvPr/>
      </p:nvGrpSpPr>
      <p:grpSpPr>
        <a:xfrm>
          <a:off x="0" y="0"/>
          <a:ext cx="0" cy="0"/>
          <a:chOff x="0" y="0"/>
          <a:chExt cx="0" cy="0"/>
        </a:xfrm>
      </p:grpSpPr>
      <p:sp>
        <p:nvSpPr>
          <p:cNvPr id="53" name="Google Shape;53;p8"/>
          <p:cNvSpPr/>
          <p:nvPr/>
        </p:nvSpPr>
        <p:spPr>
          <a:xfrm>
            <a:off x="0" y="149685"/>
            <a:ext cx="7279740"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8"/>
          <p:cNvSpPr txBox="1">
            <a:spLocks noGrp="1"/>
          </p:cNvSpPr>
          <p:nvPr>
            <p:ph type="title" hasCustomPrompt="1"/>
          </p:nvPr>
        </p:nvSpPr>
        <p:spPr>
          <a:xfrm>
            <a:off x="320040" y="149635"/>
            <a:ext cx="5791200" cy="806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8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t>TIÊU ĐỀ CỦA SLIDE</a:t>
            </a:r>
            <a:endParaRPr/>
          </a:p>
        </p:txBody>
      </p:sp>
      <p:sp>
        <p:nvSpPr>
          <p:cNvPr id="55" name="Google Shape;55;p8"/>
          <p:cNvSpPr txBox="1">
            <a:spLocks noGrp="1"/>
          </p:cNvSpPr>
          <p:nvPr>
            <p:ph type="body" idx="1"/>
          </p:nvPr>
        </p:nvSpPr>
        <p:spPr>
          <a:xfrm>
            <a:off x="508615" y="118472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6" name="Google Shape;56;p8"/>
          <p:cNvSpPr txBox="1">
            <a:spLocks noGrp="1"/>
          </p:cNvSpPr>
          <p:nvPr>
            <p:ph type="body" idx="2"/>
          </p:nvPr>
        </p:nvSpPr>
        <p:spPr>
          <a:xfrm>
            <a:off x="2998305" y="117710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7" name="Google Shape;57;p8"/>
          <p:cNvSpPr txBox="1">
            <a:spLocks noGrp="1"/>
          </p:cNvSpPr>
          <p:nvPr>
            <p:ph type="body" idx="3"/>
          </p:nvPr>
        </p:nvSpPr>
        <p:spPr>
          <a:xfrm>
            <a:off x="5548954" y="116948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9" name="Google Shape;59;p8"/>
          <p:cNvSpPr/>
          <p:nvPr/>
        </p:nvSpPr>
        <p:spPr>
          <a:xfrm>
            <a:off x="6111240" y="149585"/>
            <a:ext cx="1168550" cy="802915"/>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8;p8">
            <a:extLst>
              <a:ext uri="{FF2B5EF4-FFF2-40B4-BE49-F238E27FC236}">
                <a16:creationId xmlns:a16="http://schemas.microsoft.com/office/drawing/2014/main" id="{A51B2B80-10E2-3A3B-FD93-DA1283F7CF1F}"/>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804676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half slide" preserve="1" userDrawn="1">
  <p:cSld name="1_Title + 1 column half slide">
    <p:spTree>
      <p:nvGrpSpPr>
        <p:cNvPr id="1" name="Shape 33"/>
        <p:cNvGrpSpPr/>
        <p:nvPr/>
      </p:nvGrpSpPr>
      <p:grpSpPr>
        <a:xfrm>
          <a:off x="0" y="0"/>
          <a:ext cx="0" cy="0"/>
          <a:chOff x="0" y="0"/>
          <a:chExt cx="0" cy="0"/>
        </a:xfrm>
      </p:grpSpPr>
    </p:spTree>
    <p:extLst>
      <p:ext uri="{BB962C8B-B14F-4D97-AF65-F5344CB8AC3E}">
        <p14:creationId xmlns:p14="http://schemas.microsoft.com/office/powerpoint/2010/main" val="3074350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3C3BC078-74AF-BE31-5F0D-97BA4F843366}"/>
              </a:ext>
            </a:extLst>
          </p:cNvPr>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a:extLst>
              <a:ext uri="{FF2B5EF4-FFF2-40B4-BE49-F238E27FC236}">
                <a16:creationId xmlns:a16="http://schemas.microsoft.com/office/drawing/2014/main" id="{E24C3F79-0342-A81D-72DB-9AE04920313A}"/>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a:extLst>
              <a:ext uri="{FF2B5EF4-FFF2-40B4-BE49-F238E27FC236}">
                <a16:creationId xmlns:a16="http://schemas.microsoft.com/office/drawing/2014/main" id="{D77B7B65-90B3-D9C9-2B50-68AE5280938B}"/>
              </a:ext>
            </a:extLst>
          </p:cNvPr>
          <p:cNvSpPr>
            <a:spLocks noGrp="1" noChangeArrowheads="1"/>
          </p:cNvSpPr>
          <p:nvPr>
            <p:ph type="sldNum" sz="quarter" idx="12"/>
          </p:nvPr>
        </p:nvSpPr>
        <p:spPr/>
        <p:txBody>
          <a:bodyPr/>
          <a:lstStyle>
            <a:lvl1pPr>
              <a:defRPr/>
            </a:lvl1pPr>
          </a:lstStyle>
          <a:p>
            <a:pPr>
              <a:defRPr/>
            </a:pPr>
            <a:fld id="{0378FADC-6EDF-4E02-A775-CE9FB9E72AAF}" type="slidenum">
              <a:rPr lang="en-US" altLang="en-US"/>
              <a:pPr>
                <a:defRPr/>
              </a:pPr>
              <a:t>‹#›</a:t>
            </a:fld>
            <a:endParaRPr lang="en-US" altLang="en-US"/>
          </a:p>
        </p:txBody>
      </p:sp>
    </p:spTree>
    <p:extLst>
      <p:ext uri="{BB962C8B-B14F-4D97-AF65-F5344CB8AC3E}">
        <p14:creationId xmlns:p14="http://schemas.microsoft.com/office/powerpoint/2010/main" val="13100183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76BD8E0B-0D05-BA50-E0B9-DEF3FACDE4A0}"/>
              </a:ext>
            </a:extLst>
          </p:cNvPr>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4" name="Rectangle 5">
            <a:extLst>
              <a:ext uri="{FF2B5EF4-FFF2-40B4-BE49-F238E27FC236}">
                <a16:creationId xmlns:a16="http://schemas.microsoft.com/office/drawing/2014/main" id="{8590638F-ABD2-8CB9-4FE6-435ADB5D2D74}"/>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5" name="Rectangle 6">
            <a:extLst>
              <a:ext uri="{FF2B5EF4-FFF2-40B4-BE49-F238E27FC236}">
                <a16:creationId xmlns:a16="http://schemas.microsoft.com/office/drawing/2014/main" id="{24C08D36-ECC1-5DA4-C42E-8B4B3607F5EC}"/>
              </a:ext>
            </a:extLst>
          </p:cNvPr>
          <p:cNvSpPr>
            <a:spLocks noGrp="1" noChangeArrowheads="1"/>
          </p:cNvSpPr>
          <p:nvPr>
            <p:ph type="sldNum" sz="quarter" idx="12"/>
          </p:nvPr>
        </p:nvSpPr>
        <p:spPr/>
        <p:txBody>
          <a:bodyPr/>
          <a:lstStyle>
            <a:lvl1pPr>
              <a:defRPr/>
            </a:lvl1pPr>
          </a:lstStyle>
          <a:p>
            <a:pPr>
              <a:defRPr/>
            </a:pPr>
            <a:fld id="{5783F5FF-F3E4-4919-B7C5-7A3A941DB0F1}" type="slidenum">
              <a:rPr lang="en-US" altLang="en-US"/>
              <a:pPr>
                <a:defRPr/>
              </a:pPr>
              <a:t>‹#›</a:t>
            </a:fld>
            <a:endParaRPr lang="en-US" altLang="en-US"/>
          </a:p>
        </p:txBody>
      </p:sp>
    </p:spTree>
    <p:extLst>
      <p:ext uri="{BB962C8B-B14F-4D97-AF65-F5344CB8AC3E}">
        <p14:creationId xmlns:p14="http://schemas.microsoft.com/office/powerpoint/2010/main" val="33801946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Title and 4 Content">
    <p:spTree>
      <p:nvGrpSpPr>
        <p:cNvPr id="1" name=""/>
        <p:cNvGrpSpPr/>
        <p:nvPr/>
      </p:nvGrpSpPr>
      <p:grpSpPr>
        <a:xfrm>
          <a:off x="0" y="0"/>
          <a:ext cx="0" cy="0"/>
          <a:chOff x="0" y="0"/>
          <a:chExt cx="0" cy="0"/>
        </a:xfrm>
      </p:grpSpPr>
      <p:sp>
        <p:nvSpPr>
          <p:cNvPr id="3" name="Trapezoid 2">
            <a:extLst>
              <a:ext uri="{FF2B5EF4-FFF2-40B4-BE49-F238E27FC236}">
                <a16:creationId xmlns:a16="http://schemas.microsoft.com/office/drawing/2014/main" id="{DA8A2CFF-DC5A-9F40-DB3F-CA980FAFE723}"/>
              </a:ext>
            </a:extLst>
          </p:cNvPr>
          <p:cNvSpPr/>
          <p:nvPr userDrawn="1"/>
        </p:nvSpPr>
        <p:spPr>
          <a:xfrm>
            <a:off x="914400" y="4686300"/>
            <a:ext cx="7391400" cy="4572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anchor="ctr"/>
          <a:lstStyle/>
          <a:p>
            <a:pPr eaLnBrk="1" fontAlgn="auto" hangingPunct="1">
              <a:spcBef>
                <a:spcPts val="0"/>
              </a:spcBef>
              <a:spcAft>
                <a:spcPts val="0"/>
              </a:spcAft>
              <a:defRPr/>
            </a:pPr>
            <a:endParaRPr lang="vi-VN" dirty="0"/>
          </a:p>
        </p:txBody>
      </p:sp>
      <p:sp>
        <p:nvSpPr>
          <p:cNvPr id="4" name="Right Triangle 3">
            <a:extLst>
              <a:ext uri="{FF2B5EF4-FFF2-40B4-BE49-F238E27FC236}">
                <a16:creationId xmlns:a16="http://schemas.microsoft.com/office/drawing/2014/main" id="{D35E456E-852E-1D25-A782-80602B8A917A}"/>
              </a:ext>
            </a:extLst>
          </p:cNvPr>
          <p:cNvSpPr/>
          <p:nvPr userDrawn="1"/>
        </p:nvSpPr>
        <p:spPr>
          <a:xfrm>
            <a:off x="0" y="0"/>
            <a:ext cx="914400" cy="51435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91424" tIns="45712" rIns="91424" bIns="45712" anchor="ctr"/>
          <a:lstStyle/>
          <a:p>
            <a:pPr eaLnBrk="1" fontAlgn="auto" hangingPunct="1">
              <a:spcBef>
                <a:spcPts val="0"/>
              </a:spcBef>
              <a:spcAft>
                <a:spcPts val="0"/>
              </a:spcAft>
              <a:defRPr/>
            </a:pPr>
            <a:endParaRPr lang="vi-VN" dirty="0"/>
          </a:p>
        </p:txBody>
      </p:sp>
      <p:sp>
        <p:nvSpPr>
          <p:cNvPr id="5" name="Right Triangle 4">
            <a:extLst>
              <a:ext uri="{FF2B5EF4-FFF2-40B4-BE49-F238E27FC236}">
                <a16:creationId xmlns:a16="http://schemas.microsoft.com/office/drawing/2014/main" id="{CD79F9F2-FAEE-8702-FB56-5F2A9CEA7118}"/>
              </a:ext>
            </a:extLst>
          </p:cNvPr>
          <p:cNvSpPr/>
          <p:nvPr userDrawn="1"/>
        </p:nvSpPr>
        <p:spPr>
          <a:xfrm flipH="1">
            <a:off x="8305800" y="0"/>
            <a:ext cx="838200" cy="51435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lIns="91424" tIns="45712" rIns="91424" bIns="45712" anchor="ctr"/>
          <a:lstStyle/>
          <a:p>
            <a:pPr eaLnBrk="1" fontAlgn="auto" hangingPunct="1">
              <a:spcBef>
                <a:spcPts val="0"/>
              </a:spcBef>
              <a:spcAft>
                <a:spcPts val="0"/>
              </a:spcAft>
              <a:defRPr/>
            </a:pPr>
            <a:endParaRPr lang="vi-VN" dirty="0"/>
          </a:p>
        </p:txBody>
      </p:sp>
      <p:sp>
        <p:nvSpPr>
          <p:cNvPr id="2" name="Title 1"/>
          <p:cNvSpPr>
            <a:spLocks noGrp="1"/>
          </p:cNvSpPr>
          <p:nvPr>
            <p:ph type="title" sz="quarter"/>
          </p:nvPr>
        </p:nvSpPr>
        <p:spPr>
          <a:xfrm>
            <a:off x="533400" y="171450"/>
            <a:ext cx="8153400" cy="514350"/>
          </a:xfrm>
        </p:spPr>
        <p:txBody>
          <a:bodyPr/>
          <a:lstStyle>
            <a:lvl1pPr>
              <a:defRPr sz="2800"/>
            </a:lvl1pPr>
          </a:lstStyle>
          <a:p>
            <a:r>
              <a:rPr lang="en-US"/>
              <a:t>Click to edit Master title style</a:t>
            </a:r>
            <a:endParaRPr lang="vi-VN"/>
          </a:p>
        </p:txBody>
      </p:sp>
    </p:spTree>
    <p:extLst>
      <p:ext uri="{BB962C8B-B14F-4D97-AF65-F5344CB8AC3E}">
        <p14:creationId xmlns:p14="http://schemas.microsoft.com/office/powerpoint/2010/main" val="20672848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2C1415E2-3F37-6FFF-CE5E-15BCE7789D05}"/>
              </a:ext>
            </a:extLst>
          </p:cNvPr>
          <p:cNvSpPr>
            <a:spLocks noGrp="1" noChangeArrowheads="1"/>
          </p:cNvSpPr>
          <p:nvPr>
            <p:ph type="dt" sz="half" idx="10"/>
          </p:nvPr>
        </p:nvSpPr>
        <p:spPr>
          <a:ln/>
        </p:spPr>
        <p:txBody>
          <a:bodyPr/>
          <a:lstStyle>
            <a:lvl1pPr>
              <a:defRPr/>
            </a:lvl1pPr>
          </a:lstStyle>
          <a:p>
            <a:pPr>
              <a:defRPr/>
            </a:pPr>
            <a:fld id="{6E683FC2-E08F-4109-8A55-5C12ECDC5066}" type="datetimeFigureOut">
              <a:rPr lang="en-US"/>
              <a:pPr>
                <a:defRPr/>
              </a:pPr>
              <a:t>2/1/2024</a:t>
            </a:fld>
            <a:endParaRPr lang="en-US"/>
          </a:p>
        </p:txBody>
      </p:sp>
      <p:sp>
        <p:nvSpPr>
          <p:cNvPr id="3" name="Rectangle 5">
            <a:extLst>
              <a:ext uri="{FF2B5EF4-FFF2-40B4-BE49-F238E27FC236}">
                <a16:creationId xmlns:a16="http://schemas.microsoft.com/office/drawing/2014/main" id="{B671406C-12D1-3672-D9FC-428CE2B7025B}"/>
              </a:ext>
            </a:extLst>
          </p:cNvPr>
          <p:cNvSpPr>
            <a:spLocks noGrp="1" noChangeArrowheads="1"/>
          </p:cNvSpPr>
          <p:nvPr>
            <p:ph type="ftr" sz="quarter" idx="11"/>
          </p:nvPr>
        </p:nvSpPr>
        <p:spPr>
          <a:ln/>
        </p:spPr>
        <p:txBody>
          <a:bodyPr/>
          <a:lstStyle>
            <a:lvl1pPr>
              <a:defRPr/>
            </a:lvl1pPr>
          </a:lstStyle>
          <a:p>
            <a:pPr>
              <a:defRPr/>
            </a:pPr>
            <a:endParaRPr lang="en-US"/>
          </a:p>
        </p:txBody>
      </p:sp>
      <p:sp>
        <p:nvSpPr>
          <p:cNvPr id="4" name="Rectangle 6">
            <a:extLst>
              <a:ext uri="{FF2B5EF4-FFF2-40B4-BE49-F238E27FC236}">
                <a16:creationId xmlns:a16="http://schemas.microsoft.com/office/drawing/2014/main" id="{EA5A159A-B338-8BF5-C7FC-D77BEFA18581}"/>
              </a:ext>
            </a:extLst>
          </p:cNvPr>
          <p:cNvSpPr>
            <a:spLocks noGrp="1" noChangeArrowheads="1"/>
          </p:cNvSpPr>
          <p:nvPr>
            <p:ph type="sldNum" sz="quarter" idx="12"/>
          </p:nvPr>
        </p:nvSpPr>
        <p:spPr>
          <a:ln/>
        </p:spPr>
        <p:txBody>
          <a:bodyPr/>
          <a:lstStyle>
            <a:lvl1pPr>
              <a:defRPr/>
            </a:lvl1pPr>
          </a:lstStyle>
          <a:p>
            <a:pPr>
              <a:defRPr/>
            </a:pPr>
            <a:fld id="{885C65DA-6AEA-4C96-93B4-E17FCA8C37F5}" type="slidenum">
              <a:rPr lang="en-US" altLang="en-US"/>
              <a:pPr>
                <a:defRPr/>
              </a:pPr>
              <a:t>‹#›</a:t>
            </a:fld>
            <a:endParaRPr lang="en-US" altLang="en-US"/>
          </a:p>
        </p:txBody>
      </p:sp>
    </p:spTree>
    <p:extLst>
      <p:ext uri="{BB962C8B-B14F-4D97-AF65-F5344CB8AC3E}">
        <p14:creationId xmlns:p14="http://schemas.microsoft.com/office/powerpoint/2010/main" val="8706658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30"/>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lvl1pPr>
            <a:lvl2pPr marL="457106" indent="0" algn="ctr">
              <a:buNone/>
              <a:defRPr/>
            </a:lvl2pPr>
            <a:lvl3pPr marL="914220" indent="0" algn="ctr">
              <a:buNone/>
              <a:defRPr/>
            </a:lvl3pPr>
            <a:lvl4pPr marL="1371328" indent="0" algn="ctr">
              <a:buNone/>
              <a:defRPr/>
            </a:lvl4pPr>
            <a:lvl5pPr marL="1828439" indent="0" algn="ctr">
              <a:buNone/>
              <a:defRPr/>
            </a:lvl5pPr>
            <a:lvl6pPr marL="2285544" indent="0" algn="ctr">
              <a:buNone/>
              <a:defRPr/>
            </a:lvl6pPr>
            <a:lvl7pPr marL="2742650" indent="0" algn="ctr">
              <a:buNone/>
              <a:defRPr/>
            </a:lvl7pPr>
            <a:lvl8pPr marL="3199760" indent="0" algn="ctr">
              <a:buNone/>
              <a:defRPr/>
            </a:lvl8pPr>
            <a:lvl9pPr marL="3656869"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id="{CD812610-69BC-DBC3-744A-51233DE0DE97}"/>
              </a:ext>
            </a:extLst>
          </p:cNvPr>
          <p:cNvSpPr>
            <a:spLocks noGrp="1" noChangeArrowheads="1"/>
          </p:cNvSpPr>
          <p:nvPr>
            <p:ph type="dt" sz="half" idx="10"/>
          </p:nvPr>
        </p:nvSpPr>
        <p:spPr/>
        <p:txBody>
          <a:bodyPr/>
          <a:lstStyle>
            <a:lvl1pPr>
              <a:defRPr>
                <a:cs typeface="Arial" charset="0"/>
              </a:defRPr>
            </a:lvl1pPr>
          </a:lstStyle>
          <a:p>
            <a:pPr>
              <a:defRPr/>
            </a:pPr>
            <a:endParaRPr lang="en-US"/>
          </a:p>
        </p:txBody>
      </p:sp>
      <p:sp>
        <p:nvSpPr>
          <p:cNvPr id="5" name="Rectangle 5">
            <a:extLst>
              <a:ext uri="{FF2B5EF4-FFF2-40B4-BE49-F238E27FC236}">
                <a16:creationId xmlns:a16="http://schemas.microsoft.com/office/drawing/2014/main" id="{C21133D5-1B31-6133-CE68-42CA77318FC9}"/>
              </a:ext>
            </a:extLst>
          </p:cNvPr>
          <p:cNvSpPr>
            <a:spLocks noGrp="1" noChangeArrowheads="1"/>
          </p:cNvSpPr>
          <p:nvPr>
            <p:ph type="ftr" sz="quarter" idx="11"/>
          </p:nvPr>
        </p:nvSpPr>
        <p:spPr/>
        <p:txBody>
          <a:bodyPr/>
          <a:lstStyle>
            <a:lvl1pPr>
              <a:defRPr>
                <a:cs typeface="Arial" charset="0"/>
              </a:defRPr>
            </a:lvl1pPr>
          </a:lstStyle>
          <a:p>
            <a:pPr>
              <a:defRPr/>
            </a:pPr>
            <a:endParaRPr lang="en-US"/>
          </a:p>
        </p:txBody>
      </p:sp>
      <p:sp>
        <p:nvSpPr>
          <p:cNvPr id="6" name="Rectangle 6">
            <a:extLst>
              <a:ext uri="{FF2B5EF4-FFF2-40B4-BE49-F238E27FC236}">
                <a16:creationId xmlns:a16="http://schemas.microsoft.com/office/drawing/2014/main" id="{8E07470E-2934-CEB2-939B-82B91D80867B}"/>
              </a:ext>
            </a:extLst>
          </p:cNvPr>
          <p:cNvSpPr>
            <a:spLocks noGrp="1" noChangeArrowheads="1"/>
          </p:cNvSpPr>
          <p:nvPr>
            <p:ph type="sldNum" sz="quarter" idx="12"/>
          </p:nvPr>
        </p:nvSpPr>
        <p:spPr/>
        <p:txBody>
          <a:bodyPr/>
          <a:lstStyle>
            <a:lvl1pPr>
              <a:defRPr/>
            </a:lvl1pPr>
          </a:lstStyle>
          <a:p>
            <a:pPr>
              <a:defRPr/>
            </a:pPr>
            <a:fld id="{04FCC149-E309-4E90-B92C-9572437D2B46}" type="slidenum">
              <a:rPr lang="en-US" altLang="en-US"/>
              <a:pPr>
                <a:defRPr/>
              </a:pPr>
              <a:t>‹#›</a:t>
            </a:fld>
            <a:endParaRPr lang="en-US" altLang="en-US"/>
          </a:p>
        </p:txBody>
      </p:sp>
    </p:spTree>
    <p:extLst>
      <p:ext uri="{BB962C8B-B14F-4D97-AF65-F5344CB8AC3E}">
        <p14:creationId xmlns:p14="http://schemas.microsoft.com/office/powerpoint/2010/main" val="20926379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microsoft.com/office/2007/relationships/hdphoto" Target="../media/hdphoto1.wdp"/><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D81618"/>
        </a:solidFill>
        <a:effectLst/>
      </p:bgPr>
    </p:bg>
    <p:spTree>
      <p:nvGrpSpPr>
        <p:cNvPr id="1" name="Shape 5"/>
        <p:cNvGrpSpPr/>
        <p:nvPr/>
      </p:nvGrpSpPr>
      <p:grpSpPr>
        <a:xfrm>
          <a:off x="0" y="0"/>
          <a:ext cx="0" cy="0"/>
          <a:chOff x="0" y="0"/>
          <a:chExt cx="0" cy="0"/>
        </a:xfrm>
      </p:grpSpPr>
      <p:sp>
        <p:nvSpPr>
          <p:cNvPr id="13" name="Rectangle 12">
            <a:extLst>
              <a:ext uri="{FF2B5EF4-FFF2-40B4-BE49-F238E27FC236}">
                <a16:creationId xmlns:a16="http://schemas.microsoft.com/office/drawing/2014/main" id="{D7D3AEEA-427A-0DAD-FCAC-EB084520DFEA}"/>
              </a:ext>
            </a:extLst>
          </p:cNvPr>
          <p:cNvSpPr/>
          <p:nvPr userDrawn="1"/>
        </p:nvSpPr>
        <p:spPr>
          <a:xfrm>
            <a:off x="53340" y="7620"/>
            <a:ext cx="9075420" cy="4754880"/>
          </a:xfrm>
          <a:prstGeom prst="rect">
            <a:avLst/>
          </a:prstGeom>
          <a:solidFill>
            <a:schemeClr val="bg1"/>
          </a:solidFill>
          <a:ln w="41275">
            <a:solidFill>
              <a:srgbClr val="F5992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GIỚI THIỆU CHUNG">
            <a:extLst>
              <a:ext uri="{FF2B5EF4-FFF2-40B4-BE49-F238E27FC236}">
                <a16:creationId xmlns:a16="http://schemas.microsoft.com/office/drawing/2014/main" id="{A9A4AEB1-F843-D2E1-7960-F161DEE37E5B}"/>
              </a:ext>
            </a:extLst>
          </p:cNvPr>
          <p:cNvPicPr>
            <a:picLocks noChangeAspect="1" noChangeArrowheads="1"/>
          </p:cNvPicPr>
          <p:nvPr userDrawn="1"/>
        </p:nvPicPr>
        <p:blipFill>
          <a:blip r:embed="rId10">
            <a:extLst>
              <a:ext uri="{BEBA8EAE-BF5A-486C-A8C5-ECC9F3942E4B}">
                <a14:imgProps xmlns:a14="http://schemas.microsoft.com/office/drawing/2010/main">
                  <a14:imgLayer r:embed="rId11">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390280" y="30480"/>
            <a:ext cx="1715620" cy="64008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983E8233-99E5-EE10-AD4B-7AC064F7B7BC}"/>
              </a:ext>
            </a:extLst>
          </p:cNvPr>
          <p:cNvSpPr txBox="1"/>
          <p:nvPr userDrawn="1"/>
        </p:nvSpPr>
        <p:spPr>
          <a:xfrm>
            <a:off x="0" y="4812863"/>
            <a:ext cx="2497800" cy="307777"/>
          </a:xfrm>
          <a:prstGeom prst="rect">
            <a:avLst/>
          </a:prstGeom>
          <a:noFill/>
        </p:spPr>
        <p:txBody>
          <a:bodyPr wrap="none" rtlCol="0">
            <a:spAutoFit/>
          </a:bodyPr>
          <a:lstStyle/>
          <a:p>
            <a:r>
              <a:rPr lang="en-US" b="1">
                <a:solidFill>
                  <a:schemeClr val="bg1"/>
                </a:solidFill>
              </a:rPr>
              <a:t>KHOA LÝ LUẬN CHÍNH TRỊ</a:t>
            </a:r>
          </a:p>
        </p:txBody>
      </p:sp>
      <p:sp>
        <p:nvSpPr>
          <p:cNvPr id="17" name="TextBox 16">
            <a:extLst>
              <a:ext uri="{FF2B5EF4-FFF2-40B4-BE49-F238E27FC236}">
                <a16:creationId xmlns:a16="http://schemas.microsoft.com/office/drawing/2014/main" id="{D62D21E5-D8E0-81A9-E0CA-B8C4A0A74279}"/>
              </a:ext>
            </a:extLst>
          </p:cNvPr>
          <p:cNvSpPr txBox="1"/>
          <p:nvPr userDrawn="1"/>
        </p:nvSpPr>
        <p:spPr>
          <a:xfrm>
            <a:off x="4562475" y="4810542"/>
            <a:ext cx="4583430" cy="307777"/>
          </a:xfrm>
          <a:prstGeom prst="rect">
            <a:avLst/>
          </a:prstGeom>
          <a:noFill/>
        </p:spPr>
        <p:txBody>
          <a:bodyPr wrap="square">
            <a:spAutoFit/>
          </a:bodyPr>
          <a:lstStyle/>
          <a:p>
            <a:r>
              <a:rPr lang="en-US">
                <a:solidFill>
                  <a:srgbClr val="FFC000"/>
                </a:solidFill>
              </a:rPr>
              <a:t>NHÂN VĂN - SÁNG TẠO - PHÁT TRIỂN - BỀN VỮNG</a:t>
            </a:r>
          </a:p>
        </p:txBody>
      </p:sp>
      <p:sp>
        <p:nvSpPr>
          <p:cNvPr id="19" name="Google Shape;58;p8">
            <a:extLst>
              <a:ext uri="{FF2B5EF4-FFF2-40B4-BE49-F238E27FC236}">
                <a16:creationId xmlns:a16="http://schemas.microsoft.com/office/drawing/2014/main" id="{9F4F07F5-7F80-3701-967C-382F54AFAA5A}"/>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a:t>Click to edit Master title style</a:t>
            </a:r>
          </a:p>
        </p:txBody>
      </p:sp>
    </p:spTree>
  </p:cSld>
  <p:clrMap bg1="lt1" tx1="dk1" bg2="lt2" tx2="dk2" accent1="accent1" accent2="accent2" accent3="accent3" accent4="accent4" accent5="accent5" accent6="accent6" hlink="hlink" folHlink="folHlink"/>
  <p:sldLayoutIdLst>
    <p:sldLayoutId id="2147483664" r:id="rId1"/>
    <p:sldLayoutId id="2147483662" r:id="rId2"/>
    <p:sldLayoutId id="2147483665" r:id="rId3"/>
    <p:sldLayoutId id="2147483666" r:id="rId4"/>
    <p:sldLayoutId id="2147483667" r:id="rId5"/>
    <p:sldLayoutId id="2147483668" r:id="rId6"/>
    <p:sldLayoutId id="2147483669" r:id="rId7"/>
    <p:sldLayoutId id="2147483670" r:id="rId8"/>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image" Target="../media/image11.pn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5.xml"/><Relationship Id="rId5" Type="http://schemas.openxmlformats.org/officeDocument/2006/relationships/image" Target="../media/image11.png"/><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6.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xml"/><Relationship Id="rId1" Type="http://schemas.openxmlformats.org/officeDocument/2006/relationships/slideLayout" Target="../slideLayouts/slideLayout5.xml"/><Relationship Id="rId5" Type="http://schemas.openxmlformats.org/officeDocument/2006/relationships/image" Target="../media/image26.jpeg"/><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6.xml"/><Relationship Id="rId5" Type="http://schemas.openxmlformats.org/officeDocument/2006/relationships/image" Target="../media/image21.png"/><Relationship Id="rId4" Type="http://schemas.openxmlformats.org/officeDocument/2006/relationships/image" Target="../media/image20.gi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4.xml"/><Relationship Id="rId5" Type="http://schemas.openxmlformats.org/officeDocument/2006/relationships/image" Target="../media/image36.jpeg"/><Relationship Id="rId4" Type="http://schemas.openxmlformats.org/officeDocument/2006/relationships/image" Target="../media/image35.jpeg"/></Relationships>
</file>

<file path=ppt/slides/_rels/slide2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4.xml"/><Relationship Id="rId5" Type="http://schemas.openxmlformats.org/officeDocument/2006/relationships/image" Target="../media/image40.jpeg"/><Relationship Id="rId4" Type="http://schemas.openxmlformats.org/officeDocument/2006/relationships/image" Target="../media/image39.jpeg"/></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8" Type="http://schemas.openxmlformats.org/officeDocument/2006/relationships/image" Target="../media/image55.jpeg"/><Relationship Id="rId3" Type="http://schemas.openxmlformats.org/officeDocument/2006/relationships/image" Target="../media/image50.jpeg"/><Relationship Id="rId7" Type="http://schemas.openxmlformats.org/officeDocument/2006/relationships/image" Target="../media/image54.jpeg"/><Relationship Id="rId2"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jpeg"/><Relationship Id="rId9" Type="http://schemas.openxmlformats.org/officeDocument/2006/relationships/image" Target="../media/image56.jpe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4.xml"/><Relationship Id="rId4" Type="http://schemas.openxmlformats.org/officeDocument/2006/relationships/image" Target="../media/image63.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png"/><Relationship Id="rId1" Type="http://schemas.openxmlformats.org/officeDocument/2006/relationships/slideLayout" Target="../slideLayouts/slideLayout4.xml"/><Relationship Id="rId4" Type="http://schemas.openxmlformats.org/officeDocument/2006/relationships/image" Target="../media/image66.jpeg"/></Relationships>
</file>

<file path=ppt/slides/_rels/slide42.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4.xml"/><Relationship Id="rId5" Type="http://schemas.openxmlformats.org/officeDocument/2006/relationships/image" Target="../media/image70.jpeg"/><Relationship Id="rId4" Type="http://schemas.openxmlformats.org/officeDocument/2006/relationships/image" Target="../media/image69.jpeg"/></Relationships>
</file>

<file path=ppt/slides/_rels/slide43.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4.xml"/><Relationship Id="rId4" Type="http://schemas.openxmlformats.org/officeDocument/2006/relationships/image" Target="../media/image73.png"/></Relationships>
</file>

<file path=ppt/slides/_rels/slide4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75.jpeg"/><Relationship Id="rId1" Type="http://schemas.openxmlformats.org/officeDocument/2006/relationships/slideLayout" Target="../slideLayouts/slideLayout5.xml"/><Relationship Id="rId6" Type="http://schemas.openxmlformats.org/officeDocument/2006/relationships/image" Target="../media/image78.png"/><Relationship Id="rId5" Type="http://schemas.openxmlformats.org/officeDocument/2006/relationships/image" Target="../media/image77.jpeg"/><Relationship Id="rId4" Type="http://schemas.openxmlformats.org/officeDocument/2006/relationships/image" Target="../media/image76.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0B1E9BF-5000-9086-0964-99385D55139E}"/>
              </a:ext>
            </a:extLst>
          </p:cNvPr>
          <p:cNvSpPr>
            <a:spLocks noGrp="1"/>
          </p:cNvSpPr>
          <p:nvPr>
            <p:ph type="body" idx="1"/>
          </p:nvPr>
        </p:nvSpPr>
        <p:spPr>
          <a:xfrm>
            <a:off x="508615" y="1184725"/>
            <a:ext cx="7779042" cy="3374700"/>
          </a:xfrm>
        </p:spPr>
        <p:txBody>
          <a:bodyPr/>
          <a:lstStyle/>
          <a:p>
            <a:endParaRPr lang="en-US" dirty="0"/>
          </a:p>
        </p:txBody>
      </p:sp>
      <p:sp>
        <p:nvSpPr>
          <p:cNvPr id="6" name="Slide Number Placeholder 5">
            <a:extLst>
              <a:ext uri="{FF2B5EF4-FFF2-40B4-BE49-F238E27FC236}">
                <a16:creationId xmlns:a16="http://schemas.microsoft.com/office/drawing/2014/main" id="{5F7F1079-4543-DC87-26B2-DC7D4FDCD52A}"/>
              </a:ext>
            </a:extLst>
          </p:cNvPr>
          <p:cNvSpPr>
            <a:spLocks noGrp="1"/>
          </p:cNvSpPr>
          <p:nvPr>
            <p:ph type="sldNum" idx="4"/>
          </p:nvPr>
        </p:nvSpPr>
        <p:spPr/>
        <p:txBody>
          <a:bodyPr/>
          <a:lstStyle/>
          <a:p>
            <a:r>
              <a:rPr lang="en-US"/>
              <a:t>PAGE </a:t>
            </a:r>
            <a:fld id="{00000000-1234-1234-1234-123412341234}" type="slidenum">
              <a:rPr lang="en" smtClean="0"/>
              <a:pPr/>
              <a:t>1</a:t>
            </a:fld>
            <a:endParaRPr/>
          </a:p>
        </p:txBody>
      </p:sp>
      <p:sp>
        <p:nvSpPr>
          <p:cNvPr id="4" name="Subtitle 4">
            <a:extLst>
              <a:ext uri="{FF2B5EF4-FFF2-40B4-BE49-F238E27FC236}">
                <a16:creationId xmlns:a16="http://schemas.microsoft.com/office/drawing/2014/main" id="{1FD8B99A-E645-E1FE-F9CB-BDAC90F554A1}"/>
              </a:ext>
            </a:extLst>
          </p:cNvPr>
          <p:cNvSpPr>
            <a:spLocks noGrp="1"/>
          </p:cNvSpPr>
          <p:nvPr>
            <p:ph type="title"/>
          </p:nvPr>
        </p:nvSpPr>
        <p:spPr>
          <a:xfrm>
            <a:off x="320675" y="149225"/>
            <a:ext cx="6465136" cy="806450"/>
          </a:xfrm>
        </p:spPr>
        <p:txBody>
          <a:bodyPr lIns="68580" tIns="34290" rIns="68580" bIns="34290"/>
          <a:lstStyle/>
          <a:p>
            <a:pPr algn="ctr"/>
            <a:r>
              <a:rPr lang="vi-VN" altLang="vi-VN" b="1" dirty="0">
                <a:solidFill>
                  <a:srgbClr val="0000FF"/>
                </a:solidFill>
                <a:latin typeface="Times New Roman" panose="02020603050405020304" pitchFamily="18" charset="0"/>
                <a:cs typeface="Times New Roman" panose="02020603050405020304" pitchFamily="18" charset="0"/>
              </a:rPr>
              <a:t>Bài 1: </a:t>
            </a:r>
            <a:r>
              <a:rPr lang="en-US" altLang="vi-VN" b="1" dirty="0">
                <a:solidFill>
                  <a:srgbClr val="0000FF"/>
                </a:solidFill>
                <a:latin typeface="Times New Roman" panose="02020603050405020304" pitchFamily="18" charset="0"/>
                <a:cs typeface="Times New Roman" panose="02020603050405020304" pitchFamily="18" charset="0"/>
              </a:rPr>
              <a:t>KHÁI QUÁT VỀ CHỦ NGHĨA MÁC – LÊNIN</a:t>
            </a:r>
            <a:endParaRPr lang="vi-VN" altLang="vi-VN" b="1" dirty="0">
              <a:solidFill>
                <a:srgbClr val="0000FF"/>
              </a:solidFill>
              <a:latin typeface="Times New Roman" panose="02020603050405020304" pitchFamily="18" charset="0"/>
              <a:cs typeface="Times New Roman" panose="02020603050405020304" pitchFamily="18" charset="0"/>
            </a:endParaRPr>
          </a:p>
        </p:txBody>
      </p:sp>
      <p:pic>
        <p:nvPicPr>
          <p:cNvPr id="5" name="Picture 8" descr="Image result for chá»§ nghÄ©a mÃ¡c lÃªnin">
            <a:extLst>
              <a:ext uri="{FF2B5EF4-FFF2-40B4-BE49-F238E27FC236}">
                <a16:creationId xmlns:a16="http://schemas.microsoft.com/office/drawing/2014/main" id="{B6DFBEEE-6986-9791-9317-F35A041D7B1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26894" y="1481439"/>
            <a:ext cx="5890211" cy="2781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19341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367D572E-D43A-705B-CE89-D2A4B8172F83}"/>
              </a:ext>
            </a:extLst>
          </p:cNvPr>
          <p:cNvSpPr>
            <a:spLocks noGrp="1"/>
          </p:cNvSpPr>
          <p:nvPr>
            <p:ph type="body" idx="1"/>
          </p:nvPr>
        </p:nvSpPr>
        <p:spPr/>
        <p:txBody>
          <a:bodyPr/>
          <a:lstStyle/>
          <a:p>
            <a:endParaRPr lang="en-US" dirty="0"/>
          </a:p>
        </p:txBody>
      </p:sp>
      <p:sp>
        <p:nvSpPr>
          <p:cNvPr id="6" name="Slide Number Placeholder 5">
            <a:extLst>
              <a:ext uri="{FF2B5EF4-FFF2-40B4-BE49-F238E27FC236}">
                <a16:creationId xmlns:a16="http://schemas.microsoft.com/office/drawing/2014/main" id="{23D536F1-A4C8-0066-1FE9-A41FD20C21D4}"/>
              </a:ext>
            </a:extLst>
          </p:cNvPr>
          <p:cNvSpPr>
            <a:spLocks noGrp="1"/>
          </p:cNvSpPr>
          <p:nvPr>
            <p:ph type="sldNum" idx="4"/>
          </p:nvPr>
        </p:nvSpPr>
        <p:spPr/>
        <p:txBody>
          <a:bodyPr/>
          <a:lstStyle/>
          <a:p>
            <a:r>
              <a:rPr lang="en-US"/>
              <a:t>PAGE </a:t>
            </a:r>
            <a:fld id="{00000000-1234-1234-1234-123412341234}" type="slidenum">
              <a:rPr lang="en" smtClean="0"/>
              <a:pPr/>
              <a:t>2</a:t>
            </a:fld>
            <a:endParaRPr/>
          </a:p>
        </p:txBody>
      </p:sp>
      <p:sp>
        <p:nvSpPr>
          <p:cNvPr id="9" name="Title 1">
            <a:extLst>
              <a:ext uri="{FF2B5EF4-FFF2-40B4-BE49-F238E27FC236}">
                <a16:creationId xmlns:a16="http://schemas.microsoft.com/office/drawing/2014/main" id="{B52110A2-DB23-D115-BCA9-B5440C290D9A}"/>
              </a:ext>
            </a:extLst>
          </p:cNvPr>
          <p:cNvSpPr>
            <a:spLocks noGrp="1" noChangeArrowheads="1"/>
          </p:cNvSpPr>
          <p:nvPr>
            <p:ph type="title"/>
          </p:nvPr>
        </p:nvSpPr>
        <p:spPr>
          <a:xfrm>
            <a:off x="220663" y="173038"/>
            <a:ext cx="5630862" cy="806450"/>
          </a:xfrm>
        </p:spPr>
        <p:txBody>
          <a:bodyPr/>
          <a:lstStyle/>
          <a:p>
            <a:r>
              <a:rPr lang="vi-VN" altLang="en-US" b="1" dirty="0">
                <a:solidFill>
                  <a:srgbClr val="0070C0"/>
                </a:solidFill>
                <a:latin typeface="Times New Roman" panose="02020603050405020304" pitchFamily="18" charset="0"/>
                <a:cs typeface="Times New Roman" panose="02020603050405020304" pitchFamily="18" charset="0"/>
              </a:rPr>
              <a:t>2.2. Kinh tế chính trị Mác – Lênin</a:t>
            </a:r>
            <a:br>
              <a:rPr lang="en-US" altLang="en-US" b="1" dirty="0">
                <a:solidFill>
                  <a:srgbClr val="0070C0"/>
                </a:solidFill>
                <a:latin typeface="Times New Roman" panose="02020603050405020304" pitchFamily="18" charset="0"/>
                <a:cs typeface="Times New Roman" panose="02020603050405020304" pitchFamily="18" charset="0"/>
              </a:rPr>
            </a:br>
            <a:endParaRPr lang="en-US" altLang="en-US" dirty="0"/>
          </a:p>
        </p:txBody>
      </p:sp>
      <p:pic>
        <p:nvPicPr>
          <p:cNvPr id="10" name="Picture 2" descr="Image result for giÃ¡o trÃ¬nh Kinh táº¿ chÃ­nh trá» mÃ¡c lÃªnin má»i nháº¥t">
            <a:extLst>
              <a:ext uri="{FF2B5EF4-FFF2-40B4-BE49-F238E27FC236}">
                <a16:creationId xmlns:a16="http://schemas.microsoft.com/office/drawing/2014/main" id="{098CAFB2-D2B7-CAA9-45CC-35E309B03D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5929313" y="1071563"/>
            <a:ext cx="2379662" cy="3394075"/>
          </a:xfrm>
          <a:prstGeom prst="rect">
            <a:avLst/>
          </a:prstGeom>
          <a:noFill/>
        </p:spPr>
      </p:pic>
      <p:sp>
        <p:nvSpPr>
          <p:cNvPr id="11" name="Rectangle 1">
            <a:extLst>
              <a:ext uri="{FF2B5EF4-FFF2-40B4-BE49-F238E27FC236}">
                <a16:creationId xmlns:a16="http://schemas.microsoft.com/office/drawing/2014/main" id="{F09C318A-5368-D011-221D-23ABD787CA32}"/>
              </a:ext>
            </a:extLst>
          </p:cNvPr>
          <p:cNvSpPr>
            <a:spLocks noChangeArrowheads="1"/>
          </p:cNvSpPr>
          <p:nvPr/>
        </p:nvSpPr>
        <p:spPr bwMode="auto">
          <a:xfrm>
            <a:off x="285750" y="1428750"/>
            <a:ext cx="4857750" cy="3046413"/>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457200" algn="just">
              <a:tabLst>
                <a:tab pos="5257800" algn="l"/>
              </a:tabLst>
              <a:defRPr/>
            </a:pPr>
            <a:r>
              <a:rPr lang="nl-NL" sz="2400" i="1" dirty="0">
                <a:latin typeface="Times New Roman" pitchFamily="18" charset="0"/>
                <a:cs typeface="Times New Roman" pitchFamily="18" charset="0"/>
              </a:rPr>
              <a:t>Kinh tế chính trị học Mác-Lênin</a:t>
            </a:r>
            <a:r>
              <a:rPr lang="nl-NL" sz="2400" dirty="0">
                <a:latin typeface="Times New Roman" pitchFamily="18" charset="0"/>
                <a:cs typeface="Times New Roman" pitchFamily="18" charset="0"/>
              </a:rPr>
              <a:t> là khoa học nghiên cứu các quan hệ xã hội của sản xuất và trao đổi mà các quan hệ này được đặt trong sự liên hệ biện chứng với trình độ phát triển của lực lượng sản xuất và kiến trúc thượng tầng tương ứng của phương thức sản xuất nhất </a:t>
            </a:r>
            <a:r>
              <a:rPr lang="vi-VN" sz="2400" dirty="0">
                <a:latin typeface="Times New Roman" pitchFamily="18" charset="0"/>
                <a:cs typeface="Times New Roman" pitchFamily="18" charset="0"/>
              </a:rPr>
              <a:t>định.</a:t>
            </a:r>
          </a:p>
        </p:txBody>
      </p:sp>
    </p:spTree>
    <p:extLst>
      <p:ext uri="{BB962C8B-B14F-4D97-AF65-F5344CB8AC3E}">
        <p14:creationId xmlns:p14="http://schemas.microsoft.com/office/powerpoint/2010/main" val="7008873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F2E3BC-DC35-4A80-63A0-273935F98F17}"/>
            </a:ext>
          </a:extLst>
        </p:cNvPr>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1284C349-B886-71FB-1641-146230064553}"/>
              </a:ext>
            </a:extLst>
          </p:cNvPr>
          <p:cNvSpPr>
            <a:spLocks noGrp="1"/>
          </p:cNvSpPr>
          <p:nvPr>
            <p:ph type="sldNum" idx="4"/>
          </p:nvPr>
        </p:nvSpPr>
        <p:spPr/>
        <p:txBody>
          <a:bodyPr/>
          <a:lstStyle/>
          <a:p>
            <a:r>
              <a:rPr lang="en-US"/>
              <a:t>PAGE </a:t>
            </a:r>
            <a:fld id="{00000000-1234-1234-1234-123412341234}" type="slidenum">
              <a:rPr lang="en" smtClean="0"/>
              <a:pPr/>
              <a:t>3</a:t>
            </a:fld>
            <a:endParaRPr/>
          </a:p>
        </p:txBody>
      </p:sp>
      <p:sp>
        <p:nvSpPr>
          <p:cNvPr id="7" name="Rectangle 1">
            <a:extLst>
              <a:ext uri="{FF2B5EF4-FFF2-40B4-BE49-F238E27FC236}">
                <a16:creationId xmlns:a16="http://schemas.microsoft.com/office/drawing/2014/main" id="{5E8358F9-6B34-11B5-22DC-4BD85F96AA0B}"/>
              </a:ext>
            </a:extLst>
          </p:cNvPr>
          <p:cNvSpPr>
            <a:spLocks noGrp="1" noChangeArrowheads="1"/>
          </p:cNvSpPr>
          <p:nvPr>
            <p:ph type="title"/>
          </p:nvPr>
        </p:nvSpPr>
        <p:spPr bwMode="auto">
          <a:xfrm>
            <a:off x="-449343" y="-181129"/>
            <a:ext cx="7106820" cy="1338820"/>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lIns="91424" tIns="45712" rIns="91424" bIns="0" anchor="ctr">
            <a:spAutoFit/>
          </a:bodyPr>
          <a:lstStyle/>
          <a:p>
            <a:pPr indent="457106" algn="just">
              <a:tabLst>
                <a:tab pos="342830" algn="l"/>
                <a:tab pos="5256746" algn="l"/>
              </a:tabLst>
              <a:defRPr/>
            </a:pPr>
            <a:endParaRPr lang="en-US" sz="2800" b="1" dirty="0">
              <a:solidFill>
                <a:srgbClr val="0070C0"/>
              </a:solidFill>
              <a:latin typeface="Times New Roman" pitchFamily="18" charset="0"/>
              <a:cs typeface="Times New Roman" pitchFamily="18" charset="0"/>
            </a:endParaRPr>
          </a:p>
          <a:p>
            <a:pPr algn="just">
              <a:tabLst>
                <a:tab pos="342830" algn="l"/>
                <a:tab pos="5256746" algn="l"/>
              </a:tabLst>
              <a:defRPr/>
            </a:pPr>
            <a:r>
              <a:rPr lang="vi-VN" sz="2800" b="1" i="1" dirty="0">
                <a:solidFill>
                  <a:srgbClr val="0070C0"/>
                </a:solidFill>
                <a:latin typeface="Times New Roman" pitchFamily="18" charset="0"/>
                <a:cs typeface="Times New Roman" pitchFamily="18" charset="0"/>
              </a:rPr>
              <a:t>       2.2.1. Học thuyết giá trị và giá trị thặng </a:t>
            </a:r>
            <a:r>
              <a:rPr lang="vi-VN" i="1" dirty="0">
                <a:solidFill>
                  <a:srgbClr val="0070C0"/>
                </a:solidFill>
                <a:latin typeface="Times New Roman" pitchFamily="18" charset="0"/>
                <a:cs typeface="Times New Roman" pitchFamily="18" charset="0"/>
              </a:rPr>
              <a:t>dư</a:t>
            </a:r>
            <a:endParaRPr lang="vi-VN" sz="2800" b="1" i="1" dirty="0">
              <a:solidFill>
                <a:srgbClr val="0070C0"/>
              </a:solidFill>
              <a:latin typeface="Times New Roman" pitchFamily="18" charset="0"/>
              <a:cs typeface="Times New Roman" pitchFamily="18" charset="0"/>
            </a:endParaRPr>
          </a:p>
          <a:p>
            <a:pPr indent="457106" algn="just">
              <a:tabLst>
                <a:tab pos="342830" algn="l"/>
                <a:tab pos="5256746" algn="l"/>
              </a:tabLst>
              <a:defRPr/>
            </a:pPr>
            <a:r>
              <a:rPr lang="pt-BR" sz="2800" b="1" i="1" dirty="0">
                <a:solidFill>
                  <a:srgbClr val="0070C0"/>
                </a:solidFill>
                <a:latin typeface="Times New Roman" pitchFamily="18" charset="0"/>
                <a:cs typeface="Times New Roman" pitchFamily="18" charset="0"/>
              </a:rPr>
              <a:t>        </a:t>
            </a:r>
            <a:endParaRPr lang="pt-BR" sz="2800" dirty="0">
              <a:solidFill>
                <a:srgbClr val="0070C0"/>
              </a:solidFill>
              <a:latin typeface="Times New Roman" pitchFamily="18" charset="0"/>
              <a:cs typeface="Times New Roman" pitchFamily="18" charset="0"/>
            </a:endParaRPr>
          </a:p>
        </p:txBody>
      </p:sp>
      <p:sp>
        <p:nvSpPr>
          <p:cNvPr id="9" name="TextBox 8">
            <a:extLst>
              <a:ext uri="{FF2B5EF4-FFF2-40B4-BE49-F238E27FC236}">
                <a16:creationId xmlns:a16="http://schemas.microsoft.com/office/drawing/2014/main" id="{A25A8A06-EEB1-5206-D793-7C66A45A2837}"/>
              </a:ext>
            </a:extLst>
          </p:cNvPr>
          <p:cNvSpPr txBox="1"/>
          <p:nvPr/>
        </p:nvSpPr>
        <p:spPr>
          <a:xfrm>
            <a:off x="1872916" y="1049272"/>
            <a:ext cx="4868778" cy="461665"/>
          </a:xfrm>
          <a:prstGeom prst="rect">
            <a:avLst/>
          </a:prstGeom>
          <a:noFill/>
        </p:spPr>
        <p:txBody>
          <a:bodyPr wrap="square">
            <a:spAutoFit/>
          </a:bodyPr>
          <a:lstStyle/>
          <a:p>
            <a:r>
              <a:rPr lang="vi-VN" sz="2400" b="1" i="1" dirty="0">
                <a:solidFill>
                  <a:srgbClr val="0070C0"/>
                </a:solidFill>
                <a:latin typeface="Times New Roman" pitchFamily="18" charset="0"/>
                <a:cs typeface="Times New Roman" pitchFamily="18" charset="0"/>
              </a:rPr>
              <a:t> </a:t>
            </a:r>
            <a:r>
              <a:rPr lang="en-US" sz="2400" b="1" i="1" dirty="0">
                <a:solidFill>
                  <a:srgbClr val="0070C0"/>
                </a:solidFill>
                <a:latin typeface="Times New Roman" pitchFamily="18" charset="0"/>
                <a:cs typeface="Times New Roman" pitchFamily="18" charset="0"/>
              </a:rPr>
              <a:t>- </a:t>
            </a:r>
            <a:r>
              <a:rPr lang="vi-VN" sz="2400" b="1" i="1" dirty="0">
                <a:solidFill>
                  <a:srgbClr val="0070C0"/>
                </a:solidFill>
                <a:latin typeface="Times New Roman" pitchFamily="18" charset="0"/>
                <a:cs typeface="Times New Roman" pitchFamily="18" charset="0"/>
              </a:rPr>
              <a:t>Học thuyết giá trị</a:t>
            </a:r>
          </a:p>
        </p:txBody>
      </p:sp>
      <p:pic>
        <p:nvPicPr>
          <p:cNvPr id="12" name="Picture 19" descr="consumption">
            <a:extLst>
              <a:ext uri="{FF2B5EF4-FFF2-40B4-BE49-F238E27FC236}">
                <a16:creationId xmlns:a16="http://schemas.microsoft.com/office/drawing/2014/main" id="{B1942A55-E547-28D8-3D42-3E605B5182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061" y="2339144"/>
            <a:ext cx="2209800" cy="193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25" descr="Kết quả hình ảnh cho QUAN AO">
            <a:extLst>
              <a:ext uri="{FF2B5EF4-FFF2-40B4-BE49-F238E27FC236}">
                <a16:creationId xmlns:a16="http://schemas.microsoft.com/office/drawing/2014/main" id="{A65EF143-34C6-93CF-C5E9-CA31BC873F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17372" y="2388092"/>
            <a:ext cx="2743200" cy="193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7">
            <a:extLst>
              <a:ext uri="{FF2B5EF4-FFF2-40B4-BE49-F238E27FC236}">
                <a16:creationId xmlns:a16="http://schemas.microsoft.com/office/drawing/2014/main" id="{E7356103-FD58-E05D-2423-B9CEC2DAC79A}"/>
              </a:ext>
            </a:extLst>
          </p:cNvPr>
          <p:cNvSpPr>
            <a:spLocks noChangeArrowheads="1"/>
          </p:cNvSpPr>
          <p:nvPr/>
        </p:nvSpPr>
        <p:spPr bwMode="auto">
          <a:xfrm>
            <a:off x="214313" y="1496343"/>
            <a:ext cx="37147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pt-BR" altLang="en-US" sz="2800" i="1" dirty="0">
                <a:solidFill>
                  <a:srgbClr val="FF0000"/>
                </a:solidFill>
                <a:latin typeface="Times New Roman" panose="02020603050405020304" pitchFamily="18" charset="0"/>
                <a:cs typeface="Times New Roman" panose="02020603050405020304" pitchFamily="18" charset="0"/>
              </a:rPr>
              <a:t>- Khái niệm</a:t>
            </a:r>
            <a:r>
              <a:rPr lang="pt-BR" altLang="en-US" sz="2800" dirty="0">
                <a:solidFill>
                  <a:srgbClr val="FF0000"/>
                </a:solidFill>
                <a:latin typeface="Times New Roman" panose="02020603050405020304" pitchFamily="18" charset="0"/>
                <a:cs typeface="Times New Roman" panose="02020603050405020304" pitchFamily="18" charset="0"/>
              </a:rPr>
              <a:t>:</a:t>
            </a:r>
            <a:r>
              <a:rPr lang="en-US" altLang="en-US" sz="2800" b="1" i="1" dirty="0">
                <a:solidFill>
                  <a:srgbClr val="FF0000"/>
                </a:solidFill>
                <a:latin typeface="Times New Roman" panose="02020603050405020304" pitchFamily="18" charset="0"/>
                <a:cs typeface="Times New Roman" panose="02020603050405020304" pitchFamily="18" charset="0"/>
              </a:rPr>
              <a:t> </a:t>
            </a:r>
            <a:r>
              <a:rPr lang="en-US" altLang="en-US" sz="2800" b="1" i="1" dirty="0" err="1">
                <a:solidFill>
                  <a:srgbClr val="FF0000"/>
                </a:solidFill>
                <a:latin typeface="Times New Roman" panose="02020603050405020304" pitchFamily="18" charset="0"/>
                <a:cs typeface="Times New Roman" panose="02020603050405020304" pitchFamily="18" charset="0"/>
              </a:rPr>
              <a:t>Hàng</a:t>
            </a:r>
            <a:r>
              <a:rPr lang="en-US" altLang="en-US" sz="2800" b="1" i="1" dirty="0">
                <a:solidFill>
                  <a:srgbClr val="FF0000"/>
                </a:solidFill>
                <a:latin typeface="Times New Roman" panose="02020603050405020304" pitchFamily="18" charset="0"/>
                <a:cs typeface="Times New Roman" panose="02020603050405020304" pitchFamily="18" charset="0"/>
              </a:rPr>
              <a:t> </a:t>
            </a:r>
            <a:r>
              <a:rPr lang="en-US" altLang="en-US" sz="2800" b="1" i="1" dirty="0" err="1">
                <a:solidFill>
                  <a:srgbClr val="FF0000"/>
                </a:solidFill>
                <a:latin typeface="Times New Roman" panose="02020603050405020304" pitchFamily="18" charset="0"/>
                <a:cs typeface="Times New Roman" panose="02020603050405020304" pitchFamily="18" charset="0"/>
              </a:rPr>
              <a:t>hóa</a:t>
            </a:r>
            <a:r>
              <a:rPr lang="en-US" altLang="en-US" sz="2800" b="1" dirty="0">
                <a:solidFill>
                  <a:srgbClr val="FF0000"/>
                </a:solidFill>
                <a:latin typeface="Times New Roman" panose="02020603050405020304" pitchFamily="18" charset="0"/>
                <a:cs typeface="Times New Roman" panose="02020603050405020304" pitchFamily="18" charset="0"/>
              </a:rPr>
              <a:t> </a:t>
            </a:r>
            <a:endParaRPr lang="en-US" altLang="en-US" sz="2800" dirty="0">
              <a:solidFill>
                <a:srgbClr val="FF0000"/>
              </a:solidFill>
              <a:latin typeface="Times New Roman" panose="02020603050405020304" pitchFamily="18" charset="0"/>
              <a:cs typeface="Times New Roman" panose="02020603050405020304" pitchFamily="18" charset="0"/>
            </a:endParaRPr>
          </a:p>
        </p:txBody>
      </p:sp>
      <p:sp>
        <p:nvSpPr>
          <p:cNvPr id="16" name="Text Box 18">
            <a:extLst>
              <a:ext uri="{FF2B5EF4-FFF2-40B4-BE49-F238E27FC236}">
                <a16:creationId xmlns:a16="http://schemas.microsoft.com/office/drawing/2014/main" id="{6E9AD3FA-F4F6-7CDF-BB90-B799F4D8010F}"/>
              </a:ext>
            </a:extLst>
          </p:cNvPr>
          <p:cNvSpPr txBox="1">
            <a:spLocks noChangeArrowheads="1"/>
          </p:cNvSpPr>
          <p:nvPr/>
        </p:nvSpPr>
        <p:spPr bwMode="auto">
          <a:xfrm>
            <a:off x="2458452" y="2467472"/>
            <a:ext cx="4038600" cy="1938976"/>
          </a:xfrm>
          <a:prstGeom prst="rect">
            <a:avLst/>
          </a:prstGeom>
          <a:solidFill>
            <a:srgbClr val="CCFFFF"/>
          </a:solidFill>
          <a:ln w="57150">
            <a:solidFill>
              <a:srgbClr val="808080"/>
            </a:solidFill>
            <a:miter lim="800000"/>
            <a:headEnd/>
            <a:tailEnd/>
          </a:ln>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50000"/>
              </a:spcBef>
              <a:buFontTx/>
              <a:buNone/>
            </a:pPr>
            <a:r>
              <a:rPr lang="vi-VN" altLang="en-US" sz="2400" b="1" dirty="0">
                <a:solidFill>
                  <a:schemeClr val="bg2">
                    <a:lumMod val="10000"/>
                  </a:schemeClr>
                </a:solidFill>
                <a:latin typeface="Times New Roman" panose="02020603050405020304" pitchFamily="18" charset="0"/>
                <a:cs typeface="Times New Roman" panose="02020603050405020304" pitchFamily="18" charset="0"/>
              </a:rPr>
              <a:t>Hàng hóa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là</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sản</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phẩm</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của</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lao</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động</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dùng</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để</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thỏa</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mãn</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nhu</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cầu</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nào</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đó</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của</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con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người</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thông</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qua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trao</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đổi</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mua</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và</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dirty="0" err="1">
                <a:solidFill>
                  <a:schemeClr val="bg2">
                    <a:lumMod val="10000"/>
                  </a:schemeClr>
                </a:solidFill>
                <a:latin typeface="Times New Roman" panose="02020603050405020304" pitchFamily="18" charset="0"/>
                <a:cs typeface="Times New Roman" panose="02020603050405020304" pitchFamily="18" charset="0"/>
              </a:rPr>
              <a:t>bán</a:t>
            </a:r>
            <a:r>
              <a:rPr lang="en-US" altLang="en-US" sz="2400" b="1" dirty="0">
                <a:solidFill>
                  <a:schemeClr val="bg2">
                    <a:lumMod val="10000"/>
                  </a:schemeClr>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295351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FCCF89C-8FD1-1E7E-7FA0-B4EC61817336}"/>
              </a:ext>
            </a:extLst>
          </p:cNvPr>
          <p:cNvSpPr>
            <a:spLocks noGrp="1"/>
          </p:cNvSpPr>
          <p:nvPr>
            <p:ph type="body" idx="1"/>
          </p:nvPr>
        </p:nvSpPr>
        <p:spPr/>
        <p:txBody>
          <a:bodyPr/>
          <a:lstStyle/>
          <a:p>
            <a:endParaRPr lang="en-US"/>
          </a:p>
        </p:txBody>
      </p:sp>
      <p:sp>
        <p:nvSpPr>
          <p:cNvPr id="6" name="Slide Number Placeholder 5">
            <a:extLst>
              <a:ext uri="{FF2B5EF4-FFF2-40B4-BE49-F238E27FC236}">
                <a16:creationId xmlns:a16="http://schemas.microsoft.com/office/drawing/2014/main" id="{759D099E-1789-594E-DFAC-7065822EA49D}"/>
              </a:ext>
            </a:extLst>
          </p:cNvPr>
          <p:cNvSpPr>
            <a:spLocks noGrp="1"/>
          </p:cNvSpPr>
          <p:nvPr>
            <p:ph type="sldNum" idx="4"/>
          </p:nvPr>
        </p:nvSpPr>
        <p:spPr/>
        <p:txBody>
          <a:bodyPr/>
          <a:lstStyle/>
          <a:p>
            <a:r>
              <a:rPr lang="en-US"/>
              <a:t>PAGE </a:t>
            </a:r>
            <a:fld id="{00000000-1234-1234-1234-123412341234}" type="slidenum">
              <a:rPr lang="en" smtClean="0"/>
              <a:pPr/>
              <a:t>4</a:t>
            </a:fld>
            <a:endParaRPr/>
          </a:p>
        </p:txBody>
      </p:sp>
      <p:sp>
        <p:nvSpPr>
          <p:cNvPr id="8" name="Rectangle 2">
            <a:extLst>
              <a:ext uri="{FF2B5EF4-FFF2-40B4-BE49-F238E27FC236}">
                <a16:creationId xmlns:a16="http://schemas.microsoft.com/office/drawing/2014/main" id="{A3928CFA-4AFD-93A7-D2B2-B79BB7564E1C}"/>
              </a:ext>
            </a:extLst>
          </p:cNvPr>
          <p:cNvSpPr txBox="1">
            <a:spLocks noChangeArrowheads="1"/>
          </p:cNvSpPr>
          <p:nvPr/>
        </p:nvSpPr>
        <p:spPr>
          <a:xfrm>
            <a:off x="506412" y="-71438"/>
            <a:ext cx="8229600" cy="857251"/>
          </a:xfrm>
          <a:prstGeom prst="rect">
            <a:avLst/>
          </a:prstGeom>
        </p:spPr>
        <p:txBody>
          <a:bodyPr spcFirstLastPara="1" vert="horz" wrap="square" lIns="91425" tIns="91425" rIns="91425" bIns="91425" rtlCol="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2400"/>
              <a:buFont typeface="Arial"/>
              <a:buNone/>
              <a:defRPr sz="2800" b="1" i="0" u="none" strike="noStrike" cap="none">
                <a:solidFill>
                  <a:srgbClr val="002060"/>
                </a:solidFill>
                <a:latin typeface="Arial"/>
                <a:ea typeface="Arial"/>
                <a:cs typeface="Arial"/>
                <a:sym typeface="Arial"/>
              </a:defRPr>
            </a:lvl1pPr>
            <a:lvl2pPr marR="0" lvl="1"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2400"/>
              <a:buFont typeface="Arial"/>
              <a:buNone/>
              <a:defRPr sz="1400" b="0" i="0" u="none" strike="noStrike" cap="none">
                <a:solidFill>
                  <a:srgbClr val="000000"/>
                </a:solidFill>
                <a:latin typeface="Arial"/>
                <a:ea typeface="Arial"/>
                <a:cs typeface="Arial"/>
                <a:sym typeface="Arial"/>
              </a:defRPr>
            </a:lvl9pPr>
          </a:lstStyle>
          <a:p>
            <a:r>
              <a:rPr lang="en-US" altLang="en-US" sz="3200" i="1">
                <a:solidFill>
                  <a:schemeClr val="tx1"/>
                </a:solidFill>
                <a:latin typeface="Times New Roman" panose="02020603050405020304" pitchFamily="18" charset="0"/>
              </a:rPr>
              <a:t>- Hai thuộc tính của hàng hóa</a:t>
            </a:r>
            <a:endParaRPr lang="en-US" altLang="en-US" sz="3200" i="1" dirty="0">
              <a:solidFill>
                <a:schemeClr val="tx1"/>
              </a:solidFill>
              <a:latin typeface="Times New Roman" panose="02020603050405020304" pitchFamily="18" charset="0"/>
            </a:endParaRPr>
          </a:p>
        </p:txBody>
      </p:sp>
      <p:sp>
        <p:nvSpPr>
          <p:cNvPr id="9" name="AutoShape 6">
            <a:extLst>
              <a:ext uri="{FF2B5EF4-FFF2-40B4-BE49-F238E27FC236}">
                <a16:creationId xmlns:a16="http://schemas.microsoft.com/office/drawing/2014/main" id="{B5824AFC-FB36-D5E7-B98C-BF1F611721DC}"/>
              </a:ext>
            </a:extLst>
          </p:cNvPr>
          <p:cNvSpPr>
            <a:spLocks noChangeArrowheads="1"/>
          </p:cNvSpPr>
          <p:nvPr/>
        </p:nvSpPr>
        <p:spPr bwMode="auto">
          <a:xfrm>
            <a:off x="-1" y="1084844"/>
            <a:ext cx="3133725" cy="3474581"/>
          </a:xfrm>
          <a:prstGeom prst="roundRect">
            <a:avLst>
              <a:gd name="adj" fmla="val 16667"/>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91424" tIns="45712" rIns="91424" bIns="45712"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Verdana" panose="020B0604030504040204" pitchFamily="34" charset="0"/>
            </a:endParaRPr>
          </a:p>
        </p:txBody>
      </p:sp>
      <p:sp>
        <p:nvSpPr>
          <p:cNvPr id="10" name="AutoShape 8">
            <a:extLst>
              <a:ext uri="{FF2B5EF4-FFF2-40B4-BE49-F238E27FC236}">
                <a16:creationId xmlns:a16="http://schemas.microsoft.com/office/drawing/2014/main" id="{E51F27C5-9981-13FE-5595-D0815525290F}"/>
              </a:ext>
            </a:extLst>
          </p:cNvPr>
          <p:cNvSpPr>
            <a:spLocks noChangeArrowheads="1"/>
          </p:cNvSpPr>
          <p:nvPr/>
        </p:nvSpPr>
        <p:spPr bwMode="auto">
          <a:xfrm>
            <a:off x="5814938" y="1071563"/>
            <a:ext cx="3100462" cy="3374701"/>
          </a:xfrm>
          <a:prstGeom prst="roundRect">
            <a:avLst>
              <a:gd name="adj" fmla="val 16667"/>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91424" tIns="45712" rIns="91424" bIns="45712"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Verdana" panose="020B0604030504040204" pitchFamily="34" charset="0"/>
            </a:endParaRPr>
          </a:p>
        </p:txBody>
      </p:sp>
      <p:sp>
        <p:nvSpPr>
          <p:cNvPr id="11" name="Text Box 9">
            <a:extLst>
              <a:ext uri="{FF2B5EF4-FFF2-40B4-BE49-F238E27FC236}">
                <a16:creationId xmlns:a16="http://schemas.microsoft.com/office/drawing/2014/main" id="{EACBE2BF-7549-F417-B9A9-D55D71482665}"/>
              </a:ext>
            </a:extLst>
          </p:cNvPr>
          <p:cNvSpPr txBox="1">
            <a:spLocks noChangeArrowheads="1"/>
          </p:cNvSpPr>
          <p:nvPr/>
        </p:nvSpPr>
        <p:spPr bwMode="auto">
          <a:xfrm>
            <a:off x="6215696" y="1071563"/>
            <a:ext cx="2785429" cy="427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800" b="1">
                <a:latin typeface="Times New Roman" panose="02020603050405020304" pitchFamily="18" charset="0"/>
                <a:cs typeface="Times New Roman" panose="02020603050405020304" pitchFamily="18" charset="0"/>
              </a:rPr>
              <a:t>Giá trị của hàng hoá:</a:t>
            </a:r>
            <a:r>
              <a:rPr lang="pt-BR" altLang="en-US" sz="2800">
                <a:latin typeface="Times New Roman" panose="02020603050405020304" pitchFamily="18" charset="0"/>
                <a:cs typeface="Times New Roman" panose="02020603050405020304" pitchFamily="18" charset="0"/>
              </a:rPr>
              <a:t>là </a:t>
            </a:r>
            <a:r>
              <a:rPr lang="pt-BR" altLang="en-US" sz="2800" i="1" u="sng">
                <a:latin typeface="Times New Roman" panose="02020603050405020304" pitchFamily="18" charset="0"/>
                <a:cs typeface="Times New Roman" panose="02020603050405020304" pitchFamily="18" charset="0"/>
              </a:rPr>
              <a:t>lao động xã hội cần thiết </a:t>
            </a:r>
            <a:r>
              <a:rPr lang="pt-BR" altLang="en-US" sz="2800">
                <a:latin typeface="Times New Roman" panose="02020603050405020304" pitchFamily="18" charset="0"/>
                <a:cs typeface="Times New Roman" panose="02020603050405020304" pitchFamily="18" charset="0"/>
              </a:rPr>
              <a:t>của người sản xuất hàng hoá kết tinh trong hàng hoá. </a:t>
            </a:r>
            <a:endParaRPr lang="en-US" altLang="en-US" sz="2800">
              <a:latin typeface="Times New Roman" panose="02020603050405020304" pitchFamily="18" charset="0"/>
              <a:cs typeface="Times New Roman" panose="02020603050405020304" pitchFamily="18" charset="0"/>
            </a:endParaRPr>
          </a:p>
          <a:p>
            <a:pPr eaLnBrk="1" hangingPunct="1">
              <a:spcBef>
                <a:spcPct val="0"/>
              </a:spcBef>
              <a:buFontTx/>
              <a:buNone/>
            </a:pPr>
            <a:r>
              <a:rPr lang="en-US" altLang="en-US" sz="2800" b="1">
                <a:latin typeface="Times New Roman" panose="02020603050405020304" pitchFamily="18" charset="0"/>
                <a:cs typeface="Times New Roman" panose="02020603050405020304" pitchFamily="18" charset="0"/>
              </a:rPr>
              <a:t> </a:t>
            </a:r>
          </a:p>
          <a:p>
            <a:pPr eaLnBrk="1" hangingPunct="1">
              <a:spcBef>
                <a:spcPct val="0"/>
              </a:spcBef>
              <a:buFontTx/>
              <a:buNone/>
            </a:pPr>
            <a:endParaRPr lang="en-US" altLang="en-US" sz="1800" b="1" i="1">
              <a:latin typeface="Times New Roman" panose="02020603050405020304" pitchFamily="18" charset="0"/>
              <a:cs typeface="Times New Roman" panose="02020603050405020304" pitchFamily="18" charset="0"/>
            </a:endParaRPr>
          </a:p>
          <a:p>
            <a:pPr>
              <a:spcBef>
                <a:spcPct val="50000"/>
              </a:spcBef>
              <a:buFontTx/>
              <a:buNone/>
            </a:pPr>
            <a:endParaRPr lang="en-US" altLang="en-US" sz="2000">
              <a:latin typeface="Times New Roman" panose="02020603050405020304" pitchFamily="18" charset="0"/>
              <a:cs typeface="Times New Roman" panose="02020603050405020304" pitchFamily="18" charset="0"/>
            </a:endParaRPr>
          </a:p>
        </p:txBody>
      </p:sp>
      <p:pic>
        <p:nvPicPr>
          <p:cNvPr id="12" name="Picture 17" descr="0f35a57ce13e1214[1]">
            <a:extLst>
              <a:ext uri="{FF2B5EF4-FFF2-40B4-BE49-F238E27FC236}">
                <a16:creationId xmlns:a16="http://schemas.microsoft.com/office/drawing/2014/main" id="{38D395C6-D6FB-EC2C-2E29-7BF45DD4C6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02012" y="830178"/>
            <a:ext cx="2286000" cy="124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8" descr="ANd9GcR5VZHGMq2WvYroIROEHezP_TD-XaRVOtK-nChPY7azDE2hJcmb">
            <a:extLst>
              <a:ext uri="{FF2B5EF4-FFF2-40B4-BE49-F238E27FC236}">
                <a16:creationId xmlns:a16="http://schemas.microsoft.com/office/drawing/2014/main" id="{46692C68-7D68-BBE9-4742-F286A73919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3449054"/>
            <a:ext cx="2362200" cy="132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9">
            <a:extLst>
              <a:ext uri="{FF2B5EF4-FFF2-40B4-BE49-F238E27FC236}">
                <a16:creationId xmlns:a16="http://schemas.microsoft.com/office/drawing/2014/main" id="{A8AF9AF3-6104-0B56-0926-B8432589D3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02012" y="2228850"/>
            <a:ext cx="2138363"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7">
            <a:extLst>
              <a:ext uri="{FF2B5EF4-FFF2-40B4-BE49-F238E27FC236}">
                <a16:creationId xmlns:a16="http://schemas.microsoft.com/office/drawing/2014/main" id="{C2A714A9-A0C3-A328-38B1-F91E977DC89F}"/>
              </a:ext>
            </a:extLst>
          </p:cNvPr>
          <p:cNvSpPr txBox="1">
            <a:spLocks noChangeArrowheads="1"/>
          </p:cNvSpPr>
          <p:nvPr/>
        </p:nvSpPr>
        <p:spPr bwMode="auto">
          <a:xfrm>
            <a:off x="151647" y="1165054"/>
            <a:ext cx="3070865" cy="3416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Giá</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trị</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sử</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dụng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của</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hàng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hoá</a:t>
            </a:r>
            <a:r>
              <a:rPr lang="en-US" altLang="en-US" sz="2400" b="1" dirty="0">
                <a:latin typeface="Times New Roman" panose="02020603050405020304" pitchFamily="18" charset="0"/>
                <a:cs typeface="Times New Roman" panose="02020603050405020304" pitchFamily="18" charset="0"/>
              </a:rPr>
              <a:t>: </a:t>
            </a:r>
            <a:r>
              <a:rPr lang="pt-BR" altLang="en-US" sz="2400" i="1" u="sng" dirty="0">
                <a:latin typeface="Times New Roman" panose="02020603050405020304" pitchFamily="18" charset="0"/>
                <a:cs typeface="Times New Roman" panose="02020603050405020304" pitchFamily="18" charset="0"/>
              </a:rPr>
              <a:t>là công dụng </a:t>
            </a:r>
            <a:r>
              <a:rPr lang="pt-BR" altLang="en-US" sz="2400" dirty="0">
                <a:latin typeface="Times New Roman" panose="02020603050405020304" pitchFamily="18" charset="0"/>
                <a:cs typeface="Times New Roman" panose="02020603050405020304" pitchFamily="18" charset="0"/>
              </a:rPr>
              <a:t>của hàng hoá để thoả mãn nhu cầu nào đó của con người. Giá trị sử dụng đó do thuộc tính tự nhiên của hàng hoá quyết định. </a:t>
            </a:r>
            <a:endParaRPr lang="en-US" altLang="en-US" sz="2400" b="1" dirty="0">
              <a:latin typeface="Times New Roman" panose="02020603050405020304" pitchFamily="18" charset="0"/>
              <a:cs typeface="Times New Roman" panose="02020603050405020304" pitchFamily="18" charset="0"/>
            </a:endParaRPr>
          </a:p>
          <a:p>
            <a:pPr eaLnBrk="1" hangingPunct="1">
              <a:spcBef>
                <a:spcPct val="0"/>
              </a:spcBef>
              <a:buFontTx/>
              <a:buNone/>
            </a:pPr>
            <a:r>
              <a:rPr lang="en-US" altLang="en-US" sz="2400" b="1" i="1"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849234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xEl>
                                              <p:pRg st="0" end="0"/>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3">
            <a:extLst>
              <a:ext uri="{FF2B5EF4-FFF2-40B4-BE49-F238E27FC236}">
                <a16:creationId xmlns:a16="http://schemas.microsoft.com/office/drawing/2014/main" id="{3A806A67-AF8F-1E7D-F447-169AE3820CD9}"/>
              </a:ext>
            </a:extLst>
          </p:cNvPr>
          <p:cNvGrpSpPr>
            <a:grpSpLocks/>
          </p:cNvGrpSpPr>
          <p:nvPr/>
        </p:nvGrpSpPr>
        <p:grpSpPr bwMode="auto">
          <a:xfrm>
            <a:off x="714375" y="3361151"/>
            <a:ext cx="6067425" cy="1130637"/>
            <a:chOff x="465" y="2388"/>
            <a:chExt cx="4331" cy="853"/>
          </a:xfrm>
        </p:grpSpPr>
        <p:sp>
          <p:nvSpPr>
            <p:cNvPr id="245776" name="Text Box 14">
              <a:extLst>
                <a:ext uri="{FF2B5EF4-FFF2-40B4-BE49-F238E27FC236}">
                  <a16:creationId xmlns:a16="http://schemas.microsoft.com/office/drawing/2014/main" id="{9C14A0D1-2A20-8D2A-6FF4-CA61230DBBF4}"/>
                </a:ext>
              </a:extLst>
            </p:cNvPr>
            <p:cNvSpPr txBox="1">
              <a:spLocks noChangeArrowheads="1"/>
            </p:cNvSpPr>
            <p:nvPr/>
          </p:nvSpPr>
          <p:spPr bwMode="auto">
            <a:xfrm>
              <a:off x="465" y="2508"/>
              <a:ext cx="1647" cy="594"/>
            </a:xfrm>
            <a:prstGeom prst="rect">
              <a:avLst/>
            </a:prstGeom>
            <a:solidFill>
              <a:schemeClr val="accent1"/>
            </a:solidFill>
            <a:ln>
              <a:noFill/>
            </a:ln>
            <a:effectLst>
              <a:outerShdw dist="107763" dir="2700000" algn="ctr" rotWithShape="0">
                <a:schemeClr val="bg2"/>
              </a:outerShdw>
            </a:effectLst>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en-US" altLang="en-US" sz="2000">
                  <a:solidFill>
                    <a:srgbClr val="FF0000"/>
                  </a:solidFill>
                  <a:latin typeface="Times New Roman" panose="02020603050405020304" pitchFamily="18" charset="0"/>
                  <a:cs typeface="Times New Roman" panose="02020603050405020304" pitchFamily="18" charset="0"/>
                </a:rPr>
                <a:t>Thời gian lao động xã hội cần thiết</a:t>
              </a:r>
            </a:p>
          </p:txBody>
        </p:sp>
        <p:sp>
          <p:nvSpPr>
            <p:cNvPr id="245777" name="Text Box 15">
              <a:extLst>
                <a:ext uri="{FF2B5EF4-FFF2-40B4-BE49-F238E27FC236}">
                  <a16:creationId xmlns:a16="http://schemas.microsoft.com/office/drawing/2014/main" id="{DCBF982C-EAB0-2651-0A65-AE219926E959}"/>
                </a:ext>
              </a:extLst>
            </p:cNvPr>
            <p:cNvSpPr txBox="1">
              <a:spLocks noChangeArrowheads="1"/>
            </p:cNvSpPr>
            <p:nvPr/>
          </p:nvSpPr>
          <p:spPr bwMode="auto">
            <a:xfrm>
              <a:off x="2013" y="2388"/>
              <a:ext cx="2783" cy="853"/>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FontTx/>
                <a:buNone/>
              </a:pPr>
              <a:r>
                <a:rPr lang="en-US" altLang="en-US" sz="2000" dirty="0" err="1">
                  <a:solidFill>
                    <a:schemeClr val="bg2">
                      <a:lumMod val="10000"/>
                    </a:schemeClr>
                  </a:solidFill>
                  <a:latin typeface="Times New Roman" panose="02020603050405020304" pitchFamily="18" charset="0"/>
                  <a:cs typeface="Times New Roman" panose="02020603050405020304" pitchFamily="18" charset="0"/>
                </a:rPr>
                <a:t>Thời</a:t>
              </a:r>
              <a:r>
                <a:rPr lang="en-US" altLang="en-US" sz="2000"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000" dirty="0" err="1">
                  <a:solidFill>
                    <a:schemeClr val="bg2">
                      <a:lumMod val="10000"/>
                    </a:schemeClr>
                  </a:solidFill>
                  <a:latin typeface="Times New Roman" panose="02020603050405020304" pitchFamily="18" charset="0"/>
                  <a:cs typeface="Times New Roman" panose="02020603050405020304" pitchFamily="18" charset="0"/>
                </a:rPr>
                <a:t>gian</a:t>
              </a:r>
              <a:r>
                <a:rPr lang="en-US" altLang="en-US" sz="2000"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000" dirty="0" err="1">
                  <a:solidFill>
                    <a:schemeClr val="bg2">
                      <a:lumMod val="10000"/>
                    </a:schemeClr>
                  </a:solidFill>
                  <a:latin typeface="Times New Roman" panose="02020603050405020304" pitchFamily="18" charset="0"/>
                  <a:cs typeface="Times New Roman" panose="02020603050405020304" pitchFamily="18" charset="0"/>
                </a:rPr>
                <a:t>cần</a:t>
              </a:r>
              <a:r>
                <a:rPr lang="en-US" altLang="en-US" sz="2000"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000" dirty="0" err="1">
                  <a:solidFill>
                    <a:schemeClr val="bg2">
                      <a:lumMod val="10000"/>
                    </a:schemeClr>
                  </a:solidFill>
                  <a:latin typeface="Times New Roman" panose="02020603050405020304" pitchFamily="18" charset="0"/>
                  <a:cs typeface="Times New Roman" panose="02020603050405020304" pitchFamily="18" charset="0"/>
                </a:rPr>
                <a:t>thiết</a:t>
              </a:r>
              <a:r>
                <a:rPr lang="en-US" altLang="en-US" sz="2000"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000" dirty="0" err="1">
                  <a:solidFill>
                    <a:schemeClr val="bg2">
                      <a:lumMod val="10000"/>
                    </a:schemeClr>
                  </a:solidFill>
                  <a:latin typeface="Times New Roman" panose="02020603050405020304" pitchFamily="18" charset="0"/>
                  <a:cs typeface="Times New Roman" panose="02020603050405020304" pitchFamily="18" charset="0"/>
                </a:rPr>
                <a:t>để</a:t>
              </a:r>
              <a:r>
                <a:rPr lang="en-US" altLang="en-US" sz="2000"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000" dirty="0" err="1">
                  <a:solidFill>
                    <a:schemeClr val="bg2">
                      <a:lumMod val="10000"/>
                    </a:schemeClr>
                  </a:solidFill>
                  <a:latin typeface="Times New Roman" panose="02020603050405020304" pitchFamily="18" charset="0"/>
                  <a:cs typeface="Times New Roman" panose="02020603050405020304" pitchFamily="18" charset="0"/>
                </a:rPr>
                <a:t>sản</a:t>
              </a:r>
              <a:r>
                <a:rPr lang="en-US" altLang="en-US" sz="2000"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000" dirty="0" err="1">
                  <a:solidFill>
                    <a:schemeClr val="bg2">
                      <a:lumMod val="10000"/>
                    </a:schemeClr>
                  </a:solidFill>
                  <a:latin typeface="Times New Roman" panose="02020603050405020304" pitchFamily="18" charset="0"/>
                  <a:cs typeface="Times New Roman" panose="02020603050405020304" pitchFamily="18" charset="0"/>
                </a:rPr>
                <a:t>xuất</a:t>
              </a:r>
              <a:r>
                <a:rPr lang="en-US" altLang="en-US" sz="2000"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000" dirty="0" err="1">
                  <a:solidFill>
                    <a:schemeClr val="bg2">
                      <a:lumMod val="10000"/>
                    </a:schemeClr>
                  </a:solidFill>
                  <a:latin typeface="Times New Roman" panose="02020603050405020304" pitchFamily="18" charset="0"/>
                  <a:cs typeface="Times New Roman" panose="02020603050405020304" pitchFamily="18" charset="0"/>
                </a:rPr>
                <a:t>ra</a:t>
              </a:r>
              <a:r>
                <a:rPr lang="en-US" altLang="en-US" sz="2000"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000" dirty="0" err="1">
                  <a:solidFill>
                    <a:schemeClr val="bg2">
                      <a:lumMod val="10000"/>
                    </a:schemeClr>
                  </a:solidFill>
                  <a:latin typeface="Times New Roman" panose="02020603050405020304" pitchFamily="18" charset="0"/>
                  <a:cs typeface="Times New Roman" panose="02020603050405020304" pitchFamily="18" charset="0"/>
                </a:rPr>
                <a:t>một</a:t>
              </a:r>
              <a:r>
                <a:rPr lang="en-US" altLang="en-US" sz="2000"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000" dirty="0" err="1">
                  <a:solidFill>
                    <a:schemeClr val="bg2">
                      <a:lumMod val="10000"/>
                    </a:schemeClr>
                  </a:solidFill>
                  <a:latin typeface="Times New Roman" panose="02020603050405020304" pitchFamily="18" charset="0"/>
                  <a:cs typeface="Times New Roman" panose="02020603050405020304" pitchFamily="18" charset="0"/>
                </a:rPr>
                <a:t>loại</a:t>
              </a:r>
              <a:r>
                <a:rPr lang="en-US" altLang="en-US" sz="2000"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000" dirty="0" err="1">
                  <a:solidFill>
                    <a:schemeClr val="bg2">
                      <a:lumMod val="10000"/>
                    </a:schemeClr>
                  </a:solidFill>
                  <a:latin typeface="Times New Roman" panose="02020603050405020304" pitchFamily="18" charset="0"/>
                  <a:cs typeface="Times New Roman" panose="02020603050405020304" pitchFamily="18" charset="0"/>
                </a:rPr>
                <a:t>hàng</a:t>
              </a:r>
              <a:r>
                <a:rPr lang="en-US" altLang="en-US" sz="2000"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000" dirty="0" err="1">
                  <a:solidFill>
                    <a:schemeClr val="bg2">
                      <a:lumMod val="10000"/>
                    </a:schemeClr>
                  </a:solidFill>
                  <a:latin typeface="Times New Roman" panose="02020603050405020304" pitchFamily="18" charset="0"/>
                  <a:cs typeface="Times New Roman" panose="02020603050405020304" pitchFamily="18" charset="0"/>
                </a:rPr>
                <a:t>hoá</a:t>
              </a:r>
              <a:r>
                <a:rPr lang="en-US" altLang="en-US" sz="2000"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000" dirty="0" err="1">
                  <a:solidFill>
                    <a:schemeClr val="bg2">
                      <a:lumMod val="10000"/>
                    </a:schemeClr>
                  </a:solidFill>
                  <a:latin typeface="Times New Roman" panose="02020603050405020304" pitchFamily="18" charset="0"/>
                  <a:cs typeface="Times New Roman" panose="02020603050405020304" pitchFamily="18" charset="0"/>
                </a:rPr>
                <a:t>trong</a:t>
              </a:r>
              <a:r>
                <a:rPr lang="en-US" altLang="en-US" sz="2000"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000" dirty="0" err="1">
                  <a:solidFill>
                    <a:schemeClr val="bg2">
                      <a:lumMod val="10000"/>
                    </a:schemeClr>
                  </a:solidFill>
                  <a:latin typeface="Times New Roman" panose="02020603050405020304" pitchFamily="18" charset="0"/>
                  <a:cs typeface="Times New Roman" panose="02020603050405020304" pitchFamily="18" charset="0"/>
                </a:rPr>
                <a:t>điều</a:t>
              </a:r>
              <a:r>
                <a:rPr lang="en-US" altLang="en-US" sz="2000"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000" dirty="0" err="1">
                  <a:solidFill>
                    <a:schemeClr val="bg2">
                      <a:lumMod val="10000"/>
                    </a:schemeClr>
                  </a:solidFill>
                  <a:latin typeface="Times New Roman" panose="02020603050405020304" pitchFamily="18" charset="0"/>
                  <a:cs typeface="Times New Roman" panose="02020603050405020304" pitchFamily="18" charset="0"/>
                </a:rPr>
                <a:t>kiện</a:t>
              </a:r>
              <a:r>
                <a:rPr lang="en-US" altLang="en-US" sz="2000"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000" dirty="0" err="1">
                  <a:solidFill>
                    <a:schemeClr val="bg2">
                      <a:lumMod val="10000"/>
                    </a:schemeClr>
                  </a:solidFill>
                  <a:latin typeface="Times New Roman" panose="02020603050405020304" pitchFamily="18" charset="0"/>
                  <a:cs typeface="Times New Roman" panose="02020603050405020304" pitchFamily="18" charset="0"/>
                </a:rPr>
                <a:t>bình</a:t>
              </a:r>
              <a:r>
                <a:rPr lang="en-US" altLang="en-US" sz="2000"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000" dirty="0" err="1">
                  <a:solidFill>
                    <a:schemeClr val="bg2">
                      <a:lumMod val="10000"/>
                    </a:schemeClr>
                  </a:solidFill>
                  <a:latin typeface="Times New Roman" panose="02020603050405020304" pitchFamily="18" charset="0"/>
                  <a:cs typeface="Times New Roman" panose="02020603050405020304" pitchFamily="18" charset="0"/>
                </a:rPr>
                <a:t>thường</a:t>
              </a:r>
              <a:r>
                <a:rPr lang="en-US" altLang="en-US" sz="2000"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000" dirty="0" err="1">
                  <a:solidFill>
                    <a:schemeClr val="bg2">
                      <a:lumMod val="10000"/>
                    </a:schemeClr>
                  </a:solidFill>
                  <a:latin typeface="Times New Roman" panose="02020603050405020304" pitchFamily="18" charset="0"/>
                  <a:cs typeface="Times New Roman" panose="02020603050405020304" pitchFamily="18" charset="0"/>
                </a:rPr>
                <a:t>của</a:t>
              </a:r>
              <a:r>
                <a:rPr lang="en-US" altLang="en-US" sz="2000"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000" dirty="0" err="1">
                  <a:solidFill>
                    <a:schemeClr val="bg2">
                      <a:lumMod val="10000"/>
                    </a:schemeClr>
                  </a:solidFill>
                  <a:latin typeface="Times New Roman" panose="02020603050405020304" pitchFamily="18" charset="0"/>
                  <a:cs typeface="Times New Roman" panose="02020603050405020304" pitchFamily="18" charset="0"/>
                </a:rPr>
                <a:t>xã</a:t>
              </a:r>
              <a:r>
                <a:rPr lang="en-US" altLang="en-US" sz="2000"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000" dirty="0" err="1">
                  <a:solidFill>
                    <a:schemeClr val="bg2">
                      <a:lumMod val="10000"/>
                    </a:schemeClr>
                  </a:solidFill>
                  <a:latin typeface="Times New Roman" panose="02020603050405020304" pitchFamily="18" charset="0"/>
                  <a:cs typeface="Times New Roman" panose="02020603050405020304" pitchFamily="18" charset="0"/>
                </a:rPr>
                <a:t>hội</a:t>
              </a:r>
              <a:r>
                <a:rPr lang="en-US" altLang="en-US" sz="2000" dirty="0">
                  <a:solidFill>
                    <a:schemeClr val="bg2">
                      <a:lumMod val="10000"/>
                    </a:schemeClr>
                  </a:solidFill>
                  <a:latin typeface="Times New Roman" panose="02020603050405020304" pitchFamily="18" charset="0"/>
                  <a:cs typeface="Times New Roman" panose="02020603050405020304" pitchFamily="18" charset="0"/>
                </a:rPr>
                <a:t>. </a:t>
              </a:r>
            </a:p>
          </p:txBody>
        </p:sp>
      </p:grpSp>
      <p:sp>
        <p:nvSpPr>
          <p:cNvPr id="313367" name="Text Box 23" descr="Parchment">
            <a:extLst>
              <a:ext uri="{FF2B5EF4-FFF2-40B4-BE49-F238E27FC236}">
                <a16:creationId xmlns:a16="http://schemas.microsoft.com/office/drawing/2014/main" id="{411181E0-2463-9A44-BF2A-61B3D58021B2}"/>
              </a:ext>
            </a:extLst>
          </p:cNvPr>
          <p:cNvSpPr txBox="1">
            <a:spLocks noChangeArrowheads="1"/>
          </p:cNvSpPr>
          <p:nvPr/>
        </p:nvSpPr>
        <p:spPr bwMode="auto">
          <a:xfrm>
            <a:off x="6858000" y="2886075"/>
            <a:ext cx="1371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cmpd="thickThin">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1800" b="1">
                <a:latin typeface="Times New Roman" panose="02020603050405020304" pitchFamily="18" charset="0"/>
                <a:cs typeface="Times New Roman" panose="02020603050405020304" pitchFamily="18" charset="0"/>
              </a:rPr>
              <a:t>- Kĩ thuật</a:t>
            </a:r>
          </a:p>
        </p:txBody>
      </p:sp>
      <p:sp>
        <p:nvSpPr>
          <p:cNvPr id="313368" name="Text Box 24" descr="Parchment">
            <a:extLst>
              <a:ext uri="{FF2B5EF4-FFF2-40B4-BE49-F238E27FC236}">
                <a16:creationId xmlns:a16="http://schemas.microsoft.com/office/drawing/2014/main" id="{E28B35E0-9DFE-1232-CD26-85FCDFF11C13}"/>
              </a:ext>
            </a:extLst>
          </p:cNvPr>
          <p:cNvSpPr txBox="1">
            <a:spLocks noChangeArrowheads="1"/>
          </p:cNvSpPr>
          <p:nvPr/>
        </p:nvSpPr>
        <p:spPr bwMode="auto">
          <a:xfrm>
            <a:off x="6934200" y="3103563"/>
            <a:ext cx="12954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cmpd="thickThin">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1800" b="1">
                <a:latin typeface="Times New Roman" panose="02020603050405020304" pitchFamily="18" charset="0"/>
                <a:cs typeface="Times New Roman" panose="02020603050405020304" pitchFamily="18" charset="0"/>
              </a:rPr>
              <a:t>- Khéo léo</a:t>
            </a:r>
          </a:p>
        </p:txBody>
      </p:sp>
      <p:sp>
        <p:nvSpPr>
          <p:cNvPr id="313369" name="Text Box 25">
            <a:extLst>
              <a:ext uri="{FF2B5EF4-FFF2-40B4-BE49-F238E27FC236}">
                <a16:creationId xmlns:a16="http://schemas.microsoft.com/office/drawing/2014/main" id="{EFDCB8B8-D9BA-8C77-9C12-2380BA5DE75C}"/>
              </a:ext>
            </a:extLst>
          </p:cNvPr>
          <p:cNvSpPr txBox="1">
            <a:spLocks noChangeArrowheads="1"/>
          </p:cNvSpPr>
          <p:nvPr/>
        </p:nvSpPr>
        <p:spPr bwMode="auto">
          <a:xfrm>
            <a:off x="6934200" y="3332163"/>
            <a:ext cx="1447800" cy="369887"/>
          </a:xfrm>
          <a:prstGeom prst="rect">
            <a:avLst/>
          </a:prstGeom>
          <a:solidFill>
            <a:srgbClr val="FF0000">
              <a:alpha val="0"/>
            </a:srgbClr>
          </a:solidFill>
          <a:ln>
            <a:noFill/>
          </a:ln>
          <a:extLst>
            <a:ext uri="{91240B29-F687-4F45-9708-019B960494DF}">
              <a14:hiddenLine xmlns:a14="http://schemas.microsoft.com/office/drawing/2010/main" w="57150" cmpd="thickThin">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1800" b="1">
                <a:latin typeface="Times New Roman" panose="02020603050405020304" pitchFamily="18" charset="0"/>
                <a:cs typeface="Times New Roman" panose="02020603050405020304" pitchFamily="18" charset="0"/>
              </a:rPr>
              <a:t>- Cường độ</a:t>
            </a:r>
          </a:p>
        </p:txBody>
      </p:sp>
      <p:sp>
        <p:nvSpPr>
          <p:cNvPr id="313371" name="Line 27">
            <a:extLst>
              <a:ext uri="{FF2B5EF4-FFF2-40B4-BE49-F238E27FC236}">
                <a16:creationId xmlns:a16="http://schemas.microsoft.com/office/drawing/2014/main" id="{3354DECF-81F8-FCF6-960D-5F137B534B68}"/>
              </a:ext>
            </a:extLst>
          </p:cNvPr>
          <p:cNvSpPr>
            <a:spLocks noChangeShapeType="1"/>
          </p:cNvSpPr>
          <p:nvPr/>
        </p:nvSpPr>
        <p:spPr bwMode="auto">
          <a:xfrm>
            <a:off x="7010400" y="3675063"/>
            <a:ext cx="1295400" cy="0"/>
          </a:xfrm>
          <a:prstGeom prst="line">
            <a:avLst/>
          </a:prstGeom>
          <a:noFill/>
          <a:ln w="57150" cmpd="thickThin">
            <a:solidFill>
              <a:schemeClr val="tx1"/>
            </a:solidFill>
            <a:round/>
            <a:headEnd/>
            <a:tailEnd/>
          </a:ln>
          <a:extLst>
            <a:ext uri="{909E8E84-426E-40DD-AFC4-6F175D3DCCD1}">
              <a14:hiddenFill xmlns:a14="http://schemas.microsoft.com/office/drawing/2010/main">
                <a:noFill/>
              </a14:hiddenFill>
            </a:ext>
          </a:extLst>
        </p:spPr>
        <p:txBody>
          <a:bodyPr lIns="91424" tIns="45712" rIns="91424" bIns="45712">
            <a:spAutoFit/>
          </a:bodyPr>
          <a:lstStyle/>
          <a:p>
            <a:endParaRPr lang="en-US"/>
          </a:p>
        </p:txBody>
      </p:sp>
      <p:sp>
        <p:nvSpPr>
          <p:cNvPr id="313372" name="Text Box 28" descr="Parchment">
            <a:extLst>
              <a:ext uri="{FF2B5EF4-FFF2-40B4-BE49-F238E27FC236}">
                <a16:creationId xmlns:a16="http://schemas.microsoft.com/office/drawing/2014/main" id="{1BF48296-CC77-A0BF-9B5E-95D72C5CEF74}"/>
              </a:ext>
            </a:extLst>
          </p:cNvPr>
          <p:cNvSpPr txBox="1">
            <a:spLocks noChangeArrowheads="1"/>
          </p:cNvSpPr>
          <p:nvPr/>
        </p:nvSpPr>
        <p:spPr bwMode="auto">
          <a:xfrm>
            <a:off x="6934199" y="3789363"/>
            <a:ext cx="2016239" cy="923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cmpd="thickThin">
                <a:solidFill>
                  <a:srgbClr val="000000"/>
                </a:solidFill>
                <a:miter lim="800000"/>
                <a:headEnd/>
                <a:tailEnd/>
              </a14:hiddenLine>
            </a:ext>
          </a:extLst>
        </p:spPr>
        <p:txBody>
          <a:bodyPr wrap="square"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1800" b="1" dirty="0">
                <a:latin typeface="Times New Roman" panose="02020603050405020304" pitchFamily="18" charset="0"/>
                <a:cs typeface="Times New Roman" panose="02020603050405020304" pitchFamily="18" charset="0"/>
              </a:rPr>
              <a:t>Trung </a:t>
            </a:r>
            <a:r>
              <a:rPr lang="en-US" altLang="en-US" sz="1800" b="1" dirty="0" err="1">
                <a:latin typeface="Times New Roman" panose="02020603050405020304" pitchFamily="18" charset="0"/>
                <a:cs typeface="Times New Roman" panose="02020603050405020304" pitchFamily="18" charset="0"/>
              </a:rPr>
              <a:t>bình</a:t>
            </a:r>
            <a:r>
              <a:rPr lang="en-US" altLang="en-US" sz="1800" b="1" dirty="0">
                <a:latin typeface="Times New Roman" panose="02020603050405020304" pitchFamily="18" charset="0"/>
                <a:cs typeface="Times New Roman" panose="02020603050405020304" pitchFamily="18" charset="0"/>
              </a:rPr>
              <a:t> so </a:t>
            </a:r>
            <a:r>
              <a:rPr lang="en-US" altLang="en-US" sz="1800" b="1" dirty="0" err="1">
                <a:latin typeface="Times New Roman" panose="02020603050405020304" pitchFamily="18" charset="0"/>
                <a:cs typeface="Times New Roman" panose="02020603050405020304" pitchFamily="18" charset="0"/>
              </a:rPr>
              <a:t>với</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hoàn</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cảnh</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xã</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hội</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nhất</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định</a:t>
            </a:r>
            <a:endParaRPr lang="en-US" altLang="en-US" sz="1800" b="1" dirty="0">
              <a:latin typeface="Times New Roman" panose="02020603050405020304" pitchFamily="18" charset="0"/>
              <a:cs typeface="Times New Roman" panose="02020603050405020304" pitchFamily="18" charset="0"/>
            </a:endParaRPr>
          </a:p>
        </p:txBody>
      </p:sp>
      <p:pic>
        <p:nvPicPr>
          <p:cNvPr id="18" name="Picture 20" descr="clock-template-by-opalcat">
            <a:extLst>
              <a:ext uri="{FF2B5EF4-FFF2-40B4-BE49-F238E27FC236}">
                <a16:creationId xmlns:a16="http://schemas.microsoft.com/office/drawing/2014/main" id="{DE82364F-AA50-CEFE-18A0-DD067216D7B7}"/>
              </a:ext>
            </a:extLst>
          </p:cNvPr>
          <p:cNvPicPr>
            <a:picLocks noChangeAspect="1" noChangeArrowheads="1"/>
          </p:cNvPicPr>
          <p:nvPr/>
        </p:nvPicPr>
        <p:blipFill>
          <a:blip r:embed="rId3">
            <a:grayscl/>
            <a:extLst>
              <a:ext uri="{28A0092B-C50C-407E-A947-70E740481C1C}">
                <a14:useLocalDpi xmlns:a14="http://schemas.microsoft.com/office/drawing/2010/main" val="0"/>
              </a:ext>
            </a:extLst>
          </a:blip>
          <a:srcRect/>
          <a:stretch>
            <a:fillRect/>
          </a:stretch>
        </p:blipFill>
        <p:spPr bwMode="auto">
          <a:xfrm>
            <a:off x="5080000" y="1125538"/>
            <a:ext cx="406400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70" name="WordArt 24">
            <a:extLst>
              <a:ext uri="{FF2B5EF4-FFF2-40B4-BE49-F238E27FC236}">
                <a16:creationId xmlns:a16="http://schemas.microsoft.com/office/drawing/2014/main" id="{2BF4F72A-6D85-43D9-CE5C-B5F3E97353FC}"/>
              </a:ext>
            </a:extLst>
          </p:cNvPr>
          <p:cNvSpPr>
            <a:spLocks noChangeArrowheads="1" noChangeShapeType="1" noTextEdit="1"/>
          </p:cNvSpPr>
          <p:nvPr/>
        </p:nvSpPr>
        <p:spPr bwMode="auto">
          <a:xfrm rot="-415736">
            <a:off x="6650038" y="1938338"/>
            <a:ext cx="554037" cy="127000"/>
          </a:xfrm>
          <a:prstGeom prst="rect">
            <a:avLst/>
          </a:prstGeom>
        </p:spPr>
        <p:txBody>
          <a:bodyPr wrap="none" fromWordArt="1">
            <a:prstTxWarp prst="textDoubleWave1">
              <a:avLst>
                <a:gd name="adj1" fmla="val 6500"/>
                <a:gd name="adj2" fmla="val 0"/>
              </a:avLst>
            </a:prstTxWarp>
          </a:bodyPr>
          <a:lstStyle/>
          <a:p>
            <a:r>
              <a:rPr lang="en-US" sz="3600" kern="10" spc="-360">
                <a:ln w="12700">
                  <a:solidFill>
                    <a:srgbClr val="000099"/>
                  </a:solidFill>
                  <a:round/>
                  <a:headEnd/>
                  <a:tailEnd/>
                </a:ln>
                <a:solidFill>
                  <a:srgbClr val="33CCFF"/>
                </a:solidFill>
                <a:effectLst>
                  <a:outerShdw dist="125724" dir="18900000" algn="ctr" rotWithShape="0">
                    <a:srgbClr val="000099"/>
                  </a:outerShdw>
                </a:effectLst>
                <a:latin typeface="Impact" panose="020B0806030902050204" pitchFamily="34" charset="0"/>
              </a:rPr>
              <a:t>=</a:t>
            </a:r>
          </a:p>
        </p:txBody>
      </p:sp>
      <p:pic>
        <p:nvPicPr>
          <p:cNvPr id="20" name="Picture 25" descr="1234">
            <a:extLst>
              <a:ext uri="{FF2B5EF4-FFF2-40B4-BE49-F238E27FC236}">
                <a16:creationId xmlns:a16="http://schemas.microsoft.com/office/drawing/2014/main" id="{43617366-C991-6296-E481-6D50DF92ED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70788" y="1624013"/>
            <a:ext cx="930275" cy="41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6" descr="riu">
            <a:extLst>
              <a:ext uri="{FF2B5EF4-FFF2-40B4-BE49-F238E27FC236}">
                <a16:creationId xmlns:a16="http://schemas.microsoft.com/office/drawing/2014/main" id="{52D06E44-7067-99AB-7180-3B20C910CBE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3413" y="1790700"/>
            <a:ext cx="8001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73" name="Content Placeholder 2">
            <a:extLst>
              <a:ext uri="{FF2B5EF4-FFF2-40B4-BE49-F238E27FC236}">
                <a16:creationId xmlns:a16="http://schemas.microsoft.com/office/drawing/2014/main" id="{2D0DF6F5-76ED-94EC-CD03-B21D3B542B92}"/>
              </a:ext>
            </a:extLst>
          </p:cNvPr>
          <p:cNvSpPr>
            <a:spLocks noGrp="1" noChangeArrowheads="1"/>
          </p:cNvSpPr>
          <p:nvPr>
            <p:ph idx="1"/>
          </p:nvPr>
        </p:nvSpPr>
        <p:spPr>
          <a:xfrm>
            <a:off x="0" y="490035"/>
            <a:ext cx="5352338" cy="2857501"/>
          </a:xfrm>
          <a:solidFill>
            <a:srgbClr val="66FFFF"/>
          </a:solidFill>
        </p:spPr>
        <p:txBody>
          <a:bodyPr/>
          <a:lstStyle/>
          <a:p>
            <a:pPr eaLnBrk="1" hangingPunct="1">
              <a:buFont typeface="Wingdings" panose="05000000000000000000" pitchFamily="2" charset="2"/>
              <a:buNone/>
            </a:pPr>
            <a:r>
              <a:rPr lang="en-US" altLang="en-US" sz="2000" dirty="0"/>
              <a:t>     Do </a:t>
            </a:r>
            <a:r>
              <a:rPr lang="en-US" altLang="en-US" sz="2000" dirty="0" err="1"/>
              <a:t>có</a:t>
            </a:r>
            <a:r>
              <a:rPr lang="en-US" altLang="en-US" sz="2000" dirty="0"/>
              <a:t> </a:t>
            </a:r>
            <a:r>
              <a:rPr lang="en-US" altLang="en-US" sz="2000" dirty="0" err="1"/>
              <a:t>sự</a:t>
            </a:r>
            <a:r>
              <a:rPr lang="en-US" altLang="en-US" sz="2000" dirty="0"/>
              <a:t> </a:t>
            </a:r>
            <a:r>
              <a:rPr lang="en-US" altLang="en-US" sz="2000" dirty="0" err="1"/>
              <a:t>khác</a:t>
            </a:r>
            <a:r>
              <a:rPr lang="en-US" altLang="en-US" sz="2000" dirty="0"/>
              <a:t> </a:t>
            </a:r>
            <a:r>
              <a:rPr lang="en-US" altLang="en-US" sz="2000" dirty="0" err="1"/>
              <a:t>nhau</a:t>
            </a:r>
            <a:r>
              <a:rPr lang="en-US" altLang="en-US" sz="2000" dirty="0"/>
              <a:t> </a:t>
            </a:r>
            <a:r>
              <a:rPr lang="en-US" altLang="en-US" sz="2000" dirty="0" err="1"/>
              <a:t>về</a:t>
            </a:r>
            <a:r>
              <a:rPr lang="en-US" altLang="en-US" sz="2000" dirty="0"/>
              <a:t> </a:t>
            </a:r>
            <a:r>
              <a:rPr lang="en-US" altLang="en-US" sz="2000" dirty="0" err="1"/>
              <a:t>trình</a:t>
            </a:r>
            <a:r>
              <a:rPr lang="en-US" altLang="en-US" sz="2000" dirty="0"/>
              <a:t> </a:t>
            </a:r>
            <a:r>
              <a:rPr lang="en-US" altLang="en-US" sz="2000" dirty="0" err="1"/>
              <a:t>độ</a:t>
            </a:r>
            <a:r>
              <a:rPr lang="en-US" altLang="en-US" sz="2000" dirty="0"/>
              <a:t>, </a:t>
            </a:r>
            <a:r>
              <a:rPr lang="en-US" altLang="en-US" sz="2000" dirty="0" err="1"/>
              <a:t>điều</a:t>
            </a:r>
            <a:r>
              <a:rPr lang="en-US" altLang="en-US" sz="2000" dirty="0"/>
              <a:t> </a:t>
            </a:r>
            <a:r>
              <a:rPr lang="en-US" altLang="en-US" sz="2000" dirty="0" err="1"/>
              <a:t>kiện</a:t>
            </a:r>
            <a:r>
              <a:rPr lang="en-US" altLang="en-US" sz="2000" dirty="0"/>
              <a:t> </a:t>
            </a:r>
            <a:r>
              <a:rPr lang="en-US" altLang="en-US" sz="2000" dirty="0" err="1"/>
              <a:t>sản</a:t>
            </a:r>
            <a:r>
              <a:rPr lang="en-US" altLang="en-US" sz="2000" dirty="0"/>
              <a:t> </a:t>
            </a:r>
            <a:r>
              <a:rPr lang="en-US" altLang="en-US" sz="2000" dirty="0" err="1"/>
              <a:t>xuất</a:t>
            </a:r>
            <a:r>
              <a:rPr lang="en-US" altLang="en-US" sz="2000" dirty="0"/>
              <a:t>, </a:t>
            </a:r>
            <a:r>
              <a:rPr lang="en-US" altLang="en-US" sz="2000" dirty="0" err="1"/>
              <a:t>công</a:t>
            </a:r>
            <a:r>
              <a:rPr lang="en-US" altLang="en-US" sz="2000" dirty="0"/>
              <a:t> </a:t>
            </a:r>
            <a:r>
              <a:rPr lang="en-US" altLang="en-US" sz="2000" dirty="0" err="1"/>
              <a:t>cụ</a:t>
            </a:r>
            <a:r>
              <a:rPr lang="en-US" altLang="en-US" sz="2000" dirty="0"/>
              <a:t> </a:t>
            </a:r>
            <a:r>
              <a:rPr lang="en-US" altLang="en-US" sz="2000" dirty="0" err="1"/>
              <a:t>lao</a:t>
            </a:r>
            <a:r>
              <a:rPr lang="en-US" altLang="en-US" sz="2000" dirty="0"/>
              <a:t> </a:t>
            </a:r>
            <a:r>
              <a:rPr lang="en-US" altLang="en-US" sz="2000" dirty="0" err="1"/>
              <a:t>động</a:t>
            </a:r>
            <a:r>
              <a:rPr lang="en-US" altLang="en-US" sz="2000" dirty="0"/>
              <a:t> … </a:t>
            </a:r>
            <a:r>
              <a:rPr lang="en-US" altLang="en-US" sz="2000" dirty="0" err="1"/>
              <a:t>nên</a:t>
            </a:r>
            <a:r>
              <a:rPr lang="en-US" altLang="en-US" sz="2000" dirty="0"/>
              <a:t> hao </a:t>
            </a:r>
            <a:r>
              <a:rPr lang="en-US" altLang="en-US" sz="2000" dirty="0" err="1"/>
              <a:t>phí</a:t>
            </a:r>
            <a:r>
              <a:rPr lang="en-US" altLang="en-US" sz="2000" dirty="0"/>
              <a:t> </a:t>
            </a:r>
            <a:r>
              <a:rPr lang="en-US" altLang="en-US" sz="2000" dirty="0" err="1"/>
              <a:t>lao</a:t>
            </a:r>
            <a:r>
              <a:rPr lang="en-US" altLang="en-US" sz="2000" dirty="0"/>
              <a:t> </a:t>
            </a:r>
            <a:r>
              <a:rPr lang="en-US" altLang="en-US" sz="2000" dirty="0" err="1"/>
              <a:t>động</a:t>
            </a:r>
            <a:r>
              <a:rPr lang="en-US" altLang="en-US" sz="2000" dirty="0"/>
              <a:t> </a:t>
            </a:r>
            <a:r>
              <a:rPr lang="en-US" altLang="en-US" sz="2000" dirty="0" err="1"/>
              <a:t>để</a:t>
            </a:r>
            <a:r>
              <a:rPr lang="en-US" altLang="en-US" sz="2000" dirty="0"/>
              <a:t> </a:t>
            </a:r>
            <a:r>
              <a:rPr lang="en-US" altLang="en-US" sz="2000" dirty="0" err="1"/>
              <a:t>sản</a:t>
            </a:r>
            <a:r>
              <a:rPr lang="en-US" altLang="en-US" sz="2000" dirty="0"/>
              <a:t> </a:t>
            </a:r>
            <a:r>
              <a:rPr lang="en-US" altLang="en-US" sz="2000" dirty="0" err="1"/>
              <a:t>xuất</a:t>
            </a:r>
            <a:r>
              <a:rPr lang="en-US" altLang="en-US" sz="2000" dirty="0"/>
              <a:t> </a:t>
            </a:r>
            <a:r>
              <a:rPr lang="en-US" altLang="en-US" sz="2000" dirty="0" err="1"/>
              <a:t>ra</a:t>
            </a:r>
            <a:r>
              <a:rPr lang="en-US" altLang="en-US" sz="2000" dirty="0"/>
              <a:t> </a:t>
            </a:r>
            <a:r>
              <a:rPr lang="en-US" altLang="en-US" sz="2000" dirty="0" err="1"/>
              <a:t>hàng</a:t>
            </a:r>
            <a:r>
              <a:rPr lang="en-US" altLang="en-US" sz="2000" dirty="0"/>
              <a:t> </a:t>
            </a:r>
            <a:r>
              <a:rPr lang="en-US" altLang="en-US" sz="2000" dirty="0" err="1"/>
              <a:t>hoá</a:t>
            </a:r>
            <a:r>
              <a:rPr lang="en-US" altLang="en-US" sz="2000" dirty="0"/>
              <a:t> </a:t>
            </a:r>
            <a:r>
              <a:rPr lang="en-US" altLang="en-US" sz="2000" dirty="0" err="1"/>
              <a:t>là</a:t>
            </a:r>
            <a:r>
              <a:rPr lang="en-US" altLang="en-US" sz="2000" dirty="0"/>
              <a:t> </a:t>
            </a:r>
            <a:r>
              <a:rPr lang="en-US" altLang="en-US" sz="2000" dirty="0" err="1"/>
              <a:t>khác</a:t>
            </a:r>
            <a:r>
              <a:rPr lang="en-US" altLang="en-US" sz="2000" dirty="0"/>
              <a:t> </a:t>
            </a:r>
            <a:r>
              <a:rPr lang="en-US" altLang="en-US" sz="2000" dirty="0" err="1"/>
              <a:t>nhau</a:t>
            </a:r>
            <a:r>
              <a:rPr lang="en-US" altLang="en-US" sz="2000" dirty="0"/>
              <a:t>. Do </a:t>
            </a:r>
            <a:r>
              <a:rPr lang="en-US" altLang="en-US" sz="2000" dirty="0" err="1"/>
              <a:t>giá</a:t>
            </a:r>
            <a:r>
              <a:rPr lang="en-US" altLang="en-US" sz="2000" dirty="0"/>
              <a:t> </a:t>
            </a:r>
            <a:r>
              <a:rPr lang="en-US" altLang="en-US" sz="2000" dirty="0" err="1"/>
              <a:t>trị</a:t>
            </a:r>
            <a:r>
              <a:rPr lang="en-US" altLang="en-US" sz="2000" dirty="0"/>
              <a:t> </a:t>
            </a:r>
            <a:r>
              <a:rPr lang="en-US" altLang="en-US" sz="2000" dirty="0" err="1"/>
              <a:t>cá</a:t>
            </a:r>
            <a:r>
              <a:rPr lang="en-US" altLang="en-US" sz="2000" dirty="0"/>
              <a:t> </a:t>
            </a:r>
            <a:r>
              <a:rPr lang="en-US" altLang="en-US" sz="2000" dirty="0" err="1"/>
              <a:t>biệt</a:t>
            </a:r>
            <a:r>
              <a:rPr lang="en-US" altLang="en-US" sz="2000" dirty="0"/>
              <a:t> </a:t>
            </a:r>
            <a:r>
              <a:rPr lang="en-US" altLang="en-US" sz="2000" dirty="0" err="1"/>
              <a:t>của</a:t>
            </a:r>
            <a:r>
              <a:rPr lang="en-US" altLang="en-US" sz="2000" dirty="0"/>
              <a:t> </a:t>
            </a:r>
            <a:r>
              <a:rPr lang="en-US" altLang="en-US" sz="2000" dirty="0" err="1"/>
              <a:t>hàng</a:t>
            </a:r>
            <a:r>
              <a:rPr lang="en-US" altLang="en-US" sz="2000" dirty="0"/>
              <a:t> </a:t>
            </a:r>
            <a:r>
              <a:rPr lang="en-US" altLang="en-US" sz="2000" dirty="0" err="1"/>
              <a:t>hóa</a:t>
            </a:r>
            <a:r>
              <a:rPr lang="en-US" altLang="en-US" sz="2000" dirty="0"/>
              <a:t> </a:t>
            </a:r>
            <a:r>
              <a:rPr lang="en-US" altLang="en-US" sz="2000" dirty="0" err="1"/>
              <a:t>không</a:t>
            </a:r>
            <a:r>
              <a:rPr lang="en-US" altLang="en-US" sz="2000" dirty="0"/>
              <a:t> </a:t>
            </a:r>
            <a:r>
              <a:rPr lang="en-US" altLang="en-US" sz="2000" dirty="0" err="1"/>
              <a:t>giống</a:t>
            </a:r>
            <a:r>
              <a:rPr lang="en-US" altLang="en-US" sz="2000" dirty="0"/>
              <a:t> </a:t>
            </a:r>
            <a:r>
              <a:rPr lang="en-US" altLang="en-US" sz="2000" dirty="0" err="1"/>
              <a:t>nhau</a:t>
            </a:r>
            <a:r>
              <a:rPr lang="en-US" altLang="en-US" sz="2000" dirty="0"/>
              <a:t> </a:t>
            </a:r>
            <a:r>
              <a:rPr lang="en-US" altLang="en-US" sz="2000" dirty="0" err="1"/>
              <a:t>nên</a:t>
            </a:r>
            <a:r>
              <a:rPr lang="en-US" altLang="en-US" sz="2000" dirty="0"/>
              <a:t> </a:t>
            </a:r>
            <a:r>
              <a:rPr lang="en-US" altLang="en-US" sz="2000" dirty="0" err="1"/>
              <a:t>khi</a:t>
            </a:r>
            <a:r>
              <a:rPr lang="en-US" altLang="en-US" sz="2000" dirty="0"/>
              <a:t> </a:t>
            </a:r>
            <a:r>
              <a:rPr lang="en-US" altLang="en-US" sz="2000" dirty="0" err="1"/>
              <a:t>trao</a:t>
            </a:r>
            <a:r>
              <a:rPr lang="en-US" altLang="en-US" sz="2000" dirty="0"/>
              <a:t> </a:t>
            </a:r>
            <a:r>
              <a:rPr lang="en-US" altLang="en-US" sz="2000" dirty="0" err="1"/>
              <a:t>đổi</a:t>
            </a:r>
            <a:r>
              <a:rPr lang="en-US" altLang="en-US" sz="2000" dirty="0"/>
              <a:t> </a:t>
            </a:r>
            <a:r>
              <a:rPr lang="en-US" altLang="en-US" sz="2000" b="1" u="sng" dirty="0" err="1"/>
              <a:t>phải</a:t>
            </a:r>
            <a:r>
              <a:rPr lang="en-US" altLang="en-US" sz="2000" b="1" u="sng" dirty="0"/>
              <a:t> </a:t>
            </a:r>
            <a:r>
              <a:rPr lang="en-US" altLang="en-US" sz="2000" b="1" u="sng" dirty="0" err="1"/>
              <a:t>theo</a:t>
            </a:r>
            <a:r>
              <a:rPr lang="en-US" altLang="en-US" sz="2000" b="1" u="sng" dirty="0"/>
              <a:t> </a:t>
            </a:r>
            <a:r>
              <a:rPr lang="en-US" altLang="en-US" sz="2000" b="1" u="sng" dirty="0" err="1"/>
              <a:t>giá</a:t>
            </a:r>
            <a:r>
              <a:rPr lang="en-US" altLang="en-US" sz="2000" b="1" u="sng" dirty="0"/>
              <a:t> </a:t>
            </a:r>
            <a:r>
              <a:rPr lang="en-US" altLang="en-US" sz="2000" b="1" u="sng" dirty="0" err="1"/>
              <a:t>chung</a:t>
            </a:r>
            <a:r>
              <a:rPr lang="en-US" altLang="en-US" sz="2000" b="1" u="sng" dirty="0"/>
              <a:t> </a:t>
            </a:r>
            <a:r>
              <a:rPr lang="en-US" altLang="en-US" sz="2000" b="1" u="sng" dirty="0" err="1"/>
              <a:t>của</a:t>
            </a:r>
            <a:r>
              <a:rPr lang="en-US" altLang="en-US" sz="2000" b="1" u="sng" dirty="0"/>
              <a:t> </a:t>
            </a:r>
            <a:r>
              <a:rPr lang="en-US" altLang="en-US" sz="2000" b="1" u="sng" dirty="0" err="1"/>
              <a:t>thị</a:t>
            </a:r>
            <a:r>
              <a:rPr lang="en-US" altLang="en-US" sz="2000" b="1" u="sng" dirty="0"/>
              <a:t> </a:t>
            </a:r>
            <a:r>
              <a:rPr lang="en-US" altLang="en-US" sz="2000" b="1" u="sng" dirty="0" err="1"/>
              <a:t>trường</a:t>
            </a:r>
            <a:r>
              <a:rPr lang="en-US" altLang="en-US" sz="2000" b="1" u="sng" dirty="0"/>
              <a:t>. </a:t>
            </a:r>
            <a:r>
              <a:rPr lang="en-US" altLang="en-US" sz="2000" b="1" u="sng" dirty="0" err="1"/>
              <a:t>Đó</a:t>
            </a:r>
            <a:r>
              <a:rPr lang="en-US" altLang="en-US" sz="2000" b="1" u="sng" dirty="0"/>
              <a:t> </a:t>
            </a:r>
            <a:r>
              <a:rPr lang="en-US" altLang="en-US" sz="2000" b="1" u="sng" dirty="0" err="1"/>
              <a:t>là</a:t>
            </a:r>
            <a:r>
              <a:rPr lang="en-US" altLang="en-US" sz="2000" b="1" u="sng" dirty="0"/>
              <a:t> </a:t>
            </a:r>
            <a:r>
              <a:rPr lang="en-US" altLang="en-US" sz="2000" b="1" u="sng" dirty="0" err="1"/>
              <a:t>giá</a:t>
            </a:r>
            <a:r>
              <a:rPr lang="en-US" altLang="en-US" sz="2000" b="1" u="sng" dirty="0"/>
              <a:t> </a:t>
            </a:r>
            <a:r>
              <a:rPr lang="en-US" altLang="en-US" sz="2000" b="1" u="sng" dirty="0" err="1"/>
              <a:t>trị</a:t>
            </a:r>
            <a:r>
              <a:rPr lang="en-US" altLang="en-US" sz="2000" b="1" u="sng" dirty="0"/>
              <a:t> </a:t>
            </a:r>
            <a:r>
              <a:rPr lang="en-US" altLang="en-US" sz="2000" b="1" u="sng" dirty="0" err="1"/>
              <a:t>xã</a:t>
            </a:r>
            <a:r>
              <a:rPr lang="en-US" altLang="en-US" sz="2000" b="1" u="sng" dirty="0"/>
              <a:t> </a:t>
            </a:r>
            <a:r>
              <a:rPr lang="en-US" altLang="en-US" sz="2000" b="1" u="sng" dirty="0" err="1"/>
              <a:t>hội</a:t>
            </a:r>
            <a:r>
              <a:rPr lang="en-US" altLang="en-US" sz="2000" b="1" u="sng" dirty="0"/>
              <a:t> </a:t>
            </a:r>
            <a:r>
              <a:rPr lang="en-US" altLang="en-US" sz="2000" b="1" u="sng" dirty="0" err="1"/>
              <a:t>của</a:t>
            </a:r>
            <a:r>
              <a:rPr lang="en-US" altLang="en-US" sz="2000" b="1" u="sng" dirty="0"/>
              <a:t> </a:t>
            </a:r>
            <a:r>
              <a:rPr lang="en-US" altLang="en-US" sz="2000" b="1" u="sng" dirty="0" err="1"/>
              <a:t>hàng</a:t>
            </a:r>
            <a:r>
              <a:rPr lang="en-US" altLang="en-US" sz="2000" b="1" u="sng" dirty="0"/>
              <a:t> </a:t>
            </a:r>
            <a:r>
              <a:rPr lang="en-US" altLang="en-US" sz="2000" b="1" u="sng" dirty="0" err="1"/>
              <a:t>hóa</a:t>
            </a:r>
            <a:r>
              <a:rPr lang="en-US" altLang="en-US" sz="2000" dirty="0"/>
              <a:t>, </a:t>
            </a:r>
            <a:r>
              <a:rPr lang="en-US" altLang="en-US" sz="2000" i="1" dirty="0">
                <a:solidFill>
                  <a:srgbClr val="FF0000"/>
                </a:solidFill>
              </a:rPr>
              <a:t>do </a:t>
            </a:r>
            <a:r>
              <a:rPr lang="en-US" altLang="en-US" sz="2000" i="1" dirty="0" err="1">
                <a:solidFill>
                  <a:srgbClr val="FF0000"/>
                </a:solidFill>
              </a:rPr>
              <a:t>thời</a:t>
            </a:r>
            <a:r>
              <a:rPr lang="en-US" altLang="en-US" sz="2000" i="1" dirty="0">
                <a:solidFill>
                  <a:srgbClr val="FF0000"/>
                </a:solidFill>
              </a:rPr>
              <a:t> </a:t>
            </a:r>
            <a:r>
              <a:rPr lang="en-US" altLang="en-US" sz="2000" i="1" dirty="0" err="1">
                <a:solidFill>
                  <a:srgbClr val="FF0000"/>
                </a:solidFill>
              </a:rPr>
              <a:t>gian</a:t>
            </a:r>
            <a:r>
              <a:rPr lang="en-US" altLang="en-US" sz="2000" i="1" dirty="0">
                <a:solidFill>
                  <a:srgbClr val="FF0000"/>
                </a:solidFill>
              </a:rPr>
              <a:t> </a:t>
            </a:r>
            <a:r>
              <a:rPr lang="en-US" altLang="en-US" sz="2000" i="1" dirty="0" err="1">
                <a:solidFill>
                  <a:srgbClr val="FF0000"/>
                </a:solidFill>
              </a:rPr>
              <a:t>lao</a:t>
            </a:r>
            <a:r>
              <a:rPr lang="en-US" altLang="en-US" sz="2000" i="1" dirty="0">
                <a:solidFill>
                  <a:srgbClr val="FF0000"/>
                </a:solidFill>
              </a:rPr>
              <a:t> </a:t>
            </a:r>
            <a:r>
              <a:rPr lang="en-US" altLang="en-US" sz="2000" i="1" dirty="0" err="1">
                <a:solidFill>
                  <a:srgbClr val="FF0000"/>
                </a:solidFill>
              </a:rPr>
              <a:t>động</a:t>
            </a:r>
            <a:r>
              <a:rPr lang="en-US" altLang="en-US" sz="2000" i="1" dirty="0">
                <a:solidFill>
                  <a:srgbClr val="FF0000"/>
                </a:solidFill>
              </a:rPr>
              <a:t> </a:t>
            </a:r>
            <a:r>
              <a:rPr lang="en-US" altLang="en-US" sz="2000" i="1" dirty="0" err="1">
                <a:solidFill>
                  <a:srgbClr val="FF0000"/>
                </a:solidFill>
              </a:rPr>
              <a:t>xã</a:t>
            </a:r>
            <a:r>
              <a:rPr lang="en-US" altLang="en-US" sz="2000" i="1" dirty="0">
                <a:solidFill>
                  <a:srgbClr val="FF0000"/>
                </a:solidFill>
              </a:rPr>
              <a:t> </a:t>
            </a:r>
            <a:r>
              <a:rPr lang="en-US" altLang="en-US" sz="2000" i="1" dirty="0" err="1">
                <a:solidFill>
                  <a:srgbClr val="FF0000"/>
                </a:solidFill>
              </a:rPr>
              <a:t>hội</a:t>
            </a:r>
            <a:r>
              <a:rPr lang="en-US" altLang="en-US" sz="2000" i="1" dirty="0">
                <a:solidFill>
                  <a:srgbClr val="FF0000"/>
                </a:solidFill>
              </a:rPr>
              <a:t> </a:t>
            </a:r>
            <a:r>
              <a:rPr lang="en-US" altLang="en-US" sz="2000" i="1" dirty="0" err="1">
                <a:solidFill>
                  <a:srgbClr val="FF0000"/>
                </a:solidFill>
              </a:rPr>
              <a:t>cần</a:t>
            </a:r>
            <a:r>
              <a:rPr lang="en-US" altLang="en-US" sz="2000" i="1" dirty="0">
                <a:solidFill>
                  <a:srgbClr val="FF0000"/>
                </a:solidFill>
              </a:rPr>
              <a:t> </a:t>
            </a:r>
            <a:r>
              <a:rPr lang="en-US" altLang="en-US" sz="2000" i="1" dirty="0" err="1">
                <a:solidFill>
                  <a:srgbClr val="FF0000"/>
                </a:solidFill>
              </a:rPr>
              <a:t>thiết</a:t>
            </a:r>
            <a:r>
              <a:rPr lang="en-US" altLang="en-US" sz="2000" dirty="0">
                <a:solidFill>
                  <a:srgbClr val="FF0000"/>
                </a:solidFill>
              </a:rPr>
              <a:t> </a:t>
            </a:r>
            <a:r>
              <a:rPr lang="en-US" altLang="en-US" sz="2000" dirty="0" err="1"/>
              <a:t>tạo</a:t>
            </a:r>
            <a:r>
              <a:rPr lang="en-US" altLang="en-US" sz="2000" dirty="0"/>
              <a:t> </a:t>
            </a:r>
            <a:r>
              <a:rPr lang="en-US" altLang="en-US" sz="2000" dirty="0" err="1"/>
              <a:t>ra</a:t>
            </a:r>
            <a:r>
              <a:rPr lang="en-US" altLang="en-US" sz="2000" dirty="0"/>
              <a:t> </a:t>
            </a:r>
            <a:r>
              <a:rPr lang="en-US" altLang="en-US" sz="2000" dirty="0" err="1"/>
              <a:t>hàng</a:t>
            </a:r>
            <a:r>
              <a:rPr lang="en-US" altLang="en-US" sz="2000" dirty="0"/>
              <a:t> </a:t>
            </a:r>
            <a:r>
              <a:rPr lang="en-US" altLang="en-US" sz="2000" dirty="0" err="1"/>
              <a:t>hóa</a:t>
            </a:r>
            <a:r>
              <a:rPr lang="en-US" altLang="en-US" sz="2000" dirty="0"/>
              <a:t> </a:t>
            </a:r>
            <a:r>
              <a:rPr lang="en-US" altLang="en-US" sz="2000" dirty="0" err="1"/>
              <a:t>quyết</a:t>
            </a:r>
            <a:r>
              <a:rPr lang="en-US" altLang="en-US" sz="2000" dirty="0"/>
              <a:t> </a:t>
            </a:r>
            <a:r>
              <a:rPr lang="en-US" altLang="en-US" sz="2000" dirty="0" err="1"/>
              <a:t>định</a:t>
            </a:r>
            <a:r>
              <a:rPr lang="en-US" altLang="en-US" sz="2000" dirty="0"/>
              <a:t>.</a:t>
            </a:r>
          </a:p>
        </p:txBody>
      </p:sp>
    </p:spTree>
  </p:cSld>
  <p:clrMapOvr>
    <a:masterClrMapping/>
  </p:clrMapOvr>
  <p:transition advClick="0" advTm="42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par>
                          <p:cTn id="8" fill="hold" nodeType="afterGroup">
                            <p:stCondLst>
                              <p:cond delay="500"/>
                            </p:stCondLst>
                            <p:childTnLst>
                              <p:par>
                                <p:cTn id="9" presetID="2" presetClass="entr" presetSubtype="4" fill="hold" nodeType="afterEffect">
                                  <p:stCondLst>
                                    <p:cond delay="0"/>
                                  </p:stCondLst>
                                  <p:childTnLst>
                                    <p:set>
                                      <p:cBhvr>
                                        <p:cTn id="10" dur="1" fill="hold">
                                          <p:stCondLst>
                                            <p:cond delay="0"/>
                                          </p:stCondLst>
                                        </p:cTn>
                                        <p:tgtEl>
                                          <p:spTgt spid="313368"/>
                                        </p:tgtEl>
                                        <p:attrNameLst>
                                          <p:attrName>style.visibility</p:attrName>
                                        </p:attrNameLst>
                                      </p:cBhvr>
                                      <p:to>
                                        <p:strVal val="visible"/>
                                      </p:to>
                                    </p:set>
                                    <p:anim calcmode="lin" valueType="num">
                                      <p:cBhvr additive="base">
                                        <p:cTn id="11" dur="500" fill="hold"/>
                                        <p:tgtEl>
                                          <p:spTgt spid="313368"/>
                                        </p:tgtEl>
                                        <p:attrNameLst>
                                          <p:attrName>ppt_x</p:attrName>
                                        </p:attrNameLst>
                                      </p:cBhvr>
                                      <p:tavLst>
                                        <p:tav tm="0">
                                          <p:val>
                                            <p:strVal val="#ppt_x"/>
                                          </p:val>
                                        </p:tav>
                                        <p:tav tm="100000">
                                          <p:val>
                                            <p:strVal val="#ppt_x"/>
                                          </p:val>
                                        </p:tav>
                                      </p:tavLst>
                                    </p:anim>
                                    <p:anim calcmode="lin" valueType="num">
                                      <p:cBhvr additive="base">
                                        <p:cTn id="12" dur="500" fill="hold"/>
                                        <p:tgtEl>
                                          <p:spTgt spid="313368"/>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1000"/>
                            </p:stCondLst>
                            <p:childTnLst>
                              <p:par>
                                <p:cTn id="14" presetID="2" presetClass="entr" presetSubtype="4" fill="hold" nodeType="afterEffect">
                                  <p:stCondLst>
                                    <p:cond delay="0"/>
                                  </p:stCondLst>
                                  <p:childTnLst>
                                    <p:set>
                                      <p:cBhvr>
                                        <p:cTn id="15" dur="1" fill="hold">
                                          <p:stCondLst>
                                            <p:cond delay="0"/>
                                          </p:stCondLst>
                                        </p:cTn>
                                        <p:tgtEl>
                                          <p:spTgt spid="313367"/>
                                        </p:tgtEl>
                                        <p:attrNameLst>
                                          <p:attrName>style.visibility</p:attrName>
                                        </p:attrNameLst>
                                      </p:cBhvr>
                                      <p:to>
                                        <p:strVal val="visible"/>
                                      </p:to>
                                    </p:set>
                                    <p:anim calcmode="lin" valueType="num">
                                      <p:cBhvr additive="base">
                                        <p:cTn id="16" dur="500" fill="hold"/>
                                        <p:tgtEl>
                                          <p:spTgt spid="313367"/>
                                        </p:tgtEl>
                                        <p:attrNameLst>
                                          <p:attrName>ppt_x</p:attrName>
                                        </p:attrNameLst>
                                      </p:cBhvr>
                                      <p:tavLst>
                                        <p:tav tm="0">
                                          <p:val>
                                            <p:strVal val="#ppt_x"/>
                                          </p:val>
                                        </p:tav>
                                        <p:tav tm="100000">
                                          <p:val>
                                            <p:strVal val="#ppt_x"/>
                                          </p:val>
                                        </p:tav>
                                      </p:tavLst>
                                    </p:anim>
                                    <p:anim calcmode="lin" valueType="num">
                                      <p:cBhvr additive="base">
                                        <p:cTn id="17" dur="500" fill="hold"/>
                                        <p:tgtEl>
                                          <p:spTgt spid="313367"/>
                                        </p:tgtEl>
                                        <p:attrNameLst>
                                          <p:attrName>ppt_y</p:attrName>
                                        </p:attrNameLst>
                                      </p:cBhvr>
                                      <p:tavLst>
                                        <p:tav tm="0">
                                          <p:val>
                                            <p:strVal val="1+#ppt_h/2"/>
                                          </p:val>
                                        </p:tav>
                                        <p:tav tm="100000">
                                          <p:val>
                                            <p:strVal val="#ppt_y"/>
                                          </p:val>
                                        </p:tav>
                                      </p:tavLst>
                                    </p:anim>
                                  </p:childTnLst>
                                </p:cTn>
                              </p:par>
                            </p:childTnLst>
                          </p:cTn>
                        </p:par>
                        <p:par>
                          <p:cTn id="18" fill="hold" nodeType="afterGroup">
                            <p:stCondLst>
                              <p:cond delay="1500"/>
                            </p:stCondLst>
                            <p:childTnLst>
                              <p:par>
                                <p:cTn id="19" presetID="2" presetClass="entr" presetSubtype="4" fill="hold" nodeType="afterEffect">
                                  <p:stCondLst>
                                    <p:cond delay="0"/>
                                  </p:stCondLst>
                                  <p:childTnLst>
                                    <p:set>
                                      <p:cBhvr>
                                        <p:cTn id="20" dur="1" fill="hold">
                                          <p:stCondLst>
                                            <p:cond delay="0"/>
                                          </p:stCondLst>
                                        </p:cTn>
                                        <p:tgtEl>
                                          <p:spTgt spid="313371"/>
                                        </p:tgtEl>
                                        <p:attrNameLst>
                                          <p:attrName>style.visibility</p:attrName>
                                        </p:attrNameLst>
                                      </p:cBhvr>
                                      <p:to>
                                        <p:strVal val="visible"/>
                                      </p:to>
                                    </p:set>
                                    <p:anim calcmode="lin" valueType="num">
                                      <p:cBhvr additive="base">
                                        <p:cTn id="21" dur="500" fill="hold"/>
                                        <p:tgtEl>
                                          <p:spTgt spid="313371"/>
                                        </p:tgtEl>
                                        <p:attrNameLst>
                                          <p:attrName>ppt_x</p:attrName>
                                        </p:attrNameLst>
                                      </p:cBhvr>
                                      <p:tavLst>
                                        <p:tav tm="0">
                                          <p:val>
                                            <p:strVal val="#ppt_x"/>
                                          </p:val>
                                        </p:tav>
                                        <p:tav tm="100000">
                                          <p:val>
                                            <p:strVal val="#ppt_x"/>
                                          </p:val>
                                        </p:tav>
                                      </p:tavLst>
                                    </p:anim>
                                    <p:anim calcmode="lin" valueType="num">
                                      <p:cBhvr additive="base">
                                        <p:cTn id="22" dur="500" fill="hold"/>
                                        <p:tgtEl>
                                          <p:spTgt spid="313371"/>
                                        </p:tgtEl>
                                        <p:attrNameLst>
                                          <p:attrName>ppt_y</p:attrName>
                                        </p:attrNameLst>
                                      </p:cBhvr>
                                      <p:tavLst>
                                        <p:tav tm="0">
                                          <p:val>
                                            <p:strVal val="1+#ppt_h/2"/>
                                          </p:val>
                                        </p:tav>
                                        <p:tav tm="100000">
                                          <p:val>
                                            <p:strVal val="#ppt_y"/>
                                          </p:val>
                                        </p:tav>
                                      </p:tavLst>
                                    </p:anim>
                                  </p:childTnLst>
                                </p:cTn>
                              </p:par>
                            </p:childTnLst>
                          </p:cTn>
                        </p:par>
                        <p:par>
                          <p:cTn id="23" fill="hold" nodeType="afterGroup">
                            <p:stCondLst>
                              <p:cond delay="2000"/>
                            </p:stCondLst>
                            <p:childTnLst>
                              <p:par>
                                <p:cTn id="24" presetID="2" presetClass="entr" presetSubtype="4" fill="hold" nodeType="afterEffect">
                                  <p:stCondLst>
                                    <p:cond delay="0"/>
                                  </p:stCondLst>
                                  <p:childTnLst>
                                    <p:set>
                                      <p:cBhvr>
                                        <p:cTn id="25" dur="1" fill="hold">
                                          <p:stCondLst>
                                            <p:cond delay="0"/>
                                          </p:stCondLst>
                                        </p:cTn>
                                        <p:tgtEl>
                                          <p:spTgt spid="313369"/>
                                        </p:tgtEl>
                                        <p:attrNameLst>
                                          <p:attrName>style.visibility</p:attrName>
                                        </p:attrNameLst>
                                      </p:cBhvr>
                                      <p:to>
                                        <p:strVal val="visible"/>
                                      </p:to>
                                    </p:set>
                                    <p:anim calcmode="lin" valueType="num">
                                      <p:cBhvr additive="base">
                                        <p:cTn id="26" dur="500" fill="hold"/>
                                        <p:tgtEl>
                                          <p:spTgt spid="313369"/>
                                        </p:tgtEl>
                                        <p:attrNameLst>
                                          <p:attrName>ppt_x</p:attrName>
                                        </p:attrNameLst>
                                      </p:cBhvr>
                                      <p:tavLst>
                                        <p:tav tm="0">
                                          <p:val>
                                            <p:strVal val="#ppt_x"/>
                                          </p:val>
                                        </p:tav>
                                        <p:tav tm="100000">
                                          <p:val>
                                            <p:strVal val="#ppt_x"/>
                                          </p:val>
                                        </p:tav>
                                      </p:tavLst>
                                    </p:anim>
                                    <p:anim calcmode="lin" valueType="num">
                                      <p:cBhvr additive="base">
                                        <p:cTn id="27" dur="500" fill="hold"/>
                                        <p:tgtEl>
                                          <p:spTgt spid="313369"/>
                                        </p:tgtEl>
                                        <p:attrNameLst>
                                          <p:attrName>ppt_y</p:attrName>
                                        </p:attrNameLst>
                                      </p:cBhvr>
                                      <p:tavLst>
                                        <p:tav tm="0">
                                          <p:val>
                                            <p:strVal val="1+#ppt_h/2"/>
                                          </p:val>
                                        </p:tav>
                                        <p:tav tm="100000">
                                          <p:val>
                                            <p:strVal val="#ppt_y"/>
                                          </p:val>
                                        </p:tav>
                                      </p:tavLst>
                                    </p:anim>
                                  </p:childTnLst>
                                </p:cTn>
                              </p:par>
                            </p:childTnLst>
                          </p:cTn>
                        </p:par>
                        <p:par>
                          <p:cTn id="28" fill="hold" nodeType="afterGroup">
                            <p:stCondLst>
                              <p:cond delay="2500"/>
                            </p:stCondLst>
                            <p:childTnLst>
                              <p:par>
                                <p:cTn id="29" presetID="2" presetClass="entr" presetSubtype="4" fill="hold" nodeType="afterEffect">
                                  <p:stCondLst>
                                    <p:cond delay="0"/>
                                  </p:stCondLst>
                                  <p:childTnLst>
                                    <p:set>
                                      <p:cBhvr>
                                        <p:cTn id="30" dur="1" fill="hold">
                                          <p:stCondLst>
                                            <p:cond delay="0"/>
                                          </p:stCondLst>
                                        </p:cTn>
                                        <p:tgtEl>
                                          <p:spTgt spid="313372"/>
                                        </p:tgtEl>
                                        <p:attrNameLst>
                                          <p:attrName>style.visibility</p:attrName>
                                        </p:attrNameLst>
                                      </p:cBhvr>
                                      <p:to>
                                        <p:strVal val="visible"/>
                                      </p:to>
                                    </p:set>
                                    <p:anim calcmode="lin" valueType="num">
                                      <p:cBhvr additive="base">
                                        <p:cTn id="31" dur="500" fill="hold"/>
                                        <p:tgtEl>
                                          <p:spTgt spid="313372"/>
                                        </p:tgtEl>
                                        <p:attrNameLst>
                                          <p:attrName>ppt_x</p:attrName>
                                        </p:attrNameLst>
                                      </p:cBhvr>
                                      <p:tavLst>
                                        <p:tav tm="0">
                                          <p:val>
                                            <p:strVal val="#ppt_x"/>
                                          </p:val>
                                        </p:tav>
                                        <p:tav tm="100000">
                                          <p:val>
                                            <p:strVal val="#ppt_x"/>
                                          </p:val>
                                        </p:tav>
                                      </p:tavLst>
                                    </p:anim>
                                    <p:anim calcmode="lin" valueType="num">
                                      <p:cBhvr additive="base">
                                        <p:cTn id="32" dur="500" fill="hold"/>
                                        <p:tgtEl>
                                          <p:spTgt spid="31337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499"/>
                                          </p:stCondLst>
                                        </p:cTn>
                                        <p:tgtEl>
                                          <p:spTgt spid="18"/>
                                        </p:tgtEl>
                                        <p:attrNameLst>
                                          <p:attrName>style.visibility</p:attrName>
                                        </p:attrNameLst>
                                      </p:cBhvr>
                                      <p:to>
                                        <p:strVal val="visible"/>
                                      </p:to>
                                    </p:set>
                                  </p:childTnLst>
                                </p:cTn>
                              </p:par>
                            </p:childTnLst>
                          </p:cTn>
                        </p:par>
                        <p:par>
                          <p:cTn id="37" fill="hold" nodeType="afterGroup">
                            <p:stCondLst>
                              <p:cond delay="500"/>
                            </p:stCondLst>
                            <p:childTnLst>
                              <p:par>
                                <p:cTn id="38" presetID="1" presetClass="entr" presetSubtype="0" fill="hold" nodeType="afterEffect">
                                  <p:stCondLst>
                                    <p:cond delay="0"/>
                                  </p:stCondLst>
                                  <p:childTnLst>
                                    <p:set>
                                      <p:cBhvr>
                                        <p:cTn id="39" dur="1" fill="hold">
                                          <p:stCondLst>
                                            <p:cond delay="499"/>
                                          </p:stCondLst>
                                        </p:cTn>
                                        <p:tgtEl>
                                          <p:spTgt spid="20"/>
                                        </p:tgtEl>
                                        <p:attrNameLst>
                                          <p:attrName>style.visibility</p:attrName>
                                        </p:attrNameLst>
                                      </p:cBhvr>
                                      <p:to>
                                        <p:strVal val="visible"/>
                                      </p:to>
                                    </p:set>
                                  </p:childTnLst>
                                </p:cTn>
                              </p:par>
                            </p:childTnLst>
                          </p:cTn>
                        </p:par>
                        <p:par>
                          <p:cTn id="40" fill="hold" nodeType="afterGroup">
                            <p:stCondLst>
                              <p:cond delay="1000"/>
                            </p:stCondLst>
                            <p:childTnLst>
                              <p:par>
                                <p:cTn id="41" presetID="1" presetClass="entr" presetSubtype="0" fill="hold" nodeType="afterEffect">
                                  <p:stCondLst>
                                    <p:cond delay="0"/>
                                  </p:stCondLst>
                                  <p:childTnLst>
                                    <p:set>
                                      <p:cBhvr>
                                        <p:cTn id="42" dur="1" fill="hold">
                                          <p:stCondLst>
                                            <p:cond delay="499"/>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3367" grpId="0" autoUpdateAnimBg="0"/>
      <p:bldP spid="313368" grpId="0" autoUpdateAnimBg="0"/>
      <p:bldP spid="313369" grpId="0" animBg="1" autoUpdateAnimBg="0"/>
      <p:bldP spid="313372"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Title 1">
            <a:extLst>
              <a:ext uri="{FF2B5EF4-FFF2-40B4-BE49-F238E27FC236}">
                <a16:creationId xmlns:a16="http://schemas.microsoft.com/office/drawing/2014/main" id="{7C44433E-8D26-0602-B965-5A377486848A}"/>
              </a:ext>
            </a:extLst>
          </p:cNvPr>
          <p:cNvSpPr>
            <a:spLocks noGrp="1" noChangeArrowheads="1"/>
          </p:cNvSpPr>
          <p:nvPr>
            <p:ph type="title"/>
          </p:nvPr>
        </p:nvSpPr>
        <p:spPr>
          <a:xfrm>
            <a:off x="67009" y="2074863"/>
            <a:ext cx="2429328" cy="857250"/>
          </a:xfrm>
        </p:spPr>
        <p:txBody>
          <a:bodyPr>
            <a:normAutofit/>
          </a:bodyPr>
          <a:lstStyle/>
          <a:p>
            <a:r>
              <a:rPr lang="vi-VN" altLang="en-US" sz="2400" dirty="0"/>
              <a:t>Giá trị của xe ?</a:t>
            </a:r>
            <a:endParaRPr lang="en-US" altLang="en-US" sz="2400" dirty="0"/>
          </a:p>
        </p:txBody>
      </p:sp>
      <p:pic>
        <p:nvPicPr>
          <p:cNvPr id="247811" name="Content Placeholder 3">
            <a:extLst>
              <a:ext uri="{FF2B5EF4-FFF2-40B4-BE49-F238E27FC236}">
                <a16:creationId xmlns:a16="http://schemas.microsoft.com/office/drawing/2014/main" id="{E39D1BBC-2028-7438-2ADE-712BA8DF03D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124075" y="206375"/>
            <a:ext cx="6840538" cy="4670425"/>
          </a:xfrm>
        </p:spPr>
      </p:pic>
      <p:pic>
        <p:nvPicPr>
          <p:cNvPr id="2" name="Picture 1">
            <a:extLst>
              <a:ext uri="{FF2B5EF4-FFF2-40B4-BE49-F238E27FC236}">
                <a16:creationId xmlns:a16="http://schemas.microsoft.com/office/drawing/2014/main" id="{F0065486-C84D-28D2-9031-2C19D1BFD1FB}"/>
              </a:ext>
            </a:extLst>
          </p:cNvPr>
          <p:cNvPicPr>
            <a:picLocks noChangeAspect="1"/>
          </p:cNvPicPr>
          <p:nvPr/>
        </p:nvPicPr>
        <p:blipFill>
          <a:blip r:embed="rId3"/>
          <a:stretch>
            <a:fillRect/>
          </a:stretch>
        </p:blipFill>
        <p:spPr>
          <a:xfrm>
            <a:off x="2464253" y="817742"/>
            <a:ext cx="5550284" cy="378585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Content Placeholder 2">
            <a:extLst>
              <a:ext uri="{FF2B5EF4-FFF2-40B4-BE49-F238E27FC236}">
                <a16:creationId xmlns:a16="http://schemas.microsoft.com/office/drawing/2014/main" id="{BC266ED8-3465-EB12-43CC-F711C0497672}"/>
              </a:ext>
            </a:extLst>
          </p:cNvPr>
          <p:cNvSpPr>
            <a:spLocks noGrp="1" noChangeArrowheads="1"/>
          </p:cNvSpPr>
          <p:nvPr>
            <p:ph idx="1"/>
          </p:nvPr>
        </p:nvSpPr>
        <p:spPr>
          <a:xfrm>
            <a:off x="417095" y="214313"/>
            <a:ext cx="5412205" cy="2214562"/>
          </a:xfrm>
        </p:spPr>
        <p:txBody>
          <a:bodyPr/>
          <a:lstStyle/>
          <a:p>
            <a:r>
              <a:rPr lang="pt-BR" altLang="en-US" sz="2400" i="1" dirty="0">
                <a:solidFill>
                  <a:srgbClr val="000066"/>
                </a:solidFill>
              </a:rPr>
              <a:t>Tiền</a:t>
            </a:r>
            <a:r>
              <a:rPr lang="pt-BR" altLang="en-US" sz="2400" dirty="0">
                <a:solidFill>
                  <a:srgbClr val="000066"/>
                </a:solidFill>
              </a:rPr>
              <a:t>: là một loại </a:t>
            </a:r>
            <a:r>
              <a:rPr lang="pt-BR" altLang="en-US" sz="2400" u="sng" dirty="0">
                <a:solidFill>
                  <a:srgbClr val="000066"/>
                </a:solidFill>
              </a:rPr>
              <a:t>hàng hóa đặc biệt</a:t>
            </a:r>
            <a:r>
              <a:rPr lang="pt-BR" altLang="en-US" sz="2400" dirty="0">
                <a:solidFill>
                  <a:srgbClr val="000066"/>
                </a:solidFill>
              </a:rPr>
              <a:t>, là vật ngang giá chung, thước đo giá trị trong trao đổi hàng hóa; là kết quả của quá trình phát triển của sản xuất và trao đổi hàng hóa. </a:t>
            </a:r>
            <a:endParaRPr lang="en-US" altLang="en-US" sz="2400" dirty="0">
              <a:solidFill>
                <a:srgbClr val="000066"/>
              </a:solidFill>
            </a:endParaRPr>
          </a:p>
          <a:p>
            <a:endParaRPr lang="en-US" altLang="en-US" sz="2400" dirty="0">
              <a:solidFill>
                <a:srgbClr val="000066"/>
              </a:solidFill>
            </a:endParaRPr>
          </a:p>
        </p:txBody>
      </p:sp>
      <p:pic>
        <p:nvPicPr>
          <p:cNvPr id="248835" name="Picture 2" descr="Tiền tệ (Currency) là gì? Chức năng của tiền tệ">
            <a:extLst>
              <a:ext uri="{FF2B5EF4-FFF2-40B4-BE49-F238E27FC236}">
                <a16:creationId xmlns:a16="http://schemas.microsoft.com/office/drawing/2014/main" id="{714EB96C-A51F-997B-3D14-B0E3266E96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0125" y="120650"/>
            <a:ext cx="3063875" cy="233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8275" name="Rectangle 3">
            <a:extLst>
              <a:ext uri="{FF2B5EF4-FFF2-40B4-BE49-F238E27FC236}">
                <a16:creationId xmlns:a16="http://schemas.microsoft.com/office/drawing/2014/main" id="{E9C5F07A-252C-7FEC-FD40-BEFFD04D67CF}"/>
              </a:ext>
            </a:extLst>
          </p:cNvPr>
          <p:cNvSpPr>
            <a:spLocks noChangeArrowheads="1"/>
          </p:cNvSpPr>
          <p:nvPr/>
        </p:nvSpPr>
        <p:spPr bwMode="auto">
          <a:xfrm>
            <a:off x="142875" y="2377743"/>
            <a:ext cx="8929688" cy="2308225"/>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457200" algn="just">
              <a:tabLst>
                <a:tab pos="342900" algn="l"/>
                <a:tab pos="5257800" algn="l"/>
              </a:tabLst>
              <a:defRPr/>
            </a:pPr>
            <a:r>
              <a:rPr lang="pt-BR" sz="2400" i="1" u="sng" dirty="0">
                <a:latin typeface="Times New Roman" pitchFamily="18" charset="0"/>
                <a:ea typeface="Calibri" pitchFamily="34" charset="0"/>
                <a:cs typeface="Times New Roman" pitchFamily="18" charset="0"/>
              </a:rPr>
              <a:t>Giá trị </a:t>
            </a:r>
            <a:r>
              <a:rPr lang="pt-BR" sz="2400" dirty="0">
                <a:latin typeface="Times New Roman" pitchFamily="18" charset="0"/>
                <a:ea typeface="Calibri" pitchFamily="34" charset="0"/>
                <a:cs typeface="Times New Roman" pitchFamily="18" charset="0"/>
              </a:rPr>
              <a:t>của hàng hóa </a:t>
            </a:r>
            <a:r>
              <a:rPr lang="pt-BR" sz="2400" i="1" dirty="0">
                <a:latin typeface="Times New Roman" pitchFamily="18" charset="0"/>
                <a:ea typeface="Calibri" pitchFamily="34" charset="0"/>
                <a:cs typeface="Times New Roman" pitchFamily="18" charset="0"/>
              </a:rPr>
              <a:t>biểu hiện ra</a:t>
            </a:r>
            <a:r>
              <a:rPr lang="pt-BR" sz="2400" dirty="0">
                <a:latin typeface="Times New Roman" pitchFamily="18" charset="0"/>
                <a:ea typeface="Calibri" pitchFamily="34" charset="0"/>
                <a:cs typeface="Times New Roman" pitchFamily="18" charset="0"/>
              </a:rPr>
              <a:t> bên ngoài dưới hình thức </a:t>
            </a:r>
            <a:r>
              <a:rPr lang="pt-BR" sz="2400" i="1" dirty="0">
                <a:latin typeface="Times New Roman" pitchFamily="18" charset="0"/>
                <a:ea typeface="Calibri" pitchFamily="34" charset="0"/>
                <a:cs typeface="Times New Roman" pitchFamily="18" charset="0"/>
              </a:rPr>
              <a:t>tiền</a:t>
            </a:r>
            <a:r>
              <a:rPr lang="pt-BR" sz="2400" dirty="0">
                <a:latin typeface="Times New Roman" pitchFamily="18" charset="0"/>
                <a:ea typeface="Calibri" pitchFamily="34" charset="0"/>
                <a:cs typeface="Times New Roman" pitchFamily="18" charset="0"/>
              </a:rPr>
              <a:t> là </a:t>
            </a:r>
            <a:r>
              <a:rPr lang="pt-BR" sz="2400" i="1" u="sng" dirty="0">
                <a:latin typeface="Times New Roman" pitchFamily="18" charset="0"/>
                <a:ea typeface="Calibri" pitchFamily="34" charset="0"/>
                <a:cs typeface="Times New Roman" pitchFamily="18" charset="0"/>
              </a:rPr>
              <a:t>giá cả </a:t>
            </a:r>
            <a:r>
              <a:rPr lang="pt-BR" sz="2400" dirty="0">
                <a:latin typeface="Times New Roman" pitchFamily="18" charset="0"/>
                <a:ea typeface="Calibri" pitchFamily="34" charset="0"/>
                <a:cs typeface="Times New Roman" pitchFamily="18" charset="0"/>
              </a:rPr>
              <a:t>của hàng hóa. Giá trị là cơ sở của giá cả, còn giá cả là sự biểu hiện bằng tiền của giá trị, phụ thuộc vào giá trị. </a:t>
            </a:r>
          </a:p>
          <a:p>
            <a:pPr indent="457200" algn="just">
              <a:tabLst>
                <a:tab pos="342900" algn="l"/>
                <a:tab pos="5257800" algn="l"/>
              </a:tabLst>
              <a:defRPr/>
            </a:pPr>
            <a:r>
              <a:rPr lang="pt-BR" sz="2400" dirty="0">
                <a:latin typeface="Times New Roman" pitchFamily="18" charset="0"/>
                <a:ea typeface="Calibri" pitchFamily="34" charset="0"/>
                <a:cs typeface="Times New Roman" pitchFamily="18" charset="0"/>
              </a:rPr>
              <a:t>Hàng hoá nào nhiều giá trị thì giá cả của nó sẽ cao và ngược lại. Tuy nhiên ngoài giá trị, giá cả còn phụ thuộc vào các yếu tố khác như sức cạnh tranh, cung cầu, sức mua của người tiêu dùng… </a:t>
            </a:r>
            <a:endParaRPr lang="pt-BR" sz="24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Line 3">
            <a:extLst>
              <a:ext uri="{FF2B5EF4-FFF2-40B4-BE49-F238E27FC236}">
                <a16:creationId xmlns:a16="http://schemas.microsoft.com/office/drawing/2014/main" id="{C1B25B35-EAF1-6B49-9CEA-AB2604734784}"/>
              </a:ext>
            </a:extLst>
          </p:cNvPr>
          <p:cNvSpPr>
            <a:spLocks noChangeShapeType="1"/>
          </p:cNvSpPr>
          <p:nvPr/>
        </p:nvSpPr>
        <p:spPr bwMode="auto">
          <a:xfrm flipV="1">
            <a:off x="1600200" y="857250"/>
            <a:ext cx="5105400" cy="15875"/>
          </a:xfrm>
          <a:prstGeom prst="line">
            <a:avLst/>
          </a:prstGeom>
          <a:noFill/>
          <a:ln w="25400">
            <a:solidFill>
              <a:schemeClr val="tx1"/>
            </a:solidFill>
            <a:prstDash val="sysDot"/>
            <a:round/>
            <a:headEnd/>
            <a:tailEnd type="oval" w="med" len="med"/>
          </a:ln>
          <a:extLst>
            <a:ext uri="{909E8E84-426E-40DD-AFC4-6F175D3DCCD1}">
              <a14:hiddenFill xmlns:a14="http://schemas.microsoft.com/office/drawing/2010/main">
                <a:noFill/>
              </a14:hiddenFill>
            </a:ext>
          </a:extLst>
        </p:spPr>
        <p:txBody>
          <a:bodyPr wrap="none" lIns="91424" tIns="45712" rIns="91424" bIns="45712" anchor="ctr"/>
          <a:lstStyle/>
          <a:p>
            <a:endParaRPr lang="en-US"/>
          </a:p>
        </p:txBody>
      </p:sp>
      <p:sp>
        <p:nvSpPr>
          <p:cNvPr id="232459" name="Text Box 11">
            <a:extLst>
              <a:ext uri="{FF2B5EF4-FFF2-40B4-BE49-F238E27FC236}">
                <a16:creationId xmlns:a16="http://schemas.microsoft.com/office/drawing/2014/main" id="{DD3B097D-A087-F95E-DBE1-549680591BC5}"/>
              </a:ext>
            </a:extLst>
          </p:cNvPr>
          <p:cNvSpPr txBox="1">
            <a:spLocks noChangeArrowheads="1"/>
          </p:cNvSpPr>
          <p:nvPr/>
        </p:nvSpPr>
        <p:spPr bwMode="auto">
          <a:xfrm>
            <a:off x="5257800" y="71438"/>
            <a:ext cx="3429000" cy="157003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Ở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đâu</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có</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sản</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xuất</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và</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trao</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đổi</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hàng</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hóa</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thì</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ở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đó</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có</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sự</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tồn</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tại</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và</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phát</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huy</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tác</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dụng</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của</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quy</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luật</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giá</a:t>
            </a:r>
            <a:r>
              <a:rPr lang="en-US" altLang="en-US" sz="2400" b="1" i="1" dirty="0">
                <a:solidFill>
                  <a:schemeClr val="bg2">
                    <a:lumMod val="10000"/>
                  </a:schemeClr>
                </a:solidFill>
                <a:latin typeface="Times New Roman" panose="02020603050405020304" pitchFamily="18" charset="0"/>
                <a:cs typeface="Times New Roman" panose="02020603050405020304" pitchFamily="18" charset="0"/>
              </a:rPr>
              <a:t> </a:t>
            </a:r>
            <a:r>
              <a:rPr lang="en-US" altLang="en-US" sz="2400" b="1" i="1" dirty="0" err="1">
                <a:solidFill>
                  <a:schemeClr val="bg2">
                    <a:lumMod val="10000"/>
                  </a:schemeClr>
                </a:solidFill>
                <a:latin typeface="Times New Roman" panose="02020603050405020304" pitchFamily="18" charset="0"/>
                <a:cs typeface="Times New Roman" panose="02020603050405020304" pitchFamily="18" charset="0"/>
              </a:rPr>
              <a:t>trị</a:t>
            </a:r>
            <a:endParaRPr lang="en-US" altLang="en-US" sz="24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232460" name="Picture 12" descr="CLOCK">
            <a:extLst>
              <a:ext uri="{FF2B5EF4-FFF2-40B4-BE49-F238E27FC236}">
                <a16:creationId xmlns:a16="http://schemas.microsoft.com/office/drawing/2014/main" id="{CA33F098-CA24-AE24-4EA5-620D6227D78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914400"/>
            <a:ext cx="1852613" cy="1600200"/>
          </a:xfrm>
          <a:prstGeom prst="rect">
            <a:avLst/>
          </a:prstGeom>
          <a:noFill/>
          <a:ln w="57150">
            <a:solidFill>
              <a:srgbClr val="808080"/>
            </a:solidFill>
            <a:miter lim="800000"/>
            <a:headEnd/>
            <a:tailEnd/>
          </a:ln>
          <a:extLst>
            <a:ext uri="{909E8E84-426E-40DD-AFC4-6F175D3DCCD1}">
              <a14:hiddenFill xmlns:a14="http://schemas.microsoft.com/office/drawing/2010/main">
                <a:solidFill>
                  <a:srgbClr val="FFFFFF"/>
                </a:solidFill>
              </a14:hiddenFill>
            </a:ext>
          </a:extLst>
        </p:spPr>
      </p:pic>
      <p:pic>
        <p:nvPicPr>
          <p:cNvPr id="232461" name="Picture 13" descr="1234">
            <a:extLst>
              <a:ext uri="{FF2B5EF4-FFF2-40B4-BE49-F238E27FC236}">
                <a16:creationId xmlns:a16="http://schemas.microsoft.com/office/drawing/2014/main" id="{C4C6AA63-7992-782E-E057-B67F441489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86400" y="1801813"/>
            <a:ext cx="2971800" cy="177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2462" name="Picture 14" descr="riu">
            <a:extLst>
              <a:ext uri="{FF2B5EF4-FFF2-40B4-BE49-F238E27FC236}">
                <a16:creationId xmlns:a16="http://schemas.microsoft.com/office/drawing/2014/main" id="{FD77623F-7395-9383-F3BF-4C705AE93C7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 y="1543050"/>
            <a:ext cx="1676400" cy="188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9863" name="WordArt 15">
            <a:extLst>
              <a:ext uri="{FF2B5EF4-FFF2-40B4-BE49-F238E27FC236}">
                <a16:creationId xmlns:a16="http://schemas.microsoft.com/office/drawing/2014/main" id="{539EC2EC-DE18-9CCE-8E91-B6288D1C54DE}"/>
              </a:ext>
            </a:extLst>
          </p:cNvPr>
          <p:cNvSpPr>
            <a:spLocks noChangeArrowheads="1" noChangeShapeType="1" noTextEdit="1"/>
          </p:cNvSpPr>
          <p:nvPr/>
        </p:nvSpPr>
        <p:spPr bwMode="auto">
          <a:xfrm>
            <a:off x="3352800" y="2800350"/>
            <a:ext cx="1219200" cy="493713"/>
          </a:xfrm>
          <a:prstGeom prst="rect">
            <a:avLst/>
          </a:prstGeom>
        </p:spPr>
        <p:txBody>
          <a:bodyPr wrap="none" fromWordArt="1">
            <a:prstTxWarp prst="textDoubleWave1">
              <a:avLst>
                <a:gd name="adj1" fmla="val 6500"/>
                <a:gd name="adj2" fmla="val 0"/>
              </a:avLst>
            </a:prstTxWarp>
          </a:bodyPr>
          <a:lstStyle/>
          <a:p>
            <a:r>
              <a:rPr lang="en-US" sz="3600" kern="10" spc="-360">
                <a:ln w="12700">
                  <a:solidFill>
                    <a:srgbClr val="000099"/>
                  </a:solidFill>
                  <a:round/>
                  <a:headEnd/>
                  <a:tailEnd/>
                </a:ln>
                <a:solidFill>
                  <a:srgbClr val="33CCFF"/>
                </a:solidFill>
                <a:effectLst>
                  <a:outerShdw dist="125724" dir="18900000" algn="ctr" rotWithShape="0">
                    <a:srgbClr val="000099"/>
                  </a:outerShdw>
                </a:effectLst>
                <a:latin typeface="Impact" panose="020B0806030902050204" pitchFamily="34" charset="0"/>
              </a:rPr>
              <a:t>=</a:t>
            </a:r>
          </a:p>
        </p:txBody>
      </p:sp>
      <p:sp>
        <p:nvSpPr>
          <p:cNvPr id="42000" name="Rectangle 16" descr="Parchment">
            <a:extLst>
              <a:ext uri="{FF2B5EF4-FFF2-40B4-BE49-F238E27FC236}">
                <a16:creationId xmlns:a16="http://schemas.microsoft.com/office/drawing/2014/main" id="{EC89C95C-3772-37E8-6B5A-CD2DC1F176F7}"/>
              </a:ext>
            </a:extLst>
          </p:cNvPr>
          <p:cNvSpPr>
            <a:spLocks noChangeArrowheads="1"/>
          </p:cNvSpPr>
          <p:nvPr/>
        </p:nvSpPr>
        <p:spPr bwMode="auto">
          <a:xfrm>
            <a:off x="0" y="3657600"/>
            <a:ext cx="9144000" cy="1384300"/>
          </a:xfrm>
          <a:prstGeom prst="rect">
            <a:avLst/>
          </a:prstGeom>
          <a:solidFill>
            <a:srgbClr val="FFFF00"/>
          </a:solidFill>
          <a:ln>
            <a:noFill/>
          </a:ln>
          <a:extLst>
            <a:ext uri="{91240B29-F687-4F45-9708-019B960494DF}">
              <a14:hiddenLine xmlns:a14="http://schemas.microsoft.com/office/drawing/2010/main" w="57150" cmpd="thickThin">
                <a:solidFill>
                  <a:srgbClr val="000000"/>
                </a:solidFill>
                <a:miter lim="800000"/>
                <a:headEnd/>
                <a:tailEnd/>
              </a14:hiddenLine>
            </a:ext>
          </a:extLst>
        </p:spPr>
        <p:txBody>
          <a:bodyPr lIns="91424" tIns="45712" rIns="91424" bIns="45712" anchor="ctr">
            <a:spAutoFit/>
          </a:bodyPr>
          <a:lstStyle>
            <a:lvl1pPr indent="358775">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a:spcBef>
                <a:spcPct val="0"/>
              </a:spcBef>
              <a:buFontTx/>
              <a:buNone/>
            </a:pPr>
            <a:r>
              <a:rPr lang="en-US" altLang="en-US" sz="2800" b="1" dirty="0">
                <a:latin typeface="Times New Roman" panose="02020603050405020304" pitchFamily="18" charset="0"/>
                <a:cs typeface="Times New Roman" panose="02020603050405020304" pitchFamily="18" charset="0"/>
              </a:rPr>
              <a:t>Quy </a:t>
            </a:r>
            <a:r>
              <a:rPr lang="en-US" altLang="en-US" sz="2800" b="1" dirty="0" err="1">
                <a:latin typeface="Times New Roman" panose="02020603050405020304" pitchFamily="18" charset="0"/>
                <a:cs typeface="Times New Roman" panose="02020603050405020304" pitchFamily="18" charset="0"/>
              </a:rPr>
              <a:t>luật</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kinh</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tế</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căn</a:t>
            </a:r>
            <a:r>
              <a:rPr lang="en-US" altLang="en-US" sz="2800" b="1" dirty="0">
                <a:latin typeface="Times New Roman" panose="02020603050405020304" pitchFamily="18" charset="0"/>
                <a:cs typeface="Times New Roman" panose="02020603050405020304" pitchFamily="18" charset="0"/>
              </a:rPr>
              <a:t> </a:t>
            </a:r>
            <a:r>
              <a:rPr lang="en-US" altLang="en-US" sz="2800" b="1" dirty="0" err="1">
                <a:latin typeface="Times New Roman" panose="02020603050405020304" pitchFamily="18" charset="0"/>
                <a:cs typeface="Times New Roman" panose="02020603050405020304" pitchFamily="18" charset="0"/>
              </a:rPr>
              <a:t>bản</a:t>
            </a:r>
            <a:r>
              <a:rPr lang="en-US" altLang="en-US" sz="2800" b="1"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của</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sản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xuất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hàng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hóa</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là</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quy</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luật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giá</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trị</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sản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xuất</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và</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trao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đổi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hàng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hóa</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phải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dựa</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trên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cơ</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sở</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giá</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trị</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tức</a:t>
            </a:r>
            <a:r>
              <a:rPr lang="en-US" altLang="en-US" sz="2800" dirty="0">
                <a:latin typeface="Times New Roman" panose="02020603050405020304" pitchFamily="18" charset="0"/>
                <a:cs typeface="Times New Roman" panose="02020603050405020304" pitchFamily="18" charset="0"/>
              </a:rPr>
              <a:t> hao </a:t>
            </a:r>
            <a:r>
              <a:rPr lang="en-US" altLang="en-US" sz="2800" dirty="0" err="1">
                <a:latin typeface="Times New Roman" panose="02020603050405020304" pitchFamily="18" charset="0"/>
                <a:cs typeface="Times New Roman" panose="02020603050405020304" pitchFamily="18" charset="0"/>
              </a:rPr>
              <a:t>phí</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lao</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động</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xã</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hội</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cần</a:t>
            </a:r>
            <a:r>
              <a:rPr lang="en-US" altLang="en-US" sz="2800" dirty="0">
                <a:latin typeface="Times New Roman" panose="02020603050405020304" pitchFamily="18" charset="0"/>
                <a:cs typeface="Times New Roman" panose="02020603050405020304" pitchFamily="18" charset="0"/>
              </a:rPr>
              <a:t> </a:t>
            </a:r>
            <a:r>
              <a:rPr lang="en-US" altLang="en-US" sz="2800" dirty="0" err="1">
                <a:latin typeface="Times New Roman" panose="02020603050405020304" pitchFamily="18" charset="0"/>
                <a:cs typeface="Times New Roman" panose="02020603050405020304" pitchFamily="18" charset="0"/>
              </a:rPr>
              <a:t>thiết</a:t>
            </a:r>
            <a:r>
              <a:rPr lang="en-US" altLang="en-US" sz="2800" dirty="0">
                <a:latin typeface="Times New Roman" panose="02020603050405020304" pitchFamily="18" charset="0"/>
                <a:cs typeface="Times New Roman" panose="02020603050405020304" pitchFamily="18" charset="0"/>
              </a:rPr>
              <a:t>. </a:t>
            </a:r>
          </a:p>
        </p:txBody>
      </p:sp>
      <p:sp>
        <p:nvSpPr>
          <p:cNvPr id="249865" name="WordArt 10">
            <a:extLst>
              <a:ext uri="{FF2B5EF4-FFF2-40B4-BE49-F238E27FC236}">
                <a16:creationId xmlns:a16="http://schemas.microsoft.com/office/drawing/2014/main" id="{CB7CD370-E999-0B5C-54C1-1FDB9AF31118}"/>
              </a:ext>
            </a:extLst>
          </p:cNvPr>
          <p:cNvSpPr>
            <a:spLocks noChangeArrowheads="1" noChangeShapeType="1" noTextEdit="1"/>
          </p:cNvSpPr>
          <p:nvPr/>
        </p:nvSpPr>
        <p:spPr bwMode="auto">
          <a:xfrm>
            <a:off x="1371600" y="465138"/>
            <a:ext cx="2743200" cy="342900"/>
          </a:xfrm>
          <a:prstGeom prst="rect">
            <a:avLst/>
          </a:prstGeom>
        </p:spPr>
        <p:txBody>
          <a:bodyPr wrap="none" fromWordArt="1">
            <a:prstTxWarp prst="textPlain">
              <a:avLst>
                <a:gd name="adj" fmla="val 50000"/>
              </a:avLst>
            </a:prstTxWarp>
          </a:bodyPr>
          <a:lstStyle/>
          <a:p>
            <a:r>
              <a:rPr lang="en-US" sz="1600" b="1" i="1" kern="10" dirty="0">
                <a:ln w="12700">
                  <a:solidFill>
                    <a:srgbClr val="EAEAEA"/>
                  </a:solidFill>
                  <a:round/>
                  <a:headEnd/>
                  <a:tailEnd/>
                </a:ln>
                <a:solidFill>
                  <a:srgbClr val="FF0000"/>
                </a:solidFill>
                <a:effectLst>
                  <a:outerShdw dist="35921" dir="2700000" sy="50000" kx="2115830" algn="bl" rotWithShape="0">
                    <a:srgbClr val="C0C0C0">
                      <a:alpha val="79999"/>
                    </a:srgbClr>
                  </a:outerShdw>
                </a:effectLst>
                <a:latin typeface="Times New Roman" panose="02020603050405020304" pitchFamily="18" charset="0"/>
                <a:cs typeface="Times New Roman" panose="02020603050405020304" pitchFamily="18" charset="0"/>
              </a:rPr>
              <a:t>QUY LUẬT GIÁ TRỊ</a:t>
            </a:r>
          </a:p>
        </p:txBody>
      </p:sp>
    </p:spTree>
  </p:cSld>
  <p:clrMapOvr>
    <a:masterClrMapping/>
  </p:clrMapOvr>
  <p:transition advClick="0" advTm="42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232459"/>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nodeType="afterEffect">
                                  <p:stCondLst>
                                    <p:cond delay="0"/>
                                  </p:stCondLst>
                                  <p:childTnLst>
                                    <p:set>
                                      <p:cBhvr>
                                        <p:cTn id="9" dur="1" fill="hold">
                                          <p:stCondLst>
                                            <p:cond delay="499"/>
                                          </p:stCondLst>
                                        </p:cTn>
                                        <p:tgtEl>
                                          <p:spTgt spid="232460"/>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0"/>
                                  </p:stCondLst>
                                  <p:childTnLst>
                                    <p:set>
                                      <p:cBhvr>
                                        <p:cTn id="12" dur="1" fill="hold">
                                          <p:stCondLst>
                                            <p:cond delay="499"/>
                                          </p:stCondLst>
                                        </p:cTn>
                                        <p:tgtEl>
                                          <p:spTgt spid="232461"/>
                                        </p:tgtEl>
                                        <p:attrNameLst>
                                          <p:attrName>style.visibility</p:attrName>
                                        </p:attrNameLst>
                                      </p:cBhvr>
                                      <p:to>
                                        <p:strVal val="visible"/>
                                      </p:to>
                                    </p:set>
                                  </p:childTnLst>
                                </p:cTn>
                              </p:par>
                            </p:childTnLst>
                          </p:cTn>
                        </p:par>
                        <p:par>
                          <p:cTn id="13" fill="hold" nodeType="afterGroup">
                            <p:stCondLst>
                              <p:cond delay="1500"/>
                            </p:stCondLst>
                            <p:childTnLst>
                              <p:par>
                                <p:cTn id="14" presetID="1" presetClass="entr" presetSubtype="0" fill="hold" nodeType="afterEffect">
                                  <p:stCondLst>
                                    <p:cond delay="0"/>
                                  </p:stCondLst>
                                  <p:childTnLst>
                                    <p:set>
                                      <p:cBhvr>
                                        <p:cTn id="15" dur="1" fill="hold">
                                          <p:stCondLst>
                                            <p:cond delay="499"/>
                                          </p:stCondLst>
                                        </p:cTn>
                                        <p:tgtEl>
                                          <p:spTgt spid="232462"/>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nodeType="clickEffect">
                                  <p:stCondLst>
                                    <p:cond delay="0"/>
                                  </p:stCondLst>
                                  <p:childTnLst>
                                    <p:set>
                                      <p:cBhvr>
                                        <p:cTn id="19" dur="1" fill="hold">
                                          <p:stCondLst>
                                            <p:cond delay="0"/>
                                          </p:stCondLst>
                                        </p:cTn>
                                        <p:tgtEl>
                                          <p:spTgt spid="42000"/>
                                        </p:tgtEl>
                                        <p:attrNameLst>
                                          <p:attrName>style.visibility</p:attrName>
                                        </p:attrNameLst>
                                      </p:cBhvr>
                                      <p:to>
                                        <p:strVal val="visible"/>
                                      </p:to>
                                    </p:set>
                                    <p:anim calcmode="lin" valueType="num">
                                      <p:cBhvr additive="base">
                                        <p:cTn id="20" dur="500" fill="hold"/>
                                        <p:tgtEl>
                                          <p:spTgt spid="42000"/>
                                        </p:tgtEl>
                                        <p:attrNameLst>
                                          <p:attrName>ppt_x</p:attrName>
                                        </p:attrNameLst>
                                      </p:cBhvr>
                                      <p:tavLst>
                                        <p:tav tm="0">
                                          <p:val>
                                            <p:strVal val="#ppt_x"/>
                                          </p:val>
                                        </p:tav>
                                        <p:tav tm="100000">
                                          <p:val>
                                            <p:strVal val="#ppt_x"/>
                                          </p:val>
                                        </p:tav>
                                      </p:tavLst>
                                    </p:anim>
                                    <p:anim calcmode="lin" valueType="num">
                                      <p:cBhvr additive="base">
                                        <p:cTn id="21" dur="500" fill="hold"/>
                                        <p:tgtEl>
                                          <p:spTgt spid="420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2459" grpId="0" animBg="1" autoUpdateAnimBg="0"/>
      <p:bldP spid="4200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Title 1">
            <a:extLst>
              <a:ext uri="{FF2B5EF4-FFF2-40B4-BE49-F238E27FC236}">
                <a16:creationId xmlns:a16="http://schemas.microsoft.com/office/drawing/2014/main" id="{0F2AC848-6423-725E-49AD-97D35351F146}"/>
              </a:ext>
            </a:extLst>
          </p:cNvPr>
          <p:cNvSpPr>
            <a:spLocks noGrp="1" noChangeArrowheads="1"/>
          </p:cNvSpPr>
          <p:nvPr>
            <p:ph type="title"/>
          </p:nvPr>
        </p:nvSpPr>
        <p:spPr>
          <a:xfrm>
            <a:off x="457200" y="346075"/>
            <a:ext cx="8229600" cy="857250"/>
          </a:xfrm>
        </p:spPr>
        <p:txBody>
          <a:bodyPr>
            <a:noAutofit/>
          </a:bodyPr>
          <a:lstStyle/>
          <a:p>
            <a:r>
              <a:rPr lang="vi-VN" altLang="en-US" sz="2800" dirty="0">
                <a:solidFill>
                  <a:srgbClr val="C00000"/>
                </a:solidFill>
              </a:rPr>
              <a:t>Học thuyết giá trị thặng dư  </a:t>
            </a:r>
            <a:br>
              <a:rPr lang="vi-VN" altLang="en-US" sz="2800" dirty="0">
                <a:solidFill>
                  <a:srgbClr val="C00000"/>
                </a:solidFill>
              </a:rPr>
            </a:br>
            <a:endParaRPr lang="en-US" altLang="en-US" sz="2800" dirty="0">
              <a:solidFill>
                <a:srgbClr val="C00000"/>
              </a:solidFill>
            </a:endParaRPr>
          </a:p>
        </p:txBody>
      </p:sp>
      <p:sp>
        <p:nvSpPr>
          <p:cNvPr id="439297" name="Rectangle 1">
            <a:extLst>
              <a:ext uri="{FF2B5EF4-FFF2-40B4-BE49-F238E27FC236}">
                <a16:creationId xmlns:a16="http://schemas.microsoft.com/office/drawing/2014/main" id="{AE432449-9C10-7CB7-D2DC-4B93B28E1F63}"/>
              </a:ext>
            </a:extLst>
          </p:cNvPr>
          <p:cNvSpPr>
            <a:spLocks noChangeArrowheads="1"/>
          </p:cNvSpPr>
          <p:nvPr/>
        </p:nvSpPr>
        <p:spPr bwMode="auto">
          <a:xfrm>
            <a:off x="1071563" y="1682750"/>
            <a:ext cx="7715250" cy="2246313"/>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457200" algn="just">
              <a:tabLst>
                <a:tab pos="342900" algn="l"/>
                <a:tab pos="5257800" algn="l"/>
              </a:tabLst>
              <a:defRPr/>
            </a:pPr>
            <a:r>
              <a:rPr lang="pt-BR" sz="2800" dirty="0">
                <a:latin typeface="Times New Roman" pitchFamily="18" charset="0"/>
                <a:ea typeface="Calibri" pitchFamily="34" charset="0"/>
                <a:cs typeface="Times New Roman" pitchFamily="18" charset="0"/>
              </a:rPr>
              <a:t>Học thuyết giá trị thặng dư là “</a:t>
            </a:r>
            <a:r>
              <a:rPr lang="pt-BR" sz="2800" i="1" dirty="0">
                <a:latin typeface="Times New Roman" pitchFamily="18" charset="0"/>
                <a:ea typeface="Calibri" pitchFamily="34" charset="0"/>
                <a:cs typeface="Times New Roman" pitchFamily="18" charset="0"/>
              </a:rPr>
              <a:t>hòn đá tảng</a:t>
            </a:r>
            <a:r>
              <a:rPr lang="pt-BR" sz="2800" dirty="0">
                <a:latin typeface="Times New Roman" pitchFamily="18" charset="0"/>
                <a:ea typeface="Calibri" pitchFamily="34" charset="0"/>
                <a:cs typeface="Times New Roman" pitchFamily="18" charset="0"/>
              </a:rPr>
              <a:t>” trong toàn bộ học thuyết kinh tế của C.Mác, là đóng góp to lớn của ông trong lịch sử tư tưởng nhân loại. Nó chỉ ra bản chất bóc lột của phương thức sản xuất tư bản chủ nghĩa.</a:t>
            </a:r>
            <a:endParaRPr lang="pt-BR" sz="28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30" name="TextBox 8">
            <a:extLst>
              <a:ext uri="{FF2B5EF4-FFF2-40B4-BE49-F238E27FC236}">
                <a16:creationId xmlns:a16="http://schemas.microsoft.com/office/drawing/2014/main" id="{1BA7DB40-7685-4D38-D5A2-28F8A32E99FB}"/>
              </a:ext>
            </a:extLst>
          </p:cNvPr>
          <p:cNvSpPr txBox="1">
            <a:spLocks noChangeArrowheads="1"/>
          </p:cNvSpPr>
          <p:nvPr/>
        </p:nvSpPr>
        <p:spPr bwMode="auto">
          <a:xfrm>
            <a:off x="228600" y="771525"/>
            <a:ext cx="22098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en-US" sz="2400" b="1" i="1">
                <a:latin typeface="Times New Roman" panose="02020603050405020304" pitchFamily="18" charset="0"/>
                <a:cs typeface="Times New Roman" panose="02020603050405020304" pitchFamily="18" charset="0"/>
              </a:rPr>
              <a:t>Sức lao động:</a:t>
            </a:r>
            <a:r>
              <a:rPr lang="en-US" altLang="en-US" sz="2400">
                <a:latin typeface="Times New Roman" panose="02020603050405020304" pitchFamily="18" charset="0"/>
                <a:cs typeface="Times New Roman" panose="02020603050405020304" pitchFamily="18" charset="0"/>
              </a:rPr>
              <a:t> </a:t>
            </a:r>
            <a:r>
              <a:rPr lang="vi-VN" altLang="en-US" sz="2400">
                <a:latin typeface="Times New Roman" panose="02020603050405020304" pitchFamily="18" charset="0"/>
                <a:cs typeface="Times New Roman" panose="02020603050405020304" pitchFamily="18" charset="0"/>
              </a:rPr>
              <a:t>Là toàn bộ thể lực và trí lực tồn tại trong cơ thể con người, nó được vận dụng vào quá trình lao động sản xuất.</a:t>
            </a:r>
            <a:endParaRPr lang="en-US" altLang="en-US" sz="2400">
              <a:latin typeface="Times New Roman" panose="02020603050405020304" pitchFamily="18" charset="0"/>
              <a:cs typeface="Times New Roman" panose="02020603050405020304" pitchFamily="18" charset="0"/>
            </a:endParaRPr>
          </a:p>
        </p:txBody>
      </p:sp>
      <p:grpSp>
        <p:nvGrpSpPr>
          <p:cNvPr id="252931" name="Group 10">
            <a:extLst>
              <a:ext uri="{FF2B5EF4-FFF2-40B4-BE49-F238E27FC236}">
                <a16:creationId xmlns:a16="http://schemas.microsoft.com/office/drawing/2014/main" id="{592F0229-C003-ABFC-9DCB-2BFCC8E785DC}"/>
              </a:ext>
            </a:extLst>
          </p:cNvPr>
          <p:cNvGrpSpPr>
            <a:grpSpLocks/>
          </p:cNvGrpSpPr>
          <p:nvPr/>
        </p:nvGrpSpPr>
        <p:grpSpPr bwMode="auto">
          <a:xfrm>
            <a:off x="2667000" y="1028700"/>
            <a:ext cx="6400800" cy="3486150"/>
            <a:chOff x="2667000" y="1371600"/>
            <a:chExt cx="6400800" cy="4647021"/>
          </a:xfrm>
        </p:grpSpPr>
        <p:pic>
          <p:nvPicPr>
            <p:cNvPr id="252932" name="Picture 43" descr="100trung5">
              <a:extLst>
                <a:ext uri="{FF2B5EF4-FFF2-40B4-BE49-F238E27FC236}">
                  <a16:creationId xmlns:a16="http://schemas.microsoft.com/office/drawing/2014/main" id="{B0EAAEEF-0D61-7D86-BF1F-864548A886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5000" y="1371600"/>
              <a:ext cx="3200400" cy="3581400"/>
            </a:xfrm>
            <a:prstGeom prst="rect">
              <a:avLst/>
            </a:prstGeom>
            <a:noFill/>
            <a:ln w="57150">
              <a:solidFill>
                <a:srgbClr val="FFFF99"/>
              </a:solidFill>
              <a:miter lim="800000"/>
              <a:headEnd/>
              <a:tailEnd/>
            </a:ln>
            <a:extLst>
              <a:ext uri="{909E8E84-426E-40DD-AFC4-6F175D3DCCD1}">
                <a14:hiddenFill xmlns:a14="http://schemas.microsoft.com/office/drawing/2010/main">
                  <a:solidFill>
                    <a:srgbClr val="FFFFFF"/>
                  </a:solidFill>
                </a14:hiddenFill>
              </a:ext>
            </a:extLst>
          </p:spPr>
        </p:pic>
        <p:pic>
          <p:nvPicPr>
            <p:cNvPr id="252933" name="Picture 54" descr="2">
              <a:extLst>
                <a:ext uri="{FF2B5EF4-FFF2-40B4-BE49-F238E27FC236}">
                  <a16:creationId xmlns:a16="http://schemas.microsoft.com/office/drawing/2014/main" id="{A81CBC14-03FD-E572-8CCC-B8E2F5019FC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67000" y="1409700"/>
              <a:ext cx="2743200" cy="426720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252934" name="Rectangle 18">
              <a:extLst>
                <a:ext uri="{FF2B5EF4-FFF2-40B4-BE49-F238E27FC236}">
                  <a16:creationId xmlns:a16="http://schemas.microsoft.com/office/drawing/2014/main" id="{B1CBB82B-A334-83D8-02B8-54636B433F35}"/>
                </a:ext>
              </a:extLst>
            </p:cNvPr>
            <p:cNvSpPr>
              <a:spLocks noChangeArrowheads="1"/>
            </p:cNvSpPr>
            <p:nvPr/>
          </p:nvSpPr>
          <p:spPr bwMode="auto">
            <a:xfrm>
              <a:off x="5638800" y="4664298"/>
              <a:ext cx="3429000" cy="1354323"/>
            </a:xfrm>
            <a:prstGeom prst="rect">
              <a:avLst/>
            </a:prstGeom>
            <a:solidFill>
              <a:srgbClr val="FFFFCC"/>
            </a:solidFill>
            <a:ln w="9525">
              <a:solidFill>
                <a:schemeClr val="tx1"/>
              </a:solidFill>
              <a:miter lim="800000"/>
              <a:headEnd/>
              <a:tailEnd/>
            </a:ln>
            <a:effectLst>
              <a:outerShdw dist="107763" dir="2700000" algn="ctr" rotWithShape="0">
                <a:schemeClr val="bg2"/>
              </a:outerShdw>
            </a:effectLst>
          </p:spPr>
          <p:txBody>
            <a:bodyPr anchor="ctr">
              <a:spAutoFit/>
            </a:bodyPr>
            <a:lstStyle/>
            <a:p>
              <a:pPr algn="just" eaLnBrk="1" hangingPunct="1"/>
              <a:r>
                <a:rPr lang="vi-VN" altLang="en-US" sz="2000" b="1">
                  <a:solidFill>
                    <a:srgbClr val="C00000"/>
                  </a:solidFill>
                  <a:latin typeface="Times New Roman" panose="02020603050405020304" pitchFamily="18" charset="0"/>
                  <a:cs typeface="Times New Roman" panose="02020603050405020304" pitchFamily="18" charset="0"/>
                </a:rPr>
                <a:t>Lao động là sự vận dụng sức lao động vào quá tr</a:t>
              </a:r>
              <a:r>
                <a:rPr lang="en-US" altLang="en-US" sz="2000" b="1">
                  <a:solidFill>
                    <a:srgbClr val="C00000"/>
                  </a:solidFill>
                  <a:latin typeface="Times New Roman" panose="02020603050405020304" pitchFamily="18" charset="0"/>
                  <a:cs typeface="Times New Roman" panose="02020603050405020304" pitchFamily="18" charset="0"/>
                </a:rPr>
                <a:t>ì</a:t>
              </a:r>
              <a:r>
                <a:rPr lang="vi-VN" altLang="en-US" sz="2000" b="1">
                  <a:solidFill>
                    <a:srgbClr val="C00000"/>
                  </a:solidFill>
                  <a:latin typeface="Times New Roman" panose="02020603050405020304" pitchFamily="18" charset="0"/>
                  <a:cs typeface="Times New Roman" panose="02020603050405020304" pitchFamily="18" charset="0"/>
                </a:rPr>
                <a:t>nh sản xuất</a:t>
              </a:r>
            </a:p>
          </p:txBody>
        </p:sp>
      </p:grpSp>
    </p:spTree>
  </p:cSld>
  <p:clrMapOvr>
    <a:masterClrMapping/>
  </p:clrMapOvr>
  <p:transition spd="med">
    <p:wheel spokes="3"/>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Title 1">
            <a:extLst>
              <a:ext uri="{FF2B5EF4-FFF2-40B4-BE49-F238E27FC236}">
                <a16:creationId xmlns:a16="http://schemas.microsoft.com/office/drawing/2014/main" id="{8981AA8B-90E8-40EA-AA5A-835C5A612232}"/>
              </a:ext>
            </a:extLst>
          </p:cNvPr>
          <p:cNvSpPr>
            <a:spLocks noGrp="1" noChangeArrowheads="1"/>
          </p:cNvSpPr>
          <p:nvPr>
            <p:ph type="title"/>
          </p:nvPr>
        </p:nvSpPr>
        <p:spPr>
          <a:xfrm>
            <a:off x="214313" y="206375"/>
            <a:ext cx="6571498" cy="857250"/>
          </a:xfrm>
        </p:spPr>
        <p:txBody>
          <a:bodyPr>
            <a:normAutofit fontScale="90000"/>
          </a:bodyPr>
          <a:lstStyle/>
          <a:p>
            <a:pPr algn="ctr"/>
            <a:r>
              <a:rPr lang="en-US" altLang="en-US" sz="2800" dirty="0">
                <a:solidFill>
                  <a:srgbClr val="FF0000"/>
                </a:solidFill>
              </a:rPr>
              <a:t>- Hai </a:t>
            </a:r>
            <a:r>
              <a:rPr lang="en-US" altLang="en-US" sz="2800" dirty="0" err="1">
                <a:solidFill>
                  <a:srgbClr val="FF0000"/>
                </a:solidFill>
              </a:rPr>
              <a:t>điều</a:t>
            </a:r>
            <a:r>
              <a:rPr lang="en-US" altLang="en-US" sz="2800" dirty="0">
                <a:solidFill>
                  <a:srgbClr val="FF0000"/>
                </a:solidFill>
              </a:rPr>
              <a:t> </a:t>
            </a:r>
            <a:r>
              <a:rPr lang="en-US" altLang="en-US" sz="2800" dirty="0" err="1">
                <a:solidFill>
                  <a:srgbClr val="FF0000"/>
                </a:solidFill>
              </a:rPr>
              <a:t>kiện</a:t>
            </a:r>
            <a:r>
              <a:rPr lang="en-US" altLang="en-US" sz="2800" dirty="0">
                <a:solidFill>
                  <a:srgbClr val="FF0000"/>
                </a:solidFill>
              </a:rPr>
              <a:t> </a:t>
            </a:r>
            <a:r>
              <a:rPr lang="en-US" altLang="en-US" sz="2800" dirty="0" err="1">
                <a:solidFill>
                  <a:srgbClr val="FF0000"/>
                </a:solidFill>
              </a:rPr>
              <a:t>để</a:t>
            </a:r>
            <a:r>
              <a:rPr lang="en-US" altLang="en-US" sz="2800" dirty="0">
                <a:solidFill>
                  <a:srgbClr val="FF0000"/>
                </a:solidFill>
              </a:rPr>
              <a:t> </a:t>
            </a:r>
            <a:r>
              <a:rPr lang="en-US" altLang="en-US" sz="2800" dirty="0" err="1">
                <a:solidFill>
                  <a:srgbClr val="FF0000"/>
                </a:solidFill>
              </a:rPr>
              <a:t>sức</a:t>
            </a:r>
            <a:r>
              <a:rPr lang="en-US" altLang="en-US" sz="2800" dirty="0">
                <a:solidFill>
                  <a:srgbClr val="FF0000"/>
                </a:solidFill>
              </a:rPr>
              <a:t> </a:t>
            </a:r>
            <a:r>
              <a:rPr lang="en-US" altLang="en-US" sz="2800" dirty="0" err="1">
                <a:solidFill>
                  <a:srgbClr val="FF0000"/>
                </a:solidFill>
              </a:rPr>
              <a:t>lao</a:t>
            </a:r>
            <a:r>
              <a:rPr lang="en-US" altLang="en-US" sz="2800" dirty="0">
                <a:solidFill>
                  <a:srgbClr val="FF0000"/>
                </a:solidFill>
              </a:rPr>
              <a:t> </a:t>
            </a:r>
            <a:r>
              <a:rPr lang="en-US" altLang="en-US" sz="2800" dirty="0" err="1">
                <a:solidFill>
                  <a:srgbClr val="FF0000"/>
                </a:solidFill>
              </a:rPr>
              <a:t>động</a:t>
            </a:r>
            <a:r>
              <a:rPr lang="en-US" altLang="en-US" sz="2800" dirty="0">
                <a:solidFill>
                  <a:srgbClr val="FF0000"/>
                </a:solidFill>
              </a:rPr>
              <a:t> </a:t>
            </a:r>
            <a:r>
              <a:rPr lang="en-US" altLang="en-US" sz="2800" dirty="0" err="1">
                <a:solidFill>
                  <a:srgbClr val="FF0000"/>
                </a:solidFill>
              </a:rPr>
              <a:t>trở</a:t>
            </a:r>
            <a:r>
              <a:rPr lang="en-US" altLang="en-US" sz="2800" dirty="0">
                <a:solidFill>
                  <a:srgbClr val="FF0000"/>
                </a:solidFill>
              </a:rPr>
              <a:t> </a:t>
            </a:r>
            <a:r>
              <a:rPr lang="en-US" altLang="en-US" sz="2800" dirty="0" err="1">
                <a:solidFill>
                  <a:srgbClr val="FF0000"/>
                </a:solidFill>
              </a:rPr>
              <a:t>thành</a:t>
            </a:r>
            <a:r>
              <a:rPr lang="en-US" altLang="en-US" sz="2800" dirty="0">
                <a:solidFill>
                  <a:srgbClr val="FF0000"/>
                </a:solidFill>
              </a:rPr>
              <a:t> </a:t>
            </a:r>
            <a:r>
              <a:rPr lang="en-US" altLang="en-US" sz="2800" dirty="0" err="1">
                <a:solidFill>
                  <a:srgbClr val="FF0000"/>
                </a:solidFill>
              </a:rPr>
              <a:t>hàng</a:t>
            </a:r>
            <a:r>
              <a:rPr lang="en-US" altLang="en-US" sz="2800" dirty="0">
                <a:solidFill>
                  <a:srgbClr val="FF0000"/>
                </a:solidFill>
              </a:rPr>
              <a:t> </a:t>
            </a:r>
            <a:r>
              <a:rPr lang="en-US" altLang="en-US" sz="2800" dirty="0" err="1">
                <a:solidFill>
                  <a:srgbClr val="FF0000"/>
                </a:solidFill>
              </a:rPr>
              <a:t>hóa</a:t>
            </a:r>
            <a:endParaRPr lang="en-US" altLang="en-US" sz="2800" dirty="0">
              <a:solidFill>
                <a:srgbClr val="FF0000"/>
              </a:solidFill>
            </a:endParaRPr>
          </a:p>
        </p:txBody>
      </p:sp>
      <p:sp>
        <p:nvSpPr>
          <p:cNvPr id="254979" name="Rectangle 2">
            <a:extLst>
              <a:ext uri="{FF2B5EF4-FFF2-40B4-BE49-F238E27FC236}">
                <a16:creationId xmlns:a16="http://schemas.microsoft.com/office/drawing/2014/main" id="{2CF8439E-B902-2F29-BB84-5EC3B6A8E7D1}"/>
              </a:ext>
            </a:extLst>
          </p:cNvPr>
          <p:cNvSpPr>
            <a:spLocks noChangeArrowheads="1"/>
          </p:cNvSpPr>
          <p:nvPr/>
        </p:nvSpPr>
        <p:spPr bwMode="auto">
          <a:xfrm>
            <a:off x="381000" y="1085850"/>
            <a:ext cx="85344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a:latin typeface="Times New Roman" panose="02020603050405020304" pitchFamily="18" charset="0"/>
                <a:cs typeface="Times New Roman" panose="02020603050405020304" pitchFamily="18" charset="0"/>
              </a:rPr>
              <a:t>Sức lao động là yếu tố cơ bản của mọi quá trình sản xuất. Nó chỉ trở thành hàng hóa khi có hai điều kiện</a:t>
            </a:r>
          </a:p>
        </p:txBody>
      </p:sp>
      <p:sp>
        <p:nvSpPr>
          <p:cNvPr id="254980" name="Rectangle 11">
            <a:extLst>
              <a:ext uri="{FF2B5EF4-FFF2-40B4-BE49-F238E27FC236}">
                <a16:creationId xmlns:a16="http://schemas.microsoft.com/office/drawing/2014/main" id="{660477C3-3CF4-C73F-A3AC-C75B05BCB061}"/>
              </a:ext>
            </a:extLst>
          </p:cNvPr>
          <p:cNvSpPr>
            <a:spLocks noChangeArrowheads="1"/>
          </p:cNvSpPr>
          <p:nvPr/>
        </p:nvSpPr>
        <p:spPr bwMode="auto">
          <a:xfrm>
            <a:off x="533400" y="1916113"/>
            <a:ext cx="4838700" cy="2889250"/>
          </a:xfrm>
          <a:prstGeom prst="rect">
            <a:avLst/>
          </a:prstGeom>
          <a:solidFill>
            <a:schemeClr val="accent1"/>
          </a:solidFill>
          <a:ln w="9525">
            <a:solidFill>
              <a:schemeClr val="tx1"/>
            </a:solidFill>
            <a:miter lim="800000"/>
            <a:headEnd/>
            <a:tailEnd/>
          </a:ln>
        </p:spPr>
        <p:txBody>
          <a:bodyPr wrap="none" lIns="91424" tIns="45712" rIns="91424" bIns="45712"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pic>
        <p:nvPicPr>
          <p:cNvPr id="254981" name="Picture 4" descr="Strike">
            <a:extLst>
              <a:ext uri="{FF2B5EF4-FFF2-40B4-BE49-F238E27FC236}">
                <a16:creationId xmlns:a16="http://schemas.microsoft.com/office/drawing/2014/main" id="{59AC8C14-2AE9-DAC7-74AE-3111689234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1" y="2116931"/>
            <a:ext cx="4267200" cy="1738313"/>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254982" name="Picture 5" descr="Picture10">
            <a:extLst>
              <a:ext uri="{FF2B5EF4-FFF2-40B4-BE49-F238E27FC236}">
                <a16:creationId xmlns:a16="http://schemas.microsoft.com/office/drawing/2014/main" id="{D3C9C6CE-3038-154F-296C-2EDBF6B6A4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4600" y="1879600"/>
            <a:ext cx="2286000" cy="2027238"/>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254983" name="Rectangle 8">
            <a:extLst>
              <a:ext uri="{FF2B5EF4-FFF2-40B4-BE49-F238E27FC236}">
                <a16:creationId xmlns:a16="http://schemas.microsoft.com/office/drawing/2014/main" id="{19A46D4F-3B91-8B8E-CE9A-0EBD012FBD28}"/>
              </a:ext>
            </a:extLst>
          </p:cNvPr>
          <p:cNvSpPr>
            <a:spLocks noChangeArrowheads="1"/>
          </p:cNvSpPr>
          <p:nvPr/>
        </p:nvSpPr>
        <p:spPr bwMode="auto">
          <a:xfrm>
            <a:off x="5775158" y="3974434"/>
            <a:ext cx="3140242" cy="646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800" b="1" dirty="0" err="1">
                <a:latin typeface="Times New Roman" panose="02020603050405020304" pitchFamily="18" charset="0"/>
                <a:cs typeface="Times New Roman" panose="02020603050405020304" pitchFamily="18" charset="0"/>
              </a:rPr>
              <a:t>Người</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lao</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động</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không</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có</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tư</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liệu</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sản</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xuất</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và</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của</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cải</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khác</a:t>
            </a:r>
            <a:endParaRPr lang="en-US" altLang="en-US" sz="1800" b="1" dirty="0">
              <a:latin typeface="Times New Roman" panose="02020603050405020304" pitchFamily="18" charset="0"/>
              <a:cs typeface="Times New Roman" panose="02020603050405020304" pitchFamily="18" charset="0"/>
            </a:endParaRPr>
          </a:p>
        </p:txBody>
      </p:sp>
      <p:sp>
        <p:nvSpPr>
          <p:cNvPr id="254984" name="Rectangle 7">
            <a:extLst>
              <a:ext uri="{FF2B5EF4-FFF2-40B4-BE49-F238E27FC236}">
                <a16:creationId xmlns:a16="http://schemas.microsoft.com/office/drawing/2014/main" id="{5DB5E3F5-F8AF-A357-4FD7-A65E014B27C3}"/>
              </a:ext>
            </a:extLst>
          </p:cNvPr>
          <p:cNvSpPr>
            <a:spLocks noChangeArrowheads="1"/>
          </p:cNvSpPr>
          <p:nvPr/>
        </p:nvSpPr>
        <p:spPr bwMode="auto">
          <a:xfrm>
            <a:off x="761999" y="4216318"/>
            <a:ext cx="4267199" cy="36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US" altLang="en-US" sz="1800" b="1" dirty="0" err="1">
                <a:latin typeface="Times New Roman" panose="02020603050405020304" pitchFamily="18" charset="0"/>
                <a:cs typeface="Times New Roman" panose="02020603050405020304" pitchFamily="18" charset="0"/>
              </a:rPr>
              <a:t>Người</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lao</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động</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được</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tự</a:t>
            </a:r>
            <a:r>
              <a:rPr lang="en-US" altLang="en-US" sz="1800" b="1" dirty="0">
                <a:latin typeface="Times New Roman" panose="02020603050405020304" pitchFamily="18" charset="0"/>
                <a:cs typeface="Times New Roman" panose="02020603050405020304" pitchFamily="18" charset="0"/>
              </a:rPr>
              <a:t> do </a:t>
            </a:r>
            <a:r>
              <a:rPr lang="en-US" altLang="en-US" sz="1800" b="1" dirty="0" err="1">
                <a:latin typeface="Times New Roman" panose="02020603050405020304" pitchFamily="18" charset="0"/>
                <a:cs typeface="Times New Roman" panose="02020603050405020304" pitchFamily="18" charset="0"/>
              </a:rPr>
              <a:t>về</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thân</a:t>
            </a:r>
            <a:r>
              <a:rPr lang="en-US" altLang="en-US" sz="1800" b="1" dirty="0">
                <a:latin typeface="Times New Roman" panose="02020603050405020304" pitchFamily="18" charset="0"/>
                <a:cs typeface="Times New Roman" panose="02020603050405020304" pitchFamily="18" charset="0"/>
              </a:rPr>
              <a:t> </a:t>
            </a:r>
            <a:r>
              <a:rPr lang="en-US" altLang="en-US" sz="1800" b="1" dirty="0" err="1">
                <a:latin typeface="Times New Roman" panose="02020603050405020304" pitchFamily="18" charset="0"/>
                <a:cs typeface="Times New Roman" panose="02020603050405020304" pitchFamily="18" charset="0"/>
              </a:rPr>
              <a:t>thể</a:t>
            </a:r>
            <a:endParaRPr lang="en-US" altLang="en-US" sz="1800" b="1"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7">
            <a:extLst>
              <a:ext uri="{FF2B5EF4-FFF2-40B4-BE49-F238E27FC236}">
                <a16:creationId xmlns:a16="http://schemas.microsoft.com/office/drawing/2014/main" id="{EF88EC7C-302F-992B-BB30-59418BCF450B}"/>
              </a:ext>
            </a:extLst>
          </p:cNvPr>
          <p:cNvSpPr>
            <a:spLocks noChangeArrowheads="1"/>
          </p:cNvSpPr>
          <p:nvPr/>
        </p:nvSpPr>
        <p:spPr bwMode="auto">
          <a:xfrm>
            <a:off x="6369050" y="3143250"/>
            <a:ext cx="1295400" cy="1257300"/>
          </a:xfrm>
          <a:prstGeom prst="ellipse">
            <a:avLst/>
          </a:prstGeom>
          <a:solidFill>
            <a:srgbClr val="FFFF99"/>
          </a:solidFill>
          <a:ln w="9525">
            <a:noFill/>
            <a:round/>
            <a:headEnd/>
            <a:tailEnd/>
          </a:ln>
          <a:effectLst>
            <a:glow rad="228600">
              <a:schemeClr val="accent6">
                <a:satMod val="175000"/>
                <a:alpha val="40000"/>
              </a:schemeClr>
            </a:glow>
          </a:effectLst>
          <a:scene3d>
            <a:camera prst="orthographicFront">
              <a:rot lat="0" lon="0" rev="0"/>
            </a:camera>
            <a:lightRig rig="chilly" dir="t">
              <a:rot lat="0" lon="0" rev="18480000"/>
            </a:lightRig>
          </a:scene3d>
          <a:sp3d prstMaterial="clear">
            <a:bevelT h="63500"/>
          </a:sp3d>
        </p:spPr>
        <p:txBody>
          <a:bodyPr wrap="none" lIns="91424" tIns="45712" rIns="91424" bIns="45712" anchor="ctr"/>
          <a:lstStyle/>
          <a:p>
            <a:pPr eaLnBrk="1" fontAlgn="auto" hangingPunct="1">
              <a:spcBef>
                <a:spcPts val="0"/>
              </a:spcBef>
              <a:spcAft>
                <a:spcPts val="0"/>
              </a:spcAft>
              <a:defRPr/>
            </a:pPr>
            <a:endParaRPr lang="vi-VN" b="1" dirty="0">
              <a:latin typeface="+mn-lt"/>
            </a:endParaRPr>
          </a:p>
        </p:txBody>
      </p:sp>
      <p:sp>
        <p:nvSpPr>
          <p:cNvPr id="27651" name="Rectangle 2">
            <a:extLst>
              <a:ext uri="{FF2B5EF4-FFF2-40B4-BE49-F238E27FC236}">
                <a16:creationId xmlns:a16="http://schemas.microsoft.com/office/drawing/2014/main" id="{58B721F3-BCA8-2CC0-79EA-9C9E48407042}"/>
              </a:ext>
            </a:extLst>
          </p:cNvPr>
          <p:cNvSpPr>
            <a:spLocks noGrp="1" noChangeArrowheads="1"/>
          </p:cNvSpPr>
          <p:nvPr>
            <p:ph type="title" sz="quarter"/>
          </p:nvPr>
        </p:nvSpPr>
        <p:spPr>
          <a:xfrm>
            <a:off x="0" y="0"/>
            <a:ext cx="7391399" cy="628650"/>
          </a:xfrm>
        </p:spPr>
        <p:txBody>
          <a:bodyPr>
            <a:normAutofit/>
          </a:bodyPr>
          <a:lstStyle/>
          <a:p>
            <a:pPr eaLnBrk="1" hangingPunct="1">
              <a:defRPr/>
            </a:pPr>
            <a:r>
              <a:rPr lang="en-US" sz="2400" b="1" dirty="0">
                <a:solidFill>
                  <a:srgbClr val="C00000"/>
                </a:solidFill>
                <a:cs typeface="Arial" pitchFamily="34" charset="0"/>
              </a:rPr>
              <a:t>- </a:t>
            </a:r>
            <a:r>
              <a:rPr lang="en-US" sz="2400" b="1" dirty="0" err="1">
                <a:solidFill>
                  <a:srgbClr val="C00000"/>
                </a:solidFill>
                <a:cs typeface="Arial" pitchFamily="34" charset="0"/>
              </a:rPr>
              <a:t>Hai</a:t>
            </a:r>
            <a:r>
              <a:rPr lang="en-US" sz="2400" b="1" dirty="0">
                <a:solidFill>
                  <a:srgbClr val="C00000"/>
                </a:solidFill>
                <a:cs typeface="Arial" pitchFamily="34" charset="0"/>
              </a:rPr>
              <a:t> </a:t>
            </a:r>
            <a:r>
              <a:rPr lang="en-US" sz="2400" b="1" dirty="0" err="1">
                <a:solidFill>
                  <a:srgbClr val="C00000"/>
                </a:solidFill>
                <a:cs typeface="Arial" pitchFamily="34" charset="0"/>
              </a:rPr>
              <a:t>thuộc</a:t>
            </a:r>
            <a:r>
              <a:rPr lang="en-US" sz="2400" b="1" dirty="0">
                <a:solidFill>
                  <a:srgbClr val="C00000"/>
                </a:solidFill>
                <a:cs typeface="Arial" pitchFamily="34" charset="0"/>
              </a:rPr>
              <a:t> </a:t>
            </a:r>
            <a:r>
              <a:rPr lang="en-US" sz="2400" b="1" dirty="0" err="1">
                <a:solidFill>
                  <a:srgbClr val="C00000"/>
                </a:solidFill>
                <a:cs typeface="Arial" pitchFamily="34" charset="0"/>
              </a:rPr>
              <a:t>tính</a:t>
            </a:r>
            <a:r>
              <a:rPr lang="en-US" sz="2400" b="1" dirty="0">
                <a:solidFill>
                  <a:srgbClr val="C00000"/>
                </a:solidFill>
                <a:cs typeface="Arial" pitchFamily="34" charset="0"/>
              </a:rPr>
              <a:t> </a:t>
            </a:r>
            <a:r>
              <a:rPr lang="en-US" sz="2400" b="1" dirty="0" err="1">
                <a:solidFill>
                  <a:srgbClr val="C00000"/>
                </a:solidFill>
                <a:cs typeface="Arial" pitchFamily="34" charset="0"/>
              </a:rPr>
              <a:t>của</a:t>
            </a:r>
            <a:r>
              <a:rPr lang="en-US" sz="2400" b="1" dirty="0">
                <a:solidFill>
                  <a:srgbClr val="C00000"/>
                </a:solidFill>
                <a:cs typeface="Arial" pitchFamily="34" charset="0"/>
              </a:rPr>
              <a:t> </a:t>
            </a:r>
            <a:r>
              <a:rPr lang="en-US" sz="2400" b="1" dirty="0">
                <a:solidFill>
                  <a:srgbClr val="C00000"/>
                </a:solidFill>
                <a:latin typeface="+mn-lt"/>
              </a:rPr>
              <a:t>h</a:t>
            </a:r>
            <a:r>
              <a:rPr lang="vi-VN" sz="2400" b="1" dirty="0">
                <a:solidFill>
                  <a:srgbClr val="C00000"/>
                </a:solidFill>
                <a:latin typeface="+mn-lt"/>
              </a:rPr>
              <a:t>àng hoá sức lao động</a:t>
            </a:r>
          </a:p>
        </p:txBody>
      </p:sp>
      <p:sp>
        <p:nvSpPr>
          <p:cNvPr id="5" name="Text Box 8">
            <a:extLst>
              <a:ext uri="{FF2B5EF4-FFF2-40B4-BE49-F238E27FC236}">
                <a16:creationId xmlns:a16="http://schemas.microsoft.com/office/drawing/2014/main" id="{C5C62704-74C3-C274-BE4B-2D4CC481FBF5}"/>
              </a:ext>
            </a:extLst>
          </p:cNvPr>
          <p:cNvSpPr txBox="1">
            <a:spLocks noChangeArrowheads="1"/>
          </p:cNvSpPr>
          <p:nvPr/>
        </p:nvSpPr>
        <p:spPr bwMode="auto">
          <a:xfrm>
            <a:off x="1143000" y="1033463"/>
            <a:ext cx="4159250" cy="2062162"/>
          </a:xfrm>
          <a:prstGeom prst="rect">
            <a:avLst/>
          </a:prstGeom>
          <a:solidFill>
            <a:schemeClr val="bg1">
              <a:lumMod val="90000"/>
            </a:schemeClr>
          </a:solidFill>
          <a:ln w="19050">
            <a:solidFill>
              <a:schemeClr val="tx2"/>
            </a:solidFill>
            <a:miter lim="800000"/>
            <a:headEnd/>
            <a:tailEnd/>
          </a:ln>
        </p:spPr>
        <p:txBody>
          <a:bodyPr lIns="91424" tIns="45712" rIns="91424" bIns="45712">
            <a:spAutoFit/>
          </a:bodyPr>
          <a:lstStyle/>
          <a:p>
            <a:pPr eaLnBrk="1" hangingPunct="1">
              <a:defRPr/>
            </a:pPr>
            <a:r>
              <a:rPr lang="en-US" sz="2000" b="1" dirty="0" err="1">
                <a:latin typeface="+mn-lt"/>
              </a:rPr>
              <a:t>Là</a:t>
            </a:r>
            <a:r>
              <a:rPr lang="en-US" sz="2000" b="1" dirty="0">
                <a:latin typeface="+mn-lt"/>
              </a:rPr>
              <a:t> t</a:t>
            </a:r>
            <a:r>
              <a:rPr lang="vi-VN" sz="2000" b="1" dirty="0">
                <a:latin typeface="+mn-lt"/>
              </a:rPr>
              <a:t>hời gian lao động xã hội cần thiết để sản xuất và</a:t>
            </a:r>
            <a:r>
              <a:rPr lang="en-US" sz="2000" b="1" dirty="0">
                <a:latin typeface="+mn-lt"/>
              </a:rPr>
              <a:t> t</a:t>
            </a:r>
            <a:r>
              <a:rPr lang="vi-VN" sz="2000" b="1" dirty="0">
                <a:latin typeface="+mn-lt"/>
              </a:rPr>
              <a:t>ái sản xuất ra sức lao động quyết định -&gt; </a:t>
            </a:r>
            <a:r>
              <a:rPr lang="en-US" sz="2400" b="1" dirty="0" err="1">
                <a:latin typeface="+mn-lt"/>
              </a:rPr>
              <a:t>Được</a:t>
            </a:r>
            <a:r>
              <a:rPr lang="en-US" sz="2400" b="1" dirty="0">
                <a:latin typeface="+mn-lt"/>
              </a:rPr>
              <a:t> </a:t>
            </a:r>
            <a:r>
              <a:rPr lang="en-US" sz="2400" b="1" dirty="0" err="1">
                <a:latin typeface="+mn-lt"/>
              </a:rPr>
              <a:t>xác</a:t>
            </a:r>
            <a:r>
              <a:rPr lang="en-US" sz="2400" b="1" dirty="0">
                <a:latin typeface="+mn-lt"/>
              </a:rPr>
              <a:t> </a:t>
            </a:r>
            <a:r>
              <a:rPr lang="en-US" sz="2400" b="1" dirty="0" err="1">
                <a:latin typeface="+mn-lt"/>
              </a:rPr>
              <a:t>định</a:t>
            </a:r>
            <a:r>
              <a:rPr lang="en-US" sz="2400" b="1" dirty="0">
                <a:latin typeface="+mn-lt"/>
              </a:rPr>
              <a:t> </a:t>
            </a:r>
            <a:r>
              <a:rPr lang="en-US" sz="2400" b="1" dirty="0" err="1">
                <a:latin typeface="+mn-lt"/>
              </a:rPr>
              <a:t>bằng</a:t>
            </a:r>
            <a:r>
              <a:rPr lang="en-US" sz="2400" b="1" dirty="0">
                <a:latin typeface="+mn-lt"/>
              </a:rPr>
              <a:t> </a:t>
            </a:r>
            <a:r>
              <a:rPr lang="en-US" sz="2400" b="1" dirty="0" err="1">
                <a:latin typeface="+mn-lt"/>
              </a:rPr>
              <a:t>toàn</a:t>
            </a:r>
            <a:r>
              <a:rPr lang="en-US" sz="2400" b="1" dirty="0">
                <a:latin typeface="+mn-lt"/>
              </a:rPr>
              <a:t> </a:t>
            </a:r>
            <a:r>
              <a:rPr lang="en-US" sz="2400" b="1" dirty="0" err="1">
                <a:latin typeface="+mn-lt"/>
              </a:rPr>
              <a:t>bộ</a:t>
            </a:r>
            <a:r>
              <a:rPr lang="en-US" sz="2400" b="1" dirty="0">
                <a:latin typeface="+mn-lt"/>
              </a:rPr>
              <a:t> </a:t>
            </a:r>
            <a:r>
              <a:rPr lang="en-US" sz="2000" b="1" dirty="0">
                <a:latin typeface="+mn-lt"/>
              </a:rPr>
              <a:t>g</a:t>
            </a:r>
            <a:r>
              <a:rPr lang="vi-VN" sz="2000" b="1" dirty="0">
                <a:latin typeface="+mn-lt"/>
              </a:rPr>
              <a:t>iá trị tư liệu sinh hoạt (vật chất, tinh thần) cần thiết</a:t>
            </a:r>
          </a:p>
        </p:txBody>
      </p:sp>
      <p:sp>
        <p:nvSpPr>
          <p:cNvPr id="6" name="Text Box 9">
            <a:extLst>
              <a:ext uri="{FF2B5EF4-FFF2-40B4-BE49-F238E27FC236}">
                <a16:creationId xmlns:a16="http://schemas.microsoft.com/office/drawing/2014/main" id="{EE1631FF-7737-F215-C6E3-9650CE38B59C}"/>
              </a:ext>
            </a:extLst>
          </p:cNvPr>
          <p:cNvSpPr txBox="1">
            <a:spLocks noChangeArrowheads="1"/>
          </p:cNvSpPr>
          <p:nvPr/>
        </p:nvSpPr>
        <p:spPr bwMode="auto">
          <a:xfrm>
            <a:off x="1142999" y="3440113"/>
            <a:ext cx="4776537" cy="1323423"/>
          </a:xfrm>
          <a:prstGeom prst="rect">
            <a:avLst/>
          </a:prstGeom>
          <a:solidFill>
            <a:schemeClr val="bg1">
              <a:lumMod val="90000"/>
            </a:schemeClr>
          </a:solidFill>
          <a:ln w="19050">
            <a:solidFill>
              <a:schemeClr val="tx2"/>
            </a:solidFill>
            <a:miter lim="800000"/>
            <a:headEnd/>
            <a:tailEnd/>
          </a:ln>
        </p:spPr>
        <p:txBody>
          <a:bodyPr wrap="square" lIns="91424" tIns="45712" rIns="91424" bIns="45712">
            <a:spAutoFit/>
          </a:bodyPr>
          <a:lstStyle/>
          <a:p>
            <a:pPr eaLnBrk="1" hangingPunct="1">
              <a:defRPr/>
            </a:pPr>
            <a:r>
              <a:rPr lang="vi-VN" sz="2000" dirty="0">
                <a:latin typeface="Arial" charset="0"/>
              </a:rPr>
              <a:t>Thể hiện trong quá trình lao động</a:t>
            </a:r>
            <a:r>
              <a:rPr lang="en-US" sz="2000" dirty="0">
                <a:latin typeface="Arial" charset="0"/>
              </a:rPr>
              <a:t>,</a:t>
            </a:r>
            <a:r>
              <a:rPr lang="vi-VN" sz="2000" dirty="0">
                <a:latin typeface="Arial" charset="0"/>
              </a:rPr>
              <a:t> </a:t>
            </a:r>
            <a:r>
              <a:rPr lang="en-US" sz="2000" dirty="0" err="1">
                <a:latin typeface="Arial" charset="0"/>
              </a:rPr>
              <a:t>có</a:t>
            </a:r>
            <a:r>
              <a:rPr lang="en-US" sz="2000" dirty="0">
                <a:latin typeface="Arial" charset="0"/>
              </a:rPr>
              <a:t> </a:t>
            </a:r>
            <a:r>
              <a:rPr lang="en-US" sz="2000" dirty="0" err="1">
                <a:latin typeface="Arial" charset="0"/>
              </a:rPr>
              <a:t>khả</a:t>
            </a:r>
            <a:r>
              <a:rPr lang="en-US" sz="2000" dirty="0">
                <a:latin typeface="Arial" charset="0"/>
              </a:rPr>
              <a:t> </a:t>
            </a:r>
            <a:r>
              <a:rPr lang="en-US" sz="2000" dirty="0" err="1">
                <a:latin typeface="Arial" charset="0"/>
              </a:rPr>
              <a:t>năng</a:t>
            </a:r>
            <a:r>
              <a:rPr lang="en-US" sz="2000" dirty="0">
                <a:latin typeface="Arial" charset="0"/>
              </a:rPr>
              <a:t> </a:t>
            </a:r>
            <a:r>
              <a:rPr lang="en-US" sz="2000" dirty="0" err="1">
                <a:latin typeface="Arial" charset="0"/>
              </a:rPr>
              <a:t>tạo</a:t>
            </a:r>
            <a:r>
              <a:rPr lang="en-US" sz="2000" dirty="0">
                <a:latin typeface="Arial" charset="0"/>
              </a:rPr>
              <a:t> </a:t>
            </a:r>
            <a:r>
              <a:rPr lang="en-US" sz="2000" dirty="0" err="1">
                <a:latin typeface="Arial" charset="0"/>
              </a:rPr>
              <a:t>ra</a:t>
            </a:r>
            <a:r>
              <a:rPr lang="en-US" sz="2000" dirty="0">
                <a:latin typeface="Arial" charset="0"/>
              </a:rPr>
              <a:t> </a:t>
            </a:r>
            <a:r>
              <a:rPr lang="en-US" sz="2000" dirty="0" err="1">
                <a:latin typeface="Arial" charset="0"/>
              </a:rPr>
              <a:t>một</a:t>
            </a:r>
            <a:r>
              <a:rPr lang="en-US" sz="2000" dirty="0">
                <a:latin typeface="Arial" charset="0"/>
              </a:rPr>
              <a:t> </a:t>
            </a:r>
            <a:r>
              <a:rPr lang="en-US" sz="2000" dirty="0" err="1">
                <a:latin typeface="Arial" charset="0"/>
              </a:rPr>
              <a:t>lượng</a:t>
            </a:r>
            <a:r>
              <a:rPr lang="en-US" sz="2000" dirty="0">
                <a:latin typeface="Arial" charset="0"/>
              </a:rPr>
              <a:t> </a:t>
            </a:r>
            <a:r>
              <a:rPr lang="en-US" sz="2000" dirty="0" err="1">
                <a:latin typeface="Arial" charset="0"/>
              </a:rPr>
              <a:t>giá</a:t>
            </a:r>
            <a:r>
              <a:rPr lang="en-US" sz="2000" dirty="0">
                <a:latin typeface="Arial" charset="0"/>
              </a:rPr>
              <a:t> </a:t>
            </a:r>
            <a:r>
              <a:rPr lang="en-US" sz="2000" dirty="0" err="1">
                <a:latin typeface="Arial" charset="0"/>
              </a:rPr>
              <a:t>trị</a:t>
            </a:r>
            <a:r>
              <a:rPr lang="en-US" sz="2000" dirty="0">
                <a:latin typeface="Arial" charset="0"/>
              </a:rPr>
              <a:t> </a:t>
            </a:r>
            <a:r>
              <a:rPr lang="en-US" sz="2000" dirty="0" err="1">
                <a:latin typeface="Arial" charset="0"/>
              </a:rPr>
              <a:t>mới</a:t>
            </a:r>
            <a:r>
              <a:rPr lang="en-US" sz="2000" dirty="0">
                <a:latin typeface="Arial" charset="0"/>
              </a:rPr>
              <a:t> </a:t>
            </a:r>
            <a:r>
              <a:rPr lang="en-US" sz="2000" dirty="0" err="1">
                <a:latin typeface="Arial" charset="0"/>
              </a:rPr>
              <a:t>lớn</a:t>
            </a:r>
            <a:r>
              <a:rPr lang="en-US" sz="2000" dirty="0">
                <a:latin typeface="Arial" charset="0"/>
              </a:rPr>
              <a:t> </a:t>
            </a:r>
            <a:r>
              <a:rPr lang="en-US" sz="2000" dirty="0" err="1">
                <a:latin typeface="Arial" charset="0"/>
              </a:rPr>
              <a:t>hơn</a:t>
            </a:r>
            <a:r>
              <a:rPr lang="en-US" sz="2000" dirty="0">
                <a:latin typeface="Arial" charset="0"/>
              </a:rPr>
              <a:t> </a:t>
            </a:r>
            <a:r>
              <a:rPr lang="en-US" sz="2000" dirty="0" err="1">
                <a:latin typeface="Arial" charset="0"/>
              </a:rPr>
              <a:t>giá</a:t>
            </a:r>
            <a:r>
              <a:rPr lang="en-US" sz="2000" dirty="0">
                <a:latin typeface="Arial" charset="0"/>
              </a:rPr>
              <a:t> </a:t>
            </a:r>
            <a:r>
              <a:rPr lang="en-US" sz="2000" dirty="0" err="1">
                <a:latin typeface="Arial" charset="0"/>
              </a:rPr>
              <a:t>trị</a:t>
            </a:r>
            <a:r>
              <a:rPr lang="en-US" sz="2000" dirty="0">
                <a:latin typeface="Arial" charset="0"/>
              </a:rPr>
              <a:t> </a:t>
            </a:r>
            <a:r>
              <a:rPr lang="en-US" sz="2000" dirty="0" err="1">
                <a:latin typeface="Arial" charset="0"/>
              </a:rPr>
              <a:t>bản</a:t>
            </a:r>
            <a:r>
              <a:rPr lang="en-US" sz="2000" dirty="0">
                <a:latin typeface="Arial" charset="0"/>
              </a:rPr>
              <a:t> </a:t>
            </a:r>
            <a:r>
              <a:rPr lang="en-US" sz="2000" dirty="0" err="1">
                <a:latin typeface="Arial" charset="0"/>
              </a:rPr>
              <a:t>thân</a:t>
            </a:r>
            <a:r>
              <a:rPr lang="en-US" sz="2000" dirty="0">
                <a:latin typeface="Arial" charset="0"/>
              </a:rPr>
              <a:t> </a:t>
            </a:r>
            <a:r>
              <a:rPr lang="en-US" sz="2000" dirty="0" err="1">
                <a:latin typeface="Arial" charset="0"/>
              </a:rPr>
              <a:t>nó</a:t>
            </a:r>
            <a:r>
              <a:rPr lang="en-US" sz="2000" dirty="0">
                <a:latin typeface="Arial" charset="0"/>
              </a:rPr>
              <a:t>. </a:t>
            </a:r>
            <a:r>
              <a:rPr lang="en-US" sz="2000" dirty="0" err="1">
                <a:latin typeface="Arial" charset="0"/>
              </a:rPr>
              <a:t>Đó</a:t>
            </a:r>
            <a:r>
              <a:rPr lang="en-US" sz="2000" dirty="0">
                <a:latin typeface="Arial" charset="0"/>
              </a:rPr>
              <a:t> </a:t>
            </a:r>
            <a:r>
              <a:rPr lang="en-US" sz="2000" dirty="0" err="1">
                <a:latin typeface="Arial" charset="0"/>
              </a:rPr>
              <a:t>chính</a:t>
            </a:r>
            <a:r>
              <a:rPr lang="en-US" sz="2000" dirty="0">
                <a:latin typeface="Arial" charset="0"/>
              </a:rPr>
              <a:t> </a:t>
            </a:r>
            <a:r>
              <a:rPr lang="en-US" sz="2000" dirty="0" err="1">
                <a:latin typeface="Arial" charset="0"/>
              </a:rPr>
              <a:t>là</a:t>
            </a:r>
            <a:r>
              <a:rPr lang="en-US" sz="2000" dirty="0">
                <a:latin typeface="Arial" charset="0"/>
              </a:rPr>
              <a:t> </a:t>
            </a:r>
            <a:r>
              <a:rPr lang="en-US" sz="2000" dirty="0" err="1">
                <a:latin typeface="Arial" charset="0"/>
              </a:rPr>
              <a:t>nguồn</a:t>
            </a:r>
            <a:r>
              <a:rPr lang="en-US" sz="2000" dirty="0">
                <a:latin typeface="Arial" charset="0"/>
              </a:rPr>
              <a:t> </a:t>
            </a:r>
            <a:r>
              <a:rPr lang="en-US" sz="2000" dirty="0" err="1">
                <a:latin typeface="Arial" charset="0"/>
              </a:rPr>
              <a:t>gốc</a:t>
            </a:r>
            <a:r>
              <a:rPr lang="en-US" sz="2000" dirty="0">
                <a:latin typeface="Arial" charset="0"/>
              </a:rPr>
              <a:t> </a:t>
            </a:r>
            <a:r>
              <a:rPr lang="en-US" sz="2000" dirty="0" err="1">
                <a:latin typeface="Arial" charset="0"/>
              </a:rPr>
              <a:t>của</a:t>
            </a:r>
            <a:r>
              <a:rPr lang="en-US" sz="2000" dirty="0">
                <a:latin typeface="Arial" charset="0"/>
              </a:rPr>
              <a:t> </a:t>
            </a:r>
            <a:r>
              <a:rPr lang="en-US" sz="2000" b="1" u="sng" dirty="0" err="1">
                <a:latin typeface="Arial" charset="0"/>
              </a:rPr>
              <a:t>giá</a:t>
            </a:r>
            <a:r>
              <a:rPr lang="en-US" sz="2000" b="1" u="sng" dirty="0">
                <a:latin typeface="Arial" charset="0"/>
              </a:rPr>
              <a:t> </a:t>
            </a:r>
            <a:r>
              <a:rPr lang="en-US" sz="2000" b="1" u="sng" dirty="0" err="1">
                <a:latin typeface="Arial" charset="0"/>
              </a:rPr>
              <a:t>trị</a:t>
            </a:r>
            <a:r>
              <a:rPr lang="en-US" sz="2000" b="1" u="sng" dirty="0">
                <a:latin typeface="Arial" charset="0"/>
              </a:rPr>
              <a:t> </a:t>
            </a:r>
            <a:r>
              <a:rPr lang="en-US" sz="2000" b="1" u="sng" dirty="0" err="1">
                <a:latin typeface="Arial" charset="0"/>
              </a:rPr>
              <a:t>thặng</a:t>
            </a:r>
            <a:r>
              <a:rPr lang="en-US" sz="2000" b="1" u="sng" dirty="0">
                <a:latin typeface="Arial" charset="0"/>
              </a:rPr>
              <a:t> </a:t>
            </a:r>
            <a:r>
              <a:rPr lang="en-US" sz="2000" b="1" u="sng" dirty="0" err="1">
                <a:latin typeface="Arial" charset="0"/>
              </a:rPr>
              <a:t>dư</a:t>
            </a:r>
            <a:endParaRPr lang="vi-VN" sz="2000" b="1" u="sng" dirty="0">
              <a:latin typeface="+mn-lt"/>
            </a:endParaRPr>
          </a:p>
        </p:txBody>
      </p:sp>
      <p:sp>
        <p:nvSpPr>
          <p:cNvPr id="10" name="Text Box 22">
            <a:extLst>
              <a:ext uri="{FF2B5EF4-FFF2-40B4-BE49-F238E27FC236}">
                <a16:creationId xmlns:a16="http://schemas.microsoft.com/office/drawing/2014/main" id="{8ED72CFF-B057-E73A-ACB9-CA23DB2D98CF}"/>
              </a:ext>
            </a:extLst>
          </p:cNvPr>
          <p:cNvSpPr txBox="1">
            <a:spLocks noChangeArrowheads="1"/>
          </p:cNvSpPr>
          <p:nvPr/>
        </p:nvSpPr>
        <p:spPr bwMode="auto">
          <a:xfrm>
            <a:off x="5429250" y="1657350"/>
            <a:ext cx="3714750" cy="430213"/>
          </a:xfrm>
          <a:prstGeom prst="rect">
            <a:avLst/>
          </a:prstGeom>
          <a:solidFill>
            <a:schemeClr val="accent2">
              <a:lumMod val="20000"/>
              <a:lumOff val="80000"/>
            </a:schemeClr>
          </a:solidFill>
          <a:ln w="9525">
            <a:noFill/>
            <a:miter lim="800000"/>
            <a:headEnd/>
            <a:tailEnd/>
          </a:ln>
        </p:spPr>
        <p:txBody>
          <a:bodyPr lIns="91424" tIns="45712" rIns="91424" bIns="45712">
            <a:spAutoFit/>
          </a:bodyPr>
          <a:lstStyle/>
          <a:p>
            <a:pPr eaLnBrk="1" hangingPunct="1">
              <a:defRPr/>
            </a:pPr>
            <a:r>
              <a:rPr lang="en-US" sz="2200" b="1" dirty="0" err="1">
                <a:latin typeface="Times New Roman" pitchFamily="18" charset="0"/>
                <a:cs typeface="Times New Roman" pitchFamily="18" charset="0"/>
              </a:rPr>
              <a:t>Nuôi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sống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người</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công</a:t>
            </a:r>
            <a:r>
              <a:rPr lang="en-US" sz="2200" b="1" dirty="0">
                <a:latin typeface="Times New Roman" pitchFamily="18" charset="0"/>
                <a:cs typeface="Times New Roman" pitchFamily="18" charset="0"/>
              </a:rPr>
              <a:t> </a:t>
            </a:r>
            <a:r>
              <a:rPr lang="en-US" sz="2200" b="1" dirty="0" err="1">
                <a:latin typeface="Times New Roman" pitchFamily="18" charset="0"/>
                <a:cs typeface="Times New Roman" pitchFamily="18" charset="0"/>
              </a:rPr>
              <a:t>nhân</a:t>
            </a:r>
            <a:endParaRPr lang="vi-VN" sz="2200" b="1" dirty="0">
              <a:latin typeface="Times New Roman" pitchFamily="18" charset="0"/>
              <a:cs typeface="Times New Roman" pitchFamily="18" charset="0"/>
            </a:endParaRPr>
          </a:p>
        </p:txBody>
      </p:sp>
      <p:sp>
        <p:nvSpPr>
          <p:cNvPr id="11" name="Text Box 23">
            <a:extLst>
              <a:ext uri="{FF2B5EF4-FFF2-40B4-BE49-F238E27FC236}">
                <a16:creationId xmlns:a16="http://schemas.microsoft.com/office/drawing/2014/main" id="{40C9CC3F-37C1-60B0-68AD-47DEB316736B}"/>
              </a:ext>
            </a:extLst>
          </p:cNvPr>
          <p:cNvSpPr txBox="1">
            <a:spLocks noChangeArrowheads="1"/>
          </p:cNvSpPr>
          <p:nvPr/>
        </p:nvSpPr>
        <p:spPr bwMode="auto">
          <a:xfrm>
            <a:off x="5462588" y="2082800"/>
            <a:ext cx="3752850" cy="369888"/>
          </a:xfrm>
          <a:prstGeom prst="rect">
            <a:avLst/>
          </a:prstGeom>
          <a:solidFill>
            <a:schemeClr val="accent2">
              <a:lumMod val="20000"/>
              <a:lumOff val="80000"/>
            </a:schemeClr>
          </a:solidFill>
          <a:ln w="9525">
            <a:noFill/>
            <a:miter lim="800000"/>
            <a:headEnd/>
            <a:tailEnd/>
          </a:ln>
        </p:spPr>
        <p:txBody>
          <a:bodyPr lIns="91424" tIns="45712" rIns="91424" bIns="45712">
            <a:spAutoFit/>
          </a:bodyPr>
          <a:lstStyle/>
          <a:p>
            <a:pPr eaLnBrk="1" hangingPunct="1">
              <a:defRPr/>
            </a:pPr>
            <a:r>
              <a:rPr lang="vi-VN" sz="1800" b="1" dirty="0">
                <a:latin typeface="+mn-lt"/>
              </a:rPr>
              <a:t>Phí tổn đào tạo</a:t>
            </a:r>
          </a:p>
        </p:txBody>
      </p:sp>
      <p:sp>
        <p:nvSpPr>
          <p:cNvPr id="12" name="Text Box 24">
            <a:extLst>
              <a:ext uri="{FF2B5EF4-FFF2-40B4-BE49-F238E27FC236}">
                <a16:creationId xmlns:a16="http://schemas.microsoft.com/office/drawing/2014/main" id="{11A6F92E-F341-85F8-7DF1-A4AB293AEAA0}"/>
              </a:ext>
            </a:extLst>
          </p:cNvPr>
          <p:cNvSpPr txBox="1">
            <a:spLocks noChangeArrowheads="1"/>
          </p:cNvSpPr>
          <p:nvPr/>
        </p:nvSpPr>
        <p:spPr bwMode="auto">
          <a:xfrm>
            <a:off x="5357813" y="2511425"/>
            <a:ext cx="3973512" cy="369888"/>
          </a:xfrm>
          <a:prstGeom prst="rect">
            <a:avLst/>
          </a:prstGeom>
          <a:solidFill>
            <a:schemeClr val="accent2">
              <a:lumMod val="20000"/>
              <a:lumOff val="80000"/>
            </a:schemeClr>
          </a:solidFill>
          <a:ln w="9525">
            <a:noFill/>
            <a:miter lim="800000"/>
            <a:headEnd/>
            <a:tailEnd/>
          </a:ln>
        </p:spPr>
        <p:txBody>
          <a:bodyPr lIns="91424" tIns="45712" rIns="91424" bIns="45712">
            <a:spAutoFit/>
          </a:bodyPr>
          <a:lstStyle/>
          <a:p>
            <a:pPr eaLnBrk="1" hangingPunct="1">
              <a:defRPr/>
            </a:pPr>
            <a:r>
              <a:rPr lang="en-US" sz="1800" b="1" dirty="0" err="1">
                <a:latin typeface="+mn-lt"/>
              </a:rPr>
              <a:t>Nuôi</a:t>
            </a:r>
            <a:r>
              <a:rPr lang="en-US" sz="1800" b="1" dirty="0">
                <a:latin typeface="+mn-lt"/>
              </a:rPr>
              <a:t> </a:t>
            </a:r>
            <a:r>
              <a:rPr lang="en-US" sz="1800" b="1" dirty="0" err="1">
                <a:latin typeface="+mn-lt"/>
              </a:rPr>
              <a:t>sống</a:t>
            </a:r>
            <a:r>
              <a:rPr lang="en-US" sz="1800" b="1" dirty="0">
                <a:latin typeface="+mn-lt"/>
              </a:rPr>
              <a:t> con </a:t>
            </a:r>
            <a:r>
              <a:rPr lang="en-US" sz="1800" b="1" dirty="0" err="1">
                <a:latin typeface="+mn-lt"/>
              </a:rPr>
              <a:t>cái</a:t>
            </a:r>
            <a:r>
              <a:rPr lang="en-US" sz="1800" b="1" dirty="0">
                <a:latin typeface="+mn-lt"/>
              </a:rPr>
              <a:t> </a:t>
            </a:r>
            <a:r>
              <a:rPr lang="en-US" sz="1800" b="1" dirty="0" err="1">
                <a:latin typeface="+mn-lt"/>
              </a:rPr>
              <a:t>của</a:t>
            </a:r>
            <a:r>
              <a:rPr lang="en-US" sz="1800" b="1" dirty="0">
                <a:latin typeface="+mn-lt"/>
              </a:rPr>
              <a:t> </a:t>
            </a:r>
            <a:r>
              <a:rPr lang="vi-VN" sz="1800" b="1" dirty="0">
                <a:latin typeface="+mn-lt"/>
              </a:rPr>
              <a:t>công nhân</a:t>
            </a:r>
          </a:p>
        </p:txBody>
      </p:sp>
      <p:pic>
        <p:nvPicPr>
          <p:cNvPr id="256009" name="Picture 29" descr="occ-workman3">
            <a:extLst>
              <a:ext uri="{FF2B5EF4-FFF2-40B4-BE49-F238E27FC236}">
                <a16:creationId xmlns:a16="http://schemas.microsoft.com/office/drawing/2014/main" id="{63C810C7-1650-87BB-287A-5BE4CF7831FF}"/>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369050" y="3257550"/>
            <a:ext cx="1295400"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a:extLst>
              <a:ext uri="{FF2B5EF4-FFF2-40B4-BE49-F238E27FC236}">
                <a16:creationId xmlns:a16="http://schemas.microsoft.com/office/drawing/2014/main" id="{185C9DF4-34BA-5986-9B00-F2C44DD99430}"/>
              </a:ext>
            </a:extLst>
          </p:cNvPr>
          <p:cNvSpPr txBox="1"/>
          <p:nvPr/>
        </p:nvSpPr>
        <p:spPr>
          <a:xfrm>
            <a:off x="1752601" y="604795"/>
            <a:ext cx="3276600" cy="276999"/>
          </a:xfrm>
          <a:prstGeom prst="rect">
            <a:avLst/>
          </a:prstGeom>
          <a:noFill/>
        </p:spPr>
        <p:txBody>
          <a:bodyPr wrap="none" lIns="91424" tIns="45712" rIns="91424" bIns="45712">
            <a:prstTxWarp prst="textStop">
              <a:avLst/>
            </a:prstTxWarp>
            <a:spAutoFit/>
          </a:bodyPr>
          <a:lstStyle/>
          <a:p>
            <a:pPr eaLnBrk="1" fontAlgn="auto" hangingPunct="1">
              <a:spcBef>
                <a:spcPts val="0"/>
              </a:spcBef>
              <a:spcAft>
                <a:spcPts val="0"/>
              </a:spcAft>
              <a:defRPr/>
            </a:pPr>
            <a:r>
              <a:rPr lang="vi-VN" b="1" dirty="0">
                <a:ln w="12700">
                  <a:solidFill>
                    <a:schemeClr val="tx2">
                      <a:satMod val="155000"/>
                    </a:schemeClr>
                  </a:solidFill>
                  <a:prstDash val="solid"/>
                </a:ln>
                <a:solidFill>
                  <a:srgbClr val="C00000"/>
                </a:solidFill>
                <a:effectLst>
                  <a:outerShdw blurRad="41275" dist="20320" dir="1800000" algn="tl" rotWithShape="0">
                    <a:srgbClr val="000000">
                      <a:alpha val="40000"/>
                    </a:srgbClr>
                  </a:outerShdw>
                </a:effectLst>
                <a:latin typeface="+mn-lt"/>
              </a:rPr>
              <a:t>GIÁ TRỊ SỨC LAO ĐỘNG</a:t>
            </a:r>
          </a:p>
        </p:txBody>
      </p:sp>
      <p:sp>
        <p:nvSpPr>
          <p:cNvPr id="16" name="TextBox 15">
            <a:extLst>
              <a:ext uri="{FF2B5EF4-FFF2-40B4-BE49-F238E27FC236}">
                <a16:creationId xmlns:a16="http://schemas.microsoft.com/office/drawing/2014/main" id="{CBBE475A-C040-FBF1-FA08-D4486E8080C6}"/>
              </a:ext>
            </a:extLst>
          </p:cNvPr>
          <p:cNvSpPr txBox="1"/>
          <p:nvPr/>
        </p:nvSpPr>
        <p:spPr>
          <a:xfrm>
            <a:off x="1752600" y="3086106"/>
            <a:ext cx="2971800" cy="342900"/>
          </a:xfrm>
          <a:prstGeom prst="rect">
            <a:avLst/>
          </a:prstGeom>
        </p:spPr>
        <p:style>
          <a:lnRef idx="2">
            <a:schemeClr val="dk1"/>
          </a:lnRef>
          <a:fillRef idx="1">
            <a:schemeClr val="lt1"/>
          </a:fillRef>
          <a:effectRef idx="0">
            <a:schemeClr val="dk1"/>
          </a:effectRef>
          <a:fontRef idx="minor">
            <a:schemeClr val="dk1"/>
          </a:fontRef>
        </p:style>
        <p:txBody>
          <a:bodyPr wrap="none" lIns="91424" tIns="45712" rIns="91424" bIns="45712">
            <a:prstTxWarp prst="textStop">
              <a:avLst/>
            </a:prstTxWarp>
            <a:spAutoFit/>
          </a:bodyPr>
          <a:lstStyle/>
          <a:p>
            <a:pPr eaLnBrk="1" fontAlgn="auto" hangingPunct="1">
              <a:spcBef>
                <a:spcPts val="0"/>
              </a:spcBef>
              <a:spcAft>
                <a:spcPts val="0"/>
              </a:spcAft>
              <a:defRPr/>
            </a:pPr>
            <a:r>
              <a:rPr lang="vi-VN" b="1" dirty="0">
                <a:ln w="12700">
                  <a:solidFill>
                    <a:schemeClr val="tx2">
                      <a:satMod val="155000"/>
                    </a:schemeClr>
                  </a:solidFill>
                  <a:prstDash val="solid"/>
                </a:ln>
                <a:solidFill>
                  <a:srgbClr val="C00000"/>
                </a:solidFill>
                <a:effectLst>
                  <a:outerShdw blurRad="41275" dist="20320" dir="1800000" algn="tl" rotWithShape="0">
                    <a:srgbClr val="000000">
                      <a:alpha val="40000"/>
                    </a:srgbClr>
                  </a:outerShdw>
                </a:effectLst>
              </a:rPr>
              <a:t>GIÁ TRỊ SỬ DỤNG SỨC LAO ĐỘNG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ox(in)">
                                      <p:cBhvr>
                                        <p:cTn id="12" dur="500"/>
                                        <p:tgtEl>
                                          <p:spTgt spid="1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499"/>
                                          </p:stCondLst>
                                        </p:cTn>
                                        <p:tgtEl>
                                          <p:spTgt spid="1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5" presetClass="entr" presetSubtype="10"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checkerboard(across)">
                                      <p:cBhvr>
                                        <p:cTn id="21" dur="500"/>
                                        <p:tgtEl>
                                          <p:spTgt spid="12"/>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4" presetClass="entr" presetSubtype="16"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ox(in)">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autoUpdateAnimBg="0"/>
      <p:bldP spid="6" grpId="0" animBg="1" autoUpdateAnimBg="0"/>
      <p:bldP spid="10" grpId="0" animBg="1" autoUpdateAnimBg="0"/>
      <p:bldP spid="11" grpId="0" animBg="1" autoUpdateAnimBg="0"/>
      <p:bldP spid="12"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5">
            <a:extLst>
              <a:ext uri="{FF2B5EF4-FFF2-40B4-BE49-F238E27FC236}">
                <a16:creationId xmlns:a16="http://schemas.microsoft.com/office/drawing/2014/main" id="{BB1632A3-5DB9-9C1B-644D-2EB52FBDCA2E}"/>
              </a:ext>
            </a:extLst>
          </p:cNvPr>
          <p:cNvSpPr>
            <a:spLocks noChangeArrowheads="1"/>
          </p:cNvSpPr>
          <p:nvPr/>
        </p:nvSpPr>
        <p:spPr bwMode="auto">
          <a:xfrm>
            <a:off x="533400" y="742950"/>
            <a:ext cx="8382000" cy="1200150"/>
          </a:xfrm>
          <a:prstGeom prst="foldedCorner">
            <a:avLst>
              <a:gd name="adj" fmla="val 12500"/>
            </a:avLst>
          </a:prstGeom>
          <a:solidFill>
            <a:schemeClr val="bg1"/>
          </a:solidFill>
          <a:ln w="9525">
            <a:solidFill>
              <a:schemeClr val="bg2"/>
            </a:solidFill>
            <a:round/>
            <a:headEnd/>
            <a:tailEnd/>
          </a:ln>
          <a:effectLst>
            <a:outerShdw dist="107763" dir="18900000" algn="ctr" rotWithShape="0">
              <a:schemeClr val="bg2">
                <a:alpha val="50000"/>
              </a:schemeClr>
            </a:outerShdw>
          </a:effectLst>
          <a:scene3d>
            <a:camera prst="isometricOffAxis2Left"/>
            <a:lightRig rig="threePt" dir="t"/>
          </a:scene3d>
        </p:spPr>
        <p:txBody>
          <a:bodyPr wrap="none" lIns="91424" tIns="45712" rIns="91424" bIns="45712" anchor="ctr"/>
          <a:lstStyle/>
          <a:p>
            <a:pPr eaLnBrk="1" fontAlgn="auto" hangingPunct="1">
              <a:spcBef>
                <a:spcPts val="0"/>
              </a:spcBef>
              <a:spcAft>
                <a:spcPts val="0"/>
              </a:spcAft>
              <a:defRPr/>
            </a:pPr>
            <a:endParaRPr lang="vi-VN" b="1" dirty="0">
              <a:latin typeface="+mn-lt"/>
            </a:endParaRPr>
          </a:p>
        </p:txBody>
      </p:sp>
      <p:sp>
        <p:nvSpPr>
          <p:cNvPr id="5" name="Text Box 4">
            <a:extLst>
              <a:ext uri="{FF2B5EF4-FFF2-40B4-BE49-F238E27FC236}">
                <a16:creationId xmlns:a16="http://schemas.microsoft.com/office/drawing/2014/main" id="{4B912CC1-5109-A3F8-FBF0-C7A6EB4E146E}"/>
              </a:ext>
            </a:extLst>
          </p:cNvPr>
          <p:cNvSpPr txBox="1">
            <a:spLocks noChangeArrowheads="1"/>
          </p:cNvSpPr>
          <p:nvPr/>
        </p:nvSpPr>
        <p:spPr bwMode="auto">
          <a:xfrm>
            <a:off x="533415" y="1475856"/>
            <a:ext cx="8093075" cy="1384978"/>
          </a:xfrm>
          <a:prstGeom prst="rect">
            <a:avLst/>
          </a:prstGeom>
          <a:solidFill>
            <a:schemeClr val="accent1">
              <a:lumMod val="20000"/>
              <a:lumOff val="8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24" tIns="45712" rIns="91424" bIns="45712">
            <a:spAutoFit/>
          </a:bodyPr>
          <a:lstStyle/>
          <a:p>
            <a:pPr algn="justLow" eaLnBrk="1" hangingPunct="1">
              <a:defRPr/>
            </a:pPr>
            <a:r>
              <a:rPr lang="en-US" sz="2800" b="1" dirty="0">
                <a:solidFill>
                  <a:srgbClr val="7030A0"/>
                </a:solidFill>
                <a:latin typeface="Times New Roman" pitchFamily="18" charset="0"/>
                <a:cs typeface="Times New Roman" pitchFamily="18" charset="0"/>
              </a:rPr>
              <a:t>“</a:t>
            </a:r>
            <a:r>
              <a:rPr lang="en-US" sz="2800" b="1" dirty="0" err="1">
                <a:solidFill>
                  <a:srgbClr val="7030A0"/>
                </a:solidFill>
                <a:latin typeface="Times New Roman" pitchFamily="18" charset="0"/>
                <a:cs typeface="Times New Roman" pitchFamily="18" charset="0"/>
              </a:rPr>
              <a:t>Là</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một</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bộ</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phận</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của</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giá</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trị</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mới</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dôi</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ra</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ngoài</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giá</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trị</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sức</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lao</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động</a:t>
            </a:r>
            <a:r>
              <a:rPr lang="en-US" sz="2800" b="1" dirty="0">
                <a:solidFill>
                  <a:srgbClr val="7030A0"/>
                </a:solidFill>
                <a:latin typeface="Times New Roman" pitchFamily="18" charset="0"/>
                <a:cs typeface="Times New Roman" pitchFamily="18" charset="0"/>
              </a:rPr>
              <a:t> do </a:t>
            </a:r>
            <a:r>
              <a:rPr lang="en-US" sz="2800" b="1" dirty="0" err="1">
                <a:solidFill>
                  <a:srgbClr val="7030A0"/>
                </a:solidFill>
                <a:latin typeface="Times New Roman" pitchFamily="18" charset="0"/>
                <a:cs typeface="Times New Roman" pitchFamily="18" charset="0"/>
              </a:rPr>
              <a:t>công</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nhân</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làm</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thuê</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tạo</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ra</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và</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bị</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nhà</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tư</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bản</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chiếm</a:t>
            </a:r>
            <a:r>
              <a:rPr lang="en-US" sz="2800" b="1" dirty="0">
                <a:solidFill>
                  <a:srgbClr val="7030A0"/>
                </a:solidFill>
                <a:latin typeface="Times New Roman" pitchFamily="18" charset="0"/>
                <a:cs typeface="Times New Roman" pitchFamily="18" charset="0"/>
              </a:rPr>
              <a:t> </a:t>
            </a:r>
            <a:r>
              <a:rPr lang="en-US" sz="2800" b="1" dirty="0" err="1">
                <a:solidFill>
                  <a:srgbClr val="7030A0"/>
                </a:solidFill>
                <a:latin typeface="Times New Roman" pitchFamily="18" charset="0"/>
                <a:cs typeface="Times New Roman" pitchFamily="18" charset="0"/>
              </a:rPr>
              <a:t>không</a:t>
            </a:r>
            <a:r>
              <a:rPr lang="en-US" sz="2800" b="1" dirty="0">
                <a:solidFill>
                  <a:srgbClr val="7030A0"/>
                </a:solidFill>
                <a:latin typeface="Times New Roman" pitchFamily="18" charset="0"/>
                <a:cs typeface="Times New Roman" pitchFamily="18" charset="0"/>
              </a:rPr>
              <a:t>.”</a:t>
            </a:r>
            <a:endParaRPr lang="vi-VN" sz="2800" b="1" dirty="0">
              <a:solidFill>
                <a:srgbClr val="7030A0"/>
              </a:solidFill>
              <a:latin typeface="Times New Roman" pitchFamily="18" charset="0"/>
              <a:cs typeface="Times New Roman" pitchFamily="18" charset="0"/>
            </a:endParaRPr>
          </a:p>
        </p:txBody>
      </p:sp>
      <p:sp>
        <p:nvSpPr>
          <p:cNvPr id="6" name="Rectangle 6">
            <a:extLst>
              <a:ext uri="{FF2B5EF4-FFF2-40B4-BE49-F238E27FC236}">
                <a16:creationId xmlns:a16="http://schemas.microsoft.com/office/drawing/2014/main" id="{8CBF1842-0EE9-E074-9BB4-B61FE9337EF2}"/>
              </a:ext>
            </a:extLst>
          </p:cNvPr>
          <p:cNvSpPr>
            <a:spLocks noChangeArrowheads="1"/>
          </p:cNvSpPr>
          <p:nvPr/>
        </p:nvSpPr>
        <p:spPr bwMode="auto">
          <a:xfrm>
            <a:off x="2209800" y="228600"/>
            <a:ext cx="4953000" cy="342900"/>
          </a:xfrm>
          <a:prstGeom prst="rect">
            <a:avLst/>
          </a:prstGeom>
          <a:solidFill>
            <a:schemeClr val="accent1"/>
          </a:solid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91424" tIns="45712" rIns="91424" bIns="45712" anchor="ctr"/>
          <a:lstStyle/>
          <a:p>
            <a:pPr eaLnBrk="1" fontAlgn="auto" hangingPunct="1">
              <a:spcBef>
                <a:spcPts val="0"/>
              </a:spcBef>
              <a:spcAft>
                <a:spcPts val="0"/>
              </a:spcAft>
              <a:defRPr/>
            </a:pPr>
            <a:r>
              <a:rPr lang="vi-VN" sz="2800" b="1" dirty="0">
                <a:solidFill>
                  <a:srgbClr val="FF0000"/>
                </a:solidFill>
                <a:latin typeface="Arial" charset="0"/>
              </a:rPr>
              <a:t>GIÁ TRỊ THẶNG DƯ (m)</a:t>
            </a:r>
          </a:p>
        </p:txBody>
      </p:sp>
      <p:pic>
        <p:nvPicPr>
          <p:cNvPr id="257033" name="Picture 9" descr="occ-architect.gif">
            <a:extLst>
              <a:ext uri="{FF2B5EF4-FFF2-40B4-BE49-F238E27FC236}">
                <a16:creationId xmlns:a16="http://schemas.microsoft.com/office/drawing/2014/main" id="{93D0BFFF-63B8-5EF4-5BF6-F983403DFE8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81400" y="3143250"/>
            <a:ext cx="1171575" cy="1331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img231.imageshack.us/img231/8844/100billmoneycm8.jpg">
            <a:extLst>
              <a:ext uri="{FF2B5EF4-FFF2-40B4-BE49-F238E27FC236}">
                <a16:creationId xmlns:a16="http://schemas.microsoft.com/office/drawing/2014/main" id="{B08DE939-1FC0-9359-66A0-9B612C7B68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3714750"/>
            <a:ext cx="1763713"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7035" name="Picture 11" descr="occ-huntsman.gif">
            <a:extLst>
              <a:ext uri="{FF2B5EF4-FFF2-40B4-BE49-F238E27FC236}">
                <a16:creationId xmlns:a16="http://schemas.microsoft.com/office/drawing/2014/main" id="{81186254-EB39-1F3C-D243-10AB1C09190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934200" y="3257550"/>
            <a:ext cx="1524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par>
                                <p:cTn id="8" presetID="35" presetClass="path" presetSubtype="0" repeatCount="indefinite" accel="50000" decel="50000" fill="hold" nodeType="withEffect">
                                  <p:stCondLst>
                                    <p:cond delay="0"/>
                                  </p:stCondLst>
                                  <p:endCondLst>
                                    <p:cond evt="onNext" delay="0">
                                      <p:tgtEl>
                                        <p:sldTgt/>
                                      </p:tgtEl>
                                    </p:cond>
                                  </p:endCondLst>
                                  <p:childTnLst>
                                    <p:animMotion origin="layout" path="M 0.07865 -0.01111 L -0.17135 -0.01111 " pathEditMode="relative" rAng="0" ptsTypes="AA">
                                      <p:cBhvr>
                                        <p:cTn id="9" dur="3000" fill="hold"/>
                                        <p:tgtEl>
                                          <p:spTgt spid="1026"/>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Rectangle 2">
            <a:extLst>
              <a:ext uri="{FF2B5EF4-FFF2-40B4-BE49-F238E27FC236}">
                <a16:creationId xmlns:a16="http://schemas.microsoft.com/office/drawing/2014/main" id="{E8305E47-31D6-3A19-3DCD-579BE9776A96}"/>
              </a:ext>
            </a:extLst>
          </p:cNvPr>
          <p:cNvSpPr>
            <a:spLocks noChangeArrowheads="1"/>
          </p:cNvSpPr>
          <p:nvPr/>
        </p:nvSpPr>
        <p:spPr bwMode="auto">
          <a:xfrm>
            <a:off x="0" y="1426880"/>
            <a:ext cx="4495800" cy="1851025"/>
          </a:xfrm>
          <a:prstGeom prst="rect">
            <a:avLst/>
          </a:prstGeom>
          <a:solidFill>
            <a:schemeClr val="accent1"/>
          </a:solidFill>
          <a:ln w="9525">
            <a:solidFill>
              <a:schemeClr val="tx1"/>
            </a:solidFill>
            <a:miter lim="800000"/>
            <a:headEnd/>
            <a:tailEnd/>
          </a:ln>
        </p:spPr>
        <p:txBody>
          <a:bodyPr wrap="none" lIns="91424" tIns="45712" rIns="91424" bIns="45712"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pic>
        <p:nvPicPr>
          <p:cNvPr id="258051" name="Picture 3" descr="người lao động làm việc vất vả">
            <a:extLst>
              <a:ext uri="{FF2B5EF4-FFF2-40B4-BE49-F238E27FC236}">
                <a16:creationId xmlns:a16="http://schemas.microsoft.com/office/drawing/2014/main" id="{6B8A5E84-08D6-94BF-260C-00BE24D2FA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1477680"/>
            <a:ext cx="3048000" cy="1663700"/>
          </a:xfrm>
          <a:prstGeom prst="rect">
            <a:avLst/>
          </a:prstGeom>
          <a:noFill/>
          <a:ln w="57150">
            <a:solidFill>
              <a:srgbClr val="808000"/>
            </a:solidFill>
            <a:miter lim="800000"/>
            <a:headEnd/>
            <a:tailEnd/>
          </a:ln>
          <a:extLst>
            <a:ext uri="{909E8E84-426E-40DD-AFC4-6F175D3DCCD1}">
              <a14:hiddenFill xmlns:a14="http://schemas.microsoft.com/office/drawing/2010/main">
                <a:solidFill>
                  <a:srgbClr val="FFFFFF"/>
                </a:solidFill>
              </a14:hiddenFill>
            </a:ext>
          </a:extLst>
        </p:spPr>
      </p:pic>
      <p:pic>
        <p:nvPicPr>
          <p:cNvPr id="258052" name="Picture 4" descr="Ammonia%20Manufacture%201">
            <a:extLst>
              <a:ext uri="{FF2B5EF4-FFF2-40B4-BE49-F238E27FC236}">
                <a16:creationId xmlns:a16="http://schemas.microsoft.com/office/drawing/2014/main" id="{A0D41E1C-2138-80DD-C889-7145DEFA06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2147345"/>
            <a:ext cx="4495800" cy="2219325"/>
          </a:xfrm>
          <a:prstGeom prst="rect">
            <a:avLst/>
          </a:prstGeom>
          <a:noFill/>
          <a:ln w="57150">
            <a:solidFill>
              <a:srgbClr val="808000"/>
            </a:solidFill>
            <a:miter lim="800000"/>
            <a:headEnd/>
            <a:tailEnd/>
          </a:ln>
          <a:extLst>
            <a:ext uri="{909E8E84-426E-40DD-AFC4-6F175D3DCCD1}">
              <a14:hiddenFill xmlns:a14="http://schemas.microsoft.com/office/drawing/2010/main">
                <a:solidFill>
                  <a:srgbClr val="FFFFFF"/>
                </a:solidFill>
              </a14:hiddenFill>
            </a:ext>
          </a:extLst>
        </p:spPr>
      </p:pic>
      <p:sp>
        <p:nvSpPr>
          <p:cNvPr id="258053" name="Text Box 5">
            <a:extLst>
              <a:ext uri="{FF2B5EF4-FFF2-40B4-BE49-F238E27FC236}">
                <a16:creationId xmlns:a16="http://schemas.microsoft.com/office/drawing/2014/main" id="{0EA9DAAB-290B-A19E-E085-3B879FCAFA5A}"/>
              </a:ext>
            </a:extLst>
          </p:cNvPr>
          <p:cNvSpPr txBox="1">
            <a:spLocks noChangeArrowheads="1"/>
          </p:cNvSpPr>
          <p:nvPr/>
        </p:nvSpPr>
        <p:spPr bwMode="auto">
          <a:xfrm>
            <a:off x="4876800" y="4380880"/>
            <a:ext cx="3962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50000"/>
              </a:spcBef>
              <a:buFontTx/>
              <a:buNone/>
            </a:pPr>
            <a:r>
              <a:rPr lang="en-US" altLang="en-US" sz="2000" dirty="0" err="1">
                <a:latin typeface="Times New Roman" panose="02020603050405020304" pitchFamily="18" charset="0"/>
                <a:cs typeface="Times New Roman" panose="02020603050405020304" pitchFamily="18" charset="0"/>
              </a:rPr>
              <a:t>Dây</a:t>
            </a:r>
            <a:r>
              <a:rPr lang="en-US" altLang="en-US" sz="2000" dirty="0">
                <a:latin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cs typeface="Times New Roman" panose="02020603050405020304" pitchFamily="18" charset="0"/>
              </a:rPr>
              <a:t>chuyền</a:t>
            </a:r>
            <a:r>
              <a:rPr lang="en-US" altLang="en-US" sz="2000" dirty="0">
                <a:latin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cs typeface="Times New Roman" panose="02020603050405020304" pitchFamily="18" charset="0"/>
              </a:rPr>
              <a:t>sản</a:t>
            </a:r>
            <a:r>
              <a:rPr lang="en-US" altLang="en-US" sz="2000" dirty="0">
                <a:latin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cs typeface="Times New Roman" panose="02020603050405020304" pitchFamily="18" charset="0"/>
              </a:rPr>
              <a:t>xuất</a:t>
            </a:r>
            <a:r>
              <a:rPr lang="en-US" altLang="en-US" sz="2000" dirty="0">
                <a:latin typeface="Times New Roman" panose="02020603050405020304" pitchFamily="18" charset="0"/>
                <a:cs typeface="Times New Roman" panose="02020603050405020304" pitchFamily="18" charset="0"/>
              </a:rPr>
              <a:t> AMONIAC</a:t>
            </a:r>
          </a:p>
        </p:txBody>
      </p:sp>
      <p:pic>
        <p:nvPicPr>
          <p:cNvPr id="258054" name="Picture 6" descr="10">
            <a:extLst>
              <a:ext uri="{FF2B5EF4-FFF2-40B4-BE49-F238E27FC236}">
                <a16:creationId xmlns:a16="http://schemas.microsoft.com/office/drawing/2014/main" id="{4AD2D526-0D37-534A-BA5B-98BC170618B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75" y="3198530"/>
            <a:ext cx="4473575" cy="1550988"/>
          </a:xfrm>
          <a:prstGeom prst="rect">
            <a:avLst/>
          </a:prstGeom>
          <a:noFill/>
          <a:ln w="57150">
            <a:solidFill>
              <a:srgbClr val="993366"/>
            </a:solidFill>
            <a:miter lim="800000"/>
            <a:headEnd/>
            <a:tailEnd/>
          </a:ln>
          <a:extLst>
            <a:ext uri="{909E8E84-426E-40DD-AFC4-6F175D3DCCD1}">
              <a14:hiddenFill xmlns:a14="http://schemas.microsoft.com/office/drawing/2010/main">
                <a:solidFill>
                  <a:srgbClr val="FFFFFF"/>
                </a:solidFill>
              </a14:hiddenFill>
            </a:ext>
          </a:extLst>
        </p:spPr>
      </p:pic>
      <p:sp>
        <p:nvSpPr>
          <p:cNvPr id="258055" name="AutoShape 7">
            <a:extLst>
              <a:ext uri="{FF2B5EF4-FFF2-40B4-BE49-F238E27FC236}">
                <a16:creationId xmlns:a16="http://schemas.microsoft.com/office/drawing/2014/main" id="{090DD1AF-F58F-4340-F578-8F790924F169}"/>
              </a:ext>
            </a:extLst>
          </p:cNvPr>
          <p:cNvSpPr>
            <a:spLocks noChangeArrowheads="1"/>
          </p:cNvSpPr>
          <p:nvPr/>
        </p:nvSpPr>
        <p:spPr bwMode="gray">
          <a:xfrm>
            <a:off x="439140" y="0"/>
            <a:ext cx="6858000" cy="800100"/>
          </a:xfrm>
          <a:prstGeom prst="roundRect">
            <a:avLst>
              <a:gd name="adj" fmla="val 12796"/>
            </a:avLst>
          </a:prstGeom>
          <a:solidFill>
            <a:srgbClr val="66FFFF"/>
          </a:solidFill>
          <a:ln w="28575">
            <a:solidFill>
              <a:schemeClr val="bg1"/>
            </a:solidFill>
            <a:round/>
            <a:headEnd/>
            <a:tailEnd/>
          </a:ln>
          <a:effectLst>
            <a:outerShdw dist="107763" dir="2700000" algn="ctr" rotWithShape="0">
              <a:schemeClr val="bg2">
                <a:alpha val="50000"/>
              </a:schemeClr>
            </a:outerShdw>
          </a:effectLst>
        </p:spPr>
        <p:txBody>
          <a:bodyPr wrap="none" lIns="91424" tIns="45712" rIns="91424" bIns="45712" anchor="ctr"/>
          <a:lstStyle/>
          <a:p>
            <a:pPr eaLnBrk="1" hangingPunct="1"/>
            <a:r>
              <a:rPr lang="en-US" altLang="en-US" sz="3200">
                <a:solidFill>
                  <a:srgbClr val="00B050"/>
                </a:solidFill>
                <a:latin typeface="Arial" panose="020B0604020202020204" pitchFamily="34" charset="0"/>
              </a:rPr>
              <a:t> </a:t>
            </a:r>
            <a:r>
              <a:rPr lang="en-US" altLang="en-US" sz="3200" b="1">
                <a:solidFill>
                  <a:srgbClr val="00B050"/>
                </a:solidFill>
                <a:latin typeface="Arial" panose="020B0604020202020204" pitchFamily="34" charset="0"/>
              </a:rPr>
              <a:t>Hai </a:t>
            </a:r>
            <a:r>
              <a:rPr lang="en-US" altLang="en-US" sz="3200" b="1">
                <a:solidFill>
                  <a:srgbClr val="00B050"/>
                </a:solidFill>
                <a:latin typeface="VNI-Times" pitchFamily="2" charset="0"/>
              </a:rPr>
              <a:t>phöông phaùp sản xuất ra GTTD </a:t>
            </a:r>
            <a:endParaRPr lang="en-US" altLang="en-US" sz="3200">
              <a:solidFill>
                <a:srgbClr val="00B050"/>
              </a:solidFill>
              <a:latin typeface="Arial" panose="020B0604020202020204" pitchFamily="34" charset="0"/>
            </a:endParaRPr>
          </a:p>
        </p:txBody>
      </p:sp>
      <p:sp>
        <p:nvSpPr>
          <p:cNvPr id="258056" name="Text Box 9">
            <a:extLst>
              <a:ext uri="{FF2B5EF4-FFF2-40B4-BE49-F238E27FC236}">
                <a16:creationId xmlns:a16="http://schemas.microsoft.com/office/drawing/2014/main" id="{3E9A48F7-73C3-8515-B14A-5558F5671AD8}"/>
              </a:ext>
            </a:extLst>
          </p:cNvPr>
          <p:cNvSpPr txBox="1">
            <a:spLocks noChangeArrowheads="1"/>
          </p:cNvSpPr>
          <p:nvPr/>
        </p:nvSpPr>
        <p:spPr bwMode="auto">
          <a:xfrm>
            <a:off x="0" y="963590"/>
            <a:ext cx="434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000" dirty="0" err="1">
                <a:latin typeface="Times New Roman" panose="02020603050405020304" pitchFamily="18" charset="0"/>
                <a:cs typeface="Times New Roman" panose="02020603050405020304" pitchFamily="18" charset="0"/>
              </a:rPr>
              <a:t>Sản</a:t>
            </a:r>
            <a:r>
              <a:rPr lang="en-US" altLang="en-US" sz="2000" dirty="0">
                <a:latin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cs typeface="Times New Roman" panose="02020603050405020304" pitchFamily="18" charset="0"/>
              </a:rPr>
              <a:t>xuất</a:t>
            </a:r>
            <a:r>
              <a:rPr lang="en-US" altLang="en-US" sz="2000" dirty="0">
                <a:latin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cs typeface="Times New Roman" panose="02020603050405020304" pitchFamily="18" charset="0"/>
              </a:rPr>
              <a:t>giá</a:t>
            </a:r>
            <a:r>
              <a:rPr lang="en-US" altLang="en-US" sz="2000" dirty="0">
                <a:latin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cs typeface="Times New Roman" panose="02020603050405020304" pitchFamily="18" charset="0"/>
              </a:rPr>
              <a:t>trị</a:t>
            </a:r>
            <a:r>
              <a:rPr lang="en-US" altLang="en-US" sz="2000" dirty="0">
                <a:latin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cs typeface="Times New Roman" panose="02020603050405020304" pitchFamily="18" charset="0"/>
              </a:rPr>
              <a:t>thặng</a:t>
            </a:r>
            <a:r>
              <a:rPr lang="en-US" altLang="en-US" sz="2000" dirty="0">
                <a:latin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cs typeface="Times New Roman" panose="02020603050405020304" pitchFamily="18" charset="0"/>
              </a:rPr>
              <a:t>dư</a:t>
            </a:r>
            <a:r>
              <a:rPr lang="en-US" altLang="en-US" sz="2000" dirty="0">
                <a:latin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cs typeface="Times New Roman" panose="02020603050405020304" pitchFamily="18" charset="0"/>
              </a:rPr>
              <a:t>tuyệt</a:t>
            </a:r>
            <a:r>
              <a:rPr lang="en-US" altLang="en-US" sz="2000" dirty="0">
                <a:latin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cs typeface="Times New Roman" panose="02020603050405020304" pitchFamily="18" charset="0"/>
              </a:rPr>
              <a:t>đối</a:t>
            </a:r>
            <a:endParaRPr lang="en-US" altLang="en-US" sz="2000" dirty="0">
              <a:latin typeface="Times New Roman" panose="02020603050405020304" pitchFamily="18" charset="0"/>
              <a:cs typeface="Times New Roman" panose="02020603050405020304" pitchFamily="18" charset="0"/>
            </a:endParaRPr>
          </a:p>
        </p:txBody>
      </p:sp>
      <p:sp>
        <p:nvSpPr>
          <p:cNvPr id="258057" name="Text Box 10">
            <a:extLst>
              <a:ext uri="{FF2B5EF4-FFF2-40B4-BE49-F238E27FC236}">
                <a16:creationId xmlns:a16="http://schemas.microsoft.com/office/drawing/2014/main" id="{F4D5742C-FEE6-0382-4DBB-2DF5007585AE}"/>
              </a:ext>
            </a:extLst>
          </p:cNvPr>
          <p:cNvSpPr txBox="1">
            <a:spLocks noChangeArrowheads="1"/>
          </p:cNvSpPr>
          <p:nvPr/>
        </p:nvSpPr>
        <p:spPr bwMode="auto">
          <a:xfrm>
            <a:off x="4572000" y="1505110"/>
            <a:ext cx="434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000" dirty="0" err="1">
                <a:latin typeface="Times New Roman" panose="02020603050405020304" pitchFamily="18" charset="0"/>
                <a:cs typeface="Times New Roman" panose="02020603050405020304" pitchFamily="18" charset="0"/>
              </a:rPr>
              <a:t>Sản</a:t>
            </a:r>
            <a:r>
              <a:rPr lang="en-US" altLang="en-US" sz="2000" dirty="0">
                <a:latin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cs typeface="Times New Roman" panose="02020603050405020304" pitchFamily="18" charset="0"/>
              </a:rPr>
              <a:t>xuất</a:t>
            </a:r>
            <a:r>
              <a:rPr lang="en-US" altLang="en-US" sz="2000" dirty="0">
                <a:latin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cs typeface="Times New Roman" panose="02020603050405020304" pitchFamily="18" charset="0"/>
              </a:rPr>
              <a:t>giá</a:t>
            </a:r>
            <a:r>
              <a:rPr lang="en-US" altLang="en-US" sz="2000" dirty="0">
                <a:latin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cs typeface="Times New Roman" panose="02020603050405020304" pitchFamily="18" charset="0"/>
              </a:rPr>
              <a:t>trị</a:t>
            </a:r>
            <a:r>
              <a:rPr lang="en-US" altLang="en-US" sz="2000" dirty="0">
                <a:latin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cs typeface="Times New Roman" panose="02020603050405020304" pitchFamily="18" charset="0"/>
              </a:rPr>
              <a:t>thặng</a:t>
            </a:r>
            <a:r>
              <a:rPr lang="en-US" altLang="en-US" sz="2000" dirty="0">
                <a:latin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cs typeface="Times New Roman" panose="02020603050405020304" pitchFamily="18" charset="0"/>
              </a:rPr>
              <a:t>dư</a:t>
            </a:r>
            <a:r>
              <a:rPr lang="en-US" altLang="en-US" sz="2000" dirty="0">
                <a:latin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cs typeface="Times New Roman" panose="02020603050405020304" pitchFamily="18" charset="0"/>
              </a:rPr>
              <a:t>tương</a:t>
            </a:r>
            <a:r>
              <a:rPr lang="en-US" altLang="en-US" sz="2000" dirty="0">
                <a:latin typeface="Times New Roman" panose="02020603050405020304" pitchFamily="18" charset="0"/>
                <a:cs typeface="Times New Roman" panose="02020603050405020304" pitchFamily="18" charset="0"/>
              </a:rPr>
              <a:t> </a:t>
            </a:r>
            <a:r>
              <a:rPr lang="en-US" altLang="en-US" sz="2000" dirty="0" err="1">
                <a:latin typeface="Times New Roman" panose="02020603050405020304" pitchFamily="18" charset="0"/>
                <a:cs typeface="Times New Roman" panose="02020603050405020304" pitchFamily="18" charset="0"/>
              </a:rPr>
              <a:t>đối</a:t>
            </a:r>
            <a:endParaRPr lang="en-US" altLang="en-US" sz="2000" dirty="0">
              <a:latin typeface="Times New Roman" panose="02020603050405020304" pitchFamily="18" charset="0"/>
              <a:cs typeface="Times New Roman" panose="02020603050405020304" pitchFamily="18" charset="0"/>
            </a:endParaRPr>
          </a:p>
        </p:txBody>
      </p:sp>
    </p:spTree>
  </p:cSld>
  <p:clrMapOvr>
    <a:masterClrMapping/>
  </p:clrMapOvr>
  <p:transition spd="med">
    <p:pull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Title 1">
            <a:extLst>
              <a:ext uri="{FF2B5EF4-FFF2-40B4-BE49-F238E27FC236}">
                <a16:creationId xmlns:a16="http://schemas.microsoft.com/office/drawing/2014/main" id="{59DDC8D2-827B-3A30-7417-8032D72F4B9C}"/>
              </a:ext>
            </a:extLst>
          </p:cNvPr>
          <p:cNvSpPr>
            <a:spLocks noGrp="1" noChangeArrowheads="1"/>
          </p:cNvSpPr>
          <p:nvPr>
            <p:ph type="title" sz="quarter"/>
          </p:nvPr>
        </p:nvSpPr>
        <p:spPr/>
        <p:txBody>
          <a:bodyPr>
            <a:normAutofit fontScale="90000"/>
          </a:bodyPr>
          <a:lstStyle/>
          <a:p>
            <a:r>
              <a:rPr lang="pt-BR" altLang="en-US" b="1" i="1"/>
              <a:t>Ý nghĩa của học thuyết </a:t>
            </a:r>
            <a:br>
              <a:rPr lang="en-US" altLang="en-US"/>
            </a:br>
            <a:endParaRPr lang="en-US" altLang="en-US"/>
          </a:p>
        </p:txBody>
      </p:sp>
      <p:grpSp>
        <p:nvGrpSpPr>
          <p:cNvPr id="260099" name="Group 21">
            <a:extLst>
              <a:ext uri="{FF2B5EF4-FFF2-40B4-BE49-F238E27FC236}">
                <a16:creationId xmlns:a16="http://schemas.microsoft.com/office/drawing/2014/main" id="{C07A0B34-89BA-7EB6-9D51-171D68C8E5CE}"/>
              </a:ext>
            </a:extLst>
          </p:cNvPr>
          <p:cNvGrpSpPr>
            <a:grpSpLocks/>
          </p:cNvGrpSpPr>
          <p:nvPr/>
        </p:nvGrpSpPr>
        <p:grpSpPr bwMode="auto">
          <a:xfrm>
            <a:off x="838200" y="857250"/>
            <a:ext cx="7864475" cy="1143000"/>
            <a:chOff x="480" y="864"/>
            <a:chExt cx="4954" cy="960"/>
          </a:xfrm>
        </p:grpSpPr>
        <p:pic>
          <p:nvPicPr>
            <p:cNvPr id="260103" name="Picture 5" descr="money-note">
              <a:extLst>
                <a:ext uri="{FF2B5EF4-FFF2-40B4-BE49-F238E27FC236}">
                  <a16:creationId xmlns:a16="http://schemas.microsoft.com/office/drawing/2014/main" id="{E78CC218-C017-339E-D02C-5B50819A2E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8" y="864"/>
              <a:ext cx="570" cy="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0104" name="Picture 7" descr="occ-huntsman">
              <a:extLst>
                <a:ext uri="{FF2B5EF4-FFF2-40B4-BE49-F238E27FC236}">
                  <a16:creationId xmlns:a16="http://schemas.microsoft.com/office/drawing/2014/main" id="{A71A1179-AE5C-D4B8-6F99-AE493D7755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6" y="1152"/>
              <a:ext cx="624" cy="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0105" name="Picture 9" descr="occ-workman3">
              <a:extLst>
                <a:ext uri="{FF2B5EF4-FFF2-40B4-BE49-F238E27FC236}">
                  <a16:creationId xmlns:a16="http://schemas.microsoft.com/office/drawing/2014/main" id="{E73760D7-E2B4-868B-B832-31B43B7399C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68" y="912"/>
              <a:ext cx="480" cy="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0106" name="Text Box 4">
              <a:extLst>
                <a:ext uri="{FF2B5EF4-FFF2-40B4-BE49-F238E27FC236}">
                  <a16:creationId xmlns:a16="http://schemas.microsoft.com/office/drawing/2014/main" id="{6099F198-A87E-2B64-8D2F-29D21B81BB63}"/>
                </a:ext>
              </a:extLst>
            </p:cNvPr>
            <p:cNvSpPr txBox="1">
              <a:spLocks noChangeArrowheads="1"/>
            </p:cNvSpPr>
            <p:nvPr/>
          </p:nvSpPr>
          <p:spPr bwMode="auto">
            <a:xfrm>
              <a:off x="480" y="960"/>
              <a:ext cx="683" cy="310"/>
            </a:xfrm>
            <a:prstGeom prst="rect">
              <a:avLst/>
            </a:prstGeom>
            <a:gradFill rotWithShape="1">
              <a:gsLst>
                <a:gs pos="0">
                  <a:srgbClr val="767647"/>
                </a:gs>
                <a:gs pos="50000">
                  <a:srgbClr val="FFFF99"/>
                </a:gs>
                <a:gs pos="100000">
                  <a:srgbClr val="767647"/>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vi-VN" altLang="en-US" sz="1800" b="1">
                  <a:latin typeface="Times New Roman" panose="02020603050405020304" pitchFamily="18" charset="0"/>
                  <a:cs typeface="Times New Roman" panose="02020603050405020304" pitchFamily="18" charset="0"/>
                </a:rPr>
                <a:t>GIÁ TRỊ</a:t>
              </a:r>
            </a:p>
          </p:txBody>
        </p:sp>
        <p:pic>
          <p:nvPicPr>
            <p:cNvPr id="260107" name="Picture 11" descr="occ-architect">
              <a:extLst>
                <a:ext uri="{FF2B5EF4-FFF2-40B4-BE49-F238E27FC236}">
                  <a16:creationId xmlns:a16="http://schemas.microsoft.com/office/drawing/2014/main" id="{CFE695CC-0781-0AD8-5A4A-D63726B677D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 y="1200"/>
              <a:ext cx="412" cy="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0108" name="AutoShape 14">
              <a:extLst>
                <a:ext uri="{FF2B5EF4-FFF2-40B4-BE49-F238E27FC236}">
                  <a16:creationId xmlns:a16="http://schemas.microsoft.com/office/drawing/2014/main" id="{A595AF87-429E-4235-BF97-C356C0F54C1C}"/>
                </a:ext>
              </a:extLst>
            </p:cNvPr>
            <p:cNvSpPr>
              <a:spLocks noChangeArrowheads="1"/>
            </p:cNvSpPr>
            <p:nvPr/>
          </p:nvSpPr>
          <p:spPr bwMode="auto">
            <a:xfrm>
              <a:off x="1488" y="1344"/>
              <a:ext cx="1632" cy="288"/>
            </a:xfrm>
            <a:prstGeom prst="rightArrow">
              <a:avLst>
                <a:gd name="adj1" fmla="val 50000"/>
                <a:gd name="adj2" fmla="val 141667"/>
              </a:avLst>
            </a:prstGeom>
            <a:solidFill>
              <a:schemeClr val="accent1"/>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b="1">
                <a:latin typeface=".VnTime" panose="020B7200000000000000" pitchFamily="34" charset="0"/>
              </a:endParaRPr>
            </a:p>
          </p:txBody>
        </p:sp>
        <p:pic>
          <p:nvPicPr>
            <p:cNvPr id="260109" name="Picture 15" descr="money-note">
              <a:extLst>
                <a:ext uri="{FF2B5EF4-FFF2-40B4-BE49-F238E27FC236}">
                  <a16:creationId xmlns:a16="http://schemas.microsoft.com/office/drawing/2014/main" id="{2E50AE34-159D-666B-B951-78D8C662F3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2" y="864"/>
              <a:ext cx="570" cy="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0110" name="Picture 17" descr="money-note">
              <a:extLst>
                <a:ext uri="{FF2B5EF4-FFF2-40B4-BE49-F238E27FC236}">
                  <a16:creationId xmlns:a16="http://schemas.microsoft.com/office/drawing/2014/main" id="{3ED69515-C3AB-419C-285C-379433CF1F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0" y="864"/>
              <a:ext cx="570" cy="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0111" name="Text Box 19">
              <a:extLst>
                <a:ext uri="{FF2B5EF4-FFF2-40B4-BE49-F238E27FC236}">
                  <a16:creationId xmlns:a16="http://schemas.microsoft.com/office/drawing/2014/main" id="{069A6FB4-2EF0-C1E1-0F2A-7BB80B521B78}"/>
                </a:ext>
              </a:extLst>
            </p:cNvPr>
            <p:cNvSpPr txBox="1">
              <a:spLocks noChangeArrowheads="1"/>
            </p:cNvSpPr>
            <p:nvPr/>
          </p:nvSpPr>
          <p:spPr bwMode="auto">
            <a:xfrm>
              <a:off x="3926" y="887"/>
              <a:ext cx="1508" cy="310"/>
            </a:xfrm>
            <a:prstGeom prst="rect">
              <a:avLst/>
            </a:prstGeom>
            <a:gradFill rotWithShape="1">
              <a:gsLst>
                <a:gs pos="0">
                  <a:srgbClr val="767647"/>
                </a:gs>
                <a:gs pos="50000">
                  <a:srgbClr val="FFFF99"/>
                </a:gs>
                <a:gs pos="100000">
                  <a:srgbClr val="767647"/>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vi-VN" altLang="en-US" sz="1800" b="1">
                  <a:latin typeface="Times New Roman" panose="02020603050405020304" pitchFamily="18" charset="0"/>
                  <a:cs typeface="Times New Roman" panose="02020603050405020304" pitchFamily="18" charset="0"/>
                </a:rPr>
                <a:t>GIÁ TRỊ THẶNG DƯ</a:t>
              </a:r>
            </a:p>
          </p:txBody>
        </p:sp>
      </p:grpSp>
      <p:sp>
        <p:nvSpPr>
          <p:cNvPr id="13" name="Text Box 20">
            <a:extLst>
              <a:ext uri="{FF2B5EF4-FFF2-40B4-BE49-F238E27FC236}">
                <a16:creationId xmlns:a16="http://schemas.microsoft.com/office/drawing/2014/main" id="{B0537222-E53D-2A3D-A73A-2E619B0400AC}"/>
              </a:ext>
            </a:extLst>
          </p:cNvPr>
          <p:cNvSpPr txBox="1">
            <a:spLocks noChangeArrowheads="1"/>
          </p:cNvSpPr>
          <p:nvPr/>
        </p:nvSpPr>
        <p:spPr bwMode="auto">
          <a:xfrm>
            <a:off x="142878" y="2071685"/>
            <a:ext cx="9001156" cy="3046972"/>
          </a:xfrm>
          <a:prstGeom prst="rect">
            <a:avLst/>
          </a:prstGeom>
          <a:solidFill>
            <a:schemeClr val="bg1"/>
          </a:solidFill>
          <a:ln w="19050">
            <a:noFill/>
            <a:miter lim="800000"/>
            <a:headEnd/>
            <a:tailEnd/>
          </a:ln>
          <a:effectLst/>
          <a:scene3d>
            <a:camera prst="orthographicFront">
              <a:rot lat="0" lon="0" rev="0"/>
            </a:camera>
            <a:lightRig rig="glow" dir="t">
              <a:rot lat="0" lon="0" rev="14100000"/>
            </a:lightRig>
          </a:scene3d>
          <a:sp3d prstMaterial="softEdge">
            <a:bevelT w="127000" prst="artDeco"/>
          </a:sp3d>
        </p:spPr>
        <p:txBody>
          <a:bodyPr lIns="91424" tIns="45712" rIns="91424" bIns="45712">
            <a:spAutoFit/>
          </a:bodyPr>
          <a:lstStyle/>
          <a:p>
            <a:pPr eaLnBrk="1" hangingPunct="1">
              <a:defRPr/>
            </a:pPr>
            <a:r>
              <a:rPr lang="pt-BR" sz="2400" dirty="0">
                <a:latin typeface="Times New Roman" pitchFamily="18" charset="0"/>
                <a:cs typeface="Times New Roman" pitchFamily="18" charset="0"/>
              </a:rPr>
              <a:t>- Học thuyết giá trị thặng dư đã </a:t>
            </a:r>
            <a:r>
              <a:rPr lang="pt-BR" sz="2400" u="sng" dirty="0">
                <a:latin typeface="Times New Roman" pitchFamily="18" charset="0"/>
                <a:cs typeface="Times New Roman" pitchFamily="18" charset="0"/>
              </a:rPr>
              <a:t>bóc trần bản chất của nền sản xuất tư bản chủ nghĩa</a:t>
            </a:r>
            <a:r>
              <a:rPr lang="pt-BR" sz="2400" dirty="0">
                <a:latin typeface="Times New Roman" pitchFamily="18" charset="0"/>
                <a:cs typeface="Times New Roman" pitchFamily="18" charset="0"/>
              </a:rPr>
              <a:t>; chứng minh khoa học về cách thức </a:t>
            </a:r>
            <a:r>
              <a:rPr lang="pt-BR" sz="2400" u="sng" dirty="0">
                <a:latin typeface="Times New Roman" pitchFamily="18" charset="0"/>
                <a:cs typeface="Times New Roman" pitchFamily="18" charset="0"/>
              </a:rPr>
              <a:t>bóc lột </a:t>
            </a:r>
            <a:r>
              <a:rPr lang="pt-BR" sz="2400" dirty="0">
                <a:latin typeface="Times New Roman" pitchFamily="18" charset="0"/>
                <a:cs typeface="Times New Roman" pitchFamily="18" charset="0"/>
              </a:rPr>
              <a:t>của giai cấp tư sản và luận chứng những mâu thuẫn nội tại của chủ nghĩa tư bản. </a:t>
            </a:r>
            <a:endParaRPr lang="en-US" sz="2400" dirty="0">
              <a:latin typeface="Times New Roman" pitchFamily="18" charset="0"/>
              <a:cs typeface="Times New Roman" pitchFamily="18" charset="0"/>
            </a:endParaRPr>
          </a:p>
          <a:p>
            <a:pPr eaLnBrk="1" hangingPunct="1">
              <a:defRPr/>
            </a:pPr>
            <a:r>
              <a:rPr lang="pt-BR" sz="2400" dirty="0">
                <a:latin typeface="Times New Roman" pitchFamily="18" charset="0"/>
                <a:cs typeface="Times New Roman" pitchFamily="18" charset="0"/>
              </a:rPr>
              <a:t>- Học thuyết giá trị thặng dư còn trang bị cho giai cấp công nhân và nhân dân lao động </a:t>
            </a:r>
            <a:r>
              <a:rPr lang="pt-BR" sz="2400" u="sng" dirty="0">
                <a:latin typeface="Times New Roman" pitchFamily="18" charset="0"/>
                <a:cs typeface="Times New Roman" pitchFamily="18" charset="0"/>
              </a:rPr>
              <a:t>công cụ nhận thức các quy luật kinh tế</a:t>
            </a:r>
            <a:r>
              <a:rPr lang="pt-BR" sz="2400" dirty="0">
                <a:latin typeface="Times New Roman" pitchFamily="18" charset="0"/>
                <a:cs typeface="Times New Roman" pitchFamily="18" charset="0"/>
              </a:rPr>
              <a:t>, thúc đẩy cải tiến kỹ thuật, phát triển lực lượng sản xuất, nâng cao năng suất lao động, tạo ra nhiều hàng hoá… </a:t>
            </a:r>
            <a:r>
              <a:rPr lang="pt-BR" sz="2400" u="sng" dirty="0">
                <a:latin typeface="Times New Roman" pitchFamily="18" charset="0"/>
                <a:cs typeface="Times New Roman" pitchFamily="18" charset="0"/>
              </a:rPr>
              <a:t>phục vụ cho sự nghiệp xây dựng xã hội mới, xã hội xã hội chủ nghĩa.</a:t>
            </a:r>
            <a:endParaRPr lang="en-US" sz="2400" u="sng"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Title 1">
            <a:extLst>
              <a:ext uri="{FF2B5EF4-FFF2-40B4-BE49-F238E27FC236}">
                <a16:creationId xmlns:a16="http://schemas.microsoft.com/office/drawing/2014/main" id="{F4679488-F604-AAAD-B018-1B67FBB4EFAD}"/>
              </a:ext>
            </a:extLst>
          </p:cNvPr>
          <p:cNvSpPr>
            <a:spLocks noGrp="1" noChangeArrowheads="1"/>
          </p:cNvSpPr>
          <p:nvPr>
            <p:ph type="title" sz="quarter"/>
          </p:nvPr>
        </p:nvSpPr>
        <p:spPr/>
        <p:txBody>
          <a:bodyPr>
            <a:normAutofit fontScale="90000"/>
          </a:bodyPr>
          <a:lstStyle/>
          <a:p>
            <a:endParaRPr lang="en-US" altLang="en-US"/>
          </a:p>
        </p:txBody>
      </p:sp>
      <p:sp>
        <p:nvSpPr>
          <p:cNvPr id="440321" name="Rectangle 1">
            <a:extLst>
              <a:ext uri="{FF2B5EF4-FFF2-40B4-BE49-F238E27FC236}">
                <a16:creationId xmlns:a16="http://schemas.microsoft.com/office/drawing/2014/main" id="{37D7021A-9E75-B0B3-8FAD-927B8E6A5F76}"/>
              </a:ext>
            </a:extLst>
          </p:cNvPr>
          <p:cNvSpPr>
            <a:spLocks noChangeArrowheads="1"/>
          </p:cNvSpPr>
          <p:nvPr/>
        </p:nvSpPr>
        <p:spPr bwMode="auto">
          <a:xfrm>
            <a:off x="928688" y="857250"/>
            <a:ext cx="7500937" cy="3416300"/>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457200" algn="just">
              <a:tabLst>
                <a:tab pos="342900" algn="l"/>
                <a:tab pos="5257800" algn="l"/>
              </a:tabLst>
              <a:defRPr/>
            </a:pPr>
            <a:r>
              <a:rPr lang="pt-BR" sz="2400" dirty="0">
                <a:latin typeface="Times New Roman" pitchFamily="18" charset="0"/>
                <a:ea typeface="Calibri" pitchFamily="34" charset="0"/>
                <a:cs typeface="Times New Roman" pitchFamily="18" charset="0"/>
              </a:rPr>
              <a:t>Dưới chủ nghĩa xã hội, nhất là trong thời kỳ quá độ lên chủ nghĩa xã hội, học thuyết giá trị thặng dư vẫn có giá trị. Nó trang bị cho cả giai cấp công nhân và các chủ doanh nghiệp về nguồn gốc của giá trị thặng dư, từ đó cần quan tâm ứng dụng khoa học-công nghệ hiện đại, quan tâm nguồn nhân lực chất lượng cao, không ngừng cải tiến kỹ thuật, nâng cao năng suất lao động... để tạo ra nhiều giá trị thặng dư, vừa để nâng cao thu nhập của mình, vừa mang lại lợi ích, xây dựng cơ sở vật chất nhiều hơn cho xã hội.</a:t>
            </a:r>
            <a:endParaRPr lang="pt-BR" sz="24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Freeform 2">
            <a:extLst>
              <a:ext uri="{FF2B5EF4-FFF2-40B4-BE49-F238E27FC236}">
                <a16:creationId xmlns:a16="http://schemas.microsoft.com/office/drawing/2014/main" id="{0712EF2C-070F-6F12-818A-1E68B2D660F5}"/>
              </a:ext>
            </a:extLst>
          </p:cNvPr>
          <p:cNvSpPr>
            <a:spLocks noEditPoints="1"/>
          </p:cNvSpPr>
          <p:nvPr/>
        </p:nvSpPr>
        <p:spPr bwMode="gray">
          <a:xfrm>
            <a:off x="1143000" y="800100"/>
            <a:ext cx="7010400" cy="4229100"/>
          </a:xfrm>
          <a:custGeom>
            <a:avLst/>
            <a:gdLst>
              <a:gd name="T0" fmla="*/ 2147483646 w 2820"/>
              <a:gd name="T1" fmla="*/ 2147483646 h 2912"/>
              <a:gd name="T2" fmla="*/ 2147483646 w 2820"/>
              <a:gd name="T3" fmla="*/ 2147483646 h 2912"/>
              <a:gd name="T4" fmla="*/ 2147483646 w 2820"/>
              <a:gd name="T5" fmla="*/ 2147483646 h 2912"/>
              <a:gd name="T6" fmla="*/ 2147483646 w 2820"/>
              <a:gd name="T7" fmla="*/ 2147483646 h 2912"/>
              <a:gd name="T8" fmla="*/ 2147483646 w 2820"/>
              <a:gd name="T9" fmla="*/ 2147483646 h 2912"/>
              <a:gd name="T10" fmla="*/ 2147483646 w 2820"/>
              <a:gd name="T11" fmla="*/ 2147483646 h 2912"/>
              <a:gd name="T12" fmla="*/ 2147483646 w 2820"/>
              <a:gd name="T13" fmla="*/ 2147483646 h 2912"/>
              <a:gd name="T14" fmla="*/ 2147483646 w 2820"/>
              <a:gd name="T15" fmla="*/ 2147483646 h 2912"/>
              <a:gd name="T16" fmla="*/ 0 w 2820"/>
              <a:gd name="T17" fmla="*/ 2147483646 h 2912"/>
              <a:gd name="T18" fmla="*/ 2147483646 w 2820"/>
              <a:gd name="T19" fmla="*/ 2147483646 h 2912"/>
              <a:gd name="T20" fmla="*/ 2147483646 w 2820"/>
              <a:gd name="T21" fmla="*/ 2147483646 h 2912"/>
              <a:gd name="T22" fmla="*/ 2147483646 w 2820"/>
              <a:gd name="T23" fmla="*/ 2147483646 h 2912"/>
              <a:gd name="T24" fmla="*/ 2147483646 w 2820"/>
              <a:gd name="T25" fmla="*/ 2147483646 h 2912"/>
              <a:gd name="T26" fmla="*/ 2147483646 w 2820"/>
              <a:gd name="T27" fmla="*/ 2147483646 h 2912"/>
              <a:gd name="T28" fmla="*/ 2147483646 w 2820"/>
              <a:gd name="T29" fmla="*/ 2147483646 h 2912"/>
              <a:gd name="T30" fmla="*/ 2147483646 w 2820"/>
              <a:gd name="T31" fmla="*/ 2147483646 h 2912"/>
              <a:gd name="T32" fmla="*/ 2147483646 w 2820"/>
              <a:gd name="T33" fmla="*/ 2147483646 h 2912"/>
              <a:gd name="T34" fmla="*/ 2147483646 w 2820"/>
              <a:gd name="T35" fmla="*/ 2147483646 h 2912"/>
              <a:gd name="T36" fmla="*/ 2147483646 w 2820"/>
              <a:gd name="T37" fmla="*/ 2147483646 h 2912"/>
              <a:gd name="T38" fmla="*/ 2147483646 w 2820"/>
              <a:gd name="T39" fmla="*/ 2147483646 h 2912"/>
              <a:gd name="T40" fmla="*/ 2147483646 w 2820"/>
              <a:gd name="T41" fmla="*/ 2147483646 h 2912"/>
              <a:gd name="T42" fmla="*/ 2147483646 w 2820"/>
              <a:gd name="T43" fmla="*/ 2147483646 h 2912"/>
              <a:gd name="T44" fmla="*/ 2147483646 w 2820"/>
              <a:gd name="T45" fmla="*/ 2147483646 h 2912"/>
              <a:gd name="T46" fmla="*/ 2147483646 w 2820"/>
              <a:gd name="T47" fmla="*/ 2147483646 h 2912"/>
              <a:gd name="T48" fmla="*/ 2147483646 w 2820"/>
              <a:gd name="T49" fmla="*/ 2147483646 h 2912"/>
              <a:gd name="T50" fmla="*/ 2147483646 w 2820"/>
              <a:gd name="T51" fmla="*/ 2147483646 h 2912"/>
              <a:gd name="T52" fmla="*/ 2147483646 w 2820"/>
              <a:gd name="T53" fmla="*/ 2147483646 h 2912"/>
              <a:gd name="T54" fmla="*/ 2147483646 w 2820"/>
              <a:gd name="T55" fmla="*/ 2147483646 h 2912"/>
              <a:gd name="T56" fmla="*/ 2147483646 w 2820"/>
              <a:gd name="T57" fmla="*/ 2147483646 h 2912"/>
              <a:gd name="T58" fmla="*/ 2147483646 w 2820"/>
              <a:gd name="T59" fmla="*/ 2147483646 h 2912"/>
              <a:gd name="T60" fmla="*/ 2147483646 w 2820"/>
              <a:gd name="T61" fmla="*/ 2147483646 h 2912"/>
              <a:gd name="T62" fmla="*/ 2147483646 w 2820"/>
              <a:gd name="T63" fmla="*/ 2147483646 h 2912"/>
              <a:gd name="T64" fmla="*/ 2147483646 w 2820"/>
              <a:gd name="T65" fmla="*/ 2147483646 h 2912"/>
              <a:gd name="T66" fmla="*/ 2147483646 w 2820"/>
              <a:gd name="T67" fmla="*/ 2147483646 h 2912"/>
              <a:gd name="T68" fmla="*/ 2147483646 w 2820"/>
              <a:gd name="T69" fmla="*/ 2147483646 h 2912"/>
              <a:gd name="T70" fmla="*/ 2147483646 w 2820"/>
              <a:gd name="T71" fmla="*/ 2147483646 h 2912"/>
              <a:gd name="T72" fmla="*/ 2147483646 w 2820"/>
              <a:gd name="T73" fmla="*/ 2147483646 h 2912"/>
              <a:gd name="T74" fmla="*/ 2147483646 w 2820"/>
              <a:gd name="T75" fmla="*/ 2147483646 h 2912"/>
              <a:gd name="T76" fmla="*/ 2147483646 w 2820"/>
              <a:gd name="T77" fmla="*/ 2147483646 h 2912"/>
              <a:gd name="T78" fmla="*/ 2147483646 w 2820"/>
              <a:gd name="T79" fmla="*/ 2147483646 h 2912"/>
              <a:gd name="T80" fmla="*/ 2147483646 w 2820"/>
              <a:gd name="T81" fmla="*/ 2147483646 h 2912"/>
              <a:gd name="T82" fmla="*/ 2147483646 w 2820"/>
              <a:gd name="T83" fmla="*/ 2147483646 h 2912"/>
              <a:gd name="T84" fmla="*/ 2147483646 w 2820"/>
              <a:gd name="T85" fmla="*/ 2147483646 h 2912"/>
              <a:gd name="T86" fmla="*/ 2147483646 w 2820"/>
              <a:gd name="T87" fmla="*/ 2147483646 h 2912"/>
              <a:gd name="T88" fmla="*/ 2147483646 w 2820"/>
              <a:gd name="T89" fmla="*/ 2147483646 h 2912"/>
              <a:gd name="T90" fmla="*/ 2147483646 w 2820"/>
              <a:gd name="T91" fmla="*/ 0 h 2912"/>
              <a:gd name="T92" fmla="*/ 2147483646 w 2820"/>
              <a:gd name="T93" fmla="*/ 2147483646 h 2912"/>
              <a:gd name="T94" fmla="*/ 2147483646 w 2820"/>
              <a:gd name="T95" fmla="*/ 2147483646 h 291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close/>
                <a:moveTo>
                  <a:pt x="2820" y="1934"/>
                </a:moveTo>
                <a:lnTo>
                  <a:pt x="2820" y="1934"/>
                </a:lnTo>
                <a:close/>
              </a:path>
            </a:pathLst>
          </a:custGeom>
          <a:gradFill rotWithShape="1">
            <a:gsLst>
              <a:gs pos="0">
                <a:schemeClr val="hlink"/>
              </a:gs>
              <a:gs pos="100000">
                <a:schemeClr val="accent1"/>
              </a:gs>
            </a:gsLst>
            <a:lin ang="5400000" scaled="1"/>
          </a:gradFill>
          <a:ln>
            <a:noFill/>
          </a:ln>
          <a:effectLst>
            <a:outerShdw dist="206741" dir="8249373" algn="ctr" rotWithShape="0">
              <a:srgbClr val="C1D1D3">
                <a:alpha val="50000"/>
              </a:srgbClr>
            </a:outerShdw>
          </a:effectLst>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sp>
        <p:nvSpPr>
          <p:cNvPr id="262147" name="Oval 4">
            <a:extLst>
              <a:ext uri="{FF2B5EF4-FFF2-40B4-BE49-F238E27FC236}">
                <a16:creationId xmlns:a16="http://schemas.microsoft.com/office/drawing/2014/main" id="{CD49DEDC-79AF-D8E6-0527-F93D74AB714A}"/>
              </a:ext>
            </a:extLst>
          </p:cNvPr>
          <p:cNvSpPr>
            <a:spLocks noChangeArrowheads="1"/>
          </p:cNvSpPr>
          <p:nvPr/>
        </p:nvSpPr>
        <p:spPr bwMode="gray">
          <a:xfrm rot="-723406">
            <a:off x="4419600" y="4171950"/>
            <a:ext cx="1438275" cy="500063"/>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262148" name="Oval 5">
            <a:extLst>
              <a:ext uri="{FF2B5EF4-FFF2-40B4-BE49-F238E27FC236}">
                <a16:creationId xmlns:a16="http://schemas.microsoft.com/office/drawing/2014/main" id="{11821ECC-4AC0-44A1-19B1-26B7CE94C68A}"/>
              </a:ext>
            </a:extLst>
          </p:cNvPr>
          <p:cNvSpPr>
            <a:spLocks noChangeArrowheads="1"/>
          </p:cNvSpPr>
          <p:nvPr/>
        </p:nvSpPr>
        <p:spPr bwMode="gray">
          <a:xfrm>
            <a:off x="4114800" y="3257550"/>
            <a:ext cx="1704975" cy="1279525"/>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262149" name="Oval 6">
            <a:extLst>
              <a:ext uri="{FF2B5EF4-FFF2-40B4-BE49-F238E27FC236}">
                <a16:creationId xmlns:a16="http://schemas.microsoft.com/office/drawing/2014/main" id="{57E0E700-DB34-8E59-9863-7EC8AB623CAF}"/>
              </a:ext>
            </a:extLst>
          </p:cNvPr>
          <p:cNvSpPr>
            <a:spLocks noChangeArrowheads="1"/>
          </p:cNvSpPr>
          <p:nvPr/>
        </p:nvSpPr>
        <p:spPr bwMode="gray">
          <a:xfrm>
            <a:off x="4191000" y="3257550"/>
            <a:ext cx="1665288" cy="1247775"/>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262150" name="Oval 7">
            <a:extLst>
              <a:ext uri="{FF2B5EF4-FFF2-40B4-BE49-F238E27FC236}">
                <a16:creationId xmlns:a16="http://schemas.microsoft.com/office/drawing/2014/main" id="{80CF7B5D-98C3-F607-F754-FD34F666318C}"/>
              </a:ext>
            </a:extLst>
          </p:cNvPr>
          <p:cNvSpPr>
            <a:spLocks noChangeArrowheads="1"/>
          </p:cNvSpPr>
          <p:nvPr/>
        </p:nvSpPr>
        <p:spPr bwMode="gray">
          <a:xfrm>
            <a:off x="4191000" y="3371850"/>
            <a:ext cx="1584325" cy="1166813"/>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262151" name="Oval 8">
            <a:extLst>
              <a:ext uri="{FF2B5EF4-FFF2-40B4-BE49-F238E27FC236}">
                <a16:creationId xmlns:a16="http://schemas.microsoft.com/office/drawing/2014/main" id="{1E2BFA2D-E7B8-DB36-8C25-73D693E0466F}"/>
              </a:ext>
            </a:extLst>
          </p:cNvPr>
          <p:cNvSpPr>
            <a:spLocks noChangeArrowheads="1"/>
          </p:cNvSpPr>
          <p:nvPr/>
        </p:nvSpPr>
        <p:spPr bwMode="gray">
          <a:xfrm>
            <a:off x="4343400" y="3486150"/>
            <a:ext cx="1409700" cy="946150"/>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262152" name="Text Box 9">
            <a:extLst>
              <a:ext uri="{FF2B5EF4-FFF2-40B4-BE49-F238E27FC236}">
                <a16:creationId xmlns:a16="http://schemas.microsoft.com/office/drawing/2014/main" id="{9A81A51F-D86E-9DAB-7BBA-62459256802D}"/>
              </a:ext>
            </a:extLst>
          </p:cNvPr>
          <p:cNvSpPr txBox="1">
            <a:spLocks noChangeArrowheads="1"/>
          </p:cNvSpPr>
          <p:nvPr/>
        </p:nvSpPr>
        <p:spPr bwMode="gray">
          <a:xfrm>
            <a:off x="4568825" y="3714750"/>
            <a:ext cx="8572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b="1">
                <a:latin typeface=".VnTimeH" panose="020B7200000000000000" pitchFamily="34" charset="0"/>
              </a:rPr>
              <a:t>CNTB </a:t>
            </a:r>
          </a:p>
          <a:p>
            <a:pPr eaLnBrk="1" hangingPunct="1">
              <a:spcBef>
                <a:spcPct val="0"/>
              </a:spcBef>
              <a:buFontTx/>
              <a:buNone/>
            </a:pPr>
            <a:r>
              <a:rPr lang="en-US" altLang="en-US" sz="1800" b="1">
                <a:latin typeface=".VnTimeH" panose="020B7200000000000000" pitchFamily="34" charset="0"/>
              </a:rPr>
              <a:t>ĐQNN</a:t>
            </a:r>
          </a:p>
        </p:txBody>
      </p:sp>
      <p:sp>
        <p:nvSpPr>
          <p:cNvPr id="262153" name="Oval 10">
            <a:extLst>
              <a:ext uri="{FF2B5EF4-FFF2-40B4-BE49-F238E27FC236}">
                <a16:creationId xmlns:a16="http://schemas.microsoft.com/office/drawing/2014/main" id="{D8BF70CB-3572-2D31-1322-52C068E20036}"/>
              </a:ext>
            </a:extLst>
          </p:cNvPr>
          <p:cNvSpPr>
            <a:spLocks noChangeArrowheads="1"/>
          </p:cNvSpPr>
          <p:nvPr/>
        </p:nvSpPr>
        <p:spPr bwMode="gray">
          <a:xfrm rot="-772996">
            <a:off x="1701800" y="3328988"/>
            <a:ext cx="1133475" cy="45720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262154" name="Oval 11">
            <a:extLst>
              <a:ext uri="{FF2B5EF4-FFF2-40B4-BE49-F238E27FC236}">
                <a16:creationId xmlns:a16="http://schemas.microsoft.com/office/drawing/2014/main" id="{403B690E-550C-705A-89D7-668AD8752A3C}"/>
              </a:ext>
            </a:extLst>
          </p:cNvPr>
          <p:cNvSpPr>
            <a:spLocks noChangeArrowheads="1"/>
          </p:cNvSpPr>
          <p:nvPr/>
        </p:nvSpPr>
        <p:spPr bwMode="gray">
          <a:xfrm>
            <a:off x="1566863" y="2571750"/>
            <a:ext cx="1371600" cy="1081088"/>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262155" name="Oval 12">
            <a:extLst>
              <a:ext uri="{FF2B5EF4-FFF2-40B4-BE49-F238E27FC236}">
                <a16:creationId xmlns:a16="http://schemas.microsoft.com/office/drawing/2014/main" id="{D12C8494-CBFD-F362-50FD-845C2B6005D0}"/>
              </a:ext>
            </a:extLst>
          </p:cNvPr>
          <p:cNvSpPr>
            <a:spLocks noChangeArrowheads="1"/>
          </p:cNvSpPr>
          <p:nvPr/>
        </p:nvSpPr>
        <p:spPr bwMode="gray">
          <a:xfrm>
            <a:off x="1584325" y="2578100"/>
            <a:ext cx="1336675" cy="1054100"/>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262156" name="Oval 13">
            <a:extLst>
              <a:ext uri="{FF2B5EF4-FFF2-40B4-BE49-F238E27FC236}">
                <a16:creationId xmlns:a16="http://schemas.microsoft.com/office/drawing/2014/main" id="{BF9E6CBE-A799-D38C-9F25-9E558104A9BB}"/>
              </a:ext>
            </a:extLst>
          </p:cNvPr>
          <p:cNvSpPr>
            <a:spLocks noChangeArrowheads="1"/>
          </p:cNvSpPr>
          <p:nvPr/>
        </p:nvSpPr>
        <p:spPr bwMode="gray">
          <a:xfrm>
            <a:off x="1597025" y="2589213"/>
            <a:ext cx="1273175" cy="984250"/>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262157" name="Oval 14">
            <a:extLst>
              <a:ext uri="{FF2B5EF4-FFF2-40B4-BE49-F238E27FC236}">
                <a16:creationId xmlns:a16="http://schemas.microsoft.com/office/drawing/2014/main" id="{E35D0616-4B2E-0E0A-BFDA-146B156575B6}"/>
              </a:ext>
            </a:extLst>
          </p:cNvPr>
          <p:cNvSpPr>
            <a:spLocks noChangeArrowheads="1"/>
          </p:cNvSpPr>
          <p:nvPr/>
        </p:nvSpPr>
        <p:spPr bwMode="gray">
          <a:xfrm>
            <a:off x="1670050" y="2616200"/>
            <a:ext cx="1130300" cy="798513"/>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262158" name="Text Box 15">
            <a:extLst>
              <a:ext uri="{FF2B5EF4-FFF2-40B4-BE49-F238E27FC236}">
                <a16:creationId xmlns:a16="http://schemas.microsoft.com/office/drawing/2014/main" id="{119354A7-0D1A-54B3-18AC-2C93CBCEB0CA}"/>
              </a:ext>
            </a:extLst>
          </p:cNvPr>
          <p:cNvSpPr txBox="1">
            <a:spLocks noChangeArrowheads="1"/>
          </p:cNvSpPr>
          <p:nvPr/>
        </p:nvSpPr>
        <p:spPr bwMode="gray">
          <a:xfrm>
            <a:off x="1793875" y="2800350"/>
            <a:ext cx="8572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b="1">
                <a:latin typeface=".VnTimeH" panose="020B7200000000000000" pitchFamily="34" charset="0"/>
              </a:rPr>
              <a:t>CNTB </a:t>
            </a:r>
          </a:p>
          <a:p>
            <a:pPr eaLnBrk="1" hangingPunct="1">
              <a:spcBef>
                <a:spcPct val="0"/>
              </a:spcBef>
              <a:buFontTx/>
              <a:buNone/>
            </a:pPr>
            <a:r>
              <a:rPr lang="en-US" altLang="en-US" sz="1800" b="1">
                <a:latin typeface=".VnTimeH" panose="020B7200000000000000" pitchFamily="34" charset="0"/>
              </a:rPr>
              <a:t>ĐQ</a:t>
            </a:r>
          </a:p>
        </p:txBody>
      </p:sp>
      <p:sp>
        <p:nvSpPr>
          <p:cNvPr id="262159" name="Oval 16">
            <a:extLst>
              <a:ext uri="{FF2B5EF4-FFF2-40B4-BE49-F238E27FC236}">
                <a16:creationId xmlns:a16="http://schemas.microsoft.com/office/drawing/2014/main" id="{35267260-3E10-B011-F824-7857DF7BC2C7}"/>
              </a:ext>
            </a:extLst>
          </p:cNvPr>
          <p:cNvSpPr>
            <a:spLocks noChangeArrowheads="1"/>
          </p:cNvSpPr>
          <p:nvPr/>
        </p:nvSpPr>
        <p:spPr bwMode="gray">
          <a:xfrm>
            <a:off x="1600200" y="1543050"/>
            <a:ext cx="914400" cy="400050"/>
          </a:xfrm>
          <a:prstGeom prst="ellipse">
            <a:avLst/>
          </a:prstGeom>
          <a:solidFill>
            <a:srgbClr val="0F2145">
              <a:alpha val="30196"/>
            </a:srgb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262160" name="Oval 17">
            <a:extLst>
              <a:ext uri="{FF2B5EF4-FFF2-40B4-BE49-F238E27FC236}">
                <a16:creationId xmlns:a16="http://schemas.microsoft.com/office/drawing/2014/main" id="{4875A771-8BF3-20E9-BFC0-FCC87ACDFA1E}"/>
              </a:ext>
            </a:extLst>
          </p:cNvPr>
          <p:cNvSpPr>
            <a:spLocks noChangeArrowheads="1"/>
          </p:cNvSpPr>
          <p:nvPr/>
        </p:nvSpPr>
        <p:spPr bwMode="gray">
          <a:xfrm>
            <a:off x="1600200" y="1085850"/>
            <a:ext cx="1023938" cy="768350"/>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262161" name="Oval 18">
            <a:extLst>
              <a:ext uri="{FF2B5EF4-FFF2-40B4-BE49-F238E27FC236}">
                <a16:creationId xmlns:a16="http://schemas.microsoft.com/office/drawing/2014/main" id="{38824F5B-1FD0-475C-0798-97690976CDA8}"/>
              </a:ext>
            </a:extLst>
          </p:cNvPr>
          <p:cNvSpPr>
            <a:spLocks noChangeArrowheads="1"/>
          </p:cNvSpPr>
          <p:nvPr/>
        </p:nvSpPr>
        <p:spPr bwMode="gray">
          <a:xfrm>
            <a:off x="1676400" y="1143000"/>
            <a:ext cx="1000125" cy="750888"/>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262162" name="Oval 19">
            <a:extLst>
              <a:ext uri="{FF2B5EF4-FFF2-40B4-BE49-F238E27FC236}">
                <a16:creationId xmlns:a16="http://schemas.microsoft.com/office/drawing/2014/main" id="{2722EBD5-43B8-E845-F9AA-002DA821BEEE}"/>
              </a:ext>
            </a:extLst>
          </p:cNvPr>
          <p:cNvSpPr>
            <a:spLocks noChangeArrowheads="1"/>
          </p:cNvSpPr>
          <p:nvPr/>
        </p:nvSpPr>
        <p:spPr bwMode="gray">
          <a:xfrm>
            <a:off x="1676400" y="1143000"/>
            <a:ext cx="990600" cy="568325"/>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262163" name="Text Box 20">
            <a:extLst>
              <a:ext uri="{FF2B5EF4-FFF2-40B4-BE49-F238E27FC236}">
                <a16:creationId xmlns:a16="http://schemas.microsoft.com/office/drawing/2014/main" id="{FC7EED6E-1A5D-8DEB-3680-7C7015B48F0E}"/>
              </a:ext>
            </a:extLst>
          </p:cNvPr>
          <p:cNvSpPr txBox="1">
            <a:spLocks noChangeArrowheads="1"/>
          </p:cNvSpPr>
          <p:nvPr/>
        </p:nvSpPr>
        <p:spPr bwMode="gray">
          <a:xfrm>
            <a:off x="1752600" y="1200150"/>
            <a:ext cx="78263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600" b="1">
                <a:latin typeface=".VnTimeH" panose="020B7200000000000000" pitchFamily="34" charset="0"/>
              </a:rPr>
              <a:t>CNTB </a:t>
            </a:r>
          </a:p>
          <a:p>
            <a:pPr eaLnBrk="1" hangingPunct="1">
              <a:spcBef>
                <a:spcPct val="0"/>
              </a:spcBef>
              <a:buFontTx/>
              <a:buNone/>
            </a:pPr>
            <a:r>
              <a:rPr lang="en-US" altLang="en-US" sz="1600" b="1">
                <a:latin typeface=".VnTimeH" panose="020B7200000000000000" pitchFamily="34" charset="0"/>
              </a:rPr>
              <a:t>CTTD</a:t>
            </a:r>
          </a:p>
          <a:p>
            <a:pPr eaLnBrk="1" hangingPunct="1">
              <a:spcBef>
                <a:spcPct val="0"/>
              </a:spcBef>
              <a:buFontTx/>
              <a:buNone/>
            </a:pPr>
            <a:endParaRPr lang="en-US" altLang="en-US" sz="1600" b="1">
              <a:latin typeface=".VnTimeH" panose="020B7200000000000000" pitchFamily="34" charset="0"/>
            </a:endParaRPr>
          </a:p>
        </p:txBody>
      </p:sp>
      <p:grpSp>
        <p:nvGrpSpPr>
          <p:cNvPr id="262164" name="Group 25">
            <a:extLst>
              <a:ext uri="{FF2B5EF4-FFF2-40B4-BE49-F238E27FC236}">
                <a16:creationId xmlns:a16="http://schemas.microsoft.com/office/drawing/2014/main" id="{E204B717-E3B5-79C8-EB7A-4C52C4A00C8D}"/>
              </a:ext>
            </a:extLst>
          </p:cNvPr>
          <p:cNvGrpSpPr>
            <a:grpSpLocks/>
          </p:cNvGrpSpPr>
          <p:nvPr/>
        </p:nvGrpSpPr>
        <p:grpSpPr bwMode="auto">
          <a:xfrm>
            <a:off x="3378200" y="1028700"/>
            <a:ext cx="3022600" cy="2190750"/>
            <a:chOff x="3149813" y="1524000"/>
            <a:chExt cx="3022387" cy="2921040"/>
          </a:xfrm>
        </p:grpSpPr>
        <p:sp>
          <p:nvSpPr>
            <p:cNvPr id="23" name="Oval 13">
              <a:extLst>
                <a:ext uri="{FF2B5EF4-FFF2-40B4-BE49-F238E27FC236}">
                  <a16:creationId xmlns:a16="http://schemas.microsoft.com/office/drawing/2014/main" id="{DE8058C1-F1D4-39F4-0522-C64DC5FE3CAF}"/>
                </a:ext>
              </a:extLst>
            </p:cNvPr>
            <p:cNvSpPr>
              <a:spLocks noChangeArrowheads="1"/>
            </p:cNvSpPr>
            <p:nvPr/>
          </p:nvSpPr>
          <p:spPr bwMode="auto">
            <a:xfrm>
              <a:off x="3149813" y="1524000"/>
              <a:ext cx="3022387" cy="2921040"/>
            </a:xfrm>
            <a:prstGeom prst="ellipse">
              <a:avLst/>
            </a:prstGeom>
            <a:gradFill rotWithShape="1">
              <a:gsLst>
                <a:gs pos="0">
                  <a:schemeClr val="accent2"/>
                </a:gs>
                <a:gs pos="100000">
                  <a:schemeClr val="accent2">
                    <a:gamma/>
                    <a:tint val="0"/>
                    <a:invGamma/>
                  </a:schemeClr>
                </a:gs>
              </a:gsLst>
              <a:lin ang="5400000" scaled="1"/>
            </a:gradFill>
            <a:ln w="9525" algn="ctr">
              <a:solidFill>
                <a:schemeClr val="accent2"/>
              </a:solidFill>
              <a:round/>
              <a:headEnd/>
              <a:tailEnd/>
            </a:ln>
            <a:effectLst/>
          </p:spPr>
          <p:txBody>
            <a:bodyPr wrap="none" anchor="ctr"/>
            <a:lstStyle/>
            <a:p>
              <a:pPr eaLnBrk="1" hangingPunct="1">
                <a:defRPr/>
              </a:pPr>
              <a:endParaRPr lang="en-US">
                <a:latin typeface="Arial" charset="0"/>
              </a:endParaRPr>
            </a:p>
          </p:txBody>
        </p:sp>
        <p:sp>
          <p:nvSpPr>
            <p:cNvPr id="262167" name="Oval 15" descr="91023-123">
              <a:extLst>
                <a:ext uri="{FF2B5EF4-FFF2-40B4-BE49-F238E27FC236}">
                  <a16:creationId xmlns:a16="http://schemas.microsoft.com/office/drawing/2014/main" id="{A83B90AD-64B2-EE65-E740-4E143E3DF630}"/>
                </a:ext>
              </a:extLst>
            </p:cNvPr>
            <p:cNvSpPr>
              <a:spLocks noChangeArrowheads="1"/>
            </p:cNvSpPr>
            <p:nvPr/>
          </p:nvSpPr>
          <p:spPr bwMode="gray">
            <a:xfrm>
              <a:off x="3801036" y="1961296"/>
              <a:ext cx="1995916" cy="1967661"/>
            </a:xfrm>
            <a:prstGeom prst="ellipse">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262168" name="WordArt 85">
              <a:extLst>
                <a:ext uri="{FF2B5EF4-FFF2-40B4-BE49-F238E27FC236}">
                  <a16:creationId xmlns:a16="http://schemas.microsoft.com/office/drawing/2014/main" id="{F7D96D3F-172F-0A25-A121-2328FB180561}"/>
                </a:ext>
              </a:extLst>
            </p:cNvPr>
            <p:cNvSpPr>
              <a:spLocks noChangeArrowheads="1" noChangeShapeType="1" noTextEdit="1"/>
            </p:cNvSpPr>
            <p:nvPr/>
          </p:nvSpPr>
          <p:spPr bwMode="auto">
            <a:xfrm>
              <a:off x="3687977" y="3683060"/>
              <a:ext cx="2166994" cy="505970"/>
            </a:xfrm>
            <a:prstGeom prst="rect">
              <a:avLst/>
            </a:prstGeom>
          </p:spPr>
          <p:txBody>
            <a:bodyPr wrap="none" fromWordArt="1">
              <a:prstTxWarp prst="textCanDown">
                <a:avLst>
                  <a:gd name="adj" fmla="val 33333"/>
                </a:avLst>
              </a:prstTxWarp>
            </a:bodyPr>
            <a:lstStyle/>
            <a:p>
              <a:r>
                <a:rPr lang="en-US" sz="2000" kern="10">
                  <a:ln w="9525">
                    <a:solidFill>
                      <a:srgbClr val="000000"/>
                    </a:solidFill>
                    <a:round/>
                    <a:headEnd/>
                    <a:tailEnd/>
                  </a:ln>
                  <a:solidFill>
                    <a:srgbClr val="CCFFCC"/>
                  </a:solidFill>
                  <a:latin typeface="Arial" panose="020B0604020202020204" pitchFamily="34" charset="0"/>
                </a:rPr>
                <a:t>Cuối thế kỷ 19 đầu thế kỷ 20 </a:t>
              </a:r>
            </a:p>
          </p:txBody>
        </p:sp>
      </p:grpSp>
      <p:sp>
        <p:nvSpPr>
          <p:cNvPr id="25" name="Rectangle 10">
            <a:extLst>
              <a:ext uri="{FF2B5EF4-FFF2-40B4-BE49-F238E27FC236}">
                <a16:creationId xmlns:a16="http://schemas.microsoft.com/office/drawing/2014/main" id="{FBA41E3F-7AF7-FBC9-ED06-C977FE715EBE}"/>
              </a:ext>
            </a:extLst>
          </p:cNvPr>
          <p:cNvSpPr>
            <a:spLocks noGrp="1" noChangeArrowheads="1"/>
          </p:cNvSpPr>
          <p:nvPr>
            <p:ph type="title"/>
          </p:nvPr>
        </p:nvSpPr>
        <p:spPr>
          <a:xfrm>
            <a:off x="-157163" y="176213"/>
            <a:ext cx="6188076" cy="522287"/>
          </a:xfrm>
          <a:effectLst>
            <a:prstShdw prst="shdw17" dist="17961" dir="2700000">
              <a:schemeClr val="accent1">
                <a:gamma/>
                <a:shade val="60000"/>
                <a:invGamma/>
              </a:schemeClr>
            </a:prstShdw>
          </a:effectLst>
        </p:spPr>
        <p:txBody>
          <a:bodyPr wrap="none">
            <a:spAutoFit/>
          </a:bodyPr>
          <a:lstStyle/>
          <a:p>
            <a:pPr indent="457200" algn="just">
              <a:tabLst>
                <a:tab pos="342900" algn="l"/>
                <a:tab pos="5257800" algn="l"/>
              </a:tabLst>
              <a:defRPr/>
            </a:pPr>
            <a:r>
              <a:rPr lang="vi-VN" sz="2800" b="1" i="1" dirty="0">
                <a:solidFill>
                  <a:schemeClr val="tx1"/>
                </a:solidFill>
                <a:latin typeface="Times New Roman" pitchFamily="18" charset="0"/>
                <a:ea typeface="Calibri" pitchFamily="34" charset="0"/>
                <a:cs typeface="Times New Roman" pitchFamily="18" charset="0"/>
              </a:rPr>
              <a:t>2.2.2.</a:t>
            </a:r>
            <a:r>
              <a:rPr lang="pt-BR" sz="2800" b="1" i="1" dirty="0">
                <a:solidFill>
                  <a:schemeClr val="tx1"/>
                </a:solidFill>
                <a:latin typeface="Times New Roman" pitchFamily="18" charset="0"/>
                <a:ea typeface="Calibri" pitchFamily="34" charset="0"/>
                <a:cs typeface="Times New Roman" pitchFamily="18" charset="0"/>
              </a:rPr>
              <a:t> Về chủ nghĩa tư bản độc quyền</a:t>
            </a:r>
            <a:endParaRPr lang="pt-BR" sz="2800" dirty="0">
              <a:solidFill>
                <a:schemeClr val="tx1"/>
              </a:solidFill>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5" name="Rectangle 3">
            <a:extLst>
              <a:ext uri="{FF2B5EF4-FFF2-40B4-BE49-F238E27FC236}">
                <a16:creationId xmlns:a16="http://schemas.microsoft.com/office/drawing/2014/main" id="{7BA737D4-AACA-75CA-FA9F-7D2E36E6CB91}"/>
              </a:ext>
            </a:extLst>
          </p:cNvPr>
          <p:cNvSpPr>
            <a:spLocks noGrp="1" noChangeArrowheads="1"/>
          </p:cNvSpPr>
          <p:nvPr>
            <p:ph type="body" idx="1"/>
          </p:nvPr>
        </p:nvSpPr>
        <p:spPr>
          <a:xfrm>
            <a:off x="425116" y="1547056"/>
            <a:ext cx="3352800" cy="1828800"/>
          </a:xfrm>
        </p:spPr>
        <p:txBody>
          <a:bodyPr/>
          <a:lstStyle/>
          <a:p>
            <a:pPr algn="just">
              <a:buFontTx/>
              <a:buNone/>
            </a:pPr>
            <a:r>
              <a:rPr lang="en-US" altLang="en-US" sz="3200" dirty="0"/>
              <a:t>    V.I. </a:t>
            </a:r>
            <a:r>
              <a:rPr lang="en-US" altLang="en-US" sz="3200" dirty="0" err="1"/>
              <a:t>Lênin</a:t>
            </a:r>
            <a:r>
              <a:rPr lang="en-US" altLang="en-US" sz="3200" dirty="0"/>
              <a:t> </a:t>
            </a:r>
            <a:r>
              <a:rPr lang="en-US" altLang="en-US" sz="3200" dirty="0" err="1"/>
              <a:t>đã</a:t>
            </a:r>
            <a:r>
              <a:rPr lang="en-US" altLang="en-US" sz="3200" dirty="0"/>
              <a:t> </a:t>
            </a:r>
            <a:r>
              <a:rPr lang="en-US" altLang="en-US" sz="3200" dirty="0" err="1"/>
              <a:t>nêu</a:t>
            </a:r>
            <a:r>
              <a:rPr lang="en-US" altLang="en-US" sz="3200" dirty="0"/>
              <a:t> </a:t>
            </a:r>
            <a:r>
              <a:rPr lang="en-US" altLang="en-US" sz="3200" dirty="0" err="1"/>
              <a:t>ra</a:t>
            </a:r>
            <a:r>
              <a:rPr lang="en-US" altLang="en-US" sz="3200" dirty="0"/>
              <a:t> 5 </a:t>
            </a:r>
            <a:r>
              <a:rPr lang="en-US" altLang="en-US" sz="3200" dirty="0" err="1"/>
              <a:t>đặc</a:t>
            </a:r>
            <a:r>
              <a:rPr lang="en-US" altLang="en-US" sz="3200" dirty="0"/>
              <a:t> </a:t>
            </a:r>
            <a:r>
              <a:rPr lang="en-US" altLang="en-US" sz="3200" dirty="0" err="1"/>
              <a:t>điểm</a:t>
            </a:r>
            <a:r>
              <a:rPr lang="en-US" altLang="en-US" sz="3200" dirty="0"/>
              <a:t> </a:t>
            </a:r>
            <a:r>
              <a:rPr lang="en-US" altLang="en-US" sz="3200" dirty="0" err="1"/>
              <a:t>kinh</a:t>
            </a:r>
            <a:r>
              <a:rPr lang="en-US" altLang="en-US" sz="3200" dirty="0"/>
              <a:t> </a:t>
            </a:r>
            <a:r>
              <a:rPr lang="en-US" altLang="en-US" sz="3200" dirty="0" err="1"/>
              <a:t>tế</a:t>
            </a:r>
            <a:r>
              <a:rPr lang="en-US" altLang="en-US" sz="3200" dirty="0"/>
              <a:t> </a:t>
            </a:r>
            <a:r>
              <a:rPr lang="en-US" altLang="en-US" sz="3200" dirty="0" err="1"/>
              <a:t>cơ</a:t>
            </a:r>
            <a:r>
              <a:rPr lang="en-US" altLang="en-US" sz="3200" dirty="0"/>
              <a:t> </a:t>
            </a:r>
            <a:r>
              <a:rPr lang="en-US" altLang="en-US" sz="3200" dirty="0" err="1"/>
              <a:t>bản</a:t>
            </a:r>
            <a:r>
              <a:rPr lang="en-US" altLang="en-US" sz="3200" dirty="0"/>
              <a:t> </a:t>
            </a:r>
            <a:r>
              <a:rPr lang="en-US" altLang="en-US" sz="3200" dirty="0" err="1"/>
              <a:t>của</a:t>
            </a:r>
            <a:r>
              <a:rPr lang="en-US" altLang="en-US" sz="3200" dirty="0"/>
              <a:t> </a:t>
            </a:r>
            <a:r>
              <a:rPr lang="en-US" altLang="en-US" sz="3200" dirty="0" err="1"/>
              <a:t>chủ</a:t>
            </a:r>
            <a:r>
              <a:rPr lang="en-US" altLang="en-US" sz="3200" dirty="0"/>
              <a:t> </a:t>
            </a:r>
            <a:r>
              <a:rPr lang="en-US" altLang="en-US" sz="3200" dirty="0" err="1"/>
              <a:t>nghĩa</a:t>
            </a:r>
            <a:r>
              <a:rPr lang="en-US" altLang="en-US" sz="3200" dirty="0"/>
              <a:t> </a:t>
            </a:r>
            <a:r>
              <a:rPr lang="en-US" altLang="en-US" sz="3200" dirty="0" err="1"/>
              <a:t>tư</a:t>
            </a:r>
            <a:r>
              <a:rPr lang="en-US" altLang="en-US" sz="3200" dirty="0"/>
              <a:t> </a:t>
            </a:r>
            <a:r>
              <a:rPr lang="en-US" altLang="en-US" sz="3200" dirty="0" err="1"/>
              <a:t>bản</a:t>
            </a:r>
            <a:r>
              <a:rPr lang="en-US" altLang="en-US" sz="3200" dirty="0"/>
              <a:t> </a:t>
            </a:r>
            <a:r>
              <a:rPr lang="en-US" altLang="en-US" sz="3200" dirty="0" err="1"/>
              <a:t>độc</a:t>
            </a:r>
            <a:r>
              <a:rPr lang="en-US" altLang="en-US" sz="3200" dirty="0"/>
              <a:t> </a:t>
            </a:r>
            <a:r>
              <a:rPr lang="en-US" altLang="en-US" sz="3200" dirty="0" err="1"/>
              <a:t>quyền</a:t>
            </a:r>
            <a:endParaRPr lang="en-US" altLang="en-US" sz="3200" dirty="0"/>
          </a:p>
          <a:p>
            <a:pPr algn="just">
              <a:buFontTx/>
              <a:buNone/>
            </a:pPr>
            <a:endParaRPr lang="en-US" altLang="en-US" sz="3200" dirty="0">
              <a:latin typeface=".VnTime" panose="020B7200000000000000" pitchFamily="34" charset="0"/>
            </a:endParaRPr>
          </a:p>
        </p:txBody>
      </p:sp>
      <p:pic>
        <p:nvPicPr>
          <p:cNvPr id="263171" name="Picture 4">
            <a:extLst>
              <a:ext uri="{FF2B5EF4-FFF2-40B4-BE49-F238E27FC236}">
                <a16:creationId xmlns:a16="http://schemas.microsoft.com/office/drawing/2014/main" id="{7130D3A5-FCD4-763A-5C36-43C4868641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7200" y="1600200"/>
            <a:ext cx="2995613"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0515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515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AutoShape 7">
            <a:extLst>
              <a:ext uri="{FF2B5EF4-FFF2-40B4-BE49-F238E27FC236}">
                <a16:creationId xmlns:a16="http://schemas.microsoft.com/office/drawing/2014/main" id="{80E2D077-3ED5-9CFA-9902-4D8C8E69EEC8}"/>
              </a:ext>
            </a:extLst>
          </p:cNvPr>
          <p:cNvSpPr>
            <a:spLocks noChangeAspect="1" noChangeArrowheads="1" noTextEdit="1"/>
          </p:cNvSpPr>
          <p:nvPr/>
        </p:nvSpPr>
        <p:spPr bwMode="gray">
          <a:xfrm flipH="1">
            <a:off x="4868863" y="2439988"/>
            <a:ext cx="909637"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grpSp>
        <p:nvGrpSpPr>
          <p:cNvPr id="2" name="Group 38">
            <a:extLst>
              <a:ext uri="{FF2B5EF4-FFF2-40B4-BE49-F238E27FC236}">
                <a16:creationId xmlns:a16="http://schemas.microsoft.com/office/drawing/2014/main" id="{F1D87536-836C-C708-3A00-06E31666D7EE}"/>
              </a:ext>
            </a:extLst>
          </p:cNvPr>
          <p:cNvGrpSpPr>
            <a:grpSpLocks/>
          </p:cNvGrpSpPr>
          <p:nvPr/>
        </p:nvGrpSpPr>
        <p:grpSpPr bwMode="auto">
          <a:xfrm>
            <a:off x="762000" y="1727452"/>
            <a:ext cx="7096125" cy="3502025"/>
            <a:chOff x="762000" y="1524000"/>
            <a:chExt cx="7096148" cy="4670333"/>
          </a:xfrm>
        </p:grpSpPr>
        <p:sp>
          <p:nvSpPr>
            <p:cNvPr id="264199" name="Text Box 5">
              <a:extLst>
                <a:ext uri="{FF2B5EF4-FFF2-40B4-BE49-F238E27FC236}">
                  <a16:creationId xmlns:a16="http://schemas.microsoft.com/office/drawing/2014/main" id="{2419BEBA-651D-06BD-42BC-7D40C28D431E}"/>
                </a:ext>
              </a:extLst>
            </p:cNvPr>
            <p:cNvSpPr txBox="1">
              <a:spLocks noChangeArrowheads="1"/>
            </p:cNvSpPr>
            <p:nvPr/>
          </p:nvSpPr>
          <p:spPr bwMode="auto">
            <a:xfrm>
              <a:off x="914400" y="2328208"/>
              <a:ext cx="2038350" cy="2585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a:latin typeface="Times New Roman" panose="02020603050405020304" pitchFamily="18" charset="0"/>
                  <a:cs typeface="Times New Roman" panose="02020603050405020304" pitchFamily="18" charset="0"/>
                </a:rPr>
                <a:t>Hình thành số ít xí nghiệp lớn</a:t>
              </a:r>
            </a:p>
            <a:p>
              <a:pPr eaLnBrk="1" hangingPunct="1">
                <a:spcBef>
                  <a:spcPct val="0"/>
                </a:spcBef>
                <a:buFontTx/>
                <a:buNone/>
              </a:pPr>
              <a:endParaRPr lang="en-US" altLang="en-US" sz="2400">
                <a:latin typeface="Times New Roman" panose="02020603050405020304" pitchFamily="18" charset="0"/>
                <a:cs typeface="Times New Roman" panose="02020603050405020304" pitchFamily="18" charset="0"/>
              </a:endParaRPr>
            </a:p>
            <a:p>
              <a:pPr>
                <a:spcBef>
                  <a:spcPct val="0"/>
                </a:spcBef>
                <a:buFontTx/>
                <a:buNone/>
              </a:pPr>
              <a:endParaRPr lang="en-US" altLang="en-US" sz="2400">
                <a:latin typeface="Times New Roman" panose="02020603050405020304" pitchFamily="18" charset="0"/>
                <a:cs typeface="Times New Roman" panose="02020603050405020304" pitchFamily="18" charset="0"/>
              </a:endParaRPr>
            </a:p>
          </p:txBody>
        </p:sp>
        <p:sp>
          <p:nvSpPr>
            <p:cNvPr id="264200" name="Text Box 18">
              <a:extLst>
                <a:ext uri="{FF2B5EF4-FFF2-40B4-BE49-F238E27FC236}">
                  <a16:creationId xmlns:a16="http://schemas.microsoft.com/office/drawing/2014/main" id="{943FE13C-C80E-1B76-51A2-4313822DECA7}"/>
                </a:ext>
              </a:extLst>
            </p:cNvPr>
            <p:cNvSpPr txBox="1">
              <a:spLocks noChangeArrowheads="1"/>
            </p:cNvSpPr>
            <p:nvPr/>
          </p:nvSpPr>
          <p:spPr bwMode="auto">
            <a:xfrm>
              <a:off x="5819798" y="2514600"/>
              <a:ext cx="2038350" cy="1600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2400">
                  <a:latin typeface="Times New Roman" panose="02020603050405020304" pitchFamily="18" charset="0"/>
                  <a:cs typeface="Times New Roman" panose="02020603050405020304" pitchFamily="18" charset="0"/>
                </a:rPr>
                <a:t>Cạnh tranh gay gắt</a:t>
              </a:r>
            </a:p>
            <a:p>
              <a:pPr>
                <a:spcBef>
                  <a:spcPct val="0"/>
                </a:spcBef>
                <a:buFontTx/>
                <a:buNone/>
              </a:pPr>
              <a:endParaRPr lang="en-US" altLang="en-US" sz="2400">
                <a:latin typeface="Times New Roman" panose="02020603050405020304" pitchFamily="18" charset="0"/>
                <a:cs typeface="Times New Roman" panose="02020603050405020304" pitchFamily="18" charset="0"/>
              </a:endParaRPr>
            </a:p>
          </p:txBody>
        </p:sp>
        <p:grpSp>
          <p:nvGrpSpPr>
            <p:cNvPr id="264201" name="Group 36">
              <a:extLst>
                <a:ext uri="{FF2B5EF4-FFF2-40B4-BE49-F238E27FC236}">
                  <a16:creationId xmlns:a16="http://schemas.microsoft.com/office/drawing/2014/main" id="{71A56484-AD11-6F46-321F-15B4887772C0}"/>
                </a:ext>
              </a:extLst>
            </p:cNvPr>
            <p:cNvGrpSpPr>
              <a:grpSpLocks/>
            </p:cNvGrpSpPr>
            <p:nvPr/>
          </p:nvGrpSpPr>
          <p:grpSpPr bwMode="auto">
            <a:xfrm>
              <a:off x="762000" y="1524000"/>
              <a:ext cx="6934200" cy="4670333"/>
              <a:chOff x="762000" y="1295400"/>
              <a:chExt cx="7391400" cy="4916140"/>
            </a:xfrm>
          </p:grpSpPr>
          <p:sp>
            <p:nvSpPr>
              <p:cNvPr id="264202" name="AutoShape 3">
                <a:extLst>
                  <a:ext uri="{FF2B5EF4-FFF2-40B4-BE49-F238E27FC236}">
                    <a16:creationId xmlns:a16="http://schemas.microsoft.com/office/drawing/2014/main" id="{B648430F-BCB9-0942-17DE-72F715CB54C8}"/>
                  </a:ext>
                </a:extLst>
              </p:cNvPr>
              <p:cNvSpPr>
                <a:spLocks noChangeArrowheads="1"/>
              </p:cNvSpPr>
              <p:nvPr/>
            </p:nvSpPr>
            <p:spPr bwMode="auto">
              <a:xfrm>
                <a:off x="5867400" y="2057400"/>
                <a:ext cx="2286000" cy="1828800"/>
              </a:xfrm>
              <a:prstGeom prst="roundRect">
                <a:avLst>
                  <a:gd name="adj" fmla="val 16667"/>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a:latin typeface="Times New Roman" panose="02020603050405020304" pitchFamily="18" charset="0"/>
                  <a:cs typeface="Times New Roman" panose="02020603050405020304" pitchFamily="18" charset="0"/>
                </a:endParaRPr>
              </a:p>
            </p:txBody>
          </p:sp>
          <p:sp>
            <p:nvSpPr>
              <p:cNvPr id="264203" name="AutoShape 4">
                <a:extLst>
                  <a:ext uri="{FF2B5EF4-FFF2-40B4-BE49-F238E27FC236}">
                    <a16:creationId xmlns:a16="http://schemas.microsoft.com/office/drawing/2014/main" id="{16499E7B-15DC-6B27-48E5-7FD3064BD8E8}"/>
                  </a:ext>
                </a:extLst>
              </p:cNvPr>
              <p:cNvSpPr>
                <a:spLocks noChangeArrowheads="1"/>
              </p:cNvSpPr>
              <p:nvPr/>
            </p:nvSpPr>
            <p:spPr bwMode="auto">
              <a:xfrm>
                <a:off x="762000" y="2057400"/>
                <a:ext cx="2286000" cy="1828800"/>
              </a:xfrm>
              <a:prstGeom prst="roundRect">
                <a:avLst>
                  <a:gd name="adj" fmla="val 16667"/>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a:latin typeface="Times New Roman" panose="02020603050405020304" pitchFamily="18" charset="0"/>
                  <a:cs typeface="Times New Roman" panose="02020603050405020304" pitchFamily="18" charset="0"/>
                </a:endParaRPr>
              </a:p>
            </p:txBody>
          </p:sp>
          <p:sp>
            <p:nvSpPr>
              <p:cNvPr id="306182" name="Freeform 6">
                <a:extLst>
                  <a:ext uri="{FF2B5EF4-FFF2-40B4-BE49-F238E27FC236}">
                    <a16:creationId xmlns:a16="http://schemas.microsoft.com/office/drawing/2014/main" id="{9DE54A41-5D1D-7E32-F75F-0B601E1D39A3}"/>
                  </a:ext>
                </a:extLst>
              </p:cNvPr>
              <p:cNvSpPr>
                <a:spLocks/>
              </p:cNvSpPr>
              <p:nvPr/>
            </p:nvSpPr>
            <p:spPr bwMode="gray">
              <a:xfrm>
                <a:off x="3048130" y="2668175"/>
                <a:ext cx="903622" cy="1239063"/>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63529"/>
                      <a:invGamma/>
                    </a:schemeClr>
                  </a:gs>
                </a:gsLst>
                <a:lin ang="0" scaled="1"/>
              </a:gradFill>
              <a:ln w="0">
                <a:noFill/>
                <a:prstDash val="solid"/>
                <a:round/>
                <a:headEnd/>
                <a:tailEnd/>
              </a:ln>
            </p:spPr>
            <p:txBody>
              <a:bodyPr/>
              <a:lstStyle/>
              <a:p>
                <a:pPr eaLnBrk="1" hangingPunct="1">
                  <a:defRPr/>
                </a:pPr>
                <a:endParaRPr lang="en-US">
                  <a:latin typeface="Times New Roman" pitchFamily="18" charset="0"/>
                  <a:cs typeface="Times New Roman" pitchFamily="18" charset="0"/>
                </a:endParaRPr>
              </a:p>
            </p:txBody>
          </p:sp>
          <p:sp>
            <p:nvSpPr>
              <p:cNvPr id="306184" name="Freeform 8">
                <a:extLst>
                  <a:ext uri="{FF2B5EF4-FFF2-40B4-BE49-F238E27FC236}">
                    <a16:creationId xmlns:a16="http://schemas.microsoft.com/office/drawing/2014/main" id="{E74B94FB-2FA0-4923-3009-EEAAC630ED2B}"/>
                  </a:ext>
                </a:extLst>
              </p:cNvPr>
              <p:cNvSpPr>
                <a:spLocks/>
              </p:cNvSpPr>
              <p:nvPr/>
            </p:nvSpPr>
            <p:spPr bwMode="gray">
              <a:xfrm flipH="1">
                <a:off x="4953520" y="2819715"/>
                <a:ext cx="903622" cy="1241291"/>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pPr eaLnBrk="1" hangingPunct="1">
                  <a:defRPr/>
                </a:pPr>
                <a:endParaRPr lang="en-US">
                  <a:latin typeface="Times New Roman" pitchFamily="18" charset="0"/>
                  <a:cs typeface="Times New Roman" pitchFamily="18" charset="0"/>
                </a:endParaRPr>
              </a:p>
            </p:txBody>
          </p:sp>
          <p:grpSp>
            <p:nvGrpSpPr>
              <p:cNvPr id="264206" name="Group 9">
                <a:extLst>
                  <a:ext uri="{FF2B5EF4-FFF2-40B4-BE49-F238E27FC236}">
                    <a16:creationId xmlns:a16="http://schemas.microsoft.com/office/drawing/2014/main" id="{546CFE9B-92DF-5770-DEAF-C7ED653C95C0}"/>
                  </a:ext>
                </a:extLst>
              </p:cNvPr>
              <p:cNvGrpSpPr>
                <a:grpSpLocks/>
              </p:cNvGrpSpPr>
              <p:nvPr/>
            </p:nvGrpSpPr>
            <p:grpSpPr bwMode="auto">
              <a:xfrm>
                <a:off x="3048000" y="1295400"/>
                <a:ext cx="2998788" cy="1601788"/>
                <a:chOff x="1997" y="1314"/>
                <a:chExt cx="1889" cy="1009"/>
              </a:xfrm>
            </p:grpSpPr>
            <p:grpSp>
              <p:nvGrpSpPr>
                <p:cNvPr id="264215" name="Group 10">
                  <a:extLst>
                    <a:ext uri="{FF2B5EF4-FFF2-40B4-BE49-F238E27FC236}">
                      <a16:creationId xmlns:a16="http://schemas.microsoft.com/office/drawing/2014/main" id="{D833C9BC-90BA-6A86-4B81-AB83B55B08F4}"/>
                    </a:ext>
                  </a:extLst>
                </p:cNvPr>
                <p:cNvGrpSpPr>
                  <a:grpSpLocks/>
                </p:cNvGrpSpPr>
                <p:nvPr/>
              </p:nvGrpSpPr>
              <p:grpSpPr bwMode="auto">
                <a:xfrm>
                  <a:off x="1997" y="1404"/>
                  <a:ext cx="1889" cy="919"/>
                  <a:chOff x="1973" y="1027"/>
                  <a:chExt cx="1926" cy="937"/>
                </a:xfrm>
              </p:grpSpPr>
              <p:sp>
                <p:nvSpPr>
                  <p:cNvPr id="306187" name="Oval 11">
                    <a:extLst>
                      <a:ext uri="{FF2B5EF4-FFF2-40B4-BE49-F238E27FC236}">
                        <a16:creationId xmlns:a16="http://schemas.microsoft.com/office/drawing/2014/main" id="{354C8A69-18C1-D378-7F78-5943CA3415C5}"/>
                      </a:ext>
                    </a:extLst>
                  </p:cNvPr>
                  <p:cNvSpPr>
                    <a:spLocks noChangeArrowheads="1"/>
                  </p:cNvSpPr>
                  <p:nvPr/>
                </p:nvSpPr>
                <p:spPr bwMode="gray">
                  <a:xfrm>
                    <a:off x="1994" y="1057"/>
                    <a:ext cx="1905" cy="907"/>
                  </a:xfrm>
                  <a:prstGeom prst="ellipse">
                    <a:avLst/>
                  </a:prstGeom>
                  <a:gradFill rotWithShape="1">
                    <a:gsLst>
                      <a:gs pos="0">
                        <a:schemeClr val="hlink"/>
                      </a:gs>
                      <a:gs pos="100000">
                        <a:schemeClr val="hlink">
                          <a:gamma/>
                          <a:shade val="48627"/>
                          <a:invGamma/>
                        </a:schemeClr>
                      </a:gs>
                    </a:gsLst>
                    <a:lin ang="2700000" scaled="1"/>
                  </a:gradFill>
                  <a:ln w="9525">
                    <a:noFill/>
                    <a:round/>
                    <a:headEnd/>
                    <a:tailEnd/>
                  </a:ln>
                  <a:effectLst/>
                </p:spPr>
                <p:txBody>
                  <a:bodyPr wrap="none" anchor="ctr"/>
                  <a:lstStyle/>
                  <a:p>
                    <a:pPr eaLnBrk="1" hangingPunct="1">
                      <a:defRPr/>
                    </a:pPr>
                    <a:endParaRPr lang="en-US">
                      <a:latin typeface="Times New Roman" pitchFamily="18" charset="0"/>
                      <a:cs typeface="Times New Roman" pitchFamily="18" charset="0"/>
                    </a:endParaRPr>
                  </a:p>
                </p:txBody>
              </p:sp>
              <p:sp>
                <p:nvSpPr>
                  <p:cNvPr id="306188" name="Oval 12">
                    <a:extLst>
                      <a:ext uri="{FF2B5EF4-FFF2-40B4-BE49-F238E27FC236}">
                        <a16:creationId xmlns:a16="http://schemas.microsoft.com/office/drawing/2014/main" id="{358FB254-905F-A07B-D67A-93423E4A755F}"/>
                      </a:ext>
                    </a:extLst>
                  </p:cNvPr>
                  <p:cNvSpPr>
                    <a:spLocks noChangeArrowheads="1"/>
                  </p:cNvSpPr>
                  <p:nvPr/>
                </p:nvSpPr>
                <p:spPr bwMode="gray">
                  <a:xfrm>
                    <a:off x="1973" y="1018"/>
                    <a:ext cx="1905" cy="909"/>
                  </a:xfrm>
                  <a:prstGeom prst="ellipse">
                    <a:avLst/>
                  </a:prstGeom>
                  <a:gradFill rotWithShape="1">
                    <a:gsLst>
                      <a:gs pos="0">
                        <a:schemeClr val="hlink">
                          <a:gamma/>
                          <a:tint val="44314"/>
                          <a:invGamma/>
                        </a:schemeClr>
                      </a:gs>
                      <a:gs pos="100000">
                        <a:schemeClr val="hlink"/>
                      </a:gs>
                    </a:gsLst>
                    <a:lin ang="2700000" scaled="1"/>
                  </a:gradFill>
                  <a:ln w="9525">
                    <a:noFill/>
                    <a:round/>
                    <a:headEnd/>
                    <a:tailEnd/>
                  </a:ln>
                  <a:effectLst/>
                </p:spPr>
                <p:txBody>
                  <a:bodyPr wrap="none" anchor="ctr"/>
                  <a:lstStyle/>
                  <a:p>
                    <a:pPr eaLnBrk="1" hangingPunct="1">
                      <a:defRPr/>
                    </a:pPr>
                    <a:endParaRPr lang="en-US">
                      <a:latin typeface="Times New Roman" pitchFamily="18" charset="0"/>
                      <a:cs typeface="Times New Roman" pitchFamily="18" charset="0"/>
                    </a:endParaRPr>
                  </a:p>
                </p:txBody>
              </p:sp>
            </p:grpSp>
            <p:sp>
              <p:nvSpPr>
                <p:cNvPr id="306189" name="Oval 13">
                  <a:extLst>
                    <a:ext uri="{FF2B5EF4-FFF2-40B4-BE49-F238E27FC236}">
                      <a16:creationId xmlns:a16="http://schemas.microsoft.com/office/drawing/2014/main" id="{7F976637-88EB-9224-3241-C9D72ACF4D01}"/>
                    </a:ext>
                  </a:extLst>
                </p:cNvPr>
                <p:cNvSpPr>
                  <a:spLocks noChangeArrowheads="1"/>
                </p:cNvSpPr>
                <p:nvPr/>
              </p:nvSpPr>
              <p:spPr bwMode="gray">
                <a:xfrm>
                  <a:off x="2086" y="1314"/>
                  <a:ext cx="1696" cy="841"/>
                </a:xfrm>
                <a:prstGeom prst="ellipse">
                  <a:avLst/>
                </a:prstGeom>
                <a:gradFill rotWithShape="1">
                  <a:gsLst>
                    <a:gs pos="0">
                      <a:schemeClr val="accent1">
                        <a:gamma/>
                        <a:shade val="46275"/>
                        <a:invGamma/>
                      </a:schemeClr>
                    </a:gs>
                    <a:gs pos="100000">
                      <a:schemeClr val="accent1"/>
                    </a:gs>
                  </a:gsLst>
                  <a:lin ang="2700000" scaled="1"/>
                </a:gradFill>
                <a:ln w="9525" algn="ctr">
                  <a:noFill/>
                  <a:round/>
                  <a:headEnd/>
                  <a:tailEnd/>
                </a:ln>
                <a:effectLst/>
              </p:spPr>
              <p:txBody>
                <a:bodyPr vert="eaVert" wrap="none" anchor="ctr"/>
                <a:lstStyle/>
                <a:p>
                  <a:pPr eaLnBrk="1" hangingPunct="1">
                    <a:defRPr/>
                  </a:pPr>
                  <a:endParaRPr lang="en-US">
                    <a:latin typeface="Times New Roman" pitchFamily="18" charset="0"/>
                    <a:cs typeface="Times New Roman" pitchFamily="18" charset="0"/>
                  </a:endParaRPr>
                </a:p>
              </p:txBody>
            </p:sp>
            <p:sp>
              <p:nvSpPr>
                <p:cNvPr id="306190" name="Oval 14">
                  <a:extLst>
                    <a:ext uri="{FF2B5EF4-FFF2-40B4-BE49-F238E27FC236}">
                      <a16:creationId xmlns:a16="http://schemas.microsoft.com/office/drawing/2014/main" id="{3B7E869B-345F-09B4-2C93-B94EDCC7ACD0}"/>
                    </a:ext>
                  </a:extLst>
                </p:cNvPr>
                <p:cNvSpPr>
                  <a:spLocks noChangeArrowheads="1"/>
                </p:cNvSpPr>
                <p:nvPr/>
              </p:nvSpPr>
              <p:spPr bwMode="gray">
                <a:xfrm>
                  <a:off x="2108" y="1320"/>
                  <a:ext cx="1650" cy="817"/>
                </a:xfrm>
                <a:prstGeom prst="ellipse">
                  <a:avLst/>
                </a:prstGeom>
                <a:gradFill rotWithShape="1">
                  <a:gsLst>
                    <a:gs pos="0">
                      <a:schemeClr val="accent1">
                        <a:alpha val="0"/>
                      </a:schemeClr>
                    </a:gs>
                    <a:gs pos="100000">
                      <a:schemeClr val="accent1">
                        <a:gamma/>
                        <a:tint val="34902"/>
                        <a:invGamma/>
                      </a:schemeClr>
                    </a:gs>
                  </a:gsLst>
                  <a:lin ang="2700000" scaled="1"/>
                </a:gradFill>
                <a:ln w="9525" algn="ctr">
                  <a:noFill/>
                  <a:round/>
                  <a:headEnd/>
                  <a:tailEnd/>
                </a:ln>
                <a:effectLst/>
              </p:spPr>
              <p:txBody>
                <a:bodyPr vert="eaVert" wrap="none" anchor="ctr"/>
                <a:lstStyle/>
                <a:p>
                  <a:pPr eaLnBrk="1" hangingPunct="1">
                    <a:defRPr/>
                  </a:pPr>
                  <a:endParaRPr lang="en-US">
                    <a:latin typeface="Times New Roman" pitchFamily="18" charset="0"/>
                    <a:cs typeface="Times New Roman" pitchFamily="18" charset="0"/>
                  </a:endParaRPr>
                </a:p>
              </p:txBody>
            </p:sp>
            <p:sp>
              <p:nvSpPr>
                <p:cNvPr id="306191" name="Oval 15">
                  <a:extLst>
                    <a:ext uri="{FF2B5EF4-FFF2-40B4-BE49-F238E27FC236}">
                      <a16:creationId xmlns:a16="http://schemas.microsoft.com/office/drawing/2014/main" id="{E24DF21C-E663-0AD6-1393-2E9BB067C49E}"/>
                    </a:ext>
                  </a:extLst>
                </p:cNvPr>
                <p:cNvSpPr>
                  <a:spLocks noChangeArrowheads="1"/>
                </p:cNvSpPr>
                <p:nvPr/>
              </p:nvSpPr>
              <p:spPr bwMode="gray">
                <a:xfrm>
                  <a:off x="2125" y="1327"/>
                  <a:ext cx="1570" cy="772"/>
                </a:xfrm>
                <a:prstGeom prst="ellipse">
                  <a:avLst/>
                </a:prstGeom>
                <a:gradFill rotWithShape="1">
                  <a:gsLst>
                    <a:gs pos="0">
                      <a:schemeClr val="accent1">
                        <a:gamma/>
                        <a:shade val="79216"/>
                        <a:invGamma/>
                      </a:schemeClr>
                    </a:gs>
                    <a:gs pos="100000">
                      <a:schemeClr val="accent1">
                        <a:alpha val="48000"/>
                      </a:schemeClr>
                    </a:gs>
                  </a:gsLst>
                  <a:lin ang="2700000" scaled="1"/>
                </a:gradFill>
                <a:ln w="9525" algn="ctr">
                  <a:noFill/>
                  <a:round/>
                  <a:headEnd/>
                  <a:tailEnd/>
                </a:ln>
                <a:effectLst/>
              </p:spPr>
              <p:txBody>
                <a:bodyPr vert="eaVert" wrap="none" anchor="ctr"/>
                <a:lstStyle/>
                <a:p>
                  <a:pPr eaLnBrk="1" hangingPunct="1">
                    <a:defRPr/>
                  </a:pPr>
                  <a:endParaRPr lang="en-US">
                    <a:latin typeface="Times New Roman" pitchFamily="18" charset="0"/>
                    <a:cs typeface="Times New Roman" pitchFamily="18" charset="0"/>
                  </a:endParaRPr>
                </a:p>
              </p:txBody>
            </p:sp>
            <p:sp>
              <p:nvSpPr>
                <p:cNvPr id="306192" name="Oval 16">
                  <a:extLst>
                    <a:ext uri="{FF2B5EF4-FFF2-40B4-BE49-F238E27FC236}">
                      <a16:creationId xmlns:a16="http://schemas.microsoft.com/office/drawing/2014/main" id="{406966EC-D556-CE8E-5F63-C5E015060C21}"/>
                    </a:ext>
                  </a:extLst>
                </p:cNvPr>
                <p:cNvSpPr>
                  <a:spLocks noChangeArrowheads="1"/>
                </p:cNvSpPr>
                <p:nvPr/>
              </p:nvSpPr>
              <p:spPr bwMode="gray">
                <a:xfrm>
                  <a:off x="2208" y="1343"/>
                  <a:ext cx="1379" cy="612"/>
                </a:xfrm>
                <a:prstGeom prst="ellipse">
                  <a:avLst/>
                </a:prstGeom>
                <a:gradFill rotWithShape="1">
                  <a:gsLst>
                    <a:gs pos="0">
                      <a:schemeClr val="accent1">
                        <a:gamma/>
                        <a:tint val="0"/>
                        <a:invGamma/>
                      </a:schemeClr>
                    </a:gs>
                    <a:gs pos="100000">
                      <a:schemeClr val="accent1">
                        <a:alpha val="38000"/>
                      </a:schemeClr>
                    </a:gs>
                  </a:gsLst>
                  <a:lin ang="2700000" scaled="1"/>
                </a:gradFill>
                <a:ln w="9525" algn="ctr">
                  <a:noFill/>
                  <a:round/>
                  <a:headEnd/>
                  <a:tailEnd/>
                </a:ln>
                <a:effectLst/>
              </p:spPr>
              <p:txBody>
                <a:bodyPr vert="eaVert" wrap="none" anchor="ctr"/>
                <a:lstStyle/>
                <a:p>
                  <a:pPr eaLnBrk="1" hangingPunct="1">
                    <a:defRPr/>
                  </a:pPr>
                  <a:endParaRPr lang="en-US">
                    <a:latin typeface="Times New Roman" pitchFamily="18" charset="0"/>
                    <a:cs typeface="Times New Roman" pitchFamily="18" charset="0"/>
                  </a:endParaRPr>
                </a:p>
              </p:txBody>
            </p:sp>
          </p:grpSp>
          <p:sp>
            <p:nvSpPr>
              <p:cNvPr id="264207" name="Text Box 17">
                <a:extLst>
                  <a:ext uri="{FF2B5EF4-FFF2-40B4-BE49-F238E27FC236}">
                    <a16:creationId xmlns:a16="http://schemas.microsoft.com/office/drawing/2014/main" id="{0F7BB025-6FFB-520A-9C6D-AE9382B25B69}"/>
                  </a:ext>
                </a:extLst>
              </p:cNvPr>
              <p:cNvSpPr txBox="1">
                <a:spLocks noChangeArrowheads="1"/>
              </p:cNvSpPr>
              <p:nvPr/>
            </p:nvSpPr>
            <p:spPr bwMode="auto">
              <a:xfrm>
                <a:off x="3452541" y="1398244"/>
                <a:ext cx="2629204" cy="1684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Tích</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tụ</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tập</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trung</a:t>
                </a:r>
                <a:r>
                  <a:rPr lang="en-US" altLang="en-US" sz="2400" dirty="0">
                    <a:latin typeface="Times New Roman" panose="02020603050405020304" pitchFamily="18" charset="0"/>
                    <a:cs typeface="Times New Roman" panose="02020603050405020304" pitchFamily="18" charset="0"/>
                  </a:rPr>
                  <a:t> </a:t>
                </a:r>
              </a:p>
              <a:p>
                <a:pPr eaLnBrk="1" hangingPunct="1">
                  <a:spcBef>
                    <a:spcPct val="0"/>
                  </a:spcBef>
                  <a:buFontTx/>
                  <a:buNone/>
                </a:pPr>
                <a:r>
                  <a:rPr lang="en-US" altLang="en-US" sz="2400" dirty="0" err="1">
                    <a:latin typeface="Times New Roman" panose="02020603050405020304" pitchFamily="18" charset="0"/>
                    <a:cs typeface="Times New Roman" panose="02020603050405020304" pitchFamily="18" charset="0"/>
                  </a:rPr>
                  <a:t>sản</a:t>
                </a:r>
                <a:r>
                  <a:rPr lang="en-US" altLang="en-US" sz="2400" dirty="0">
                    <a:latin typeface="Times New Roman" panose="02020603050405020304" pitchFamily="18" charset="0"/>
                    <a:cs typeface="Times New Roman" panose="02020603050405020304" pitchFamily="18" charset="0"/>
                  </a:rPr>
                  <a:t> </a:t>
                </a:r>
                <a:r>
                  <a:rPr lang="en-US" altLang="en-US" sz="2400" dirty="0" err="1">
                    <a:latin typeface="Times New Roman" panose="02020603050405020304" pitchFamily="18" charset="0"/>
                    <a:cs typeface="Times New Roman" panose="02020603050405020304" pitchFamily="18" charset="0"/>
                  </a:rPr>
                  <a:t>xuất</a:t>
                </a:r>
                <a:endParaRPr lang="en-US" altLang="en-US" sz="2400" dirty="0">
                  <a:latin typeface="Times New Roman" panose="02020603050405020304" pitchFamily="18" charset="0"/>
                  <a:cs typeface="Times New Roman" panose="02020603050405020304" pitchFamily="18" charset="0"/>
                </a:endParaRPr>
              </a:p>
              <a:p>
                <a:pPr>
                  <a:spcBef>
                    <a:spcPct val="0"/>
                  </a:spcBef>
                  <a:buFontTx/>
                  <a:buNone/>
                </a:pPr>
                <a:r>
                  <a:rPr lang="en-US" altLang="en-US" sz="2400" dirty="0">
                    <a:latin typeface="Times New Roman" panose="02020603050405020304" pitchFamily="18" charset="0"/>
                    <a:cs typeface="Times New Roman" panose="02020603050405020304" pitchFamily="18" charset="0"/>
                  </a:rPr>
                  <a:t> </a:t>
                </a:r>
              </a:p>
            </p:txBody>
          </p:sp>
          <p:sp>
            <p:nvSpPr>
              <p:cNvPr id="264208" name="AutoShape 19">
                <a:extLst>
                  <a:ext uri="{FF2B5EF4-FFF2-40B4-BE49-F238E27FC236}">
                    <a16:creationId xmlns:a16="http://schemas.microsoft.com/office/drawing/2014/main" id="{FC61F284-504C-CAA8-1E64-0849987ABF9B}"/>
                  </a:ext>
                </a:extLst>
              </p:cNvPr>
              <p:cNvSpPr>
                <a:spLocks noChangeArrowheads="1"/>
              </p:cNvSpPr>
              <p:nvPr/>
            </p:nvSpPr>
            <p:spPr bwMode="auto">
              <a:xfrm>
                <a:off x="2819400" y="3886200"/>
                <a:ext cx="3352800" cy="685800"/>
              </a:xfrm>
              <a:prstGeom prst="roundRect">
                <a:avLst>
                  <a:gd name="adj" fmla="val 16667"/>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a:latin typeface="Times New Roman" panose="02020603050405020304" pitchFamily="18" charset="0"/>
                  <a:cs typeface="Times New Roman" panose="02020603050405020304" pitchFamily="18" charset="0"/>
                </a:endParaRPr>
              </a:p>
            </p:txBody>
          </p:sp>
          <p:sp>
            <p:nvSpPr>
              <p:cNvPr id="264209" name="AutoShape 20">
                <a:extLst>
                  <a:ext uri="{FF2B5EF4-FFF2-40B4-BE49-F238E27FC236}">
                    <a16:creationId xmlns:a16="http://schemas.microsoft.com/office/drawing/2014/main" id="{9D06653D-3645-7417-E6D1-032CCE5AD656}"/>
                  </a:ext>
                </a:extLst>
              </p:cNvPr>
              <p:cNvSpPr>
                <a:spLocks noChangeArrowheads="1"/>
              </p:cNvSpPr>
              <p:nvPr/>
            </p:nvSpPr>
            <p:spPr bwMode="auto">
              <a:xfrm>
                <a:off x="2895600" y="4953000"/>
                <a:ext cx="3352800" cy="685800"/>
              </a:xfrm>
              <a:prstGeom prst="roundRect">
                <a:avLst>
                  <a:gd name="adj" fmla="val 16667"/>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1800">
                  <a:latin typeface="Times New Roman" panose="02020603050405020304" pitchFamily="18" charset="0"/>
                  <a:cs typeface="Times New Roman" panose="02020603050405020304" pitchFamily="18" charset="0"/>
                </a:endParaRPr>
              </a:p>
            </p:txBody>
          </p:sp>
          <p:sp>
            <p:nvSpPr>
              <p:cNvPr id="264210" name="Line 21">
                <a:extLst>
                  <a:ext uri="{FF2B5EF4-FFF2-40B4-BE49-F238E27FC236}">
                    <a16:creationId xmlns:a16="http://schemas.microsoft.com/office/drawing/2014/main" id="{92E67472-7D7A-36EA-CF13-CEC2EB661476}"/>
                  </a:ext>
                </a:extLst>
              </p:cNvPr>
              <p:cNvSpPr>
                <a:spLocks noChangeShapeType="1"/>
              </p:cNvSpPr>
              <p:nvPr/>
            </p:nvSpPr>
            <p:spPr bwMode="auto">
              <a:xfrm>
                <a:off x="4572000" y="4572000"/>
                <a:ext cx="0" cy="3810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64211" name="Text Box 22">
                <a:extLst>
                  <a:ext uri="{FF2B5EF4-FFF2-40B4-BE49-F238E27FC236}">
                    <a16:creationId xmlns:a16="http://schemas.microsoft.com/office/drawing/2014/main" id="{D6AB7BA5-A7FE-419A-5309-34EF25B6EE4A}"/>
                  </a:ext>
                </a:extLst>
              </p:cNvPr>
              <p:cNvSpPr txBox="1">
                <a:spLocks noChangeArrowheads="1"/>
              </p:cNvSpPr>
              <p:nvPr/>
            </p:nvSpPr>
            <p:spPr bwMode="auto">
              <a:xfrm>
                <a:off x="2840921" y="3962401"/>
                <a:ext cx="3581400" cy="1166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a:latin typeface="Times New Roman" panose="02020603050405020304" pitchFamily="18" charset="0"/>
                    <a:cs typeface="Times New Roman" panose="02020603050405020304" pitchFamily="18" charset="0"/>
                  </a:rPr>
                  <a:t> Thoả hiệp, thoả thuận</a:t>
                </a:r>
              </a:p>
              <a:p>
                <a:pPr eaLnBrk="1" hangingPunct="1">
                  <a:spcBef>
                    <a:spcPct val="0"/>
                  </a:spcBef>
                  <a:buFontTx/>
                  <a:buNone/>
                </a:pPr>
                <a:endParaRPr lang="en-US" altLang="en-US" sz="2400">
                  <a:solidFill>
                    <a:srgbClr val="000000"/>
                  </a:solidFill>
                  <a:latin typeface="Times New Roman" panose="02020603050405020304" pitchFamily="18" charset="0"/>
                  <a:cs typeface="Times New Roman" panose="02020603050405020304" pitchFamily="18" charset="0"/>
                </a:endParaRPr>
              </a:p>
            </p:txBody>
          </p:sp>
          <p:sp>
            <p:nvSpPr>
              <p:cNvPr id="264212" name="Text Box 23">
                <a:extLst>
                  <a:ext uri="{FF2B5EF4-FFF2-40B4-BE49-F238E27FC236}">
                    <a16:creationId xmlns:a16="http://schemas.microsoft.com/office/drawing/2014/main" id="{EDEFA7A3-0202-DB69-69EE-387F12F6128F}"/>
                  </a:ext>
                </a:extLst>
              </p:cNvPr>
              <p:cNvSpPr txBox="1">
                <a:spLocks noChangeArrowheads="1"/>
              </p:cNvSpPr>
              <p:nvPr/>
            </p:nvSpPr>
            <p:spPr bwMode="auto">
              <a:xfrm>
                <a:off x="3042725" y="5045076"/>
                <a:ext cx="3379596" cy="1166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2400">
                    <a:latin typeface="Times New Roman" panose="02020603050405020304" pitchFamily="18" charset="0"/>
                    <a:cs typeface="Times New Roman" panose="02020603050405020304" pitchFamily="18" charset="0"/>
                  </a:rPr>
                  <a:t>Tổ chức độc quyền</a:t>
                </a:r>
              </a:p>
              <a:p>
                <a:pPr>
                  <a:spcBef>
                    <a:spcPct val="0"/>
                  </a:spcBef>
                  <a:buFontTx/>
                  <a:buNone/>
                </a:pPr>
                <a:endParaRPr lang="en-US" altLang="en-US" sz="2400">
                  <a:solidFill>
                    <a:srgbClr val="000000"/>
                  </a:solidFill>
                  <a:latin typeface="Times New Roman" panose="02020603050405020304" pitchFamily="18" charset="0"/>
                  <a:cs typeface="Times New Roman" panose="02020603050405020304" pitchFamily="18" charset="0"/>
                </a:endParaRPr>
              </a:p>
            </p:txBody>
          </p:sp>
          <p:sp>
            <p:nvSpPr>
              <p:cNvPr id="306200" name="Freeform 24">
                <a:extLst>
                  <a:ext uri="{FF2B5EF4-FFF2-40B4-BE49-F238E27FC236}">
                    <a16:creationId xmlns:a16="http://schemas.microsoft.com/office/drawing/2014/main" id="{81572E14-F9E4-61B5-0CAA-CBE808DD6C59}"/>
                  </a:ext>
                </a:extLst>
              </p:cNvPr>
              <p:cNvSpPr>
                <a:spLocks/>
              </p:cNvSpPr>
              <p:nvPr/>
            </p:nvSpPr>
            <p:spPr bwMode="gray">
              <a:xfrm flipH="1">
                <a:off x="1828071" y="3811411"/>
                <a:ext cx="991615" cy="1065238"/>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pPr eaLnBrk="1" hangingPunct="1">
                  <a:defRPr/>
                </a:pPr>
                <a:endParaRPr lang="en-US">
                  <a:latin typeface="Times New Roman" pitchFamily="18" charset="0"/>
                  <a:cs typeface="Times New Roman" pitchFamily="18" charset="0"/>
                </a:endParaRPr>
              </a:p>
            </p:txBody>
          </p:sp>
          <p:sp>
            <p:nvSpPr>
              <p:cNvPr id="306201" name="Freeform 25">
                <a:extLst>
                  <a:ext uri="{FF2B5EF4-FFF2-40B4-BE49-F238E27FC236}">
                    <a16:creationId xmlns:a16="http://schemas.microsoft.com/office/drawing/2014/main" id="{4C762297-39A1-7D09-A98C-BFDCEA3E95FF}"/>
                  </a:ext>
                </a:extLst>
              </p:cNvPr>
              <p:cNvSpPr>
                <a:spLocks/>
              </p:cNvSpPr>
              <p:nvPr/>
            </p:nvSpPr>
            <p:spPr bwMode="gray">
              <a:xfrm>
                <a:off x="6171886" y="3811411"/>
                <a:ext cx="903622" cy="1065238"/>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63529"/>
                      <a:invGamma/>
                    </a:schemeClr>
                  </a:gs>
                </a:gsLst>
                <a:lin ang="0" scaled="1"/>
              </a:gradFill>
              <a:ln w="0">
                <a:noFill/>
                <a:prstDash val="solid"/>
                <a:round/>
                <a:headEnd/>
                <a:tailEnd/>
              </a:ln>
            </p:spPr>
            <p:txBody>
              <a:bodyPr/>
              <a:lstStyle/>
              <a:p>
                <a:pPr eaLnBrk="1" hangingPunct="1">
                  <a:defRPr/>
                </a:pPr>
                <a:endParaRPr lang="en-US">
                  <a:latin typeface="Times New Roman" pitchFamily="18" charset="0"/>
                  <a:cs typeface="Times New Roman" pitchFamily="18" charset="0"/>
                </a:endParaRPr>
              </a:p>
            </p:txBody>
          </p:sp>
        </p:grpSp>
      </p:grpSp>
      <p:sp>
        <p:nvSpPr>
          <p:cNvPr id="456705" name="Rectangle 1">
            <a:extLst>
              <a:ext uri="{FF2B5EF4-FFF2-40B4-BE49-F238E27FC236}">
                <a16:creationId xmlns:a16="http://schemas.microsoft.com/office/drawing/2014/main" id="{2006DAFD-15CE-FE81-4471-C39B996408FD}"/>
              </a:ext>
            </a:extLst>
          </p:cNvPr>
          <p:cNvSpPr>
            <a:spLocks noChangeArrowheads="1"/>
          </p:cNvSpPr>
          <p:nvPr/>
        </p:nvSpPr>
        <p:spPr bwMode="auto">
          <a:xfrm>
            <a:off x="0" y="168447"/>
            <a:ext cx="7186863" cy="1938992"/>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anchor="ctr">
            <a:spAutoFit/>
          </a:bodyPr>
          <a:lstStyle/>
          <a:p>
            <a:pPr indent="457200" algn="just">
              <a:tabLst>
                <a:tab pos="5257800" algn="l"/>
              </a:tabLst>
              <a:defRPr/>
            </a:pPr>
            <a:r>
              <a:rPr lang="pt-BR" sz="2400" i="1" dirty="0">
                <a:latin typeface="Times New Roman" pitchFamily="18" charset="0"/>
                <a:ea typeface="Calibri" pitchFamily="34" charset="0"/>
                <a:cs typeface="Times New Roman" pitchFamily="18" charset="0"/>
              </a:rPr>
              <a:t>M</a:t>
            </a:r>
            <a:r>
              <a:rPr lang="pt-BR" sz="2400" i="1" dirty="0" bmk="">
                <a:latin typeface="Times New Roman" pitchFamily="18" charset="0"/>
                <a:ea typeface="Calibri" pitchFamily="34" charset="0"/>
                <a:cs typeface="Times New Roman" pitchFamily="18" charset="0"/>
              </a:rPr>
              <a:t>ột là, </a:t>
            </a:r>
            <a:r>
              <a:rPr lang="pt-BR" sz="2400" dirty="0" bmk="_Toc13559876">
                <a:latin typeface="Times New Roman" pitchFamily="18" charset="0"/>
                <a:ea typeface="Calibri" pitchFamily="34" charset="0"/>
                <a:cs typeface="Times New Roman" pitchFamily="18" charset="0"/>
              </a:rPr>
              <a:t>sự tích tụ, tập trung sản xuất và tập trung tư bản với quy mô lớn với sự liên minh giữa các nhà tư bản để nắm trong tay phần lớn việc sản xuất và tiêu thụ một hàng hoá nhằm thu lợi nhuận cao- đó là các tổ chức độc quyền.</a:t>
            </a:r>
            <a:endParaRPr lang="pt-BR" sz="2400"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56" name="Picture 24" descr="img_homebluebox60x60onblue">
            <a:extLst>
              <a:ext uri="{FF2B5EF4-FFF2-40B4-BE49-F238E27FC236}">
                <a16:creationId xmlns:a16="http://schemas.microsoft.com/office/drawing/2014/main" id="{D0EEAABE-130A-EC2A-476D-65F5BD6147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2944813"/>
            <a:ext cx="3067050" cy="97155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44058" name="Text Box 26">
            <a:extLst>
              <a:ext uri="{FF2B5EF4-FFF2-40B4-BE49-F238E27FC236}">
                <a16:creationId xmlns:a16="http://schemas.microsoft.com/office/drawing/2014/main" id="{019A06C9-C13C-6013-7783-FC41B5B36F8D}"/>
              </a:ext>
            </a:extLst>
          </p:cNvPr>
          <p:cNvSpPr txBox="1">
            <a:spLocks noChangeArrowheads="1"/>
          </p:cNvSpPr>
          <p:nvPr/>
        </p:nvSpPr>
        <p:spPr bwMode="auto">
          <a:xfrm>
            <a:off x="2743200" y="4354513"/>
            <a:ext cx="4267200" cy="646112"/>
          </a:xfrm>
          <a:prstGeom prst="rect">
            <a:avLst/>
          </a:prstGeom>
          <a:solidFill>
            <a:srgbClr val="CCFFFF"/>
          </a:solidFill>
          <a:ln w="57150">
            <a:solidFill>
              <a:srgbClr val="808080"/>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800" b="1">
                <a:latin typeface="Times New Roman" panose="02020603050405020304" pitchFamily="18" charset="0"/>
                <a:cs typeface="Times New Roman" panose="02020603050405020304" pitchFamily="18" charset="0"/>
              </a:rPr>
              <a:t>Các tổ chức này phải sáp nhập lại</a:t>
            </a:r>
          </a:p>
          <a:p>
            <a:pPr eaLnBrk="1" hangingPunct="1">
              <a:spcBef>
                <a:spcPct val="0"/>
              </a:spcBef>
              <a:buFontTx/>
              <a:buNone/>
            </a:pPr>
            <a:r>
              <a:rPr lang="en-GB" altLang="en-US" sz="1800" b="1">
                <a:latin typeface="Times New Roman" panose="02020603050405020304" pitchFamily="18" charset="0"/>
                <a:cs typeface="Times New Roman" panose="02020603050405020304" pitchFamily="18" charset="0"/>
              </a:rPr>
              <a:t>       Tổ chức độc quyền ngân hàng</a:t>
            </a:r>
            <a:endParaRPr lang="en-US" altLang="en-US" sz="1800" b="1">
              <a:latin typeface="Times New Roman" panose="02020603050405020304" pitchFamily="18" charset="0"/>
              <a:cs typeface="Times New Roman" panose="02020603050405020304" pitchFamily="18" charset="0"/>
            </a:endParaRPr>
          </a:p>
        </p:txBody>
      </p:sp>
      <p:sp>
        <p:nvSpPr>
          <p:cNvPr id="44060" name="Line 28">
            <a:extLst>
              <a:ext uri="{FF2B5EF4-FFF2-40B4-BE49-F238E27FC236}">
                <a16:creationId xmlns:a16="http://schemas.microsoft.com/office/drawing/2014/main" id="{22AE66FA-6B85-D2A4-1B51-464C278C6958}"/>
              </a:ext>
            </a:extLst>
          </p:cNvPr>
          <p:cNvSpPr>
            <a:spLocks noChangeShapeType="1"/>
          </p:cNvSpPr>
          <p:nvPr/>
        </p:nvSpPr>
        <p:spPr bwMode="auto">
          <a:xfrm flipH="1">
            <a:off x="2819400" y="2468563"/>
            <a:ext cx="1676400" cy="400050"/>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4061" name="Line 29">
            <a:extLst>
              <a:ext uri="{FF2B5EF4-FFF2-40B4-BE49-F238E27FC236}">
                <a16:creationId xmlns:a16="http://schemas.microsoft.com/office/drawing/2014/main" id="{2AA07581-C8B0-6EE6-2DBE-1A93D3128868}"/>
              </a:ext>
            </a:extLst>
          </p:cNvPr>
          <p:cNvSpPr>
            <a:spLocks noChangeShapeType="1"/>
          </p:cNvSpPr>
          <p:nvPr/>
        </p:nvSpPr>
        <p:spPr bwMode="auto">
          <a:xfrm>
            <a:off x="4495800" y="2468563"/>
            <a:ext cx="2057400" cy="400050"/>
          </a:xfrm>
          <a:prstGeom prst="line">
            <a:avLst/>
          </a:prstGeom>
          <a:noFill/>
          <a:ln w="3810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pic>
        <p:nvPicPr>
          <p:cNvPr id="44062" name="Picture 30" descr="logo">
            <a:extLst>
              <a:ext uri="{FF2B5EF4-FFF2-40B4-BE49-F238E27FC236}">
                <a16:creationId xmlns:a16="http://schemas.microsoft.com/office/drawing/2014/main" id="{328A16A3-4AB9-AFAC-C03A-D4F84CF0AE4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5400" y="2925763"/>
            <a:ext cx="3276600" cy="97155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44063" name="Line 31">
            <a:extLst>
              <a:ext uri="{FF2B5EF4-FFF2-40B4-BE49-F238E27FC236}">
                <a16:creationId xmlns:a16="http://schemas.microsoft.com/office/drawing/2014/main" id="{C1102C44-58C8-87E7-D7A3-84649F45529B}"/>
              </a:ext>
            </a:extLst>
          </p:cNvPr>
          <p:cNvSpPr>
            <a:spLocks noChangeShapeType="1"/>
          </p:cNvSpPr>
          <p:nvPr/>
        </p:nvSpPr>
        <p:spPr bwMode="auto">
          <a:xfrm flipH="1">
            <a:off x="5334000" y="3954463"/>
            <a:ext cx="1143000" cy="3429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4065" name="Line 33">
            <a:extLst>
              <a:ext uri="{FF2B5EF4-FFF2-40B4-BE49-F238E27FC236}">
                <a16:creationId xmlns:a16="http://schemas.microsoft.com/office/drawing/2014/main" id="{4FE5CF01-C7B1-0C1D-DB0B-9A582914D31D}"/>
              </a:ext>
            </a:extLst>
          </p:cNvPr>
          <p:cNvSpPr>
            <a:spLocks noChangeShapeType="1"/>
          </p:cNvSpPr>
          <p:nvPr/>
        </p:nvSpPr>
        <p:spPr bwMode="auto">
          <a:xfrm>
            <a:off x="3276600" y="3954463"/>
            <a:ext cx="1295400" cy="34290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4075" name="Line 43">
            <a:extLst>
              <a:ext uri="{FF2B5EF4-FFF2-40B4-BE49-F238E27FC236}">
                <a16:creationId xmlns:a16="http://schemas.microsoft.com/office/drawing/2014/main" id="{BCADE661-0271-569C-533E-F6CE6B16431A}"/>
              </a:ext>
            </a:extLst>
          </p:cNvPr>
          <p:cNvSpPr>
            <a:spLocks noChangeShapeType="1"/>
          </p:cNvSpPr>
          <p:nvPr/>
        </p:nvSpPr>
        <p:spPr bwMode="auto">
          <a:xfrm>
            <a:off x="2895600" y="4000500"/>
            <a:ext cx="381000" cy="0"/>
          </a:xfrm>
          <a:prstGeom prst="line">
            <a:avLst/>
          </a:prstGeom>
          <a:noFill/>
          <a:ln w="571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453633" name="Rectangle 1">
            <a:extLst>
              <a:ext uri="{FF2B5EF4-FFF2-40B4-BE49-F238E27FC236}">
                <a16:creationId xmlns:a16="http://schemas.microsoft.com/office/drawing/2014/main" id="{C33F1938-82B6-80CB-D9DB-3DB02B6A046D}"/>
              </a:ext>
            </a:extLst>
          </p:cNvPr>
          <p:cNvSpPr>
            <a:spLocks noChangeArrowheads="1"/>
          </p:cNvSpPr>
          <p:nvPr/>
        </p:nvSpPr>
        <p:spPr bwMode="auto">
          <a:xfrm>
            <a:off x="214313" y="214313"/>
            <a:ext cx="8572500" cy="1938337"/>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457200" algn="just">
              <a:tabLst>
                <a:tab pos="5257800" algn="l"/>
              </a:tabLst>
              <a:defRPr/>
            </a:pPr>
            <a:r>
              <a:rPr lang="pt-BR" sz="2400" i="1" dirty="0">
                <a:latin typeface="Times New Roman" pitchFamily="18" charset="0"/>
                <a:ea typeface="Calibri" pitchFamily="34" charset="0"/>
                <a:cs typeface="Times New Roman" pitchFamily="18" charset="0"/>
              </a:rPr>
              <a:t>H</a:t>
            </a:r>
            <a:r>
              <a:rPr lang="pt-BR" sz="2400" i="1" dirty="0" bmk="">
                <a:latin typeface="Times New Roman" pitchFamily="18" charset="0"/>
                <a:ea typeface="Calibri" pitchFamily="34" charset="0"/>
                <a:cs typeface="Times New Roman" pitchFamily="18" charset="0"/>
              </a:rPr>
              <a:t>ai là,</a:t>
            </a:r>
            <a:r>
              <a:rPr lang="pt-BR" sz="2400" dirty="0" bmk="_Toc13559877">
                <a:latin typeface="Times New Roman" pitchFamily="18" charset="0"/>
                <a:ea typeface="Calibri" pitchFamily="34" charset="0"/>
                <a:cs typeface="Times New Roman" pitchFamily="18" charset="0"/>
              </a:rPr>
              <a:t> sự tích tụ và tập trung tư bản ngân hàng ra đời các tổ chức độc quyền ngân hàng. Tư bản công nghiệp và tư bản ngân hàng hợp tác hình thành tập đoàn tư bản tài chính, có tiềm lực vốn và lực lượng sản xuất đủ mạnh, thao túng đời sống kinh tế-chính trị ở các nước.</a:t>
            </a:r>
            <a:endParaRPr lang="pt-BR" sz="2400" dirty="0">
              <a:latin typeface="Times New Roman" pitchFamily="18" charset="0"/>
              <a:cs typeface="Times New Roman"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afterEffect">
                                  <p:stCondLst>
                                    <p:cond delay="0"/>
                                  </p:stCondLst>
                                  <p:childTnLst>
                                    <p:set>
                                      <p:cBhvr>
                                        <p:cTn id="6" dur="1" fill="hold">
                                          <p:stCondLst>
                                            <p:cond delay="0"/>
                                          </p:stCondLst>
                                        </p:cTn>
                                        <p:tgtEl>
                                          <p:spTgt spid="44060"/>
                                        </p:tgtEl>
                                        <p:attrNameLst>
                                          <p:attrName>style.visibility</p:attrName>
                                        </p:attrNameLst>
                                      </p:cBhvr>
                                      <p:to>
                                        <p:strVal val="visible"/>
                                      </p:to>
                                    </p:set>
                                    <p:animEffect transition="in" filter="fade">
                                      <p:cBhvr>
                                        <p:cTn id="7" dur="1000"/>
                                        <p:tgtEl>
                                          <p:spTgt spid="44060"/>
                                        </p:tgtEl>
                                      </p:cBhvr>
                                    </p:animEffect>
                                    <p:anim calcmode="lin" valueType="num">
                                      <p:cBhvr>
                                        <p:cTn id="8" dur="1000" fill="hold"/>
                                        <p:tgtEl>
                                          <p:spTgt spid="44060"/>
                                        </p:tgtEl>
                                        <p:attrNameLst>
                                          <p:attrName>ppt_x</p:attrName>
                                        </p:attrNameLst>
                                      </p:cBhvr>
                                      <p:tavLst>
                                        <p:tav tm="0">
                                          <p:val>
                                            <p:strVal val="#ppt_x"/>
                                          </p:val>
                                        </p:tav>
                                        <p:tav tm="100000">
                                          <p:val>
                                            <p:strVal val="#ppt_x"/>
                                          </p:val>
                                        </p:tav>
                                      </p:tavLst>
                                    </p:anim>
                                    <p:anim calcmode="lin" valueType="num">
                                      <p:cBhvr>
                                        <p:cTn id="9" dur="1000" fill="hold"/>
                                        <p:tgtEl>
                                          <p:spTgt spid="44060"/>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47" presetClass="entr" presetSubtype="0" fill="hold" nodeType="afterEffect">
                                  <p:stCondLst>
                                    <p:cond delay="0"/>
                                  </p:stCondLst>
                                  <p:childTnLst>
                                    <p:set>
                                      <p:cBhvr>
                                        <p:cTn id="12" dur="1" fill="hold">
                                          <p:stCondLst>
                                            <p:cond delay="0"/>
                                          </p:stCondLst>
                                        </p:cTn>
                                        <p:tgtEl>
                                          <p:spTgt spid="44061"/>
                                        </p:tgtEl>
                                        <p:attrNameLst>
                                          <p:attrName>style.visibility</p:attrName>
                                        </p:attrNameLst>
                                      </p:cBhvr>
                                      <p:to>
                                        <p:strVal val="visible"/>
                                      </p:to>
                                    </p:set>
                                    <p:animEffect transition="in" filter="fade">
                                      <p:cBhvr>
                                        <p:cTn id="13" dur="1000"/>
                                        <p:tgtEl>
                                          <p:spTgt spid="44061"/>
                                        </p:tgtEl>
                                      </p:cBhvr>
                                    </p:animEffect>
                                    <p:anim calcmode="lin" valueType="num">
                                      <p:cBhvr>
                                        <p:cTn id="14" dur="1000" fill="hold"/>
                                        <p:tgtEl>
                                          <p:spTgt spid="44061"/>
                                        </p:tgtEl>
                                        <p:attrNameLst>
                                          <p:attrName>ppt_x</p:attrName>
                                        </p:attrNameLst>
                                      </p:cBhvr>
                                      <p:tavLst>
                                        <p:tav tm="0">
                                          <p:val>
                                            <p:strVal val="#ppt_x"/>
                                          </p:val>
                                        </p:tav>
                                        <p:tav tm="100000">
                                          <p:val>
                                            <p:strVal val="#ppt_x"/>
                                          </p:val>
                                        </p:tav>
                                      </p:tavLst>
                                    </p:anim>
                                    <p:anim calcmode="lin" valueType="num">
                                      <p:cBhvr>
                                        <p:cTn id="15" dur="1000" fill="hold"/>
                                        <p:tgtEl>
                                          <p:spTgt spid="44061"/>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2000"/>
                            </p:stCondLst>
                            <p:childTnLst>
                              <p:par>
                                <p:cTn id="17" presetID="53" presetClass="entr" presetSubtype="0" fill="hold" nodeType="afterEffect">
                                  <p:stCondLst>
                                    <p:cond delay="0"/>
                                  </p:stCondLst>
                                  <p:childTnLst>
                                    <p:set>
                                      <p:cBhvr>
                                        <p:cTn id="18" dur="1" fill="hold">
                                          <p:stCondLst>
                                            <p:cond delay="0"/>
                                          </p:stCondLst>
                                        </p:cTn>
                                        <p:tgtEl>
                                          <p:spTgt spid="44062"/>
                                        </p:tgtEl>
                                        <p:attrNameLst>
                                          <p:attrName>style.visibility</p:attrName>
                                        </p:attrNameLst>
                                      </p:cBhvr>
                                      <p:to>
                                        <p:strVal val="visible"/>
                                      </p:to>
                                    </p:set>
                                    <p:anim calcmode="lin" valueType="num">
                                      <p:cBhvr>
                                        <p:cTn id="19" dur="500" fill="hold"/>
                                        <p:tgtEl>
                                          <p:spTgt spid="44062"/>
                                        </p:tgtEl>
                                        <p:attrNameLst>
                                          <p:attrName>ppt_w</p:attrName>
                                        </p:attrNameLst>
                                      </p:cBhvr>
                                      <p:tavLst>
                                        <p:tav tm="0">
                                          <p:val>
                                            <p:fltVal val="0"/>
                                          </p:val>
                                        </p:tav>
                                        <p:tav tm="100000">
                                          <p:val>
                                            <p:strVal val="#ppt_w"/>
                                          </p:val>
                                        </p:tav>
                                      </p:tavLst>
                                    </p:anim>
                                    <p:anim calcmode="lin" valueType="num">
                                      <p:cBhvr>
                                        <p:cTn id="20" dur="500" fill="hold"/>
                                        <p:tgtEl>
                                          <p:spTgt spid="44062"/>
                                        </p:tgtEl>
                                        <p:attrNameLst>
                                          <p:attrName>ppt_h</p:attrName>
                                        </p:attrNameLst>
                                      </p:cBhvr>
                                      <p:tavLst>
                                        <p:tav tm="0">
                                          <p:val>
                                            <p:fltVal val="0"/>
                                          </p:val>
                                        </p:tav>
                                        <p:tav tm="100000">
                                          <p:val>
                                            <p:strVal val="#ppt_h"/>
                                          </p:val>
                                        </p:tav>
                                      </p:tavLst>
                                    </p:anim>
                                    <p:animEffect transition="in" filter="fade">
                                      <p:cBhvr>
                                        <p:cTn id="21" dur="500"/>
                                        <p:tgtEl>
                                          <p:spTgt spid="44062"/>
                                        </p:tgtEl>
                                      </p:cBhvr>
                                    </p:animEffect>
                                  </p:childTnLst>
                                </p:cTn>
                              </p:par>
                            </p:childTnLst>
                          </p:cTn>
                        </p:par>
                        <p:par>
                          <p:cTn id="22" fill="hold" nodeType="afterGroup">
                            <p:stCondLst>
                              <p:cond delay="2500"/>
                            </p:stCondLst>
                            <p:childTnLst>
                              <p:par>
                                <p:cTn id="23" presetID="53" presetClass="entr" presetSubtype="0" fill="hold" nodeType="afterEffect">
                                  <p:stCondLst>
                                    <p:cond delay="0"/>
                                  </p:stCondLst>
                                  <p:childTnLst>
                                    <p:set>
                                      <p:cBhvr>
                                        <p:cTn id="24" dur="1" fill="hold">
                                          <p:stCondLst>
                                            <p:cond delay="0"/>
                                          </p:stCondLst>
                                        </p:cTn>
                                        <p:tgtEl>
                                          <p:spTgt spid="44056"/>
                                        </p:tgtEl>
                                        <p:attrNameLst>
                                          <p:attrName>style.visibility</p:attrName>
                                        </p:attrNameLst>
                                      </p:cBhvr>
                                      <p:to>
                                        <p:strVal val="visible"/>
                                      </p:to>
                                    </p:set>
                                    <p:anim calcmode="lin" valueType="num">
                                      <p:cBhvr>
                                        <p:cTn id="25" dur="500" fill="hold"/>
                                        <p:tgtEl>
                                          <p:spTgt spid="44056"/>
                                        </p:tgtEl>
                                        <p:attrNameLst>
                                          <p:attrName>ppt_w</p:attrName>
                                        </p:attrNameLst>
                                      </p:cBhvr>
                                      <p:tavLst>
                                        <p:tav tm="0">
                                          <p:val>
                                            <p:fltVal val="0"/>
                                          </p:val>
                                        </p:tav>
                                        <p:tav tm="100000">
                                          <p:val>
                                            <p:strVal val="#ppt_w"/>
                                          </p:val>
                                        </p:tav>
                                      </p:tavLst>
                                    </p:anim>
                                    <p:anim calcmode="lin" valueType="num">
                                      <p:cBhvr>
                                        <p:cTn id="26" dur="500" fill="hold"/>
                                        <p:tgtEl>
                                          <p:spTgt spid="44056"/>
                                        </p:tgtEl>
                                        <p:attrNameLst>
                                          <p:attrName>ppt_h</p:attrName>
                                        </p:attrNameLst>
                                      </p:cBhvr>
                                      <p:tavLst>
                                        <p:tav tm="0">
                                          <p:val>
                                            <p:fltVal val="0"/>
                                          </p:val>
                                        </p:tav>
                                        <p:tav tm="100000">
                                          <p:val>
                                            <p:strVal val="#ppt_h"/>
                                          </p:val>
                                        </p:tav>
                                      </p:tavLst>
                                    </p:anim>
                                    <p:animEffect transition="in" filter="fade">
                                      <p:cBhvr>
                                        <p:cTn id="27" dur="500"/>
                                        <p:tgtEl>
                                          <p:spTgt spid="44056"/>
                                        </p:tgtEl>
                                      </p:cBhvr>
                                    </p:animEffect>
                                  </p:childTnLst>
                                </p:cTn>
                              </p:par>
                            </p:childTnLst>
                          </p:cTn>
                        </p:par>
                        <p:par>
                          <p:cTn id="28" fill="hold" nodeType="afterGroup">
                            <p:stCondLst>
                              <p:cond delay="3000"/>
                            </p:stCondLst>
                            <p:childTnLst>
                              <p:par>
                                <p:cTn id="29" presetID="47" presetClass="entr" presetSubtype="0" fill="hold" nodeType="afterEffect">
                                  <p:stCondLst>
                                    <p:cond delay="0"/>
                                  </p:stCondLst>
                                  <p:childTnLst>
                                    <p:set>
                                      <p:cBhvr>
                                        <p:cTn id="30" dur="1" fill="hold">
                                          <p:stCondLst>
                                            <p:cond delay="0"/>
                                          </p:stCondLst>
                                        </p:cTn>
                                        <p:tgtEl>
                                          <p:spTgt spid="44065"/>
                                        </p:tgtEl>
                                        <p:attrNameLst>
                                          <p:attrName>style.visibility</p:attrName>
                                        </p:attrNameLst>
                                      </p:cBhvr>
                                      <p:to>
                                        <p:strVal val="visible"/>
                                      </p:to>
                                    </p:set>
                                    <p:animEffect transition="in" filter="fade">
                                      <p:cBhvr>
                                        <p:cTn id="31" dur="1000"/>
                                        <p:tgtEl>
                                          <p:spTgt spid="44065"/>
                                        </p:tgtEl>
                                      </p:cBhvr>
                                    </p:animEffect>
                                    <p:anim calcmode="lin" valueType="num">
                                      <p:cBhvr>
                                        <p:cTn id="32" dur="1000" fill="hold"/>
                                        <p:tgtEl>
                                          <p:spTgt spid="44065"/>
                                        </p:tgtEl>
                                        <p:attrNameLst>
                                          <p:attrName>ppt_x</p:attrName>
                                        </p:attrNameLst>
                                      </p:cBhvr>
                                      <p:tavLst>
                                        <p:tav tm="0">
                                          <p:val>
                                            <p:strVal val="#ppt_x"/>
                                          </p:val>
                                        </p:tav>
                                        <p:tav tm="100000">
                                          <p:val>
                                            <p:strVal val="#ppt_x"/>
                                          </p:val>
                                        </p:tav>
                                      </p:tavLst>
                                    </p:anim>
                                    <p:anim calcmode="lin" valueType="num">
                                      <p:cBhvr>
                                        <p:cTn id="33" dur="1000" fill="hold"/>
                                        <p:tgtEl>
                                          <p:spTgt spid="44065"/>
                                        </p:tgtEl>
                                        <p:attrNameLst>
                                          <p:attrName>ppt_y</p:attrName>
                                        </p:attrNameLst>
                                      </p:cBhvr>
                                      <p:tavLst>
                                        <p:tav tm="0">
                                          <p:val>
                                            <p:strVal val="#ppt_y-.1"/>
                                          </p:val>
                                        </p:tav>
                                        <p:tav tm="100000">
                                          <p:val>
                                            <p:strVal val="#ppt_y"/>
                                          </p:val>
                                        </p:tav>
                                      </p:tavLst>
                                    </p:anim>
                                  </p:childTnLst>
                                </p:cTn>
                              </p:par>
                            </p:childTnLst>
                          </p:cTn>
                        </p:par>
                        <p:par>
                          <p:cTn id="34" fill="hold" nodeType="afterGroup">
                            <p:stCondLst>
                              <p:cond delay="4000"/>
                            </p:stCondLst>
                            <p:childTnLst>
                              <p:par>
                                <p:cTn id="35" presetID="47" presetClass="entr" presetSubtype="0" fill="hold" nodeType="afterEffect">
                                  <p:stCondLst>
                                    <p:cond delay="0"/>
                                  </p:stCondLst>
                                  <p:childTnLst>
                                    <p:set>
                                      <p:cBhvr>
                                        <p:cTn id="36" dur="1" fill="hold">
                                          <p:stCondLst>
                                            <p:cond delay="0"/>
                                          </p:stCondLst>
                                        </p:cTn>
                                        <p:tgtEl>
                                          <p:spTgt spid="44063"/>
                                        </p:tgtEl>
                                        <p:attrNameLst>
                                          <p:attrName>style.visibility</p:attrName>
                                        </p:attrNameLst>
                                      </p:cBhvr>
                                      <p:to>
                                        <p:strVal val="visible"/>
                                      </p:to>
                                    </p:set>
                                    <p:animEffect transition="in" filter="fade">
                                      <p:cBhvr>
                                        <p:cTn id="37" dur="1000"/>
                                        <p:tgtEl>
                                          <p:spTgt spid="44063"/>
                                        </p:tgtEl>
                                      </p:cBhvr>
                                    </p:animEffect>
                                    <p:anim calcmode="lin" valueType="num">
                                      <p:cBhvr>
                                        <p:cTn id="38" dur="1000" fill="hold"/>
                                        <p:tgtEl>
                                          <p:spTgt spid="44063"/>
                                        </p:tgtEl>
                                        <p:attrNameLst>
                                          <p:attrName>ppt_x</p:attrName>
                                        </p:attrNameLst>
                                      </p:cBhvr>
                                      <p:tavLst>
                                        <p:tav tm="0">
                                          <p:val>
                                            <p:strVal val="#ppt_x"/>
                                          </p:val>
                                        </p:tav>
                                        <p:tav tm="100000">
                                          <p:val>
                                            <p:strVal val="#ppt_x"/>
                                          </p:val>
                                        </p:tav>
                                      </p:tavLst>
                                    </p:anim>
                                    <p:anim calcmode="lin" valueType="num">
                                      <p:cBhvr>
                                        <p:cTn id="39" dur="1000" fill="hold"/>
                                        <p:tgtEl>
                                          <p:spTgt spid="44063"/>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5000"/>
                            </p:stCondLst>
                            <p:childTnLst>
                              <p:par>
                                <p:cTn id="41" presetID="53" presetClass="entr" presetSubtype="0" fill="hold" nodeType="afterEffect">
                                  <p:stCondLst>
                                    <p:cond delay="0"/>
                                  </p:stCondLst>
                                  <p:childTnLst>
                                    <p:set>
                                      <p:cBhvr>
                                        <p:cTn id="42" dur="1" fill="hold">
                                          <p:stCondLst>
                                            <p:cond delay="0"/>
                                          </p:stCondLst>
                                        </p:cTn>
                                        <p:tgtEl>
                                          <p:spTgt spid="44058"/>
                                        </p:tgtEl>
                                        <p:attrNameLst>
                                          <p:attrName>style.visibility</p:attrName>
                                        </p:attrNameLst>
                                      </p:cBhvr>
                                      <p:to>
                                        <p:strVal val="visible"/>
                                      </p:to>
                                    </p:set>
                                    <p:anim calcmode="lin" valueType="num">
                                      <p:cBhvr>
                                        <p:cTn id="43" dur="500" fill="hold"/>
                                        <p:tgtEl>
                                          <p:spTgt spid="44058"/>
                                        </p:tgtEl>
                                        <p:attrNameLst>
                                          <p:attrName>ppt_w</p:attrName>
                                        </p:attrNameLst>
                                      </p:cBhvr>
                                      <p:tavLst>
                                        <p:tav tm="0">
                                          <p:val>
                                            <p:fltVal val="0"/>
                                          </p:val>
                                        </p:tav>
                                        <p:tav tm="100000">
                                          <p:val>
                                            <p:strVal val="#ppt_w"/>
                                          </p:val>
                                        </p:tav>
                                      </p:tavLst>
                                    </p:anim>
                                    <p:anim calcmode="lin" valueType="num">
                                      <p:cBhvr>
                                        <p:cTn id="44" dur="500" fill="hold"/>
                                        <p:tgtEl>
                                          <p:spTgt spid="44058"/>
                                        </p:tgtEl>
                                        <p:attrNameLst>
                                          <p:attrName>ppt_h</p:attrName>
                                        </p:attrNameLst>
                                      </p:cBhvr>
                                      <p:tavLst>
                                        <p:tav tm="0">
                                          <p:val>
                                            <p:fltVal val="0"/>
                                          </p:val>
                                        </p:tav>
                                        <p:tav tm="100000">
                                          <p:val>
                                            <p:strVal val="#ppt_h"/>
                                          </p:val>
                                        </p:tav>
                                      </p:tavLst>
                                    </p:anim>
                                    <p:animEffect transition="in" filter="fade">
                                      <p:cBhvr>
                                        <p:cTn id="45" dur="500"/>
                                        <p:tgtEl>
                                          <p:spTgt spid="44058"/>
                                        </p:tgtEl>
                                      </p:cBhvr>
                                    </p:animEffect>
                                  </p:childTnLst>
                                </p:cTn>
                              </p:par>
                            </p:childTnLst>
                          </p:cTn>
                        </p:par>
                        <p:par>
                          <p:cTn id="46" fill="hold" nodeType="afterGroup">
                            <p:stCondLst>
                              <p:cond delay="5500"/>
                            </p:stCondLst>
                            <p:childTnLst>
                              <p:par>
                                <p:cTn id="47" presetID="47" presetClass="entr" presetSubtype="0" fill="hold" nodeType="afterEffect">
                                  <p:stCondLst>
                                    <p:cond delay="0"/>
                                  </p:stCondLst>
                                  <p:childTnLst>
                                    <p:set>
                                      <p:cBhvr>
                                        <p:cTn id="48" dur="1" fill="hold">
                                          <p:stCondLst>
                                            <p:cond delay="0"/>
                                          </p:stCondLst>
                                        </p:cTn>
                                        <p:tgtEl>
                                          <p:spTgt spid="44075"/>
                                        </p:tgtEl>
                                        <p:attrNameLst>
                                          <p:attrName>style.visibility</p:attrName>
                                        </p:attrNameLst>
                                      </p:cBhvr>
                                      <p:to>
                                        <p:strVal val="visible"/>
                                      </p:to>
                                    </p:set>
                                    <p:animEffect transition="in" filter="fade">
                                      <p:cBhvr>
                                        <p:cTn id="49" dur="1000"/>
                                        <p:tgtEl>
                                          <p:spTgt spid="44075"/>
                                        </p:tgtEl>
                                      </p:cBhvr>
                                    </p:animEffect>
                                    <p:anim calcmode="lin" valueType="num">
                                      <p:cBhvr>
                                        <p:cTn id="50" dur="1000" fill="hold"/>
                                        <p:tgtEl>
                                          <p:spTgt spid="44075"/>
                                        </p:tgtEl>
                                        <p:attrNameLst>
                                          <p:attrName>ppt_x</p:attrName>
                                        </p:attrNameLst>
                                      </p:cBhvr>
                                      <p:tavLst>
                                        <p:tav tm="0">
                                          <p:val>
                                            <p:strVal val="#ppt_x"/>
                                          </p:val>
                                        </p:tav>
                                        <p:tav tm="100000">
                                          <p:val>
                                            <p:strVal val="#ppt_x"/>
                                          </p:val>
                                        </p:tav>
                                      </p:tavLst>
                                    </p:anim>
                                    <p:anim calcmode="lin" valueType="num">
                                      <p:cBhvr>
                                        <p:cTn id="51" dur="1000" fill="hold"/>
                                        <p:tgtEl>
                                          <p:spTgt spid="440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5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5" name="AutoShape 5">
            <a:extLst>
              <a:ext uri="{FF2B5EF4-FFF2-40B4-BE49-F238E27FC236}">
                <a16:creationId xmlns:a16="http://schemas.microsoft.com/office/drawing/2014/main" id="{0C85DF64-E443-CB2E-771C-AB4A161D3DFD}"/>
              </a:ext>
            </a:extLst>
          </p:cNvPr>
          <p:cNvSpPr>
            <a:spLocks noChangeArrowheads="1"/>
          </p:cNvSpPr>
          <p:nvPr/>
        </p:nvSpPr>
        <p:spPr bwMode="gray">
          <a:xfrm>
            <a:off x="3835400" y="2057400"/>
            <a:ext cx="1549400" cy="1485900"/>
          </a:xfrm>
          <a:prstGeom prst="can">
            <a:avLst>
              <a:gd name="adj" fmla="val 31967"/>
            </a:avLst>
          </a:prstGeom>
          <a:gradFill rotWithShape="1">
            <a:gsLst>
              <a:gs pos="0">
                <a:schemeClr val="folHlink">
                  <a:gamma/>
                  <a:shade val="46275"/>
                  <a:invGamma/>
                </a:schemeClr>
              </a:gs>
              <a:gs pos="50000">
                <a:schemeClr val="folHlink"/>
              </a:gs>
              <a:gs pos="100000">
                <a:schemeClr val="folHlink">
                  <a:gamma/>
                  <a:shade val="46275"/>
                  <a:invGamma/>
                </a:schemeClr>
              </a:gs>
            </a:gsLst>
            <a:lin ang="0" scaled="1"/>
          </a:gradFill>
          <a:ln w="9525">
            <a:noFill/>
            <a:round/>
            <a:headEnd/>
            <a:tailEnd/>
          </a:ln>
          <a:effectLst/>
        </p:spPr>
        <p:txBody>
          <a:bodyPr wrap="none" anchor="ctr"/>
          <a:lstStyle/>
          <a:p>
            <a:pPr eaLnBrk="1" hangingPunct="1">
              <a:defRPr/>
            </a:pPr>
            <a:endParaRPr lang="en-US">
              <a:latin typeface="Arial" charset="0"/>
            </a:endParaRPr>
          </a:p>
        </p:txBody>
      </p:sp>
      <p:sp>
        <p:nvSpPr>
          <p:cNvPr id="267267" name="Text Box 8">
            <a:extLst>
              <a:ext uri="{FF2B5EF4-FFF2-40B4-BE49-F238E27FC236}">
                <a16:creationId xmlns:a16="http://schemas.microsoft.com/office/drawing/2014/main" id="{7E7CAD80-D306-FA86-8C5F-F77A7EC502F5}"/>
              </a:ext>
            </a:extLst>
          </p:cNvPr>
          <p:cNvSpPr txBox="1">
            <a:spLocks noChangeArrowheads="1"/>
          </p:cNvSpPr>
          <p:nvPr/>
        </p:nvSpPr>
        <p:spPr bwMode="gray">
          <a:xfrm>
            <a:off x="3956050" y="2643188"/>
            <a:ext cx="13477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b="1">
                <a:solidFill>
                  <a:schemeClr val="bg1"/>
                </a:solidFill>
                <a:latin typeface="Times New Roman" panose="02020603050405020304" pitchFamily="18" charset="0"/>
              </a:rPr>
              <a:t>XKTB</a:t>
            </a:r>
          </a:p>
        </p:txBody>
      </p:sp>
      <p:sp>
        <p:nvSpPr>
          <p:cNvPr id="267268" name="AutoShape 11">
            <a:extLst>
              <a:ext uri="{FF2B5EF4-FFF2-40B4-BE49-F238E27FC236}">
                <a16:creationId xmlns:a16="http://schemas.microsoft.com/office/drawing/2014/main" id="{98DED065-8243-99D6-0FF1-744A1FA72E9F}"/>
              </a:ext>
            </a:extLst>
          </p:cNvPr>
          <p:cNvSpPr>
            <a:spLocks noChangeArrowheads="1"/>
          </p:cNvSpPr>
          <p:nvPr/>
        </p:nvSpPr>
        <p:spPr bwMode="auto">
          <a:xfrm>
            <a:off x="1371600" y="1684338"/>
            <a:ext cx="1689100" cy="1630362"/>
          </a:xfrm>
          <a:prstGeom prst="roundRect">
            <a:avLst>
              <a:gd name="adj" fmla="val 16667"/>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erdana" panose="020B0604030504040204" pitchFamily="34" charset="0"/>
            </a:endParaRPr>
          </a:p>
        </p:txBody>
      </p:sp>
      <p:sp>
        <p:nvSpPr>
          <p:cNvPr id="240652" name="Text Box 12">
            <a:extLst>
              <a:ext uri="{FF2B5EF4-FFF2-40B4-BE49-F238E27FC236}">
                <a16:creationId xmlns:a16="http://schemas.microsoft.com/office/drawing/2014/main" id="{EDEA7C82-88C5-8AFD-AA20-4E3223D6966B}"/>
              </a:ext>
            </a:extLst>
          </p:cNvPr>
          <p:cNvSpPr txBox="1">
            <a:spLocks noChangeArrowheads="1"/>
          </p:cNvSpPr>
          <p:nvPr/>
        </p:nvSpPr>
        <p:spPr bwMode="auto">
          <a:xfrm>
            <a:off x="1447800" y="1828800"/>
            <a:ext cx="15494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b="1">
                <a:latin typeface="Times New Roman" panose="02020603050405020304" pitchFamily="18" charset="0"/>
                <a:cs typeface="Times New Roman" panose="02020603050405020304" pitchFamily="18" charset="0"/>
              </a:rPr>
              <a:t>Xuất khẩu HH</a:t>
            </a:r>
          </a:p>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mục đích thực hiện giá trị</a:t>
            </a:r>
          </a:p>
          <a:p>
            <a:pPr eaLnBrk="1" hangingPunct="1">
              <a:spcBef>
                <a:spcPct val="0"/>
              </a:spcBef>
              <a:buFontTx/>
              <a:buNone/>
            </a:pPr>
            <a:endParaRPr lang="en-US" altLang="en-US" sz="2400">
              <a:latin typeface="Times New Roman" panose="02020603050405020304" pitchFamily="18" charset="0"/>
              <a:cs typeface="Times New Roman" panose="02020603050405020304" pitchFamily="18" charset="0"/>
            </a:endParaRPr>
          </a:p>
        </p:txBody>
      </p:sp>
      <p:sp>
        <p:nvSpPr>
          <p:cNvPr id="267270" name="AutoShape 13">
            <a:extLst>
              <a:ext uri="{FF2B5EF4-FFF2-40B4-BE49-F238E27FC236}">
                <a16:creationId xmlns:a16="http://schemas.microsoft.com/office/drawing/2014/main" id="{412AD0D6-6A0B-4104-8620-85DAA28C7405}"/>
              </a:ext>
            </a:extLst>
          </p:cNvPr>
          <p:cNvSpPr>
            <a:spLocks noChangeArrowheads="1"/>
          </p:cNvSpPr>
          <p:nvPr/>
        </p:nvSpPr>
        <p:spPr bwMode="auto">
          <a:xfrm>
            <a:off x="6172200" y="1657350"/>
            <a:ext cx="1828800" cy="1843088"/>
          </a:xfrm>
          <a:prstGeom prst="roundRect">
            <a:avLst>
              <a:gd name="adj" fmla="val 16667"/>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Verdana" panose="020B0604030504040204" pitchFamily="34" charset="0"/>
            </a:endParaRPr>
          </a:p>
        </p:txBody>
      </p:sp>
      <p:sp>
        <p:nvSpPr>
          <p:cNvPr id="240654" name="Text Box 14">
            <a:extLst>
              <a:ext uri="{FF2B5EF4-FFF2-40B4-BE49-F238E27FC236}">
                <a16:creationId xmlns:a16="http://schemas.microsoft.com/office/drawing/2014/main" id="{D3DA05AF-09D3-FB82-6FB2-623D818F89E9}"/>
              </a:ext>
            </a:extLst>
          </p:cNvPr>
          <p:cNvSpPr txBox="1">
            <a:spLocks noChangeArrowheads="1"/>
          </p:cNvSpPr>
          <p:nvPr/>
        </p:nvSpPr>
        <p:spPr bwMode="auto">
          <a:xfrm>
            <a:off x="6167438" y="1657350"/>
            <a:ext cx="1976437" cy="261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   </a:t>
            </a:r>
            <a:r>
              <a:rPr lang="en-US" altLang="en-US" sz="1800" b="1">
                <a:latin typeface="Times New Roman" panose="02020603050405020304" pitchFamily="18" charset="0"/>
                <a:cs typeface="Times New Roman" panose="02020603050405020304" pitchFamily="18" charset="0"/>
              </a:rPr>
              <a:t>Xuất khẩu TB</a:t>
            </a:r>
          </a:p>
          <a:p>
            <a:pPr eaLnBrk="1" hangingPunct="1">
              <a:spcBef>
                <a:spcPct val="0"/>
              </a:spcBef>
              <a:buFontTx/>
              <a:buNone/>
            </a:pPr>
            <a:r>
              <a:rPr lang="en-US" altLang="en-US" sz="1800">
                <a:latin typeface="Times New Roman" panose="02020603050405020304" pitchFamily="18" charset="0"/>
                <a:cs typeface="Times New Roman" panose="02020603050405020304" pitchFamily="18" charset="0"/>
              </a:rPr>
              <a:t>nhằm mục đích chiếm đoạt m và các nguồn lợi khác của nước nhập khẩu TB</a:t>
            </a:r>
          </a:p>
          <a:p>
            <a:pPr eaLnBrk="1" hangingPunct="1">
              <a:spcBef>
                <a:spcPct val="0"/>
              </a:spcBef>
              <a:buFontTx/>
              <a:buNone/>
            </a:pPr>
            <a:endParaRPr lang="en-US" altLang="en-US" sz="1800">
              <a:latin typeface="Times New Roman" panose="02020603050405020304" pitchFamily="18" charset="0"/>
              <a:cs typeface="Times New Roman" panose="02020603050405020304" pitchFamily="18" charset="0"/>
            </a:endParaRPr>
          </a:p>
          <a:p>
            <a:pPr eaLnBrk="1" hangingPunct="1">
              <a:spcBef>
                <a:spcPct val="0"/>
              </a:spcBef>
              <a:buFontTx/>
              <a:buNone/>
            </a:pPr>
            <a:endParaRPr lang="en-US" altLang="en-US" sz="2000" b="1">
              <a:solidFill>
                <a:srgbClr val="001D3A"/>
              </a:solidFill>
              <a:latin typeface="Times New Roman" panose="02020603050405020304" pitchFamily="18" charset="0"/>
              <a:cs typeface="Times New Roman" panose="02020603050405020304" pitchFamily="18" charset="0"/>
            </a:endParaRPr>
          </a:p>
          <a:p>
            <a:pPr eaLnBrk="1" hangingPunct="1">
              <a:spcBef>
                <a:spcPct val="0"/>
              </a:spcBef>
              <a:buFontTx/>
              <a:buNone/>
            </a:pPr>
            <a:endParaRPr lang="en-US" altLang="en-US" sz="1800">
              <a:solidFill>
                <a:srgbClr val="001D3A"/>
              </a:solidFill>
              <a:latin typeface="Times New Roman" panose="02020603050405020304" pitchFamily="18" charset="0"/>
              <a:cs typeface="Times New Roman" panose="02020603050405020304" pitchFamily="18" charset="0"/>
            </a:endParaRPr>
          </a:p>
        </p:txBody>
      </p:sp>
      <p:sp>
        <p:nvSpPr>
          <p:cNvPr id="240656" name="AutoShape 16">
            <a:extLst>
              <a:ext uri="{FF2B5EF4-FFF2-40B4-BE49-F238E27FC236}">
                <a16:creationId xmlns:a16="http://schemas.microsoft.com/office/drawing/2014/main" id="{CE92D5F6-D065-F996-E171-E1538C15ADC3}"/>
              </a:ext>
            </a:extLst>
          </p:cNvPr>
          <p:cNvSpPr>
            <a:spLocks noChangeArrowheads="1"/>
          </p:cNvSpPr>
          <p:nvPr/>
        </p:nvSpPr>
        <p:spPr bwMode="gray">
          <a:xfrm>
            <a:off x="3124200" y="971550"/>
            <a:ext cx="2816225" cy="720725"/>
          </a:xfrm>
          <a:prstGeom prst="can">
            <a:avLst>
              <a:gd name="adj" fmla="val 27866"/>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w="9525">
            <a:noFill/>
            <a:round/>
            <a:headEnd/>
            <a:tailEnd/>
          </a:ln>
          <a:effectLst/>
        </p:spPr>
        <p:txBody>
          <a:bodyPr wrap="none" anchor="ctr"/>
          <a:lstStyle/>
          <a:p>
            <a:pPr eaLnBrk="1" hangingPunct="1">
              <a:defRPr/>
            </a:pPr>
            <a:endParaRPr lang="en-US">
              <a:latin typeface="Arial" charset="0"/>
            </a:endParaRPr>
          </a:p>
        </p:txBody>
      </p:sp>
      <p:sp>
        <p:nvSpPr>
          <p:cNvPr id="240658" name="Text Box 18">
            <a:extLst>
              <a:ext uri="{FF2B5EF4-FFF2-40B4-BE49-F238E27FC236}">
                <a16:creationId xmlns:a16="http://schemas.microsoft.com/office/drawing/2014/main" id="{D81F0684-A2C9-5877-98C2-648FB7466D5D}"/>
              </a:ext>
            </a:extLst>
          </p:cNvPr>
          <p:cNvSpPr txBox="1">
            <a:spLocks noChangeArrowheads="1"/>
          </p:cNvSpPr>
          <p:nvPr/>
        </p:nvSpPr>
        <p:spPr bwMode="gray">
          <a:xfrm>
            <a:off x="3581400" y="1257300"/>
            <a:ext cx="2057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a:solidFill>
                  <a:schemeClr val="bg1"/>
                </a:solidFill>
                <a:latin typeface=".VnTime" panose="020B7200000000000000" pitchFamily="34" charset="0"/>
              </a:rPr>
              <a:t>CNTB -TDCT</a:t>
            </a:r>
          </a:p>
        </p:txBody>
      </p:sp>
      <p:sp>
        <p:nvSpPr>
          <p:cNvPr id="240659" name="AutoShape 19">
            <a:extLst>
              <a:ext uri="{FF2B5EF4-FFF2-40B4-BE49-F238E27FC236}">
                <a16:creationId xmlns:a16="http://schemas.microsoft.com/office/drawing/2014/main" id="{7310F791-BDB5-07AA-4324-AFD249F60DC3}"/>
              </a:ext>
            </a:extLst>
          </p:cNvPr>
          <p:cNvSpPr>
            <a:spLocks noChangeArrowheads="1"/>
          </p:cNvSpPr>
          <p:nvPr/>
        </p:nvSpPr>
        <p:spPr bwMode="gray">
          <a:xfrm>
            <a:off x="3200400" y="3886200"/>
            <a:ext cx="2816225" cy="800100"/>
          </a:xfrm>
          <a:prstGeom prst="can">
            <a:avLst>
              <a:gd name="adj" fmla="val 32032"/>
            </a:avLst>
          </a:prstGeom>
          <a:gradFill rotWithShape="1">
            <a:gsLst>
              <a:gs pos="0">
                <a:schemeClr val="hlink">
                  <a:gamma/>
                  <a:shade val="46275"/>
                  <a:invGamma/>
                </a:schemeClr>
              </a:gs>
              <a:gs pos="50000">
                <a:schemeClr val="hlink"/>
              </a:gs>
              <a:gs pos="100000">
                <a:schemeClr val="hlink">
                  <a:gamma/>
                  <a:shade val="46275"/>
                  <a:invGamma/>
                </a:schemeClr>
              </a:gs>
            </a:gsLst>
            <a:lin ang="0" scaled="1"/>
          </a:gradFill>
          <a:ln w="9525">
            <a:noFill/>
            <a:round/>
            <a:headEnd/>
            <a:tailEnd/>
          </a:ln>
          <a:effectLst/>
        </p:spPr>
        <p:txBody>
          <a:bodyPr wrap="none" anchor="ctr"/>
          <a:lstStyle/>
          <a:p>
            <a:pPr eaLnBrk="1" hangingPunct="1">
              <a:defRPr/>
            </a:pPr>
            <a:endParaRPr lang="en-US">
              <a:latin typeface="Arial" charset="0"/>
            </a:endParaRPr>
          </a:p>
        </p:txBody>
      </p:sp>
      <p:sp>
        <p:nvSpPr>
          <p:cNvPr id="240660" name="Text Box 20">
            <a:extLst>
              <a:ext uri="{FF2B5EF4-FFF2-40B4-BE49-F238E27FC236}">
                <a16:creationId xmlns:a16="http://schemas.microsoft.com/office/drawing/2014/main" id="{1E60293B-76E0-BEAF-9B67-D6C98E2F3675}"/>
              </a:ext>
            </a:extLst>
          </p:cNvPr>
          <p:cNvSpPr txBox="1">
            <a:spLocks noChangeArrowheads="1"/>
          </p:cNvSpPr>
          <p:nvPr/>
        </p:nvSpPr>
        <p:spPr bwMode="gray">
          <a:xfrm>
            <a:off x="3819525" y="4173538"/>
            <a:ext cx="15113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400">
                <a:solidFill>
                  <a:schemeClr val="bg1"/>
                </a:solidFill>
                <a:latin typeface=".VnTime" panose="020B7200000000000000" pitchFamily="34" charset="0"/>
              </a:rPr>
              <a:t>CNTB  §Q</a:t>
            </a:r>
          </a:p>
        </p:txBody>
      </p:sp>
      <p:sp>
        <p:nvSpPr>
          <p:cNvPr id="240662" name="Freeform 22">
            <a:extLst>
              <a:ext uri="{FF2B5EF4-FFF2-40B4-BE49-F238E27FC236}">
                <a16:creationId xmlns:a16="http://schemas.microsoft.com/office/drawing/2014/main" id="{9605EE93-5147-7F10-76B0-906714779D7C}"/>
              </a:ext>
            </a:extLst>
          </p:cNvPr>
          <p:cNvSpPr>
            <a:spLocks/>
          </p:cNvSpPr>
          <p:nvPr/>
        </p:nvSpPr>
        <p:spPr bwMode="gray">
          <a:xfrm>
            <a:off x="3048000" y="1657350"/>
            <a:ext cx="903288" cy="931863"/>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63529"/>
                  <a:invGamma/>
                </a:schemeClr>
              </a:gs>
            </a:gsLst>
            <a:lin ang="0" scaled="1"/>
          </a:gradFill>
          <a:ln w="0">
            <a:noFill/>
            <a:prstDash val="solid"/>
            <a:round/>
            <a:headEnd/>
            <a:tailEnd/>
          </a:ln>
        </p:spPr>
        <p:txBody>
          <a:bodyPr/>
          <a:lstStyle/>
          <a:p>
            <a:pPr eaLnBrk="1" hangingPunct="1">
              <a:defRPr/>
            </a:pPr>
            <a:endParaRPr lang="en-US">
              <a:latin typeface="Arial" charset="0"/>
            </a:endParaRPr>
          </a:p>
        </p:txBody>
      </p:sp>
      <p:sp>
        <p:nvSpPr>
          <p:cNvPr id="240663" name="Freeform 23">
            <a:extLst>
              <a:ext uri="{FF2B5EF4-FFF2-40B4-BE49-F238E27FC236}">
                <a16:creationId xmlns:a16="http://schemas.microsoft.com/office/drawing/2014/main" id="{9FA93E22-9CB7-882D-BB78-D000E61F8ED6}"/>
              </a:ext>
            </a:extLst>
          </p:cNvPr>
          <p:cNvSpPr>
            <a:spLocks/>
          </p:cNvSpPr>
          <p:nvPr/>
        </p:nvSpPr>
        <p:spPr bwMode="gray">
          <a:xfrm flipH="1" flipV="1">
            <a:off x="4953000" y="3314700"/>
            <a:ext cx="1219200" cy="628650"/>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pPr eaLnBrk="1" hangingPunct="1">
              <a:defRPr/>
            </a:pPr>
            <a:endParaRPr lang="en-US">
              <a:latin typeface="Arial" charset="0"/>
            </a:endParaRPr>
          </a:p>
        </p:txBody>
      </p:sp>
      <p:pic>
        <p:nvPicPr>
          <p:cNvPr id="267278" name="Picture 26">
            <a:extLst>
              <a:ext uri="{FF2B5EF4-FFF2-40B4-BE49-F238E27FC236}">
                <a16:creationId xmlns:a16="http://schemas.microsoft.com/office/drawing/2014/main" id="{2EA75170-6A16-9DFC-7A64-D4B7CA555C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28600"/>
            <a:ext cx="235267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7279" name="Picture 28">
            <a:extLst>
              <a:ext uri="{FF2B5EF4-FFF2-40B4-BE49-F238E27FC236}">
                <a16:creationId xmlns:a16="http://schemas.microsoft.com/office/drawing/2014/main" id="{F09FA836-2673-A815-7CDD-4A726F718E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500" y="3554330"/>
            <a:ext cx="2857500"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7280" name="Picture 29">
            <a:extLst>
              <a:ext uri="{FF2B5EF4-FFF2-40B4-BE49-F238E27FC236}">
                <a16:creationId xmlns:a16="http://schemas.microsoft.com/office/drawing/2014/main" id="{41425458-1D79-78D2-EFDF-510AC0D360E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8400" y="114300"/>
            <a:ext cx="2647950" cy="148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7281" name="Picture 30">
            <a:extLst>
              <a:ext uri="{FF2B5EF4-FFF2-40B4-BE49-F238E27FC236}">
                <a16:creationId xmlns:a16="http://schemas.microsoft.com/office/drawing/2014/main" id="{33AD1D6A-2D07-DC12-E9CE-A761235B9A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4800" y="3371850"/>
            <a:ext cx="2971800" cy="1485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5873" name="Rectangle 1" descr="Parchment">
            <a:extLst>
              <a:ext uri="{FF2B5EF4-FFF2-40B4-BE49-F238E27FC236}">
                <a16:creationId xmlns:a16="http://schemas.microsoft.com/office/drawing/2014/main" id="{4BEC1287-F471-F9E9-D655-1E1F8CD4D319}"/>
              </a:ext>
            </a:extLst>
          </p:cNvPr>
          <p:cNvSpPr>
            <a:spLocks noGrp="1" noChangeArrowheads="1"/>
          </p:cNvSpPr>
          <p:nvPr>
            <p:ph type="title"/>
          </p:nvPr>
        </p:nvSpPr>
        <p:spPr>
          <a:xfrm>
            <a:off x="2514600" y="222250"/>
            <a:ext cx="3733800" cy="461963"/>
          </a:xfrm>
          <a:ln w="57150" cap="flat" cmpd="thickThin"/>
          <a:effectLst>
            <a:prstShdw prst="shdw17" dist="17961" dir="2700000">
              <a:schemeClr val="bg1">
                <a:gamma/>
                <a:shade val="60000"/>
                <a:invGamma/>
              </a:schemeClr>
            </a:prstShdw>
          </a:effectLst>
        </p:spPr>
        <p:txBody>
          <a:bodyPr>
            <a:spAutoFit/>
          </a:bodyPr>
          <a:lstStyle/>
          <a:p>
            <a:pPr indent="360363">
              <a:defRPr/>
            </a:pPr>
            <a:r>
              <a:rPr lang="pt-BR" sz="2400" i="1" dirty="0" bmk="_Toc13559878">
                <a:solidFill>
                  <a:schemeClr val="tx1"/>
                </a:solidFill>
                <a:latin typeface="Times New Roman" pitchFamily="18" charset="0"/>
                <a:ea typeface="Calibri" pitchFamily="34" charset="0"/>
                <a:cs typeface="Times New Roman" pitchFamily="18" charset="0"/>
              </a:rPr>
              <a:t>Ba là</a:t>
            </a:r>
            <a:r>
              <a:rPr lang="pt-BR" sz="2400" dirty="0" bmk="_Toc13559878">
                <a:solidFill>
                  <a:schemeClr val="tx1"/>
                </a:solidFill>
                <a:latin typeface="Times New Roman" pitchFamily="18" charset="0"/>
                <a:ea typeface="Calibri" pitchFamily="34" charset="0"/>
                <a:cs typeface="Times New Roman" pitchFamily="18" charset="0"/>
              </a:rPr>
              <a:t>, xuất khẩu tư bản </a:t>
            </a:r>
            <a:endParaRPr lang="en-US" sz="2400" b="1" dirty="0">
              <a:solidFill>
                <a:srgbClr val="FFFF00"/>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4065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4065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40660"/>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406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0652" grpId="0"/>
      <p:bldP spid="240654" grpId="0"/>
      <p:bldP spid="24066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Rectangle 2">
            <a:extLst>
              <a:ext uri="{FF2B5EF4-FFF2-40B4-BE49-F238E27FC236}">
                <a16:creationId xmlns:a16="http://schemas.microsoft.com/office/drawing/2014/main" id="{196F9D42-B41E-42C5-DA26-D2D5B052382D}"/>
              </a:ext>
            </a:extLst>
          </p:cNvPr>
          <p:cNvSpPr>
            <a:spLocks noGrp="1" noChangeArrowheads="1"/>
          </p:cNvSpPr>
          <p:nvPr>
            <p:ph type="title"/>
          </p:nvPr>
        </p:nvSpPr>
        <p:spPr>
          <a:xfrm>
            <a:off x="5919537" y="1040565"/>
            <a:ext cx="3224463" cy="708025"/>
          </a:xfrm>
        </p:spPr>
        <p:txBody>
          <a:bodyPr>
            <a:noAutofit/>
          </a:bodyPr>
          <a:lstStyle/>
          <a:p>
            <a:r>
              <a:rPr lang="en-US" altLang="en-US" sz="2800" b="1" dirty="0" err="1">
                <a:latin typeface="Times New Roman" panose="02020603050405020304" pitchFamily="18" charset="0"/>
              </a:rPr>
              <a:t>Xuất</a:t>
            </a:r>
            <a:r>
              <a:rPr lang="en-US" altLang="en-US" sz="2800" b="1" dirty="0">
                <a:latin typeface="Times New Roman" panose="02020603050405020304" pitchFamily="18" charset="0"/>
              </a:rPr>
              <a:t> </a:t>
            </a:r>
            <a:r>
              <a:rPr lang="en-US" altLang="en-US" sz="2800" b="1" dirty="0" err="1">
                <a:latin typeface="Times New Roman" panose="02020603050405020304" pitchFamily="18" charset="0"/>
              </a:rPr>
              <a:t>khẩu</a:t>
            </a:r>
            <a:r>
              <a:rPr lang="en-US" altLang="en-US" sz="2800" b="1" dirty="0">
                <a:latin typeface="Times New Roman" panose="02020603050405020304" pitchFamily="18" charset="0"/>
              </a:rPr>
              <a:t> </a:t>
            </a:r>
            <a:r>
              <a:rPr lang="en-US" altLang="en-US" sz="2800" b="1" dirty="0" err="1">
                <a:latin typeface="Times New Roman" panose="02020603050405020304" pitchFamily="18" charset="0"/>
              </a:rPr>
              <a:t>tư</a:t>
            </a:r>
            <a:r>
              <a:rPr lang="en-US" altLang="en-US" sz="2800" b="1" dirty="0">
                <a:latin typeface="Times New Roman" panose="02020603050405020304" pitchFamily="18" charset="0"/>
              </a:rPr>
              <a:t> </a:t>
            </a:r>
            <a:r>
              <a:rPr lang="en-US" altLang="en-US" sz="2800" b="1" dirty="0" err="1">
                <a:latin typeface="Times New Roman" panose="02020603050405020304" pitchFamily="18" charset="0"/>
              </a:rPr>
              <a:t>bản</a:t>
            </a:r>
            <a:r>
              <a:rPr lang="en-US" altLang="en-US" sz="2800" b="1" dirty="0">
                <a:latin typeface="Times New Roman" panose="02020603050405020304" pitchFamily="18" charset="0"/>
              </a:rPr>
              <a:t> </a:t>
            </a:r>
            <a:br>
              <a:rPr lang="en-US" altLang="en-US" sz="2800" b="1" dirty="0">
                <a:latin typeface="Times New Roman" panose="02020603050405020304" pitchFamily="18" charset="0"/>
              </a:rPr>
            </a:br>
            <a:endParaRPr lang="en-US" altLang="en-US" sz="2800" b="1" dirty="0">
              <a:latin typeface="Times New Roman" panose="02020603050405020304" pitchFamily="18" charset="0"/>
            </a:endParaRPr>
          </a:p>
        </p:txBody>
      </p:sp>
      <p:pic>
        <p:nvPicPr>
          <p:cNvPr id="268291" name="Picture 4" descr="images (5)">
            <a:extLst>
              <a:ext uri="{FF2B5EF4-FFF2-40B4-BE49-F238E27FC236}">
                <a16:creationId xmlns:a16="http://schemas.microsoft.com/office/drawing/2014/main" id="{27382CB5-5925-9BB1-E16E-C38B3C9B2F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85750"/>
            <a:ext cx="2276475" cy="1500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8293" name="Picture 8" descr="images (62)">
            <a:extLst>
              <a:ext uri="{FF2B5EF4-FFF2-40B4-BE49-F238E27FC236}">
                <a16:creationId xmlns:a16="http://schemas.microsoft.com/office/drawing/2014/main" id="{BADEAC09-8405-C703-E85D-0A5798E1EE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24200" y="342900"/>
            <a:ext cx="2466975"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8294" name="Picture 9" descr="images (2)">
            <a:extLst>
              <a:ext uri="{FF2B5EF4-FFF2-40B4-BE49-F238E27FC236}">
                <a16:creationId xmlns:a16="http://schemas.microsoft.com/office/drawing/2014/main" id="{E1A04571-A6DD-E875-C643-7C62B210BC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64001" y="1828800"/>
            <a:ext cx="2466975"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8295" name="Picture 10" descr="images (3)">
            <a:extLst>
              <a:ext uri="{FF2B5EF4-FFF2-40B4-BE49-F238E27FC236}">
                <a16:creationId xmlns:a16="http://schemas.microsoft.com/office/drawing/2014/main" id="{C5164A14-5EEA-90EF-B0A3-B8DDD17119C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96025" y="3257550"/>
            <a:ext cx="2466975" cy="139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8513" name="Rectangle 1">
            <a:extLst>
              <a:ext uri="{FF2B5EF4-FFF2-40B4-BE49-F238E27FC236}">
                <a16:creationId xmlns:a16="http://schemas.microsoft.com/office/drawing/2014/main" id="{736A8696-0DF5-E8C6-21C0-C5658D2D093E}"/>
              </a:ext>
            </a:extLst>
          </p:cNvPr>
          <p:cNvSpPr>
            <a:spLocks noGrp="1" noChangeArrowheads="1"/>
          </p:cNvSpPr>
          <p:nvPr>
            <p:ph type="body" idx="1"/>
          </p:nvPr>
        </p:nvSpPr>
        <p:spPr>
          <a:xfrm>
            <a:off x="71438" y="-4503261"/>
            <a:ext cx="4500562" cy="15910560"/>
          </a:xfrm>
          <a:effectLst>
            <a:prstShdw prst="shdw17" dist="17961" dir="2700000">
              <a:schemeClr val="accent1">
                <a:gamma/>
                <a:shade val="60000"/>
                <a:invGamma/>
              </a:schemeClr>
            </a:prstShdw>
          </a:effectLst>
        </p:spPr>
        <p:txBody>
          <a:bodyPr wrap="square" anchor="ctr">
            <a:spAutoFit/>
          </a:bodyPr>
          <a:lstStyle/>
          <a:p>
            <a:pPr marL="0" indent="457200" algn="just">
              <a:spcBef>
                <a:spcPct val="0"/>
              </a:spcBef>
              <a:buFontTx/>
              <a:buNone/>
              <a:tabLst>
                <a:tab pos="5257800" algn="l"/>
              </a:tabLst>
              <a:defRPr/>
            </a:pPr>
            <a:r>
              <a:rPr lang="pt-BR" sz="2400" dirty="0" bmk="_Toc13559878">
                <a:latin typeface="Times New Roman" pitchFamily="18" charset="0"/>
                <a:ea typeface="Calibri" pitchFamily="34" charset="0"/>
                <a:cs typeface="Times New Roman" pitchFamily="18" charset="0"/>
              </a:rPr>
              <a:t>xuất khẩu tư bản là thủ đoạn để các nhà tư bản tài chính tiến hành khai thác sức lao động, tài nguyên thiên nhiên,... ở các nước chậm phát triển dưới hình thức đầu tư xây dựng nhà máy, doanh nghiệp, tổ chức sản xuất hoặc cho vay.</a:t>
            </a:r>
            <a:endParaRPr lang="pt-BR" sz="2400" dirty="0">
              <a:latin typeface="Times New Roman" pitchFamily="18" charset="0"/>
              <a:cs typeface="Times New Roman" pitchFamily="18" charset="0"/>
            </a:endParaRPr>
          </a:p>
        </p:txBody>
      </p: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6" name="Text Box 4">
            <a:extLst>
              <a:ext uri="{FF2B5EF4-FFF2-40B4-BE49-F238E27FC236}">
                <a16:creationId xmlns:a16="http://schemas.microsoft.com/office/drawing/2014/main" id="{17ABFB62-B507-DE18-5CA8-9EA563E7F287}"/>
              </a:ext>
            </a:extLst>
          </p:cNvPr>
          <p:cNvSpPr txBox="1">
            <a:spLocks noChangeArrowheads="1"/>
          </p:cNvSpPr>
          <p:nvPr/>
        </p:nvSpPr>
        <p:spPr bwMode="auto">
          <a:xfrm>
            <a:off x="6324600" y="1900238"/>
            <a:ext cx="2286000" cy="646112"/>
          </a:xfrm>
          <a:prstGeom prst="rect">
            <a:avLst/>
          </a:prstGeom>
          <a:solidFill>
            <a:srgbClr val="FFCC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800">
                <a:latin typeface="Times New Roman" panose="02020603050405020304" pitchFamily="18" charset="0"/>
                <a:cs typeface="Times New Roman" panose="02020603050405020304" pitchFamily="18" charset="0"/>
              </a:rPr>
              <a:t>Trong giai đoạn CNTB độc quyền</a:t>
            </a:r>
            <a:endParaRPr lang="en-US" altLang="en-US" sz="1800">
              <a:latin typeface="Times New Roman" panose="02020603050405020304" pitchFamily="18" charset="0"/>
              <a:cs typeface="Times New Roman" panose="02020603050405020304" pitchFamily="18" charset="0"/>
            </a:endParaRPr>
          </a:p>
        </p:txBody>
      </p:sp>
      <p:sp>
        <p:nvSpPr>
          <p:cNvPr id="166917" name="Line 5">
            <a:extLst>
              <a:ext uri="{FF2B5EF4-FFF2-40B4-BE49-F238E27FC236}">
                <a16:creationId xmlns:a16="http://schemas.microsoft.com/office/drawing/2014/main" id="{35F52EA4-2F05-E4E4-F943-1363DECB7A25}"/>
              </a:ext>
            </a:extLst>
          </p:cNvPr>
          <p:cNvSpPr>
            <a:spLocks noChangeShapeType="1"/>
          </p:cNvSpPr>
          <p:nvPr/>
        </p:nvSpPr>
        <p:spPr bwMode="auto">
          <a:xfrm>
            <a:off x="4953000" y="2114550"/>
            <a:ext cx="1295400" cy="0"/>
          </a:xfrm>
          <a:prstGeom prst="line">
            <a:avLst/>
          </a:prstGeom>
          <a:noFill/>
          <a:ln w="28575">
            <a:solidFill>
              <a:srgbClr val="339966"/>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6918" name="Line 6">
            <a:extLst>
              <a:ext uri="{FF2B5EF4-FFF2-40B4-BE49-F238E27FC236}">
                <a16:creationId xmlns:a16="http://schemas.microsoft.com/office/drawing/2014/main" id="{A5731983-EE4B-9454-C723-897DC4BAFD7F}"/>
              </a:ext>
            </a:extLst>
          </p:cNvPr>
          <p:cNvSpPr>
            <a:spLocks noChangeShapeType="1"/>
          </p:cNvSpPr>
          <p:nvPr/>
        </p:nvSpPr>
        <p:spPr bwMode="auto">
          <a:xfrm flipH="1">
            <a:off x="5867400" y="2400300"/>
            <a:ext cx="1066800" cy="514350"/>
          </a:xfrm>
          <a:prstGeom prst="line">
            <a:avLst/>
          </a:prstGeom>
          <a:noFill/>
          <a:ln w="28575">
            <a:solidFill>
              <a:srgbClr val="99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6919" name="Text Box 7">
            <a:extLst>
              <a:ext uri="{FF2B5EF4-FFF2-40B4-BE49-F238E27FC236}">
                <a16:creationId xmlns:a16="http://schemas.microsoft.com/office/drawing/2014/main" id="{81D082A1-7D86-BEA0-D2CE-0839BDCC0E76}"/>
              </a:ext>
            </a:extLst>
          </p:cNvPr>
          <p:cNvSpPr txBox="1">
            <a:spLocks noChangeArrowheads="1"/>
          </p:cNvSpPr>
          <p:nvPr/>
        </p:nvSpPr>
        <p:spPr bwMode="auto">
          <a:xfrm>
            <a:off x="4114800" y="2994025"/>
            <a:ext cx="3200400" cy="646113"/>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800" b="1">
                <a:latin typeface="Times New Roman" panose="02020603050405020304" pitchFamily="18" charset="0"/>
                <a:cs typeface="Times New Roman" panose="02020603050405020304" pitchFamily="18" charset="0"/>
              </a:rPr>
              <a:t>Thị trường ngoài nước có ý nghĩa đặc biệt</a:t>
            </a:r>
            <a:endParaRPr lang="en-US" altLang="en-US" sz="1800" b="1">
              <a:latin typeface="Times New Roman" panose="02020603050405020304" pitchFamily="18" charset="0"/>
              <a:cs typeface="Times New Roman" panose="02020603050405020304" pitchFamily="18" charset="0"/>
            </a:endParaRPr>
          </a:p>
        </p:txBody>
      </p:sp>
      <p:sp>
        <p:nvSpPr>
          <p:cNvPr id="166920" name="Text Box 8">
            <a:extLst>
              <a:ext uri="{FF2B5EF4-FFF2-40B4-BE49-F238E27FC236}">
                <a16:creationId xmlns:a16="http://schemas.microsoft.com/office/drawing/2014/main" id="{F1880403-A452-356E-B6D3-1BEC0BD72637}"/>
              </a:ext>
            </a:extLst>
          </p:cNvPr>
          <p:cNvSpPr txBox="1">
            <a:spLocks noChangeArrowheads="1"/>
          </p:cNvSpPr>
          <p:nvPr/>
        </p:nvSpPr>
        <p:spPr bwMode="auto">
          <a:xfrm>
            <a:off x="5641975" y="4143375"/>
            <a:ext cx="2667000" cy="923925"/>
          </a:xfrm>
          <a:prstGeom prst="rect">
            <a:avLst/>
          </a:prstGeom>
          <a:solidFill>
            <a:srgbClr val="99CC00"/>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800">
                <a:latin typeface="Times New Roman" panose="02020603050405020304" pitchFamily="18" charset="0"/>
                <a:cs typeface="Times New Roman" panose="02020603050405020304" pitchFamily="18" charset="0"/>
              </a:rPr>
              <a:t>Mặt khác: cần có thị trường ổn định để kiếm lợi nhuận siêu ngạch</a:t>
            </a:r>
            <a:endParaRPr lang="en-US" altLang="en-US" sz="1800">
              <a:latin typeface="Times New Roman" panose="02020603050405020304" pitchFamily="18" charset="0"/>
              <a:cs typeface="Times New Roman" panose="02020603050405020304" pitchFamily="18" charset="0"/>
            </a:endParaRPr>
          </a:p>
        </p:txBody>
      </p:sp>
      <p:sp>
        <p:nvSpPr>
          <p:cNvPr id="166921" name="Line 9">
            <a:extLst>
              <a:ext uri="{FF2B5EF4-FFF2-40B4-BE49-F238E27FC236}">
                <a16:creationId xmlns:a16="http://schemas.microsoft.com/office/drawing/2014/main" id="{9E7EF731-5818-E302-5272-32A474DD9998}"/>
              </a:ext>
            </a:extLst>
          </p:cNvPr>
          <p:cNvSpPr>
            <a:spLocks noChangeShapeType="1"/>
          </p:cNvSpPr>
          <p:nvPr/>
        </p:nvSpPr>
        <p:spPr bwMode="auto">
          <a:xfrm>
            <a:off x="5794375" y="3600450"/>
            <a:ext cx="1676400" cy="514350"/>
          </a:xfrm>
          <a:prstGeom prst="line">
            <a:avLst/>
          </a:prstGeom>
          <a:noFill/>
          <a:ln w="28575">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6922" name="Line 10">
            <a:extLst>
              <a:ext uri="{FF2B5EF4-FFF2-40B4-BE49-F238E27FC236}">
                <a16:creationId xmlns:a16="http://schemas.microsoft.com/office/drawing/2014/main" id="{4B535851-C0BB-5E5E-35B6-E7F384A702A4}"/>
              </a:ext>
            </a:extLst>
          </p:cNvPr>
          <p:cNvSpPr>
            <a:spLocks noChangeShapeType="1"/>
          </p:cNvSpPr>
          <p:nvPr/>
        </p:nvSpPr>
        <p:spPr bwMode="auto">
          <a:xfrm flipH="1">
            <a:off x="3965575" y="3600450"/>
            <a:ext cx="1676400" cy="457200"/>
          </a:xfrm>
          <a:prstGeom prst="line">
            <a:avLst/>
          </a:prstGeom>
          <a:noFill/>
          <a:ln w="190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pic>
        <p:nvPicPr>
          <p:cNvPr id="166923" name="Picture 11" descr="nafta">
            <a:extLst>
              <a:ext uri="{FF2B5EF4-FFF2-40B4-BE49-F238E27FC236}">
                <a16:creationId xmlns:a16="http://schemas.microsoft.com/office/drawing/2014/main" id="{BA0A8253-D612-3D68-AA8D-2679CF6387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2700338"/>
            <a:ext cx="2286000" cy="1665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57150">
                <a:solidFill>
                  <a:srgbClr val="000000"/>
                </a:solidFill>
                <a:miter lim="800000"/>
                <a:headEnd/>
                <a:tailEnd/>
              </a14:hiddenLine>
            </a:ext>
          </a:extLst>
        </p:spPr>
      </p:pic>
      <p:sp>
        <p:nvSpPr>
          <p:cNvPr id="166924" name="Text Box 12">
            <a:extLst>
              <a:ext uri="{FF2B5EF4-FFF2-40B4-BE49-F238E27FC236}">
                <a16:creationId xmlns:a16="http://schemas.microsoft.com/office/drawing/2014/main" id="{1B9EAFDC-D32D-3722-A4ED-956779F4C668}"/>
              </a:ext>
            </a:extLst>
          </p:cNvPr>
          <p:cNvSpPr txBox="1">
            <a:spLocks noChangeArrowheads="1"/>
          </p:cNvSpPr>
          <p:nvPr/>
        </p:nvSpPr>
        <p:spPr bwMode="auto">
          <a:xfrm>
            <a:off x="1938338" y="1625600"/>
            <a:ext cx="2971800" cy="1200150"/>
          </a:xfrm>
          <a:prstGeom prst="rect">
            <a:avLst/>
          </a:prstGeom>
          <a:solidFill>
            <a:srgbClr val="99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FontTx/>
              <a:buNone/>
            </a:pPr>
            <a:r>
              <a:rPr lang="en-GB" altLang="en-US" sz="1800">
                <a:latin typeface="Times New Roman" panose="02020603050405020304" pitchFamily="18" charset="0"/>
                <a:cs typeface="Times New Roman" panose="02020603050405020304" pitchFamily="18" charset="0"/>
              </a:rPr>
              <a:t>Lịch sử phát triển của CNTB đã chứng tỏ thị trường trong nước luôn gắn với thị trường ngoài nước</a:t>
            </a:r>
            <a:endParaRPr lang="en-US" altLang="en-US" sz="1800">
              <a:latin typeface="Times New Roman" panose="02020603050405020304" pitchFamily="18" charset="0"/>
              <a:cs typeface="Times New Roman" panose="02020603050405020304" pitchFamily="18" charset="0"/>
            </a:endParaRPr>
          </a:p>
        </p:txBody>
      </p:sp>
      <p:sp>
        <p:nvSpPr>
          <p:cNvPr id="166925" name="Text Box 13">
            <a:extLst>
              <a:ext uri="{FF2B5EF4-FFF2-40B4-BE49-F238E27FC236}">
                <a16:creationId xmlns:a16="http://schemas.microsoft.com/office/drawing/2014/main" id="{4754DA42-4804-BA72-B6BF-C96382091EF5}"/>
              </a:ext>
            </a:extLst>
          </p:cNvPr>
          <p:cNvSpPr txBox="1">
            <a:spLocks noChangeArrowheads="1"/>
          </p:cNvSpPr>
          <p:nvPr/>
        </p:nvSpPr>
        <p:spPr bwMode="auto">
          <a:xfrm>
            <a:off x="2286000" y="4137025"/>
            <a:ext cx="2743200" cy="923925"/>
          </a:xfrm>
          <a:prstGeom prst="rect">
            <a:avLst/>
          </a:prstGeom>
          <a:solidFill>
            <a:srgbClr val="99CC00"/>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800">
                <a:latin typeface="Times New Roman" panose="02020603050405020304" pitchFamily="18" charset="0"/>
                <a:cs typeface="Times New Roman" panose="02020603050405020304" pitchFamily="18" charset="0"/>
              </a:rPr>
              <a:t>Một mặt: Cần chi phí đầu vào thấp, và mở rộng thị trường tiêu thụ sản phẩm </a:t>
            </a:r>
            <a:endParaRPr lang="en-US" altLang="en-US" sz="1800">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1FEA1B66-CF46-9D35-36CA-0302B0B75404}"/>
              </a:ext>
            </a:extLst>
          </p:cNvPr>
          <p:cNvSpPr>
            <a:spLocks noChangeArrowheads="1"/>
          </p:cNvSpPr>
          <p:nvPr/>
        </p:nvSpPr>
        <p:spPr bwMode="auto">
          <a:xfrm>
            <a:off x="142875" y="-9525"/>
            <a:ext cx="9001125"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pt-BR" altLang="en-US" sz="2400" i="1">
                <a:latin typeface="Times New Roman" panose="02020603050405020304" pitchFamily="18" charset="0"/>
                <a:cs typeface="Times New Roman" panose="02020603050405020304" pitchFamily="18" charset="0"/>
              </a:rPr>
              <a:t>Bốn là, </a:t>
            </a:r>
            <a:r>
              <a:rPr lang="pt-BR" altLang="en-US" sz="2400">
                <a:latin typeface="Times New Roman" panose="02020603050405020304" pitchFamily="18" charset="0"/>
                <a:cs typeface="Times New Roman" panose="02020603050405020304" pitchFamily="18" charset="0"/>
              </a:rPr>
              <a:t>sự phân chia thị trường thế giới về kinh tế giữa các tổ chức độc quyền. Đó là liên minh giữa các tổ chức độc quyền lớn của các nước để phân chia thị trường thế giới, độc chiếm nguồn nguyên liệu, quy định quy mô sản xuất, định ra giá cả độc quyền nhằm thu lợi nhuận độc quyền cao.</a:t>
            </a:r>
            <a:endParaRPr lang="en-US" altLang="en-US" sz="2400">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nodeType="clickEffect">
                                  <p:stCondLst>
                                    <p:cond delay="0"/>
                                  </p:stCondLst>
                                  <p:childTnLst>
                                    <p:set>
                                      <p:cBhvr>
                                        <p:cTn id="6" dur="1" fill="hold">
                                          <p:stCondLst>
                                            <p:cond delay="0"/>
                                          </p:stCondLst>
                                        </p:cTn>
                                        <p:tgtEl>
                                          <p:spTgt spid="166924"/>
                                        </p:tgtEl>
                                        <p:attrNameLst>
                                          <p:attrName>style.visibility</p:attrName>
                                        </p:attrNameLst>
                                      </p:cBhvr>
                                      <p:to>
                                        <p:strVal val="visible"/>
                                      </p:to>
                                    </p:set>
                                    <p:anim calcmode="lin" valueType="num">
                                      <p:cBhvr>
                                        <p:cTn id="7" dur="1000" fill="hold"/>
                                        <p:tgtEl>
                                          <p:spTgt spid="166924"/>
                                        </p:tgtEl>
                                        <p:attrNameLst>
                                          <p:attrName>ppt_x</p:attrName>
                                        </p:attrNameLst>
                                      </p:cBhvr>
                                      <p:tavLst>
                                        <p:tav tm="0">
                                          <p:val>
                                            <p:strVal val="#ppt_x-.2"/>
                                          </p:val>
                                        </p:tav>
                                        <p:tav tm="100000">
                                          <p:val>
                                            <p:strVal val="#ppt_x"/>
                                          </p:val>
                                        </p:tav>
                                      </p:tavLst>
                                    </p:anim>
                                    <p:anim calcmode="lin" valueType="num">
                                      <p:cBhvr>
                                        <p:cTn id="8" dur="1000" fill="hold"/>
                                        <p:tgtEl>
                                          <p:spTgt spid="166924"/>
                                        </p:tgtEl>
                                        <p:attrNameLst>
                                          <p:attrName>ppt_y</p:attrName>
                                        </p:attrNameLst>
                                      </p:cBhvr>
                                      <p:tavLst>
                                        <p:tav tm="0">
                                          <p:val>
                                            <p:strVal val="#ppt_y"/>
                                          </p:val>
                                        </p:tav>
                                        <p:tav tm="100000">
                                          <p:val>
                                            <p:strVal val="#ppt_y"/>
                                          </p:val>
                                        </p:tav>
                                      </p:tavLst>
                                    </p:anim>
                                    <p:animEffect transition="in" filter="wipe(right)" prLst="gradientSize: 0.1">
                                      <p:cBhvr>
                                        <p:cTn id="9" dur="1000"/>
                                        <p:tgtEl>
                                          <p:spTgt spid="166924"/>
                                        </p:tgtEl>
                                      </p:cBhvr>
                                    </p:animEffect>
                                  </p:childTnLst>
                                </p:cTn>
                              </p:par>
                            </p:childTnLst>
                          </p:cTn>
                        </p:par>
                        <p:par>
                          <p:cTn id="10" fill="hold" nodeType="afterGroup">
                            <p:stCondLst>
                              <p:cond delay="1000"/>
                            </p:stCondLst>
                            <p:childTnLst>
                              <p:par>
                                <p:cTn id="11" presetID="29" presetClass="entr" presetSubtype="0" fill="hold" nodeType="afterEffect">
                                  <p:stCondLst>
                                    <p:cond delay="0"/>
                                  </p:stCondLst>
                                  <p:childTnLst>
                                    <p:set>
                                      <p:cBhvr>
                                        <p:cTn id="12" dur="1" fill="hold">
                                          <p:stCondLst>
                                            <p:cond delay="0"/>
                                          </p:stCondLst>
                                        </p:cTn>
                                        <p:tgtEl>
                                          <p:spTgt spid="166917"/>
                                        </p:tgtEl>
                                        <p:attrNameLst>
                                          <p:attrName>style.visibility</p:attrName>
                                        </p:attrNameLst>
                                      </p:cBhvr>
                                      <p:to>
                                        <p:strVal val="visible"/>
                                      </p:to>
                                    </p:set>
                                    <p:anim calcmode="lin" valueType="num">
                                      <p:cBhvr>
                                        <p:cTn id="13" dur="1000" fill="hold"/>
                                        <p:tgtEl>
                                          <p:spTgt spid="166917"/>
                                        </p:tgtEl>
                                        <p:attrNameLst>
                                          <p:attrName>ppt_x</p:attrName>
                                        </p:attrNameLst>
                                      </p:cBhvr>
                                      <p:tavLst>
                                        <p:tav tm="0">
                                          <p:val>
                                            <p:strVal val="#ppt_x-.2"/>
                                          </p:val>
                                        </p:tav>
                                        <p:tav tm="100000">
                                          <p:val>
                                            <p:strVal val="#ppt_x"/>
                                          </p:val>
                                        </p:tav>
                                      </p:tavLst>
                                    </p:anim>
                                    <p:anim calcmode="lin" valueType="num">
                                      <p:cBhvr>
                                        <p:cTn id="14" dur="1000" fill="hold"/>
                                        <p:tgtEl>
                                          <p:spTgt spid="166917"/>
                                        </p:tgtEl>
                                        <p:attrNameLst>
                                          <p:attrName>ppt_y</p:attrName>
                                        </p:attrNameLst>
                                      </p:cBhvr>
                                      <p:tavLst>
                                        <p:tav tm="0">
                                          <p:val>
                                            <p:strVal val="#ppt_y"/>
                                          </p:val>
                                        </p:tav>
                                        <p:tav tm="100000">
                                          <p:val>
                                            <p:strVal val="#ppt_y"/>
                                          </p:val>
                                        </p:tav>
                                      </p:tavLst>
                                    </p:anim>
                                    <p:animEffect transition="in" filter="wipe(right)" prLst="gradientSize: 0.1">
                                      <p:cBhvr>
                                        <p:cTn id="15" dur="1000"/>
                                        <p:tgtEl>
                                          <p:spTgt spid="166917"/>
                                        </p:tgtEl>
                                      </p:cBhvr>
                                    </p:animEffect>
                                  </p:childTnLst>
                                </p:cTn>
                              </p:par>
                            </p:childTnLst>
                          </p:cTn>
                        </p:par>
                        <p:par>
                          <p:cTn id="16" fill="hold" nodeType="afterGroup">
                            <p:stCondLst>
                              <p:cond delay="2000"/>
                            </p:stCondLst>
                            <p:childTnLst>
                              <p:par>
                                <p:cTn id="17" presetID="29" presetClass="entr" presetSubtype="0" fill="hold" nodeType="afterEffect">
                                  <p:stCondLst>
                                    <p:cond delay="0"/>
                                  </p:stCondLst>
                                  <p:childTnLst>
                                    <p:set>
                                      <p:cBhvr>
                                        <p:cTn id="18" dur="1" fill="hold">
                                          <p:stCondLst>
                                            <p:cond delay="0"/>
                                          </p:stCondLst>
                                        </p:cTn>
                                        <p:tgtEl>
                                          <p:spTgt spid="166916"/>
                                        </p:tgtEl>
                                        <p:attrNameLst>
                                          <p:attrName>style.visibility</p:attrName>
                                        </p:attrNameLst>
                                      </p:cBhvr>
                                      <p:to>
                                        <p:strVal val="visible"/>
                                      </p:to>
                                    </p:set>
                                    <p:anim calcmode="lin" valueType="num">
                                      <p:cBhvr>
                                        <p:cTn id="19" dur="1000" fill="hold"/>
                                        <p:tgtEl>
                                          <p:spTgt spid="166916"/>
                                        </p:tgtEl>
                                        <p:attrNameLst>
                                          <p:attrName>ppt_x</p:attrName>
                                        </p:attrNameLst>
                                      </p:cBhvr>
                                      <p:tavLst>
                                        <p:tav tm="0">
                                          <p:val>
                                            <p:strVal val="#ppt_x-.2"/>
                                          </p:val>
                                        </p:tav>
                                        <p:tav tm="100000">
                                          <p:val>
                                            <p:strVal val="#ppt_x"/>
                                          </p:val>
                                        </p:tav>
                                      </p:tavLst>
                                    </p:anim>
                                    <p:anim calcmode="lin" valueType="num">
                                      <p:cBhvr>
                                        <p:cTn id="20" dur="1000" fill="hold"/>
                                        <p:tgtEl>
                                          <p:spTgt spid="166916"/>
                                        </p:tgtEl>
                                        <p:attrNameLst>
                                          <p:attrName>ppt_y</p:attrName>
                                        </p:attrNameLst>
                                      </p:cBhvr>
                                      <p:tavLst>
                                        <p:tav tm="0">
                                          <p:val>
                                            <p:strVal val="#ppt_y"/>
                                          </p:val>
                                        </p:tav>
                                        <p:tav tm="100000">
                                          <p:val>
                                            <p:strVal val="#ppt_y"/>
                                          </p:val>
                                        </p:tav>
                                      </p:tavLst>
                                    </p:anim>
                                    <p:animEffect transition="in" filter="wipe(right)" prLst="gradientSize: 0.1">
                                      <p:cBhvr>
                                        <p:cTn id="21" dur="1000"/>
                                        <p:tgtEl>
                                          <p:spTgt spid="166916"/>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47" presetClass="entr" presetSubtype="0" fill="hold" nodeType="clickEffect">
                                  <p:stCondLst>
                                    <p:cond delay="0"/>
                                  </p:stCondLst>
                                  <p:childTnLst>
                                    <p:set>
                                      <p:cBhvr>
                                        <p:cTn id="25" dur="1" fill="hold">
                                          <p:stCondLst>
                                            <p:cond delay="0"/>
                                          </p:stCondLst>
                                        </p:cTn>
                                        <p:tgtEl>
                                          <p:spTgt spid="166918"/>
                                        </p:tgtEl>
                                        <p:attrNameLst>
                                          <p:attrName>style.visibility</p:attrName>
                                        </p:attrNameLst>
                                      </p:cBhvr>
                                      <p:to>
                                        <p:strVal val="visible"/>
                                      </p:to>
                                    </p:set>
                                    <p:animEffect transition="in" filter="fade">
                                      <p:cBhvr>
                                        <p:cTn id="26" dur="1000"/>
                                        <p:tgtEl>
                                          <p:spTgt spid="166918"/>
                                        </p:tgtEl>
                                      </p:cBhvr>
                                    </p:animEffect>
                                    <p:anim calcmode="lin" valueType="num">
                                      <p:cBhvr>
                                        <p:cTn id="27" dur="1000" fill="hold"/>
                                        <p:tgtEl>
                                          <p:spTgt spid="166918"/>
                                        </p:tgtEl>
                                        <p:attrNameLst>
                                          <p:attrName>ppt_x</p:attrName>
                                        </p:attrNameLst>
                                      </p:cBhvr>
                                      <p:tavLst>
                                        <p:tav tm="0">
                                          <p:val>
                                            <p:strVal val="#ppt_x"/>
                                          </p:val>
                                        </p:tav>
                                        <p:tav tm="100000">
                                          <p:val>
                                            <p:strVal val="#ppt_x"/>
                                          </p:val>
                                        </p:tav>
                                      </p:tavLst>
                                    </p:anim>
                                    <p:anim calcmode="lin" valueType="num">
                                      <p:cBhvr>
                                        <p:cTn id="28" dur="1000" fill="hold"/>
                                        <p:tgtEl>
                                          <p:spTgt spid="166918"/>
                                        </p:tgtEl>
                                        <p:attrNameLst>
                                          <p:attrName>ppt_y</p:attrName>
                                        </p:attrNameLst>
                                      </p:cBhvr>
                                      <p:tavLst>
                                        <p:tav tm="0">
                                          <p:val>
                                            <p:strVal val="#ppt_y-.1"/>
                                          </p:val>
                                        </p:tav>
                                        <p:tav tm="100000">
                                          <p:val>
                                            <p:strVal val="#ppt_y"/>
                                          </p:val>
                                        </p:tav>
                                      </p:tavLst>
                                    </p:anim>
                                  </p:childTnLst>
                                </p:cTn>
                              </p:par>
                            </p:childTnLst>
                          </p:cTn>
                        </p:par>
                        <p:par>
                          <p:cTn id="29" fill="hold" nodeType="afterGroup">
                            <p:stCondLst>
                              <p:cond delay="1000"/>
                            </p:stCondLst>
                            <p:childTnLst>
                              <p:par>
                                <p:cTn id="30" presetID="50" presetClass="entr" presetSubtype="0" decel="100000" fill="hold" nodeType="afterEffect">
                                  <p:stCondLst>
                                    <p:cond delay="0"/>
                                  </p:stCondLst>
                                  <p:childTnLst>
                                    <p:set>
                                      <p:cBhvr>
                                        <p:cTn id="31" dur="1" fill="hold">
                                          <p:stCondLst>
                                            <p:cond delay="0"/>
                                          </p:stCondLst>
                                        </p:cTn>
                                        <p:tgtEl>
                                          <p:spTgt spid="166919"/>
                                        </p:tgtEl>
                                        <p:attrNameLst>
                                          <p:attrName>style.visibility</p:attrName>
                                        </p:attrNameLst>
                                      </p:cBhvr>
                                      <p:to>
                                        <p:strVal val="visible"/>
                                      </p:to>
                                    </p:set>
                                    <p:anim calcmode="lin" valueType="num">
                                      <p:cBhvr>
                                        <p:cTn id="32" dur="1000" fill="hold"/>
                                        <p:tgtEl>
                                          <p:spTgt spid="166919"/>
                                        </p:tgtEl>
                                        <p:attrNameLst>
                                          <p:attrName>ppt_w</p:attrName>
                                        </p:attrNameLst>
                                      </p:cBhvr>
                                      <p:tavLst>
                                        <p:tav tm="0">
                                          <p:val>
                                            <p:strVal val="#ppt_w+.3"/>
                                          </p:val>
                                        </p:tav>
                                        <p:tav tm="100000">
                                          <p:val>
                                            <p:strVal val="#ppt_w"/>
                                          </p:val>
                                        </p:tav>
                                      </p:tavLst>
                                    </p:anim>
                                    <p:anim calcmode="lin" valueType="num">
                                      <p:cBhvr>
                                        <p:cTn id="33" dur="1000" fill="hold"/>
                                        <p:tgtEl>
                                          <p:spTgt spid="166919"/>
                                        </p:tgtEl>
                                        <p:attrNameLst>
                                          <p:attrName>ppt_h</p:attrName>
                                        </p:attrNameLst>
                                      </p:cBhvr>
                                      <p:tavLst>
                                        <p:tav tm="0">
                                          <p:val>
                                            <p:strVal val="#ppt_h"/>
                                          </p:val>
                                        </p:tav>
                                        <p:tav tm="100000">
                                          <p:val>
                                            <p:strVal val="#ppt_h"/>
                                          </p:val>
                                        </p:tav>
                                      </p:tavLst>
                                    </p:anim>
                                    <p:animEffect transition="in" filter="fade">
                                      <p:cBhvr>
                                        <p:cTn id="34" dur="1000"/>
                                        <p:tgtEl>
                                          <p:spTgt spid="166919"/>
                                        </p:tgtEl>
                                      </p:cBhvr>
                                    </p:animEffect>
                                  </p:childTnLst>
                                </p:cTn>
                              </p:par>
                              <p:par>
                                <p:cTn id="35" presetID="53" presetClass="entr" presetSubtype="0" fill="hold" nodeType="withEffect">
                                  <p:stCondLst>
                                    <p:cond delay="0"/>
                                  </p:stCondLst>
                                  <p:childTnLst>
                                    <p:set>
                                      <p:cBhvr>
                                        <p:cTn id="36" dur="1" fill="hold">
                                          <p:stCondLst>
                                            <p:cond delay="0"/>
                                          </p:stCondLst>
                                        </p:cTn>
                                        <p:tgtEl>
                                          <p:spTgt spid="166923"/>
                                        </p:tgtEl>
                                        <p:attrNameLst>
                                          <p:attrName>style.visibility</p:attrName>
                                        </p:attrNameLst>
                                      </p:cBhvr>
                                      <p:to>
                                        <p:strVal val="visible"/>
                                      </p:to>
                                    </p:set>
                                    <p:anim calcmode="lin" valueType="num">
                                      <p:cBhvr>
                                        <p:cTn id="37" dur="1000" fill="hold"/>
                                        <p:tgtEl>
                                          <p:spTgt spid="166923"/>
                                        </p:tgtEl>
                                        <p:attrNameLst>
                                          <p:attrName>ppt_w</p:attrName>
                                        </p:attrNameLst>
                                      </p:cBhvr>
                                      <p:tavLst>
                                        <p:tav tm="0">
                                          <p:val>
                                            <p:fltVal val="0"/>
                                          </p:val>
                                        </p:tav>
                                        <p:tav tm="100000">
                                          <p:val>
                                            <p:strVal val="#ppt_w"/>
                                          </p:val>
                                        </p:tav>
                                      </p:tavLst>
                                    </p:anim>
                                    <p:anim calcmode="lin" valueType="num">
                                      <p:cBhvr>
                                        <p:cTn id="38" dur="1000" fill="hold"/>
                                        <p:tgtEl>
                                          <p:spTgt spid="166923"/>
                                        </p:tgtEl>
                                        <p:attrNameLst>
                                          <p:attrName>ppt_h</p:attrName>
                                        </p:attrNameLst>
                                      </p:cBhvr>
                                      <p:tavLst>
                                        <p:tav tm="0">
                                          <p:val>
                                            <p:fltVal val="0"/>
                                          </p:val>
                                        </p:tav>
                                        <p:tav tm="100000">
                                          <p:val>
                                            <p:strVal val="#ppt_h"/>
                                          </p:val>
                                        </p:tav>
                                      </p:tavLst>
                                    </p:anim>
                                    <p:animEffect transition="in" filter="fade">
                                      <p:cBhvr>
                                        <p:cTn id="39" dur="1000"/>
                                        <p:tgtEl>
                                          <p:spTgt spid="166923"/>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47" presetClass="entr" presetSubtype="0" fill="hold" nodeType="clickEffect">
                                  <p:stCondLst>
                                    <p:cond delay="0"/>
                                  </p:stCondLst>
                                  <p:childTnLst>
                                    <p:set>
                                      <p:cBhvr>
                                        <p:cTn id="43" dur="1" fill="hold">
                                          <p:stCondLst>
                                            <p:cond delay="0"/>
                                          </p:stCondLst>
                                        </p:cTn>
                                        <p:tgtEl>
                                          <p:spTgt spid="166922"/>
                                        </p:tgtEl>
                                        <p:attrNameLst>
                                          <p:attrName>style.visibility</p:attrName>
                                        </p:attrNameLst>
                                      </p:cBhvr>
                                      <p:to>
                                        <p:strVal val="visible"/>
                                      </p:to>
                                    </p:set>
                                    <p:animEffect transition="in" filter="fade">
                                      <p:cBhvr>
                                        <p:cTn id="44" dur="1000"/>
                                        <p:tgtEl>
                                          <p:spTgt spid="166922"/>
                                        </p:tgtEl>
                                      </p:cBhvr>
                                    </p:animEffect>
                                    <p:anim calcmode="lin" valueType="num">
                                      <p:cBhvr>
                                        <p:cTn id="45" dur="1000" fill="hold"/>
                                        <p:tgtEl>
                                          <p:spTgt spid="166922"/>
                                        </p:tgtEl>
                                        <p:attrNameLst>
                                          <p:attrName>ppt_x</p:attrName>
                                        </p:attrNameLst>
                                      </p:cBhvr>
                                      <p:tavLst>
                                        <p:tav tm="0">
                                          <p:val>
                                            <p:strVal val="#ppt_x"/>
                                          </p:val>
                                        </p:tav>
                                        <p:tav tm="100000">
                                          <p:val>
                                            <p:strVal val="#ppt_x"/>
                                          </p:val>
                                        </p:tav>
                                      </p:tavLst>
                                    </p:anim>
                                    <p:anim calcmode="lin" valueType="num">
                                      <p:cBhvr>
                                        <p:cTn id="46" dur="1000" fill="hold"/>
                                        <p:tgtEl>
                                          <p:spTgt spid="166922"/>
                                        </p:tgtEl>
                                        <p:attrNameLst>
                                          <p:attrName>ppt_y</p:attrName>
                                        </p:attrNameLst>
                                      </p:cBhvr>
                                      <p:tavLst>
                                        <p:tav tm="0">
                                          <p:val>
                                            <p:strVal val="#ppt_y-.1"/>
                                          </p:val>
                                        </p:tav>
                                        <p:tav tm="100000">
                                          <p:val>
                                            <p:strVal val="#ppt_y"/>
                                          </p:val>
                                        </p:tav>
                                      </p:tavLst>
                                    </p:anim>
                                  </p:childTnLst>
                                </p:cTn>
                              </p:par>
                            </p:childTnLst>
                          </p:cTn>
                        </p:par>
                        <p:par>
                          <p:cTn id="47" fill="hold" nodeType="afterGroup">
                            <p:stCondLst>
                              <p:cond delay="1000"/>
                            </p:stCondLst>
                            <p:childTnLst>
                              <p:par>
                                <p:cTn id="48" presetID="50" presetClass="entr" presetSubtype="0" decel="100000" fill="hold" nodeType="afterEffect">
                                  <p:stCondLst>
                                    <p:cond delay="0"/>
                                  </p:stCondLst>
                                  <p:childTnLst>
                                    <p:set>
                                      <p:cBhvr>
                                        <p:cTn id="49" dur="1" fill="hold">
                                          <p:stCondLst>
                                            <p:cond delay="0"/>
                                          </p:stCondLst>
                                        </p:cTn>
                                        <p:tgtEl>
                                          <p:spTgt spid="166925"/>
                                        </p:tgtEl>
                                        <p:attrNameLst>
                                          <p:attrName>style.visibility</p:attrName>
                                        </p:attrNameLst>
                                      </p:cBhvr>
                                      <p:to>
                                        <p:strVal val="visible"/>
                                      </p:to>
                                    </p:set>
                                    <p:anim calcmode="lin" valueType="num">
                                      <p:cBhvr>
                                        <p:cTn id="50" dur="1000" fill="hold"/>
                                        <p:tgtEl>
                                          <p:spTgt spid="166925"/>
                                        </p:tgtEl>
                                        <p:attrNameLst>
                                          <p:attrName>ppt_w</p:attrName>
                                        </p:attrNameLst>
                                      </p:cBhvr>
                                      <p:tavLst>
                                        <p:tav tm="0">
                                          <p:val>
                                            <p:strVal val="#ppt_w+.3"/>
                                          </p:val>
                                        </p:tav>
                                        <p:tav tm="100000">
                                          <p:val>
                                            <p:strVal val="#ppt_w"/>
                                          </p:val>
                                        </p:tav>
                                      </p:tavLst>
                                    </p:anim>
                                    <p:anim calcmode="lin" valueType="num">
                                      <p:cBhvr>
                                        <p:cTn id="51" dur="1000" fill="hold"/>
                                        <p:tgtEl>
                                          <p:spTgt spid="166925"/>
                                        </p:tgtEl>
                                        <p:attrNameLst>
                                          <p:attrName>ppt_h</p:attrName>
                                        </p:attrNameLst>
                                      </p:cBhvr>
                                      <p:tavLst>
                                        <p:tav tm="0">
                                          <p:val>
                                            <p:strVal val="#ppt_h"/>
                                          </p:val>
                                        </p:tav>
                                        <p:tav tm="100000">
                                          <p:val>
                                            <p:strVal val="#ppt_h"/>
                                          </p:val>
                                        </p:tav>
                                      </p:tavLst>
                                    </p:anim>
                                    <p:animEffect transition="in" filter="fade">
                                      <p:cBhvr>
                                        <p:cTn id="52" dur="1000"/>
                                        <p:tgtEl>
                                          <p:spTgt spid="166925"/>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9" presetClass="entr" presetSubtype="0" fill="hold" nodeType="clickEffect">
                                  <p:stCondLst>
                                    <p:cond delay="0"/>
                                  </p:stCondLst>
                                  <p:childTnLst>
                                    <p:set>
                                      <p:cBhvr>
                                        <p:cTn id="56" dur="1" fill="hold">
                                          <p:stCondLst>
                                            <p:cond delay="0"/>
                                          </p:stCondLst>
                                        </p:cTn>
                                        <p:tgtEl>
                                          <p:spTgt spid="166921"/>
                                        </p:tgtEl>
                                        <p:attrNameLst>
                                          <p:attrName>style.visibility</p:attrName>
                                        </p:attrNameLst>
                                      </p:cBhvr>
                                      <p:to>
                                        <p:strVal val="visible"/>
                                      </p:to>
                                    </p:set>
                                    <p:anim calcmode="lin" valueType="num">
                                      <p:cBhvr>
                                        <p:cTn id="57" dur="1000" fill="hold"/>
                                        <p:tgtEl>
                                          <p:spTgt spid="166921"/>
                                        </p:tgtEl>
                                        <p:attrNameLst>
                                          <p:attrName>ppt_x</p:attrName>
                                        </p:attrNameLst>
                                      </p:cBhvr>
                                      <p:tavLst>
                                        <p:tav tm="0">
                                          <p:val>
                                            <p:strVal val="#ppt_x-.2"/>
                                          </p:val>
                                        </p:tav>
                                        <p:tav tm="100000">
                                          <p:val>
                                            <p:strVal val="#ppt_x"/>
                                          </p:val>
                                        </p:tav>
                                      </p:tavLst>
                                    </p:anim>
                                    <p:anim calcmode="lin" valueType="num">
                                      <p:cBhvr>
                                        <p:cTn id="58" dur="1000" fill="hold"/>
                                        <p:tgtEl>
                                          <p:spTgt spid="166921"/>
                                        </p:tgtEl>
                                        <p:attrNameLst>
                                          <p:attrName>ppt_y</p:attrName>
                                        </p:attrNameLst>
                                      </p:cBhvr>
                                      <p:tavLst>
                                        <p:tav tm="0">
                                          <p:val>
                                            <p:strVal val="#ppt_y"/>
                                          </p:val>
                                        </p:tav>
                                        <p:tav tm="100000">
                                          <p:val>
                                            <p:strVal val="#ppt_y"/>
                                          </p:val>
                                        </p:tav>
                                      </p:tavLst>
                                    </p:anim>
                                    <p:animEffect transition="in" filter="wipe(right)" prLst="gradientSize: 0.1">
                                      <p:cBhvr>
                                        <p:cTn id="59" dur="1000"/>
                                        <p:tgtEl>
                                          <p:spTgt spid="166921"/>
                                        </p:tgtEl>
                                      </p:cBhvr>
                                    </p:animEffect>
                                  </p:childTnLst>
                                </p:cTn>
                              </p:par>
                            </p:childTnLst>
                          </p:cTn>
                        </p:par>
                        <p:par>
                          <p:cTn id="60" fill="hold" nodeType="afterGroup">
                            <p:stCondLst>
                              <p:cond delay="1000"/>
                            </p:stCondLst>
                            <p:childTnLst>
                              <p:par>
                                <p:cTn id="61" presetID="50" presetClass="entr" presetSubtype="0" decel="100000" fill="hold" nodeType="afterEffect">
                                  <p:stCondLst>
                                    <p:cond delay="0"/>
                                  </p:stCondLst>
                                  <p:childTnLst>
                                    <p:set>
                                      <p:cBhvr>
                                        <p:cTn id="62" dur="1" fill="hold">
                                          <p:stCondLst>
                                            <p:cond delay="0"/>
                                          </p:stCondLst>
                                        </p:cTn>
                                        <p:tgtEl>
                                          <p:spTgt spid="166920"/>
                                        </p:tgtEl>
                                        <p:attrNameLst>
                                          <p:attrName>style.visibility</p:attrName>
                                        </p:attrNameLst>
                                      </p:cBhvr>
                                      <p:to>
                                        <p:strVal val="visible"/>
                                      </p:to>
                                    </p:set>
                                    <p:anim calcmode="lin" valueType="num">
                                      <p:cBhvr>
                                        <p:cTn id="63" dur="1000" fill="hold"/>
                                        <p:tgtEl>
                                          <p:spTgt spid="166920"/>
                                        </p:tgtEl>
                                        <p:attrNameLst>
                                          <p:attrName>ppt_w</p:attrName>
                                        </p:attrNameLst>
                                      </p:cBhvr>
                                      <p:tavLst>
                                        <p:tav tm="0">
                                          <p:val>
                                            <p:strVal val="#ppt_w+.3"/>
                                          </p:val>
                                        </p:tav>
                                        <p:tav tm="100000">
                                          <p:val>
                                            <p:strVal val="#ppt_w"/>
                                          </p:val>
                                        </p:tav>
                                      </p:tavLst>
                                    </p:anim>
                                    <p:anim calcmode="lin" valueType="num">
                                      <p:cBhvr>
                                        <p:cTn id="64" dur="1000" fill="hold"/>
                                        <p:tgtEl>
                                          <p:spTgt spid="166920"/>
                                        </p:tgtEl>
                                        <p:attrNameLst>
                                          <p:attrName>ppt_h</p:attrName>
                                        </p:attrNameLst>
                                      </p:cBhvr>
                                      <p:tavLst>
                                        <p:tav tm="0">
                                          <p:val>
                                            <p:strVal val="#ppt_h"/>
                                          </p:val>
                                        </p:tav>
                                        <p:tav tm="100000">
                                          <p:val>
                                            <p:strVal val="#ppt_h"/>
                                          </p:val>
                                        </p:tav>
                                      </p:tavLst>
                                    </p:anim>
                                    <p:animEffect transition="in" filter="fade">
                                      <p:cBhvr>
                                        <p:cTn id="65" dur="1000"/>
                                        <p:tgtEl>
                                          <p:spTgt spid="166920"/>
                                        </p:tgtEl>
                                      </p:cBhvr>
                                    </p:animEffect>
                                  </p:childTnLst>
                                </p:cTn>
                              </p:par>
                            </p:childTnLst>
                          </p:cTn>
                        </p:par>
                      </p:childTnLst>
                    </p:cTn>
                  </p:par>
                  <p:par>
                    <p:cTn id="66" fill="hold" nodeType="clickPar">
                      <p:stCondLst>
                        <p:cond delay="indefinite"/>
                      </p:stCondLst>
                      <p:childTnLst>
                        <p:par>
                          <p:cTn id="67" fill="hold" nodeType="withGroup">
                            <p:stCondLst>
                              <p:cond delay="0"/>
                            </p:stCondLst>
                            <p:childTnLst>
                              <p:par>
                                <p:cTn id="68" presetID="2" presetClass="entr" presetSubtype="4" fill="hold" nodeType="click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additive="base">
                                        <p:cTn id="70" dur="500" fill="hold"/>
                                        <p:tgtEl>
                                          <p:spTgt spid="15"/>
                                        </p:tgtEl>
                                        <p:attrNameLst>
                                          <p:attrName>ppt_x</p:attrName>
                                        </p:attrNameLst>
                                      </p:cBhvr>
                                      <p:tavLst>
                                        <p:tav tm="0">
                                          <p:val>
                                            <p:strVal val="#ppt_x"/>
                                          </p:val>
                                        </p:tav>
                                        <p:tav tm="100000">
                                          <p:val>
                                            <p:strVal val="#ppt_x"/>
                                          </p:val>
                                        </p:tav>
                                      </p:tavLst>
                                    </p:anim>
                                    <p:anim calcmode="lin" valueType="num">
                                      <p:cBhvr additive="base">
                                        <p:cTn id="71"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916" grpId="0" animBg="1"/>
      <p:bldP spid="166919" grpId="0" animBg="1"/>
      <p:bldP spid="166920" grpId="0" animBg="1"/>
      <p:bldP spid="166924" grpId="0" animBg="1"/>
      <p:bldP spid="166925" grpId="0" animBg="1"/>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27" name="Text Box 15">
            <a:extLst>
              <a:ext uri="{FF2B5EF4-FFF2-40B4-BE49-F238E27FC236}">
                <a16:creationId xmlns:a16="http://schemas.microsoft.com/office/drawing/2014/main" id="{93CE3465-EDE8-9A23-A8B7-09B8E9B53E11}"/>
              </a:ext>
            </a:extLst>
          </p:cNvPr>
          <p:cNvSpPr txBox="1">
            <a:spLocks noChangeArrowheads="1"/>
          </p:cNvSpPr>
          <p:nvPr/>
        </p:nvSpPr>
        <p:spPr bwMode="auto">
          <a:xfrm>
            <a:off x="1447800" y="3714750"/>
            <a:ext cx="3048000" cy="10160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2000" b="1">
                <a:latin typeface="Times New Roman" panose="02020603050405020304" pitchFamily="18" charset="0"/>
                <a:cs typeface="Times New Roman" panose="02020603050405020304" pitchFamily="18" charset="0"/>
              </a:rPr>
              <a:t>Chiến tranh để chiếm thuộc địa ngày càng quyết liệt</a:t>
            </a:r>
            <a:endParaRPr lang="en-US" altLang="en-US" sz="2000" b="1">
              <a:latin typeface="Times New Roman" panose="02020603050405020304" pitchFamily="18" charset="0"/>
              <a:cs typeface="Times New Roman" panose="02020603050405020304" pitchFamily="18" charset="0"/>
            </a:endParaRPr>
          </a:p>
        </p:txBody>
      </p:sp>
      <p:pic>
        <p:nvPicPr>
          <p:cNvPr id="64528" name="Picture 16" descr="CAHTPFIY">
            <a:extLst>
              <a:ext uri="{FF2B5EF4-FFF2-40B4-BE49-F238E27FC236}">
                <a16:creationId xmlns:a16="http://schemas.microsoft.com/office/drawing/2014/main" id="{C8E80423-0407-DFDB-7D4E-91998B1C92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4875" y="2324100"/>
            <a:ext cx="1762125" cy="893763"/>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64529" name="Picture 17" descr="CANYMXFR">
            <a:extLst>
              <a:ext uri="{FF2B5EF4-FFF2-40B4-BE49-F238E27FC236}">
                <a16:creationId xmlns:a16="http://schemas.microsoft.com/office/drawing/2014/main" id="{C1CF22DF-2A35-431B-F5C6-47011998F4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2071688"/>
            <a:ext cx="1360488" cy="1428750"/>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64530" name="Picture 18" descr="CAIWPERT">
            <a:extLst>
              <a:ext uri="{FF2B5EF4-FFF2-40B4-BE49-F238E27FC236}">
                <a16:creationId xmlns:a16="http://schemas.microsoft.com/office/drawing/2014/main" id="{6060F38C-0C99-552A-4B93-F6801949B3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86400" y="3714750"/>
            <a:ext cx="3219450" cy="1392238"/>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pic>
        <p:nvPicPr>
          <p:cNvPr id="64531" name="Picture 19" descr="9">
            <a:extLst>
              <a:ext uri="{FF2B5EF4-FFF2-40B4-BE49-F238E27FC236}">
                <a16:creationId xmlns:a16="http://schemas.microsoft.com/office/drawing/2014/main" id="{187EEB05-2A0D-8C2F-979D-A9081C598A0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43200" y="2324100"/>
            <a:ext cx="1785938" cy="892175"/>
          </a:xfrm>
          <a:prstGeom prst="rect">
            <a:avLst/>
          </a:prstGeom>
          <a:noFill/>
          <a:ln w="57150">
            <a:solidFill>
              <a:srgbClr val="969696"/>
            </a:solidFill>
            <a:miter lim="800000"/>
            <a:headEnd/>
            <a:tailEnd/>
          </a:ln>
          <a:extLst>
            <a:ext uri="{909E8E84-426E-40DD-AFC4-6F175D3DCCD1}">
              <a14:hiddenFill xmlns:a14="http://schemas.microsoft.com/office/drawing/2010/main">
                <a:solidFill>
                  <a:srgbClr val="FFFFFF"/>
                </a:solidFill>
              </a14:hiddenFill>
            </a:ext>
          </a:extLst>
        </p:spPr>
      </p:pic>
      <p:sp>
        <p:nvSpPr>
          <p:cNvPr id="64532" name="Text Box 20">
            <a:extLst>
              <a:ext uri="{FF2B5EF4-FFF2-40B4-BE49-F238E27FC236}">
                <a16:creationId xmlns:a16="http://schemas.microsoft.com/office/drawing/2014/main" id="{FF877827-586B-F593-AB9A-78FCDB640562}"/>
              </a:ext>
            </a:extLst>
          </p:cNvPr>
          <p:cNvSpPr txBox="1">
            <a:spLocks noChangeArrowheads="1"/>
          </p:cNvSpPr>
          <p:nvPr/>
        </p:nvSpPr>
        <p:spPr bwMode="auto">
          <a:xfrm>
            <a:off x="3124200" y="1782763"/>
            <a:ext cx="4572000" cy="368300"/>
          </a:xfrm>
          <a:prstGeom prst="rect">
            <a:avLst/>
          </a:prstGeom>
          <a:solidFill>
            <a:srgbClr val="808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800">
                <a:solidFill>
                  <a:schemeClr val="bg1"/>
                </a:solidFill>
                <a:latin typeface="Times New Roman" panose="02020603050405020304" pitchFamily="18" charset="0"/>
                <a:cs typeface="Times New Roman" panose="02020603050405020304" pitchFamily="18" charset="0"/>
              </a:rPr>
              <a:t>CNTB phát triển ngày càng cao</a:t>
            </a:r>
            <a:endParaRPr lang="en-US" altLang="en-US" sz="1800">
              <a:solidFill>
                <a:schemeClr val="bg1"/>
              </a:solidFill>
              <a:latin typeface="Times New Roman" panose="02020603050405020304" pitchFamily="18" charset="0"/>
              <a:cs typeface="Times New Roman" panose="02020603050405020304" pitchFamily="18" charset="0"/>
            </a:endParaRPr>
          </a:p>
        </p:txBody>
      </p:sp>
      <p:sp>
        <p:nvSpPr>
          <p:cNvPr id="64533" name="Text Box 21">
            <a:extLst>
              <a:ext uri="{FF2B5EF4-FFF2-40B4-BE49-F238E27FC236}">
                <a16:creationId xmlns:a16="http://schemas.microsoft.com/office/drawing/2014/main" id="{972FF6B8-1357-7E17-5631-80323CF4836F}"/>
              </a:ext>
            </a:extLst>
          </p:cNvPr>
          <p:cNvSpPr txBox="1">
            <a:spLocks noChangeArrowheads="1"/>
          </p:cNvSpPr>
          <p:nvPr/>
        </p:nvSpPr>
        <p:spPr bwMode="auto">
          <a:xfrm>
            <a:off x="6705600" y="2324100"/>
            <a:ext cx="1524000" cy="646113"/>
          </a:xfrm>
          <a:prstGeom prst="rect">
            <a:avLst/>
          </a:prstGeom>
          <a:solidFill>
            <a:srgbClr val="FFFF99"/>
          </a:solidFill>
          <a:ln w="57150">
            <a:solidFill>
              <a:srgbClr val="808080"/>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1800" b="1">
                <a:latin typeface="Times New Roman" panose="02020603050405020304" pitchFamily="18" charset="0"/>
                <a:cs typeface="Times New Roman" panose="02020603050405020304" pitchFamily="18" charset="0"/>
              </a:rPr>
              <a:t>Thiếu nguyên liệu</a:t>
            </a:r>
            <a:endParaRPr lang="en-US" altLang="en-US" sz="1800" b="1">
              <a:latin typeface="Times New Roman" panose="02020603050405020304" pitchFamily="18" charset="0"/>
              <a:cs typeface="Times New Roman" panose="02020603050405020304" pitchFamily="18" charset="0"/>
            </a:endParaRPr>
          </a:p>
        </p:txBody>
      </p:sp>
      <p:sp>
        <p:nvSpPr>
          <p:cNvPr id="64534" name="Line 22">
            <a:extLst>
              <a:ext uri="{FF2B5EF4-FFF2-40B4-BE49-F238E27FC236}">
                <a16:creationId xmlns:a16="http://schemas.microsoft.com/office/drawing/2014/main" id="{690034A4-5CA5-AA02-6862-B32D4281167D}"/>
              </a:ext>
            </a:extLst>
          </p:cNvPr>
          <p:cNvSpPr>
            <a:spLocks noChangeShapeType="1"/>
          </p:cNvSpPr>
          <p:nvPr/>
        </p:nvSpPr>
        <p:spPr bwMode="auto">
          <a:xfrm>
            <a:off x="4876800" y="2000250"/>
            <a:ext cx="0" cy="285750"/>
          </a:xfrm>
          <a:prstGeom prst="line">
            <a:avLst/>
          </a:prstGeom>
          <a:noFill/>
          <a:ln w="57150">
            <a:solidFill>
              <a:srgbClr val="8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nvGrpSpPr>
          <p:cNvPr id="2" name="Group 23">
            <a:extLst>
              <a:ext uri="{FF2B5EF4-FFF2-40B4-BE49-F238E27FC236}">
                <a16:creationId xmlns:a16="http://schemas.microsoft.com/office/drawing/2014/main" id="{1A446EDF-7CE1-9578-B568-2CD495BF0D32}"/>
              </a:ext>
            </a:extLst>
          </p:cNvPr>
          <p:cNvGrpSpPr>
            <a:grpSpLocks/>
          </p:cNvGrpSpPr>
          <p:nvPr/>
        </p:nvGrpSpPr>
        <p:grpSpPr bwMode="auto">
          <a:xfrm>
            <a:off x="4572000" y="3714750"/>
            <a:ext cx="838200" cy="1028700"/>
            <a:chOff x="3264" y="2448"/>
            <a:chExt cx="528" cy="864"/>
          </a:xfrm>
        </p:grpSpPr>
        <p:sp>
          <p:nvSpPr>
            <p:cNvPr id="271373" name="Line 24">
              <a:extLst>
                <a:ext uri="{FF2B5EF4-FFF2-40B4-BE49-F238E27FC236}">
                  <a16:creationId xmlns:a16="http://schemas.microsoft.com/office/drawing/2014/main" id="{DB7EE37E-2F3A-CA57-0CFD-7C1A45AA83AE}"/>
                </a:ext>
              </a:extLst>
            </p:cNvPr>
            <p:cNvSpPr>
              <a:spLocks noChangeShapeType="1"/>
            </p:cNvSpPr>
            <p:nvPr/>
          </p:nvSpPr>
          <p:spPr bwMode="auto">
            <a:xfrm>
              <a:off x="3264" y="2448"/>
              <a:ext cx="0" cy="864"/>
            </a:xfrm>
            <a:prstGeom prst="line">
              <a:avLst/>
            </a:prstGeom>
            <a:noFill/>
            <a:ln w="38100">
              <a:solidFill>
                <a:srgbClr val="8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71374" name="Line 25">
              <a:extLst>
                <a:ext uri="{FF2B5EF4-FFF2-40B4-BE49-F238E27FC236}">
                  <a16:creationId xmlns:a16="http://schemas.microsoft.com/office/drawing/2014/main" id="{7AE3B5C8-36BA-E331-465C-33E38553E11A}"/>
                </a:ext>
              </a:extLst>
            </p:cNvPr>
            <p:cNvSpPr>
              <a:spLocks noChangeShapeType="1"/>
            </p:cNvSpPr>
            <p:nvPr/>
          </p:nvSpPr>
          <p:spPr bwMode="auto">
            <a:xfrm>
              <a:off x="3264" y="3312"/>
              <a:ext cx="528" cy="0"/>
            </a:xfrm>
            <a:prstGeom prst="line">
              <a:avLst/>
            </a:prstGeom>
            <a:noFill/>
            <a:ln w="38100">
              <a:solidFill>
                <a:srgbClr val="8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64541" name="Text Box 29">
            <a:extLst>
              <a:ext uri="{FF2B5EF4-FFF2-40B4-BE49-F238E27FC236}">
                <a16:creationId xmlns:a16="http://schemas.microsoft.com/office/drawing/2014/main" id="{36EBE9BF-02C6-2463-FFAB-8C6586306FE7}"/>
              </a:ext>
            </a:extLst>
          </p:cNvPr>
          <p:cNvSpPr txBox="1">
            <a:spLocks noChangeArrowheads="1"/>
          </p:cNvSpPr>
          <p:nvPr/>
        </p:nvSpPr>
        <p:spPr bwMode="auto">
          <a:xfrm>
            <a:off x="1981200" y="3314700"/>
            <a:ext cx="6629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1800" b="1">
                <a:latin typeface="Times New Roman" panose="02020603050405020304" pitchFamily="18" charset="0"/>
                <a:cs typeface="Times New Roman" panose="02020603050405020304" pitchFamily="18" charset="0"/>
              </a:rPr>
              <a:t>Cạnh tranh, tìm kiếm nguyên liệu trên thế giới ráo riết hơn</a:t>
            </a:r>
          </a:p>
        </p:txBody>
      </p:sp>
      <p:sp>
        <p:nvSpPr>
          <p:cNvPr id="442369" name="Rectangle 1">
            <a:extLst>
              <a:ext uri="{FF2B5EF4-FFF2-40B4-BE49-F238E27FC236}">
                <a16:creationId xmlns:a16="http://schemas.microsoft.com/office/drawing/2014/main" id="{154F7A0B-A13A-F9C3-82DC-2A050A03B78B}"/>
              </a:ext>
            </a:extLst>
          </p:cNvPr>
          <p:cNvSpPr>
            <a:spLocks noChangeArrowheads="1"/>
          </p:cNvSpPr>
          <p:nvPr/>
        </p:nvSpPr>
        <p:spPr bwMode="auto">
          <a:xfrm>
            <a:off x="142875" y="0"/>
            <a:ext cx="8858250" cy="1938338"/>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457200" algn="just">
              <a:tabLst>
                <a:tab pos="5257800" algn="l"/>
              </a:tabLst>
              <a:defRPr/>
            </a:pPr>
            <a:r>
              <a:rPr lang="pt-BR" sz="2400" i="1" dirty="0">
                <a:latin typeface="Times New Roman" pitchFamily="18" charset="0"/>
                <a:ea typeface="Calibri" pitchFamily="34" charset="0"/>
                <a:cs typeface="Times New Roman" pitchFamily="18" charset="0"/>
              </a:rPr>
              <a:t>N</a:t>
            </a:r>
            <a:r>
              <a:rPr lang="pt-BR" sz="2400" i="1" dirty="0" bmk="">
                <a:latin typeface="Times New Roman" pitchFamily="18" charset="0"/>
                <a:ea typeface="Calibri" pitchFamily="34" charset="0"/>
                <a:cs typeface="Times New Roman" pitchFamily="18" charset="0"/>
              </a:rPr>
              <a:t>ăm là, </a:t>
            </a:r>
            <a:r>
              <a:rPr lang="pt-BR" sz="2400" dirty="0" bmk="_Toc13559880">
                <a:latin typeface="Times New Roman" pitchFamily="18" charset="0"/>
                <a:ea typeface="Calibri" pitchFamily="34" charset="0"/>
                <a:cs typeface="Times New Roman" pitchFamily="18" charset="0"/>
              </a:rPr>
              <a:t>sự phân chia thế giới về lãnh thổ, thực chất là phân chia thế giới về kinh tế giữa các cường quốc tư bản. Biểu hiện ở việc các nước đế quốc xâm chiếm thuộc địa, độc chiếm nguồn nguyên liệu, thị trường tiêu thụ hàng hoá và thiết lập căn cứ quân sự khống chế các nước khác. </a:t>
            </a:r>
            <a:endParaRPr lang="pt-BR" sz="2400" dirty="0">
              <a:latin typeface="Times New Roman" pitchFamily="18" charset="0"/>
              <a:cs typeface="Times New Roman" pitchFamily="18" charset="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64529"/>
                                        </p:tgtEl>
                                        <p:attrNameLst>
                                          <p:attrName>style.visibility</p:attrName>
                                        </p:attrNameLst>
                                      </p:cBhvr>
                                      <p:to>
                                        <p:strVal val="visible"/>
                                      </p:to>
                                    </p:set>
                                    <p:anim calcmode="lin" valueType="num">
                                      <p:cBhvr>
                                        <p:cTn id="7" dur="500" fill="hold"/>
                                        <p:tgtEl>
                                          <p:spTgt spid="64529"/>
                                        </p:tgtEl>
                                        <p:attrNameLst>
                                          <p:attrName>ppt_w</p:attrName>
                                        </p:attrNameLst>
                                      </p:cBhvr>
                                      <p:tavLst>
                                        <p:tav tm="0">
                                          <p:val>
                                            <p:fltVal val="0"/>
                                          </p:val>
                                        </p:tav>
                                        <p:tav tm="100000">
                                          <p:val>
                                            <p:strVal val="#ppt_w"/>
                                          </p:val>
                                        </p:tav>
                                      </p:tavLst>
                                    </p:anim>
                                    <p:anim calcmode="lin" valueType="num">
                                      <p:cBhvr>
                                        <p:cTn id="8" dur="500" fill="hold"/>
                                        <p:tgtEl>
                                          <p:spTgt spid="64529"/>
                                        </p:tgtEl>
                                        <p:attrNameLst>
                                          <p:attrName>ppt_h</p:attrName>
                                        </p:attrNameLst>
                                      </p:cBhvr>
                                      <p:tavLst>
                                        <p:tav tm="0">
                                          <p:val>
                                            <p:fltVal val="0"/>
                                          </p:val>
                                        </p:tav>
                                        <p:tav tm="100000">
                                          <p:val>
                                            <p:strVal val="#ppt_h"/>
                                          </p:val>
                                        </p:tav>
                                      </p:tavLst>
                                    </p:anim>
                                    <p:animEffect transition="in" filter="fade">
                                      <p:cBhvr>
                                        <p:cTn id="9" dur="500"/>
                                        <p:tgtEl>
                                          <p:spTgt spid="64529"/>
                                        </p:tgtEl>
                                      </p:cBhvr>
                                    </p:animEffect>
                                  </p:childTnLst>
                                </p:cTn>
                              </p:par>
                            </p:childTnLst>
                          </p:cTn>
                        </p:par>
                        <p:par>
                          <p:cTn id="10" fill="hold" nodeType="afterGroup">
                            <p:stCondLst>
                              <p:cond delay="500"/>
                            </p:stCondLst>
                            <p:childTnLst>
                              <p:par>
                                <p:cTn id="11" presetID="53" presetClass="entr" presetSubtype="0" fill="hold" nodeType="afterEffect">
                                  <p:stCondLst>
                                    <p:cond delay="0"/>
                                  </p:stCondLst>
                                  <p:childTnLst>
                                    <p:set>
                                      <p:cBhvr>
                                        <p:cTn id="12" dur="1" fill="hold">
                                          <p:stCondLst>
                                            <p:cond delay="0"/>
                                          </p:stCondLst>
                                        </p:cTn>
                                        <p:tgtEl>
                                          <p:spTgt spid="64532"/>
                                        </p:tgtEl>
                                        <p:attrNameLst>
                                          <p:attrName>style.visibility</p:attrName>
                                        </p:attrNameLst>
                                      </p:cBhvr>
                                      <p:to>
                                        <p:strVal val="visible"/>
                                      </p:to>
                                    </p:set>
                                    <p:anim calcmode="lin" valueType="num">
                                      <p:cBhvr>
                                        <p:cTn id="13" dur="1000" fill="hold"/>
                                        <p:tgtEl>
                                          <p:spTgt spid="64532"/>
                                        </p:tgtEl>
                                        <p:attrNameLst>
                                          <p:attrName>ppt_w</p:attrName>
                                        </p:attrNameLst>
                                      </p:cBhvr>
                                      <p:tavLst>
                                        <p:tav tm="0">
                                          <p:val>
                                            <p:fltVal val="0"/>
                                          </p:val>
                                        </p:tav>
                                        <p:tav tm="100000">
                                          <p:val>
                                            <p:strVal val="#ppt_w"/>
                                          </p:val>
                                        </p:tav>
                                      </p:tavLst>
                                    </p:anim>
                                    <p:anim calcmode="lin" valueType="num">
                                      <p:cBhvr>
                                        <p:cTn id="14" dur="1000" fill="hold"/>
                                        <p:tgtEl>
                                          <p:spTgt spid="64532"/>
                                        </p:tgtEl>
                                        <p:attrNameLst>
                                          <p:attrName>ppt_h</p:attrName>
                                        </p:attrNameLst>
                                      </p:cBhvr>
                                      <p:tavLst>
                                        <p:tav tm="0">
                                          <p:val>
                                            <p:fltVal val="0"/>
                                          </p:val>
                                        </p:tav>
                                        <p:tav tm="100000">
                                          <p:val>
                                            <p:strVal val="#ppt_h"/>
                                          </p:val>
                                        </p:tav>
                                      </p:tavLst>
                                    </p:anim>
                                    <p:animEffect transition="in" filter="fade">
                                      <p:cBhvr>
                                        <p:cTn id="15" dur="1000"/>
                                        <p:tgtEl>
                                          <p:spTgt spid="6453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7" presetClass="entr" presetSubtype="0" fill="hold" nodeType="clickEffect">
                                  <p:stCondLst>
                                    <p:cond delay="0"/>
                                  </p:stCondLst>
                                  <p:childTnLst>
                                    <p:set>
                                      <p:cBhvr>
                                        <p:cTn id="19" dur="1" fill="hold">
                                          <p:stCondLst>
                                            <p:cond delay="0"/>
                                          </p:stCondLst>
                                        </p:cTn>
                                        <p:tgtEl>
                                          <p:spTgt spid="64534"/>
                                        </p:tgtEl>
                                        <p:attrNameLst>
                                          <p:attrName>style.visibility</p:attrName>
                                        </p:attrNameLst>
                                      </p:cBhvr>
                                      <p:to>
                                        <p:strVal val="visible"/>
                                      </p:to>
                                    </p:set>
                                    <p:animEffect transition="in" filter="fade">
                                      <p:cBhvr>
                                        <p:cTn id="20" dur="1000"/>
                                        <p:tgtEl>
                                          <p:spTgt spid="64534"/>
                                        </p:tgtEl>
                                      </p:cBhvr>
                                    </p:animEffect>
                                    <p:anim calcmode="lin" valueType="num">
                                      <p:cBhvr>
                                        <p:cTn id="21" dur="1000" fill="hold"/>
                                        <p:tgtEl>
                                          <p:spTgt spid="64534"/>
                                        </p:tgtEl>
                                        <p:attrNameLst>
                                          <p:attrName>ppt_x</p:attrName>
                                        </p:attrNameLst>
                                      </p:cBhvr>
                                      <p:tavLst>
                                        <p:tav tm="0">
                                          <p:val>
                                            <p:strVal val="#ppt_x"/>
                                          </p:val>
                                        </p:tav>
                                        <p:tav tm="100000">
                                          <p:val>
                                            <p:strVal val="#ppt_x"/>
                                          </p:val>
                                        </p:tav>
                                      </p:tavLst>
                                    </p:anim>
                                    <p:anim calcmode="lin" valueType="num">
                                      <p:cBhvr>
                                        <p:cTn id="22" dur="1000" fill="hold"/>
                                        <p:tgtEl>
                                          <p:spTgt spid="64534"/>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1000"/>
                            </p:stCondLst>
                            <p:childTnLst>
                              <p:par>
                                <p:cTn id="24" presetID="50" presetClass="entr" presetSubtype="0" decel="100000" fill="hold" nodeType="afterEffect">
                                  <p:stCondLst>
                                    <p:cond delay="0"/>
                                  </p:stCondLst>
                                  <p:childTnLst>
                                    <p:set>
                                      <p:cBhvr>
                                        <p:cTn id="25" dur="1" fill="hold">
                                          <p:stCondLst>
                                            <p:cond delay="0"/>
                                          </p:stCondLst>
                                        </p:cTn>
                                        <p:tgtEl>
                                          <p:spTgt spid="64531"/>
                                        </p:tgtEl>
                                        <p:attrNameLst>
                                          <p:attrName>style.visibility</p:attrName>
                                        </p:attrNameLst>
                                      </p:cBhvr>
                                      <p:to>
                                        <p:strVal val="visible"/>
                                      </p:to>
                                    </p:set>
                                    <p:anim calcmode="lin" valueType="num">
                                      <p:cBhvr>
                                        <p:cTn id="26" dur="1000" fill="hold"/>
                                        <p:tgtEl>
                                          <p:spTgt spid="64531"/>
                                        </p:tgtEl>
                                        <p:attrNameLst>
                                          <p:attrName>ppt_w</p:attrName>
                                        </p:attrNameLst>
                                      </p:cBhvr>
                                      <p:tavLst>
                                        <p:tav tm="0">
                                          <p:val>
                                            <p:strVal val="#ppt_w+.3"/>
                                          </p:val>
                                        </p:tav>
                                        <p:tav tm="100000">
                                          <p:val>
                                            <p:strVal val="#ppt_w"/>
                                          </p:val>
                                        </p:tav>
                                      </p:tavLst>
                                    </p:anim>
                                    <p:anim calcmode="lin" valueType="num">
                                      <p:cBhvr>
                                        <p:cTn id="27" dur="1000" fill="hold"/>
                                        <p:tgtEl>
                                          <p:spTgt spid="64531"/>
                                        </p:tgtEl>
                                        <p:attrNameLst>
                                          <p:attrName>ppt_h</p:attrName>
                                        </p:attrNameLst>
                                      </p:cBhvr>
                                      <p:tavLst>
                                        <p:tav tm="0">
                                          <p:val>
                                            <p:strVal val="#ppt_h"/>
                                          </p:val>
                                        </p:tav>
                                        <p:tav tm="100000">
                                          <p:val>
                                            <p:strVal val="#ppt_h"/>
                                          </p:val>
                                        </p:tav>
                                      </p:tavLst>
                                    </p:anim>
                                    <p:animEffect transition="in" filter="fade">
                                      <p:cBhvr>
                                        <p:cTn id="28" dur="1000"/>
                                        <p:tgtEl>
                                          <p:spTgt spid="64531"/>
                                        </p:tgtEl>
                                      </p:cBhvr>
                                    </p:animEffect>
                                  </p:childTnLst>
                                </p:cTn>
                              </p:par>
                            </p:childTnLst>
                          </p:cTn>
                        </p:par>
                        <p:par>
                          <p:cTn id="29" fill="hold" nodeType="afterGroup">
                            <p:stCondLst>
                              <p:cond delay="2000"/>
                            </p:stCondLst>
                            <p:childTnLst>
                              <p:par>
                                <p:cTn id="30" presetID="50" presetClass="entr" presetSubtype="0" decel="100000" fill="hold" nodeType="afterEffect">
                                  <p:stCondLst>
                                    <p:cond delay="0"/>
                                  </p:stCondLst>
                                  <p:childTnLst>
                                    <p:set>
                                      <p:cBhvr>
                                        <p:cTn id="31" dur="1" fill="hold">
                                          <p:stCondLst>
                                            <p:cond delay="0"/>
                                          </p:stCondLst>
                                        </p:cTn>
                                        <p:tgtEl>
                                          <p:spTgt spid="64528"/>
                                        </p:tgtEl>
                                        <p:attrNameLst>
                                          <p:attrName>style.visibility</p:attrName>
                                        </p:attrNameLst>
                                      </p:cBhvr>
                                      <p:to>
                                        <p:strVal val="visible"/>
                                      </p:to>
                                    </p:set>
                                    <p:anim calcmode="lin" valueType="num">
                                      <p:cBhvr>
                                        <p:cTn id="32" dur="1000" fill="hold"/>
                                        <p:tgtEl>
                                          <p:spTgt spid="64528"/>
                                        </p:tgtEl>
                                        <p:attrNameLst>
                                          <p:attrName>ppt_w</p:attrName>
                                        </p:attrNameLst>
                                      </p:cBhvr>
                                      <p:tavLst>
                                        <p:tav tm="0">
                                          <p:val>
                                            <p:strVal val="#ppt_w+.3"/>
                                          </p:val>
                                        </p:tav>
                                        <p:tav tm="100000">
                                          <p:val>
                                            <p:strVal val="#ppt_w"/>
                                          </p:val>
                                        </p:tav>
                                      </p:tavLst>
                                    </p:anim>
                                    <p:anim calcmode="lin" valueType="num">
                                      <p:cBhvr>
                                        <p:cTn id="33" dur="1000" fill="hold"/>
                                        <p:tgtEl>
                                          <p:spTgt spid="64528"/>
                                        </p:tgtEl>
                                        <p:attrNameLst>
                                          <p:attrName>ppt_h</p:attrName>
                                        </p:attrNameLst>
                                      </p:cBhvr>
                                      <p:tavLst>
                                        <p:tav tm="0">
                                          <p:val>
                                            <p:strVal val="#ppt_h"/>
                                          </p:val>
                                        </p:tav>
                                        <p:tav tm="100000">
                                          <p:val>
                                            <p:strVal val="#ppt_h"/>
                                          </p:val>
                                        </p:tav>
                                      </p:tavLst>
                                    </p:anim>
                                    <p:animEffect transition="in" filter="fade">
                                      <p:cBhvr>
                                        <p:cTn id="34" dur="1000"/>
                                        <p:tgtEl>
                                          <p:spTgt spid="64528"/>
                                        </p:tgtEl>
                                      </p:cBhvr>
                                    </p:animEffect>
                                  </p:childTnLst>
                                </p:cTn>
                              </p:par>
                            </p:childTnLst>
                          </p:cTn>
                        </p:par>
                        <p:par>
                          <p:cTn id="35" fill="hold" nodeType="afterGroup">
                            <p:stCondLst>
                              <p:cond delay="3000"/>
                            </p:stCondLst>
                            <p:childTnLst>
                              <p:par>
                                <p:cTn id="36" presetID="50" presetClass="entr" presetSubtype="0" decel="100000" fill="hold" nodeType="afterEffect">
                                  <p:stCondLst>
                                    <p:cond delay="0"/>
                                  </p:stCondLst>
                                  <p:childTnLst>
                                    <p:set>
                                      <p:cBhvr>
                                        <p:cTn id="37" dur="1" fill="hold">
                                          <p:stCondLst>
                                            <p:cond delay="0"/>
                                          </p:stCondLst>
                                        </p:cTn>
                                        <p:tgtEl>
                                          <p:spTgt spid="64533"/>
                                        </p:tgtEl>
                                        <p:attrNameLst>
                                          <p:attrName>style.visibility</p:attrName>
                                        </p:attrNameLst>
                                      </p:cBhvr>
                                      <p:to>
                                        <p:strVal val="visible"/>
                                      </p:to>
                                    </p:set>
                                    <p:anim calcmode="lin" valueType="num">
                                      <p:cBhvr>
                                        <p:cTn id="38" dur="1000" fill="hold"/>
                                        <p:tgtEl>
                                          <p:spTgt spid="64533"/>
                                        </p:tgtEl>
                                        <p:attrNameLst>
                                          <p:attrName>ppt_w</p:attrName>
                                        </p:attrNameLst>
                                      </p:cBhvr>
                                      <p:tavLst>
                                        <p:tav tm="0">
                                          <p:val>
                                            <p:strVal val="#ppt_w+.3"/>
                                          </p:val>
                                        </p:tav>
                                        <p:tav tm="100000">
                                          <p:val>
                                            <p:strVal val="#ppt_w"/>
                                          </p:val>
                                        </p:tav>
                                      </p:tavLst>
                                    </p:anim>
                                    <p:anim calcmode="lin" valueType="num">
                                      <p:cBhvr>
                                        <p:cTn id="39" dur="1000" fill="hold"/>
                                        <p:tgtEl>
                                          <p:spTgt spid="64533"/>
                                        </p:tgtEl>
                                        <p:attrNameLst>
                                          <p:attrName>ppt_h</p:attrName>
                                        </p:attrNameLst>
                                      </p:cBhvr>
                                      <p:tavLst>
                                        <p:tav tm="0">
                                          <p:val>
                                            <p:strVal val="#ppt_h"/>
                                          </p:val>
                                        </p:tav>
                                        <p:tav tm="100000">
                                          <p:val>
                                            <p:strVal val="#ppt_h"/>
                                          </p:val>
                                        </p:tav>
                                      </p:tavLst>
                                    </p:anim>
                                    <p:animEffect transition="in" filter="fade">
                                      <p:cBhvr>
                                        <p:cTn id="40" dur="1000"/>
                                        <p:tgtEl>
                                          <p:spTgt spid="64533"/>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4" presetClass="entr" presetSubtype="16" fill="hold" nodeType="clickEffect">
                                  <p:stCondLst>
                                    <p:cond delay="0"/>
                                  </p:stCondLst>
                                  <p:childTnLst>
                                    <p:set>
                                      <p:cBhvr>
                                        <p:cTn id="44" dur="1" fill="hold">
                                          <p:stCondLst>
                                            <p:cond delay="0"/>
                                          </p:stCondLst>
                                        </p:cTn>
                                        <p:tgtEl>
                                          <p:spTgt spid="64541"/>
                                        </p:tgtEl>
                                        <p:attrNameLst>
                                          <p:attrName>style.visibility</p:attrName>
                                        </p:attrNameLst>
                                      </p:cBhvr>
                                      <p:to>
                                        <p:strVal val="visible"/>
                                      </p:to>
                                    </p:set>
                                    <p:animEffect transition="in" filter="box(in)">
                                      <p:cBhvr>
                                        <p:cTn id="45" dur="500"/>
                                        <p:tgtEl>
                                          <p:spTgt spid="64541"/>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2" presetClass="entr" presetSubtype="4" fill="hold" nodeType="clickEffect">
                                  <p:stCondLst>
                                    <p:cond delay="0"/>
                                  </p:stCondLst>
                                  <p:childTnLst>
                                    <p:set>
                                      <p:cBhvr>
                                        <p:cTn id="49" dur="1" fill="hold">
                                          <p:stCondLst>
                                            <p:cond delay="0"/>
                                          </p:stCondLst>
                                        </p:cTn>
                                        <p:tgtEl>
                                          <p:spTgt spid="64527"/>
                                        </p:tgtEl>
                                        <p:attrNameLst>
                                          <p:attrName>style.visibility</p:attrName>
                                        </p:attrNameLst>
                                      </p:cBhvr>
                                      <p:to>
                                        <p:strVal val="visible"/>
                                      </p:to>
                                    </p:set>
                                    <p:anim calcmode="lin" valueType="num">
                                      <p:cBhvr additive="base">
                                        <p:cTn id="50" dur="500" fill="hold"/>
                                        <p:tgtEl>
                                          <p:spTgt spid="64527"/>
                                        </p:tgtEl>
                                        <p:attrNameLst>
                                          <p:attrName>ppt_x</p:attrName>
                                        </p:attrNameLst>
                                      </p:cBhvr>
                                      <p:tavLst>
                                        <p:tav tm="0">
                                          <p:val>
                                            <p:strVal val="#ppt_x"/>
                                          </p:val>
                                        </p:tav>
                                        <p:tav tm="100000">
                                          <p:val>
                                            <p:strVal val="#ppt_x"/>
                                          </p:val>
                                        </p:tav>
                                      </p:tavLst>
                                    </p:anim>
                                    <p:anim calcmode="lin" valueType="num">
                                      <p:cBhvr additive="base">
                                        <p:cTn id="51" dur="500" fill="hold"/>
                                        <p:tgtEl>
                                          <p:spTgt spid="64527"/>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2"/>
                                        </p:tgtEl>
                                        <p:attrNameLst>
                                          <p:attrName>style.visibility</p:attrName>
                                        </p:attrNameLst>
                                      </p:cBhvr>
                                      <p:to>
                                        <p:strVal val="visible"/>
                                      </p:to>
                                    </p:set>
                                    <p:anim calcmode="lin" valueType="num">
                                      <p:cBhvr additive="base">
                                        <p:cTn id="54" dur="500" fill="hold"/>
                                        <p:tgtEl>
                                          <p:spTgt spid="2"/>
                                        </p:tgtEl>
                                        <p:attrNameLst>
                                          <p:attrName>ppt_x</p:attrName>
                                        </p:attrNameLst>
                                      </p:cBhvr>
                                      <p:tavLst>
                                        <p:tav tm="0">
                                          <p:val>
                                            <p:strVal val="#ppt_x"/>
                                          </p:val>
                                        </p:tav>
                                        <p:tav tm="100000">
                                          <p:val>
                                            <p:strVal val="#ppt_x"/>
                                          </p:val>
                                        </p:tav>
                                      </p:tavLst>
                                    </p:anim>
                                    <p:anim calcmode="lin" valueType="num">
                                      <p:cBhvr additive="base">
                                        <p:cTn id="55" dur="500" fill="hold"/>
                                        <p:tgtEl>
                                          <p:spTgt spid="2"/>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0"/>
                                  </p:stCondLst>
                                  <p:childTnLst>
                                    <p:set>
                                      <p:cBhvr>
                                        <p:cTn id="57" dur="1" fill="hold">
                                          <p:stCondLst>
                                            <p:cond delay="0"/>
                                          </p:stCondLst>
                                        </p:cTn>
                                        <p:tgtEl>
                                          <p:spTgt spid="64530"/>
                                        </p:tgtEl>
                                        <p:attrNameLst>
                                          <p:attrName>style.visibility</p:attrName>
                                        </p:attrNameLst>
                                      </p:cBhvr>
                                      <p:to>
                                        <p:strVal val="visible"/>
                                      </p:to>
                                    </p:set>
                                    <p:anim calcmode="lin" valueType="num">
                                      <p:cBhvr additive="base">
                                        <p:cTn id="58" dur="500" fill="hold"/>
                                        <p:tgtEl>
                                          <p:spTgt spid="64530"/>
                                        </p:tgtEl>
                                        <p:attrNameLst>
                                          <p:attrName>ppt_x</p:attrName>
                                        </p:attrNameLst>
                                      </p:cBhvr>
                                      <p:tavLst>
                                        <p:tav tm="0">
                                          <p:val>
                                            <p:strVal val="#ppt_x"/>
                                          </p:val>
                                        </p:tav>
                                        <p:tav tm="100000">
                                          <p:val>
                                            <p:strVal val="#ppt_x"/>
                                          </p:val>
                                        </p:tav>
                                      </p:tavLst>
                                    </p:anim>
                                    <p:anim calcmode="lin" valueType="num">
                                      <p:cBhvr additive="base">
                                        <p:cTn id="59" dur="500" fill="hold"/>
                                        <p:tgtEl>
                                          <p:spTgt spid="645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27" grpId="0" animBg="1"/>
      <p:bldP spid="64532" grpId="0" animBg="1"/>
      <p:bldP spid="64533" grpId="0" animBg="1"/>
      <p:bldP spid="6454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2065" name="Rectangle 1">
            <a:extLst>
              <a:ext uri="{FF2B5EF4-FFF2-40B4-BE49-F238E27FC236}">
                <a16:creationId xmlns:a16="http://schemas.microsoft.com/office/drawing/2014/main" id="{258264B8-F00D-E549-4B4A-EEC2977254CD}"/>
              </a:ext>
            </a:extLst>
          </p:cNvPr>
          <p:cNvSpPr>
            <a:spLocks noChangeArrowheads="1"/>
          </p:cNvSpPr>
          <p:nvPr/>
        </p:nvSpPr>
        <p:spPr bwMode="auto">
          <a:xfrm>
            <a:off x="214313" y="242888"/>
            <a:ext cx="8715375" cy="4400550"/>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457200" algn="just">
              <a:tabLst>
                <a:tab pos="342900" algn="l"/>
                <a:tab pos="5257800" algn="l"/>
              </a:tabLst>
              <a:defRPr/>
            </a:pPr>
            <a:r>
              <a:rPr lang="pt-BR" sz="2800" dirty="0">
                <a:latin typeface="Times New Roman" pitchFamily="18" charset="0"/>
                <a:ea typeface="Calibri" pitchFamily="34" charset="0"/>
                <a:cs typeface="Times New Roman" pitchFamily="18" charset="0"/>
              </a:rPr>
              <a:t>Trong thời kỳ quá độ lên chủ nghĩa xã hội, lý luận chủ nghĩa tư bản độc quyền vẫn có giá trị. Việc tập trung sản xuất và tập trung vốn với quy mô lớn thành lập các tập đoàn sản xuất có tính chất quốc gia, giúp cho việc ứng dụng khoa học-công nghệ hiện đại, nhất là khoa học quản lý, nâng cao sức cạnh tranh sản phẩm, cạnh tranh doanh nghiệp và cạnh tranh quốc gia, để tăng trưởng kinh tế nâng cao tổng sản phẩm thu nhập quốc dân, tạo cơ sở xây dựng cơ sở vật chất, rút ngắn nguy cơ tụt hậu xa hơn nữa về kinh tế so với các nước trên thế giới.</a:t>
            </a:r>
            <a:endParaRPr lang="pt-BR" sz="2800" dirty="0">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FE3239F-3BFD-C926-0B9F-D4B2ED73E97A}"/>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8CA75CF4-9166-DD89-1833-CB18689BDFB3}"/>
              </a:ext>
            </a:extLst>
          </p:cNvPr>
          <p:cNvSpPr>
            <a:spLocks noGrp="1"/>
          </p:cNvSpPr>
          <p:nvPr>
            <p:ph type="sldNum" sz="quarter" idx="12"/>
          </p:nvPr>
        </p:nvSpPr>
        <p:spPr/>
        <p:txBody>
          <a:bodyPr/>
          <a:lstStyle/>
          <a:p>
            <a:pPr>
              <a:defRPr/>
            </a:pPr>
            <a:fld id="{0378FADC-6EDF-4E02-A775-CE9FB9E72AAF}" type="slidenum">
              <a:rPr lang="en-US" altLang="en-US" smtClean="0"/>
              <a:pPr>
                <a:defRPr/>
              </a:pPr>
              <a:t>26</a:t>
            </a:fld>
            <a:endParaRPr lang="en-US" altLang="en-US"/>
          </a:p>
        </p:txBody>
      </p:sp>
      <p:sp>
        <p:nvSpPr>
          <p:cNvPr id="5" name="Rectangle 5">
            <a:extLst>
              <a:ext uri="{FF2B5EF4-FFF2-40B4-BE49-F238E27FC236}">
                <a16:creationId xmlns:a16="http://schemas.microsoft.com/office/drawing/2014/main" id="{D7C6AEF2-7500-B3D5-9893-56D825C5C25B}"/>
              </a:ext>
            </a:extLst>
          </p:cNvPr>
          <p:cNvSpPr>
            <a:spLocks noGrp="1" noChangeArrowheads="1"/>
          </p:cNvSpPr>
          <p:nvPr>
            <p:ph type="title"/>
          </p:nvPr>
        </p:nvSpPr>
        <p:spPr>
          <a:xfrm>
            <a:off x="628650" y="274638"/>
            <a:ext cx="7886700" cy="993775"/>
          </a:xfrm>
          <a:effectLst>
            <a:prstShdw prst="shdw17" dist="17961" dir="2700000">
              <a:schemeClr val="accent1">
                <a:gamma/>
                <a:shade val="60000"/>
                <a:invGamma/>
              </a:schemeClr>
            </a:prstShdw>
          </a:effectLst>
        </p:spPr>
        <p:txBody>
          <a:bodyPr wrap="none">
            <a:spAutoFit/>
          </a:bodyPr>
          <a:lstStyle/>
          <a:p>
            <a:pPr indent="457106" algn="just">
              <a:tabLst>
                <a:tab pos="342830" algn="l"/>
                <a:tab pos="5256746" algn="l"/>
              </a:tabLst>
              <a:defRPr/>
            </a:pPr>
            <a:r>
              <a:rPr lang="vi-VN" sz="3200" b="1" dirty="0">
                <a:solidFill>
                  <a:srgbClr val="0070C0"/>
                </a:solidFill>
                <a:latin typeface="Times New Roman" pitchFamily="18" charset="0"/>
                <a:ea typeface="Calibri" pitchFamily="34" charset="0"/>
                <a:cs typeface="Times New Roman" pitchFamily="18" charset="0"/>
              </a:rPr>
              <a:t>2.</a:t>
            </a:r>
            <a:r>
              <a:rPr lang="pt-BR" sz="3200" b="1" dirty="0">
                <a:solidFill>
                  <a:srgbClr val="0070C0"/>
                </a:solidFill>
                <a:latin typeface="Times New Roman" pitchFamily="18" charset="0"/>
                <a:ea typeface="Calibri" pitchFamily="34" charset="0"/>
                <a:cs typeface="Times New Roman" pitchFamily="18" charset="0"/>
              </a:rPr>
              <a:t>3. Chủ nghĩa xã hội khoa học</a:t>
            </a:r>
            <a:endParaRPr lang="pt-BR" sz="3200" dirty="0">
              <a:solidFill>
                <a:srgbClr val="0070C0"/>
              </a:solidFill>
              <a:latin typeface="Times New Roman" pitchFamily="18" charset="0"/>
              <a:cs typeface="Times New Roman" pitchFamily="18" charset="0"/>
            </a:endParaRPr>
          </a:p>
        </p:txBody>
      </p:sp>
      <p:sp>
        <p:nvSpPr>
          <p:cNvPr id="6" name="Content Placeholder 2">
            <a:extLst>
              <a:ext uri="{FF2B5EF4-FFF2-40B4-BE49-F238E27FC236}">
                <a16:creationId xmlns:a16="http://schemas.microsoft.com/office/drawing/2014/main" id="{E5C20CE5-9919-33DB-AC8E-0B8148C75219}"/>
              </a:ext>
            </a:extLst>
          </p:cNvPr>
          <p:cNvSpPr txBox="1">
            <a:spLocks noChangeArrowheads="1"/>
          </p:cNvSpPr>
          <p:nvPr/>
        </p:nvSpPr>
        <p:spPr>
          <a:xfrm>
            <a:off x="457200" y="1200150"/>
            <a:ext cx="8229600" cy="3394075"/>
          </a:xfrm>
        </p:spPr>
        <p:txBody>
          <a:bodyPr/>
          <a:lst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nl-NL" altLang="en-US" sz="2400"/>
              <a:t>Nghiên cứu những </a:t>
            </a:r>
            <a:r>
              <a:rPr lang="nl-NL" altLang="en-US" sz="2400" u="sng"/>
              <a:t>quy luật chính trị-xã hội </a:t>
            </a:r>
            <a:r>
              <a:rPr lang="nl-NL" altLang="en-US" sz="2400"/>
              <a:t>của quá trình phát sinh, hình thành và phát triển </a:t>
            </a:r>
            <a:r>
              <a:rPr lang="nl-NL" altLang="en-US" sz="2400" u="sng"/>
              <a:t>của hình thái kinh tế-xã hội cộng sản chủ nghĩa</a:t>
            </a:r>
            <a:r>
              <a:rPr lang="nl-NL" altLang="en-US" sz="2400"/>
              <a:t> mà giai đoạn thấp là chủ nghĩa xã hội; những nguyên tắc cơ bản, những điều kiện, những con đường và hình thức, phương pháp đấu tranh cách mạng của giai cấp công nhân và nhân dân lao động nhằm thực hiên sự chuyển hóa từ chủ nghĩa tư bản lên chủ nghĩa xã hội và chủ nghĩa cộng sản. </a:t>
            </a:r>
            <a:endParaRPr lang="en-US" altLang="en-US" sz="2400"/>
          </a:p>
          <a:p>
            <a:endParaRPr lang="en-US" altLang="en-US" sz="2400" dirty="0"/>
          </a:p>
        </p:txBody>
      </p:sp>
    </p:spTree>
    <p:extLst>
      <p:ext uri="{BB962C8B-B14F-4D97-AF65-F5344CB8AC3E}">
        <p14:creationId xmlns:p14="http://schemas.microsoft.com/office/powerpoint/2010/main" val="33682278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47492C74-4D6F-45FA-6399-8DF3710A81A8}"/>
              </a:ext>
            </a:extLst>
          </p:cNvPr>
          <p:cNvSpPr/>
          <p:nvPr/>
        </p:nvSpPr>
        <p:spPr>
          <a:xfrm>
            <a:off x="0" y="928688"/>
            <a:ext cx="5216577" cy="3846513"/>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anchor="ctr"/>
          <a:lstStyle/>
          <a:p>
            <a:pPr eaLnBrk="1" hangingPunct="1">
              <a:defRPr/>
            </a:pPr>
            <a:r>
              <a:rPr lang="en-US" sz="2000" i="1" dirty="0" err="1">
                <a:solidFill>
                  <a:srgbClr val="000066"/>
                </a:solidFill>
              </a:rPr>
              <a:t>Giai</a:t>
            </a:r>
            <a:r>
              <a:rPr lang="en-US" sz="2000" i="1" dirty="0">
                <a:solidFill>
                  <a:srgbClr val="000066"/>
                </a:solidFill>
              </a:rPr>
              <a:t> </a:t>
            </a:r>
            <a:r>
              <a:rPr lang="en-US" sz="2000" i="1" dirty="0" err="1">
                <a:solidFill>
                  <a:srgbClr val="000066"/>
                </a:solidFill>
              </a:rPr>
              <a:t>cấp</a:t>
            </a:r>
            <a:r>
              <a:rPr lang="en-US" sz="2000" i="1" dirty="0">
                <a:solidFill>
                  <a:srgbClr val="000066"/>
                </a:solidFill>
              </a:rPr>
              <a:t> </a:t>
            </a:r>
            <a:r>
              <a:rPr lang="en-US" sz="2000" i="1" dirty="0" err="1">
                <a:solidFill>
                  <a:srgbClr val="000066"/>
                </a:solidFill>
              </a:rPr>
              <a:t>công</a:t>
            </a:r>
            <a:r>
              <a:rPr lang="en-US" sz="2000" i="1" dirty="0">
                <a:solidFill>
                  <a:srgbClr val="000066"/>
                </a:solidFill>
              </a:rPr>
              <a:t> </a:t>
            </a:r>
            <a:r>
              <a:rPr lang="en-US" sz="2000" i="1" dirty="0" err="1">
                <a:solidFill>
                  <a:srgbClr val="000066"/>
                </a:solidFill>
              </a:rPr>
              <a:t>nhân</a:t>
            </a:r>
            <a:r>
              <a:rPr lang="en-US" sz="2000" i="1" dirty="0">
                <a:solidFill>
                  <a:srgbClr val="000066"/>
                </a:solidFill>
              </a:rPr>
              <a:t> </a:t>
            </a:r>
            <a:r>
              <a:rPr lang="en-US" sz="2000" i="1" dirty="0" err="1">
                <a:solidFill>
                  <a:srgbClr val="000066"/>
                </a:solidFill>
              </a:rPr>
              <a:t>là</a:t>
            </a:r>
            <a:r>
              <a:rPr lang="en-US" sz="2000" i="1" dirty="0">
                <a:solidFill>
                  <a:srgbClr val="000066"/>
                </a:solidFill>
              </a:rPr>
              <a:t> </a:t>
            </a:r>
            <a:r>
              <a:rPr lang="en-US" sz="2000" i="1" dirty="0" err="1">
                <a:solidFill>
                  <a:srgbClr val="000066"/>
                </a:solidFill>
              </a:rPr>
              <a:t>một</a:t>
            </a:r>
            <a:r>
              <a:rPr lang="en-US" sz="2000" i="1" dirty="0">
                <a:solidFill>
                  <a:srgbClr val="000066"/>
                </a:solidFill>
              </a:rPr>
              <a:t> </a:t>
            </a:r>
            <a:r>
              <a:rPr lang="en-US" sz="2000" i="1" dirty="0" err="1">
                <a:solidFill>
                  <a:srgbClr val="000066"/>
                </a:solidFill>
              </a:rPr>
              <a:t>tập</a:t>
            </a:r>
            <a:r>
              <a:rPr lang="en-US" sz="2000" i="1" dirty="0">
                <a:solidFill>
                  <a:srgbClr val="000066"/>
                </a:solidFill>
              </a:rPr>
              <a:t> </a:t>
            </a:r>
            <a:r>
              <a:rPr lang="en-US" sz="2000" i="1" dirty="0" err="1">
                <a:solidFill>
                  <a:srgbClr val="000066"/>
                </a:solidFill>
              </a:rPr>
              <a:t>đoàn</a:t>
            </a:r>
            <a:r>
              <a:rPr lang="en-US" sz="2000" i="1" dirty="0">
                <a:solidFill>
                  <a:srgbClr val="000066"/>
                </a:solidFill>
              </a:rPr>
              <a:t> </a:t>
            </a:r>
            <a:r>
              <a:rPr lang="en-US" sz="2000" i="1" dirty="0" err="1">
                <a:solidFill>
                  <a:srgbClr val="000066"/>
                </a:solidFill>
              </a:rPr>
              <a:t>xã</a:t>
            </a:r>
            <a:r>
              <a:rPr lang="en-US" sz="2000" i="1" dirty="0">
                <a:solidFill>
                  <a:srgbClr val="000066"/>
                </a:solidFill>
              </a:rPr>
              <a:t> </a:t>
            </a:r>
            <a:r>
              <a:rPr lang="en-US" sz="2000" i="1" dirty="0" err="1">
                <a:solidFill>
                  <a:srgbClr val="000066"/>
                </a:solidFill>
              </a:rPr>
              <a:t>hội</a:t>
            </a:r>
            <a:r>
              <a:rPr lang="en-US" sz="2000" i="1" dirty="0">
                <a:solidFill>
                  <a:srgbClr val="000066"/>
                </a:solidFill>
              </a:rPr>
              <a:t> </a:t>
            </a:r>
            <a:r>
              <a:rPr lang="en-US" sz="2000" i="1" dirty="0" err="1">
                <a:solidFill>
                  <a:srgbClr val="000066"/>
                </a:solidFill>
              </a:rPr>
              <a:t>ổn</a:t>
            </a:r>
            <a:r>
              <a:rPr lang="en-US" sz="2000" i="1" dirty="0">
                <a:solidFill>
                  <a:srgbClr val="000066"/>
                </a:solidFill>
              </a:rPr>
              <a:t> </a:t>
            </a:r>
            <a:r>
              <a:rPr lang="en-US" sz="2000" i="1" dirty="0" err="1">
                <a:solidFill>
                  <a:srgbClr val="000066"/>
                </a:solidFill>
              </a:rPr>
              <a:t>định</a:t>
            </a:r>
            <a:r>
              <a:rPr lang="en-US" sz="2000" i="1" dirty="0">
                <a:solidFill>
                  <a:srgbClr val="000066"/>
                </a:solidFill>
              </a:rPr>
              <a:t>, </a:t>
            </a:r>
            <a:r>
              <a:rPr lang="en-US" sz="2000" i="1" dirty="0" err="1">
                <a:solidFill>
                  <a:srgbClr val="000066"/>
                </a:solidFill>
              </a:rPr>
              <a:t>hình</a:t>
            </a:r>
            <a:r>
              <a:rPr lang="en-US" sz="2000" i="1" dirty="0">
                <a:solidFill>
                  <a:srgbClr val="000066"/>
                </a:solidFill>
              </a:rPr>
              <a:t> </a:t>
            </a:r>
            <a:r>
              <a:rPr lang="en-US" sz="2000" i="1" dirty="0" err="1">
                <a:solidFill>
                  <a:srgbClr val="000066"/>
                </a:solidFill>
              </a:rPr>
              <a:t>thành</a:t>
            </a:r>
            <a:r>
              <a:rPr lang="en-US" sz="2000" i="1" dirty="0">
                <a:solidFill>
                  <a:srgbClr val="000066"/>
                </a:solidFill>
              </a:rPr>
              <a:t> </a:t>
            </a:r>
            <a:r>
              <a:rPr lang="en-US" sz="2000" i="1" dirty="0" err="1">
                <a:solidFill>
                  <a:srgbClr val="000066"/>
                </a:solidFill>
              </a:rPr>
              <a:t>và</a:t>
            </a:r>
            <a:r>
              <a:rPr lang="en-US" sz="2000" i="1" dirty="0">
                <a:solidFill>
                  <a:srgbClr val="000066"/>
                </a:solidFill>
              </a:rPr>
              <a:t> </a:t>
            </a:r>
            <a:r>
              <a:rPr lang="en-US" sz="2000" i="1" dirty="0" err="1">
                <a:solidFill>
                  <a:srgbClr val="000066"/>
                </a:solidFill>
              </a:rPr>
              <a:t>phát</a:t>
            </a:r>
            <a:r>
              <a:rPr lang="en-US" sz="2000" i="1" dirty="0">
                <a:solidFill>
                  <a:srgbClr val="000066"/>
                </a:solidFill>
              </a:rPr>
              <a:t> </a:t>
            </a:r>
            <a:r>
              <a:rPr lang="en-US" sz="2000" i="1" dirty="0" err="1">
                <a:solidFill>
                  <a:srgbClr val="000066"/>
                </a:solidFill>
              </a:rPr>
              <a:t>triển</a:t>
            </a:r>
            <a:r>
              <a:rPr lang="en-US" sz="2000" i="1" dirty="0">
                <a:solidFill>
                  <a:srgbClr val="000066"/>
                </a:solidFill>
              </a:rPr>
              <a:t> </a:t>
            </a:r>
            <a:r>
              <a:rPr lang="en-US" sz="2000" i="1" dirty="0" err="1">
                <a:solidFill>
                  <a:srgbClr val="000066"/>
                </a:solidFill>
              </a:rPr>
              <a:t>cùng</a:t>
            </a:r>
            <a:r>
              <a:rPr lang="en-US" sz="2000" i="1" dirty="0">
                <a:solidFill>
                  <a:srgbClr val="000066"/>
                </a:solidFill>
              </a:rPr>
              <a:t> </a:t>
            </a:r>
            <a:r>
              <a:rPr lang="en-US" sz="2000" i="1" dirty="0" err="1">
                <a:solidFill>
                  <a:srgbClr val="000066"/>
                </a:solidFill>
              </a:rPr>
              <a:t>với</a:t>
            </a:r>
            <a:r>
              <a:rPr lang="en-US" sz="2000" i="1" dirty="0">
                <a:solidFill>
                  <a:srgbClr val="000066"/>
                </a:solidFill>
              </a:rPr>
              <a:t> </a:t>
            </a:r>
            <a:r>
              <a:rPr lang="en-US" sz="2000" i="1" dirty="0" err="1">
                <a:solidFill>
                  <a:srgbClr val="000066"/>
                </a:solidFill>
              </a:rPr>
              <a:t>quá</a:t>
            </a:r>
            <a:r>
              <a:rPr lang="en-US" sz="2000" i="1" dirty="0">
                <a:solidFill>
                  <a:srgbClr val="000066"/>
                </a:solidFill>
              </a:rPr>
              <a:t> </a:t>
            </a:r>
            <a:r>
              <a:rPr lang="en-US" sz="2000" i="1" dirty="0" err="1">
                <a:solidFill>
                  <a:srgbClr val="000066"/>
                </a:solidFill>
              </a:rPr>
              <a:t>trình</a:t>
            </a:r>
            <a:r>
              <a:rPr lang="en-US" sz="2000" i="1" dirty="0">
                <a:solidFill>
                  <a:srgbClr val="000066"/>
                </a:solidFill>
              </a:rPr>
              <a:t> </a:t>
            </a:r>
            <a:r>
              <a:rPr lang="en-US" sz="2000" i="1" dirty="0" err="1">
                <a:solidFill>
                  <a:srgbClr val="000066"/>
                </a:solidFill>
              </a:rPr>
              <a:t>phát</a:t>
            </a:r>
            <a:r>
              <a:rPr lang="en-US" sz="2000" i="1" dirty="0">
                <a:solidFill>
                  <a:srgbClr val="000066"/>
                </a:solidFill>
              </a:rPr>
              <a:t> </a:t>
            </a:r>
            <a:r>
              <a:rPr lang="en-US" sz="2000" i="1" dirty="0" err="1">
                <a:solidFill>
                  <a:srgbClr val="000066"/>
                </a:solidFill>
              </a:rPr>
              <a:t>triển</a:t>
            </a:r>
            <a:r>
              <a:rPr lang="en-US" sz="2000" i="1" dirty="0">
                <a:solidFill>
                  <a:srgbClr val="000066"/>
                </a:solidFill>
              </a:rPr>
              <a:t> </a:t>
            </a:r>
            <a:r>
              <a:rPr lang="en-US" sz="2000" i="1" dirty="0" err="1">
                <a:solidFill>
                  <a:srgbClr val="000066"/>
                </a:solidFill>
              </a:rPr>
              <a:t>của</a:t>
            </a:r>
            <a:r>
              <a:rPr lang="en-US" sz="2000" i="1" dirty="0">
                <a:solidFill>
                  <a:srgbClr val="000066"/>
                </a:solidFill>
              </a:rPr>
              <a:t> </a:t>
            </a:r>
            <a:r>
              <a:rPr lang="en-US" sz="2000" i="1" u="sng" dirty="0" err="1">
                <a:solidFill>
                  <a:srgbClr val="000066"/>
                </a:solidFill>
              </a:rPr>
              <a:t>nền</a:t>
            </a:r>
            <a:r>
              <a:rPr lang="en-US" sz="2000" i="1" u="sng" dirty="0">
                <a:solidFill>
                  <a:srgbClr val="000066"/>
                </a:solidFill>
              </a:rPr>
              <a:t> </a:t>
            </a:r>
            <a:r>
              <a:rPr lang="en-US" sz="2000" i="1" u="sng" dirty="0" err="1">
                <a:solidFill>
                  <a:srgbClr val="000066"/>
                </a:solidFill>
              </a:rPr>
              <a:t>đại</a:t>
            </a:r>
            <a:r>
              <a:rPr lang="en-US" sz="2000" i="1" u="sng" dirty="0">
                <a:solidFill>
                  <a:srgbClr val="000066"/>
                </a:solidFill>
              </a:rPr>
              <a:t> </a:t>
            </a:r>
            <a:r>
              <a:rPr lang="en-US" sz="2000" i="1" u="sng" dirty="0" err="1">
                <a:solidFill>
                  <a:srgbClr val="000066"/>
                </a:solidFill>
              </a:rPr>
              <a:t>công</a:t>
            </a:r>
            <a:r>
              <a:rPr lang="en-US" sz="2000" i="1" u="sng" dirty="0">
                <a:solidFill>
                  <a:srgbClr val="000066"/>
                </a:solidFill>
              </a:rPr>
              <a:t> </a:t>
            </a:r>
            <a:r>
              <a:rPr lang="en-US" sz="2000" i="1" u="sng" dirty="0" err="1">
                <a:solidFill>
                  <a:srgbClr val="000066"/>
                </a:solidFill>
              </a:rPr>
              <a:t>nghiệp</a:t>
            </a:r>
            <a:r>
              <a:rPr lang="en-US" sz="2000" i="1" u="sng" dirty="0">
                <a:solidFill>
                  <a:srgbClr val="000066"/>
                </a:solidFill>
              </a:rPr>
              <a:t> </a:t>
            </a:r>
            <a:r>
              <a:rPr lang="en-US" sz="2000" i="1" u="sng" dirty="0" err="1">
                <a:solidFill>
                  <a:srgbClr val="000066"/>
                </a:solidFill>
              </a:rPr>
              <a:t>hiện</a:t>
            </a:r>
            <a:r>
              <a:rPr lang="en-US" sz="2000" i="1" u="sng" dirty="0">
                <a:solidFill>
                  <a:srgbClr val="000066"/>
                </a:solidFill>
              </a:rPr>
              <a:t> </a:t>
            </a:r>
            <a:r>
              <a:rPr lang="en-US" sz="2000" i="1" u="sng" dirty="0" err="1">
                <a:solidFill>
                  <a:srgbClr val="000066"/>
                </a:solidFill>
              </a:rPr>
              <a:t>đại</a:t>
            </a:r>
            <a:r>
              <a:rPr lang="en-US" sz="2000" i="1" dirty="0">
                <a:solidFill>
                  <a:srgbClr val="000066"/>
                </a:solidFill>
              </a:rPr>
              <a:t>, </a:t>
            </a:r>
            <a:r>
              <a:rPr lang="en-US" sz="2000" i="1" dirty="0" err="1">
                <a:solidFill>
                  <a:srgbClr val="000066"/>
                </a:solidFill>
              </a:rPr>
              <a:t>với</a:t>
            </a:r>
            <a:r>
              <a:rPr lang="en-US" sz="2000" i="1" dirty="0">
                <a:solidFill>
                  <a:srgbClr val="000066"/>
                </a:solidFill>
              </a:rPr>
              <a:t> </a:t>
            </a:r>
            <a:r>
              <a:rPr lang="en-US" sz="2000" i="1" dirty="0" err="1">
                <a:solidFill>
                  <a:srgbClr val="000066"/>
                </a:solidFill>
              </a:rPr>
              <a:t>nhịp</a:t>
            </a:r>
            <a:r>
              <a:rPr lang="en-US" sz="2000" i="1" dirty="0">
                <a:solidFill>
                  <a:srgbClr val="000066"/>
                </a:solidFill>
              </a:rPr>
              <a:t> </a:t>
            </a:r>
            <a:r>
              <a:rPr lang="en-US" sz="2000" i="1" dirty="0" err="1">
                <a:solidFill>
                  <a:srgbClr val="000066"/>
                </a:solidFill>
              </a:rPr>
              <a:t>độ</a:t>
            </a:r>
            <a:r>
              <a:rPr lang="en-US" sz="2000" i="1" dirty="0">
                <a:solidFill>
                  <a:srgbClr val="000066"/>
                </a:solidFill>
              </a:rPr>
              <a:t> </a:t>
            </a:r>
            <a:r>
              <a:rPr lang="en-US" sz="2000" i="1" dirty="0" err="1">
                <a:solidFill>
                  <a:srgbClr val="000066"/>
                </a:solidFill>
              </a:rPr>
              <a:t>phát</a:t>
            </a:r>
            <a:r>
              <a:rPr lang="en-US" sz="2000" i="1" dirty="0">
                <a:solidFill>
                  <a:srgbClr val="000066"/>
                </a:solidFill>
              </a:rPr>
              <a:t> </a:t>
            </a:r>
            <a:r>
              <a:rPr lang="en-US" sz="2000" i="1" dirty="0" err="1">
                <a:solidFill>
                  <a:srgbClr val="000066"/>
                </a:solidFill>
              </a:rPr>
              <a:t>triển</a:t>
            </a:r>
            <a:r>
              <a:rPr lang="en-US" sz="2000" i="1" dirty="0">
                <a:solidFill>
                  <a:srgbClr val="000066"/>
                </a:solidFill>
              </a:rPr>
              <a:t> </a:t>
            </a:r>
            <a:r>
              <a:rPr lang="en-US" sz="2000" i="1" dirty="0" err="1">
                <a:solidFill>
                  <a:srgbClr val="000066"/>
                </a:solidFill>
              </a:rPr>
              <a:t>của</a:t>
            </a:r>
            <a:r>
              <a:rPr lang="en-US" sz="2000" i="1" dirty="0">
                <a:solidFill>
                  <a:srgbClr val="000066"/>
                </a:solidFill>
              </a:rPr>
              <a:t> </a:t>
            </a:r>
            <a:r>
              <a:rPr lang="en-US" sz="2000" i="1" dirty="0" err="1">
                <a:solidFill>
                  <a:srgbClr val="000066"/>
                </a:solidFill>
              </a:rPr>
              <a:t>lực</a:t>
            </a:r>
            <a:r>
              <a:rPr lang="en-US" sz="2000" i="1" dirty="0">
                <a:solidFill>
                  <a:srgbClr val="000066"/>
                </a:solidFill>
              </a:rPr>
              <a:t> </a:t>
            </a:r>
            <a:r>
              <a:rPr lang="en-US" sz="2000" i="1" dirty="0" err="1">
                <a:solidFill>
                  <a:srgbClr val="000066"/>
                </a:solidFill>
              </a:rPr>
              <a:t>lượng</a:t>
            </a:r>
            <a:r>
              <a:rPr lang="en-US" sz="2000" i="1" dirty="0">
                <a:solidFill>
                  <a:srgbClr val="000066"/>
                </a:solidFill>
              </a:rPr>
              <a:t> </a:t>
            </a:r>
            <a:r>
              <a:rPr lang="en-US" sz="2000" i="1" dirty="0" err="1">
                <a:solidFill>
                  <a:srgbClr val="000066"/>
                </a:solidFill>
              </a:rPr>
              <a:t>sản</a:t>
            </a:r>
            <a:r>
              <a:rPr lang="en-US" sz="2000" i="1" dirty="0">
                <a:solidFill>
                  <a:srgbClr val="000066"/>
                </a:solidFill>
              </a:rPr>
              <a:t> </a:t>
            </a:r>
            <a:r>
              <a:rPr lang="en-US" sz="2000" i="1" dirty="0" err="1">
                <a:solidFill>
                  <a:srgbClr val="000066"/>
                </a:solidFill>
              </a:rPr>
              <a:t>xuất</a:t>
            </a:r>
            <a:r>
              <a:rPr lang="en-US" sz="2000" i="1" dirty="0">
                <a:solidFill>
                  <a:srgbClr val="000066"/>
                </a:solidFill>
              </a:rPr>
              <a:t> </a:t>
            </a:r>
            <a:r>
              <a:rPr lang="en-US" sz="2000" i="1" dirty="0" err="1">
                <a:solidFill>
                  <a:srgbClr val="000066"/>
                </a:solidFill>
              </a:rPr>
              <a:t>có</a:t>
            </a:r>
            <a:r>
              <a:rPr lang="en-US" sz="2000" i="1" dirty="0">
                <a:solidFill>
                  <a:srgbClr val="000066"/>
                </a:solidFill>
              </a:rPr>
              <a:t> </a:t>
            </a:r>
            <a:r>
              <a:rPr lang="en-US" sz="2000" i="1" dirty="0" err="1">
                <a:solidFill>
                  <a:srgbClr val="000066"/>
                </a:solidFill>
              </a:rPr>
              <a:t>tính</a:t>
            </a:r>
            <a:r>
              <a:rPr lang="en-US" sz="2000" i="1" dirty="0">
                <a:solidFill>
                  <a:srgbClr val="000066"/>
                </a:solidFill>
              </a:rPr>
              <a:t> </a:t>
            </a:r>
            <a:r>
              <a:rPr lang="en-US" sz="2000" i="1" dirty="0" err="1">
                <a:solidFill>
                  <a:srgbClr val="000066"/>
                </a:solidFill>
              </a:rPr>
              <a:t>chất</a:t>
            </a:r>
            <a:r>
              <a:rPr lang="en-US" sz="2000" i="1" dirty="0">
                <a:solidFill>
                  <a:srgbClr val="000066"/>
                </a:solidFill>
              </a:rPr>
              <a:t> </a:t>
            </a:r>
            <a:r>
              <a:rPr lang="en-US" sz="2000" i="1" dirty="0" err="1">
                <a:solidFill>
                  <a:srgbClr val="000066"/>
                </a:solidFill>
              </a:rPr>
              <a:t>xã</a:t>
            </a:r>
            <a:r>
              <a:rPr lang="en-US" sz="2000" i="1" dirty="0">
                <a:solidFill>
                  <a:srgbClr val="000066"/>
                </a:solidFill>
              </a:rPr>
              <a:t> </a:t>
            </a:r>
            <a:r>
              <a:rPr lang="en-US" sz="2000" i="1" dirty="0" err="1">
                <a:solidFill>
                  <a:srgbClr val="000066"/>
                </a:solidFill>
              </a:rPr>
              <a:t>hội</a:t>
            </a:r>
            <a:r>
              <a:rPr lang="en-US" sz="2000" i="1" dirty="0">
                <a:solidFill>
                  <a:srgbClr val="000066"/>
                </a:solidFill>
              </a:rPr>
              <a:t> </a:t>
            </a:r>
            <a:r>
              <a:rPr lang="en-US" sz="2000" i="1" dirty="0" err="1">
                <a:solidFill>
                  <a:srgbClr val="000066"/>
                </a:solidFill>
              </a:rPr>
              <a:t>hóa</a:t>
            </a:r>
            <a:r>
              <a:rPr lang="en-US" sz="2000" i="1" dirty="0">
                <a:solidFill>
                  <a:srgbClr val="000066"/>
                </a:solidFill>
              </a:rPr>
              <a:t> </a:t>
            </a:r>
            <a:r>
              <a:rPr lang="en-US" sz="2000" i="1" dirty="0" err="1">
                <a:solidFill>
                  <a:srgbClr val="000066"/>
                </a:solidFill>
              </a:rPr>
              <a:t>ngày</a:t>
            </a:r>
            <a:r>
              <a:rPr lang="en-US" sz="2000" i="1" dirty="0">
                <a:solidFill>
                  <a:srgbClr val="000066"/>
                </a:solidFill>
              </a:rPr>
              <a:t> </a:t>
            </a:r>
            <a:r>
              <a:rPr lang="en-US" sz="2000" i="1" dirty="0" err="1">
                <a:solidFill>
                  <a:srgbClr val="000066"/>
                </a:solidFill>
              </a:rPr>
              <a:t>càng</a:t>
            </a:r>
            <a:r>
              <a:rPr lang="en-US" sz="2000" i="1" dirty="0">
                <a:solidFill>
                  <a:srgbClr val="000066"/>
                </a:solidFill>
              </a:rPr>
              <a:t> </a:t>
            </a:r>
            <a:r>
              <a:rPr lang="en-US" sz="2000" i="1" dirty="0" err="1">
                <a:solidFill>
                  <a:srgbClr val="000066"/>
                </a:solidFill>
              </a:rPr>
              <a:t>cao</a:t>
            </a:r>
            <a:r>
              <a:rPr lang="en-US" sz="2000" i="1" dirty="0">
                <a:solidFill>
                  <a:srgbClr val="000066"/>
                </a:solidFill>
              </a:rPr>
              <a:t>, </a:t>
            </a:r>
            <a:r>
              <a:rPr lang="en-US" sz="2000" i="1" dirty="0" err="1">
                <a:solidFill>
                  <a:srgbClr val="000066"/>
                </a:solidFill>
              </a:rPr>
              <a:t>là</a:t>
            </a:r>
            <a:r>
              <a:rPr lang="en-US" sz="2000" i="1" dirty="0">
                <a:solidFill>
                  <a:srgbClr val="000066"/>
                </a:solidFill>
              </a:rPr>
              <a:t> </a:t>
            </a:r>
            <a:r>
              <a:rPr lang="en-US" sz="2000" i="1" u="sng" dirty="0" err="1">
                <a:solidFill>
                  <a:srgbClr val="000066"/>
                </a:solidFill>
              </a:rPr>
              <a:t>lực</a:t>
            </a:r>
            <a:r>
              <a:rPr lang="en-US" sz="2000" i="1" u="sng" dirty="0">
                <a:solidFill>
                  <a:srgbClr val="000066"/>
                </a:solidFill>
              </a:rPr>
              <a:t> </a:t>
            </a:r>
            <a:r>
              <a:rPr lang="en-US" sz="2000" i="1" u="sng" dirty="0" err="1">
                <a:solidFill>
                  <a:srgbClr val="000066"/>
                </a:solidFill>
              </a:rPr>
              <a:t>lượng</a:t>
            </a:r>
            <a:r>
              <a:rPr lang="en-US" sz="2000" i="1" u="sng" dirty="0">
                <a:solidFill>
                  <a:srgbClr val="000066"/>
                </a:solidFill>
              </a:rPr>
              <a:t> </a:t>
            </a:r>
            <a:r>
              <a:rPr lang="en-US" sz="2000" i="1" u="sng" dirty="0" err="1">
                <a:solidFill>
                  <a:srgbClr val="000066"/>
                </a:solidFill>
              </a:rPr>
              <a:t>lao</a:t>
            </a:r>
            <a:r>
              <a:rPr lang="en-US" sz="2000" i="1" u="sng" dirty="0">
                <a:solidFill>
                  <a:srgbClr val="000066"/>
                </a:solidFill>
              </a:rPr>
              <a:t> </a:t>
            </a:r>
            <a:r>
              <a:rPr lang="en-US" sz="2000" i="1" u="sng" dirty="0" err="1">
                <a:solidFill>
                  <a:srgbClr val="000066"/>
                </a:solidFill>
              </a:rPr>
              <a:t>động</a:t>
            </a:r>
            <a:r>
              <a:rPr lang="en-US" sz="2000" i="1" u="sng" dirty="0">
                <a:solidFill>
                  <a:srgbClr val="000066"/>
                </a:solidFill>
              </a:rPr>
              <a:t> </a:t>
            </a:r>
            <a:r>
              <a:rPr lang="en-US" sz="2000" i="1" u="sng" dirty="0" err="1">
                <a:solidFill>
                  <a:srgbClr val="000066"/>
                </a:solidFill>
              </a:rPr>
              <a:t>cơ</a:t>
            </a:r>
            <a:r>
              <a:rPr lang="en-US" sz="2000" i="1" u="sng" dirty="0">
                <a:solidFill>
                  <a:srgbClr val="000066"/>
                </a:solidFill>
              </a:rPr>
              <a:t> </a:t>
            </a:r>
            <a:r>
              <a:rPr lang="en-US" sz="2000" i="1" u="sng" dirty="0" err="1">
                <a:solidFill>
                  <a:srgbClr val="000066"/>
                </a:solidFill>
              </a:rPr>
              <a:t>bản</a:t>
            </a:r>
            <a:r>
              <a:rPr lang="en-US" sz="2000" i="1" dirty="0">
                <a:solidFill>
                  <a:srgbClr val="000066"/>
                </a:solidFill>
              </a:rPr>
              <a:t> </a:t>
            </a:r>
            <a:r>
              <a:rPr lang="en-US" sz="2000" i="1" dirty="0" err="1">
                <a:solidFill>
                  <a:srgbClr val="000066"/>
                </a:solidFill>
              </a:rPr>
              <a:t>trực</a:t>
            </a:r>
            <a:r>
              <a:rPr lang="en-US" sz="2000" i="1" dirty="0">
                <a:solidFill>
                  <a:srgbClr val="000066"/>
                </a:solidFill>
              </a:rPr>
              <a:t> </a:t>
            </a:r>
            <a:r>
              <a:rPr lang="en-US" sz="2000" i="1" dirty="0" err="1">
                <a:solidFill>
                  <a:srgbClr val="000066"/>
                </a:solidFill>
              </a:rPr>
              <a:t>tiếp</a:t>
            </a:r>
            <a:r>
              <a:rPr lang="en-US" sz="2000" i="1" dirty="0">
                <a:solidFill>
                  <a:srgbClr val="000066"/>
                </a:solidFill>
              </a:rPr>
              <a:t> </a:t>
            </a:r>
            <a:r>
              <a:rPr lang="en-US" sz="2000" i="1" dirty="0" err="1">
                <a:solidFill>
                  <a:srgbClr val="000066"/>
                </a:solidFill>
              </a:rPr>
              <a:t>hoặc</a:t>
            </a:r>
            <a:r>
              <a:rPr lang="en-US" sz="2000" i="1" dirty="0">
                <a:solidFill>
                  <a:srgbClr val="000066"/>
                </a:solidFill>
              </a:rPr>
              <a:t> </a:t>
            </a:r>
            <a:r>
              <a:rPr lang="en-US" sz="2000" i="1" dirty="0" err="1">
                <a:solidFill>
                  <a:srgbClr val="000066"/>
                </a:solidFill>
              </a:rPr>
              <a:t>gián</a:t>
            </a:r>
            <a:r>
              <a:rPr lang="en-US" sz="2000" i="1" dirty="0">
                <a:solidFill>
                  <a:srgbClr val="000066"/>
                </a:solidFill>
              </a:rPr>
              <a:t> </a:t>
            </a:r>
            <a:r>
              <a:rPr lang="en-US" sz="2000" i="1" dirty="0" err="1">
                <a:solidFill>
                  <a:srgbClr val="000066"/>
                </a:solidFill>
              </a:rPr>
              <a:t>tiếp</a:t>
            </a:r>
            <a:r>
              <a:rPr lang="en-US" sz="2000" i="1" dirty="0">
                <a:solidFill>
                  <a:srgbClr val="000066"/>
                </a:solidFill>
              </a:rPr>
              <a:t> </a:t>
            </a:r>
            <a:r>
              <a:rPr lang="en-US" sz="2000" i="1" dirty="0" err="1">
                <a:solidFill>
                  <a:srgbClr val="000066"/>
                </a:solidFill>
              </a:rPr>
              <a:t>tham</a:t>
            </a:r>
            <a:r>
              <a:rPr lang="en-US" sz="2000" i="1" dirty="0">
                <a:solidFill>
                  <a:srgbClr val="000066"/>
                </a:solidFill>
              </a:rPr>
              <a:t> </a:t>
            </a:r>
            <a:r>
              <a:rPr lang="en-US" sz="2000" i="1" dirty="0" err="1">
                <a:solidFill>
                  <a:srgbClr val="000066"/>
                </a:solidFill>
              </a:rPr>
              <a:t>gia</a:t>
            </a:r>
            <a:r>
              <a:rPr lang="en-US" sz="2000" i="1" dirty="0">
                <a:solidFill>
                  <a:srgbClr val="000066"/>
                </a:solidFill>
              </a:rPr>
              <a:t> </a:t>
            </a:r>
            <a:r>
              <a:rPr lang="en-US" sz="2000" i="1" dirty="0" err="1">
                <a:solidFill>
                  <a:srgbClr val="000066"/>
                </a:solidFill>
              </a:rPr>
              <a:t>vào</a:t>
            </a:r>
            <a:r>
              <a:rPr lang="en-US" sz="2000" i="1" dirty="0">
                <a:solidFill>
                  <a:srgbClr val="000066"/>
                </a:solidFill>
              </a:rPr>
              <a:t> </a:t>
            </a:r>
            <a:r>
              <a:rPr lang="en-US" sz="2000" i="1" dirty="0" err="1">
                <a:solidFill>
                  <a:srgbClr val="000066"/>
                </a:solidFill>
              </a:rPr>
              <a:t>quá</a:t>
            </a:r>
            <a:r>
              <a:rPr lang="en-US" sz="2000" i="1" dirty="0">
                <a:solidFill>
                  <a:srgbClr val="000066"/>
                </a:solidFill>
              </a:rPr>
              <a:t> </a:t>
            </a:r>
            <a:r>
              <a:rPr lang="en-US" sz="2000" i="1" dirty="0" err="1">
                <a:solidFill>
                  <a:srgbClr val="000066"/>
                </a:solidFill>
              </a:rPr>
              <a:t>trình</a:t>
            </a:r>
            <a:r>
              <a:rPr lang="en-US" sz="2000" i="1" dirty="0">
                <a:solidFill>
                  <a:srgbClr val="000066"/>
                </a:solidFill>
              </a:rPr>
              <a:t> </a:t>
            </a:r>
            <a:r>
              <a:rPr lang="en-US" sz="2000" i="1" dirty="0" err="1">
                <a:solidFill>
                  <a:srgbClr val="000066"/>
                </a:solidFill>
              </a:rPr>
              <a:t>sản</a:t>
            </a:r>
            <a:r>
              <a:rPr lang="en-US" sz="2000" i="1" dirty="0">
                <a:solidFill>
                  <a:srgbClr val="000066"/>
                </a:solidFill>
              </a:rPr>
              <a:t> </a:t>
            </a:r>
            <a:r>
              <a:rPr lang="en-US" sz="2000" i="1" dirty="0" err="1">
                <a:solidFill>
                  <a:srgbClr val="000066"/>
                </a:solidFill>
              </a:rPr>
              <a:t>xuất</a:t>
            </a:r>
            <a:r>
              <a:rPr lang="en-US" sz="2000" i="1" dirty="0">
                <a:solidFill>
                  <a:srgbClr val="000066"/>
                </a:solidFill>
              </a:rPr>
              <a:t>, </a:t>
            </a:r>
            <a:r>
              <a:rPr lang="en-US" sz="2000" i="1" dirty="0" err="1">
                <a:solidFill>
                  <a:srgbClr val="000066"/>
                </a:solidFill>
              </a:rPr>
              <a:t>tái</a:t>
            </a:r>
            <a:r>
              <a:rPr lang="en-US" sz="2000" i="1" dirty="0">
                <a:solidFill>
                  <a:srgbClr val="000066"/>
                </a:solidFill>
              </a:rPr>
              <a:t> </a:t>
            </a:r>
            <a:r>
              <a:rPr lang="en-US" sz="2000" i="1" dirty="0" err="1">
                <a:solidFill>
                  <a:srgbClr val="000066"/>
                </a:solidFill>
              </a:rPr>
              <a:t>sản</a:t>
            </a:r>
            <a:r>
              <a:rPr lang="en-US" sz="2000" i="1" dirty="0">
                <a:solidFill>
                  <a:srgbClr val="000066"/>
                </a:solidFill>
              </a:rPr>
              <a:t> </a:t>
            </a:r>
            <a:r>
              <a:rPr lang="en-US" sz="2000" i="1" dirty="0" err="1">
                <a:solidFill>
                  <a:srgbClr val="000066"/>
                </a:solidFill>
              </a:rPr>
              <a:t>xuất</a:t>
            </a:r>
            <a:r>
              <a:rPr lang="en-US" sz="2000" i="1" dirty="0">
                <a:solidFill>
                  <a:srgbClr val="000066"/>
                </a:solidFill>
              </a:rPr>
              <a:t> </a:t>
            </a:r>
            <a:r>
              <a:rPr lang="en-US" sz="2000" i="1" dirty="0" err="1">
                <a:solidFill>
                  <a:srgbClr val="000066"/>
                </a:solidFill>
              </a:rPr>
              <a:t>ra</a:t>
            </a:r>
            <a:r>
              <a:rPr lang="en-US" sz="2000" i="1" dirty="0">
                <a:solidFill>
                  <a:srgbClr val="000066"/>
                </a:solidFill>
              </a:rPr>
              <a:t> </a:t>
            </a:r>
            <a:r>
              <a:rPr lang="en-US" sz="2000" i="1" dirty="0" err="1">
                <a:solidFill>
                  <a:srgbClr val="000066"/>
                </a:solidFill>
              </a:rPr>
              <a:t>của</a:t>
            </a:r>
            <a:r>
              <a:rPr lang="en-US" sz="2000" i="1" dirty="0">
                <a:solidFill>
                  <a:srgbClr val="000066"/>
                </a:solidFill>
              </a:rPr>
              <a:t> </a:t>
            </a:r>
            <a:r>
              <a:rPr lang="en-US" sz="2000" i="1" dirty="0" err="1">
                <a:solidFill>
                  <a:srgbClr val="000066"/>
                </a:solidFill>
              </a:rPr>
              <a:t>cải</a:t>
            </a:r>
            <a:r>
              <a:rPr lang="en-US" sz="2000" i="1" dirty="0">
                <a:solidFill>
                  <a:srgbClr val="000066"/>
                </a:solidFill>
              </a:rPr>
              <a:t> </a:t>
            </a:r>
            <a:r>
              <a:rPr lang="en-US" sz="2000" i="1" dirty="0" err="1">
                <a:solidFill>
                  <a:srgbClr val="000066"/>
                </a:solidFill>
              </a:rPr>
              <a:t>vật</a:t>
            </a:r>
            <a:r>
              <a:rPr lang="en-US" sz="2000" i="1" dirty="0">
                <a:solidFill>
                  <a:srgbClr val="000066"/>
                </a:solidFill>
              </a:rPr>
              <a:t> </a:t>
            </a:r>
            <a:r>
              <a:rPr lang="en-US" sz="2000" i="1" dirty="0" err="1">
                <a:solidFill>
                  <a:srgbClr val="000066"/>
                </a:solidFill>
              </a:rPr>
              <a:t>chất</a:t>
            </a:r>
            <a:r>
              <a:rPr lang="en-US" sz="2000" i="1" dirty="0">
                <a:solidFill>
                  <a:srgbClr val="000066"/>
                </a:solidFill>
              </a:rPr>
              <a:t> </a:t>
            </a:r>
            <a:r>
              <a:rPr lang="en-US" sz="2000" i="1" dirty="0" err="1">
                <a:solidFill>
                  <a:srgbClr val="000066"/>
                </a:solidFill>
              </a:rPr>
              <a:t>và</a:t>
            </a:r>
            <a:r>
              <a:rPr lang="en-US" sz="2000" i="1" dirty="0">
                <a:solidFill>
                  <a:srgbClr val="000066"/>
                </a:solidFill>
              </a:rPr>
              <a:t> </a:t>
            </a:r>
            <a:r>
              <a:rPr lang="en-US" sz="2000" i="1" dirty="0" err="1">
                <a:solidFill>
                  <a:srgbClr val="000066"/>
                </a:solidFill>
              </a:rPr>
              <a:t>cải</a:t>
            </a:r>
            <a:r>
              <a:rPr lang="en-US" sz="2000" i="1" dirty="0">
                <a:solidFill>
                  <a:srgbClr val="000066"/>
                </a:solidFill>
              </a:rPr>
              <a:t> </a:t>
            </a:r>
            <a:r>
              <a:rPr lang="en-US" sz="2000" i="1" dirty="0" err="1">
                <a:solidFill>
                  <a:srgbClr val="000066"/>
                </a:solidFill>
              </a:rPr>
              <a:t>tạo</a:t>
            </a:r>
            <a:r>
              <a:rPr lang="en-US" sz="2000" i="1" dirty="0">
                <a:solidFill>
                  <a:srgbClr val="000066"/>
                </a:solidFill>
              </a:rPr>
              <a:t> </a:t>
            </a:r>
            <a:r>
              <a:rPr lang="en-US" sz="2000" i="1" dirty="0" err="1">
                <a:solidFill>
                  <a:srgbClr val="000066"/>
                </a:solidFill>
              </a:rPr>
              <a:t>các</a:t>
            </a:r>
            <a:r>
              <a:rPr lang="en-US" sz="2000" i="1" dirty="0">
                <a:solidFill>
                  <a:srgbClr val="000066"/>
                </a:solidFill>
              </a:rPr>
              <a:t> </a:t>
            </a:r>
            <a:r>
              <a:rPr lang="en-US" sz="2000" i="1" dirty="0" err="1">
                <a:solidFill>
                  <a:srgbClr val="000066"/>
                </a:solidFill>
              </a:rPr>
              <a:t>quan</a:t>
            </a:r>
            <a:r>
              <a:rPr lang="en-US" sz="2000" i="1" dirty="0">
                <a:solidFill>
                  <a:srgbClr val="000066"/>
                </a:solidFill>
              </a:rPr>
              <a:t> </a:t>
            </a:r>
            <a:r>
              <a:rPr lang="en-US" sz="2000" i="1" dirty="0" err="1">
                <a:solidFill>
                  <a:srgbClr val="000066"/>
                </a:solidFill>
              </a:rPr>
              <a:t>hệ</a:t>
            </a:r>
            <a:r>
              <a:rPr lang="en-US" sz="2000" i="1" dirty="0">
                <a:solidFill>
                  <a:srgbClr val="000066"/>
                </a:solidFill>
              </a:rPr>
              <a:t> </a:t>
            </a:r>
            <a:r>
              <a:rPr lang="en-US" sz="2000" i="1" dirty="0" err="1">
                <a:solidFill>
                  <a:srgbClr val="000066"/>
                </a:solidFill>
              </a:rPr>
              <a:t>xã</a:t>
            </a:r>
            <a:r>
              <a:rPr lang="en-US" sz="2000" i="1" dirty="0">
                <a:solidFill>
                  <a:srgbClr val="000066"/>
                </a:solidFill>
              </a:rPr>
              <a:t> </a:t>
            </a:r>
            <a:r>
              <a:rPr lang="en-US" sz="2000" i="1" dirty="0" err="1">
                <a:solidFill>
                  <a:srgbClr val="000066"/>
                </a:solidFill>
              </a:rPr>
              <a:t>hội</a:t>
            </a:r>
            <a:r>
              <a:rPr lang="en-US" sz="2000" i="1" dirty="0">
                <a:solidFill>
                  <a:srgbClr val="000066"/>
                </a:solidFill>
              </a:rPr>
              <a:t>; </a:t>
            </a:r>
            <a:r>
              <a:rPr lang="en-US" sz="2000" i="1" u="sng" dirty="0" err="1">
                <a:solidFill>
                  <a:srgbClr val="000066"/>
                </a:solidFill>
              </a:rPr>
              <a:t>đại</a:t>
            </a:r>
            <a:r>
              <a:rPr lang="en-US" sz="2000" i="1" u="sng" dirty="0">
                <a:solidFill>
                  <a:srgbClr val="000066"/>
                </a:solidFill>
              </a:rPr>
              <a:t> </a:t>
            </a:r>
            <a:r>
              <a:rPr lang="en-US" sz="2000" i="1" u="sng" dirty="0" err="1">
                <a:solidFill>
                  <a:srgbClr val="000066"/>
                </a:solidFill>
              </a:rPr>
              <a:t>biểu</a:t>
            </a:r>
            <a:r>
              <a:rPr lang="en-US" sz="2000" i="1" u="sng" dirty="0">
                <a:solidFill>
                  <a:srgbClr val="000066"/>
                </a:solidFill>
              </a:rPr>
              <a:t> </a:t>
            </a:r>
            <a:r>
              <a:rPr lang="en-US" sz="2000" i="1" u="sng" dirty="0" err="1">
                <a:solidFill>
                  <a:srgbClr val="000066"/>
                </a:solidFill>
              </a:rPr>
              <a:t>cho</a:t>
            </a:r>
            <a:r>
              <a:rPr lang="en-US" sz="2000" i="1" u="sng" dirty="0">
                <a:solidFill>
                  <a:srgbClr val="000066"/>
                </a:solidFill>
              </a:rPr>
              <a:t> </a:t>
            </a:r>
            <a:r>
              <a:rPr lang="en-US" sz="2000" i="1" u="sng" dirty="0" err="1">
                <a:solidFill>
                  <a:srgbClr val="000066"/>
                </a:solidFill>
              </a:rPr>
              <a:t>lực</a:t>
            </a:r>
            <a:r>
              <a:rPr lang="en-US" sz="2000" i="1" u="sng" dirty="0">
                <a:solidFill>
                  <a:srgbClr val="000066"/>
                </a:solidFill>
              </a:rPr>
              <a:t> </a:t>
            </a:r>
            <a:r>
              <a:rPr lang="en-US" sz="2000" i="1" u="sng" dirty="0" err="1">
                <a:solidFill>
                  <a:srgbClr val="000066"/>
                </a:solidFill>
              </a:rPr>
              <a:t>lượng</a:t>
            </a:r>
            <a:r>
              <a:rPr lang="en-US" sz="2000" i="1" u="sng" dirty="0">
                <a:solidFill>
                  <a:srgbClr val="000066"/>
                </a:solidFill>
              </a:rPr>
              <a:t> </a:t>
            </a:r>
            <a:r>
              <a:rPr lang="en-US" sz="2000" i="1" u="sng" dirty="0" err="1">
                <a:solidFill>
                  <a:srgbClr val="000066"/>
                </a:solidFill>
              </a:rPr>
              <a:t>sản</a:t>
            </a:r>
            <a:r>
              <a:rPr lang="en-US" sz="2000" i="1" u="sng" dirty="0">
                <a:solidFill>
                  <a:srgbClr val="000066"/>
                </a:solidFill>
              </a:rPr>
              <a:t> </a:t>
            </a:r>
            <a:r>
              <a:rPr lang="en-US" sz="2000" i="1" u="sng" dirty="0" err="1">
                <a:solidFill>
                  <a:srgbClr val="000066"/>
                </a:solidFill>
              </a:rPr>
              <a:t>xuất</a:t>
            </a:r>
            <a:r>
              <a:rPr lang="en-US" sz="2000" i="1" u="sng" dirty="0">
                <a:solidFill>
                  <a:srgbClr val="000066"/>
                </a:solidFill>
              </a:rPr>
              <a:t> </a:t>
            </a:r>
            <a:r>
              <a:rPr lang="en-US" sz="2000" i="1" u="sng" dirty="0" err="1">
                <a:solidFill>
                  <a:srgbClr val="000066"/>
                </a:solidFill>
              </a:rPr>
              <a:t>và</a:t>
            </a:r>
            <a:r>
              <a:rPr lang="en-US" sz="2000" i="1" u="sng" dirty="0">
                <a:solidFill>
                  <a:srgbClr val="000066"/>
                </a:solidFill>
              </a:rPr>
              <a:t> </a:t>
            </a:r>
            <a:r>
              <a:rPr lang="en-US" sz="2000" i="1" u="sng" dirty="0" err="1">
                <a:solidFill>
                  <a:srgbClr val="000066"/>
                </a:solidFill>
              </a:rPr>
              <a:t>phương</a:t>
            </a:r>
            <a:r>
              <a:rPr lang="en-US" sz="2000" i="1" u="sng" dirty="0">
                <a:solidFill>
                  <a:srgbClr val="000066"/>
                </a:solidFill>
              </a:rPr>
              <a:t> </a:t>
            </a:r>
            <a:r>
              <a:rPr lang="en-US" sz="2000" i="1" u="sng" dirty="0" err="1">
                <a:solidFill>
                  <a:srgbClr val="000066"/>
                </a:solidFill>
              </a:rPr>
              <a:t>thức</a:t>
            </a:r>
            <a:r>
              <a:rPr lang="en-US" sz="2000" i="1" u="sng" dirty="0">
                <a:solidFill>
                  <a:srgbClr val="000066"/>
                </a:solidFill>
              </a:rPr>
              <a:t> </a:t>
            </a:r>
            <a:r>
              <a:rPr lang="en-US" sz="2000" i="1" u="sng" dirty="0" err="1">
                <a:solidFill>
                  <a:srgbClr val="000066"/>
                </a:solidFill>
              </a:rPr>
              <a:t>sản</a:t>
            </a:r>
            <a:r>
              <a:rPr lang="en-US" sz="2000" i="1" u="sng" dirty="0">
                <a:solidFill>
                  <a:srgbClr val="000066"/>
                </a:solidFill>
              </a:rPr>
              <a:t> </a:t>
            </a:r>
            <a:r>
              <a:rPr lang="en-US" sz="2000" i="1" u="sng" dirty="0" err="1">
                <a:solidFill>
                  <a:srgbClr val="000066"/>
                </a:solidFill>
              </a:rPr>
              <a:t>xuất</a:t>
            </a:r>
            <a:r>
              <a:rPr lang="en-US" sz="2000" i="1" u="sng" dirty="0">
                <a:solidFill>
                  <a:srgbClr val="000066"/>
                </a:solidFill>
              </a:rPr>
              <a:t> </a:t>
            </a:r>
            <a:r>
              <a:rPr lang="en-US" sz="2000" i="1" u="sng" dirty="0" err="1">
                <a:solidFill>
                  <a:srgbClr val="000066"/>
                </a:solidFill>
              </a:rPr>
              <a:t>tiên</a:t>
            </a:r>
            <a:r>
              <a:rPr lang="en-US" sz="2000" i="1" u="sng" dirty="0">
                <a:solidFill>
                  <a:srgbClr val="000066"/>
                </a:solidFill>
              </a:rPr>
              <a:t> </a:t>
            </a:r>
            <a:r>
              <a:rPr lang="en-US" sz="2000" i="1" u="sng" dirty="0" err="1">
                <a:solidFill>
                  <a:srgbClr val="000066"/>
                </a:solidFill>
              </a:rPr>
              <a:t>tiến</a:t>
            </a:r>
            <a:r>
              <a:rPr lang="en-US" sz="2000" i="1" dirty="0">
                <a:solidFill>
                  <a:srgbClr val="000066"/>
                </a:solidFill>
              </a:rPr>
              <a:t> </a:t>
            </a:r>
            <a:r>
              <a:rPr lang="en-US" sz="2000" i="1" dirty="0" err="1">
                <a:solidFill>
                  <a:srgbClr val="000066"/>
                </a:solidFill>
              </a:rPr>
              <a:t>trong</a:t>
            </a:r>
            <a:r>
              <a:rPr lang="en-US" sz="2000" i="1" dirty="0">
                <a:solidFill>
                  <a:srgbClr val="000066"/>
                </a:solidFill>
              </a:rPr>
              <a:t> </a:t>
            </a:r>
            <a:r>
              <a:rPr lang="en-US" sz="2000" i="1" dirty="0" err="1">
                <a:solidFill>
                  <a:srgbClr val="000066"/>
                </a:solidFill>
              </a:rPr>
              <a:t>thời</a:t>
            </a:r>
            <a:r>
              <a:rPr lang="en-US" sz="2000" i="1" dirty="0">
                <a:solidFill>
                  <a:srgbClr val="000066"/>
                </a:solidFill>
              </a:rPr>
              <a:t> </a:t>
            </a:r>
            <a:r>
              <a:rPr lang="en-US" sz="2000" i="1" dirty="0" err="1">
                <a:solidFill>
                  <a:srgbClr val="000066"/>
                </a:solidFill>
              </a:rPr>
              <a:t>đại</a:t>
            </a:r>
            <a:r>
              <a:rPr lang="en-US" sz="2000" i="1" dirty="0">
                <a:solidFill>
                  <a:srgbClr val="000066"/>
                </a:solidFill>
              </a:rPr>
              <a:t> </a:t>
            </a:r>
            <a:r>
              <a:rPr lang="en-US" sz="2000" i="1" dirty="0" err="1">
                <a:solidFill>
                  <a:srgbClr val="000066"/>
                </a:solidFill>
              </a:rPr>
              <a:t>ngày</a:t>
            </a:r>
            <a:r>
              <a:rPr lang="en-US" sz="2000" i="1" dirty="0">
                <a:solidFill>
                  <a:srgbClr val="000066"/>
                </a:solidFill>
              </a:rPr>
              <a:t> nay</a:t>
            </a:r>
            <a:endParaRPr lang="en-US" sz="2000" dirty="0">
              <a:solidFill>
                <a:srgbClr val="000066"/>
              </a:solidFill>
            </a:endParaRPr>
          </a:p>
        </p:txBody>
      </p:sp>
      <p:pic>
        <p:nvPicPr>
          <p:cNvPr id="81922" name="Picture 2" descr="Hình ảnh có liên quan">
            <a:extLst>
              <a:ext uri="{FF2B5EF4-FFF2-40B4-BE49-F238E27FC236}">
                <a16:creationId xmlns:a16="http://schemas.microsoft.com/office/drawing/2014/main" id="{F58FB3DC-D054-5CF7-C1FF-FDE59A69F5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2063" y="954089"/>
            <a:ext cx="4071937" cy="3846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2929" name="Rectangle 1">
            <a:extLst>
              <a:ext uri="{FF2B5EF4-FFF2-40B4-BE49-F238E27FC236}">
                <a16:creationId xmlns:a16="http://schemas.microsoft.com/office/drawing/2014/main" id="{5EFB0B13-4C1A-2D31-CF23-E846E0846145}"/>
              </a:ext>
            </a:extLst>
          </p:cNvPr>
          <p:cNvSpPr>
            <a:spLocks noChangeArrowheads="1"/>
          </p:cNvSpPr>
          <p:nvPr/>
        </p:nvSpPr>
        <p:spPr bwMode="auto">
          <a:xfrm>
            <a:off x="485775" y="-52388"/>
            <a:ext cx="7078663" cy="955676"/>
          </a:xfrm>
          <a:prstGeom prst="rect">
            <a:avLst/>
          </a:prstGeom>
          <a:noFill/>
          <a:ln w="9525">
            <a:noFill/>
            <a:miter lim="800000"/>
            <a:headEnd/>
            <a:tailEnd/>
          </a:ln>
          <a:effectLst>
            <a:prstShdw prst="shdw17" dist="17961" dir="2700000">
              <a:schemeClr val="accent1">
                <a:gamma/>
                <a:shade val="60000"/>
                <a:invGamma/>
              </a:schemeClr>
            </a:prstShdw>
          </a:effectLst>
        </p:spPr>
        <p:txBody>
          <a:bodyPr wrap="none" lIns="91424" tIns="45712" rIns="91424" bIns="45712" anchor="ctr">
            <a:spAutoFit/>
          </a:bodyPr>
          <a:lstStyle/>
          <a:p>
            <a:pPr eaLnBrk="1" hangingPunct="1">
              <a:defRPr/>
            </a:pPr>
            <a:r>
              <a:rPr lang="vi-VN" sz="2800" b="1" i="1" dirty="0">
                <a:latin typeface="Times New Roman" pitchFamily="18" charset="0"/>
                <a:cs typeface="Times New Roman" pitchFamily="18" charset="0"/>
              </a:rPr>
              <a:t>2.3.1.</a:t>
            </a:r>
            <a:r>
              <a:rPr lang="pt-BR" sz="2800" b="1" i="1" dirty="0">
                <a:latin typeface="Times New Roman" pitchFamily="18" charset="0"/>
                <a:cs typeface="Times New Roman" pitchFamily="18" charset="0"/>
              </a:rPr>
              <a:t> Sứ mệnh lịch sử của giai cấp công nhân</a:t>
            </a:r>
            <a:endParaRPr lang="en-US" sz="2800" dirty="0">
              <a:latin typeface="Times New Roman" pitchFamily="18" charset="0"/>
              <a:cs typeface="Times New Roman" pitchFamily="18" charset="0"/>
            </a:endParaRPr>
          </a:p>
          <a:p>
            <a:pPr indent="457106">
              <a:tabLst>
                <a:tab pos="342830" algn="l"/>
                <a:tab pos="5256746" algn="l"/>
              </a:tabLst>
              <a:defRPr/>
            </a:pPr>
            <a:r>
              <a:rPr lang="pt-BR" sz="2800" b="1" i="1" dirty="0">
                <a:latin typeface="Times New Roman" pitchFamily="18" charset="0"/>
                <a:cs typeface="Times New Roman" pitchFamily="18" charset="0"/>
              </a:rPr>
              <a:t>     - Định nghĩa giai cấp công nhân </a:t>
            </a:r>
            <a:endParaRPr lang="pt-BR" sz="2800"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ntr" presetSubtype="4" fill="hold" nodeType="clickEffect">
                                  <p:stCondLst>
                                    <p:cond delay="0"/>
                                  </p:stCondLst>
                                  <p:childTnLst>
                                    <p:set>
                                      <p:cBhvr>
                                        <p:cTn id="10" dur="1" fill="hold">
                                          <p:stCondLst>
                                            <p:cond delay="0"/>
                                          </p:stCondLst>
                                        </p:cTn>
                                        <p:tgtEl>
                                          <p:spTgt spid="81922"/>
                                        </p:tgtEl>
                                        <p:attrNameLst>
                                          <p:attrName>style.visibility</p:attrName>
                                        </p:attrNameLst>
                                      </p:cBhvr>
                                      <p:to>
                                        <p:strVal val="visible"/>
                                      </p:to>
                                    </p:set>
                                    <p:animEffect transition="in" filter="wipe(down)">
                                      <p:cBhvr>
                                        <p:cTn id="11" dur="500"/>
                                        <p:tgtEl>
                                          <p:spTgt spid="819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2" name="Slide Number Placeholder 3">
            <a:extLst>
              <a:ext uri="{FF2B5EF4-FFF2-40B4-BE49-F238E27FC236}">
                <a16:creationId xmlns:a16="http://schemas.microsoft.com/office/drawing/2014/main" id="{6AF3FE93-74CF-2FD2-3C50-5AD62DAC3639}"/>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3764E638-83F7-42F8-998D-48F197D3B643}" type="slidenum">
              <a:rPr lang="en-US" altLang="en-US" sz="1400" smtClean="0">
                <a:solidFill>
                  <a:srgbClr val="000000"/>
                </a:solidFill>
              </a:rPr>
              <a:pPr>
                <a:spcBef>
                  <a:spcPct val="0"/>
                </a:spcBef>
                <a:buFontTx/>
                <a:buNone/>
              </a:pPr>
              <a:t>28</a:t>
            </a:fld>
            <a:endParaRPr lang="en-US" altLang="en-US" sz="1400">
              <a:solidFill>
                <a:srgbClr val="000000"/>
              </a:solidFill>
            </a:endParaRPr>
          </a:p>
        </p:txBody>
      </p:sp>
      <p:sp>
        <p:nvSpPr>
          <p:cNvPr id="276483" name="Content Placeholder 2">
            <a:extLst>
              <a:ext uri="{FF2B5EF4-FFF2-40B4-BE49-F238E27FC236}">
                <a16:creationId xmlns:a16="http://schemas.microsoft.com/office/drawing/2014/main" id="{1444EF41-F578-1DEE-176D-DD37171C93F4}"/>
              </a:ext>
            </a:extLst>
          </p:cNvPr>
          <p:cNvSpPr txBox="1">
            <a:spLocks/>
          </p:cNvSpPr>
          <p:nvPr/>
        </p:nvSpPr>
        <p:spPr bwMode="auto">
          <a:xfrm>
            <a:off x="228600" y="1828800"/>
            <a:ext cx="502920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ts val="600"/>
              </a:spcBef>
              <a:buFontTx/>
              <a:buNone/>
            </a:pPr>
            <a:r>
              <a:rPr lang="en-US" altLang="en-US" sz="2400" b="1">
                <a:solidFill>
                  <a:srgbClr val="008000"/>
                </a:solidFill>
                <a:latin typeface="Times New Roman" panose="02020603050405020304" pitchFamily="18" charset="0"/>
                <a:cs typeface="Times New Roman" panose="02020603050405020304" pitchFamily="18" charset="0"/>
              </a:rPr>
              <a:t>	</a:t>
            </a:r>
            <a:r>
              <a:rPr lang="en-US" altLang="en-US" sz="2400" b="1">
                <a:solidFill>
                  <a:srgbClr val="000099"/>
                </a:solidFill>
                <a:latin typeface="Times New Roman" panose="02020603050405020304" pitchFamily="18" charset="0"/>
                <a:cs typeface="Times New Roman" panose="02020603050405020304" pitchFamily="18" charset="0"/>
              </a:rPr>
              <a:t>-. </a:t>
            </a:r>
          </a:p>
          <a:p>
            <a:pPr algn="just" eaLnBrk="1" hangingPunct="1">
              <a:spcBef>
                <a:spcPts val="600"/>
              </a:spcBef>
              <a:buFontTx/>
              <a:buNone/>
            </a:pPr>
            <a:r>
              <a:rPr lang="en-US" altLang="en-US" sz="2400" b="1">
                <a:solidFill>
                  <a:srgbClr val="000099"/>
                </a:solidFill>
                <a:latin typeface="Times New Roman" panose="02020603050405020304" pitchFamily="18" charset="0"/>
                <a:cs typeface="Times New Roman" panose="02020603050405020304" pitchFamily="18" charset="0"/>
              </a:rPr>
              <a:t>	</a:t>
            </a:r>
          </a:p>
        </p:txBody>
      </p:sp>
      <p:pic>
        <p:nvPicPr>
          <p:cNvPr id="276484" name="Picture 4" descr="http://www.pvtex-dv.vn/Upload/image/Quoc%20te%20lao%20dong%204.jpg">
            <a:extLst>
              <a:ext uri="{FF2B5EF4-FFF2-40B4-BE49-F238E27FC236}">
                <a16:creationId xmlns:a16="http://schemas.microsoft.com/office/drawing/2014/main" id="{A76709D4-3F87-565C-61CF-C3EB8037C0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4741" y="712912"/>
            <a:ext cx="4492625" cy="1700504"/>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pic>
        <p:nvPicPr>
          <p:cNvPr id="276485" name="Picture 2" descr="http://t0.gstatic.com/images?q=tbn:ANd9GcRjwwMyQBBXLx5OzWSdExxggAQmqI1JOXBNgOKJVLBhlwH8PuFBJnPVYEFl">
            <a:extLst>
              <a:ext uri="{FF2B5EF4-FFF2-40B4-BE49-F238E27FC236}">
                <a16:creationId xmlns:a16="http://schemas.microsoft.com/office/drawing/2014/main" id="{21CF6947-BB4D-E7BC-B68F-915FC55610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0" y="698500"/>
            <a:ext cx="2147341" cy="1792859"/>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pic>
      <p:sp>
        <p:nvSpPr>
          <p:cNvPr id="276486" name="TextBox 13">
            <a:extLst>
              <a:ext uri="{FF2B5EF4-FFF2-40B4-BE49-F238E27FC236}">
                <a16:creationId xmlns:a16="http://schemas.microsoft.com/office/drawing/2014/main" id="{30713372-CE0D-61E1-08C9-D6B766EB2DE6}"/>
              </a:ext>
            </a:extLst>
          </p:cNvPr>
          <p:cNvSpPr txBox="1">
            <a:spLocks noChangeArrowheads="1"/>
          </p:cNvSpPr>
          <p:nvPr/>
        </p:nvSpPr>
        <p:spPr bwMode="auto">
          <a:xfrm>
            <a:off x="130175" y="2501253"/>
            <a:ext cx="494188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600" b="1" i="1" dirty="0" err="1">
                <a:latin typeface="Times New Roman" panose="02020603050405020304" pitchFamily="18" charset="0"/>
                <a:cs typeface="Times New Roman" panose="02020603050405020304" pitchFamily="18" charset="0"/>
              </a:rPr>
              <a:t>Bìa</a:t>
            </a:r>
            <a:r>
              <a:rPr lang="en-US" altLang="en-US" sz="1600" b="1" i="1" dirty="0">
                <a:latin typeface="Times New Roman" panose="02020603050405020304" pitchFamily="18" charset="0"/>
                <a:cs typeface="Times New Roman" panose="02020603050405020304" pitchFamily="18" charset="0"/>
              </a:rPr>
              <a:t> </a:t>
            </a:r>
            <a:r>
              <a:rPr lang="en-US" altLang="en-US" sz="1600" b="1" i="1" dirty="0" err="1">
                <a:latin typeface="Times New Roman" panose="02020603050405020304" pitchFamily="18" charset="0"/>
                <a:cs typeface="Times New Roman" panose="02020603050405020304" pitchFamily="18" charset="0"/>
              </a:rPr>
              <a:t>cuốn</a:t>
            </a:r>
            <a:r>
              <a:rPr lang="en-US" altLang="en-US" sz="1600" b="1" i="1" dirty="0">
                <a:latin typeface="Times New Roman" panose="02020603050405020304" pitchFamily="18" charset="0"/>
                <a:cs typeface="Times New Roman" panose="02020603050405020304" pitchFamily="18" charset="0"/>
              </a:rPr>
              <a:t> “</a:t>
            </a:r>
            <a:r>
              <a:rPr lang="en-US" altLang="en-US" sz="1600" b="1" i="1" dirty="0" err="1">
                <a:latin typeface="Times New Roman" panose="02020603050405020304" pitchFamily="18" charset="0"/>
                <a:cs typeface="Times New Roman" panose="02020603050405020304" pitchFamily="18" charset="0"/>
              </a:rPr>
              <a:t>Tuyên</a:t>
            </a:r>
            <a:r>
              <a:rPr lang="en-US" altLang="en-US" sz="1600" b="1" i="1" dirty="0">
                <a:latin typeface="Times New Roman" panose="02020603050405020304" pitchFamily="18" charset="0"/>
                <a:cs typeface="Times New Roman" panose="02020603050405020304" pitchFamily="18" charset="0"/>
              </a:rPr>
              <a:t> </a:t>
            </a:r>
            <a:r>
              <a:rPr lang="en-US" altLang="en-US" sz="1600" b="1" i="1" dirty="0" err="1">
                <a:latin typeface="Times New Roman" panose="02020603050405020304" pitchFamily="18" charset="0"/>
                <a:cs typeface="Times New Roman" panose="02020603050405020304" pitchFamily="18" charset="0"/>
              </a:rPr>
              <a:t>ngôn</a:t>
            </a:r>
            <a:r>
              <a:rPr lang="en-US" altLang="en-US" sz="1600" b="1" i="1" dirty="0">
                <a:latin typeface="Times New Roman" panose="02020603050405020304" pitchFamily="18" charset="0"/>
                <a:cs typeface="Times New Roman" panose="02020603050405020304" pitchFamily="18" charset="0"/>
              </a:rPr>
              <a:t> </a:t>
            </a:r>
            <a:r>
              <a:rPr lang="en-US" altLang="en-US" sz="1600" b="1" i="1" dirty="0" err="1">
                <a:latin typeface="Times New Roman" panose="02020603050405020304" pitchFamily="18" charset="0"/>
                <a:cs typeface="Times New Roman" panose="02020603050405020304" pitchFamily="18" charset="0"/>
              </a:rPr>
              <a:t>của</a:t>
            </a:r>
            <a:r>
              <a:rPr lang="en-US" altLang="en-US" sz="1600" b="1" i="1" dirty="0">
                <a:latin typeface="Times New Roman" panose="02020603050405020304" pitchFamily="18" charset="0"/>
                <a:cs typeface="Times New Roman" panose="02020603050405020304" pitchFamily="18" charset="0"/>
              </a:rPr>
              <a:t> </a:t>
            </a:r>
            <a:r>
              <a:rPr lang="en-US" altLang="en-US" sz="1600" b="1" i="1" dirty="0" err="1">
                <a:latin typeface="Times New Roman" panose="02020603050405020304" pitchFamily="18" charset="0"/>
                <a:cs typeface="Times New Roman" panose="02020603050405020304" pitchFamily="18" charset="0"/>
              </a:rPr>
              <a:t>Đảng</a:t>
            </a:r>
            <a:r>
              <a:rPr lang="en-US" altLang="en-US" sz="1600" b="1" i="1" dirty="0">
                <a:latin typeface="Times New Roman" panose="02020603050405020304" pitchFamily="18" charset="0"/>
                <a:cs typeface="Times New Roman" panose="02020603050405020304" pitchFamily="18" charset="0"/>
              </a:rPr>
              <a:t> </a:t>
            </a:r>
            <a:r>
              <a:rPr lang="en-US" altLang="en-US" sz="1600" b="1" i="1" dirty="0" err="1">
                <a:latin typeface="Times New Roman" panose="02020603050405020304" pitchFamily="18" charset="0"/>
                <a:cs typeface="Times New Roman" panose="02020603050405020304" pitchFamily="18" charset="0"/>
              </a:rPr>
              <a:t>Cộng</a:t>
            </a:r>
            <a:r>
              <a:rPr lang="en-US" altLang="en-US" sz="1600" b="1" i="1" dirty="0">
                <a:latin typeface="Times New Roman" panose="02020603050405020304" pitchFamily="18" charset="0"/>
                <a:cs typeface="Times New Roman" panose="02020603050405020304" pitchFamily="18" charset="0"/>
              </a:rPr>
              <a:t> </a:t>
            </a:r>
            <a:r>
              <a:rPr lang="en-US" altLang="en-US" sz="1600" b="1" i="1" dirty="0" err="1">
                <a:latin typeface="Times New Roman" panose="02020603050405020304" pitchFamily="18" charset="0"/>
                <a:cs typeface="Times New Roman" panose="02020603050405020304" pitchFamily="18" charset="0"/>
              </a:rPr>
              <a:t>sản</a:t>
            </a:r>
            <a:r>
              <a:rPr lang="en-US" altLang="en-US" sz="1600" b="1" i="1" dirty="0">
                <a:latin typeface="Times New Roman" panose="02020603050405020304" pitchFamily="18" charset="0"/>
                <a:cs typeface="Times New Roman" panose="02020603050405020304" pitchFamily="18" charset="0"/>
              </a:rPr>
              <a:t>”</a:t>
            </a:r>
          </a:p>
        </p:txBody>
      </p:sp>
      <p:sp>
        <p:nvSpPr>
          <p:cNvPr id="276487" name="TextBox 14">
            <a:extLst>
              <a:ext uri="{FF2B5EF4-FFF2-40B4-BE49-F238E27FC236}">
                <a16:creationId xmlns:a16="http://schemas.microsoft.com/office/drawing/2014/main" id="{0DCDB0D0-ABD3-CE89-B1F6-E6670AD2D4D2}"/>
              </a:ext>
            </a:extLst>
          </p:cNvPr>
          <p:cNvSpPr txBox="1">
            <a:spLocks noChangeArrowheads="1"/>
          </p:cNvSpPr>
          <p:nvPr/>
        </p:nvSpPr>
        <p:spPr bwMode="auto">
          <a:xfrm>
            <a:off x="5327650" y="2485793"/>
            <a:ext cx="26781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1600" b="1" i="1" dirty="0" err="1">
                <a:latin typeface="Times New Roman" panose="02020603050405020304" pitchFamily="18" charset="0"/>
                <a:cs typeface="Times New Roman" panose="02020603050405020304" pitchFamily="18" charset="0"/>
              </a:rPr>
              <a:t>Công</a:t>
            </a:r>
            <a:r>
              <a:rPr lang="en-US" altLang="en-US" sz="1600" b="1" i="1" dirty="0">
                <a:latin typeface="Times New Roman" panose="02020603050405020304" pitchFamily="18" charset="0"/>
                <a:cs typeface="Times New Roman" panose="02020603050405020304" pitchFamily="18" charset="0"/>
              </a:rPr>
              <a:t> </a:t>
            </a:r>
            <a:r>
              <a:rPr lang="en-US" altLang="en-US" sz="1600" b="1" i="1" dirty="0" err="1">
                <a:latin typeface="Times New Roman" panose="02020603050405020304" pitchFamily="18" charset="0"/>
                <a:cs typeface="Times New Roman" panose="02020603050405020304" pitchFamily="18" charset="0"/>
              </a:rPr>
              <a:t>nhân</a:t>
            </a:r>
            <a:r>
              <a:rPr lang="en-US" altLang="en-US" sz="1600" b="1" i="1" dirty="0">
                <a:latin typeface="Times New Roman" panose="02020603050405020304" pitchFamily="18" charset="0"/>
                <a:cs typeface="Times New Roman" panose="02020603050405020304" pitchFamily="18" charset="0"/>
              </a:rPr>
              <a:t> </a:t>
            </a:r>
            <a:r>
              <a:rPr lang="en-US" altLang="en-US" sz="1600" b="1" i="1" dirty="0" err="1">
                <a:latin typeface="Times New Roman" panose="02020603050405020304" pitchFamily="18" charset="0"/>
                <a:cs typeface="Times New Roman" panose="02020603050405020304" pitchFamily="18" charset="0"/>
              </a:rPr>
              <a:t>đấu</a:t>
            </a:r>
            <a:r>
              <a:rPr lang="en-US" altLang="en-US" sz="1600" b="1" i="1" dirty="0">
                <a:latin typeface="Times New Roman" panose="02020603050405020304" pitchFamily="18" charset="0"/>
                <a:cs typeface="Times New Roman" panose="02020603050405020304" pitchFamily="18" charset="0"/>
              </a:rPr>
              <a:t> </a:t>
            </a:r>
            <a:r>
              <a:rPr lang="en-US" altLang="en-US" sz="1600" b="1" i="1" dirty="0" err="1">
                <a:latin typeface="Times New Roman" panose="02020603050405020304" pitchFamily="18" charset="0"/>
                <a:cs typeface="Times New Roman" panose="02020603050405020304" pitchFamily="18" charset="0"/>
              </a:rPr>
              <a:t>tranh</a:t>
            </a:r>
            <a:endParaRPr lang="en-US" altLang="en-US" sz="1600" b="1" i="1" dirty="0">
              <a:latin typeface="Times New Roman" panose="02020603050405020304" pitchFamily="18" charset="0"/>
              <a:cs typeface="Times New Roman" panose="02020603050405020304" pitchFamily="18" charset="0"/>
            </a:endParaRPr>
          </a:p>
        </p:txBody>
      </p:sp>
      <p:sp>
        <p:nvSpPr>
          <p:cNvPr id="276488" name="Content Placeholder 2">
            <a:extLst>
              <a:ext uri="{FF2B5EF4-FFF2-40B4-BE49-F238E27FC236}">
                <a16:creationId xmlns:a16="http://schemas.microsoft.com/office/drawing/2014/main" id="{E748335A-428B-43A2-8464-0D5841385D84}"/>
              </a:ext>
            </a:extLst>
          </p:cNvPr>
          <p:cNvSpPr txBox="1">
            <a:spLocks/>
          </p:cNvSpPr>
          <p:nvPr/>
        </p:nvSpPr>
        <p:spPr bwMode="auto">
          <a:xfrm>
            <a:off x="219075" y="53975"/>
            <a:ext cx="7138988"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indent="455613">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buFontTx/>
              <a:buNone/>
            </a:pPr>
            <a:r>
              <a:rPr lang="en-US" altLang="en-US" sz="2400" b="1" i="1">
                <a:solidFill>
                  <a:srgbClr val="FF0000"/>
                </a:solidFill>
                <a:latin typeface="Times New Roman" panose="02020603050405020304" pitchFamily="18" charset="0"/>
                <a:cs typeface="Times New Roman" panose="02020603050405020304" pitchFamily="18" charset="0"/>
              </a:rPr>
              <a:t> - </a:t>
            </a:r>
            <a:r>
              <a:rPr lang="vi-VN" altLang="en-US" sz="2400" b="1" i="1">
                <a:solidFill>
                  <a:srgbClr val="FF0000"/>
                </a:solidFill>
                <a:latin typeface="Times New Roman" panose="02020603050405020304" pitchFamily="18" charset="0"/>
                <a:cs typeface="Times New Roman" panose="02020603050405020304" pitchFamily="18" charset="0"/>
              </a:rPr>
              <a:t>Đặc điểm của giai cấp công nhân</a:t>
            </a:r>
            <a:endParaRPr lang="en-US" altLang="en-US" sz="2400" b="1">
              <a:solidFill>
                <a:srgbClr val="FF0000"/>
              </a:solidFill>
              <a:latin typeface="Times New Roman" panose="02020603050405020304" pitchFamily="18" charset="0"/>
              <a:cs typeface="Times New Roman" panose="02020603050405020304" pitchFamily="18" charset="0"/>
            </a:endParaRPr>
          </a:p>
        </p:txBody>
      </p:sp>
      <p:sp>
        <p:nvSpPr>
          <p:cNvPr id="260097" name="Rectangle 1">
            <a:extLst>
              <a:ext uri="{FF2B5EF4-FFF2-40B4-BE49-F238E27FC236}">
                <a16:creationId xmlns:a16="http://schemas.microsoft.com/office/drawing/2014/main" id="{F5C58267-D2BE-7711-6F8E-1E6C2F6C79F8}"/>
              </a:ext>
            </a:extLst>
          </p:cNvPr>
          <p:cNvSpPr>
            <a:spLocks noChangeArrowheads="1"/>
          </p:cNvSpPr>
          <p:nvPr/>
        </p:nvSpPr>
        <p:spPr bwMode="auto">
          <a:xfrm>
            <a:off x="285750" y="2852428"/>
            <a:ext cx="8715375" cy="1938337"/>
          </a:xfrm>
          <a:prstGeom prst="rect">
            <a:avLst/>
          </a:prstGeom>
          <a:noFill/>
          <a:ln w="9525">
            <a:noFill/>
            <a:miter lim="800000"/>
            <a:headEnd/>
            <a:tailEnd/>
          </a:ln>
          <a:effectLst>
            <a:prstShdw prst="shdw17" dist="17961" dir="2700000">
              <a:schemeClr val="accent1">
                <a:gamma/>
                <a:shade val="60000"/>
                <a:invGamma/>
              </a:schemeClr>
            </a:prstShdw>
          </a:effectLst>
        </p:spPr>
        <p:txBody>
          <a:bodyPr lIns="91424" tIns="45712" rIns="91424" bIns="45712" anchor="ctr">
            <a:spAutoFit/>
          </a:bodyPr>
          <a:lstStyle/>
          <a:p>
            <a:pPr eaLnBrk="1" hangingPunct="1">
              <a:defRPr/>
            </a:pPr>
            <a:r>
              <a:rPr lang="pt-BR" sz="2400" dirty="0">
                <a:latin typeface="Times New Roman" pitchFamily="18" charset="0"/>
                <a:cs typeface="Times New Roman" pitchFamily="18" charset="0"/>
              </a:rPr>
              <a:t>- Giai cấp công nhân đại biểu cho lực lượng sản xuất tiên tiến, có </a:t>
            </a:r>
            <a:r>
              <a:rPr lang="pt-BR" sz="2400" i="1" dirty="0">
                <a:latin typeface="Times New Roman" pitchFamily="18" charset="0"/>
                <a:cs typeface="Times New Roman" pitchFamily="18" charset="0"/>
              </a:rPr>
              <a:t>tính chất tiên tiến</a:t>
            </a:r>
            <a:r>
              <a:rPr lang="pt-BR" sz="2400" dirty="0">
                <a:latin typeface="Times New Roman" pitchFamily="18" charset="0"/>
                <a:cs typeface="Times New Roman" pitchFamily="18" charset="0"/>
              </a:rPr>
              <a:t>,gắn với xu hướng phát triển của xã hội.</a:t>
            </a:r>
            <a:endParaRPr lang="en-US" sz="2400" dirty="0">
              <a:latin typeface="Times New Roman" pitchFamily="18" charset="0"/>
              <a:cs typeface="Times New Roman" pitchFamily="18" charset="0"/>
            </a:endParaRPr>
          </a:p>
          <a:p>
            <a:pPr eaLnBrk="1" hangingPunct="1">
              <a:defRPr/>
            </a:pPr>
            <a:r>
              <a:rPr lang="pt-BR" sz="2400" dirty="0">
                <a:latin typeface="Times New Roman" pitchFamily="18" charset="0"/>
                <a:cs typeface="Times New Roman" pitchFamily="18" charset="0"/>
              </a:rPr>
              <a:t>- Giai cấp công nhân có tinh thần cách mạng triệt để</a:t>
            </a:r>
            <a:endParaRPr lang="en-US" sz="2400" dirty="0">
              <a:latin typeface="Times New Roman" pitchFamily="18" charset="0"/>
              <a:cs typeface="Times New Roman" pitchFamily="18" charset="0"/>
            </a:endParaRPr>
          </a:p>
          <a:p>
            <a:pPr eaLnBrk="1" hangingPunct="1">
              <a:defRPr/>
            </a:pPr>
            <a:r>
              <a:rPr lang="pt-BR" sz="2400" dirty="0">
                <a:latin typeface="Times New Roman" pitchFamily="18" charset="0"/>
                <a:cs typeface="Times New Roman" pitchFamily="18" charset="0"/>
              </a:rPr>
              <a:t>- Giai cấp công nhân có tính chất tổ chức kỷ luật cao. </a:t>
            </a:r>
            <a:endParaRPr lang="en-US" sz="2400" dirty="0">
              <a:latin typeface="Times New Roman" pitchFamily="18" charset="0"/>
              <a:cs typeface="Times New Roman" pitchFamily="18" charset="0"/>
            </a:endParaRPr>
          </a:p>
          <a:p>
            <a:pPr eaLnBrk="1" hangingPunct="1">
              <a:defRPr/>
            </a:pPr>
            <a:r>
              <a:rPr lang="pt-BR" sz="2400" dirty="0">
                <a:latin typeface="Times New Roman" pitchFamily="18" charset="0"/>
                <a:cs typeface="Times New Roman" pitchFamily="18" charset="0"/>
              </a:rPr>
              <a:t>- Giai cấp công nhân có tính chất quốc tế.</a:t>
            </a:r>
            <a:endParaRPr lang="en-US" sz="2400" dirty="0">
              <a:latin typeface="Times New Roman" pitchFamily="18" charset="0"/>
              <a:cs typeface="Times New Roman" pitchFamily="18" charset="0"/>
            </a:endParaRP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506" name="WordArt 3">
            <a:extLst>
              <a:ext uri="{FF2B5EF4-FFF2-40B4-BE49-F238E27FC236}">
                <a16:creationId xmlns:a16="http://schemas.microsoft.com/office/drawing/2014/main" id="{84ADB06E-E20B-79E7-C695-F8D10335608A}"/>
              </a:ext>
            </a:extLst>
          </p:cNvPr>
          <p:cNvSpPr>
            <a:spLocks noChangeArrowheads="1" noChangeShapeType="1" noTextEdit="1"/>
          </p:cNvSpPr>
          <p:nvPr/>
        </p:nvSpPr>
        <p:spPr bwMode="auto">
          <a:xfrm>
            <a:off x="304800" y="31750"/>
            <a:ext cx="8305800" cy="400050"/>
          </a:xfrm>
          <a:prstGeom prst="rect">
            <a:avLst/>
          </a:prstGeom>
        </p:spPr>
        <p:txBody>
          <a:bodyPr wrap="none" fromWordArt="1">
            <a:prstTxWarp prst="textPlain">
              <a:avLst>
                <a:gd name="adj" fmla="val 50000"/>
              </a:avLst>
            </a:prstTxWarp>
          </a:bodyPr>
          <a:lstStyle/>
          <a:p>
            <a:r>
              <a:rPr lang="en-US" sz="4000" b="1" kern="10">
                <a:ln w="12700">
                  <a:solidFill>
                    <a:schemeClr val="tx1"/>
                  </a:solidFill>
                  <a:round/>
                  <a:headEnd/>
                  <a:tailEnd/>
                </a:ln>
                <a:solidFill>
                  <a:srgbClr val="FF0000"/>
                </a:solidFill>
                <a:effectLst>
                  <a:outerShdw dist="35921" dir="2700000" sy="50000" kx="2115830" algn="bl" rotWithShape="0">
                    <a:srgbClr val="C0C0C0">
                      <a:alpha val="79999"/>
                    </a:srgbClr>
                  </a:outerShdw>
                </a:effectLst>
                <a:latin typeface="Arial" panose="020B0604020202020204" pitchFamily="34" charset="0"/>
              </a:rPr>
              <a:t>Sứ mệnh lịch sử của giai cấp công nhân</a:t>
            </a:r>
          </a:p>
        </p:txBody>
      </p:sp>
      <p:sp>
        <p:nvSpPr>
          <p:cNvPr id="277507" name="AutoShape 4" descr="90%">
            <a:extLst>
              <a:ext uri="{FF2B5EF4-FFF2-40B4-BE49-F238E27FC236}">
                <a16:creationId xmlns:a16="http://schemas.microsoft.com/office/drawing/2014/main" id="{B1F1436C-3641-B68B-6D7B-7BCCA3F75B5A}"/>
              </a:ext>
            </a:extLst>
          </p:cNvPr>
          <p:cNvSpPr>
            <a:spLocks noChangeAspect="1" noChangeArrowheads="1"/>
          </p:cNvSpPr>
          <p:nvPr/>
        </p:nvSpPr>
        <p:spPr bwMode="auto">
          <a:xfrm>
            <a:off x="0" y="457200"/>
            <a:ext cx="9144000" cy="65088"/>
          </a:xfrm>
          <a:prstGeom prst="flowChartPredefinedProcess">
            <a:avLst/>
          </a:prstGeom>
          <a:blipFill dpi="0" rotWithShape="0">
            <a:blip r:embed="rId2"/>
            <a:srcRect/>
            <a:tile tx="0" ty="0" sx="100000" sy="100000" flip="none" algn="tl"/>
          </a:blipFill>
          <a:ln w="38100" cap="rnd">
            <a:solidFill>
              <a:srgbClr val="FFFF00"/>
            </a:solidFill>
            <a:miter lim="800000"/>
            <a:headEnd/>
            <a:tailEnd/>
          </a:ln>
        </p:spPr>
        <p:txBody>
          <a:bodyPr wrap="none" lIns="91424" tIns="45712" rIns="91424" bIns="45712"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grpSp>
        <p:nvGrpSpPr>
          <p:cNvPr id="2" name="Group 8">
            <a:extLst>
              <a:ext uri="{FF2B5EF4-FFF2-40B4-BE49-F238E27FC236}">
                <a16:creationId xmlns:a16="http://schemas.microsoft.com/office/drawing/2014/main" id="{DE3B79B2-D02D-C47D-7F03-D5562EE70160}"/>
              </a:ext>
            </a:extLst>
          </p:cNvPr>
          <p:cNvGrpSpPr>
            <a:grpSpLocks/>
          </p:cNvGrpSpPr>
          <p:nvPr/>
        </p:nvGrpSpPr>
        <p:grpSpPr bwMode="auto">
          <a:xfrm>
            <a:off x="533400" y="2315045"/>
            <a:ext cx="7850188" cy="2457450"/>
            <a:chOff x="294" y="1525"/>
            <a:chExt cx="4945" cy="2571"/>
          </a:xfrm>
        </p:grpSpPr>
        <p:grpSp>
          <p:nvGrpSpPr>
            <p:cNvPr id="277510" name="Group 9">
              <a:extLst>
                <a:ext uri="{FF2B5EF4-FFF2-40B4-BE49-F238E27FC236}">
                  <a16:creationId xmlns:a16="http://schemas.microsoft.com/office/drawing/2014/main" id="{33205615-1C95-F1D4-AD3F-04C75299D185}"/>
                </a:ext>
              </a:extLst>
            </p:cNvPr>
            <p:cNvGrpSpPr>
              <a:grpSpLocks/>
            </p:cNvGrpSpPr>
            <p:nvPr/>
          </p:nvGrpSpPr>
          <p:grpSpPr bwMode="auto">
            <a:xfrm>
              <a:off x="294" y="1570"/>
              <a:ext cx="1270" cy="1723"/>
              <a:chOff x="340" y="1707"/>
              <a:chExt cx="1270" cy="1723"/>
            </a:xfrm>
          </p:grpSpPr>
          <p:pic>
            <p:nvPicPr>
              <p:cNvPr id="277515" name="Picture 10" descr="100_5969">
                <a:extLst>
                  <a:ext uri="{FF2B5EF4-FFF2-40B4-BE49-F238E27FC236}">
                    <a16:creationId xmlns:a16="http://schemas.microsoft.com/office/drawing/2014/main" id="{0AA30B42-C797-CEB2-8CAF-5ADD029329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7917" t="7263" b="5913"/>
              <a:stretch>
                <a:fillRect/>
              </a:stretch>
            </p:blipFill>
            <p:spPr bwMode="auto">
              <a:xfrm>
                <a:off x="975" y="2478"/>
                <a:ext cx="635" cy="95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277516" name="Picture 11" descr="mks">
                <a:extLst>
                  <a:ext uri="{FF2B5EF4-FFF2-40B4-BE49-F238E27FC236}">
                    <a16:creationId xmlns:a16="http://schemas.microsoft.com/office/drawing/2014/main" id="{68102D0D-844E-5B0C-A51D-FA3F094D28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0" y="2478"/>
                <a:ext cx="620" cy="952"/>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277517" name="Picture 12" descr="DANG KY">
                <a:extLst>
                  <a:ext uri="{FF2B5EF4-FFF2-40B4-BE49-F238E27FC236}">
                    <a16:creationId xmlns:a16="http://schemas.microsoft.com/office/drawing/2014/main" id="{523147E4-824E-5735-BEA4-4D7DCE9CD88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1" y="1707"/>
                <a:ext cx="953" cy="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77511" name="Picture 13" descr="Long live the victory of Mao Zedong Thought! Warmly hail the succesful launch of our country's first man-made earth satellite!, 1970">
              <a:extLst>
                <a:ext uri="{FF2B5EF4-FFF2-40B4-BE49-F238E27FC236}">
                  <a16:creationId xmlns:a16="http://schemas.microsoft.com/office/drawing/2014/main" id="{6344481D-F3DA-4670-7F4C-DE94B29AF39E}"/>
                </a:ext>
              </a:extLst>
            </p:cNvPr>
            <p:cNvPicPr>
              <a:picLocks noChangeAspect="1" noChangeArrowheads="1"/>
            </p:cNvPicPr>
            <p:nvPr/>
          </p:nvPicPr>
          <p:blipFill>
            <a:blip r:embed="rId6">
              <a:lum contrast="12000"/>
              <a:extLst>
                <a:ext uri="{28A0092B-C50C-407E-A947-70E740481C1C}">
                  <a14:useLocalDpi xmlns:a14="http://schemas.microsoft.com/office/drawing/2010/main" val="0"/>
                </a:ext>
              </a:extLst>
            </a:blip>
            <a:srcRect/>
            <a:stretch>
              <a:fillRect/>
            </a:stretch>
          </p:blipFill>
          <p:spPr bwMode="auto">
            <a:xfrm>
              <a:off x="3696" y="1525"/>
              <a:ext cx="1543" cy="1315"/>
            </a:xfrm>
            <a:prstGeom prst="rect">
              <a:avLst/>
            </a:prstGeom>
            <a:noFill/>
            <a:ln w="2857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277512" name="Picture 14" descr="Poster marking anniversary of Communist Party, Hanoi">
              <a:extLst>
                <a:ext uri="{FF2B5EF4-FFF2-40B4-BE49-F238E27FC236}">
                  <a16:creationId xmlns:a16="http://schemas.microsoft.com/office/drawing/2014/main" id="{3DD0ECB0-4706-4221-9240-E92D85D998C0}"/>
                </a:ext>
              </a:extLst>
            </p:cNvPr>
            <p:cNvPicPr>
              <a:picLocks noChangeAspect="1" noChangeArrowheads="1"/>
            </p:cNvPicPr>
            <p:nvPr/>
          </p:nvPicPr>
          <p:blipFill>
            <a:blip r:embed="rId7">
              <a:lum contrast="36000"/>
              <a:extLst>
                <a:ext uri="{28A0092B-C50C-407E-A947-70E740481C1C}">
                  <a14:useLocalDpi xmlns:a14="http://schemas.microsoft.com/office/drawing/2010/main" val="0"/>
                </a:ext>
              </a:extLst>
            </a:blip>
            <a:srcRect/>
            <a:stretch>
              <a:fillRect/>
            </a:stretch>
          </p:blipFill>
          <p:spPr bwMode="auto">
            <a:xfrm>
              <a:off x="3696" y="2931"/>
              <a:ext cx="1542" cy="115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277513" name="Picture 15" descr="lenin_red_painting">
              <a:extLst>
                <a:ext uri="{FF2B5EF4-FFF2-40B4-BE49-F238E27FC236}">
                  <a16:creationId xmlns:a16="http://schemas.microsoft.com/office/drawing/2014/main" id="{1BC55216-5FAF-B0DA-254C-0A0112ADB95E}"/>
                </a:ext>
              </a:extLst>
            </p:cNvPr>
            <p:cNvPicPr>
              <a:picLocks noChangeAspect="1" noChangeArrowheads="1"/>
            </p:cNvPicPr>
            <p:nvPr/>
          </p:nvPicPr>
          <p:blipFill>
            <a:blip r:embed="rId8">
              <a:lum contrast="24000"/>
              <a:extLst>
                <a:ext uri="{28A0092B-C50C-407E-A947-70E740481C1C}">
                  <a14:useLocalDpi xmlns:a14="http://schemas.microsoft.com/office/drawing/2010/main" val="0"/>
                </a:ext>
              </a:extLst>
            </a:blip>
            <a:srcRect/>
            <a:stretch>
              <a:fillRect/>
            </a:stretch>
          </p:blipFill>
          <p:spPr bwMode="auto">
            <a:xfrm>
              <a:off x="2018" y="2931"/>
              <a:ext cx="1543" cy="1165"/>
            </a:xfrm>
            <a:prstGeom prst="rect">
              <a:avLst/>
            </a:prstGeom>
            <a:noFill/>
            <a:ln w="76200">
              <a:solidFill>
                <a:srgbClr val="CC6600"/>
              </a:solidFill>
              <a:miter lim="800000"/>
              <a:headEnd/>
              <a:tailEnd/>
            </a:ln>
            <a:extLst>
              <a:ext uri="{909E8E84-426E-40DD-AFC4-6F175D3DCCD1}">
                <a14:hiddenFill xmlns:a14="http://schemas.microsoft.com/office/drawing/2010/main">
                  <a:solidFill>
                    <a:srgbClr val="FFFFFF"/>
                  </a:solidFill>
                </a14:hiddenFill>
              </a:ext>
            </a:extLst>
          </p:spPr>
        </p:pic>
        <p:pic>
          <p:nvPicPr>
            <p:cNvPr id="277514" name="Picture 16" descr="iwan2">
              <a:extLst>
                <a:ext uri="{FF2B5EF4-FFF2-40B4-BE49-F238E27FC236}">
                  <a16:creationId xmlns:a16="http://schemas.microsoft.com/office/drawing/2014/main" id="{3A8A5CF7-F068-65EC-C0D2-447C1037E8C9}"/>
                </a:ext>
              </a:extLst>
            </p:cNvPr>
            <p:cNvPicPr>
              <a:picLocks noChangeAspect="1" noChangeArrowheads="1"/>
            </p:cNvPicPr>
            <p:nvPr/>
          </p:nvPicPr>
          <p:blipFill>
            <a:blip r:embed="rId9">
              <a:lum contrast="12000"/>
              <a:extLst>
                <a:ext uri="{28A0092B-C50C-407E-A947-70E740481C1C}">
                  <a14:useLocalDpi xmlns:a14="http://schemas.microsoft.com/office/drawing/2010/main" val="0"/>
                </a:ext>
              </a:extLst>
            </a:blip>
            <a:srcRect/>
            <a:stretch>
              <a:fillRect/>
            </a:stretch>
          </p:blipFill>
          <p:spPr bwMode="auto">
            <a:xfrm>
              <a:off x="2018" y="1525"/>
              <a:ext cx="1497" cy="1262"/>
            </a:xfrm>
            <a:prstGeom prst="rect">
              <a:avLst/>
            </a:prstGeom>
            <a:noFill/>
            <a:ln w="28575">
              <a:solidFill>
                <a:schemeClr val="hlink"/>
              </a:solidFill>
              <a:miter lim="800000"/>
              <a:headEnd/>
              <a:tailEnd/>
            </a:ln>
            <a:extLst>
              <a:ext uri="{909E8E84-426E-40DD-AFC4-6F175D3DCCD1}">
                <a14:hiddenFill xmlns:a14="http://schemas.microsoft.com/office/drawing/2010/main">
                  <a:solidFill>
                    <a:srgbClr val="FFFFFF"/>
                  </a:solidFill>
                </a14:hiddenFill>
              </a:ext>
            </a:extLst>
          </p:spPr>
        </p:pic>
      </p:grpSp>
      <p:sp>
        <p:nvSpPr>
          <p:cNvPr id="168974" name="Rectangle 14">
            <a:extLst>
              <a:ext uri="{FF2B5EF4-FFF2-40B4-BE49-F238E27FC236}">
                <a16:creationId xmlns:a16="http://schemas.microsoft.com/office/drawing/2014/main" id="{002C4391-EA47-6E81-9830-3B5131660CB4}"/>
              </a:ext>
            </a:extLst>
          </p:cNvPr>
          <p:cNvSpPr>
            <a:spLocks noChangeArrowheads="1"/>
          </p:cNvSpPr>
          <p:nvPr/>
        </p:nvSpPr>
        <p:spPr bwMode="auto">
          <a:xfrm>
            <a:off x="142875" y="642938"/>
            <a:ext cx="8858250" cy="1570037"/>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457200" algn="just">
              <a:tabLst>
                <a:tab pos="342900" algn="l"/>
                <a:tab pos="5257800" algn="l"/>
              </a:tabLst>
              <a:defRPr/>
            </a:pPr>
            <a:r>
              <a:rPr lang="pt-BR" sz="2400" dirty="0">
                <a:latin typeface="Times New Roman" pitchFamily="18" charset="0"/>
                <a:ea typeface="Calibri" pitchFamily="34" charset="0"/>
                <a:cs typeface="Times New Roman" pitchFamily="18" charset="0"/>
              </a:rPr>
              <a:t>Nội dung sứ mệnh lịch sử của giai cấp công nhân là giai cấp tiên phong, lực lượng đi đầu trong cách mạng xã hội chủ nghĩa, xóa bỏ chế độ tư bản chủ nghĩa, xây dựng thành công hình thái kinh tế-xã hội xã hội chủ nghĩa và cuối cùng là cộng sản chủ nghĩa. </a:t>
            </a:r>
            <a:endParaRPr lang="pt-BR" sz="2400" dirty="0">
              <a:latin typeface="Times New Roman" pitchFamily="18" charset="0"/>
              <a:cs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113" name="Rectangle 1">
            <a:extLst>
              <a:ext uri="{FF2B5EF4-FFF2-40B4-BE49-F238E27FC236}">
                <a16:creationId xmlns:a16="http://schemas.microsoft.com/office/drawing/2014/main" id="{ECD9D4A3-B693-EE57-8C57-438FF48B05A1}"/>
              </a:ext>
            </a:extLst>
          </p:cNvPr>
          <p:cNvSpPr>
            <a:spLocks noChangeArrowheads="1"/>
          </p:cNvSpPr>
          <p:nvPr/>
        </p:nvSpPr>
        <p:spPr bwMode="auto">
          <a:xfrm>
            <a:off x="0" y="190500"/>
            <a:ext cx="8786813" cy="4524375"/>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457200" algn="just">
              <a:tabLst>
                <a:tab pos="342900" algn="l"/>
              </a:tabLst>
              <a:defRPr/>
            </a:pPr>
            <a:r>
              <a:rPr lang="pt-BR" sz="2400" b="1" i="1">
                <a:latin typeface="Times New Roman" pitchFamily="18" charset="0"/>
                <a:ea typeface="Calibri" pitchFamily="34" charset="0"/>
                <a:cs typeface="Times New Roman" pitchFamily="18" charset="0"/>
              </a:rPr>
              <a:t>Về kinh tế</a:t>
            </a:r>
            <a:r>
              <a:rPr lang="pt-BR" sz="2400" i="1">
                <a:latin typeface="Times New Roman" pitchFamily="18" charset="0"/>
                <a:ea typeface="Calibri" pitchFamily="34" charset="0"/>
                <a:cs typeface="Times New Roman" pitchFamily="18" charset="0"/>
              </a:rPr>
              <a:t>,</a:t>
            </a:r>
            <a:r>
              <a:rPr lang="pt-BR" sz="2400">
                <a:latin typeface="Times New Roman" pitchFamily="18" charset="0"/>
                <a:ea typeface="Calibri" pitchFamily="34" charset="0"/>
                <a:cs typeface="Times New Roman" pitchFamily="18" charset="0"/>
              </a:rPr>
              <a:t> Giai cấp công nhân có điều kiện đoàn kết với nhau trong cuộc đấu tranh </a:t>
            </a:r>
            <a:r>
              <a:rPr lang="pt-BR" sz="2400" i="1">
                <a:latin typeface="Times New Roman" pitchFamily="18" charset="0"/>
                <a:ea typeface="Calibri" pitchFamily="34" charset="0"/>
                <a:cs typeface="Times New Roman" pitchFamily="18" charset="0"/>
              </a:rPr>
              <a:t>xóa bỏ chế độ tư hữu tư bản chủ nghĩa về tư liệu sản xuất, thiết lập chế động công hữu xã hội chủ nghĩa</a:t>
            </a:r>
            <a:r>
              <a:rPr lang="pt-BR" sz="2400">
                <a:latin typeface="Times New Roman" pitchFamily="18" charset="0"/>
                <a:ea typeface="Calibri" pitchFamily="34" charset="0"/>
                <a:cs typeface="Times New Roman" pitchFamily="18" charset="0"/>
              </a:rPr>
              <a:t>. </a:t>
            </a:r>
            <a:endParaRPr lang="en-US" sz="2400">
              <a:latin typeface="Times New Roman" pitchFamily="18" charset="0"/>
              <a:ea typeface="Calibri" pitchFamily="34" charset="0"/>
              <a:cs typeface="Times New Roman" pitchFamily="18" charset="0"/>
            </a:endParaRPr>
          </a:p>
          <a:p>
            <a:pPr indent="457200" algn="just">
              <a:tabLst>
                <a:tab pos="342900" algn="l"/>
              </a:tabLst>
              <a:defRPr/>
            </a:pPr>
            <a:r>
              <a:rPr lang="pt-BR" sz="2400" b="1" i="1">
                <a:latin typeface="Times New Roman" pitchFamily="18" charset="0"/>
                <a:ea typeface="Calibri" pitchFamily="34" charset="0"/>
                <a:cs typeface="Times New Roman" pitchFamily="18" charset="0"/>
              </a:rPr>
              <a:t>Về chính trị</a:t>
            </a:r>
            <a:r>
              <a:rPr lang="pt-BR" sz="2400" i="1">
                <a:latin typeface="Times New Roman" pitchFamily="18" charset="0"/>
                <a:ea typeface="Calibri" pitchFamily="34" charset="0"/>
                <a:cs typeface="Times New Roman" pitchFamily="18" charset="0"/>
              </a:rPr>
              <a:t>, </a:t>
            </a:r>
            <a:r>
              <a:rPr lang="pt-BR" sz="2400">
                <a:latin typeface="Times New Roman" pitchFamily="18" charset="0"/>
                <a:ea typeface="Calibri" pitchFamily="34" charset="0"/>
                <a:cs typeface="Times New Roman" pitchFamily="18" charset="0"/>
              </a:rPr>
              <a:t>lãnh đạo và đoàn kết các giai cấp, tầng lớp khác trong cuộc đấu tranh chống lại giai cấp tư sản, </a:t>
            </a:r>
            <a:r>
              <a:rPr lang="pt-BR" sz="2400" i="1">
                <a:latin typeface="Times New Roman" pitchFamily="18" charset="0"/>
                <a:ea typeface="Calibri" pitchFamily="34" charset="0"/>
                <a:cs typeface="Times New Roman" pitchFamily="18" charset="0"/>
              </a:rPr>
              <a:t>giành lấy chính quyền, tổ chức xây dựng chế độ mới, chế độ xã hội chủ nghĩa và cộng sản chủ nghĩa</a:t>
            </a:r>
            <a:endParaRPr lang="en-US" sz="2400" i="1">
              <a:latin typeface="Times New Roman" pitchFamily="18" charset="0"/>
              <a:ea typeface="Calibri" pitchFamily="34" charset="0"/>
              <a:cs typeface="Times New Roman" pitchFamily="18" charset="0"/>
            </a:endParaRPr>
          </a:p>
          <a:p>
            <a:pPr indent="457200" algn="just">
              <a:tabLst>
                <a:tab pos="342900" algn="l"/>
              </a:tabLst>
              <a:defRPr/>
            </a:pPr>
            <a:r>
              <a:rPr lang="pt-BR" sz="2400" b="1" i="1">
                <a:latin typeface="Times New Roman" pitchFamily="18" charset="0"/>
                <a:ea typeface="Calibri" pitchFamily="34" charset="0"/>
                <a:cs typeface="Times New Roman" pitchFamily="18" charset="0"/>
              </a:rPr>
              <a:t>Về văn hóa, tư tưởng</a:t>
            </a:r>
            <a:r>
              <a:rPr lang="pt-BR" sz="2400" i="1">
                <a:latin typeface="Times New Roman" pitchFamily="18" charset="0"/>
                <a:ea typeface="Calibri" pitchFamily="34" charset="0"/>
                <a:cs typeface="Times New Roman" pitchFamily="18" charset="0"/>
              </a:rPr>
              <a:t>, </a:t>
            </a:r>
            <a:r>
              <a:rPr lang="pt-BR" sz="2400">
                <a:latin typeface="Times New Roman" pitchFamily="18" charset="0"/>
                <a:ea typeface="Calibri" pitchFamily="34" charset="0"/>
                <a:cs typeface="Times New Roman" pitchFamily="18" charset="0"/>
              </a:rPr>
              <a:t>giai cấp công nhân tiến hành cuộc cách mạng văn hóa tư tưởng, </a:t>
            </a:r>
            <a:r>
              <a:rPr lang="pt-BR" sz="2400" i="1">
                <a:latin typeface="Times New Roman" pitchFamily="18" charset="0"/>
                <a:ea typeface="Calibri" pitchFamily="34" charset="0"/>
                <a:cs typeface="Times New Roman" pitchFamily="18" charset="0"/>
              </a:rPr>
              <a:t>cải tạo những tư tưởng, tàn dư của xã hội cũ</a:t>
            </a:r>
            <a:r>
              <a:rPr lang="pt-BR" sz="2400">
                <a:latin typeface="Times New Roman" pitchFamily="18" charset="0"/>
                <a:ea typeface="Calibri" pitchFamily="34" charset="0"/>
                <a:cs typeface="Times New Roman" pitchFamily="18" charset="0"/>
              </a:rPr>
              <a:t>, </a:t>
            </a:r>
            <a:r>
              <a:rPr lang="pt-BR" sz="2400" i="1">
                <a:latin typeface="Times New Roman" pitchFamily="18" charset="0"/>
                <a:ea typeface="Calibri" pitchFamily="34" charset="0"/>
                <a:cs typeface="Times New Roman" pitchFamily="18" charset="0"/>
              </a:rPr>
              <a:t>xây dựng hệ tư tưởng của chủ nghĩa Mác-Lênin, xây dựng nền văn hóa mới </a:t>
            </a:r>
            <a:r>
              <a:rPr lang="pt-BR" sz="2400">
                <a:latin typeface="Times New Roman" pitchFamily="18" charset="0"/>
                <a:ea typeface="Calibri" pitchFamily="34" charset="0"/>
                <a:cs typeface="Times New Roman" pitchFamily="18" charset="0"/>
              </a:rPr>
              <a:t>trở thành nền tảng tinh thần của xã hội; xây dựng con người mới xã hội chủ nghĩa có đạo đức, lối sống mới xã hội chủ nghĩa.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243DE9F-7F8A-0F5B-E84B-237150BBAE25}"/>
              </a:ext>
            </a:extLst>
          </p:cNvPr>
          <p:cNvSpPr>
            <a:spLocks noChangeArrowheads="1"/>
          </p:cNvSpPr>
          <p:nvPr/>
        </p:nvSpPr>
        <p:spPr bwMode="auto">
          <a:xfrm>
            <a:off x="838200" y="114300"/>
            <a:ext cx="8040688" cy="60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ts val="2000"/>
              </a:lnSpc>
              <a:spcBef>
                <a:spcPct val="0"/>
              </a:spcBef>
              <a:buFontTx/>
              <a:buNone/>
            </a:pPr>
            <a:r>
              <a:rPr lang="en-US" altLang="en-US" sz="2800" b="1">
                <a:solidFill>
                  <a:srgbClr val="C00000"/>
                </a:solidFill>
                <a:latin typeface="Times New Roman" panose="02020603050405020304" pitchFamily="18" charset="0"/>
                <a:cs typeface="Times New Roman" panose="02020603050405020304" pitchFamily="18" charset="0"/>
              </a:rPr>
              <a:t>Đặc điểm và sứ mệnh lịch sử của giai cấp công nhân Việt Nam</a:t>
            </a:r>
            <a:endParaRPr lang="en-US" altLang="en-US" sz="2800">
              <a:solidFill>
                <a:srgbClr val="C00000"/>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629DDC0E-EC47-70B7-98ED-4DAFC3D2673E}"/>
              </a:ext>
            </a:extLst>
          </p:cNvPr>
          <p:cNvSpPr/>
          <p:nvPr/>
        </p:nvSpPr>
        <p:spPr>
          <a:xfrm>
            <a:off x="0" y="800100"/>
            <a:ext cx="4484740" cy="3836461"/>
          </a:xfrm>
          <a:prstGeom prst="round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lIns="91424" tIns="45712" rIns="91424" bIns="45712" anchor="ctr"/>
          <a:lstStyle/>
          <a:p>
            <a:pPr eaLnBrk="1" hangingPunct="1">
              <a:defRPr/>
            </a:pPr>
            <a:r>
              <a:rPr lang="en-US" sz="2400" i="1" dirty="0" err="1">
                <a:solidFill>
                  <a:srgbClr val="000066"/>
                </a:solidFill>
                <a:latin typeface="Times New Roman" panose="02020603050405020304" pitchFamily="18" charset="0"/>
                <a:cs typeface="Times New Roman" panose="02020603050405020304" pitchFamily="18" charset="0"/>
              </a:rPr>
              <a:t>Định</a:t>
            </a:r>
            <a:r>
              <a:rPr lang="en-US" sz="2400" i="1" dirty="0">
                <a:solidFill>
                  <a:srgbClr val="000066"/>
                </a:solidFill>
                <a:latin typeface="Times New Roman" panose="02020603050405020304" pitchFamily="18" charset="0"/>
                <a:cs typeface="Times New Roman" panose="02020603050405020304" pitchFamily="18" charset="0"/>
              </a:rPr>
              <a:t> </a:t>
            </a:r>
            <a:r>
              <a:rPr lang="en-US" sz="2400" i="1" dirty="0" err="1">
                <a:solidFill>
                  <a:srgbClr val="000066"/>
                </a:solidFill>
                <a:latin typeface="Times New Roman" panose="02020603050405020304" pitchFamily="18" charset="0"/>
                <a:cs typeface="Times New Roman" panose="02020603050405020304" pitchFamily="18" charset="0"/>
              </a:rPr>
              <a:t>nghĩa</a:t>
            </a:r>
            <a:r>
              <a:rPr lang="en-US" sz="2400" dirty="0">
                <a:solidFill>
                  <a:srgbClr val="000066"/>
                </a:solidFill>
                <a:latin typeface="Times New Roman" panose="02020603050405020304" pitchFamily="18" charset="0"/>
                <a:cs typeface="Times New Roman" panose="02020603050405020304" pitchFamily="18" charset="0"/>
              </a:rPr>
              <a:t>: GCCN VN </a:t>
            </a:r>
            <a:r>
              <a:rPr lang="pt-BR" sz="2400" dirty="0">
                <a:solidFill>
                  <a:srgbClr val="000066"/>
                </a:solidFill>
              </a:rPr>
              <a:t>“là một lực lượng xã hội to lớn, đang phát triển, bao gồm những người lao động chân tay và trí óc, làm công hưởng lương trong các loại hình sản xuất kinh doanh và dịch vụ công nghiệp, hoặc sản xuất kinh doanh và dịch vụ có tính chất công nghiệp”. </a:t>
            </a:r>
            <a:endParaRPr lang="en-US" sz="2400" dirty="0">
              <a:solidFill>
                <a:srgbClr val="000066"/>
              </a:solidFill>
            </a:endParaRPr>
          </a:p>
        </p:txBody>
      </p:sp>
      <p:pic>
        <p:nvPicPr>
          <p:cNvPr id="81922" name="Picture 2" descr="Hình ảnh có liên quan">
            <a:extLst>
              <a:ext uri="{FF2B5EF4-FFF2-40B4-BE49-F238E27FC236}">
                <a16:creationId xmlns:a16="http://schemas.microsoft.com/office/drawing/2014/main" id="{A9611187-381C-4393-38FB-572DF12C21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84740" y="800100"/>
            <a:ext cx="4456893" cy="3836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anim calcmode="lin" valueType="num">
                                      <p:cBhvr>
                                        <p:cTn id="13" dur="500" fill="hold"/>
                                        <p:tgtEl>
                                          <p:spTgt spid="4"/>
                                        </p:tgtEl>
                                        <p:attrNameLst>
                                          <p:attrName>ppt_x</p:attrName>
                                        </p:attrNameLst>
                                      </p:cBhvr>
                                      <p:tavLst>
                                        <p:tav tm="0">
                                          <p:val>
                                            <p:strVal val="#ppt_x"/>
                                          </p:val>
                                        </p:tav>
                                        <p:tav tm="100000">
                                          <p:val>
                                            <p:strVal val="#ppt_x"/>
                                          </p:val>
                                        </p:tav>
                                      </p:tavLst>
                                    </p:anim>
                                    <p:anim calcmode="lin" valueType="num">
                                      <p:cBhvr>
                                        <p:cTn id="14" dur="5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4" fill="hold" nodeType="clickEffect">
                                  <p:stCondLst>
                                    <p:cond delay="0"/>
                                  </p:stCondLst>
                                  <p:childTnLst>
                                    <p:set>
                                      <p:cBhvr>
                                        <p:cTn id="18" dur="1" fill="hold">
                                          <p:stCondLst>
                                            <p:cond delay="0"/>
                                          </p:stCondLst>
                                        </p:cTn>
                                        <p:tgtEl>
                                          <p:spTgt spid="81922"/>
                                        </p:tgtEl>
                                        <p:attrNameLst>
                                          <p:attrName>style.visibility</p:attrName>
                                        </p:attrNameLst>
                                      </p:cBhvr>
                                      <p:to>
                                        <p:strVal val="visible"/>
                                      </p:to>
                                    </p:set>
                                    <p:animEffect transition="in" filter="wipe(down)">
                                      <p:cBhvr>
                                        <p:cTn id="19" dur="500"/>
                                        <p:tgtEl>
                                          <p:spTgt spid="819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578" name="Title 1">
            <a:extLst>
              <a:ext uri="{FF2B5EF4-FFF2-40B4-BE49-F238E27FC236}">
                <a16:creationId xmlns:a16="http://schemas.microsoft.com/office/drawing/2014/main" id="{4E7F33FD-8DC4-A20B-8AD0-F18C4772A2CD}"/>
              </a:ext>
            </a:extLst>
          </p:cNvPr>
          <p:cNvSpPr>
            <a:spLocks noGrp="1" noChangeArrowheads="1"/>
          </p:cNvSpPr>
          <p:nvPr>
            <p:ph type="title"/>
          </p:nvPr>
        </p:nvSpPr>
        <p:spPr>
          <a:xfrm>
            <a:off x="214313" y="592575"/>
            <a:ext cx="8643937" cy="1571625"/>
          </a:xfrm>
        </p:spPr>
        <p:txBody>
          <a:bodyPr>
            <a:normAutofit fontScale="90000"/>
          </a:bodyPr>
          <a:lstStyle/>
          <a:p>
            <a:pPr algn="l">
              <a:spcBef>
                <a:spcPts val="600"/>
              </a:spcBef>
              <a:spcAft>
                <a:spcPts val="600"/>
              </a:spcAft>
            </a:pP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Sứ</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mệnh</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lịch</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sử</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của</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giai</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cấp</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công</a:t>
            </a:r>
            <a:r>
              <a:rPr lang="en-US" altLang="en-US" sz="2400" b="1" dirty="0">
                <a:latin typeface="Times New Roman" panose="02020603050405020304" pitchFamily="18" charset="0"/>
                <a:cs typeface="Times New Roman" panose="02020603050405020304" pitchFamily="18" charset="0"/>
              </a:rPr>
              <a:t> </a:t>
            </a:r>
            <a:r>
              <a:rPr lang="en-US" altLang="en-US" sz="2400" b="1" dirty="0" err="1">
                <a:latin typeface="Times New Roman" panose="02020603050405020304" pitchFamily="18" charset="0"/>
                <a:cs typeface="Times New Roman" panose="02020603050405020304" pitchFamily="18" charset="0"/>
              </a:rPr>
              <a:t>nhân</a:t>
            </a:r>
            <a:r>
              <a:rPr lang="en-US" altLang="en-US" sz="2400" b="1" dirty="0">
                <a:latin typeface="Times New Roman" panose="02020603050405020304" pitchFamily="18" charset="0"/>
                <a:cs typeface="Times New Roman" panose="02020603050405020304" pitchFamily="18" charset="0"/>
              </a:rPr>
              <a:t> VN</a:t>
            </a:r>
            <a:r>
              <a:rPr lang="en-US" altLang="en-US" sz="2400" dirty="0">
                <a:latin typeface="Times New Roman" panose="02020603050405020304" pitchFamily="18" charset="0"/>
                <a:cs typeface="Times New Roman" panose="02020603050405020304" pitchFamily="18" charset="0"/>
              </a:rPr>
              <a:t>: </a:t>
            </a:r>
            <a:r>
              <a:rPr lang="pt-BR" altLang="en-US" sz="2400" dirty="0">
                <a:latin typeface="Times New Roman" panose="02020603050405020304" pitchFamily="18" charset="0"/>
                <a:ea typeface="Calibri" panose="020F0502020204030204" pitchFamily="34" charset="0"/>
                <a:cs typeface="Times New Roman" panose="02020603050405020304" pitchFamily="18" charset="0"/>
              </a:rPr>
              <a:t>Thực hiện thành công sự nghiệp công nghiệp hoá, hiện đại hoá, xây dựng Việt Nam “Dân giàu, nước mạnh, dân chủ, công bằng, văn minh”, xây dựng thành công chủ nghĩa xã hội và cuối cùng là chủ nghĩa cộng sản.</a:t>
            </a:r>
            <a:br>
              <a:rPr lang="en-US" altLang="en-US" sz="2400" dirty="0">
                <a:latin typeface="Times New Roman" panose="02020603050405020304" pitchFamily="18" charset="0"/>
                <a:ea typeface="Calibri" panose="020F0502020204030204" pitchFamily="34" charset="0"/>
                <a:cs typeface="Times New Roman" panose="02020603050405020304" pitchFamily="18" charset="0"/>
              </a:rPr>
            </a:br>
            <a:endParaRPr lang="en-US" altLang="en-US" sz="2400" dirty="0">
              <a:latin typeface="Times New Roman" panose="02020603050405020304" pitchFamily="18" charset="0"/>
              <a:cs typeface="Times New Roman" panose="02020603050405020304" pitchFamily="18" charset="0"/>
            </a:endParaRPr>
          </a:p>
        </p:txBody>
      </p:sp>
      <p:pic>
        <p:nvPicPr>
          <p:cNvPr id="280579" name="Picture 2" descr="Kết quả hình ảnh cho giai cấp cong nhan viet nam hien nay">
            <a:extLst>
              <a:ext uri="{FF2B5EF4-FFF2-40B4-BE49-F238E27FC236}">
                <a16:creationId xmlns:a16="http://schemas.microsoft.com/office/drawing/2014/main" id="{2AA08FA9-263C-C58C-C597-F2407483C9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4900" y="1881855"/>
            <a:ext cx="6090379" cy="285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5137" name="Rectangle 1">
            <a:extLst>
              <a:ext uri="{FF2B5EF4-FFF2-40B4-BE49-F238E27FC236}">
                <a16:creationId xmlns:a16="http://schemas.microsoft.com/office/drawing/2014/main" id="{2DF50A2F-41DE-CA79-6898-846C2643D02C}"/>
              </a:ext>
            </a:extLst>
          </p:cNvPr>
          <p:cNvSpPr>
            <a:spLocks noChangeArrowheads="1"/>
          </p:cNvSpPr>
          <p:nvPr/>
        </p:nvSpPr>
        <p:spPr bwMode="auto">
          <a:xfrm>
            <a:off x="214313" y="190500"/>
            <a:ext cx="5929312" cy="4524375"/>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457200">
              <a:buFontTx/>
              <a:buChar char="-"/>
              <a:tabLst>
                <a:tab pos="342900" algn="l"/>
              </a:tabLst>
              <a:defRPr/>
            </a:pPr>
            <a:r>
              <a:rPr lang="pt-BR" sz="2400" i="1" dirty="0">
                <a:latin typeface="Times New Roman" pitchFamily="18" charset="0"/>
                <a:ea typeface="Calibri" pitchFamily="34" charset="0"/>
                <a:cs typeface="Times New Roman" pitchFamily="18" charset="0"/>
              </a:rPr>
              <a:t>Tất yếu hình thành chính đảng của giai cấp công nhân</a:t>
            </a:r>
            <a:endParaRPr lang="pt-BR" sz="2400" dirty="0">
              <a:latin typeface="Times New Roman" pitchFamily="18" charset="0"/>
              <a:ea typeface="Calibri" pitchFamily="34" charset="0"/>
              <a:cs typeface="Times New Roman" pitchFamily="18" charset="0"/>
            </a:endParaRPr>
          </a:p>
          <a:p>
            <a:pPr indent="457200">
              <a:tabLst>
                <a:tab pos="342900" algn="l"/>
              </a:tabLst>
              <a:defRPr/>
            </a:pPr>
            <a:r>
              <a:rPr lang="pt-BR" sz="2400" dirty="0">
                <a:latin typeface="Times New Roman" pitchFamily="18" charset="0"/>
                <a:ea typeface="Calibri" pitchFamily="34" charset="0"/>
                <a:cs typeface="Times New Roman" pitchFamily="18" charset="0"/>
              </a:rPr>
              <a:t>Sự thất bại của phong trào công nhân tự phát giữa thế kỷ XIX khách quan đòi hỏi có lý luận khoa học dẫn đường và đảng chính trị tiền phong lãnh đạo. Sự kết hợp chủ nghĩa Mác-Lênin và phong trào công nhân tất yếu ra đời chính đảng của giai </a:t>
            </a:r>
            <a:r>
              <a:rPr lang="vi-VN" sz="2400" dirty="0">
                <a:latin typeface="Times New Roman" pitchFamily="18" charset="0"/>
                <a:ea typeface="Calibri" pitchFamily="34" charset="0"/>
                <a:cs typeface="Times New Roman" pitchFamily="18" charset="0"/>
              </a:rPr>
              <a:t>cấp công nhân. Đó là quy luật chung ra đời đảng cộng sản- chính đảng của giai cấp công nhân ở các nước tư bản phát triển. </a:t>
            </a:r>
          </a:p>
          <a:p>
            <a:pPr indent="457200">
              <a:tabLst>
                <a:tab pos="342900" algn="l"/>
              </a:tabLst>
              <a:defRPr/>
            </a:pPr>
            <a:endParaRPr lang="pt-BR" sz="2400" dirty="0">
              <a:latin typeface="Times New Roman" pitchFamily="18" charset="0"/>
              <a:cs typeface="Times New Roman" pitchFamily="18" charset="0"/>
            </a:endParaRPr>
          </a:p>
        </p:txBody>
      </p:sp>
      <p:pic>
        <p:nvPicPr>
          <p:cNvPr id="284675" name="Picture 3" descr="Di sản của V.I. Lê-nin: Giá trị lý luận và thực tiễn đối với cách mạng thế  giới và Việt Nam | Nghiên cứu | Tạp chí mặt trận Online">
            <a:extLst>
              <a:ext uri="{FF2B5EF4-FFF2-40B4-BE49-F238E27FC236}">
                <a16:creationId xmlns:a16="http://schemas.microsoft.com/office/drawing/2014/main" id="{42B5906D-9B2E-4413-395B-5A8960D16B1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72188" y="753954"/>
            <a:ext cx="3089275" cy="2306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6161" name="Rectangle 1">
            <a:extLst>
              <a:ext uri="{FF2B5EF4-FFF2-40B4-BE49-F238E27FC236}">
                <a16:creationId xmlns:a16="http://schemas.microsoft.com/office/drawing/2014/main" id="{2F470BA9-50A5-2F13-1169-DE7F8B93A84B}"/>
              </a:ext>
            </a:extLst>
          </p:cNvPr>
          <p:cNvSpPr>
            <a:spLocks noChangeArrowheads="1"/>
          </p:cNvSpPr>
          <p:nvPr/>
        </p:nvSpPr>
        <p:spPr bwMode="auto">
          <a:xfrm>
            <a:off x="142875" y="417513"/>
            <a:ext cx="8643938" cy="4154487"/>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457200" algn="just">
              <a:defRPr/>
            </a:pPr>
            <a:r>
              <a:rPr lang="pt-BR" sz="2400" dirty="0">
                <a:latin typeface="Times New Roman" pitchFamily="18" charset="0"/>
                <a:ea typeface="Calibri" pitchFamily="34" charset="0"/>
                <a:cs typeface="Times New Roman" pitchFamily="18" charset="0"/>
              </a:rPr>
              <a:t>Chủ nghĩa Mác-Lênin khẳng định: Đảng là đội tiên phong của giai cấp công nhân. Đảng có tổ chức chặt chẽ, bao gồm những người tiên tiến về mặt nhận thức và gương mẫu về mặt hành động trong giai cấp công nhân và nhân dân lao động. Đảng cộng sản được xây dựng vững mạnh về chính trị, tư tưởng và tổ chức; có lý luận tiền phong là chủ nghĩa Mác-Lênin làm nền tảng tư tưởng. Đảng cộng sản lãnh đạo giai cấp công nhân tự giác nhận thức rõ mục tiêu, con đường, biện pháp đấu tranh cách mạng, thực hiện sứ mệnh lịch sử của mình là lãnh đạo toàn xã hội đấu tranh xoá bỏ chế độ xã hội cũ, xây dựng chế độ xã hội </a:t>
            </a:r>
            <a:r>
              <a:rPr lang="vi-VN" sz="2400" dirty="0">
                <a:latin typeface="Times New Roman" pitchFamily="18" charset="0"/>
                <a:ea typeface="Calibri" pitchFamily="34" charset="0"/>
                <a:cs typeface="Times New Roman" pitchFamily="18" charset="0"/>
              </a:rPr>
              <a:t>mới -</a:t>
            </a:r>
            <a:r>
              <a:rPr lang="pt-BR" sz="2400" dirty="0">
                <a:latin typeface="Times New Roman" pitchFamily="18" charset="0"/>
                <a:ea typeface="Calibri" pitchFamily="34" charset="0"/>
                <a:cs typeface="Times New Roman" pitchFamily="18" charset="0"/>
              </a:rPr>
              <a:t> xã hội chủ nghĩa và cộng sản chủ nghĩa. </a:t>
            </a:r>
            <a:endParaRPr lang="pt-BR" sz="2400" dirty="0">
              <a:latin typeface="Times New Roman" pitchFamily="18" charset="0"/>
              <a:cs typeface="Times New Roman"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22" name="Text Box 5">
            <a:extLst>
              <a:ext uri="{FF2B5EF4-FFF2-40B4-BE49-F238E27FC236}">
                <a16:creationId xmlns:a16="http://schemas.microsoft.com/office/drawing/2014/main" id="{C3D6B6B1-5E29-6003-E49E-CB7ED8B79DF4}"/>
              </a:ext>
            </a:extLst>
          </p:cNvPr>
          <p:cNvSpPr txBox="1">
            <a:spLocks noChangeArrowheads="1"/>
          </p:cNvSpPr>
          <p:nvPr/>
        </p:nvSpPr>
        <p:spPr bwMode="auto">
          <a:xfrm>
            <a:off x="214313" y="0"/>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vi-VN" altLang="en-US" sz="2400" b="1" i="1">
                <a:latin typeface="Times New Roman" panose="02020603050405020304" pitchFamily="18" charset="0"/>
                <a:cs typeface="Times New Roman" panose="02020603050405020304" pitchFamily="18" charset="0"/>
              </a:rPr>
              <a:t>2.3.2.</a:t>
            </a:r>
            <a:r>
              <a:rPr lang="pt-BR" altLang="en-US" sz="2400" b="1" i="1">
                <a:latin typeface="Times New Roman" panose="02020603050405020304" pitchFamily="18" charset="0"/>
                <a:cs typeface="Times New Roman" panose="02020603050405020304" pitchFamily="18" charset="0"/>
              </a:rPr>
              <a:t> Cách mạng xã hội chủ nghĩa </a:t>
            </a:r>
            <a:endParaRPr lang="en-US" altLang="en-US" sz="2400">
              <a:latin typeface="Times New Roman" panose="02020603050405020304" pitchFamily="18" charset="0"/>
              <a:cs typeface="Times New Roman" panose="02020603050405020304" pitchFamily="18" charset="0"/>
            </a:endParaRPr>
          </a:p>
        </p:txBody>
      </p:sp>
      <p:sp>
        <p:nvSpPr>
          <p:cNvPr id="478209" name="Rectangle 1">
            <a:extLst>
              <a:ext uri="{FF2B5EF4-FFF2-40B4-BE49-F238E27FC236}">
                <a16:creationId xmlns:a16="http://schemas.microsoft.com/office/drawing/2014/main" id="{06226A07-AA0A-F6AF-8C4B-426ADF86C23A}"/>
              </a:ext>
            </a:extLst>
          </p:cNvPr>
          <p:cNvSpPr>
            <a:spLocks noChangeArrowheads="1"/>
          </p:cNvSpPr>
          <p:nvPr/>
        </p:nvSpPr>
        <p:spPr bwMode="auto">
          <a:xfrm>
            <a:off x="0" y="797760"/>
            <a:ext cx="4929188" cy="2678113"/>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indent="457200" algn="just">
              <a:tabLst>
                <a:tab pos="342900" algn="l"/>
              </a:tabLst>
              <a:defRPr/>
            </a:pPr>
            <a:r>
              <a:rPr lang="pt-BR" sz="2400" i="1" dirty="0">
                <a:latin typeface="Times New Roman" pitchFamily="18" charset="0"/>
                <a:ea typeface="Calibri" pitchFamily="34" charset="0"/>
                <a:cs typeface="Times New Roman" pitchFamily="18" charset="0"/>
              </a:rPr>
              <a:t>Cách mạng xã hội chủ nghĩa</a:t>
            </a:r>
            <a:r>
              <a:rPr lang="pt-BR" sz="2400" dirty="0">
                <a:latin typeface="Times New Roman" pitchFamily="18" charset="0"/>
                <a:ea typeface="Calibri" pitchFamily="34" charset="0"/>
                <a:cs typeface="Times New Roman" pitchFamily="18" charset="0"/>
              </a:rPr>
              <a:t> là cuộc cách mạng chính trị do giai cấp công nhân lãnh đạo giành chính quyền, thiết lập hệ thống chính trị của mình để cải tạo xã hội cũ, xây dựng chủ nghĩa xã hội và cuối cùng là chủ nghĩa cộng sản. </a:t>
            </a:r>
            <a:endParaRPr lang="pt-BR" sz="2400" dirty="0">
              <a:latin typeface="Times New Roman" pitchFamily="18" charset="0"/>
              <a:cs typeface="Times New Roman" pitchFamily="18" charset="0"/>
            </a:endParaRPr>
          </a:p>
        </p:txBody>
      </p:sp>
      <p:pic>
        <p:nvPicPr>
          <p:cNvPr id="286724" name="Picture 3" descr="Tiếp tục kiên định đi theo con đường Cách mạng Tháng Mười Nga | Tạp chí  Tuyên giáo">
            <a:extLst>
              <a:ext uri="{FF2B5EF4-FFF2-40B4-BE49-F238E27FC236}">
                <a16:creationId xmlns:a16="http://schemas.microsoft.com/office/drawing/2014/main" id="{0A214914-5F69-E7C0-BF39-3FFBAD42FED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29188" y="648845"/>
            <a:ext cx="3994150" cy="2928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8212" name="Rectangle 4">
            <a:extLst>
              <a:ext uri="{FF2B5EF4-FFF2-40B4-BE49-F238E27FC236}">
                <a16:creationId xmlns:a16="http://schemas.microsoft.com/office/drawing/2014/main" id="{FCC7FE1C-E1DC-6E44-913C-7F65001C8F98}"/>
              </a:ext>
            </a:extLst>
          </p:cNvPr>
          <p:cNvSpPr>
            <a:spLocks noChangeArrowheads="1"/>
          </p:cNvSpPr>
          <p:nvPr/>
        </p:nvSpPr>
        <p:spPr bwMode="auto">
          <a:xfrm>
            <a:off x="142875" y="3512855"/>
            <a:ext cx="8929688" cy="1200150"/>
          </a:xfrm>
          <a:prstGeom prst="rect">
            <a:avLst/>
          </a:prstGeom>
          <a:solidFill>
            <a:schemeClr val="accent1">
              <a:lumMod val="75000"/>
            </a:schemeClr>
          </a:solidFill>
          <a:ln w="9525">
            <a:noFill/>
            <a:miter lim="800000"/>
            <a:headEnd/>
            <a:tailEnd/>
          </a:ln>
          <a:effectLst>
            <a:prstShdw prst="shdw17" dist="17961" dir="2700000">
              <a:schemeClr val="accent1">
                <a:gamma/>
                <a:shade val="60000"/>
                <a:invGamma/>
              </a:schemeClr>
            </a:prstShdw>
          </a:effectLst>
        </p:spPr>
        <p:txBody>
          <a:bodyPr anchor="ctr">
            <a:spAutoFit/>
          </a:bodyPr>
          <a:lstStyle/>
          <a:p>
            <a:pPr indent="457200" algn="just">
              <a:tabLst>
                <a:tab pos="342900" algn="l"/>
              </a:tabLst>
              <a:defRPr/>
            </a:pPr>
            <a:r>
              <a:rPr lang="pt-BR" sz="2400" i="1" dirty="0">
                <a:latin typeface="Times New Roman" pitchFamily="18" charset="0"/>
                <a:ea typeface="Calibri" pitchFamily="34" charset="0"/>
                <a:cs typeface="Times New Roman" pitchFamily="18" charset="0"/>
              </a:rPr>
              <a:t>Động lực</a:t>
            </a:r>
            <a:r>
              <a:rPr lang="pt-BR" sz="2400" dirty="0">
                <a:latin typeface="Times New Roman" pitchFamily="18" charset="0"/>
                <a:ea typeface="Calibri" pitchFamily="34" charset="0"/>
                <a:cs typeface="Times New Roman" pitchFamily="18" charset="0"/>
              </a:rPr>
              <a:t> của cách mạng xã hội chủ nghĩa là khối đoàn kết, liên minh công nông, trí thức và các tầng lớp lao động khác do giai cấp công nhân lãnh đạo.</a:t>
            </a:r>
            <a:endParaRPr lang="pt-BR" sz="2400" dirty="0">
              <a:latin typeface="Times New Roman" pitchFamily="18" charset="0"/>
              <a:cs typeface="Times New Roman"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46" name="Content Placeholder 2">
            <a:extLst>
              <a:ext uri="{FF2B5EF4-FFF2-40B4-BE49-F238E27FC236}">
                <a16:creationId xmlns:a16="http://schemas.microsoft.com/office/drawing/2014/main" id="{F73F601E-72F4-1FF6-51D1-9A5B3E4E2916}"/>
              </a:ext>
            </a:extLst>
          </p:cNvPr>
          <p:cNvSpPr>
            <a:spLocks noGrp="1" noChangeArrowheads="1"/>
          </p:cNvSpPr>
          <p:nvPr>
            <p:ph idx="1"/>
          </p:nvPr>
        </p:nvSpPr>
        <p:spPr>
          <a:xfrm>
            <a:off x="0" y="1000125"/>
            <a:ext cx="2714625" cy="3594100"/>
          </a:xfrm>
        </p:spPr>
        <p:txBody>
          <a:bodyPr/>
          <a:lstStyle/>
          <a:p>
            <a:pPr>
              <a:buFontTx/>
              <a:buNone/>
            </a:pPr>
            <a:r>
              <a:rPr lang="pt-BR" altLang="en-US" sz="1600" i="1"/>
              <a:t>    </a:t>
            </a:r>
            <a:r>
              <a:rPr lang="pt-BR" altLang="en-US" sz="1600" b="1" i="1"/>
              <a:t>Trên lĩnh vực chính trị</a:t>
            </a:r>
            <a:r>
              <a:rPr lang="pt-BR" altLang="en-US" sz="1600"/>
              <a:t>, Đảng cộng sản lãnh đạo giai cấp công nhân và các lực lượng nhân dân lao động đấu tranh lật đổ chính quyền tư sản, thiết lập quyền lực chính trị về tay mình, xây dựng </a:t>
            </a:r>
            <a:r>
              <a:rPr lang="pt-BR" altLang="en-US" sz="1800">
                <a:latin typeface="Times New Roman" panose="02020603050405020304" pitchFamily="18" charset="0"/>
                <a:cs typeface="Times New Roman" panose="02020603050405020304" pitchFamily="18" charset="0"/>
              </a:rPr>
              <a:t>kiến</a:t>
            </a:r>
            <a:r>
              <a:rPr lang="pt-BR" altLang="en-US" sz="1600"/>
              <a:t> trúc thượng tầng xã hội chủ nghĩa, hoàn thiện nền dân chủ xã hội chủ nghĩa. </a:t>
            </a:r>
            <a:endParaRPr lang="en-US" altLang="en-US" sz="1600"/>
          </a:p>
          <a:p>
            <a:pPr>
              <a:buFontTx/>
              <a:buNone/>
            </a:pPr>
            <a:endParaRPr lang="en-US" altLang="en-US" sz="1600"/>
          </a:p>
        </p:txBody>
      </p:sp>
      <p:sp>
        <p:nvSpPr>
          <p:cNvPr id="4" name="Content Placeholder 2">
            <a:extLst>
              <a:ext uri="{FF2B5EF4-FFF2-40B4-BE49-F238E27FC236}">
                <a16:creationId xmlns:a16="http://schemas.microsoft.com/office/drawing/2014/main" id="{C8C95327-73E7-5253-7FCA-BEA6A3A52CD2}"/>
              </a:ext>
            </a:extLst>
          </p:cNvPr>
          <p:cNvSpPr txBox="1">
            <a:spLocks/>
          </p:cNvSpPr>
          <p:nvPr/>
        </p:nvSpPr>
        <p:spPr bwMode="auto">
          <a:xfrm>
            <a:off x="2965449" y="995363"/>
            <a:ext cx="2643188" cy="3746500"/>
          </a:xfrm>
          <a:prstGeom prst="rect">
            <a:avLst/>
          </a:prstGeom>
          <a:noFill/>
          <a:ln w="9525">
            <a:noFill/>
            <a:miter lim="800000"/>
            <a:headEnd/>
            <a:tailEnd/>
          </a:ln>
        </p:spPr>
        <p:txBody>
          <a:bodyPr lIns="91424" tIns="45712" rIns="91424" bIns="45712"/>
          <a:lstStyle/>
          <a:p>
            <a:pPr eaLnBrk="1" hangingPunct="1">
              <a:defRPr/>
            </a:pPr>
            <a:r>
              <a:rPr lang="pt-BR" sz="1600" b="1" i="1" dirty="0">
                <a:latin typeface="Times New Roman" pitchFamily="18" charset="0"/>
                <a:cs typeface="Times New Roman" pitchFamily="18" charset="0"/>
              </a:rPr>
              <a:t>Trên lĩnh vực kinh tế</a:t>
            </a:r>
            <a:r>
              <a:rPr lang="pt-BR" sz="1600" b="1" dirty="0">
                <a:latin typeface="Times New Roman" pitchFamily="18" charset="0"/>
                <a:cs typeface="Times New Roman" pitchFamily="18" charset="0"/>
              </a:rPr>
              <a:t>, </a:t>
            </a:r>
            <a:r>
              <a:rPr lang="pt-BR" sz="1600" dirty="0">
                <a:latin typeface="Times New Roman" pitchFamily="18" charset="0"/>
                <a:cs typeface="Times New Roman" pitchFamily="18" charset="0"/>
              </a:rPr>
              <a:t>nhiệm vụ trọng tâm là phát triển lực lượng sản xuất, tiến hành công nghiệp hoá xã hội chủ nghĩa; xây dựng quan hệ sản xuất tiến bộ phù hợp với trình độ phát triển của lực lượng sản xuất; xây dựng và phát huy quyền làm chủ của người lao động đối với tư liệu sản xuất; cải thiện đời sống nhân dân. </a:t>
            </a:r>
            <a:endParaRPr lang="en-US" sz="1600" dirty="0">
              <a:latin typeface="Times New Roman" pitchFamily="18" charset="0"/>
              <a:cs typeface="Times New Roman" pitchFamily="18" charset="0"/>
            </a:endParaRPr>
          </a:p>
          <a:p>
            <a:pPr marL="341313" indent="-341313">
              <a:spcBef>
                <a:spcPct val="20000"/>
              </a:spcBef>
              <a:defRPr/>
            </a:pPr>
            <a:endParaRPr lang="en-US" sz="1600" kern="0" dirty="0">
              <a:latin typeface="Times New Roman" pitchFamily="18" charset="0"/>
              <a:cs typeface="Times New Roman" pitchFamily="18" charset="0"/>
            </a:endParaRPr>
          </a:p>
        </p:txBody>
      </p:sp>
      <p:sp>
        <p:nvSpPr>
          <p:cNvPr id="5" name="Content Placeholder 2">
            <a:extLst>
              <a:ext uri="{FF2B5EF4-FFF2-40B4-BE49-F238E27FC236}">
                <a16:creationId xmlns:a16="http://schemas.microsoft.com/office/drawing/2014/main" id="{B50F7801-B31A-BD69-A30F-F44F0E7DB021}"/>
              </a:ext>
            </a:extLst>
          </p:cNvPr>
          <p:cNvSpPr txBox="1">
            <a:spLocks/>
          </p:cNvSpPr>
          <p:nvPr/>
        </p:nvSpPr>
        <p:spPr bwMode="auto">
          <a:xfrm>
            <a:off x="6000750" y="785813"/>
            <a:ext cx="3143250" cy="3751262"/>
          </a:xfrm>
          <a:prstGeom prst="rect">
            <a:avLst/>
          </a:prstGeom>
          <a:noFill/>
          <a:ln w="9525">
            <a:noFill/>
            <a:miter lim="800000"/>
            <a:headEnd/>
            <a:tailEnd/>
          </a:ln>
        </p:spPr>
        <p:txBody>
          <a:bodyPr lIns="91424" tIns="45712" rIns="91424" bIns="45712"/>
          <a:lstStyle/>
          <a:p>
            <a:pPr eaLnBrk="1" hangingPunct="1">
              <a:defRPr/>
            </a:pPr>
            <a:r>
              <a:rPr lang="pt-BR" sz="1700" b="1" i="1" dirty="0">
                <a:latin typeface="Times New Roman" pitchFamily="18" charset="0"/>
                <a:cs typeface="Times New Roman" pitchFamily="18" charset="0"/>
              </a:rPr>
              <a:t>Trên lĩnh vực tư tưởng-văn </a:t>
            </a:r>
            <a:r>
              <a:rPr lang="vi-VN" sz="1700" b="1" i="1" dirty="0">
                <a:latin typeface="Times New Roman" pitchFamily="18" charset="0"/>
                <a:cs typeface="Times New Roman" pitchFamily="18" charset="0"/>
              </a:rPr>
              <a:t>hóa</a:t>
            </a:r>
            <a:r>
              <a:rPr lang="vi-VN" sz="1700" i="1" dirty="0">
                <a:latin typeface="Times New Roman" pitchFamily="18" charset="0"/>
                <a:cs typeface="Times New Roman" pitchFamily="18" charset="0"/>
              </a:rPr>
              <a:t>, </a:t>
            </a:r>
            <a:r>
              <a:rPr lang="pt-BR" sz="1700" dirty="0">
                <a:latin typeface="Times New Roman" pitchFamily="18" charset="0"/>
                <a:cs typeface="Times New Roman" pitchFamily="18" charset="0"/>
              </a:rPr>
              <a:t>là tiến hành giáo dục chủ nghĩa Mác-Lênin trở thành hệ tư tưởng chủ đạo trong xã hội, xây dựng nền văn hoá xã hội chủ nghĩa; phát triển giáo dục-đào tạo, khoa học công nghệ, văn học nghệ thuật, thông tin và truyền thông, các thiết chế văn hoá xã hội chủ nghĩa; phát huy giá trị truyền thống quý báu của dân tộc, tiếp thu tinh hoa văn hoá nhân loại, xây dựng con người mới,  xây dựng đạo đức, lối sống mới xã hội chủ nghĩa.</a:t>
            </a:r>
            <a:endParaRPr lang="en-US" sz="1700" dirty="0">
              <a:latin typeface="Times New Roman" pitchFamily="18" charset="0"/>
              <a:cs typeface="Times New Roman" pitchFamily="18" charset="0"/>
            </a:endParaRPr>
          </a:p>
          <a:p>
            <a:pPr marL="341313" indent="-341313">
              <a:spcBef>
                <a:spcPct val="20000"/>
              </a:spcBef>
              <a:defRPr/>
            </a:pPr>
            <a:endParaRPr lang="en-US" sz="1700" kern="0" dirty="0">
              <a:latin typeface="Times New Roman" pitchFamily="18" charset="0"/>
              <a:cs typeface="Times New Roman" pitchFamily="18" charset="0"/>
            </a:endParaRPr>
          </a:p>
        </p:txBody>
      </p:sp>
      <p:sp>
        <p:nvSpPr>
          <p:cNvPr id="287749" name="TextBox 5">
            <a:extLst>
              <a:ext uri="{FF2B5EF4-FFF2-40B4-BE49-F238E27FC236}">
                <a16:creationId xmlns:a16="http://schemas.microsoft.com/office/drawing/2014/main" id="{C1FF44C8-FF3E-D9FA-0B01-3CF7FB8CDE90}"/>
              </a:ext>
            </a:extLst>
          </p:cNvPr>
          <p:cNvSpPr txBox="1">
            <a:spLocks noChangeArrowheads="1"/>
          </p:cNvSpPr>
          <p:nvPr/>
        </p:nvSpPr>
        <p:spPr bwMode="auto">
          <a:xfrm>
            <a:off x="2643188" y="0"/>
            <a:ext cx="37861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400" b="1">
                <a:latin typeface="Times New Roman" panose="02020603050405020304" pitchFamily="18" charset="0"/>
                <a:cs typeface="Times New Roman" panose="02020603050405020304" pitchFamily="18" charset="0"/>
              </a:rPr>
              <a:t>Nội dung của CM XHCN</a:t>
            </a:r>
          </a:p>
        </p:txBody>
      </p:sp>
      <p:cxnSp>
        <p:nvCxnSpPr>
          <p:cNvPr id="8" name="Straight Arrow Connector 7">
            <a:extLst>
              <a:ext uri="{FF2B5EF4-FFF2-40B4-BE49-F238E27FC236}">
                <a16:creationId xmlns:a16="http://schemas.microsoft.com/office/drawing/2014/main" id="{300618E2-4F8E-42F0-FC20-89CA0F9E10C1}"/>
              </a:ext>
            </a:extLst>
          </p:cNvPr>
          <p:cNvCxnSpPr>
            <a:stCxn id="287749" idx="2"/>
          </p:cNvCxnSpPr>
          <p:nvPr/>
        </p:nvCxnSpPr>
        <p:spPr>
          <a:xfrm rot="5400000">
            <a:off x="2963863" y="-573087"/>
            <a:ext cx="538162" cy="2608262"/>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C9852B09-4463-FAE0-E473-D7C987CB6D59}"/>
              </a:ext>
            </a:extLst>
          </p:cNvPr>
          <p:cNvCxnSpPr>
            <a:cxnSpLocks/>
            <a:stCxn id="287749" idx="2"/>
            <a:endCxn id="5" idx="0"/>
          </p:cNvCxnSpPr>
          <p:nvPr/>
        </p:nvCxnSpPr>
        <p:spPr>
          <a:xfrm>
            <a:off x="4536282" y="461963"/>
            <a:ext cx="3036093" cy="32385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F6B35C75-80FA-E55F-4170-3E53B7B341E9}"/>
              </a:ext>
            </a:extLst>
          </p:cNvPr>
          <p:cNvCxnSpPr>
            <a:stCxn id="287749" idx="2"/>
            <a:endCxn id="4" idx="0"/>
          </p:cNvCxnSpPr>
          <p:nvPr/>
        </p:nvCxnSpPr>
        <p:spPr>
          <a:xfrm flipH="1">
            <a:off x="4287043" y="461963"/>
            <a:ext cx="249239" cy="53340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770" name="Slide Number Placeholder 5">
            <a:extLst>
              <a:ext uri="{FF2B5EF4-FFF2-40B4-BE49-F238E27FC236}">
                <a16:creationId xmlns:a16="http://schemas.microsoft.com/office/drawing/2014/main" id="{44F496CF-8913-9052-E6CA-0CA92ADCC5A7}"/>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CABFED84-8028-4A3A-A2DF-43DF26B77E0B}" type="slidenum">
              <a:rPr lang="en-US" altLang="en-US" sz="1400" smtClean="0">
                <a:solidFill>
                  <a:srgbClr val="000000"/>
                </a:solidFill>
              </a:rPr>
              <a:pPr>
                <a:spcBef>
                  <a:spcPct val="0"/>
                </a:spcBef>
                <a:buFontTx/>
                <a:buNone/>
              </a:pPr>
              <a:t>37</a:t>
            </a:fld>
            <a:endParaRPr lang="en-US" altLang="en-US" sz="1400">
              <a:solidFill>
                <a:srgbClr val="000000"/>
              </a:solidFill>
            </a:endParaRPr>
          </a:p>
        </p:txBody>
      </p:sp>
      <p:sp>
        <p:nvSpPr>
          <p:cNvPr id="288771" name="Rectangle 3">
            <a:extLst>
              <a:ext uri="{FF2B5EF4-FFF2-40B4-BE49-F238E27FC236}">
                <a16:creationId xmlns:a16="http://schemas.microsoft.com/office/drawing/2014/main" id="{B13CF247-8C1D-E113-B959-BF923835C709}"/>
              </a:ext>
            </a:extLst>
          </p:cNvPr>
          <p:cNvSpPr>
            <a:spLocks noGrp="1" noChangeArrowheads="1"/>
          </p:cNvSpPr>
          <p:nvPr>
            <p:ph type="body" idx="1"/>
          </p:nvPr>
        </p:nvSpPr>
        <p:spPr>
          <a:xfrm>
            <a:off x="97437" y="2868613"/>
            <a:ext cx="8949128" cy="2114550"/>
          </a:xfrm>
        </p:spPr>
        <p:txBody>
          <a:bodyPr/>
          <a:lstStyle/>
          <a:p>
            <a:pPr algn="just" eaLnBrk="1" hangingPunct="1">
              <a:buFontTx/>
              <a:buNone/>
            </a:pPr>
            <a:r>
              <a:rPr lang="en-US" altLang="en-US" sz="2000" i="1" dirty="0"/>
              <a:t>      L</a:t>
            </a:r>
            <a:r>
              <a:rPr lang="pt-BR" altLang="en-US" sz="2000" i="1" dirty="0"/>
              <a:t>à thời kỳ cải biến cách mạng sâu sắc, toàn diện từ chủ nghĩa tư bản lên chủ nghĩa cộng sản</a:t>
            </a:r>
            <a:r>
              <a:rPr lang="pt-BR" altLang="en-US" sz="2000" dirty="0"/>
              <a:t>. Đó là thời kỳ mà, đồng thời cùng tồn tại những đặc điểm, đặc trưng của cả hai kết cấu kinh tế - xã hội tư bản chủ nghĩa và cộng sản chủ nghĩa và diễn ra cuộc đấu tranh giữa chủ nghĩa tư bản đã bị đánh bại nhưng chưa bị tiêu diệt hẳn và chủ nghĩa cộng sản đã phát sinh nhưng còn rất non yếu</a:t>
            </a:r>
            <a:endParaRPr lang="en-US" altLang="en-US" sz="2000" dirty="0"/>
          </a:p>
        </p:txBody>
      </p:sp>
      <p:pic>
        <p:nvPicPr>
          <p:cNvPr id="7" name="Picture 9" descr="marxism">
            <a:extLst>
              <a:ext uri="{FF2B5EF4-FFF2-40B4-BE49-F238E27FC236}">
                <a16:creationId xmlns:a16="http://schemas.microsoft.com/office/drawing/2014/main" id="{878649AB-41F4-A42A-93F3-CB7D3DD28E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2315" y="1151432"/>
            <a:ext cx="5286375"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4193" name="Rectangle 1">
            <a:extLst>
              <a:ext uri="{FF2B5EF4-FFF2-40B4-BE49-F238E27FC236}">
                <a16:creationId xmlns:a16="http://schemas.microsoft.com/office/drawing/2014/main" id="{60C94714-AB8D-660C-EF1C-F59E9F6D773A}"/>
              </a:ext>
            </a:extLst>
          </p:cNvPr>
          <p:cNvSpPr>
            <a:spLocks noChangeArrowheads="1"/>
          </p:cNvSpPr>
          <p:nvPr/>
        </p:nvSpPr>
        <p:spPr bwMode="auto">
          <a:xfrm>
            <a:off x="97438" y="1213688"/>
            <a:ext cx="2848126" cy="1200312"/>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lIns="91424" tIns="45712" rIns="91424" bIns="45712" anchor="ctr">
            <a:spAutoFit/>
          </a:bodyPr>
          <a:lstStyle/>
          <a:p>
            <a:pPr indent="457106" algn="just">
              <a:tabLst>
                <a:tab pos="342830" algn="l"/>
              </a:tabLst>
              <a:defRPr/>
            </a:pPr>
            <a:r>
              <a:rPr lang="pt-BR" sz="2400" b="1" i="1" dirty="0">
                <a:latin typeface="Times New Roman" pitchFamily="18" charset="0"/>
                <a:cs typeface="Times New Roman" pitchFamily="18" charset="0"/>
              </a:rPr>
              <a:t>- Thời kỳ qu</a:t>
            </a:r>
            <a:r>
              <a:rPr lang="pt-BR" sz="2400" b="1" i="1" dirty="0">
                <a:latin typeface="Calibri" pitchFamily="34" charset="0"/>
                <a:cs typeface="Times New Roman" pitchFamily="18" charset="0"/>
              </a:rPr>
              <a:t>á</a:t>
            </a:r>
            <a:r>
              <a:rPr lang="pt-BR" sz="2400" b="1" i="1" dirty="0">
                <a:latin typeface="Times New Roman" pitchFamily="18" charset="0"/>
                <a:cs typeface="Times New Roman" pitchFamily="18" charset="0"/>
              </a:rPr>
              <a:t> độ từ chủ nghĩa tư bản lên chủ nghĩa xã hội</a:t>
            </a:r>
            <a:endParaRPr lang="pt-BR" sz="2400" dirty="0"/>
          </a:p>
        </p:txBody>
      </p:sp>
      <p:sp>
        <p:nvSpPr>
          <p:cNvPr id="477185" name="Rectangle 1">
            <a:extLst>
              <a:ext uri="{FF2B5EF4-FFF2-40B4-BE49-F238E27FC236}">
                <a16:creationId xmlns:a16="http://schemas.microsoft.com/office/drawing/2014/main" id="{D6A9AB44-2D26-27D3-15C8-DAD762F0AA59}"/>
              </a:ext>
            </a:extLst>
          </p:cNvPr>
          <p:cNvSpPr>
            <a:spLocks noChangeArrowheads="1"/>
          </p:cNvSpPr>
          <p:nvPr/>
        </p:nvSpPr>
        <p:spPr bwMode="auto">
          <a:xfrm>
            <a:off x="-188913" y="532146"/>
            <a:ext cx="9237663" cy="461963"/>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indent="457200" algn="just">
              <a:tabLst>
                <a:tab pos="342900" algn="l"/>
              </a:tabLst>
              <a:defRPr/>
            </a:pPr>
            <a:r>
              <a:rPr lang="vi-VN" sz="2400" b="1" i="1" dirty="0">
                <a:latin typeface="Times New Roman" pitchFamily="18" charset="0"/>
                <a:ea typeface="Calibri" pitchFamily="34" charset="0"/>
                <a:cs typeface="Times New Roman" pitchFamily="18" charset="0"/>
              </a:rPr>
              <a:t>2.3.3.</a:t>
            </a:r>
            <a:r>
              <a:rPr lang="pt-BR" sz="2400" b="1" i="1" dirty="0">
                <a:latin typeface="Times New Roman" pitchFamily="18" charset="0"/>
                <a:ea typeface="Calibri" pitchFamily="34" charset="0"/>
                <a:cs typeface="Times New Roman" pitchFamily="18" charset="0"/>
              </a:rPr>
              <a:t> Sự phát triển của hình thái kinh tế-xã hội cộng sản chủ nghĩa</a:t>
            </a:r>
            <a:endParaRPr lang="pt-BR" sz="2400" dirty="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8C9570E4-9DA2-9FEC-DF8F-E89DA136A3B5}"/>
              </a:ext>
            </a:extLst>
          </p:cNvPr>
          <p:cNvSpPr>
            <a:spLocks noGrp="1" noChangeArrowheads="1"/>
          </p:cNvSpPr>
          <p:nvPr>
            <p:ph type="title"/>
          </p:nvPr>
        </p:nvSpPr>
        <p:spPr/>
        <p:txBody>
          <a:bodyPr>
            <a:normAutofit fontScale="90000"/>
          </a:bodyPr>
          <a:lstStyle/>
          <a:p>
            <a:r>
              <a:rPr lang="en-US" altLang="en-US" sz="3200" b="1">
                <a:solidFill>
                  <a:srgbClr val="000066"/>
                </a:solidFill>
              </a:rPr>
              <a:t>Sơ đồ biểu diễn</a:t>
            </a:r>
            <a:br>
              <a:rPr lang="en-US" altLang="en-US" sz="3200" b="1">
                <a:solidFill>
                  <a:srgbClr val="000066"/>
                </a:solidFill>
              </a:rPr>
            </a:br>
            <a:r>
              <a:rPr lang="en-US" altLang="en-US" sz="3200" b="1">
                <a:solidFill>
                  <a:srgbClr val="000066"/>
                </a:solidFill>
              </a:rPr>
              <a:t>Quan niệm của Lênin</a:t>
            </a:r>
          </a:p>
        </p:txBody>
      </p:sp>
      <p:sp>
        <p:nvSpPr>
          <p:cNvPr id="289795" name="Line 3">
            <a:extLst>
              <a:ext uri="{FF2B5EF4-FFF2-40B4-BE49-F238E27FC236}">
                <a16:creationId xmlns:a16="http://schemas.microsoft.com/office/drawing/2014/main" id="{A2C68B04-39B5-B845-A656-5B313B0634F1}"/>
              </a:ext>
            </a:extLst>
          </p:cNvPr>
          <p:cNvSpPr>
            <a:spLocks noChangeShapeType="1"/>
          </p:cNvSpPr>
          <p:nvPr/>
        </p:nvSpPr>
        <p:spPr bwMode="auto">
          <a:xfrm>
            <a:off x="990600" y="2857500"/>
            <a:ext cx="7696200"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lIns="91424" tIns="45712" rIns="91424" bIns="45712"/>
          <a:lstStyle/>
          <a:p>
            <a:endParaRPr lang="en-US"/>
          </a:p>
        </p:txBody>
      </p:sp>
      <p:sp>
        <p:nvSpPr>
          <p:cNvPr id="37892" name="Line 4">
            <a:extLst>
              <a:ext uri="{FF2B5EF4-FFF2-40B4-BE49-F238E27FC236}">
                <a16:creationId xmlns:a16="http://schemas.microsoft.com/office/drawing/2014/main" id="{744DF1FA-89F1-1B7A-0EEE-86D4D39C6682}"/>
              </a:ext>
            </a:extLst>
          </p:cNvPr>
          <p:cNvSpPr>
            <a:spLocks noChangeShapeType="1"/>
          </p:cNvSpPr>
          <p:nvPr/>
        </p:nvSpPr>
        <p:spPr bwMode="auto">
          <a:xfrm>
            <a:off x="152400" y="2857500"/>
            <a:ext cx="685800" cy="0"/>
          </a:xfrm>
          <a:prstGeom prst="line">
            <a:avLst/>
          </a:prstGeom>
          <a:noFill/>
          <a:ln w="38100">
            <a:solidFill>
              <a:schemeClr val="tx1"/>
            </a:solidFill>
            <a:prstDash val="dash"/>
            <a:round/>
            <a:headEnd/>
            <a:tailEnd/>
          </a:ln>
          <a:extLst>
            <a:ext uri="{909E8E84-426E-40DD-AFC4-6F175D3DCCD1}">
              <a14:hiddenFill xmlns:a14="http://schemas.microsoft.com/office/drawing/2010/main">
                <a:noFill/>
              </a14:hiddenFill>
            </a:ext>
          </a:extLst>
        </p:spPr>
        <p:txBody>
          <a:bodyPr lIns="91424" tIns="45712" rIns="91424" bIns="45712"/>
          <a:lstStyle/>
          <a:p>
            <a:endParaRPr lang="en-US"/>
          </a:p>
        </p:txBody>
      </p:sp>
      <p:sp>
        <p:nvSpPr>
          <p:cNvPr id="37893" name="Line 5">
            <a:extLst>
              <a:ext uri="{FF2B5EF4-FFF2-40B4-BE49-F238E27FC236}">
                <a16:creationId xmlns:a16="http://schemas.microsoft.com/office/drawing/2014/main" id="{BD53BF43-9AB1-518F-DD00-EF498B0EC640}"/>
              </a:ext>
            </a:extLst>
          </p:cNvPr>
          <p:cNvSpPr>
            <a:spLocks noChangeShapeType="1"/>
          </p:cNvSpPr>
          <p:nvPr/>
        </p:nvSpPr>
        <p:spPr bwMode="auto">
          <a:xfrm>
            <a:off x="990600" y="2743200"/>
            <a:ext cx="0" cy="2286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91424" tIns="45712" rIns="91424" bIns="45712"/>
          <a:lstStyle/>
          <a:p>
            <a:endParaRPr lang="en-US"/>
          </a:p>
        </p:txBody>
      </p:sp>
      <p:sp>
        <p:nvSpPr>
          <p:cNvPr id="37894" name="Line 6">
            <a:extLst>
              <a:ext uri="{FF2B5EF4-FFF2-40B4-BE49-F238E27FC236}">
                <a16:creationId xmlns:a16="http://schemas.microsoft.com/office/drawing/2014/main" id="{AB80EE96-15A9-459F-46F5-567A084069A1}"/>
              </a:ext>
            </a:extLst>
          </p:cNvPr>
          <p:cNvSpPr>
            <a:spLocks noChangeShapeType="1"/>
          </p:cNvSpPr>
          <p:nvPr/>
        </p:nvSpPr>
        <p:spPr bwMode="auto">
          <a:xfrm>
            <a:off x="3200400" y="2743200"/>
            <a:ext cx="0" cy="2286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91424" tIns="45712" rIns="91424" bIns="45712"/>
          <a:lstStyle/>
          <a:p>
            <a:endParaRPr lang="en-US"/>
          </a:p>
        </p:txBody>
      </p:sp>
      <p:sp>
        <p:nvSpPr>
          <p:cNvPr id="37895" name="Line 7">
            <a:extLst>
              <a:ext uri="{FF2B5EF4-FFF2-40B4-BE49-F238E27FC236}">
                <a16:creationId xmlns:a16="http://schemas.microsoft.com/office/drawing/2014/main" id="{638EBEC5-475F-DF51-D26D-95AF233F17D5}"/>
              </a:ext>
            </a:extLst>
          </p:cNvPr>
          <p:cNvSpPr>
            <a:spLocks noChangeShapeType="1"/>
          </p:cNvSpPr>
          <p:nvPr/>
        </p:nvSpPr>
        <p:spPr bwMode="auto">
          <a:xfrm flipV="1">
            <a:off x="6477000" y="2686050"/>
            <a:ext cx="0" cy="1714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lIns="91424" tIns="45712" rIns="91424" bIns="45712"/>
          <a:lstStyle/>
          <a:p>
            <a:endParaRPr lang="en-US"/>
          </a:p>
        </p:txBody>
      </p:sp>
      <p:sp>
        <p:nvSpPr>
          <p:cNvPr id="37896" name="Line 8">
            <a:extLst>
              <a:ext uri="{FF2B5EF4-FFF2-40B4-BE49-F238E27FC236}">
                <a16:creationId xmlns:a16="http://schemas.microsoft.com/office/drawing/2014/main" id="{A02F3CC8-64FA-71A2-9165-2CD0DE988263}"/>
              </a:ext>
            </a:extLst>
          </p:cNvPr>
          <p:cNvSpPr>
            <a:spLocks noChangeShapeType="1"/>
          </p:cNvSpPr>
          <p:nvPr/>
        </p:nvSpPr>
        <p:spPr bwMode="auto">
          <a:xfrm flipV="1">
            <a:off x="4800600" y="2857500"/>
            <a:ext cx="0" cy="17145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lIns="91424" tIns="45712" rIns="91424" bIns="45712"/>
          <a:lstStyle/>
          <a:p>
            <a:endParaRPr lang="en-US"/>
          </a:p>
        </p:txBody>
      </p:sp>
      <p:sp>
        <p:nvSpPr>
          <p:cNvPr id="37897" name="Text Box 9">
            <a:extLst>
              <a:ext uri="{FF2B5EF4-FFF2-40B4-BE49-F238E27FC236}">
                <a16:creationId xmlns:a16="http://schemas.microsoft.com/office/drawing/2014/main" id="{039CE61E-3588-275C-87ED-6A597C1106CA}"/>
              </a:ext>
            </a:extLst>
          </p:cNvPr>
          <p:cNvSpPr txBox="1">
            <a:spLocks noChangeArrowheads="1"/>
          </p:cNvSpPr>
          <p:nvPr/>
        </p:nvSpPr>
        <p:spPr bwMode="auto">
          <a:xfrm>
            <a:off x="685800" y="1885950"/>
            <a:ext cx="2819400" cy="314325"/>
          </a:xfrm>
          <a:prstGeom prst="rect">
            <a:avLst/>
          </a:prstGeom>
          <a:noFill/>
          <a:ln>
            <a:noFill/>
          </a:ln>
          <a:effectLst/>
        </p:spPr>
        <p:txBody>
          <a:bodyPr lIns="91424" tIns="45712" rIns="91424" bIns="45712">
            <a:spAutoFit/>
          </a:bodyPr>
          <a:lstStyle/>
          <a:p>
            <a:pPr eaLnBrk="1" hangingPunct="1">
              <a:lnSpc>
                <a:spcPct val="60000"/>
              </a:lnSpc>
              <a:spcBef>
                <a:spcPct val="50000"/>
              </a:spcBef>
              <a:defRPr/>
            </a:pPr>
            <a:r>
              <a:rPr lang="en-US" altLang="en-US" sz="2400" dirty="0">
                <a:solidFill>
                  <a:srgbClr val="FF0000"/>
                </a:solidFill>
                <a:effectLst>
                  <a:outerShdw blurRad="38100" dist="38100" dir="2700000" algn="tl">
                    <a:srgbClr val="000000"/>
                  </a:outerShdw>
                </a:effectLst>
              </a:rPr>
              <a:t> </a:t>
            </a:r>
          </a:p>
        </p:txBody>
      </p:sp>
      <p:sp>
        <p:nvSpPr>
          <p:cNvPr id="37899" name="Line 11">
            <a:extLst>
              <a:ext uri="{FF2B5EF4-FFF2-40B4-BE49-F238E27FC236}">
                <a16:creationId xmlns:a16="http://schemas.microsoft.com/office/drawing/2014/main" id="{BBFC89FB-CF62-1C9A-F29E-A64CC1B1FC8E}"/>
              </a:ext>
            </a:extLst>
          </p:cNvPr>
          <p:cNvSpPr>
            <a:spLocks noChangeShapeType="1"/>
          </p:cNvSpPr>
          <p:nvPr/>
        </p:nvSpPr>
        <p:spPr bwMode="auto">
          <a:xfrm flipV="1">
            <a:off x="3200400" y="2171700"/>
            <a:ext cx="0" cy="51435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lIns="91424" tIns="45712" rIns="91424" bIns="45712"/>
          <a:lstStyle/>
          <a:p>
            <a:endParaRPr lang="en-US"/>
          </a:p>
        </p:txBody>
      </p:sp>
      <p:sp>
        <p:nvSpPr>
          <p:cNvPr id="37900" name="Line 12">
            <a:extLst>
              <a:ext uri="{FF2B5EF4-FFF2-40B4-BE49-F238E27FC236}">
                <a16:creationId xmlns:a16="http://schemas.microsoft.com/office/drawing/2014/main" id="{D08DADA1-81CF-605C-B0B7-9488C3922E74}"/>
              </a:ext>
            </a:extLst>
          </p:cNvPr>
          <p:cNvSpPr>
            <a:spLocks noChangeShapeType="1"/>
          </p:cNvSpPr>
          <p:nvPr/>
        </p:nvSpPr>
        <p:spPr bwMode="auto">
          <a:xfrm flipV="1">
            <a:off x="6477000" y="2171700"/>
            <a:ext cx="0" cy="4572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lIns="91424" tIns="45712" rIns="91424" bIns="45712"/>
          <a:lstStyle/>
          <a:p>
            <a:endParaRPr lang="en-US"/>
          </a:p>
        </p:txBody>
      </p:sp>
      <p:sp>
        <p:nvSpPr>
          <p:cNvPr id="37901" name="Line 13">
            <a:extLst>
              <a:ext uri="{FF2B5EF4-FFF2-40B4-BE49-F238E27FC236}">
                <a16:creationId xmlns:a16="http://schemas.microsoft.com/office/drawing/2014/main" id="{29A49A91-8184-F026-8D0A-AF021B24E8FB}"/>
              </a:ext>
            </a:extLst>
          </p:cNvPr>
          <p:cNvSpPr>
            <a:spLocks noChangeShapeType="1"/>
          </p:cNvSpPr>
          <p:nvPr/>
        </p:nvSpPr>
        <p:spPr bwMode="auto">
          <a:xfrm>
            <a:off x="3200400" y="2514600"/>
            <a:ext cx="3276600" cy="0"/>
          </a:xfrm>
          <a:prstGeom prst="line">
            <a:avLst/>
          </a:prstGeom>
          <a:noFill/>
          <a:ln w="9525">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lIns="91424" tIns="45712" rIns="91424" bIns="45712"/>
          <a:lstStyle/>
          <a:p>
            <a:endParaRPr lang="en-US"/>
          </a:p>
        </p:txBody>
      </p:sp>
      <p:sp>
        <p:nvSpPr>
          <p:cNvPr id="289805" name="Text Box 14">
            <a:extLst>
              <a:ext uri="{FF2B5EF4-FFF2-40B4-BE49-F238E27FC236}">
                <a16:creationId xmlns:a16="http://schemas.microsoft.com/office/drawing/2014/main" id="{735190B2-B9B7-0C2D-5547-232A52A443BD}"/>
              </a:ext>
            </a:extLst>
          </p:cNvPr>
          <p:cNvSpPr txBox="1">
            <a:spLocks noChangeArrowheads="1"/>
          </p:cNvSpPr>
          <p:nvPr/>
        </p:nvSpPr>
        <p:spPr bwMode="auto">
          <a:xfrm>
            <a:off x="3505200" y="2057400"/>
            <a:ext cx="26066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37903" name="Text Box 15">
            <a:extLst>
              <a:ext uri="{FF2B5EF4-FFF2-40B4-BE49-F238E27FC236}">
                <a16:creationId xmlns:a16="http://schemas.microsoft.com/office/drawing/2014/main" id="{941A889A-237B-0FF8-D1DF-EDC3E25B54D4}"/>
              </a:ext>
            </a:extLst>
          </p:cNvPr>
          <p:cNvSpPr txBox="1">
            <a:spLocks noChangeArrowheads="1"/>
          </p:cNvSpPr>
          <p:nvPr/>
        </p:nvSpPr>
        <p:spPr bwMode="auto">
          <a:xfrm>
            <a:off x="3124200" y="2114550"/>
            <a:ext cx="3276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400">
                <a:solidFill>
                  <a:srgbClr val="000066"/>
                </a:solidFill>
                <a:latin typeface="Times New Roman" panose="02020603050405020304" pitchFamily="18" charset="0"/>
                <a:cs typeface="Times New Roman" panose="02020603050405020304" pitchFamily="18" charset="0"/>
              </a:rPr>
              <a:t>  </a:t>
            </a:r>
            <a:r>
              <a:rPr lang="en-US" altLang="en-US" sz="2000">
                <a:solidFill>
                  <a:srgbClr val="000066"/>
                </a:solidFill>
                <a:latin typeface="Times New Roman" panose="02020603050405020304" pitchFamily="18" charset="0"/>
                <a:cs typeface="Times New Roman" panose="02020603050405020304" pitchFamily="18" charset="0"/>
              </a:rPr>
              <a:t>Giai đoạn đầu (CNXH)</a:t>
            </a:r>
          </a:p>
        </p:txBody>
      </p:sp>
      <p:sp>
        <p:nvSpPr>
          <p:cNvPr id="37904" name="Text Box 16">
            <a:extLst>
              <a:ext uri="{FF2B5EF4-FFF2-40B4-BE49-F238E27FC236}">
                <a16:creationId xmlns:a16="http://schemas.microsoft.com/office/drawing/2014/main" id="{13FD99DD-65E6-7D54-B846-22736F484773}"/>
              </a:ext>
            </a:extLst>
          </p:cNvPr>
          <p:cNvSpPr txBox="1">
            <a:spLocks noChangeArrowheads="1"/>
          </p:cNvSpPr>
          <p:nvPr/>
        </p:nvSpPr>
        <p:spPr bwMode="auto">
          <a:xfrm>
            <a:off x="6324600" y="2114550"/>
            <a:ext cx="2819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400">
                <a:latin typeface="Times New Roman" panose="02020603050405020304" pitchFamily="18" charset="0"/>
                <a:cs typeface="Times New Roman" panose="02020603050405020304" pitchFamily="18" charset="0"/>
              </a:rPr>
              <a:t> </a:t>
            </a:r>
            <a:r>
              <a:rPr lang="en-US" altLang="en-US" sz="2000">
                <a:solidFill>
                  <a:srgbClr val="000066"/>
                </a:solidFill>
                <a:latin typeface="Times New Roman" panose="02020603050405020304" pitchFamily="18" charset="0"/>
                <a:cs typeface="Times New Roman" panose="02020603050405020304" pitchFamily="18" charset="0"/>
              </a:rPr>
              <a:t>Giai đoạn cao (CNCS)</a:t>
            </a:r>
          </a:p>
        </p:txBody>
      </p:sp>
      <p:sp>
        <p:nvSpPr>
          <p:cNvPr id="37905" name="Line 17">
            <a:extLst>
              <a:ext uri="{FF2B5EF4-FFF2-40B4-BE49-F238E27FC236}">
                <a16:creationId xmlns:a16="http://schemas.microsoft.com/office/drawing/2014/main" id="{4D7E1FC1-5594-E5B0-46F0-A02B157CA642}"/>
              </a:ext>
            </a:extLst>
          </p:cNvPr>
          <p:cNvSpPr>
            <a:spLocks noChangeShapeType="1"/>
          </p:cNvSpPr>
          <p:nvPr/>
        </p:nvSpPr>
        <p:spPr bwMode="auto">
          <a:xfrm>
            <a:off x="6477000" y="2514600"/>
            <a:ext cx="2133600" cy="0"/>
          </a:xfrm>
          <a:prstGeom prst="line">
            <a:avLst/>
          </a:prstGeom>
          <a:noFill/>
          <a:ln w="9525">
            <a:solidFill>
              <a:schemeClr val="tx1"/>
            </a:solidFill>
            <a:round/>
            <a:headEnd type="triangle" w="med" len="med"/>
            <a:tailEnd/>
          </a:ln>
          <a:extLst>
            <a:ext uri="{909E8E84-426E-40DD-AFC4-6F175D3DCCD1}">
              <a14:hiddenFill xmlns:a14="http://schemas.microsoft.com/office/drawing/2010/main">
                <a:noFill/>
              </a14:hiddenFill>
            </a:ext>
          </a:extLst>
        </p:spPr>
        <p:txBody>
          <a:bodyPr lIns="91424" tIns="45712" rIns="91424" bIns="45712"/>
          <a:lstStyle/>
          <a:p>
            <a:endParaRPr lang="en-US"/>
          </a:p>
        </p:txBody>
      </p:sp>
      <p:sp>
        <p:nvSpPr>
          <p:cNvPr id="289809" name="Text Box 19">
            <a:extLst>
              <a:ext uri="{FF2B5EF4-FFF2-40B4-BE49-F238E27FC236}">
                <a16:creationId xmlns:a16="http://schemas.microsoft.com/office/drawing/2014/main" id="{C8FA2295-A654-AA47-95D3-15D257F5E855}"/>
              </a:ext>
            </a:extLst>
          </p:cNvPr>
          <p:cNvSpPr txBox="1">
            <a:spLocks noChangeArrowheads="1"/>
          </p:cNvSpPr>
          <p:nvPr/>
        </p:nvSpPr>
        <p:spPr bwMode="auto">
          <a:xfrm>
            <a:off x="3124200" y="2857500"/>
            <a:ext cx="16922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37908" name="Text Box 20">
            <a:extLst>
              <a:ext uri="{FF2B5EF4-FFF2-40B4-BE49-F238E27FC236}">
                <a16:creationId xmlns:a16="http://schemas.microsoft.com/office/drawing/2014/main" id="{675FB0AF-C76F-F7A1-B58D-A6A978D98705}"/>
              </a:ext>
            </a:extLst>
          </p:cNvPr>
          <p:cNvSpPr txBox="1">
            <a:spLocks noChangeArrowheads="1"/>
          </p:cNvSpPr>
          <p:nvPr/>
        </p:nvSpPr>
        <p:spPr bwMode="auto">
          <a:xfrm>
            <a:off x="3200400" y="3086100"/>
            <a:ext cx="160020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lnSpc>
                <a:spcPct val="80000"/>
              </a:lnSpc>
              <a:spcBef>
                <a:spcPct val="50000"/>
              </a:spcBef>
              <a:buFontTx/>
              <a:buNone/>
            </a:pPr>
            <a:r>
              <a:rPr lang="en-US" altLang="en-US" sz="2000" b="1">
                <a:solidFill>
                  <a:srgbClr val="000066"/>
                </a:solidFill>
                <a:latin typeface="Times New Roman" panose="02020603050405020304" pitchFamily="18" charset="0"/>
                <a:cs typeface="Times New Roman" panose="02020603050405020304" pitchFamily="18" charset="0"/>
              </a:rPr>
              <a:t>TKQĐ</a:t>
            </a:r>
          </a:p>
          <a:p>
            <a:pPr algn="ctr" eaLnBrk="1" hangingPunct="1">
              <a:lnSpc>
                <a:spcPct val="80000"/>
              </a:lnSpc>
              <a:spcBef>
                <a:spcPct val="50000"/>
              </a:spcBef>
              <a:buFontTx/>
              <a:buNone/>
            </a:pPr>
            <a:r>
              <a:rPr lang="en-US" altLang="en-US" sz="2000" b="1">
                <a:solidFill>
                  <a:srgbClr val="000066"/>
                </a:solidFill>
                <a:latin typeface="Times New Roman" panose="02020603050405020304" pitchFamily="18" charset="0"/>
                <a:cs typeface="Times New Roman" panose="02020603050405020304" pitchFamily="18" charset="0"/>
              </a:rPr>
              <a:t>(lên CNXH)</a:t>
            </a:r>
          </a:p>
        </p:txBody>
      </p:sp>
      <p:sp>
        <p:nvSpPr>
          <p:cNvPr id="37909" name="Text Box 21">
            <a:extLst>
              <a:ext uri="{FF2B5EF4-FFF2-40B4-BE49-F238E27FC236}">
                <a16:creationId xmlns:a16="http://schemas.microsoft.com/office/drawing/2014/main" id="{DFA3268C-AD68-75A0-7E92-61D951950C47}"/>
              </a:ext>
            </a:extLst>
          </p:cNvPr>
          <p:cNvSpPr txBox="1">
            <a:spLocks noChangeArrowheads="1"/>
          </p:cNvSpPr>
          <p:nvPr/>
        </p:nvSpPr>
        <p:spPr bwMode="auto">
          <a:xfrm>
            <a:off x="4876800" y="3021013"/>
            <a:ext cx="1600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000" b="1">
                <a:solidFill>
                  <a:srgbClr val="000066"/>
                </a:solidFill>
                <a:latin typeface=".VnTime" panose="020B7200000000000000" pitchFamily="34" charset="0"/>
              </a:rPr>
              <a:t>CNXH</a:t>
            </a:r>
          </a:p>
        </p:txBody>
      </p:sp>
      <p:sp>
        <p:nvSpPr>
          <p:cNvPr id="37910" name="Text Box 22">
            <a:extLst>
              <a:ext uri="{FF2B5EF4-FFF2-40B4-BE49-F238E27FC236}">
                <a16:creationId xmlns:a16="http://schemas.microsoft.com/office/drawing/2014/main" id="{0460FA22-06A4-240B-A4C7-E90936926980}"/>
              </a:ext>
            </a:extLst>
          </p:cNvPr>
          <p:cNvSpPr txBox="1">
            <a:spLocks noChangeArrowheads="1"/>
          </p:cNvSpPr>
          <p:nvPr/>
        </p:nvSpPr>
        <p:spPr bwMode="auto">
          <a:xfrm>
            <a:off x="6781800" y="3028950"/>
            <a:ext cx="1828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000" b="1">
                <a:solidFill>
                  <a:srgbClr val="000066"/>
                </a:solidFill>
                <a:latin typeface=".VnTime" panose="020B7200000000000000" pitchFamily="34" charset="0"/>
              </a:rPr>
              <a:t>  CNCS</a:t>
            </a:r>
          </a:p>
        </p:txBody>
      </p:sp>
      <p:sp>
        <p:nvSpPr>
          <p:cNvPr id="37911" name="Line 23">
            <a:extLst>
              <a:ext uri="{FF2B5EF4-FFF2-40B4-BE49-F238E27FC236}">
                <a16:creationId xmlns:a16="http://schemas.microsoft.com/office/drawing/2014/main" id="{2188DBD8-3BF6-EF2E-EAEE-50F5B3EEBE6A}"/>
              </a:ext>
            </a:extLst>
          </p:cNvPr>
          <p:cNvSpPr>
            <a:spLocks noChangeShapeType="1"/>
          </p:cNvSpPr>
          <p:nvPr/>
        </p:nvSpPr>
        <p:spPr bwMode="auto">
          <a:xfrm>
            <a:off x="3200400" y="3028950"/>
            <a:ext cx="0" cy="34290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lIns="91424" tIns="45712" rIns="91424" bIns="45712"/>
          <a:lstStyle/>
          <a:p>
            <a:endParaRPr lang="en-US"/>
          </a:p>
        </p:txBody>
      </p:sp>
      <p:sp>
        <p:nvSpPr>
          <p:cNvPr id="37912" name="Line 24">
            <a:extLst>
              <a:ext uri="{FF2B5EF4-FFF2-40B4-BE49-F238E27FC236}">
                <a16:creationId xmlns:a16="http://schemas.microsoft.com/office/drawing/2014/main" id="{7121FD8A-E20E-4F8A-C91D-10BB75194E60}"/>
              </a:ext>
            </a:extLst>
          </p:cNvPr>
          <p:cNvSpPr>
            <a:spLocks noChangeShapeType="1"/>
          </p:cNvSpPr>
          <p:nvPr/>
        </p:nvSpPr>
        <p:spPr bwMode="auto">
          <a:xfrm>
            <a:off x="4800600" y="3086100"/>
            <a:ext cx="0" cy="40005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lIns="91424" tIns="45712" rIns="91424" bIns="45712"/>
          <a:lstStyle/>
          <a:p>
            <a:endParaRPr lang="en-US"/>
          </a:p>
        </p:txBody>
      </p:sp>
      <p:sp>
        <p:nvSpPr>
          <p:cNvPr id="37913" name="Line 25">
            <a:extLst>
              <a:ext uri="{FF2B5EF4-FFF2-40B4-BE49-F238E27FC236}">
                <a16:creationId xmlns:a16="http://schemas.microsoft.com/office/drawing/2014/main" id="{6014965B-83F7-B77A-A4E2-5D631F8BC952}"/>
              </a:ext>
            </a:extLst>
          </p:cNvPr>
          <p:cNvSpPr>
            <a:spLocks noChangeShapeType="1"/>
          </p:cNvSpPr>
          <p:nvPr/>
        </p:nvSpPr>
        <p:spPr bwMode="auto">
          <a:xfrm>
            <a:off x="6477000" y="2914650"/>
            <a:ext cx="0" cy="40005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lIns="91424" tIns="45712" rIns="91424" bIns="45712"/>
          <a:lstStyle/>
          <a:p>
            <a:endParaRPr lang="en-US"/>
          </a:p>
        </p:txBody>
      </p:sp>
      <p:sp>
        <p:nvSpPr>
          <p:cNvPr id="37914" name="Text Box 26">
            <a:extLst>
              <a:ext uri="{FF2B5EF4-FFF2-40B4-BE49-F238E27FC236}">
                <a16:creationId xmlns:a16="http://schemas.microsoft.com/office/drawing/2014/main" id="{777CCA49-9586-A6C4-00B3-2B33F306E372}"/>
              </a:ext>
            </a:extLst>
          </p:cNvPr>
          <p:cNvSpPr txBox="1">
            <a:spLocks noChangeArrowheads="1"/>
          </p:cNvSpPr>
          <p:nvPr/>
        </p:nvSpPr>
        <p:spPr bwMode="auto">
          <a:xfrm>
            <a:off x="8534400" y="2857500"/>
            <a:ext cx="38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1800" b="1">
                <a:latin typeface=".VnTime" panose="020B7200000000000000" pitchFamily="34" charset="0"/>
              </a:rPr>
              <a:t>t</a:t>
            </a:r>
          </a:p>
        </p:txBody>
      </p:sp>
      <p:sp>
        <p:nvSpPr>
          <p:cNvPr id="27" name="Rectangle 26">
            <a:extLst>
              <a:ext uri="{FF2B5EF4-FFF2-40B4-BE49-F238E27FC236}">
                <a16:creationId xmlns:a16="http://schemas.microsoft.com/office/drawing/2014/main" id="{8E35F64E-0A8E-AFF8-9634-F09C47B541FD}"/>
              </a:ext>
            </a:extLst>
          </p:cNvPr>
          <p:cNvSpPr>
            <a:spLocks noChangeArrowheads="1"/>
          </p:cNvSpPr>
          <p:nvPr/>
        </p:nvSpPr>
        <p:spPr bwMode="auto">
          <a:xfrm>
            <a:off x="788988" y="2051050"/>
            <a:ext cx="227806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a:solidFill>
                  <a:srgbClr val="990000"/>
                </a:solidFill>
                <a:latin typeface="Times New Roman" panose="02020603050405020304" pitchFamily="18" charset="0"/>
                <a:cs typeface="Times New Roman" panose="02020603050405020304" pitchFamily="18" charset="0"/>
              </a:rPr>
              <a:t>Hình thái KT - X</a:t>
            </a:r>
            <a:r>
              <a:rPr lang="en-US" altLang="en-US" sz="2200" b="1">
                <a:solidFill>
                  <a:srgbClr val="990000"/>
                </a:solidFill>
                <a:latin typeface="Times New Roman" panose="02020603050405020304" pitchFamily="18" charset="0"/>
                <a:cs typeface="Times New Roman" panose="02020603050405020304" pitchFamily="18" charset="0"/>
              </a:rPr>
              <a:t>H</a:t>
            </a:r>
          </a:p>
          <a:p>
            <a:pPr algn="ctr" eaLnBrk="1" hangingPunct="1">
              <a:spcBef>
                <a:spcPct val="0"/>
              </a:spcBef>
              <a:buFontTx/>
              <a:buNone/>
            </a:pPr>
            <a:r>
              <a:rPr lang="en-US" altLang="en-US" sz="2200" b="1">
                <a:solidFill>
                  <a:srgbClr val="990000"/>
                </a:solidFill>
                <a:latin typeface="Times New Roman" panose="02020603050405020304" pitchFamily="18" charset="0"/>
                <a:cs typeface="Times New Roman" panose="02020603050405020304" pitchFamily="18" charset="0"/>
              </a:rPr>
              <a:t>TBCN </a:t>
            </a:r>
            <a:endParaRPr lang="en-US" altLang="en-US" sz="2200">
              <a:solidFill>
                <a:srgbClr val="99000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id="{074E9AC8-6865-9D85-86DE-03F9BD499727}"/>
              </a:ext>
            </a:extLst>
          </p:cNvPr>
          <p:cNvSpPr>
            <a:spLocks noChangeArrowheads="1"/>
          </p:cNvSpPr>
          <p:nvPr/>
        </p:nvSpPr>
        <p:spPr bwMode="auto">
          <a:xfrm>
            <a:off x="4090988" y="1724025"/>
            <a:ext cx="3379787"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200" b="1">
                <a:solidFill>
                  <a:srgbClr val="990000"/>
                </a:solidFill>
                <a:latin typeface="Times New Roman" panose="02020603050405020304" pitchFamily="18" charset="0"/>
                <a:cs typeface="Times New Roman" panose="02020603050405020304" pitchFamily="18" charset="0"/>
              </a:rPr>
              <a:t>Hình thái KT - XH CSCN </a:t>
            </a:r>
            <a:endParaRPr lang="en-US" altLang="en-US" sz="2200">
              <a:solidFill>
                <a:srgbClr val="990000"/>
              </a:solidFill>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3" fill="hold" nodeType="clickEffect">
                                  <p:stCondLst>
                                    <p:cond delay="0"/>
                                  </p:stCondLst>
                                  <p:childTnLst>
                                    <p:set>
                                      <p:cBhvr>
                                        <p:cTn id="6" dur="1" fill="hold">
                                          <p:stCondLst>
                                            <p:cond delay="0"/>
                                          </p:stCondLst>
                                        </p:cTn>
                                        <p:tgtEl>
                                          <p:spTgt spid="37890"/>
                                        </p:tgtEl>
                                        <p:attrNameLst>
                                          <p:attrName>style.visibility</p:attrName>
                                        </p:attrNameLst>
                                      </p:cBhvr>
                                      <p:to>
                                        <p:strVal val="visible"/>
                                      </p:to>
                                    </p:set>
                                    <p:anim calcmode="lin" valueType="num">
                                      <p:cBhvr additive="base">
                                        <p:cTn id="7" dur="500" fill="hold"/>
                                        <p:tgtEl>
                                          <p:spTgt spid="37890"/>
                                        </p:tgtEl>
                                        <p:attrNameLst>
                                          <p:attrName>ppt_x</p:attrName>
                                        </p:attrNameLst>
                                      </p:cBhvr>
                                      <p:tavLst>
                                        <p:tav tm="0">
                                          <p:val>
                                            <p:strVal val="1+#ppt_w/2"/>
                                          </p:val>
                                        </p:tav>
                                        <p:tav tm="100000">
                                          <p:val>
                                            <p:strVal val="#ppt_x"/>
                                          </p:val>
                                        </p:tav>
                                      </p:tavLst>
                                    </p:anim>
                                    <p:anim calcmode="lin" valueType="num">
                                      <p:cBhvr additive="base">
                                        <p:cTn id="8" dur="500" fill="hold"/>
                                        <p:tgtEl>
                                          <p:spTgt spid="37890"/>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37892"/>
                                        </p:tgtEl>
                                        <p:attrNameLst>
                                          <p:attrName>style.visibility</p:attrName>
                                        </p:attrNameLst>
                                      </p:cBhvr>
                                      <p:to>
                                        <p:strVal val="visible"/>
                                      </p:to>
                                    </p:set>
                                    <p:animEffect transition="in" filter="blinds(horizontal)">
                                      <p:cBhvr>
                                        <p:cTn id="13" dur="500"/>
                                        <p:tgtEl>
                                          <p:spTgt spid="37892"/>
                                        </p:tgtEl>
                                      </p:cBhvr>
                                    </p:animEffect>
                                  </p:childTnLst>
                                </p:cTn>
                              </p:par>
                              <p:par>
                                <p:cTn id="14" presetID="3" presetClass="entr" presetSubtype="10" fill="hold" nodeType="withEffect">
                                  <p:stCondLst>
                                    <p:cond delay="0"/>
                                  </p:stCondLst>
                                  <p:childTnLst>
                                    <p:set>
                                      <p:cBhvr>
                                        <p:cTn id="15" dur="1" fill="hold">
                                          <p:stCondLst>
                                            <p:cond delay="0"/>
                                          </p:stCondLst>
                                        </p:cTn>
                                        <p:tgtEl>
                                          <p:spTgt spid="37914"/>
                                        </p:tgtEl>
                                        <p:attrNameLst>
                                          <p:attrName>style.visibility</p:attrName>
                                        </p:attrNameLst>
                                      </p:cBhvr>
                                      <p:to>
                                        <p:strVal val="visible"/>
                                      </p:to>
                                    </p:set>
                                    <p:animEffect transition="in" filter="blinds(horizontal)">
                                      <p:cBhvr>
                                        <p:cTn id="16" dur="500"/>
                                        <p:tgtEl>
                                          <p:spTgt spid="3791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nodeType="clickEffect">
                                  <p:stCondLst>
                                    <p:cond delay="0"/>
                                  </p:stCondLst>
                                  <p:childTnLst>
                                    <p:set>
                                      <p:cBhvr>
                                        <p:cTn id="20" dur="1" fill="hold">
                                          <p:stCondLst>
                                            <p:cond delay="0"/>
                                          </p:stCondLst>
                                        </p:cTn>
                                        <p:tgtEl>
                                          <p:spTgt spid="37893"/>
                                        </p:tgtEl>
                                        <p:attrNameLst>
                                          <p:attrName>style.visibility</p:attrName>
                                        </p:attrNameLst>
                                      </p:cBhvr>
                                      <p:to>
                                        <p:strVal val="visible"/>
                                      </p:to>
                                    </p:set>
                                    <p:animEffect transition="in" filter="blinds(horizontal)">
                                      <p:cBhvr>
                                        <p:cTn id="21" dur="500"/>
                                        <p:tgtEl>
                                          <p:spTgt spid="37893"/>
                                        </p:tgtEl>
                                      </p:cBhvr>
                                    </p:animEffect>
                                  </p:childTnLst>
                                </p:cTn>
                              </p:par>
                              <p:par>
                                <p:cTn id="22" presetID="3" presetClass="entr" presetSubtype="10" fill="hold" nodeType="withEffect">
                                  <p:stCondLst>
                                    <p:cond delay="0"/>
                                  </p:stCondLst>
                                  <p:childTnLst>
                                    <p:set>
                                      <p:cBhvr>
                                        <p:cTn id="23" dur="1" fill="hold">
                                          <p:stCondLst>
                                            <p:cond delay="0"/>
                                          </p:stCondLst>
                                        </p:cTn>
                                        <p:tgtEl>
                                          <p:spTgt spid="37894"/>
                                        </p:tgtEl>
                                        <p:attrNameLst>
                                          <p:attrName>style.visibility</p:attrName>
                                        </p:attrNameLst>
                                      </p:cBhvr>
                                      <p:to>
                                        <p:strVal val="visible"/>
                                      </p:to>
                                    </p:set>
                                    <p:animEffect transition="in" filter="blinds(horizontal)">
                                      <p:cBhvr>
                                        <p:cTn id="24" dur="500"/>
                                        <p:tgtEl>
                                          <p:spTgt spid="37894"/>
                                        </p:tgtEl>
                                      </p:cBhvr>
                                    </p:animEffect>
                                  </p:childTnLst>
                                </p:cTn>
                              </p:par>
                              <p:par>
                                <p:cTn id="25" presetID="3" presetClass="entr" presetSubtype="10" fill="hold" nodeType="withEffect">
                                  <p:stCondLst>
                                    <p:cond delay="0"/>
                                  </p:stCondLst>
                                  <p:childTnLst>
                                    <p:set>
                                      <p:cBhvr>
                                        <p:cTn id="26" dur="1" fill="hold">
                                          <p:stCondLst>
                                            <p:cond delay="0"/>
                                          </p:stCondLst>
                                        </p:cTn>
                                        <p:tgtEl>
                                          <p:spTgt spid="37899"/>
                                        </p:tgtEl>
                                        <p:attrNameLst>
                                          <p:attrName>style.visibility</p:attrName>
                                        </p:attrNameLst>
                                      </p:cBhvr>
                                      <p:to>
                                        <p:strVal val="visible"/>
                                      </p:to>
                                    </p:set>
                                    <p:animEffect transition="in" filter="blinds(horizontal)">
                                      <p:cBhvr>
                                        <p:cTn id="27" dur="500"/>
                                        <p:tgtEl>
                                          <p:spTgt spid="3789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2" presetClass="entr" presetSubtype="0" fill="hold" nodeType="click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1000"/>
                                        <p:tgtEl>
                                          <p:spTgt spid="27"/>
                                        </p:tgtEl>
                                      </p:cBhvr>
                                    </p:animEffect>
                                    <p:anim calcmode="lin" valueType="num">
                                      <p:cBhvr>
                                        <p:cTn id="33" dur="1000" fill="hold"/>
                                        <p:tgtEl>
                                          <p:spTgt spid="27"/>
                                        </p:tgtEl>
                                        <p:attrNameLst>
                                          <p:attrName>ppt_x</p:attrName>
                                        </p:attrNameLst>
                                      </p:cBhvr>
                                      <p:tavLst>
                                        <p:tav tm="0">
                                          <p:val>
                                            <p:strVal val="#ppt_x"/>
                                          </p:val>
                                        </p:tav>
                                        <p:tav tm="100000">
                                          <p:val>
                                            <p:strVal val="#ppt_x"/>
                                          </p:val>
                                        </p:tav>
                                      </p:tavLst>
                                    </p:anim>
                                    <p:anim calcmode="lin" valueType="num">
                                      <p:cBhvr>
                                        <p:cTn id="34"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42" presetClass="entr" presetSubtype="0" fill="hold" nodeType="click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1000"/>
                                        <p:tgtEl>
                                          <p:spTgt spid="28"/>
                                        </p:tgtEl>
                                      </p:cBhvr>
                                    </p:animEffect>
                                    <p:anim calcmode="lin" valueType="num">
                                      <p:cBhvr>
                                        <p:cTn id="40" dur="1000" fill="hold"/>
                                        <p:tgtEl>
                                          <p:spTgt spid="28"/>
                                        </p:tgtEl>
                                        <p:attrNameLst>
                                          <p:attrName>ppt_x</p:attrName>
                                        </p:attrNameLst>
                                      </p:cBhvr>
                                      <p:tavLst>
                                        <p:tav tm="0">
                                          <p:val>
                                            <p:strVal val="#ppt_x"/>
                                          </p:val>
                                        </p:tav>
                                        <p:tav tm="100000">
                                          <p:val>
                                            <p:strVal val="#ppt_x"/>
                                          </p:val>
                                        </p:tav>
                                      </p:tavLst>
                                    </p:anim>
                                    <p:anim calcmode="lin" valueType="num">
                                      <p:cBhvr>
                                        <p:cTn id="41"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3" presetClass="entr" presetSubtype="10" fill="hold" nodeType="clickEffect">
                                  <p:stCondLst>
                                    <p:cond delay="0"/>
                                  </p:stCondLst>
                                  <p:childTnLst>
                                    <p:set>
                                      <p:cBhvr>
                                        <p:cTn id="45" dur="1" fill="hold">
                                          <p:stCondLst>
                                            <p:cond delay="0"/>
                                          </p:stCondLst>
                                        </p:cTn>
                                        <p:tgtEl>
                                          <p:spTgt spid="37895"/>
                                        </p:tgtEl>
                                        <p:attrNameLst>
                                          <p:attrName>style.visibility</p:attrName>
                                        </p:attrNameLst>
                                      </p:cBhvr>
                                      <p:to>
                                        <p:strVal val="visible"/>
                                      </p:to>
                                    </p:set>
                                    <p:animEffect transition="in" filter="blinds(horizontal)">
                                      <p:cBhvr>
                                        <p:cTn id="46" dur="500"/>
                                        <p:tgtEl>
                                          <p:spTgt spid="37895"/>
                                        </p:tgtEl>
                                      </p:cBhvr>
                                    </p:animEffect>
                                  </p:childTnLst>
                                </p:cTn>
                              </p:par>
                              <p:par>
                                <p:cTn id="47" presetID="3" presetClass="entr" presetSubtype="10" fill="hold" nodeType="withEffect">
                                  <p:stCondLst>
                                    <p:cond delay="0"/>
                                  </p:stCondLst>
                                  <p:childTnLst>
                                    <p:set>
                                      <p:cBhvr>
                                        <p:cTn id="48" dur="1" fill="hold">
                                          <p:stCondLst>
                                            <p:cond delay="0"/>
                                          </p:stCondLst>
                                        </p:cTn>
                                        <p:tgtEl>
                                          <p:spTgt spid="37900"/>
                                        </p:tgtEl>
                                        <p:attrNameLst>
                                          <p:attrName>style.visibility</p:attrName>
                                        </p:attrNameLst>
                                      </p:cBhvr>
                                      <p:to>
                                        <p:strVal val="visible"/>
                                      </p:to>
                                    </p:set>
                                    <p:animEffect transition="in" filter="blinds(horizontal)">
                                      <p:cBhvr>
                                        <p:cTn id="49" dur="500"/>
                                        <p:tgtEl>
                                          <p:spTgt spid="37900"/>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3" presetClass="entr" presetSubtype="10" fill="hold" nodeType="clickEffect">
                                  <p:stCondLst>
                                    <p:cond delay="0"/>
                                  </p:stCondLst>
                                  <p:childTnLst>
                                    <p:set>
                                      <p:cBhvr>
                                        <p:cTn id="53" dur="1" fill="hold">
                                          <p:stCondLst>
                                            <p:cond delay="0"/>
                                          </p:stCondLst>
                                        </p:cTn>
                                        <p:tgtEl>
                                          <p:spTgt spid="37901"/>
                                        </p:tgtEl>
                                        <p:attrNameLst>
                                          <p:attrName>style.visibility</p:attrName>
                                        </p:attrNameLst>
                                      </p:cBhvr>
                                      <p:to>
                                        <p:strVal val="visible"/>
                                      </p:to>
                                    </p:set>
                                    <p:animEffect transition="in" filter="blinds(horizontal)">
                                      <p:cBhvr>
                                        <p:cTn id="54" dur="500"/>
                                        <p:tgtEl>
                                          <p:spTgt spid="37901"/>
                                        </p:tgtEl>
                                      </p:cBhvr>
                                    </p:animEffect>
                                  </p:childTnLst>
                                </p:cTn>
                              </p:par>
                              <p:par>
                                <p:cTn id="55" presetID="2" presetClass="entr" presetSubtype="4" fill="hold" nodeType="withEffect">
                                  <p:stCondLst>
                                    <p:cond delay="0"/>
                                  </p:stCondLst>
                                  <p:childTnLst>
                                    <p:set>
                                      <p:cBhvr>
                                        <p:cTn id="56" dur="1" fill="hold">
                                          <p:stCondLst>
                                            <p:cond delay="0"/>
                                          </p:stCondLst>
                                        </p:cTn>
                                        <p:tgtEl>
                                          <p:spTgt spid="37903"/>
                                        </p:tgtEl>
                                        <p:attrNameLst>
                                          <p:attrName>style.visibility</p:attrName>
                                        </p:attrNameLst>
                                      </p:cBhvr>
                                      <p:to>
                                        <p:strVal val="visible"/>
                                      </p:to>
                                    </p:set>
                                    <p:anim calcmode="lin" valueType="num">
                                      <p:cBhvr additive="base">
                                        <p:cTn id="57" dur="500" fill="hold"/>
                                        <p:tgtEl>
                                          <p:spTgt spid="37903"/>
                                        </p:tgtEl>
                                        <p:attrNameLst>
                                          <p:attrName>ppt_x</p:attrName>
                                        </p:attrNameLst>
                                      </p:cBhvr>
                                      <p:tavLst>
                                        <p:tav tm="0">
                                          <p:val>
                                            <p:strVal val="#ppt_x"/>
                                          </p:val>
                                        </p:tav>
                                        <p:tav tm="100000">
                                          <p:val>
                                            <p:strVal val="#ppt_x"/>
                                          </p:val>
                                        </p:tav>
                                      </p:tavLst>
                                    </p:anim>
                                    <p:anim calcmode="lin" valueType="num">
                                      <p:cBhvr additive="base">
                                        <p:cTn id="58" dur="500" fill="hold"/>
                                        <p:tgtEl>
                                          <p:spTgt spid="37903"/>
                                        </p:tgtEl>
                                        <p:attrNameLst>
                                          <p:attrName>ppt_y</p:attrName>
                                        </p:attrNameLst>
                                      </p:cBhvr>
                                      <p:tavLst>
                                        <p:tav tm="0">
                                          <p:val>
                                            <p:strVal val="1+#ppt_h/2"/>
                                          </p:val>
                                        </p:tav>
                                        <p:tav tm="100000">
                                          <p:val>
                                            <p:strVal val="#ppt_y"/>
                                          </p:val>
                                        </p:tav>
                                      </p:tavLst>
                                    </p:anim>
                                  </p:childTnLst>
                                </p:cTn>
                              </p:par>
                            </p:childTnLst>
                          </p:cTn>
                        </p:par>
                      </p:childTnLst>
                    </p:cTn>
                  </p:par>
                  <p:par>
                    <p:cTn id="59" fill="hold" nodeType="clickPar">
                      <p:stCondLst>
                        <p:cond delay="indefinite"/>
                      </p:stCondLst>
                      <p:childTnLst>
                        <p:par>
                          <p:cTn id="60" fill="hold" nodeType="withGroup">
                            <p:stCondLst>
                              <p:cond delay="0"/>
                            </p:stCondLst>
                            <p:childTnLst>
                              <p:par>
                                <p:cTn id="61" presetID="3" presetClass="entr" presetSubtype="10" fill="hold" nodeType="clickEffect">
                                  <p:stCondLst>
                                    <p:cond delay="0"/>
                                  </p:stCondLst>
                                  <p:childTnLst>
                                    <p:set>
                                      <p:cBhvr>
                                        <p:cTn id="62" dur="1" fill="hold">
                                          <p:stCondLst>
                                            <p:cond delay="0"/>
                                          </p:stCondLst>
                                        </p:cTn>
                                        <p:tgtEl>
                                          <p:spTgt spid="37905"/>
                                        </p:tgtEl>
                                        <p:attrNameLst>
                                          <p:attrName>style.visibility</p:attrName>
                                        </p:attrNameLst>
                                      </p:cBhvr>
                                      <p:to>
                                        <p:strVal val="visible"/>
                                      </p:to>
                                    </p:set>
                                    <p:animEffect transition="in" filter="blinds(horizontal)">
                                      <p:cBhvr>
                                        <p:cTn id="63" dur="500"/>
                                        <p:tgtEl>
                                          <p:spTgt spid="37905"/>
                                        </p:tgtEl>
                                      </p:cBhvr>
                                    </p:animEffect>
                                  </p:childTnLst>
                                </p:cTn>
                              </p:par>
                              <p:par>
                                <p:cTn id="64" presetID="2" presetClass="entr" presetSubtype="4" fill="hold" nodeType="withEffect">
                                  <p:stCondLst>
                                    <p:cond delay="0"/>
                                  </p:stCondLst>
                                  <p:childTnLst>
                                    <p:set>
                                      <p:cBhvr>
                                        <p:cTn id="65" dur="1" fill="hold">
                                          <p:stCondLst>
                                            <p:cond delay="0"/>
                                          </p:stCondLst>
                                        </p:cTn>
                                        <p:tgtEl>
                                          <p:spTgt spid="37904"/>
                                        </p:tgtEl>
                                        <p:attrNameLst>
                                          <p:attrName>style.visibility</p:attrName>
                                        </p:attrNameLst>
                                      </p:cBhvr>
                                      <p:to>
                                        <p:strVal val="visible"/>
                                      </p:to>
                                    </p:set>
                                    <p:anim calcmode="lin" valueType="num">
                                      <p:cBhvr additive="base">
                                        <p:cTn id="66" dur="500" fill="hold"/>
                                        <p:tgtEl>
                                          <p:spTgt spid="37904"/>
                                        </p:tgtEl>
                                        <p:attrNameLst>
                                          <p:attrName>ppt_x</p:attrName>
                                        </p:attrNameLst>
                                      </p:cBhvr>
                                      <p:tavLst>
                                        <p:tav tm="0">
                                          <p:val>
                                            <p:strVal val="#ppt_x"/>
                                          </p:val>
                                        </p:tav>
                                        <p:tav tm="100000">
                                          <p:val>
                                            <p:strVal val="#ppt_x"/>
                                          </p:val>
                                        </p:tav>
                                      </p:tavLst>
                                    </p:anim>
                                    <p:anim calcmode="lin" valueType="num">
                                      <p:cBhvr additive="base">
                                        <p:cTn id="67" dur="500" fill="hold"/>
                                        <p:tgtEl>
                                          <p:spTgt spid="37904"/>
                                        </p:tgtEl>
                                        <p:attrNameLst>
                                          <p:attrName>ppt_y</p:attrName>
                                        </p:attrNameLst>
                                      </p:cBhvr>
                                      <p:tavLst>
                                        <p:tav tm="0">
                                          <p:val>
                                            <p:strVal val="1+#ppt_h/2"/>
                                          </p:val>
                                        </p:tav>
                                        <p:tav tm="100000">
                                          <p:val>
                                            <p:strVal val="#ppt_y"/>
                                          </p:val>
                                        </p:tav>
                                      </p:tavLst>
                                    </p:anim>
                                  </p:childTnLst>
                                </p:cTn>
                              </p:par>
                            </p:childTnLst>
                          </p:cTn>
                        </p:par>
                      </p:childTnLst>
                    </p:cTn>
                  </p:par>
                  <p:par>
                    <p:cTn id="68" fill="hold" nodeType="clickPar">
                      <p:stCondLst>
                        <p:cond delay="indefinite"/>
                      </p:stCondLst>
                      <p:childTnLst>
                        <p:par>
                          <p:cTn id="69" fill="hold" nodeType="withGroup">
                            <p:stCondLst>
                              <p:cond delay="0"/>
                            </p:stCondLst>
                            <p:childTnLst>
                              <p:par>
                                <p:cTn id="70" presetID="3" presetClass="entr" presetSubtype="10" fill="hold" nodeType="clickEffect">
                                  <p:stCondLst>
                                    <p:cond delay="0"/>
                                  </p:stCondLst>
                                  <p:childTnLst>
                                    <p:set>
                                      <p:cBhvr>
                                        <p:cTn id="71" dur="1" fill="hold">
                                          <p:stCondLst>
                                            <p:cond delay="0"/>
                                          </p:stCondLst>
                                        </p:cTn>
                                        <p:tgtEl>
                                          <p:spTgt spid="37896"/>
                                        </p:tgtEl>
                                        <p:attrNameLst>
                                          <p:attrName>style.visibility</p:attrName>
                                        </p:attrNameLst>
                                      </p:cBhvr>
                                      <p:to>
                                        <p:strVal val="visible"/>
                                      </p:to>
                                    </p:set>
                                    <p:animEffect transition="in" filter="blinds(horizontal)">
                                      <p:cBhvr>
                                        <p:cTn id="72" dur="500"/>
                                        <p:tgtEl>
                                          <p:spTgt spid="37896"/>
                                        </p:tgtEl>
                                      </p:cBhvr>
                                    </p:animEffect>
                                  </p:childTnLst>
                                </p:cTn>
                              </p:par>
                              <p:par>
                                <p:cTn id="73" presetID="3" presetClass="entr" presetSubtype="10" fill="hold" nodeType="withEffect">
                                  <p:stCondLst>
                                    <p:cond delay="0"/>
                                  </p:stCondLst>
                                  <p:childTnLst>
                                    <p:set>
                                      <p:cBhvr>
                                        <p:cTn id="74" dur="1" fill="hold">
                                          <p:stCondLst>
                                            <p:cond delay="0"/>
                                          </p:stCondLst>
                                        </p:cTn>
                                        <p:tgtEl>
                                          <p:spTgt spid="37912"/>
                                        </p:tgtEl>
                                        <p:attrNameLst>
                                          <p:attrName>style.visibility</p:attrName>
                                        </p:attrNameLst>
                                      </p:cBhvr>
                                      <p:to>
                                        <p:strVal val="visible"/>
                                      </p:to>
                                    </p:set>
                                    <p:animEffect transition="in" filter="blinds(horizontal)">
                                      <p:cBhvr>
                                        <p:cTn id="75" dur="500"/>
                                        <p:tgtEl>
                                          <p:spTgt spid="37912"/>
                                        </p:tgtEl>
                                      </p:cBhvr>
                                    </p:animEffect>
                                  </p:childTnLst>
                                </p:cTn>
                              </p:par>
                              <p:par>
                                <p:cTn id="76" presetID="3" presetClass="entr" presetSubtype="10" fill="hold" nodeType="withEffect">
                                  <p:stCondLst>
                                    <p:cond delay="0"/>
                                  </p:stCondLst>
                                  <p:childTnLst>
                                    <p:set>
                                      <p:cBhvr>
                                        <p:cTn id="77" dur="1" fill="hold">
                                          <p:stCondLst>
                                            <p:cond delay="0"/>
                                          </p:stCondLst>
                                        </p:cTn>
                                        <p:tgtEl>
                                          <p:spTgt spid="37911"/>
                                        </p:tgtEl>
                                        <p:attrNameLst>
                                          <p:attrName>style.visibility</p:attrName>
                                        </p:attrNameLst>
                                      </p:cBhvr>
                                      <p:to>
                                        <p:strVal val="visible"/>
                                      </p:to>
                                    </p:set>
                                    <p:animEffect transition="in" filter="blinds(horizontal)">
                                      <p:cBhvr>
                                        <p:cTn id="78" dur="500"/>
                                        <p:tgtEl>
                                          <p:spTgt spid="37911"/>
                                        </p:tgtEl>
                                      </p:cBhvr>
                                    </p:animEffect>
                                  </p:childTnLst>
                                </p:cTn>
                              </p:par>
                              <p:par>
                                <p:cTn id="79" presetID="3" presetClass="entr" presetSubtype="10" fill="hold" nodeType="withEffect">
                                  <p:stCondLst>
                                    <p:cond delay="0"/>
                                  </p:stCondLst>
                                  <p:childTnLst>
                                    <p:set>
                                      <p:cBhvr>
                                        <p:cTn id="80" dur="1" fill="hold">
                                          <p:stCondLst>
                                            <p:cond delay="0"/>
                                          </p:stCondLst>
                                        </p:cTn>
                                        <p:tgtEl>
                                          <p:spTgt spid="37913"/>
                                        </p:tgtEl>
                                        <p:attrNameLst>
                                          <p:attrName>style.visibility</p:attrName>
                                        </p:attrNameLst>
                                      </p:cBhvr>
                                      <p:to>
                                        <p:strVal val="visible"/>
                                      </p:to>
                                    </p:set>
                                    <p:animEffect transition="in" filter="blinds(horizontal)">
                                      <p:cBhvr>
                                        <p:cTn id="81" dur="500"/>
                                        <p:tgtEl>
                                          <p:spTgt spid="37913"/>
                                        </p:tgtEl>
                                      </p:cBhvr>
                                    </p:animEffect>
                                  </p:childTnLst>
                                </p:cTn>
                              </p:par>
                            </p:childTnLst>
                          </p:cTn>
                        </p:par>
                      </p:childTnLst>
                    </p:cTn>
                  </p:par>
                  <p:par>
                    <p:cTn id="82" fill="hold" nodeType="clickPar">
                      <p:stCondLst>
                        <p:cond delay="indefinite"/>
                      </p:stCondLst>
                      <p:childTnLst>
                        <p:par>
                          <p:cTn id="83" fill="hold" nodeType="withGroup">
                            <p:stCondLst>
                              <p:cond delay="0"/>
                            </p:stCondLst>
                            <p:childTnLst>
                              <p:par>
                                <p:cTn id="84" presetID="2" presetClass="entr" presetSubtype="4" fill="hold" nodeType="clickEffect">
                                  <p:stCondLst>
                                    <p:cond delay="0"/>
                                  </p:stCondLst>
                                  <p:childTnLst>
                                    <p:set>
                                      <p:cBhvr>
                                        <p:cTn id="85" dur="1" fill="hold">
                                          <p:stCondLst>
                                            <p:cond delay="0"/>
                                          </p:stCondLst>
                                        </p:cTn>
                                        <p:tgtEl>
                                          <p:spTgt spid="37908"/>
                                        </p:tgtEl>
                                        <p:attrNameLst>
                                          <p:attrName>style.visibility</p:attrName>
                                        </p:attrNameLst>
                                      </p:cBhvr>
                                      <p:to>
                                        <p:strVal val="visible"/>
                                      </p:to>
                                    </p:set>
                                    <p:anim calcmode="lin" valueType="num">
                                      <p:cBhvr additive="base">
                                        <p:cTn id="86" dur="500" fill="hold"/>
                                        <p:tgtEl>
                                          <p:spTgt spid="37908"/>
                                        </p:tgtEl>
                                        <p:attrNameLst>
                                          <p:attrName>ppt_x</p:attrName>
                                        </p:attrNameLst>
                                      </p:cBhvr>
                                      <p:tavLst>
                                        <p:tav tm="0">
                                          <p:val>
                                            <p:strVal val="#ppt_x"/>
                                          </p:val>
                                        </p:tav>
                                        <p:tav tm="100000">
                                          <p:val>
                                            <p:strVal val="#ppt_x"/>
                                          </p:val>
                                        </p:tav>
                                      </p:tavLst>
                                    </p:anim>
                                    <p:anim calcmode="lin" valueType="num">
                                      <p:cBhvr additive="base">
                                        <p:cTn id="87" dur="500" fill="hold"/>
                                        <p:tgtEl>
                                          <p:spTgt spid="37908"/>
                                        </p:tgtEl>
                                        <p:attrNameLst>
                                          <p:attrName>ppt_y</p:attrName>
                                        </p:attrNameLst>
                                      </p:cBhvr>
                                      <p:tavLst>
                                        <p:tav tm="0">
                                          <p:val>
                                            <p:strVal val="1+#ppt_h/2"/>
                                          </p:val>
                                        </p:tav>
                                        <p:tav tm="100000">
                                          <p:val>
                                            <p:strVal val="#ppt_y"/>
                                          </p:val>
                                        </p:tav>
                                      </p:tavLst>
                                    </p:anim>
                                  </p:childTnLst>
                                </p:cTn>
                              </p:par>
                            </p:childTnLst>
                          </p:cTn>
                        </p:par>
                      </p:childTnLst>
                    </p:cTn>
                  </p:par>
                  <p:par>
                    <p:cTn id="88" fill="hold" nodeType="clickPar">
                      <p:stCondLst>
                        <p:cond delay="indefinite"/>
                      </p:stCondLst>
                      <p:childTnLst>
                        <p:par>
                          <p:cTn id="89" fill="hold" nodeType="withGroup">
                            <p:stCondLst>
                              <p:cond delay="0"/>
                            </p:stCondLst>
                            <p:childTnLst>
                              <p:par>
                                <p:cTn id="90" presetID="2" presetClass="entr" presetSubtype="4" fill="hold" nodeType="clickEffect">
                                  <p:stCondLst>
                                    <p:cond delay="0"/>
                                  </p:stCondLst>
                                  <p:childTnLst>
                                    <p:set>
                                      <p:cBhvr>
                                        <p:cTn id="91" dur="1" fill="hold">
                                          <p:stCondLst>
                                            <p:cond delay="0"/>
                                          </p:stCondLst>
                                        </p:cTn>
                                        <p:tgtEl>
                                          <p:spTgt spid="37909"/>
                                        </p:tgtEl>
                                        <p:attrNameLst>
                                          <p:attrName>style.visibility</p:attrName>
                                        </p:attrNameLst>
                                      </p:cBhvr>
                                      <p:to>
                                        <p:strVal val="visible"/>
                                      </p:to>
                                    </p:set>
                                    <p:anim calcmode="lin" valueType="num">
                                      <p:cBhvr additive="base">
                                        <p:cTn id="92" dur="500" fill="hold"/>
                                        <p:tgtEl>
                                          <p:spTgt spid="37909"/>
                                        </p:tgtEl>
                                        <p:attrNameLst>
                                          <p:attrName>ppt_x</p:attrName>
                                        </p:attrNameLst>
                                      </p:cBhvr>
                                      <p:tavLst>
                                        <p:tav tm="0">
                                          <p:val>
                                            <p:strVal val="#ppt_x"/>
                                          </p:val>
                                        </p:tav>
                                        <p:tav tm="100000">
                                          <p:val>
                                            <p:strVal val="#ppt_x"/>
                                          </p:val>
                                        </p:tav>
                                      </p:tavLst>
                                    </p:anim>
                                    <p:anim calcmode="lin" valueType="num">
                                      <p:cBhvr additive="base">
                                        <p:cTn id="93" dur="500" fill="hold"/>
                                        <p:tgtEl>
                                          <p:spTgt spid="37909"/>
                                        </p:tgtEl>
                                        <p:attrNameLst>
                                          <p:attrName>ppt_y</p:attrName>
                                        </p:attrNameLst>
                                      </p:cBhvr>
                                      <p:tavLst>
                                        <p:tav tm="0">
                                          <p:val>
                                            <p:strVal val="1+#ppt_h/2"/>
                                          </p:val>
                                        </p:tav>
                                        <p:tav tm="100000">
                                          <p:val>
                                            <p:strVal val="#ppt_y"/>
                                          </p:val>
                                        </p:tav>
                                      </p:tavLst>
                                    </p:anim>
                                  </p:childTnLst>
                                </p:cTn>
                              </p:par>
                            </p:childTnLst>
                          </p:cTn>
                        </p:par>
                      </p:childTnLst>
                    </p:cTn>
                  </p:par>
                  <p:par>
                    <p:cTn id="94" fill="hold" nodeType="clickPar">
                      <p:stCondLst>
                        <p:cond delay="indefinite"/>
                      </p:stCondLst>
                      <p:childTnLst>
                        <p:par>
                          <p:cTn id="95" fill="hold" nodeType="withGroup">
                            <p:stCondLst>
                              <p:cond delay="0"/>
                            </p:stCondLst>
                            <p:childTnLst>
                              <p:par>
                                <p:cTn id="96" presetID="2" presetClass="entr" presetSubtype="4" fill="hold" nodeType="clickEffect">
                                  <p:stCondLst>
                                    <p:cond delay="0"/>
                                  </p:stCondLst>
                                  <p:childTnLst>
                                    <p:set>
                                      <p:cBhvr>
                                        <p:cTn id="97" dur="1" fill="hold">
                                          <p:stCondLst>
                                            <p:cond delay="0"/>
                                          </p:stCondLst>
                                        </p:cTn>
                                        <p:tgtEl>
                                          <p:spTgt spid="37910"/>
                                        </p:tgtEl>
                                        <p:attrNameLst>
                                          <p:attrName>style.visibility</p:attrName>
                                        </p:attrNameLst>
                                      </p:cBhvr>
                                      <p:to>
                                        <p:strVal val="visible"/>
                                      </p:to>
                                    </p:set>
                                    <p:anim calcmode="lin" valueType="num">
                                      <p:cBhvr additive="base">
                                        <p:cTn id="98" dur="500" fill="hold"/>
                                        <p:tgtEl>
                                          <p:spTgt spid="37910"/>
                                        </p:tgtEl>
                                        <p:attrNameLst>
                                          <p:attrName>ppt_x</p:attrName>
                                        </p:attrNameLst>
                                      </p:cBhvr>
                                      <p:tavLst>
                                        <p:tav tm="0">
                                          <p:val>
                                            <p:strVal val="#ppt_x"/>
                                          </p:val>
                                        </p:tav>
                                        <p:tav tm="100000">
                                          <p:val>
                                            <p:strVal val="#ppt_x"/>
                                          </p:val>
                                        </p:tav>
                                      </p:tavLst>
                                    </p:anim>
                                    <p:anim calcmode="lin" valueType="num">
                                      <p:cBhvr additive="base">
                                        <p:cTn id="99" dur="500" fill="hold"/>
                                        <p:tgtEl>
                                          <p:spTgt spid="379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p:bldP spid="37903" grpId="0"/>
      <p:bldP spid="37904" grpId="0"/>
      <p:bldP spid="37908" grpId="0"/>
      <p:bldP spid="37909" grpId="0"/>
      <p:bldP spid="37910" grpId="0"/>
      <p:bldP spid="37914" grpId="0"/>
      <p:bldP spid="27" grpId="0"/>
      <p:bldP spid="2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Slide Number Placeholder 5">
            <a:extLst>
              <a:ext uri="{FF2B5EF4-FFF2-40B4-BE49-F238E27FC236}">
                <a16:creationId xmlns:a16="http://schemas.microsoft.com/office/drawing/2014/main" id="{DF1D7BF2-2EC1-EFC4-65FC-131F28A9EC5A}"/>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4610F4FB-7ABD-433B-B8F8-5070C97CCF94}" type="slidenum">
              <a:rPr lang="en-US" altLang="en-US" sz="1400" smtClean="0">
                <a:solidFill>
                  <a:srgbClr val="000000"/>
                </a:solidFill>
              </a:rPr>
              <a:pPr>
                <a:spcBef>
                  <a:spcPct val="0"/>
                </a:spcBef>
                <a:buFontTx/>
                <a:buNone/>
              </a:pPr>
              <a:t>39</a:t>
            </a:fld>
            <a:endParaRPr lang="en-US" altLang="en-US" sz="1400">
              <a:solidFill>
                <a:srgbClr val="000000"/>
              </a:solidFill>
            </a:endParaRPr>
          </a:p>
        </p:txBody>
      </p:sp>
      <p:sp>
        <p:nvSpPr>
          <p:cNvPr id="290819" name="Text Box 4">
            <a:extLst>
              <a:ext uri="{FF2B5EF4-FFF2-40B4-BE49-F238E27FC236}">
                <a16:creationId xmlns:a16="http://schemas.microsoft.com/office/drawing/2014/main" id="{C1E5EA5C-2CFA-5F74-5ED3-1F758379FB8E}"/>
              </a:ext>
            </a:extLst>
          </p:cNvPr>
          <p:cNvSpPr txBox="1">
            <a:spLocks noChangeArrowheads="1"/>
          </p:cNvSpPr>
          <p:nvPr/>
        </p:nvSpPr>
        <p:spPr bwMode="auto">
          <a:xfrm>
            <a:off x="441325" y="1798638"/>
            <a:ext cx="1841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VnTime" panose="020B7200000000000000" pitchFamily="34" charset="0"/>
            </a:endParaRPr>
          </a:p>
        </p:txBody>
      </p:sp>
      <p:sp>
        <p:nvSpPr>
          <p:cNvPr id="156685" name="Text Box 13" descr="Parchment">
            <a:extLst>
              <a:ext uri="{FF2B5EF4-FFF2-40B4-BE49-F238E27FC236}">
                <a16:creationId xmlns:a16="http://schemas.microsoft.com/office/drawing/2014/main" id="{48E17E1F-88B1-E72D-F71D-9C5D89AFC109}"/>
              </a:ext>
            </a:extLst>
          </p:cNvPr>
          <p:cNvSpPr txBox="1">
            <a:spLocks noChangeArrowheads="1"/>
          </p:cNvSpPr>
          <p:nvPr/>
        </p:nvSpPr>
        <p:spPr bwMode="auto">
          <a:xfrm>
            <a:off x="214313" y="3485553"/>
            <a:ext cx="8640762" cy="1323975"/>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pt-BR" altLang="en-US" sz="2000">
                <a:latin typeface="Times New Roman" panose="02020603050405020304" pitchFamily="18" charset="0"/>
                <a:cs typeface="Times New Roman" panose="02020603050405020304" pitchFamily="18" charset="0"/>
              </a:rPr>
              <a:t>Chủ nghĩa xã hội dựa trên lực lượng sản xuất phát triển cao, có năng suất hơn hẳn chủ nghĩa tư bản. Muốn vậy cần phải có thời gian để cải tạo nền sản xuất lớn tư bản chủ nghĩa phát triển thành sản xuất lớn xã hội chủ nghĩa; để cho các quan hệ mới trở thành các quan hệ cơ bản, đặc trưng của xã hội mới</a:t>
            </a:r>
            <a:endParaRPr lang="en-US" altLang="en-US" sz="2000">
              <a:solidFill>
                <a:srgbClr val="0033CC"/>
              </a:solidFill>
              <a:latin typeface="Times New Roman" panose="02020603050405020304" pitchFamily="18" charset="0"/>
              <a:cs typeface="Times New Roman" panose="02020603050405020304" pitchFamily="18" charset="0"/>
            </a:endParaRPr>
          </a:p>
        </p:txBody>
      </p:sp>
      <p:sp>
        <p:nvSpPr>
          <p:cNvPr id="290821" name="Line 17">
            <a:extLst>
              <a:ext uri="{FF2B5EF4-FFF2-40B4-BE49-F238E27FC236}">
                <a16:creationId xmlns:a16="http://schemas.microsoft.com/office/drawing/2014/main" id="{D79B1FF4-64BC-43A0-BA2B-3FEFC14022C5}"/>
              </a:ext>
            </a:extLst>
          </p:cNvPr>
          <p:cNvSpPr>
            <a:spLocks noChangeShapeType="1"/>
          </p:cNvSpPr>
          <p:nvPr/>
        </p:nvSpPr>
        <p:spPr bwMode="auto">
          <a:xfrm>
            <a:off x="0" y="833825"/>
            <a:ext cx="9144000" cy="0"/>
          </a:xfrm>
          <a:prstGeom prst="line">
            <a:avLst/>
          </a:prstGeom>
          <a:noFill/>
          <a:ln w="76200" cap="sq" cmpd="tri">
            <a:solidFill>
              <a:srgbClr val="800080"/>
            </a:solidFill>
            <a:round/>
            <a:headEnd type="none" w="sm" len="sm"/>
            <a:tailEnd type="none" w="sm" len="sm"/>
          </a:ln>
          <a:extLst>
            <a:ext uri="{909E8E84-426E-40DD-AFC4-6F175D3DCCD1}">
              <a14:hiddenFill xmlns:a14="http://schemas.microsoft.com/office/drawing/2010/main">
                <a:noFill/>
              </a14:hiddenFill>
            </a:ext>
          </a:extLst>
        </p:spPr>
        <p:txBody>
          <a:bodyPr lIns="91424" tIns="45712" rIns="91424" bIns="45712"/>
          <a:lstStyle/>
          <a:p>
            <a:endParaRPr lang="en-US"/>
          </a:p>
        </p:txBody>
      </p:sp>
      <p:pic>
        <p:nvPicPr>
          <p:cNvPr id="290822" name="Picture 11" descr="Kết quả hình ảnh cho cach mang xhcn o lien xo">
            <a:extLst>
              <a:ext uri="{FF2B5EF4-FFF2-40B4-BE49-F238E27FC236}">
                <a16:creationId xmlns:a16="http://schemas.microsoft.com/office/drawing/2014/main" id="{CA958980-ABD4-73C6-2880-A5432FE357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647228"/>
            <a:ext cx="3200400" cy="182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0823" name="Picture 13" descr="Kết quả hình ảnh cho cach mang xhcn o lien xo">
            <a:extLst>
              <a:ext uri="{FF2B5EF4-FFF2-40B4-BE49-F238E27FC236}">
                <a16:creationId xmlns:a16="http://schemas.microsoft.com/office/drawing/2014/main" id="{F22A7981-5FF9-9E62-42FE-B0A09F273D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10025" y="1617065"/>
            <a:ext cx="4752975" cy="1874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8289" name="Rectangle 1">
            <a:extLst>
              <a:ext uri="{FF2B5EF4-FFF2-40B4-BE49-F238E27FC236}">
                <a16:creationId xmlns:a16="http://schemas.microsoft.com/office/drawing/2014/main" id="{C7AF4B30-83AA-5941-6BC9-9904193EA6B8}"/>
              </a:ext>
            </a:extLst>
          </p:cNvPr>
          <p:cNvSpPr>
            <a:spLocks noChangeArrowheads="1"/>
          </p:cNvSpPr>
          <p:nvPr/>
        </p:nvSpPr>
        <p:spPr bwMode="auto">
          <a:xfrm>
            <a:off x="-285750" y="10466"/>
            <a:ext cx="7675901" cy="830981"/>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lIns="91424" tIns="45712" rIns="91424" bIns="45712" anchor="ctr">
            <a:spAutoFit/>
          </a:bodyPr>
          <a:lstStyle/>
          <a:p>
            <a:pPr indent="457106" algn="ctr">
              <a:tabLst>
                <a:tab pos="342830" algn="l"/>
              </a:tabLst>
              <a:defRPr/>
            </a:pPr>
            <a:r>
              <a:rPr lang="pt-BR" sz="2400" i="1" dirty="0">
                <a:solidFill>
                  <a:srgbClr val="FF0000"/>
                </a:solidFill>
                <a:latin typeface="Times New Roman" pitchFamily="18" charset="0"/>
                <a:cs typeface="Times New Roman" pitchFamily="18" charset="0"/>
              </a:rPr>
              <a:t>+ Tất yếu của thời kỳ qu</a:t>
            </a:r>
            <a:r>
              <a:rPr lang="pt-BR" sz="2400" i="1" dirty="0">
                <a:solidFill>
                  <a:srgbClr val="FF0000"/>
                </a:solidFill>
                <a:latin typeface="Calibri" pitchFamily="34" charset="0"/>
                <a:cs typeface="Times New Roman" pitchFamily="18" charset="0"/>
              </a:rPr>
              <a:t>á</a:t>
            </a:r>
            <a:r>
              <a:rPr lang="pt-BR" sz="2400" i="1" dirty="0">
                <a:solidFill>
                  <a:srgbClr val="FF0000"/>
                </a:solidFill>
                <a:latin typeface="Times New Roman" pitchFamily="18" charset="0"/>
                <a:cs typeface="Times New Roman" pitchFamily="18" charset="0"/>
              </a:rPr>
              <a:t> độ từ chủ nghĩa tư bản lên chủ nghĩa xã hội</a:t>
            </a:r>
            <a:endParaRPr lang="pt-BR" sz="2400" dirty="0">
              <a:solidFill>
                <a:srgbClr val="FF0000"/>
              </a:solidFill>
            </a:endParaRPr>
          </a:p>
        </p:txBody>
      </p:sp>
      <p:sp>
        <p:nvSpPr>
          <p:cNvPr id="290825" name="Rectangle 9">
            <a:extLst>
              <a:ext uri="{FF2B5EF4-FFF2-40B4-BE49-F238E27FC236}">
                <a16:creationId xmlns:a16="http://schemas.microsoft.com/office/drawing/2014/main" id="{BB9C48AC-A816-97B5-A110-D9BF49E18CE6}"/>
              </a:ext>
            </a:extLst>
          </p:cNvPr>
          <p:cNvSpPr>
            <a:spLocks noChangeArrowheads="1"/>
          </p:cNvSpPr>
          <p:nvPr/>
        </p:nvSpPr>
        <p:spPr bwMode="auto">
          <a:xfrm>
            <a:off x="357188" y="841425"/>
            <a:ext cx="87868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pt-BR" altLang="en-US" sz="2000" dirty="0">
                <a:latin typeface="Times New Roman" panose="02020603050405020304" pitchFamily="18" charset="0"/>
                <a:cs typeface="Times New Roman" panose="02020603050405020304" pitchFamily="18" charset="0"/>
              </a:rPr>
              <a:t>Các quan hệ xã hội của chủ nghĩa xã hội không tự nảy sinh và phát triển trong lòng xã hội tư bản mà là kết quả của quá trình cải tạo xã hội cũ, xây dựng xã hội mới. </a:t>
            </a:r>
            <a:endParaRPr lang="en-US" altLang="en-US" sz="2000" dirty="0">
              <a:latin typeface=".VnTime" panose="020B7200000000000000"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156685"/>
                                        </p:tgtEl>
                                        <p:attrNameLst>
                                          <p:attrName>style.visibility</p:attrName>
                                        </p:attrNameLst>
                                      </p:cBhvr>
                                      <p:to>
                                        <p:strVal val="visible"/>
                                      </p:to>
                                    </p:set>
                                    <p:anim calcmode="lin" valueType="num">
                                      <p:cBhvr>
                                        <p:cTn id="7" dur="500" fill="hold"/>
                                        <p:tgtEl>
                                          <p:spTgt spid="156685"/>
                                        </p:tgtEl>
                                        <p:attrNameLst>
                                          <p:attrName>ppt_w</p:attrName>
                                        </p:attrNameLst>
                                      </p:cBhvr>
                                      <p:tavLst>
                                        <p:tav tm="0">
                                          <p:val>
                                            <p:fltVal val="0"/>
                                          </p:val>
                                        </p:tav>
                                        <p:tav tm="100000">
                                          <p:val>
                                            <p:strVal val="#ppt_w"/>
                                          </p:val>
                                        </p:tav>
                                      </p:tavLst>
                                    </p:anim>
                                    <p:anim calcmode="lin" valueType="num">
                                      <p:cBhvr>
                                        <p:cTn id="8" dur="500" fill="hold"/>
                                        <p:tgtEl>
                                          <p:spTgt spid="15668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85" grpId="0" animBg="1"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A4383DDF-B8BD-74AA-23C7-F3EC1AFF342C}"/>
              </a:ext>
            </a:extLst>
          </p:cNvPr>
          <p:cNvSpPr>
            <a:spLocks noGrp="1" noChangeArrowheads="1"/>
          </p:cNvSpPr>
          <p:nvPr>
            <p:ph type="title"/>
          </p:nvPr>
        </p:nvSpPr>
        <p:spPr>
          <a:xfrm>
            <a:off x="457200" y="207963"/>
            <a:ext cx="8229600" cy="477837"/>
          </a:xfrm>
        </p:spPr>
        <p:txBody>
          <a:bodyPr>
            <a:normAutofit fontScale="90000"/>
          </a:bodyPr>
          <a:lstStyle/>
          <a:p>
            <a:pPr marL="455613" indent="-455613"/>
            <a:r>
              <a:rPr lang="en-US" altLang="en-US" sz="3200" b="1">
                <a:solidFill>
                  <a:srgbClr val="D60093"/>
                </a:solidFill>
              </a:rPr>
              <a:t>Đặc điểm thời kỳ quá độ lên CNXH:</a:t>
            </a:r>
          </a:p>
        </p:txBody>
      </p:sp>
      <p:sp>
        <p:nvSpPr>
          <p:cNvPr id="54277" name="Rectangle 5">
            <a:extLst>
              <a:ext uri="{FF2B5EF4-FFF2-40B4-BE49-F238E27FC236}">
                <a16:creationId xmlns:a16="http://schemas.microsoft.com/office/drawing/2014/main" id="{9C0E04E8-3EBC-894E-D86B-C3A8FA524F79}"/>
              </a:ext>
            </a:extLst>
          </p:cNvPr>
          <p:cNvSpPr>
            <a:spLocks noChangeArrowheads="1"/>
          </p:cNvSpPr>
          <p:nvPr/>
        </p:nvSpPr>
        <p:spPr bwMode="auto">
          <a:xfrm>
            <a:off x="145917" y="736600"/>
            <a:ext cx="2407901" cy="39100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91424" tIns="45712" rIns="91424" bIns="45712"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endParaRPr lang="en-US" altLang="en-US" sz="2400" b="1">
              <a:solidFill>
                <a:srgbClr val="006600"/>
              </a:solidFill>
              <a:latin typeface=".VnTime" panose="020B7200000000000000" pitchFamily="34" charset="0"/>
            </a:endParaRPr>
          </a:p>
        </p:txBody>
      </p:sp>
      <p:sp>
        <p:nvSpPr>
          <p:cNvPr id="54278" name="Rectangle 6">
            <a:extLst>
              <a:ext uri="{FF2B5EF4-FFF2-40B4-BE49-F238E27FC236}">
                <a16:creationId xmlns:a16="http://schemas.microsoft.com/office/drawing/2014/main" id="{24842209-ED66-1DFA-7691-AC8C2F748969}"/>
              </a:ext>
            </a:extLst>
          </p:cNvPr>
          <p:cNvSpPr>
            <a:spLocks noChangeArrowheads="1"/>
          </p:cNvSpPr>
          <p:nvPr/>
        </p:nvSpPr>
        <p:spPr bwMode="auto">
          <a:xfrm>
            <a:off x="4419600" y="736600"/>
            <a:ext cx="4419600" cy="692150"/>
          </a:xfrm>
          <a:prstGeom prst="rect">
            <a:avLst/>
          </a:prstGeom>
          <a:solidFill>
            <a:srgbClr val="0033CC"/>
          </a:solidFill>
          <a:ln w="9525">
            <a:solidFill>
              <a:schemeClr val="tx1"/>
            </a:solidFill>
            <a:miter lim="800000"/>
            <a:headEnd/>
            <a:tailEnd/>
          </a:ln>
        </p:spPr>
        <p:txBody>
          <a:bodyPr wrap="none" lIns="91424" tIns="45712" rIns="91424" bIns="45712"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a:solidFill>
                  <a:schemeClr val="bg1"/>
                </a:solidFill>
                <a:latin typeface="Verdana" panose="020B0604030504040204" pitchFamily="34" charset="0"/>
              </a:rPr>
              <a:t>Chính trị: tồn tại nhà nước CCVS</a:t>
            </a:r>
          </a:p>
        </p:txBody>
      </p:sp>
      <p:sp>
        <p:nvSpPr>
          <p:cNvPr id="54279" name="Rectangle 7">
            <a:extLst>
              <a:ext uri="{FF2B5EF4-FFF2-40B4-BE49-F238E27FC236}">
                <a16:creationId xmlns:a16="http://schemas.microsoft.com/office/drawing/2014/main" id="{9DE0CC21-7572-3573-6301-17F3FE232BE2}"/>
              </a:ext>
            </a:extLst>
          </p:cNvPr>
          <p:cNvSpPr>
            <a:spLocks noChangeArrowheads="1"/>
          </p:cNvSpPr>
          <p:nvPr/>
        </p:nvSpPr>
        <p:spPr bwMode="auto">
          <a:xfrm>
            <a:off x="4419600" y="1714500"/>
            <a:ext cx="4419600" cy="928688"/>
          </a:xfrm>
          <a:prstGeom prst="rect">
            <a:avLst/>
          </a:prstGeom>
          <a:solidFill>
            <a:srgbClr val="66FFFF"/>
          </a:solidFill>
          <a:ln>
            <a:headEnd/>
            <a:tailEnd/>
          </a:ln>
        </p:spPr>
        <p:style>
          <a:lnRef idx="3">
            <a:schemeClr val="lt1"/>
          </a:lnRef>
          <a:fillRef idx="1">
            <a:schemeClr val="accent6"/>
          </a:fillRef>
          <a:effectRef idx="1">
            <a:schemeClr val="accent6"/>
          </a:effectRef>
          <a:fontRef idx="minor">
            <a:schemeClr val="lt1"/>
          </a:fontRef>
        </p:style>
        <p:txBody>
          <a:bodyPr wrap="none" lIns="91424" tIns="45712" rIns="91424" bIns="45712" anchor="ctr"/>
          <a:lstStyle/>
          <a:p>
            <a:pPr eaLnBrk="1" hangingPunct="1">
              <a:lnSpc>
                <a:spcPct val="80000"/>
              </a:lnSpc>
              <a:spcBef>
                <a:spcPct val="20000"/>
              </a:spcBef>
              <a:buClr>
                <a:schemeClr val="hlink"/>
              </a:buClr>
              <a:buSzPct val="70000"/>
              <a:defRPr/>
            </a:pPr>
            <a:endParaRPr lang="en-US" altLang="en-US" sz="2000" dirty="0">
              <a:solidFill>
                <a:schemeClr val="tx1"/>
              </a:solidFill>
            </a:endParaRPr>
          </a:p>
          <a:p>
            <a:pPr eaLnBrk="1" hangingPunct="1">
              <a:lnSpc>
                <a:spcPct val="80000"/>
              </a:lnSpc>
              <a:spcBef>
                <a:spcPct val="20000"/>
              </a:spcBef>
              <a:buClr>
                <a:schemeClr val="hlink"/>
              </a:buClr>
              <a:buSzPct val="70000"/>
              <a:defRPr/>
            </a:pPr>
            <a:r>
              <a:rPr lang="en-US" altLang="en-US" sz="2400" dirty="0" err="1">
                <a:solidFill>
                  <a:schemeClr val="tx1"/>
                </a:solidFill>
              </a:rPr>
              <a:t>Kinh</a:t>
            </a:r>
            <a:r>
              <a:rPr lang="en-US" altLang="en-US" sz="2400" dirty="0">
                <a:solidFill>
                  <a:schemeClr val="tx1"/>
                </a:solidFill>
              </a:rPr>
              <a:t> </a:t>
            </a:r>
            <a:r>
              <a:rPr lang="en-US" altLang="en-US" sz="2400" dirty="0" err="1">
                <a:solidFill>
                  <a:schemeClr val="tx1"/>
                </a:solidFill>
              </a:rPr>
              <a:t>tế</a:t>
            </a:r>
            <a:r>
              <a:rPr lang="en-US" altLang="en-US" sz="2400" dirty="0">
                <a:solidFill>
                  <a:schemeClr val="tx1"/>
                </a:solidFill>
              </a:rPr>
              <a:t>: </a:t>
            </a:r>
            <a:r>
              <a:rPr lang="en-US" altLang="en-US" sz="2400" dirty="0" err="1">
                <a:solidFill>
                  <a:schemeClr val="tx1"/>
                </a:solidFill>
              </a:rPr>
              <a:t>tồn</a:t>
            </a:r>
            <a:r>
              <a:rPr lang="en-US" altLang="en-US" sz="2400" dirty="0">
                <a:solidFill>
                  <a:schemeClr val="tx1"/>
                </a:solidFill>
              </a:rPr>
              <a:t> </a:t>
            </a:r>
            <a:r>
              <a:rPr lang="en-US" altLang="en-US" sz="2400" dirty="0" err="1">
                <a:solidFill>
                  <a:schemeClr val="tx1"/>
                </a:solidFill>
              </a:rPr>
              <a:t>tại</a:t>
            </a:r>
            <a:r>
              <a:rPr lang="en-US" altLang="en-US" sz="2400" dirty="0">
                <a:solidFill>
                  <a:schemeClr val="tx1"/>
                </a:solidFill>
              </a:rPr>
              <a:t> </a:t>
            </a:r>
            <a:r>
              <a:rPr lang="en-US" altLang="en-US" sz="2400" dirty="0" err="1">
                <a:solidFill>
                  <a:schemeClr val="tx1"/>
                </a:solidFill>
              </a:rPr>
              <a:t>nền</a:t>
            </a:r>
            <a:r>
              <a:rPr lang="en-US" altLang="en-US" sz="2400" dirty="0">
                <a:solidFill>
                  <a:schemeClr val="tx1"/>
                </a:solidFill>
              </a:rPr>
              <a:t> </a:t>
            </a:r>
            <a:r>
              <a:rPr lang="en-US" altLang="en-US" sz="2400" dirty="0" err="1">
                <a:solidFill>
                  <a:schemeClr val="tx1"/>
                </a:solidFill>
              </a:rPr>
              <a:t>kinh</a:t>
            </a:r>
            <a:r>
              <a:rPr lang="en-US" altLang="en-US" sz="2400" dirty="0">
                <a:solidFill>
                  <a:schemeClr val="tx1"/>
                </a:solidFill>
              </a:rPr>
              <a:t> </a:t>
            </a:r>
            <a:r>
              <a:rPr lang="en-US" altLang="en-US" sz="2400" dirty="0" err="1">
                <a:solidFill>
                  <a:schemeClr val="tx1"/>
                </a:solidFill>
              </a:rPr>
              <a:t>tế</a:t>
            </a:r>
            <a:r>
              <a:rPr lang="en-US" altLang="en-US" sz="2400" dirty="0">
                <a:solidFill>
                  <a:schemeClr val="tx1"/>
                </a:solidFill>
              </a:rPr>
              <a:t> </a:t>
            </a:r>
            <a:r>
              <a:rPr lang="en-US" altLang="en-US" sz="2400" dirty="0" err="1">
                <a:solidFill>
                  <a:schemeClr val="tx1"/>
                </a:solidFill>
              </a:rPr>
              <a:t>nhiều</a:t>
            </a:r>
            <a:r>
              <a:rPr lang="en-US" altLang="en-US" sz="2400" dirty="0">
                <a:solidFill>
                  <a:schemeClr val="tx1"/>
                </a:solidFill>
              </a:rPr>
              <a:t> </a:t>
            </a:r>
          </a:p>
          <a:p>
            <a:pPr eaLnBrk="1" hangingPunct="1">
              <a:lnSpc>
                <a:spcPct val="80000"/>
              </a:lnSpc>
              <a:spcBef>
                <a:spcPct val="20000"/>
              </a:spcBef>
              <a:buClr>
                <a:schemeClr val="hlink"/>
              </a:buClr>
              <a:buSzPct val="70000"/>
              <a:defRPr/>
            </a:pPr>
            <a:r>
              <a:rPr lang="en-US" altLang="en-US" sz="2400" dirty="0">
                <a:solidFill>
                  <a:schemeClr val="tx1"/>
                </a:solidFill>
              </a:rPr>
              <a:t>             </a:t>
            </a:r>
            <a:r>
              <a:rPr lang="en-US" altLang="en-US" sz="2400" dirty="0" err="1">
                <a:solidFill>
                  <a:schemeClr val="tx1"/>
                </a:solidFill>
              </a:rPr>
              <a:t>thành</a:t>
            </a:r>
            <a:r>
              <a:rPr lang="en-US" altLang="en-US" sz="2400" dirty="0">
                <a:solidFill>
                  <a:schemeClr val="tx1"/>
                </a:solidFill>
              </a:rPr>
              <a:t> </a:t>
            </a:r>
            <a:r>
              <a:rPr lang="en-US" altLang="en-US" sz="2400" dirty="0" err="1">
                <a:solidFill>
                  <a:schemeClr val="tx1"/>
                </a:solidFill>
              </a:rPr>
              <a:t>phần</a:t>
            </a:r>
            <a:endParaRPr lang="en-US" altLang="en-US" sz="2400" dirty="0">
              <a:solidFill>
                <a:schemeClr val="tx1"/>
              </a:solidFill>
            </a:endParaRPr>
          </a:p>
          <a:p>
            <a:pPr eaLnBrk="1" hangingPunct="1">
              <a:defRPr/>
            </a:pPr>
            <a:endParaRPr lang="en-US" altLang="en-US" sz="2000" dirty="0">
              <a:solidFill>
                <a:schemeClr val="tx1"/>
              </a:solidFill>
            </a:endParaRPr>
          </a:p>
        </p:txBody>
      </p:sp>
      <p:sp>
        <p:nvSpPr>
          <p:cNvPr id="54280" name="Rectangle 8">
            <a:extLst>
              <a:ext uri="{FF2B5EF4-FFF2-40B4-BE49-F238E27FC236}">
                <a16:creationId xmlns:a16="http://schemas.microsoft.com/office/drawing/2014/main" id="{CA7B9200-E9D7-CB83-9D9F-0CBD23437FF0}"/>
              </a:ext>
            </a:extLst>
          </p:cNvPr>
          <p:cNvSpPr>
            <a:spLocks noChangeArrowheads="1"/>
          </p:cNvSpPr>
          <p:nvPr/>
        </p:nvSpPr>
        <p:spPr bwMode="auto">
          <a:xfrm>
            <a:off x="4419600" y="2800350"/>
            <a:ext cx="4510088" cy="771525"/>
          </a:xfrm>
          <a:prstGeom prst="rect">
            <a:avLst/>
          </a:prstGeom>
          <a:solidFill>
            <a:schemeClr val="accent1"/>
          </a:solidFill>
          <a:ln w="9525">
            <a:solidFill>
              <a:schemeClr val="tx1"/>
            </a:solidFill>
            <a:miter lim="800000"/>
            <a:headEnd/>
            <a:tailEnd/>
          </a:ln>
          <a:effectLst/>
        </p:spPr>
        <p:txBody>
          <a:bodyPr wrap="none" lIns="91424" tIns="45712" rIns="91424" bIns="45712" anchor="ctr"/>
          <a:lstStyle/>
          <a:p>
            <a:pPr eaLnBrk="1" hangingPunct="1">
              <a:lnSpc>
                <a:spcPct val="80000"/>
              </a:lnSpc>
              <a:spcBef>
                <a:spcPct val="20000"/>
              </a:spcBef>
              <a:buClr>
                <a:schemeClr val="hlink"/>
              </a:buClr>
              <a:buSzPct val="70000"/>
              <a:defRPr/>
            </a:pPr>
            <a:endParaRPr lang="en-US" altLang="en-US" sz="2000" dirty="0">
              <a:effectLst>
                <a:outerShdw blurRad="38100" dist="38100" dir="2700000" algn="tl">
                  <a:srgbClr val="000000"/>
                </a:outerShdw>
              </a:effectLst>
              <a:latin typeface="Verdana" pitchFamily="34" charset="0"/>
            </a:endParaRPr>
          </a:p>
          <a:p>
            <a:pPr eaLnBrk="1" hangingPunct="1">
              <a:lnSpc>
                <a:spcPct val="80000"/>
              </a:lnSpc>
              <a:spcBef>
                <a:spcPct val="20000"/>
              </a:spcBef>
              <a:buClr>
                <a:schemeClr val="hlink"/>
              </a:buClr>
              <a:buSzPct val="70000"/>
              <a:defRPr/>
            </a:pPr>
            <a:r>
              <a:rPr lang="en-US" altLang="en-US" sz="2000" dirty="0" err="1">
                <a:latin typeface="Verdana" pitchFamily="34" charset="0"/>
              </a:rPr>
              <a:t>Xã</a:t>
            </a:r>
            <a:r>
              <a:rPr lang="en-US" altLang="en-US" sz="2000" dirty="0">
                <a:latin typeface="Verdana" pitchFamily="34" charset="0"/>
              </a:rPr>
              <a:t> </a:t>
            </a:r>
            <a:r>
              <a:rPr lang="en-US" altLang="en-US" sz="2000" dirty="0" err="1">
                <a:latin typeface="Verdana" pitchFamily="34" charset="0"/>
              </a:rPr>
              <a:t>hội</a:t>
            </a:r>
            <a:r>
              <a:rPr lang="en-US" altLang="en-US" sz="2000" dirty="0">
                <a:latin typeface="Verdana" pitchFamily="34" charset="0"/>
              </a:rPr>
              <a:t>: </a:t>
            </a:r>
            <a:r>
              <a:rPr lang="en-US" altLang="en-US" sz="2000" dirty="0" err="1">
                <a:latin typeface="Verdana" pitchFamily="34" charset="0"/>
              </a:rPr>
              <a:t>tồn</a:t>
            </a:r>
            <a:r>
              <a:rPr lang="en-US" altLang="en-US" sz="2000" dirty="0">
                <a:latin typeface="Verdana" pitchFamily="34" charset="0"/>
              </a:rPr>
              <a:t> </a:t>
            </a:r>
            <a:r>
              <a:rPr lang="en-US" altLang="en-US" sz="2000" dirty="0" err="1">
                <a:latin typeface="Verdana" pitchFamily="34" charset="0"/>
              </a:rPr>
              <a:t>tại</a:t>
            </a:r>
            <a:r>
              <a:rPr lang="en-US" altLang="en-US" sz="2000" dirty="0">
                <a:latin typeface="Verdana" pitchFamily="34" charset="0"/>
              </a:rPr>
              <a:t> </a:t>
            </a:r>
            <a:r>
              <a:rPr lang="en-US" altLang="en-US" sz="2000" dirty="0" err="1">
                <a:latin typeface="Verdana" pitchFamily="34" charset="0"/>
              </a:rPr>
              <a:t>nhiều</a:t>
            </a:r>
            <a:r>
              <a:rPr lang="en-US" altLang="en-US" sz="2000" dirty="0">
                <a:latin typeface="Verdana" pitchFamily="34" charset="0"/>
              </a:rPr>
              <a:t> </a:t>
            </a:r>
            <a:r>
              <a:rPr lang="en-US" altLang="en-US" sz="2000" dirty="0" err="1">
                <a:latin typeface="Verdana" pitchFamily="34" charset="0"/>
              </a:rPr>
              <a:t>giai</a:t>
            </a:r>
            <a:r>
              <a:rPr lang="en-US" altLang="en-US" sz="2000" dirty="0">
                <a:latin typeface="Verdana" pitchFamily="34" charset="0"/>
              </a:rPr>
              <a:t> </a:t>
            </a:r>
            <a:r>
              <a:rPr lang="en-US" altLang="en-US" sz="2000" dirty="0" err="1">
                <a:latin typeface="Verdana" pitchFamily="34" charset="0"/>
              </a:rPr>
              <a:t>cấp</a:t>
            </a:r>
            <a:r>
              <a:rPr lang="en-US" altLang="en-US" sz="2000" dirty="0">
                <a:latin typeface="Verdana" pitchFamily="34" charset="0"/>
              </a:rPr>
              <a:t>, </a:t>
            </a:r>
          </a:p>
          <a:p>
            <a:pPr eaLnBrk="1" hangingPunct="1">
              <a:lnSpc>
                <a:spcPct val="80000"/>
              </a:lnSpc>
              <a:spcBef>
                <a:spcPct val="20000"/>
              </a:spcBef>
              <a:buClr>
                <a:schemeClr val="hlink"/>
              </a:buClr>
              <a:buSzPct val="70000"/>
              <a:defRPr/>
            </a:pPr>
            <a:r>
              <a:rPr lang="en-US" altLang="en-US" sz="2000" dirty="0">
                <a:latin typeface="Verdana" pitchFamily="34" charset="0"/>
              </a:rPr>
              <a:t>           </a:t>
            </a:r>
            <a:r>
              <a:rPr lang="en-US" altLang="en-US" sz="2000" dirty="0" err="1">
                <a:latin typeface="Verdana" pitchFamily="34" charset="0"/>
              </a:rPr>
              <a:t>tầng</a:t>
            </a:r>
            <a:r>
              <a:rPr lang="en-US" altLang="en-US" sz="2000" dirty="0">
                <a:latin typeface="Verdana" pitchFamily="34" charset="0"/>
              </a:rPr>
              <a:t> </a:t>
            </a:r>
            <a:r>
              <a:rPr lang="en-US" altLang="en-US" sz="2000" dirty="0" err="1">
                <a:latin typeface="Verdana" pitchFamily="34" charset="0"/>
              </a:rPr>
              <a:t>lớp</a:t>
            </a:r>
            <a:r>
              <a:rPr lang="en-US" altLang="en-US" sz="2000" dirty="0">
                <a:latin typeface="Verdana" pitchFamily="34" charset="0"/>
              </a:rPr>
              <a:t> </a:t>
            </a:r>
            <a:r>
              <a:rPr lang="en-US" altLang="en-US" sz="2000" dirty="0" err="1">
                <a:latin typeface="Verdana" pitchFamily="34" charset="0"/>
              </a:rPr>
              <a:t>xã</a:t>
            </a:r>
            <a:r>
              <a:rPr lang="en-US" altLang="en-US" sz="2000" dirty="0">
                <a:latin typeface="Verdana" pitchFamily="34" charset="0"/>
              </a:rPr>
              <a:t> </a:t>
            </a:r>
            <a:r>
              <a:rPr lang="en-US" altLang="en-US" sz="2000" dirty="0" err="1">
                <a:latin typeface="Verdana" pitchFamily="34" charset="0"/>
              </a:rPr>
              <a:t>hội</a:t>
            </a:r>
            <a:r>
              <a:rPr lang="en-US" altLang="en-US" sz="2000" dirty="0">
                <a:latin typeface="Verdana" pitchFamily="34" charset="0"/>
              </a:rPr>
              <a:t>…</a:t>
            </a:r>
          </a:p>
          <a:p>
            <a:pPr eaLnBrk="1" hangingPunct="1">
              <a:defRPr/>
            </a:pPr>
            <a:endParaRPr lang="en-US" altLang="en-US" sz="2000" dirty="0">
              <a:latin typeface="Verdana" pitchFamily="34" charset="0"/>
            </a:endParaRPr>
          </a:p>
        </p:txBody>
      </p:sp>
      <p:sp>
        <p:nvSpPr>
          <p:cNvPr id="54281" name="Rectangle 9">
            <a:extLst>
              <a:ext uri="{FF2B5EF4-FFF2-40B4-BE49-F238E27FC236}">
                <a16:creationId xmlns:a16="http://schemas.microsoft.com/office/drawing/2014/main" id="{05B04DA6-1EB7-3DF2-C3EB-D3DF67C7C76D}"/>
              </a:ext>
            </a:extLst>
          </p:cNvPr>
          <p:cNvSpPr>
            <a:spLocks noChangeArrowheads="1"/>
          </p:cNvSpPr>
          <p:nvPr/>
        </p:nvSpPr>
        <p:spPr bwMode="auto">
          <a:xfrm>
            <a:off x="4419600" y="3714750"/>
            <a:ext cx="4419600" cy="1000125"/>
          </a:xfrm>
          <a:prstGeom prst="rect">
            <a:avLst/>
          </a:prstGeom>
          <a:solidFill>
            <a:srgbClr val="006600"/>
          </a:solidFill>
          <a:ln w="9525">
            <a:solidFill>
              <a:schemeClr val="tx1"/>
            </a:solidFill>
            <a:miter lim="800000"/>
            <a:headEnd/>
            <a:tailEnd/>
          </a:ln>
        </p:spPr>
        <p:txBody>
          <a:bodyPr wrap="none" lIns="91424" tIns="45712" rIns="91424" bIns="45712"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lnSpc>
                <a:spcPct val="80000"/>
              </a:lnSpc>
              <a:buClr>
                <a:schemeClr val="hlink"/>
              </a:buClr>
              <a:buSzPct val="70000"/>
              <a:buFontTx/>
              <a:buNone/>
            </a:pPr>
            <a:endParaRPr lang="en-US" altLang="en-US" sz="2000">
              <a:solidFill>
                <a:schemeClr val="bg1"/>
              </a:solidFill>
              <a:latin typeface="Verdana" panose="020B0604030504040204" pitchFamily="34" charset="0"/>
            </a:endParaRPr>
          </a:p>
          <a:p>
            <a:pPr eaLnBrk="1" hangingPunct="1">
              <a:lnSpc>
                <a:spcPct val="80000"/>
              </a:lnSpc>
              <a:buClr>
                <a:schemeClr val="hlink"/>
              </a:buClr>
              <a:buSzPct val="70000"/>
              <a:buFontTx/>
              <a:buNone/>
            </a:pPr>
            <a:r>
              <a:rPr lang="en-US" altLang="en-US" sz="2000">
                <a:solidFill>
                  <a:schemeClr val="bg1"/>
                </a:solidFill>
                <a:latin typeface="Verdana" panose="020B0604030504040204" pitchFamily="34" charset="0"/>
              </a:rPr>
              <a:t>Văn hóa tư tưởng: tồn tại nhiều </a:t>
            </a:r>
          </a:p>
          <a:p>
            <a:pPr eaLnBrk="1" hangingPunct="1">
              <a:lnSpc>
                <a:spcPct val="80000"/>
              </a:lnSpc>
              <a:buClr>
                <a:schemeClr val="hlink"/>
              </a:buClr>
              <a:buSzPct val="70000"/>
              <a:buFontTx/>
              <a:buNone/>
            </a:pPr>
            <a:r>
              <a:rPr lang="en-US" altLang="en-US" sz="2000">
                <a:solidFill>
                  <a:schemeClr val="bg1"/>
                </a:solidFill>
                <a:latin typeface="Verdana" panose="020B0604030504040204" pitchFamily="34" charset="0"/>
              </a:rPr>
              <a:t>loại văn hóa tư tưởng khác nhau</a:t>
            </a:r>
          </a:p>
          <a:p>
            <a:pPr eaLnBrk="1" hangingPunct="1">
              <a:spcBef>
                <a:spcPct val="0"/>
              </a:spcBef>
              <a:buFontTx/>
              <a:buNone/>
            </a:pPr>
            <a:endParaRPr lang="en-US" altLang="en-US" sz="2000">
              <a:latin typeface="Verdana" panose="020B0604030504040204" pitchFamily="34" charset="0"/>
            </a:endParaRPr>
          </a:p>
        </p:txBody>
      </p:sp>
      <p:sp>
        <p:nvSpPr>
          <p:cNvPr id="54282" name="Line 10">
            <a:extLst>
              <a:ext uri="{FF2B5EF4-FFF2-40B4-BE49-F238E27FC236}">
                <a16:creationId xmlns:a16="http://schemas.microsoft.com/office/drawing/2014/main" id="{71DF07CE-CE38-EB2C-172E-DD49E318EC47}"/>
              </a:ext>
            </a:extLst>
          </p:cNvPr>
          <p:cNvSpPr>
            <a:spLocks noChangeShapeType="1"/>
          </p:cNvSpPr>
          <p:nvPr/>
        </p:nvSpPr>
        <p:spPr bwMode="auto">
          <a:xfrm>
            <a:off x="2590800" y="2673350"/>
            <a:ext cx="10668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lIns="91424" tIns="45712" rIns="91424" bIns="45712"/>
          <a:lstStyle/>
          <a:p>
            <a:endParaRPr lang="en-US"/>
          </a:p>
        </p:txBody>
      </p:sp>
      <p:sp>
        <p:nvSpPr>
          <p:cNvPr id="54283" name="Line 11">
            <a:extLst>
              <a:ext uri="{FF2B5EF4-FFF2-40B4-BE49-F238E27FC236}">
                <a16:creationId xmlns:a16="http://schemas.microsoft.com/office/drawing/2014/main" id="{15346762-4D5D-A838-7DD6-A6F26F5D630F}"/>
              </a:ext>
            </a:extLst>
          </p:cNvPr>
          <p:cNvSpPr>
            <a:spLocks noChangeShapeType="1"/>
          </p:cNvSpPr>
          <p:nvPr/>
        </p:nvSpPr>
        <p:spPr bwMode="auto">
          <a:xfrm flipV="1">
            <a:off x="3657600" y="1082675"/>
            <a:ext cx="762000" cy="1590675"/>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lIns="91424" tIns="45712" rIns="91424" bIns="45712"/>
          <a:lstStyle/>
          <a:p>
            <a:endParaRPr lang="en-US"/>
          </a:p>
        </p:txBody>
      </p:sp>
      <p:sp>
        <p:nvSpPr>
          <p:cNvPr id="54284" name="Line 12">
            <a:extLst>
              <a:ext uri="{FF2B5EF4-FFF2-40B4-BE49-F238E27FC236}">
                <a16:creationId xmlns:a16="http://schemas.microsoft.com/office/drawing/2014/main" id="{D9694D4E-DC1F-E08B-C0D6-CDA321C352E2}"/>
              </a:ext>
            </a:extLst>
          </p:cNvPr>
          <p:cNvSpPr>
            <a:spLocks noChangeShapeType="1"/>
          </p:cNvSpPr>
          <p:nvPr/>
        </p:nvSpPr>
        <p:spPr bwMode="auto">
          <a:xfrm flipV="1">
            <a:off x="3657600" y="2057400"/>
            <a:ext cx="762000" cy="61595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lIns="91424" tIns="45712" rIns="91424" bIns="45712"/>
          <a:lstStyle/>
          <a:p>
            <a:endParaRPr lang="en-US"/>
          </a:p>
        </p:txBody>
      </p:sp>
      <p:sp>
        <p:nvSpPr>
          <p:cNvPr id="54285" name="Line 13">
            <a:extLst>
              <a:ext uri="{FF2B5EF4-FFF2-40B4-BE49-F238E27FC236}">
                <a16:creationId xmlns:a16="http://schemas.microsoft.com/office/drawing/2014/main" id="{ED6FE868-7AE8-B9F6-0ACB-CF4E290997A9}"/>
              </a:ext>
            </a:extLst>
          </p:cNvPr>
          <p:cNvSpPr>
            <a:spLocks noChangeShapeType="1"/>
          </p:cNvSpPr>
          <p:nvPr/>
        </p:nvSpPr>
        <p:spPr bwMode="auto">
          <a:xfrm>
            <a:off x="3657600" y="2673350"/>
            <a:ext cx="762000" cy="45561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lIns="91424" tIns="45712" rIns="91424" bIns="45712"/>
          <a:lstStyle/>
          <a:p>
            <a:endParaRPr lang="en-US"/>
          </a:p>
        </p:txBody>
      </p:sp>
      <p:sp>
        <p:nvSpPr>
          <p:cNvPr id="54288" name="Line 16">
            <a:extLst>
              <a:ext uri="{FF2B5EF4-FFF2-40B4-BE49-F238E27FC236}">
                <a16:creationId xmlns:a16="http://schemas.microsoft.com/office/drawing/2014/main" id="{D5506EF2-8160-0F01-8DD4-301FA5B5B478}"/>
              </a:ext>
            </a:extLst>
          </p:cNvPr>
          <p:cNvSpPr>
            <a:spLocks noChangeShapeType="1"/>
          </p:cNvSpPr>
          <p:nvPr/>
        </p:nvSpPr>
        <p:spPr bwMode="auto">
          <a:xfrm>
            <a:off x="3657600" y="2673350"/>
            <a:ext cx="762000" cy="144145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lIns="91424" tIns="45712" rIns="91424" bIns="45712"/>
          <a:lstStyle/>
          <a:p>
            <a:endParaRPr lang="en-US"/>
          </a:p>
        </p:txBody>
      </p:sp>
      <p:sp>
        <p:nvSpPr>
          <p:cNvPr id="2" name="Rectangle 1">
            <a:extLst>
              <a:ext uri="{FF2B5EF4-FFF2-40B4-BE49-F238E27FC236}">
                <a16:creationId xmlns:a16="http://schemas.microsoft.com/office/drawing/2014/main" id="{B3099E14-3BBD-B0F7-7D97-785C5333F7F7}"/>
              </a:ext>
            </a:extLst>
          </p:cNvPr>
          <p:cNvSpPr/>
          <p:nvPr/>
        </p:nvSpPr>
        <p:spPr>
          <a:xfrm>
            <a:off x="323850" y="860425"/>
            <a:ext cx="2087563" cy="3786188"/>
          </a:xfrm>
          <a:prstGeom prst="rect">
            <a:avLst/>
          </a:prstGeom>
        </p:spPr>
        <p:txBody>
          <a:bodyPr lIns="91424" tIns="45712" rIns="91424" bIns="45712">
            <a:spAutoFit/>
          </a:bodyPr>
          <a:lstStyle/>
          <a:p>
            <a:pPr algn="ctr" eaLnBrk="1" hangingPunct="1">
              <a:defRPr/>
            </a:pPr>
            <a:r>
              <a:rPr lang="en-US" altLang="en-US" sz="2000" b="1" i="1" dirty="0" err="1">
                <a:solidFill>
                  <a:srgbClr val="C00000"/>
                </a:solidFill>
                <a:latin typeface="+mj-lt"/>
              </a:rPr>
              <a:t>Đặc</a:t>
            </a:r>
            <a:r>
              <a:rPr lang="en-US" altLang="en-US" sz="2000" b="1" i="1" dirty="0">
                <a:solidFill>
                  <a:srgbClr val="C00000"/>
                </a:solidFill>
                <a:latin typeface="+mj-lt"/>
              </a:rPr>
              <a:t> </a:t>
            </a:r>
            <a:r>
              <a:rPr lang="en-US" altLang="en-US" sz="2000" b="1" i="1" dirty="0" err="1">
                <a:solidFill>
                  <a:srgbClr val="C00000"/>
                </a:solidFill>
                <a:latin typeface="+mj-lt"/>
              </a:rPr>
              <a:t>điểm</a:t>
            </a:r>
            <a:r>
              <a:rPr lang="en-US" altLang="en-US" sz="2000" b="1" i="1" dirty="0">
                <a:solidFill>
                  <a:srgbClr val="C00000"/>
                </a:solidFill>
                <a:latin typeface="+mj-lt"/>
              </a:rPr>
              <a:t> </a:t>
            </a:r>
            <a:r>
              <a:rPr lang="en-US" altLang="en-US" sz="2000" b="1" i="1" dirty="0" err="1">
                <a:solidFill>
                  <a:srgbClr val="C00000"/>
                </a:solidFill>
                <a:latin typeface="+mj-lt"/>
              </a:rPr>
              <a:t>nổi</a:t>
            </a:r>
            <a:r>
              <a:rPr lang="en-US" altLang="en-US" sz="2000" b="1" i="1" dirty="0">
                <a:solidFill>
                  <a:srgbClr val="C00000"/>
                </a:solidFill>
                <a:latin typeface="+mj-lt"/>
              </a:rPr>
              <a:t> </a:t>
            </a:r>
            <a:r>
              <a:rPr lang="en-US" altLang="en-US" sz="2000" b="1" i="1" dirty="0" err="1">
                <a:solidFill>
                  <a:srgbClr val="C00000"/>
                </a:solidFill>
                <a:latin typeface="+mj-lt"/>
              </a:rPr>
              <a:t>bật</a:t>
            </a:r>
            <a:r>
              <a:rPr lang="en-US" altLang="en-US" sz="2000" b="1" i="1" dirty="0">
                <a:solidFill>
                  <a:srgbClr val="C00000"/>
                </a:solidFill>
                <a:latin typeface="+mj-lt"/>
              </a:rPr>
              <a:t> </a:t>
            </a:r>
            <a:r>
              <a:rPr lang="en-US" sz="2000" b="1" i="1" dirty="0" err="1">
                <a:solidFill>
                  <a:srgbClr val="C00000"/>
                </a:solidFill>
                <a:latin typeface="+mj-lt"/>
              </a:rPr>
              <a:t>nhất</a:t>
            </a:r>
            <a:r>
              <a:rPr lang="en-US" sz="2000" b="1" i="1" dirty="0">
                <a:solidFill>
                  <a:srgbClr val="C00000"/>
                </a:solidFill>
                <a:latin typeface="+mj-lt"/>
              </a:rPr>
              <a:t>:</a:t>
            </a:r>
          </a:p>
          <a:p>
            <a:pPr algn="just" eaLnBrk="1" hangingPunct="1">
              <a:defRPr/>
            </a:pPr>
            <a:r>
              <a:rPr lang="en-US" sz="2000" dirty="0" err="1">
                <a:solidFill>
                  <a:srgbClr val="000066"/>
                </a:solidFill>
                <a:latin typeface="+mj-lt"/>
              </a:rPr>
              <a:t>Những</a:t>
            </a:r>
            <a:r>
              <a:rPr lang="en-US" sz="2000" dirty="0">
                <a:solidFill>
                  <a:srgbClr val="000066"/>
                </a:solidFill>
                <a:latin typeface="+mj-lt"/>
              </a:rPr>
              <a:t> </a:t>
            </a:r>
            <a:r>
              <a:rPr lang="en-US" sz="2000" dirty="0" err="1">
                <a:solidFill>
                  <a:srgbClr val="000066"/>
                </a:solidFill>
                <a:latin typeface="+mj-lt"/>
              </a:rPr>
              <a:t>nhân</a:t>
            </a:r>
            <a:r>
              <a:rPr lang="en-US" sz="2000" dirty="0">
                <a:solidFill>
                  <a:srgbClr val="000066"/>
                </a:solidFill>
                <a:latin typeface="+mj-lt"/>
              </a:rPr>
              <a:t> </a:t>
            </a:r>
            <a:r>
              <a:rPr lang="en-US" sz="2000" dirty="0" err="1">
                <a:solidFill>
                  <a:srgbClr val="000066"/>
                </a:solidFill>
                <a:latin typeface="+mj-lt"/>
              </a:rPr>
              <a:t>tố</a:t>
            </a:r>
            <a:r>
              <a:rPr lang="en-US" sz="2000" dirty="0">
                <a:solidFill>
                  <a:srgbClr val="000066"/>
                </a:solidFill>
                <a:latin typeface="+mj-lt"/>
              </a:rPr>
              <a:t> </a:t>
            </a:r>
            <a:r>
              <a:rPr lang="en-US" sz="2000" dirty="0" err="1">
                <a:solidFill>
                  <a:srgbClr val="000066"/>
                </a:solidFill>
                <a:latin typeface="+mj-lt"/>
              </a:rPr>
              <a:t>của</a:t>
            </a:r>
            <a:r>
              <a:rPr lang="en-US" sz="2000" dirty="0">
                <a:solidFill>
                  <a:srgbClr val="000066"/>
                </a:solidFill>
                <a:latin typeface="+mj-lt"/>
              </a:rPr>
              <a:t> </a:t>
            </a:r>
            <a:r>
              <a:rPr lang="en-US" sz="2000" dirty="0" err="1">
                <a:solidFill>
                  <a:srgbClr val="000066"/>
                </a:solidFill>
                <a:latin typeface="+mj-lt"/>
              </a:rPr>
              <a:t>xã</a:t>
            </a:r>
            <a:r>
              <a:rPr lang="en-US" sz="2000" dirty="0">
                <a:solidFill>
                  <a:srgbClr val="000066"/>
                </a:solidFill>
                <a:latin typeface="+mj-lt"/>
              </a:rPr>
              <a:t> </a:t>
            </a:r>
            <a:r>
              <a:rPr lang="en-US" sz="2000" dirty="0" err="1">
                <a:solidFill>
                  <a:srgbClr val="000066"/>
                </a:solidFill>
                <a:latin typeface="+mj-lt"/>
              </a:rPr>
              <a:t>hội</a:t>
            </a:r>
            <a:r>
              <a:rPr lang="en-US" sz="2000" dirty="0">
                <a:solidFill>
                  <a:srgbClr val="000066"/>
                </a:solidFill>
                <a:latin typeface="+mj-lt"/>
              </a:rPr>
              <a:t> </a:t>
            </a:r>
            <a:r>
              <a:rPr lang="en-US" sz="2000" dirty="0" err="1">
                <a:solidFill>
                  <a:srgbClr val="000066"/>
                </a:solidFill>
                <a:latin typeface="+mj-lt"/>
              </a:rPr>
              <a:t>mới</a:t>
            </a:r>
            <a:r>
              <a:rPr lang="en-US" sz="2000" dirty="0">
                <a:solidFill>
                  <a:srgbClr val="000066"/>
                </a:solidFill>
                <a:latin typeface="+mj-lt"/>
              </a:rPr>
              <a:t> </a:t>
            </a:r>
            <a:r>
              <a:rPr lang="en-US" sz="2000" dirty="0" err="1">
                <a:solidFill>
                  <a:srgbClr val="000066"/>
                </a:solidFill>
                <a:latin typeface="+mj-lt"/>
              </a:rPr>
              <a:t>và</a:t>
            </a:r>
            <a:r>
              <a:rPr lang="en-US" sz="2000" dirty="0">
                <a:solidFill>
                  <a:srgbClr val="000066"/>
                </a:solidFill>
                <a:latin typeface="+mj-lt"/>
              </a:rPr>
              <a:t> </a:t>
            </a:r>
            <a:r>
              <a:rPr lang="en-US" sz="2000" dirty="0" err="1">
                <a:solidFill>
                  <a:srgbClr val="000066"/>
                </a:solidFill>
                <a:latin typeface="+mj-lt"/>
              </a:rPr>
              <a:t>những</a:t>
            </a:r>
            <a:r>
              <a:rPr lang="en-US" sz="2000" dirty="0">
                <a:solidFill>
                  <a:srgbClr val="000066"/>
                </a:solidFill>
                <a:latin typeface="+mj-lt"/>
              </a:rPr>
              <a:t> </a:t>
            </a:r>
            <a:r>
              <a:rPr lang="en-US" sz="2000" dirty="0" err="1">
                <a:solidFill>
                  <a:srgbClr val="000066"/>
                </a:solidFill>
                <a:latin typeface="+mj-lt"/>
              </a:rPr>
              <a:t>nhân</a:t>
            </a:r>
            <a:r>
              <a:rPr lang="en-US" sz="2000" dirty="0">
                <a:solidFill>
                  <a:srgbClr val="000066"/>
                </a:solidFill>
                <a:latin typeface="+mj-lt"/>
              </a:rPr>
              <a:t> </a:t>
            </a:r>
            <a:r>
              <a:rPr lang="en-US" sz="2000" dirty="0" err="1">
                <a:solidFill>
                  <a:srgbClr val="000066"/>
                </a:solidFill>
                <a:latin typeface="+mj-lt"/>
              </a:rPr>
              <a:t>tố</a:t>
            </a:r>
            <a:r>
              <a:rPr lang="en-US" sz="2000" dirty="0">
                <a:solidFill>
                  <a:srgbClr val="000066"/>
                </a:solidFill>
                <a:latin typeface="+mj-lt"/>
              </a:rPr>
              <a:t> </a:t>
            </a:r>
            <a:r>
              <a:rPr lang="en-US" sz="2000" dirty="0" err="1">
                <a:solidFill>
                  <a:srgbClr val="000066"/>
                </a:solidFill>
                <a:latin typeface="+mj-lt"/>
              </a:rPr>
              <a:t>của</a:t>
            </a:r>
            <a:r>
              <a:rPr lang="en-US" sz="2000" dirty="0">
                <a:solidFill>
                  <a:srgbClr val="000066"/>
                </a:solidFill>
                <a:latin typeface="+mj-lt"/>
              </a:rPr>
              <a:t> </a:t>
            </a:r>
            <a:r>
              <a:rPr lang="en-US" sz="2000" dirty="0" err="1">
                <a:solidFill>
                  <a:srgbClr val="000066"/>
                </a:solidFill>
                <a:latin typeface="+mj-lt"/>
              </a:rPr>
              <a:t>xã</a:t>
            </a:r>
            <a:r>
              <a:rPr lang="en-US" sz="2000" dirty="0">
                <a:solidFill>
                  <a:srgbClr val="000066"/>
                </a:solidFill>
                <a:latin typeface="+mj-lt"/>
              </a:rPr>
              <a:t> </a:t>
            </a:r>
            <a:r>
              <a:rPr lang="en-US" sz="2000" dirty="0" err="1">
                <a:solidFill>
                  <a:srgbClr val="000066"/>
                </a:solidFill>
                <a:latin typeface="+mj-lt"/>
              </a:rPr>
              <a:t>hội</a:t>
            </a:r>
            <a:r>
              <a:rPr lang="en-US" sz="2000" dirty="0">
                <a:solidFill>
                  <a:srgbClr val="000066"/>
                </a:solidFill>
                <a:latin typeface="+mj-lt"/>
              </a:rPr>
              <a:t> </a:t>
            </a:r>
            <a:r>
              <a:rPr lang="en-US" sz="2000" dirty="0" err="1">
                <a:solidFill>
                  <a:srgbClr val="000066"/>
                </a:solidFill>
                <a:latin typeface="+mj-lt"/>
              </a:rPr>
              <a:t>cũ</a:t>
            </a:r>
            <a:r>
              <a:rPr lang="en-US" sz="2000" dirty="0">
                <a:solidFill>
                  <a:srgbClr val="000066"/>
                </a:solidFill>
                <a:latin typeface="+mj-lt"/>
              </a:rPr>
              <a:t> </a:t>
            </a:r>
            <a:r>
              <a:rPr lang="en-US" sz="2000" b="1" dirty="0" err="1">
                <a:solidFill>
                  <a:srgbClr val="FF0000"/>
                </a:solidFill>
                <a:latin typeface="+mj-lt"/>
              </a:rPr>
              <a:t>tồn</a:t>
            </a:r>
            <a:r>
              <a:rPr lang="en-US" sz="2000" b="1" dirty="0">
                <a:solidFill>
                  <a:srgbClr val="FF0000"/>
                </a:solidFill>
                <a:latin typeface="+mj-lt"/>
              </a:rPr>
              <a:t> </a:t>
            </a:r>
            <a:r>
              <a:rPr lang="en-US" sz="2000" b="1" dirty="0" err="1">
                <a:solidFill>
                  <a:srgbClr val="FF0000"/>
                </a:solidFill>
                <a:latin typeface="+mj-lt"/>
              </a:rPr>
              <a:t>tại</a:t>
            </a:r>
            <a:r>
              <a:rPr lang="en-US" sz="2000" b="1" dirty="0">
                <a:solidFill>
                  <a:srgbClr val="FF0000"/>
                </a:solidFill>
                <a:latin typeface="+mj-lt"/>
              </a:rPr>
              <a:t> </a:t>
            </a:r>
            <a:r>
              <a:rPr lang="en-US" sz="2000" b="1" dirty="0" err="1">
                <a:solidFill>
                  <a:srgbClr val="FF0000"/>
                </a:solidFill>
                <a:latin typeface="+mj-lt"/>
              </a:rPr>
              <a:t>đan</a:t>
            </a:r>
            <a:r>
              <a:rPr lang="en-US" sz="2000" b="1" dirty="0">
                <a:solidFill>
                  <a:srgbClr val="FF0000"/>
                </a:solidFill>
                <a:latin typeface="+mj-lt"/>
              </a:rPr>
              <a:t> </a:t>
            </a:r>
            <a:r>
              <a:rPr lang="en-US" sz="2000" b="1" dirty="0" err="1">
                <a:solidFill>
                  <a:srgbClr val="FF0000"/>
                </a:solidFill>
                <a:latin typeface="+mj-lt"/>
              </a:rPr>
              <a:t>xen</a:t>
            </a:r>
            <a:r>
              <a:rPr lang="en-US" sz="2000" b="1" dirty="0">
                <a:solidFill>
                  <a:srgbClr val="FF0000"/>
                </a:solidFill>
                <a:latin typeface="+mj-lt"/>
              </a:rPr>
              <a:t> </a:t>
            </a:r>
            <a:r>
              <a:rPr lang="en-US" sz="2000" b="1" dirty="0" err="1">
                <a:solidFill>
                  <a:srgbClr val="FF0000"/>
                </a:solidFill>
                <a:latin typeface="+mj-lt"/>
              </a:rPr>
              <a:t>và</a:t>
            </a:r>
            <a:r>
              <a:rPr lang="en-US" sz="2000" b="1" dirty="0">
                <a:solidFill>
                  <a:srgbClr val="FF0000"/>
                </a:solidFill>
                <a:latin typeface="+mj-lt"/>
              </a:rPr>
              <a:t> </a:t>
            </a:r>
            <a:r>
              <a:rPr lang="en-US" sz="2000" b="1" dirty="0" err="1">
                <a:solidFill>
                  <a:srgbClr val="FF0000"/>
                </a:solidFill>
                <a:latin typeface="+mj-lt"/>
              </a:rPr>
              <a:t>đấu</a:t>
            </a:r>
            <a:r>
              <a:rPr lang="en-US" sz="2000" b="1" dirty="0">
                <a:solidFill>
                  <a:srgbClr val="FF0000"/>
                </a:solidFill>
                <a:latin typeface="+mj-lt"/>
              </a:rPr>
              <a:t> </a:t>
            </a:r>
            <a:r>
              <a:rPr lang="en-US" sz="2000" b="1" dirty="0" err="1">
                <a:solidFill>
                  <a:srgbClr val="FF0000"/>
                </a:solidFill>
                <a:latin typeface="+mj-lt"/>
              </a:rPr>
              <a:t>tranh</a:t>
            </a:r>
            <a:r>
              <a:rPr lang="en-US" sz="2000" b="1" dirty="0">
                <a:solidFill>
                  <a:srgbClr val="FF0000"/>
                </a:solidFill>
                <a:latin typeface="+mj-lt"/>
              </a:rPr>
              <a:t> </a:t>
            </a:r>
            <a:r>
              <a:rPr lang="en-US" sz="2000" b="1" dirty="0" err="1">
                <a:solidFill>
                  <a:srgbClr val="FF0000"/>
                </a:solidFill>
                <a:latin typeface="+mj-lt"/>
              </a:rPr>
              <a:t>với</a:t>
            </a:r>
            <a:r>
              <a:rPr lang="en-US" sz="2000" b="1" dirty="0">
                <a:solidFill>
                  <a:srgbClr val="FF0000"/>
                </a:solidFill>
                <a:latin typeface="+mj-lt"/>
              </a:rPr>
              <a:t> </a:t>
            </a:r>
            <a:r>
              <a:rPr lang="en-US" sz="2000" b="1" dirty="0" err="1">
                <a:solidFill>
                  <a:srgbClr val="FF0000"/>
                </a:solidFill>
                <a:latin typeface="+mj-lt"/>
              </a:rPr>
              <a:t>nhau</a:t>
            </a:r>
            <a:r>
              <a:rPr lang="en-US" sz="2000" dirty="0">
                <a:solidFill>
                  <a:srgbClr val="000066"/>
                </a:solidFill>
                <a:latin typeface="+mj-lt"/>
              </a:rPr>
              <a:t> </a:t>
            </a:r>
            <a:r>
              <a:rPr lang="en-US" sz="2000" dirty="0" err="1">
                <a:solidFill>
                  <a:srgbClr val="000066"/>
                </a:solidFill>
                <a:latin typeface="+mj-lt"/>
              </a:rPr>
              <a:t>trên</a:t>
            </a:r>
            <a:r>
              <a:rPr lang="en-US" sz="2000" dirty="0">
                <a:solidFill>
                  <a:srgbClr val="000066"/>
                </a:solidFill>
                <a:latin typeface="+mj-lt"/>
              </a:rPr>
              <a:t> </a:t>
            </a:r>
            <a:r>
              <a:rPr lang="en-US" sz="2000" dirty="0" err="1">
                <a:solidFill>
                  <a:srgbClr val="000066"/>
                </a:solidFill>
                <a:latin typeface="+mj-lt"/>
              </a:rPr>
              <a:t>tất</a:t>
            </a:r>
            <a:r>
              <a:rPr lang="en-US" sz="2000" dirty="0">
                <a:solidFill>
                  <a:srgbClr val="000066"/>
                </a:solidFill>
                <a:latin typeface="+mj-lt"/>
              </a:rPr>
              <a:t> </a:t>
            </a:r>
            <a:r>
              <a:rPr lang="en-US" sz="2000" dirty="0" err="1">
                <a:solidFill>
                  <a:srgbClr val="000066"/>
                </a:solidFill>
                <a:latin typeface="+mj-lt"/>
              </a:rPr>
              <a:t>cả</a:t>
            </a:r>
            <a:r>
              <a:rPr lang="en-US" sz="2000" dirty="0">
                <a:solidFill>
                  <a:srgbClr val="000066"/>
                </a:solidFill>
                <a:latin typeface="+mj-lt"/>
              </a:rPr>
              <a:t> </a:t>
            </a:r>
            <a:r>
              <a:rPr lang="en-US" sz="2000" dirty="0" err="1">
                <a:solidFill>
                  <a:srgbClr val="000066"/>
                </a:solidFill>
                <a:latin typeface="+mj-lt"/>
              </a:rPr>
              <a:t>mọi</a:t>
            </a:r>
            <a:r>
              <a:rPr lang="en-US" sz="2000" dirty="0">
                <a:solidFill>
                  <a:srgbClr val="000066"/>
                </a:solidFill>
                <a:latin typeface="+mj-lt"/>
              </a:rPr>
              <a:t> </a:t>
            </a:r>
            <a:r>
              <a:rPr lang="en-US" sz="2000" dirty="0" err="1">
                <a:solidFill>
                  <a:srgbClr val="000066"/>
                </a:solidFill>
                <a:latin typeface="+mj-lt"/>
              </a:rPr>
              <a:t>lĩnh</a:t>
            </a:r>
            <a:r>
              <a:rPr lang="en-US" sz="2000" dirty="0">
                <a:solidFill>
                  <a:srgbClr val="000066"/>
                </a:solidFill>
                <a:latin typeface="+mj-lt"/>
              </a:rPr>
              <a:t> </a:t>
            </a:r>
            <a:r>
              <a:rPr lang="en-US" sz="2000" dirty="0" err="1">
                <a:solidFill>
                  <a:srgbClr val="000066"/>
                </a:solidFill>
                <a:latin typeface="+mj-lt"/>
              </a:rPr>
              <a:t>vực</a:t>
            </a:r>
            <a:r>
              <a:rPr lang="en-US" sz="2000" dirty="0">
                <a:solidFill>
                  <a:srgbClr val="000066"/>
                </a:solidFill>
                <a:latin typeface="+mj-lt"/>
              </a:rPr>
              <a:t> </a:t>
            </a:r>
            <a:r>
              <a:rPr lang="en-US" sz="2000" dirty="0" err="1">
                <a:solidFill>
                  <a:srgbClr val="000066"/>
                </a:solidFill>
                <a:latin typeface="+mj-lt"/>
              </a:rPr>
              <a:t>của</a:t>
            </a:r>
            <a:r>
              <a:rPr lang="en-US" sz="2000" dirty="0">
                <a:solidFill>
                  <a:srgbClr val="000066"/>
                </a:solidFill>
                <a:latin typeface="+mj-lt"/>
              </a:rPr>
              <a:t> </a:t>
            </a:r>
            <a:r>
              <a:rPr lang="en-US" sz="2000" dirty="0" err="1">
                <a:solidFill>
                  <a:srgbClr val="000066"/>
                </a:solidFill>
                <a:latin typeface="+mj-lt"/>
              </a:rPr>
              <a:t>đời</a:t>
            </a:r>
            <a:r>
              <a:rPr lang="en-US" sz="2000" dirty="0">
                <a:solidFill>
                  <a:srgbClr val="000066"/>
                </a:solidFill>
                <a:latin typeface="+mj-lt"/>
              </a:rPr>
              <a:t> </a:t>
            </a:r>
            <a:r>
              <a:rPr lang="en-US" sz="2000" dirty="0" err="1">
                <a:solidFill>
                  <a:srgbClr val="000066"/>
                </a:solidFill>
                <a:latin typeface="+mj-lt"/>
              </a:rPr>
              <a:t>sống</a:t>
            </a:r>
            <a:r>
              <a:rPr lang="en-US" sz="2000" dirty="0">
                <a:solidFill>
                  <a:srgbClr val="000066"/>
                </a:solidFill>
                <a:latin typeface="+mj-lt"/>
              </a:rPr>
              <a:t> </a:t>
            </a:r>
            <a:r>
              <a:rPr lang="en-US" sz="2000" dirty="0" err="1">
                <a:solidFill>
                  <a:srgbClr val="000066"/>
                </a:solidFill>
                <a:latin typeface="+mj-lt"/>
              </a:rPr>
              <a:t>xã</a:t>
            </a:r>
            <a:r>
              <a:rPr lang="en-US" sz="2000" dirty="0">
                <a:solidFill>
                  <a:srgbClr val="000066"/>
                </a:solidFill>
                <a:latin typeface="+mj-lt"/>
              </a:rPr>
              <a:t> </a:t>
            </a:r>
            <a:r>
              <a:rPr lang="en-US" sz="2000" dirty="0" err="1">
                <a:solidFill>
                  <a:srgbClr val="000066"/>
                </a:solidFill>
                <a:latin typeface="+mj-lt"/>
              </a:rPr>
              <a:t>hội</a:t>
            </a:r>
            <a:endParaRPr lang="en-US" sz="2000" dirty="0">
              <a:solidFill>
                <a:srgbClr val="000066"/>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54274"/>
                                        </p:tgtEl>
                                        <p:attrNameLst>
                                          <p:attrName>style.visibility</p:attrName>
                                        </p:attrNameLst>
                                      </p:cBhvr>
                                      <p:to>
                                        <p:strVal val="visible"/>
                                      </p:to>
                                    </p:set>
                                    <p:anim calcmode="lin" valueType="num">
                                      <p:cBhvr>
                                        <p:cTn id="7" dur="500" fill="hold"/>
                                        <p:tgtEl>
                                          <p:spTgt spid="54274"/>
                                        </p:tgtEl>
                                        <p:attrNameLst>
                                          <p:attrName>ppt_w</p:attrName>
                                        </p:attrNameLst>
                                      </p:cBhvr>
                                      <p:tavLst>
                                        <p:tav tm="0">
                                          <p:val>
                                            <p:fltVal val="0"/>
                                          </p:val>
                                        </p:tav>
                                        <p:tav tm="100000">
                                          <p:val>
                                            <p:strVal val="#ppt_w"/>
                                          </p:val>
                                        </p:tav>
                                      </p:tavLst>
                                    </p:anim>
                                    <p:anim calcmode="lin" valueType="num">
                                      <p:cBhvr>
                                        <p:cTn id="8" dur="500" fill="hold"/>
                                        <p:tgtEl>
                                          <p:spTgt spid="54274"/>
                                        </p:tgtEl>
                                        <p:attrNameLst>
                                          <p:attrName>ppt_h</p:attrName>
                                        </p:attrNameLst>
                                      </p:cBhvr>
                                      <p:tavLst>
                                        <p:tav tm="0">
                                          <p:val>
                                            <p:fltVal val="0"/>
                                          </p:val>
                                        </p:tav>
                                        <p:tav tm="100000">
                                          <p:val>
                                            <p:strVal val="#ppt_h"/>
                                          </p:val>
                                        </p:tav>
                                      </p:tavLst>
                                    </p:anim>
                                    <p:animEffect transition="in" filter="fade">
                                      <p:cBhvr>
                                        <p:cTn id="9" dur="500"/>
                                        <p:tgtEl>
                                          <p:spTgt spid="5427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5" presetClass="entr" presetSubtype="0" fill="hold" nodeType="clickEffect">
                                  <p:stCondLst>
                                    <p:cond delay="0"/>
                                  </p:stCondLst>
                                  <p:childTnLst>
                                    <p:set>
                                      <p:cBhvr>
                                        <p:cTn id="13" dur="1" fill="hold">
                                          <p:stCondLst>
                                            <p:cond delay="0"/>
                                          </p:stCondLst>
                                        </p:cTn>
                                        <p:tgtEl>
                                          <p:spTgt spid="54277"/>
                                        </p:tgtEl>
                                        <p:attrNameLst>
                                          <p:attrName>style.visibility</p:attrName>
                                        </p:attrNameLst>
                                      </p:cBhvr>
                                      <p:to>
                                        <p:strVal val="visible"/>
                                      </p:to>
                                    </p:set>
                                    <p:animEffect transition="in" filter="fade">
                                      <p:cBhvr>
                                        <p:cTn id="14" dur="2000"/>
                                        <p:tgtEl>
                                          <p:spTgt spid="54277"/>
                                        </p:tgtEl>
                                      </p:cBhvr>
                                    </p:animEffect>
                                    <p:anim calcmode="lin" valueType="num">
                                      <p:cBhvr>
                                        <p:cTn id="15" dur="2000" fill="hold"/>
                                        <p:tgtEl>
                                          <p:spTgt spid="54277"/>
                                        </p:tgtEl>
                                        <p:attrNameLst>
                                          <p:attrName>ppt_w</p:attrName>
                                        </p:attrNameLst>
                                      </p:cBhvr>
                                      <p:tavLst>
                                        <p:tav tm="0" fmla="#ppt_w*sin(2.5*pi*$)">
                                          <p:val>
                                            <p:fltVal val="0"/>
                                          </p:val>
                                        </p:tav>
                                        <p:tav tm="100000">
                                          <p:val>
                                            <p:fltVal val="1"/>
                                          </p:val>
                                        </p:tav>
                                      </p:tavLst>
                                    </p:anim>
                                    <p:anim calcmode="lin" valueType="num">
                                      <p:cBhvr>
                                        <p:cTn id="16" dur="2000" fill="hold"/>
                                        <p:tgtEl>
                                          <p:spTgt spid="54277"/>
                                        </p:tgtEl>
                                        <p:attrNameLst>
                                          <p:attrName>ppt_h</p:attrName>
                                        </p:attrNameLst>
                                      </p:cBhvr>
                                      <p:tavLst>
                                        <p:tav tm="0">
                                          <p:val>
                                            <p:strVal val="#ppt_h"/>
                                          </p:val>
                                        </p:tav>
                                        <p:tav tm="100000">
                                          <p:val>
                                            <p:strVal val="#ppt_h"/>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3" presetClass="entr" presetSubtype="10" fill="hold" nodeType="clickEffect">
                                  <p:stCondLst>
                                    <p:cond delay="0"/>
                                  </p:stCondLst>
                                  <p:childTnLst>
                                    <p:set>
                                      <p:cBhvr>
                                        <p:cTn id="20" dur="1" fill="hold">
                                          <p:stCondLst>
                                            <p:cond delay="0"/>
                                          </p:stCondLst>
                                        </p:cTn>
                                        <p:tgtEl>
                                          <p:spTgt spid="54282"/>
                                        </p:tgtEl>
                                        <p:attrNameLst>
                                          <p:attrName>style.visibility</p:attrName>
                                        </p:attrNameLst>
                                      </p:cBhvr>
                                      <p:to>
                                        <p:strVal val="visible"/>
                                      </p:to>
                                    </p:set>
                                    <p:animEffect transition="in" filter="blinds(horizontal)">
                                      <p:cBhvr>
                                        <p:cTn id="21" dur="500"/>
                                        <p:tgtEl>
                                          <p:spTgt spid="54282"/>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nodeType="clickEffect">
                                  <p:stCondLst>
                                    <p:cond delay="0"/>
                                  </p:stCondLst>
                                  <p:childTnLst>
                                    <p:set>
                                      <p:cBhvr>
                                        <p:cTn id="25" dur="1" fill="hold">
                                          <p:stCondLst>
                                            <p:cond delay="0"/>
                                          </p:stCondLst>
                                        </p:cTn>
                                        <p:tgtEl>
                                          <p:spTgt spid="54283"/>
                                        </p:tgtEl>
                                        <p:attrNameLst>
                                          <p:attrName>style.visibility</p:attrName>
                                        </p:attrNameLst>
                                      </p:cBhvr>
                                      <p:to>
                                        <p:strVal val="visible"/>
                                      </p:to>
                                    </p:set>
                                    <p:animEffect transition="in" filter="blinds(horizontal)">
                                      <p:cBhvr>
                                        <p:cTn id="26" dur="500"/>
                                        <p:tgtEl>
                                          <p:spTgt spid="54283"/>
                                        </p:tgtEl>
                                      </p:cBhvr>
                                    </p:animEffect>
                                  </p:childTnLst>
                                </p:cTn>
                              </p:par>
                              <p:par>
                                <p:cTn id="27" presetID="3" presetClass="entr" presetSubtype="10" fill="hold" nodeType="withEffect">
                                  <p:stCondLst>
                                    <p:cond delay="0"/>
                                  </p:stCondLst>
                                  <p:childTnLst>
                                    <p:set>
                                      <p:cBhvr>
                                        <p:cTn id="28" dur="1" fill="hold">
                                          <p:stCondLst>
                                            <p:cond delay="0"/>
                                          </p:stCondLst>
                                        </p:cTn>
                                        <p:tgtEl>
                                          <p:spTgt spid="54278"/>
                                        </p:tgtEl>
                                        <p:attrNameLst>
                                          <p:attrName>style.visibility</p:attrName>
                                        </p:attrNameLst>
                                      </p:cBhvr>
                                      <p:to>
                                        <p:strVal val="visible"/>
                                      </p:to>
                                    </p:set>
                                    <p:animEffect transition="in" filter="blinds(horizontal)">
                                      <p:cBhvr>
                                        <p:cTn id="29" dur="500"/>
                                        <p:tgtEl>
                                          <p:spTgt spid="54278"/>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3" presetClass="entr" presetSubtype="10" fill="hold" nodeType="clickEffect">
                                  <p:stCondLst>
                                    <p:cond delay="0"/>
                                  </p:stCondLst>
                                  <p:childTnLst>
                                    <p:set>
                                      <p:cBhvr>
                                        <p:cTn id="33" dur="1" fill="hold">
                                          <p:stCondLst>
                                            <p:cond delay="0"/>
                                          </p:stCondLst>
                                        </p:cTn>
                                        <p:tgtEl>
                                          <p:spTgt spid="54284"/>
                                        </p:tgtEl>
                                        <p:attrNameLst>
                                          <p:attrName>style.visibility</p:attrName>
                                        </p:attrNameLst>
                                      </p:cBhvr>
                                      <p:to>
                                        <p:strVal val="visible"/>
                                      </p:to>
                                    </p:set>
                                    <p:animEffect transition="in" filter="blinds(horizontal)">
                                      <p:cBhvr>
                                        <p:cTn id="34" dur="500"/>
                                        <p:tgtEl>
                                          <p:spTgt spid="54284"/>
                                        </p:tgtEl>
                                      </p:cBhvr>
                                    </p:animEffect>
                                  </p:childTnLst>
                                </p:cTn>
                              </p:par>
                              <p:par>
                                <p:cTn id="35" presetID="3" presetClass="entr" presetSubtype="10" fill="hold" nodeType="withEffect">
                                  <p:stCondLst>
                                    <p:cond delay="0"/>
                                  </p:stCondLst>
                                  <p:childTnLst>
                                    <p:set>
                                      <p:cBhvr>
                                        <p:cTn id="36" dur="1" fill="hold">
                                          <p:stCondLst>
                                            <p:cond delay="0"/>
                                          </p:stCondLst>
                                        </p:cTn>
                                        <p:tgtEl>
                                          <p:spTgt spid="54279"/>
                                        </p:tgtEl>
                                        <p:attrNameLst>
                                          <p:attrName>style.visibility</p:attrName>
                                        </p:attrNameLst>
                                      </p:cBhvr>
                                      <p:to>
                                        <p:strVal val="visible"/>
                                      </p:to>
                                    </p:set>
                                    <p:animEffect transition="in" filter="blinds(horizontal)">
                                      <p:cBhvr>
                                        <p:cTn id="37" dur="500"/>
                                        <p:tgtEl>
                                          <p:spTgt spid="5427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54285"/>
                                        </p:tgtEl>
                                        <p:attrNameLst>
                                          <p:attrName>style.visibility</p:attrName>
                                        </p:attrNameLst>
                                      </p:cBhvr>
                                      <p:to>
                                        <p:strVal val="visible"/>
                                      </p:to>
                                    </p:set>
                                    <p:animEffect transition="in" filter="blinds(horizontal)">
                                      <p:cBhvr>
                                        <p:cTn id="42" dur="500"/>
                                        <p:tgtEl>
                                          <p:spTgt spid="54285"/>
                                        </p:tgtEl>
                                      </p:cBhvr>
                                    </p:animEffect>
                                  </p:childTnLst>
                                </p:cTn>
                              </p:par>
                              <p:par>
                                <p:cTn id="43" presetID="3" presetClass="entr" presetSubtype="10" fill="hold" nodeType="withEffect">
                                  <p:stCondLst>
                                    <p:cond delay="0"/>
                                  </p:stCondLst>
                                  <p:childTnLst>
                                    <p:set>
                                      <p:cBhvr>
                                        <p:cTn id="44" dur="1" fill="hold">
                                          <p:stCondLst>
                                            <p:cond delay="0"/>
                                          </p:stCondLst>
                                        </p:cTn>
                                        <p:tgtEl>
                                          <p:spTgt spid="54280"/>
                                        </p:tgtEl>
                                        <p:attrNameLst>
                                          <p:attrName>style.visibility</p:attrName>
                                        </p:attrNameLst>
                                      </p:cBhvr>
                                      <p:to>
                                        <p:strVal val="visible"/>
                                      </p:to>
                                    </p:set>
                                    <p:animEffect transition="in" filter="blinds(horizontal)">
                                      <p:cBhvr>
                                        <p:cTn id="45" dur="500"/>
                                        <p:tgtEl>
                                          <p:spTgt spid="54280"/>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3" presetClass="entr" presetSubtype="10" fill="hold" nodeType="clickEffect">
                                  <p:stCondLst>
                                    <p:cond delay="0"/>
                                  </p:stCondLst>
                                  <p:childTnLst>
                                    <p:set>
                                      <p:cBhvr>
                                        <p:cTn id="49" dur="1" fill="hold">
                                          <p:stCondLst>
                                            <p:cond delay="0"/>
                                          </p:stCondLst>
                                        </p:cTn>
                                        <p:tgtEl>
                                          <p:spTgt spid="54288"/>
                                        </p:tgtEl>
                                        <p:attrNameLst>
                                          <p:attrName>style.visibility</p:attrName>
                                        </p:attrNameLst>
                                      </p:cBhvr>
                                      <p:to>
                                        <p:strVal val="visible"/>
                                      </p:to>
                                    </p:set>
                                    <p:animEffect transition="in" filter="blinds(horizontal)">
                                      <p:cBhvr>
                                        <p:cTn id="50" dur="500"/>
                                        <p:tgtEl>
                                          <p:spTgt spid="54288"/>
                                        </p:tgtEl>
                                      </p:cBhvr>
                                    </p:animEffect>
                                  </p:childTnLst>
                                </p:cTn>
                              </p:par>
                              <p:par>
                                <p:cTn id="51" presetID="3" presetClass="entr" presetSubtype="10" fill="hold" nodeType="withEffect">
                                  <p:stCondLst>
                                    <p:cond delay="0"/>
                                  </p:stCondLst>
                                  <p:childTnLst>
                                    <p:set>
                                      <p:cBhvr>
                                        <p:cTn id="52" dur="1" fill="hold">
                                          <p:stCondLst>
                                            <p:cond delay="0"/>
                                          </p:stCondLst>
                                        </p:cTn>
                                        <p:tgtEl>
                                          <p:spTgt spid="54281"/>
                                        </p:tgtEl>
                                        <p:attrNameLst>
                                          <p:attrName>style.visibility</p:attrName>
                                        </p:attrNameLst>
                                      </p:cBhvr>
                                      <p:to>
                                        <p:strVal val="visible"/>
                                      </p:to>
                                    </p:set>
                                    <p:animEffect transition="in" filter="blinds(horizontal)">
                                      <p:cBhvr>
                                        <p:cTn id="53" dur="500"/>
                                        <p:tgtEl>
                                          <p:spTgt spid="542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p:bldP spid="54277" grpId="0" animBg="1"/>
      <p:bldP spid="54278" grpId="0" animBg="1"/>
      <p:bldP spid="54279" grpId="0" animBg="1"/>
      <p:bldP spid="54280" grpId="0" animBg="1"/>
      <p:bldP spid="5428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exagon 2">
            <a:extLst>
              <a:ext uri="{FF2B5EF4-FFF2-40B4-BE49-F238E27FC236}">
                <a16:creationId xmlns:a16="http://schemas.microsoft.com/office/drawing/2014/main" id="{65FD1FB9-EBEB-E702-E530-85A94021C91F}"/>
              </a:ext>
            </a:extLst>
          </p:cNvPr>
          <p:cNvSpPr/>
          <p:nvPr/>
        </p:nvSpPr>
        <p:spPr>
          <a:xfrm>
            <a:off x="0" y="590003"/>
            <a:ext cx="9144000" cy="2357437"/>
          </a:xfrm>
          <a:prstGeom prst="hexagon">
            <a:avLst/>
          </a:prstGeom>
          <a:ln>
            <a:solidFill>
              <a:srgbClr val="D60093"/>
            </a:solidFill>
          </a:ln>
        </p:spPr>
        <p:style>
          <a:lnRef idx="2">
            <a:schemeClr val="dk1"/>
          </a:lnRef>
          <a:fillRef idx="1">
            <a:schemeClr val="lt1"/>
          </a:fillRef>
          <a:effectRef idx="0">
            <a:schemeClr val="dk1"/>
          </a:effectRef>
          <a:fontRef idx="minor">
            <a:schemeClr val="dk1"/>
          </a:fontRef>
        </p:style>
        <p:txBody>
          <a:bodyPr lIns="91424" tIns="45712" rIns="91424" bIns="45712" anchor="ctr"/>
          <a:lstStyle/>
          <a:p>
            <a:pPr algn="ctr" eaLnBrk="1" hangingPunct="1">
              <a:defRPr/>
            </a:pPr>
            <a:endParaRPr lang="en-US" dirty="0"/>
          </a:p>
          <a:p>
            <a:pPr algn="ctr" eaLnBrk="1" hangingPunct="1">
              <a:defRPr/>
            </a:pPr>
            <a:endParaRPr lang="en-US" dirty="0"/>
          </a:p>
        </p:txBody>
      </p:sp>
      <p:sp>
        <p:nvSpPr>
          <p:cNvPr id="8" name="Rectangle 7">
            <a:extLst>
              <a:ext uri="{FF2B5EF4-FFF2-40B4-BE49-F238E27FC236}">
                <a16:creationId xmlns:a16="http://schemas.microsoft.com/office/drawing/2014/main" id="{594A541B-E1F3-3C2D-1BE3-8A5E1ED7FA17}"/>
              </a:ext>
            </a:extLst>
          </p:cNvPr>
          <p:cNvSpPr>
            <a:spLocks noChangeArrowheads="1"/>
          </p:cNvSpPr>
          <p:nvPr/>
        </p:nvSpPr>
        <p:spPr bwMode="auto">
          <a:xfrm>
            <a:off x="571500" y="549275"/>
            <a:ext cx="7929563"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pt-BR" altLang="en-US" sz="2400" i="1">
                <a:solidFill>
                  <a:srgbClr val="FF0000"/>
                </a:solidFill>
                <a:latin typeface="Times New Roman" panose="02020603050405020304" pitchFamily="18" charset="0"/>
                <a:cs typeface="Times New Roman" panose="02020603050405020304" pitchFamily="18" charset="0"/>
              </a:rPr>
              <a:t>Trong lĩnh vực kinh tế</a:t>
            </a:r>
            <a:r>
              <a:rPr lang="pt-BR" altLang="en-US" sz="2400">
                <a:latin typeface="Times New Roman" panose="02020603050405020304" pitchFamily="18" charset="0"/>
                <a:cs typeface="Times New Roman" panose="02020603050405020304" pitchFamily="18" charset="0"/>
              </a:rPr>
              <a:t>: phát triển lực lượng sản xuất xã hội, tiến hành công nghiệp hoá để xây dựng cơ sở vật chất kỹ thuật cho chủ nghĩa xã hội với những bước đi, hình thức thích hợp. Đồng thời từng bước cải tạo quan hệ sản xuất cũ, xây dựng quan hệ sản xuất mới trên cơ sở của quy luật quan hệ sản xuất phù hợp với trình độ phát triển của lực lượng sản xuất. </a:t>
            </a:r>
            <a:endParaRPr lang="en-US" altLang="en-US" sz="2400">
              <a:latin typeface="Times New Roman" panose="02020603050405020304" pitchFamily="18" charset="0"/>
              <a:cs typeface="Times New Roman" panose="02020603050405020304" pitchFamily="18" charset="0"/>
            </a:endParaRPr>
          </a:p>
        </p:txBody>
      </p:sp>
      <p:sp>
        <p:nvSpPr>
          <p:cNvPr id="273409" name="Rectangle 1">
            <a:extLst>
              <a:ext uri="{FF2B5EF4-FFF2-40B4-BE49-F238E27FC236}">
                <a16:creationId xmlns:a16="http://schemas.microsoft.com/office/drawing/2014/main" id="{7670A31F-BAA0-2570-C188-6AFF2839260F}"/>
              </a:ext>
            </a:extLst>
          </p:cNvPr>
          <p:cNvSpPr>
            <a:spLocks noChangeArrowheads="1"/>
          </p:cNvSpPr>
          <p:nvPr/>
        </p:nvSpPr>
        <p:spPr bwMode="auto">
          <a:xfrm>
            <a:off x="-509660" y="0"/>
            <a:ext cx="8078788" cy="5238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lIns="91424" tIns="45712" rIns="91424" bIns="45712" anchor="ctr">
            <a:spAutoFit/>
          </a:bodyPr>
          <a:lstStyle/>
          <a:p>
            <a:pPr indent="457106" algn="just">
              <a:tabLst>
                <a:tab pos="342830" algn="l"/>
              </a:tabLst>
              <a:defRPr/>
            </a:pPr>
            <a:r>
              <a:rPr lang="pt-BR" sz="2800" i="1" dirty="0">
                <a:latin typeface="Times New Roman" pitchFamily="18" charset="0"/>
                <a:cs typeface="Times New Roman" pitchFamily="18" charset="0"/>
              </a:rPr>
              <a:t>+ Nội dung của thời kỳ qu</a:t>
            </a:r>
            <a:r>
              <a:rPr lang="pt-BR" sz="2800" i="1" dirty="0">
                <a:latin typeface="Calibri" pitchFamily="34" charset="0"/>
                <a:cs typeface="Times New Roman" pitchFamily="18" charset="0"/>
              </a:rPr>
              <a:t>á</a:t>
            </a:r>
            <a:r>
              <a:rPr lang="pt-BR" sz="2800" i="1" dirty="0">
                <a:latin typeface="Times New Roman" pitchFamily="18" charset="0"/>
                <a:cs typeface="Times New Roman" pitchFamily="18" charset="0"/>
              </a:rPr>
              <a:t> độ lên chủ nghĩa xã hội</a:t>
            </a:r>
            <a:endParaRPr lang="pt-BR" sz="2800" dirty="0"/>
          </a:p>
        </p:txBody>
      </p:sp>
      <p:pic>
        <p:nvPicPr>
          <p:cNvPr id="9" name="Picture 5" descr="untitled2">
            <a:extLst>
              <a:ext uri="{FF2B5EF4-FFF2-40B4-BE49-F238E27FC236}">
                <a16:creationId xmlns:a16="http://schemas.microsoft.com/office/drawing/2014/main" id="{C4B1A471-983E-4008-79E0-B0166681A80F}"/>
              </a:ext>
            </a:extLst>
          </p:cNvPr>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3314700"/>
            <a:ext cx="2133600" cy="1200150"/>
          </a:xfrm>
          <a:prstGeom prst="rect">
            <a:avLst/>
          </a:prstGeom>
          <a:noFill/>
          <a:ln w="28575">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pic>
        <p:nvPicPr>
          <p:cNvPr id="10" name="Picture 6" descr="cong ty song da">
            <a:extLst>
              <a:ext uri="{FF2B5EF4-FFF2-40B4-BE49-F238E27FC236}">
                <a16:creationId xmlns:a16="http://schemas.microsoft.com/office/drawing/2014/main" id="{8BF7C9E3-7F27-EFA2-176D-5486F134EE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2947440"/>
            <a:ext cx="3962400" cy="1843087"/>
          </a:xfrm>
          <a:prstGeom prst="rect">
            <a:avLst/>
          </a:prstGeom>
          <a:noFill/>
          <a:ln w="28575">
            <a:solidFill>
              <a:srgbClr val="99CC00"/>
            </a:solidFill>
            <a:miter lim="800000"/>
            <a:headEnd/>
            <a:tailEnd/>
          </a:ln>
          <a:extLst>
            <a:ext uri="{909E8E84-426E-40DD-AFC4-6F175D3DCCD1}">
              <a14:hiddenFill xmlns:a14="http://schemas.microsoft.com/office/drawing/2010/main">
                <a:solidFill>
                  <a:srgbClr val="FFFFFF"/>
                </a:solidFill>
              </a14:hiddenFill>
            </a:ext>
          </a:extLst>
        </p:spPr>
      </p:pic>
      <p:pic>
        <p:nvPicPr>
          <p:cNvPr id="11" name="Picture 7" descr="IMG_1237">
            <a:extLst>
              <a:ext uri="{FF2B5EF4-FFF2-40B4-BE49-F238E27FC236}">
                <a16:creationId xmlns:a16="http://schemas.microsoft.com/office/drawing/2014/main" id="{3A4A87CC-84B6-5A12-91B3-902F56EC7B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0" y="3314700"/>
            <a:ext cx="2133600" cy="1143000"/>
          </a:xfrm>
          <a:prstGeom prst="rect">
            <a:avLst/>
          </a:prstGeom>
          <a:noFill/>
          <a:ln w="28575">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21" presetClass="entr" presetSubtype="1"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1)">
                                      <p:cBhvr>
                                        <p:cTn id="11" dur="2000"/>
                                        <p:tgtEl>
                                          <p:spTgt spid="8"/>
                                        </p:tgtEl>
                                      </p:cBhvr>
                                    </p:animEffect>
                                  </p:childTnLst>
                                </p:cTn>
                              </p:par>
                              <p:par>
                                <p:cTn id="12" presetID="7" presetClass="entr" presetSubtype="4"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0" fill="hold"/>
                                        <p:tgtEl>
                                          <p:spTgt spid="9"/>
                                        </p:tgtEl>
                                        <p:attrNameLst>
                                          <p:attrName>ppt_x</p:attrName>
                                        </p:attrNameLst>
                                      </p:cBhvr>
                                      <p:tavLst>
                                        <p:tav tm="0">
                                          <p:val>
                                            <p:strVal val="#ppt_x"/>
                                          </p:val>
                                        </p:tav>
                                        <p:tav tm="100000">
                                          <p:val>
                                            <p:strVal val="#ppt_x"/>
                                          </p:val>
                                        </p:tav>
                                      </p:tavLst>
                                    </p:anim>
                                    <p:anim calcmode="lin" valueType="num">
                                      <p:cBhvr additive="base">
                                        <p:cTn id="15" dur="5000" fill="hold"/>
                                        <p:tgtEl>
                                          <p:spTgt spid="9"/>
                                        </p:tgtEl>
                                        <p:attrNameLst>
                                          <p:attrName>ppt_y</p:attrName>
                                        </p:attrNameLst>
                                      </p:cBhvr>
                                      <p:tavLst>
                                        <p:tav tm="0">
                                          <p:val>
                                            <p:strVal val="1+#ppt_h/2"/>
                                          </p:val>
                                        </p:tav>
                                        <p:tav tm="100000">
                                          <p:val>
                                            <p:strVal val="#ppt_y"/>
                                          </p:val>
                                        </p:tav>
                                      </p:tavLst>
                                    </p:anim>
                                  </p:childTnLst>
                                </p:cTn>
                              </p:par>
                              <p:par>
                                <p:cTn id="16" presetID="7" presetClass="entr" presetSubtype="4"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0" fill="hold"/>
                                        <p:tgtEl>
                                          <p:spTgt spid="10"/>
                                        </p:tgtEl>
                                        <p:attrNameLst>
                                          <p:attrName>ppt_x</p:attrName>
                                        </p:attrNameLst>
                                      </p:cBhvr>
                                      <p:tavLst>
                                        <p:tav tm="0">
                                          <p:val>
                                            <p:strVal val="#ppt_x"/>
                                          </p:val>
                                        </p:tav>
                                        <p:tav tm="100000">
                                          <p:val>
                                            <p:strVal val="#ppt_x"/>
                                          </p:val>
                                        </p:tav>
                                      </p:tavLst>
                                    </p:anim>
                                    <p:anim calcmode="lin" valueType="num">
                                      <p:cBhvr additive="base">
                                        <p:cTn id="19" dur="5000" fill="hold"/>
                                        <p:tgtEl>
                                          <p:spTgt spid="10"/>
                                        </p:tgtEl>
                                        <p:attrNameLst>
                                          <p:attrName>ppt_y</p:attrName>
                                        </p:attrNameLst>
                                      </p:cBhvr>
                                      <p:tavLst>
                                        <p:tav tm="0">
                                          <p:val>
                                            <p:strVal val="1+#ppt_h/2"/>
                                          </p:val>
                                        </p:tav>
                                        <p:tav tm="100000">
                                          <p:val>
                                            <p:strVal val="#ppt_y"/>
                                          </p:val>
                                        </p:tav>
                                      </p:tavLst>
                                    </p:anim>
                                  </p:childTnLst>
                                </p:cTn>
                              </p:par>
                              <p:par>
                                <p:cTn id="20" presetID="7" presetClass="entr" presetSubtype="4"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0" fill="hold"/>
                                        <p:tgtEl>
                                          <p:spTgt spid="11"/>
                                        </p:tgtEl>
                                        <p:attrNameLst>
                                          <p:attrName>ppt_x</p:attrName>
                                        </p:attrNameLst>
                                      </p:cBhvr>
                                      <p:tavLst>
                                        <p:tav tm="0">
                                          <p:val>
                                            <p:strVal val="#ppt_x"/>
                                          </p:val>
                                        </p:tav>
                                        <p:tav tm="100000">
                                          <p:val>
                                            <p:strVal val="#ppt_x"/>
                                          </p:val>
                                        </p:tav>
                                      </p:tavLst>
                                    </p:anim>
                                    <p:anim calcmode="lin" valueType="num">
                                      <p:cBhvr additive="base">
                                        <p:cTn id="23" dur="50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exagon 2">
            <a:extLst>
              <a:ext uri="{FF2B5EF4-FFF2-40B4-BE49-F238E27FC236}">
                <a16:creationId xmlns:a16="http://schemas.microsoft.com/office/drawing/2014/main" id="{A4A9E3CF-EDF5-5CD7-04BB-3A317AE754EC}"/>
              </a:ext>
            </a:extLst>
          </p:cNvPr>
          <p:cNvSpPr/>
          <p:nvPr/>
        </p:nvSpPr>
        <p:spPr>
          <a:xfrm>
            <a:off x="2428875" y="482700"/>
            <a:ext cx="6710363" cy="2862306"/>
          </a:xfrm>
          <a:prstGeom prst="hexagon">
            <a:avLst/>
          </a:prstGeom>
          <a:ln>
            <a:solidFill>
              <a:srgbClr val="D60093"/>
            </a:solidFill>
          </a:ln>
        </p:spPr>
        <p:style>
          <a:lnRef idx="2">
            <a:schemeClr val="dk1"/>
          </a:lnRef>
          <a:fillRef idx="1">
            <a:schemeClr val="lt1"/>
          </a:fillRef>
          <a:effectRef idx="0">
            <a:schemeClr val="dk1"/>
          </a:effectRef>
          <a:fontRef idx="minor">
            <a:schemeClr val="dk1"/>
          </a:fontRef>
        </p:style>
        <p:txBody>
          <a:bodyPr lIns="91424" tIns="45712" rIns="91424" bIns="45712" anchor="ctr"/>
          <a:lstStyle/>
          <a:p>
            <a:pPr algn="ctr" eaLnBrk="1" hangingPunct="1">
              <a:defRPr/>
            </a:pPr>
            <a:endParaRPr lang="en-US"/>
          </a:p>
        </p:txBody>
      </p:sp>
      <p:sp>
        <p:nvSpPr>
          <p:cNvPr id="8" name="Rectangle 7">
            <a:extLst>
              <a:ext uri="{FF2B5EF4-FFF2-40B4-BE49-F238E27FC236}">
                <a16:creationId xmlns:a16="http://schemas.microsoft.com/office/drawing/2014/main" id="{B8884BAC-FA82-F3E1-A0A9-3ED4C395A0E8}"/>
              </a:ext>
            </a:extLst>
          </p:cNvPr>
          <p:cNvSpPr>
            <a:spLocks noChangeArrowheads="1"/>
          </p:cNvSpPr>
          <p:nvPr/>
        </p:nvSpPr>
        <p:spPr bwMode="auto">
          <a:xfrm>
            <a:off x="3143250" y="482700"/>
            <a:ext cx="5286375" cy="28623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pt-BR" altLang="en-US" sz="2000" i="1" dirty="0">
                <a:solidFill>
                  <a:srgbClr val="FF0000"/>
                </a:solidFill>
                <a:latin typeface="Times New Roman" panose="02020603050405020304" pitchFamily="18" charset="0"/>
                <a:cs typeface="Times New Roman" panose="02020603050405020304" pitchFamily="18" charset="0"/>
              </a:rPr>
              <a:t>Trong lĩnh vực chính trị</a:t>
            </a:r>
            <a:r>
              <a:rPr lang="pt-BR" altLang="en-US" sz="2000" dirty="0">
                <a:latin typeface="Times New Roman" panose="02020603050405020304" pitchFamily="18" charset="0"/>
                <a:cs typeface="Times New Roman" panose="02020603050405020304" pitchFamily="18" charset="0"/>
              </a:rPr>
              <a:t>: xây dựng củng cố nhà nước vô sản, xây dựng nền dân chủ xã hội chủ nghĩa, thực hiện quyền làm chủ của nhân dân; xây dựng Đảng cộng sản trong sạch, vững mạnh đủ sức lãnh đạo cách mạng; đấu tranh chống mọi biểu hiện tiêu cực, xâm hại quyền làm chủ của nhân dân; tiến hành đấu tranh làm thất bại mọi âm mưu, hành động chống phá cách mạng của các thế lực thù địch. </a:t>
            </a:r>
            <a:endParaRPr lang="en-US" altLang="en-US" sz="2000" dirty="0">
              <a:latin typeface="Times New Roman" panose="02020603050405020304" pitchFamily="18" charset="0"/>
              <a:cs typeface="Times New Roman" panose="02020603050405020304" pitchFamily="18" charset="0"/>
            </a:endParaRPr>
          </a:p>
        </p:txBody>
      </p:sp>
      <p:pic>
        <p:nvPicPr>
          <p:cNvPr id="7" name="Picture 6" descr="BAC DOC TNDL">
            <a:extLst>
              <a:ext uri="{FF2B5EF4-FFF2-40B4-BE49-F238E27FC236}">
                <a16:creationId xmlns:a16="http://schemas.microsoft.com/office/drawing/2014/main" id="{B88A7A6D-1D07-B315-288F-50C1AF190B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59125" y="3405973"/>
            <a:ext cx="1584325" cy="1290637"/>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grpSp>
        <p:nvGrpSpPr>
          <p:cNvPr id="2" name="Group 15">
            <a:extLst>
              <a:ext uri="{FF2B5EF4-FFF2-40B4-BE49-F238E27FC236}">
                <a16:creationId xmlns:a16="http://schemas.microsoft.com/office/drawing/2014/main" id="{05F8E3FF-B9C5-42C4-FBC9-ECA8D8B7AB30}"/>
              </a:ext>
            </a:extLst>
          </p:cNvPr>
          <p:cNvGrpSpPr>
            <a:grpSpLocks/>
          </p:cNvGrpSpPr>
          <p:nvPr/>
        </p:nvGrpSpPr>
        <p:grpSpPr bwMode="auto">
          <a:xfrm>
            <a:off x="95250" y="2196298"/>
            <a:ext cx="2976563" cy="1008062"/>
            <a:chOff x="159" y="2016"/>
            <a:chExt cx="2496" cy="846"/>
          </a:xfrm>
        </p:grpSpPr>
        <p:pic>
          <p:nvPicPr>
            <p:cNvPr id="293896" name="Picture 16" descr="Co Dang">
              <a:extLst>
                <a:ext uri="{FF2B5EF4-FFF2-40B4-BE49-F238E27FC236}">
                  <a16:creationId xmlns:a16="http://schemas.microsoft.com/office/drawing/2014/main" id="{B97CED10-6E59-6EB1-7FC0-DDAD604DDB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 y="2016"/>
              <a:ext cx="2496" cy="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3897" name="Picture 17" descr="van kien X">
              <a:extLst>
                <a:ext uri="{FF2B5EF4-FFF2-40B4-BE49-F238E27FC236}">
                  <a16:creationId xmlns:a16="http://schemas.microsoft.com/office/drawing/2014/main" id="{4D136120-A856-7F8A-B6D4-B9725CE7E10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48" y="2037"/>
              <a:ext cx="488" cy="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2" name="Picture 11" descr="dai hoi X 2">
            <a:extLst>
              <a:ext uri="{FF2B5EF4-FFF2-40B4-BE49-F238E27FC236}">
                <a16:creationId xmlns:a16="http://schemas.microsoft.com/office/drawing/2014/main" id="{4C1A0EA5-E34C-5728-9323-A5D46703100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0975" y="3193248"/>
            <a:ext cx="2881313" cy="1492250"/>
          </a:xfrm>
          <a:prstGeom prst="rect">
            <a:avLst/>
          </a:prstGeom>
          <a:noFill/>
          <a:ln w="76200" cmpd="tri">
            <a:solidFill>
              <a:srgbClr val="FF0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par>
                                <p:cTn id="8" presetID="2" presetClass="entr" presetSubtype="9"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 fill="hold"/>
                                        <p:tgtEl>
                                          <p:spTgt spid="8"/>
                                        </p:tgtEl>
                                        <p:attrNameLst>
                                          <p:attrName>ppt_x</p:attrName>
                                        </p:attrNameLst>
                                      </p:cBhvr>
                                      <p:tavLst>
                                        <p:tav tm="0">
                                          <p:val>
                                            <p:strVal val="0-#ppt_w/2"/>
                                          </p:val>
                                        </p:tav>
                                        <p:tav tm="100000">
                                          <p:val>
                                            <p:strVal val="#ppt_x"/>
                                          </p:val>
                                        </p:tav>
                                      </p:tavLst>
                                    </p:anim>
                                    <p:anim calcmode="lin" valueType="num">
                                      <p:cBhvr additive="base">
                                        <p:cTn id="11" dur="500" fill="hold"/>
                                        <p:tgtEl>
                                          <p:spTgt spid="8"/>
                                        </p:tgtEl>
                                        <p:attrNameLst>
                                          <p:attrName>ppt_y</p:attrName>
                                        </p:attrNameLst>
                                      </p:cBhvr>
                                      <p:tavLst>
                                        <p:tav tm="0">
                                          <p:val>
                                            <p:strVal val="0-#ppt_h/2"/>
                                          </p:val>
                                        </p:tav>
                                        <p:tav tm="100000">
                                          <p:val>
                                            <p:strVal val="#ppt_y"/>
                                          </p:val>
                                        </p:tav>
                                      </p:tavLst>
                                    </p:anim>
                                  </p:childTnLst>
                                </p:cTn>
                              </p:par>
                              <p:par>
                                <p:cTn id="12" presetID="29" presetClass="entr" presetSubtype="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ppt_x</p:attrName>
                                        </p:attrNameLst>
                                      </p:cBhvr>
                                      <p:tavLst>
                                        <p:tav tm="0">
                                          <p:val>
                                            <p:strVal val="#ppt_x-.2"/>
                                          </p:val>
                                        </p:tav>
                                        <p:tav tm="100000">
                                          <p:val>
                                            <p:strVal val="#ppt_x"/>
                                          </p:val>
                                        </p:tav>
                                      </p:tavLst>
                                    </p:anim>
                                    <p:anim calcmode="lin" valueType="num">
                                      <p:cBhvr>
                                        <p:cTn id="15"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16" dur="1000"/>
                                        <p:tgtEl>
                                          <p:spTgt spid="2"/>
                                        </p:tgtEl>
                                      </p:cBhvr>
                                    </p:animEffect>
                                  </p:childTnLst>
                                </p:cTn>
                              </p:par>
                              <p:par>
                                <p:cTn id="17" presetID="29"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1000" fill="hold"/>
                                        <p:tgtEl>
                                          <p:spTgt spid="12"/>
                                        </p:tgtEl>
                                        <p:attrNameLst>
                                          <p:attrName>ppt_x</p:attrName>
                                        </p:attrNameLst>
                                      </p:cBhvr>
                                      <p:tavLst>
                                        <p:tav tm="0">
                                          <p:val>
                                            <p:strVal val="#ppt_x-.2"/>
                                          </p:val>
                                        </p:tav>
                                        <p:tav tm="100000">
                                          <p:val>
                                            <p:strVal val="#ppt_x"/>
                                          </p:val>
                                        </p:tav>
                                      </p:tavLst>
                                    </p:anim>
                                    <p:anim calcmode="lin" valueType="num">
                                      <p:cBhvr>
                                        <p:cTn id="20" dur="10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21" dur="1000"/>
                                        <p:tgtEl>
                                          <p:spTgt spid="12"/>
                                        </p:tgtEl>
                                      </p:cBhvr>
                                    </p:animEffect>
                                  </p:childTnLst>
                                </p:cTn>
                              </p:par>
                              <p:par>
                                <p:cTn id="22" presetID="29" presetClass="entr" presetSubtype="0"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1000" fill="hold"/>
                                        <p:tgtEl>
                                          <p:spTgt spid="7"/>
                                        </p:tgtEl>
                                        <p:attrNameLst>
                                          <p:attrName>ppt_x</p:attrName>
                                        </p:attrNameLst>
                                      </p:cBhvr>
                                      <p:tavLst>
                                        <p:tav tm="0">
                                          <p:val>
                                            <p:strVal val="#ppt_x-.2"/>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6"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Hexagon 2">
            <a:extLst>
              <a:ext uri="{FF2B5EF4-FFF2-40B4-BE49-F238E27FC236}">
                <a16:creationId xmlns:a16="http://schemas.microsoft.com/office/drawing/2014/main" id="{B5A94200-1118-7BD4-5E91-D6CC7AC6A89B}"/>
              </a:ext>
            </a:extLst>
          </p:cNvPr>
          <p:cNvSpPr/>
          <p:nvPr/>
        </p:nvSpPr>
        <p:spPr>
          <a:xfrm>
            <a:off x="395288" y="531812"/>
            <a:ext cx="8281987" cy="2062250"/>
          </a:xfrm>
          <a:prstGeom prst="hexagon">
            <a:avLst/>
          </a:prstGeom>
          <a:ln>
            <a:solidFill>
              <a:srgbClr val="D60093"/>
            </a:solidFill>
          </a:ln>
        </p:spPr>
        <p:style>
          <a:lnRef idx="2">
            <a:schemeClr val="dk1"/>
          </a:lnRef>
          <a:fillRef idx="1">
            <a:schemeClr val="lt1"/>
          </a:fillRef>
          <a:effectRef idx="0">
            <a:schemeClr val="dk1"/>
          </a:effectRef>
          <a:fontRef idx="minor">
            <a:schemeClr val="dk1"/>
          </a:fontRef>
        </p:style>
        <p:txBody>
          <a:bodyPr lIns="91424" tIns="45712" rIns="91424" bIns="45712" anchor="ctr"/>
          <a:lstStyle/>
          <a:p>
            <a:pPr algn="ctr" eaLnBrk="1" hangingPunct="1">
              <a:defRPr/>
            </a:pPr>
            <a:endParaRPr lang="en-US"/>
          </a:p>
        </p:txBody>
      </p:sp>
      <p:sp>
        <p:nvSpPr>
          <p:cNvPr id="7" name="Rectangle 6">
            <a:extLst>
              <a:ext uri="{FF2B5EF4-FFF2-40B4-BE49-F238E27FC236}">
                <a16:creationId xmlns:a16="http://schemas.microsoft.com/office/drawing/2014/main" id="{D62C7CE6-6C08-452D-B8E2-31BE8E84A9F0}"/>
              </a:ext>
            </a:extLst>
          </p:cNvPr>
          <p:cNvSpPr>
            <a:spLocks noChangeArrowheads="1"/>
          </p:cNvSpPr>
          <p:nvPr/>
        </p:nvSpPr>
        <p:spPr bwMode="auto">
          <a:xfrm>
            <a:off x="1285874" y="655086"/>
            <a:ext cx="6816309" cy="1938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pt-BR" altLang="en-US" sz="2400" i="1" dirty="0">
                <a:solidFill>
                  <a:srgbClr val="FF0000"/>
                </a:solidFill>
                <a:latin typeface="Times New Roman" panose="02020603050405020304" pitchFamily="18" charset="0"/>
                <a:cs typeface="Times New Roman" panose="02020603050405020304" pitchFamily="18" charset="0"/>
              </a:rPr>
              <a:t>Trong lĩnh vực tư tưởng - văn hoá</a:t>
            </a:r>
            <a:r>
              <a:rPr lang="pt-BR" altLang="en-US" sz="2400" dirty="0">
                <a:latin typeface="Times New Roman" panose="02020603050405020304" pitchFamily="18" charset="0"/>
                <a:cs typeface="Times New Roman" panose="02020603050405020304" pitchFamily="18" charset="0"/>
              </a:rPr>
              <a:t>: xây dựng nền văn hoá mới xã hội chủ nghĩa, kế thừa tinh hoa văn hoá dân tộc, tiếp thu có chọn lọc giá trị văn hoá nhân loại; khắc phục những tư tưởng và tâm lý ảnh hưởng tiêu cực đến sự nghiệp xây dựng chủ nghĩa xã hội. </a:t>
            </a:r>
            <a:endParaRPr lang="en-US" altLang="en-US" sz="2400" dirty="0">
              <a:latin typeface="Times New Roman" panose="02020603050405020304" pitchFamily="18" charset="0"/>
              <a:cs typeface="Times New Roman" panose="02020603050405020304" pitchFamily="18" charset="0"/>
            </a:endParaRPr>
          </a:p>
        </p:txBody>
      </p:sp>
      <p:pic>
        <p:nvPicPr>
          <p:cNvPr id="5" name="Picture 9" descr="images1003505_1">
            <a:extLst>
              <a:ext uri="{FF2B5EF4-FFF2-40B4-BE49-F238E27FC236}">
                <a16:creationId xmlns:a16="http://schemas.microsoft.com/office/drawing/2014/main" id="{1F427D2F-4CE3-50C5-C2C5-57A6F68E18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3984" y="2717336"/>
            <a:ext cx="3240088" cy="1971675"/>
          </a:xfrm>
          <a:prstGeom prst="rect">
            <a:avLst/>
          </a:prstGeom>
          <a:noFill/>
          <a:ln w="57150">
            <a:solidFill>
              <a:srgbClr val="003300"/>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10" descr="Picture1">
            <a:extLst>
              <a:ext uri="{FF2B5EF4-FFF2-40B4-BE49-F238E27FC236}">
                <a16:creationId xmlns:a16="http://schemas.microsoft.com/office/drawing/2014/main" id="{EE699E87-8517-C7AE-D610-7A4D8FB0B4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0" y="3608388"/>
            <a:ext cx="2590800" cy="1077912"/>
          </a:xfrm>
          <a:prstGeom prst="rect">
            <a:avLst/>
          </a:prstGeom>
          <a:noFill/>
          <a:ln w="57150">
            <a:solidFill>
              <a:srgbClr val="003300"/>
            </a:solidFill>
            <a:miter lim="800000"/>
            <a:headEnd/>
            <a:tailEnd/>
          </a:ln>
          <a:extLst>
            <a:ext uri="{909E8E84-426E-40DD-AFC4-6F175D3DCCD1}">
              <a14:hiddenFill xmlns:a14="http://schemas.microsoft.com/office/drawing/2010/main">
                <a:solidFill>
                  <a:srgbClr val="FFFFFF"/>
                </a:solidFill>
              </a14:hiddenFill>
            </a:ext>
          </a:extLst>
        </p:spPr>
      </p:pic>
      <p:pic>
        <p:nvPicPr>
          <p:cNvPr id="8" name="Picture 25" descr="Emveuocmo">
            <a:extLst>
              <a:ext uri="{FF2B5EF4-FFF2-40B4-BE49-F238E27FC236}">
                <a16:creationId xmlns:a16="http://schemas.microsoft.com/office/drawing/2014/main" id="{BB218548-0BFE-581C-E1A5-297B2DBEAF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207" y="3608388"/>
            <a:ext cx="2843213" cy="112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par>
                                <p:cTn id="10" presetID="7" presetClass="entr" presetSubtype="4"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0" fill="hold"/>
                                        <p:tgtEl>
                                          <p:spTgt spid="5"/>
                                        </p:tgtEl>
                                        <p:attrNameLst>
                                          <p:attrName>ppt_x</p:attrName>
                                        </p:attrNameLst>
                                      </p:cBhvr>
                                      <p:tavLst>
                                        <p:tav tm="0">
                                          <p:val>
                                            <p:strVal val="#ppt_x"/>
                                          </p:val>
                                        </p:tav>
                                        <p:tav tm="100000">
                                          <p:val>
                                            <p:strVal val="#ppt_x"/>
                                          </p:val>
                                        </p:tav>
                                      </p:tavLst>
                                    </p:anim>
                                    <p:anim calcmode="lin" valueType="num">
                                      <p:cBhvr additive="base">
                                        <p:cTn id="13" dur="5000" fill="hold"/>
                                        <p:tgtEl>
                                          <p:spTgt spid="5"/>
                                        </p:tgtEl>
                                        <p:attrNameLst>
                                          <p:attrName>ppt_y</p:attrName>
                                        </p:attrNameLst>
                                      </p:cBhvr>
                                      <p:tavLst>
                                        <p:tav tm="0">
                                          <p:val>
                                            <p:strVal val="1+#ppt_h/2"/>
                                          </p:val>
                                        </p:tav>
                                        <p:tav tm="100000">
                                          <p:val>
                                            <p:strVal val="#ppt_y"/>
                                          </p:val>
                                        </p:tav>
                                      </p:tavLst>
                                    </p:anim>
                                  </p:childTnLst>
                                </p:cTn>
                              </p:par>
                              <p:par>
                                <p:cTn id="14" presetID="7" presetClass="entr" presetSubtype="4"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0" fill="hold"/>
                                        <p:tgtEl>
                                          <p:spTgt spid="6"/>
                                        </p:tgtEl>
                                        <p:attrNameLst>
                                          <p:attrName>ppt_x</p:attrName>
                                        </p:attrNameLst>
                                      </p:cBhvr>
                                      <p:tavLst>
                                        <p:tav tm="0">
                                          <p:val>
                                            <p:strVal val="#ppt_x"/>
                                          </p:val>
                                        </p:tav>
                                        <p:tav tm="100000">
                                          <p:val>
                                            <p:strVal val="#ppt_x"/>
                                          </p:val>
                                        </p:tav>
                                      </p:tavLst>
                                    </p:anim>
                                    <p:anim calcmode="lin" valueType="num">
                                      <p:cBhvr additive="base">
                                        <p:cTn id="17" dur="5000" fill="hold"/>
                                        <p:tgtEl>
                                          <p:spTgt spid="6"/>
                                        </p:tgtEl>
                                        <p:attrNameLst>
                                          <p:attrName>ppt_y</p:attrName>
                                        </p:attrNameLst>
                                      </p:cBhvr>
                                      <p:tavLst>
                                        <p:tav tm="0">
                                          <p:val>
                                            <p:strVal val="1+#ppt_h/2"/>
                                          </p:val>
                                        </p:tav>
                                        <p:tav tm="100000">
                                          <p:val>
                                            <p:strVal val="#ppt_y"/>
                                          </p:val>
                                        </p:tav>
                                      </p:tavLst>
                                    </p:anim>
                                  </p:childTnLst>
                                </p:cTn>
                              </p:par>
                              <p:par>
                                <p:cTn id="18" presetID="7" presetClass="entr" presetSubtype="4"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0" fill="hold"/>
                                        <p:tgtEl>
                                          <p:spTgt spid="8"/>
                                        </p:tgtEl>
                                        <p:attrNameLst>
                                          <p:attrName>ppt_x</p:attrName>
                                        </p:attrNameLst>
                                      </p:cBhvr>
                                      <p:tavLst>
                                        <p:tav tm="0">
                                          <p:val>
                                            <p:strVal val="#ppt_x"/>
                                          </p:val>
                                        </p:tav>
                                        <p:tav tm="100000">
                                          <p:val>
                                            <p:strVal val="#ppt_x"/>
                                          </p:val>
                                        </p:tav>
                                      </p:tavLst>
                                    </p:anim>
                                    <p:anim calcmode="lin" valueType="num">
                                      <p:cBhvr additive="base">
                                        <p:cTn id="21" dur="5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8" name="Slide Number Placeholder 3">
            <a:extLst>
              <a:ext uri="{FF2B5EF4-FFF2-40B4-BE49-F238E27FC236}">
                <a16:creationId xmlns:a16="http://schemas.microsoft.com/office/drawing/2014/main" id="{1B2F418C-6026-2A60-2233-0759CDDA1702}"/>
              </a:ext>
            </a:extLst>
          </p:cNvPr>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fld id="{7504C110-4A06-4994-822F-32417C21A8E7}" type="slidenum">
              <a:rPr lang="en-US" altLang="en-US" sz="1400" smtClean="0">
                <a:solidFill>
                  <a:srgbClr val="000000"/>
                </a:solidFill>
              </a:rPr>
              <a:pPr>
                <a:spcBef>
                  <a:spcPct val="0"/>
                </a:spcBef>
                <a:buFontTx/>
                <a:buNone/>
              </a:pPr>
              <a:t>44</a:t>
            </a:fld>
            <a:endParaRPr lang="en-US" altLang="en-US" sz="1400">
              <a:solidFill>
                <a:srgbClr val="000000"/>
              </a:solidFill>
            </a:endParaRPr>
          </a:p>
        </p:txBody>
      </p:sp>
      <p:sp>
        <p:nvSpPr>
          <p:cNvPr id="6" name="Rectangle 5">
            <a:extLst>
              <a:ext uri="{FF2B5EF4-FFF2-40B4-BE49-F238E27FC236}">
                <a16:creationId xmlns:a16="http://schemas.microsoft.com/office/drawing/2014/main" id="{C0B66DA4-3A7C-68DF-A009-6FB3A01F1522}"/>
              </a:ext>
            </a:extLst>
          </p:cNvPr>
          <p:cNvSpPr>
            <a:spLocks noChangeArrowheads="1"/>
          </p:cNvSpPr>
          <p:nvPr/>
        </p:nvSpPr>
        <p:spPr bwMode="auto">
          <a:xfrm>
            <a:off x="307976" y="555625"/>
            <a:ext cx="4376450" cy="4401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en-US" sz="2800" b="1" dirty="0">
                <a:solidFill>
                  <a:srgbClr val="FF0000"/>
                </a:solidFill>
                <a:latin typeface="Times New Roman" panose="02020603050405020304" pitchFamily="18" charset="0"/>
                <a:cs typeface="Times New Roman" panose="02020603050405020304" pitchFamily="18" charset="0"/>
              </a:rPr>
              <a:t>+ </a:t>
            </a:r>
            <a:r>
              <a:rPr lang="pt-BR" altLang="en-US" sz="2800" i="1" dirty="0">
                <a:solidFill>
                  <a:srgbClr val="FF0000"/>
                </a:solidFill>
                <a:latin typeface="Times New Roman" panose="02020603050405020304" pitchFamily="18" charset="0"/>
                <a:cs typeface="Times New Roman" panose="02020603050405020304" pitchFamily="18" charset="0"/>
              </a:rPr>
              <a:t>Trong lĩnh vực xã hội</a:t>
            </a:r>
            <a:r>
              <a:rPr lang="pt-BR" altLang="en-US" sz="2800" i="1" dirty="0">
                <a:latin typeface="Times New Roman" panose="02020603050405020304" pitchFamily="18" charset="0"/>
                <a:cs typeface="Times New Roman" panose="02020603050405020304" pitchFamily="18" charset="0"/>
              </a:rPr>
              <a:t>:</a:t>
            </a:r>
            <a:r>
              <a:rPr lang="pt-BR" altLang="en-US" sz="2800" dirty="0">
                <a:latin typeface="Times New Roman" panose="02020603050405020304" pitchFamily="18" charset="0"/>
                <a:cs typeface="Times New Roman" panose="02020603050405020304" pitchFamily="18" charset="0"/>
              </a:rPr>
              <a:t> khắc phục những tệ nạn xã hội do xã hội cũ để lại; từng bước khắc phục sự chênh lệch phát triển giữa các vùng miền, các tầng lớp dân cư trong xã hội; từng bước xây dựng con người mới xã hội chủ nghĩa.</a:t>
            </a:r>
            <a:endParaRPr lang="en-US" altLang="en-US" sz="2800" dirty="0">
              <a:latin typeface="Times New Roman" panose="02020603050405020304" pitchFamily="18" charset="0"/>
              <a:cs typeface="Times New Roman" panose="02020603050405020304" pitchFamily="18" charset="0"/>
            </a:endParaRPr>
          </a:p>
          <a:p>
            <a:pPr algn="just" eaLnBrk="1" hangingPunct="1">
              <a:spcBef>
                <a:spcPct val="0"/>
              </a:spcBef>
              <a:buFontTx/>
              <a:buNone/>
            </a:pPr>
            <a:endParaRPr lang="en-US" altLang="en-US" sz="2800" dirty="0">
              <a:solidFill>
                <a:srgbClr val="000066"/>
              </a:solidFill>
              <a:latin typeface="Times New Roman" panose="02020603050405020304" pitchFamily="18" charset="0"/>
              <a:cs typeface="Times New Roman" panose="02020603050405020304" pitchFamily="18" charset="0"/>
            </a:endParaRPr>
          </a:p>
        </p:txBody>
      </p:sp>
      <p:sp>
        <p:nvSpPr>
          <p:cNvPr id="295940" name="AutoShape 2" descr="Résultat de recherche d'images pour &quot;GIAI CẤP CÔNG NHÂN&quot;">
            <a:extLst>
              <a:ext uri="{FF2B5EF4-FFF2-40B4-BE49-F238E27FC236}">
                <a16:creationId xmlns:a16="http://schemas.microsoft.com/office/drawing/2014/main" id="{EFF5B27E-E70E-689E-3DE1-751F3E381B85}"/>
              </a:ext>
            </a:extLst>
          </p:cNvPr>
          <p:cNvSpPr>
            <a:spLocks noChangeAspect="1" noChangeArrowheads="1"/>
          </p:cNvSpPr>
          <p:nvPr/>
        </p:nvSpPr>
        <p:spPr bwMode="auto">
          <a:xfrm>
            <a:off x="155575" y="-107950"/>
            <a:ext cx="3048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295941" name="AutoShape 4" descr="Résultat de recherche d'images pour &quot;GIAI CẤP CÔNG NHÂN&quot;">
            <a:extLst>
              <a:ext uri="{FF2B5EF4-FFF2-40B4-BE49-F238E27FC236}">
                <a16:creationId xmlns:a16="http://schemas.microsoft.com/office/drawing/2014/main" id="{015EDF68-54CD-296A-8AA4-E22D3B82EFA2}"/>
              </a:ext>
            </a:extLst>
          </p:cNvPr>
          <p:cNvSpPr>
            <a:spLocks noChangeAspect="1" noChangeArrowheads="1"/>
          </p:cNvSpPr>
          <p:nvPr/>
        </p:nvSpPr>
        <p:spPr bwMode="auto">
          <a:xfrm>
            <a:off x="307975" y="6350"/>
            <a:ext cx="304800" cy="22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pic>
        <p:nvPicPr>
          <p:cNvPr id="272390" name="Picture 6" descr="Résultat de recherche d'images pour &quot;GIAI CẤP CÔNG NHÂN&quot;">
            <a:extLst>
              <a:ext uri="{FF2B5EF4-FFF2-40B4-BE49-F238E27FC236}">
                <a16:creationId xmlns:a16="http://schemas.microsoft.com/office/drawing/2014/main" id="{B952CA27-A1BB-502F-6213-734F57A5B9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3105" y="688181"/>
            <a:ext cx="3962400" cy="376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9"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1" presetClass="entr" presetSubtype="1" fill="hold" nodeType="clickEffect">
                                  <p:stCondLst>
                                    <p:cond delay="0"/>
                                  </p:stCondLst>
                                  <p:childTnLst>
                                    <p:set>
                                      <p:cBhvr>
                                        <p:cTn id="12" dur="1" fill="hold">
                                          <p:stCondLst>
                                            <p:cond delay="0"/>
                                          </p:stCondLst>
                                        </p:cTn>
                                        <p:tgtEl>
                                          <p:spTgt spid="272390"/>
                                        </p:tgtEl>
                                        <p:attrNameLst>
                                          <p:attrName>style.visibility</p:attrName>
                                        </p:attrNameLst>
                                      </p:cBhvr>
                                      <p:to>
                                        <p:strVal val="visible"/>
                                      </p:to>
                                    </p:set>
                                    <p:animEffect transition="in" filter="wheel(1)">
                                      <p:cBhvr>
                                        <p:cTn id="13" dur="2000"/>
                                        <p:tgtEl>
                                          <p:spTgt spid="2723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62" name="Picture 2" descr="AN22">
            <a:extLst>
              <a:ext uri="{FF2B5EF4-FFF2-40B4-BE49-F238E27FC236}">
                <a16:creationId xmlns:a16="http://schemas.microsoft.com/office/drawing/2014/main" id="{3FA1CC57-83F2-DF6A-E4EE-ECC3CF61D52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63" name="AutoShape 4" descr="90%">
            <a:extLst>
              <a:ext uri="{FF2B5EF4-FFF2-40B4-BE49-F238E27FC236}">
                <a16:creationId xmlns:a16="http://schemas.microsoft.com/office/drawing/2014/main" id="{E8F0F0C0-996A-8610-D373-636F34E74D82}"/>
              </a:ext>
            </a:extLst>
          </p:cNvPr>
          <p:cNvSpPr>
            <a:spLocks noChangeAspect="1" noChangeArrowheads="1"/>
          </p:cNvSpPr>
          <p:nvPr/>
        </p:nvSpPr>
        <p:spPr bwMode="auto">
          <a:xfrm>
            <a:off x="0" y="457200"/>
            <a:ext cx="9144000" cy="65088"/>
          </a:xfrm>
          <a:prstGeom prst="flowChartPredefinedProcess">
            <a:avLst/>
          </a:prstGeom>
          <a:blipFill dpi="0" rotWithShape="0">
            <a:blip r:embed="rId3"/>
            <a:srcRect/>
            <a:tile tx="0" ty="0" sx="100000" sy="100000" flip="none" algn="tl"/>
          </a:blipFill>
          <a:ln w="38100" cap="rnd">
            <a:solidFill>
              <a:srgbClr val="FFFF00"/>
            </a:solidFill>
            <a:miter lim="800000"/>
            <a:headEnd/>
            <a:tailEnd/>
          </a:ln>
        </p:spPr>
        <p:txBody>
          <a:bodyPr wrap="none" lIns="91424" tIns="45712" rIns="91424" bIns="45712"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296964" name="WordArt 6">
            <a:extLst>
              <a:ext uri="{FF2B5EF4-FFF2-40B4-BE49-F238E27FC236}">
                <a16:creationId xmlns:a16="http://schemas.microsoft.com/office/drawing/2014/main" id="{2D3537FD-537F-CD60-471E-84A224365B8E}"/>
              </a:ext>
            </a:extLst>
          </p:cNvPr>
          <p:cNvSpPr>
            <a:spLocks noChangeArrowheads="1" noChangeShapeType="1" noTextEdit="1"/>
          </p:cNvSpPr>
          <p:nvPr/>
        </p:nvSpPr>
        <p:spPr bwMode="auto">
          <a:xfrm>
            <a:off x="762000" y="1128713"/>
            <a:ext cx="4524375" cy="300037"/>
          </a:xfrm>
          <a:prstGeom prst="rect">
            <a:avLst/>
          </a:prstGeom>
        </p:spPr>
        <p:txBody>
          <a:bodyPr wrap="none" fromWordArt="1">
            <a:prstTxWarp prst="textPlain">
              <a:avLst>
                <a:gd name="adj" fmla="val 50000"/>
              </a:avLst>
            </a:prstTxWarp>
          </a:bodyPr>
          <a:lstStyle/>
          <a:p>
            <a:r>
              <a:rPr lang="en-US" sz="3600" b="1" kern="10">
                <a:ln w="9525">
                  <a:solidFill>
                    <a:srgbClr val="00FF00"/>
                  </a:solidFill>
                  <a:round/>
                  <a:headEnd/>
                  <a:tailEnd/>
                </a:ln>
                <a:solidFill>
                  <a:srgbClr val="FF3300"/>
                </a:solidFill>
                <a:latin typeface="Arial" panose="020B0604020202020204" pitchFamily="34" charset="0"/>
              </a:rPr>
              <a:t>Xã hội chủ nghĩa</a:t>
            </a:r>
          </a:p>
        </p:txBody>
      </p:sp>
      <p:pic>
        <p:nvPicPr>
          <p:cNvPr id="4" name="Picture 3" descr="DH10.bmp">
            <a:extLst>
              <a:ext uri="{FF2B5EF4-FFF2-40B4-BE49-F238E27FC236}">
                <a16:creationId xmlns:a16="http://schemas.microsoft.com/office/drawing/2014/main" id="{0DEEC311-4F04-8444-3EDD-D538F3B080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94463" y="3332163"/>
            <a:ext cx="2568575" cy="1811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CHINH QUYEN CACH MANG THU DO RA MAT NHAN DAN 8 - 1945.jpg">
            <a:extLst>
              <a:ext uri="{FF2B5EF4-FFF2-40B4-BE49-F238E27FC236}">
                <a16:creationId xmlns:a16="http://schemas.microsoft.com/office/drawing/2014/main" id="{D00B2B5C-6F89-9D06-A35A-9B54F212606C}"/>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005638" y="1611313"/>
            <a:ext cx="1993900" cy="1646237"/>
          </a:xfrm>
          <a:prstGeom prst="rect">
            <a:avLst/>
          </a:prstGeom>
          <a:noFill/>
          <a:ln>
            <a:noFill/>
          </a:ln>
          <a:effectLst>
            <a:outerShdw dist="139700" dir="2700000" algn="tl" rotWithShape="0">
              <a:srgbClr val="333333">
                <a:alpha val="64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descr="BAC DOC TNDL.jpg">
            <a:extLst>
              <a:ext uri="{FF2B5EF4-FFF2-40B4-BE49-F238E27FC236}">
                <a16:creationId xmlns:a16="http://schemas.microsoft.com/office/drawing/2014/main" id="{0BD97068-9CC4-AE15-0836-EA76928109B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08663" y="1485900"/>
            <a:ext cx="1201737" cy="291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68" name="TextBox 12">
            <a:extLst>
              <a:ext uri="{FF2B5EF4-FFF2-40B4-BE49-F238E27FC236}">
                <a16:creationId xmlns:a16="http://schemas.microsoft.com/office/drawing/2014/main" id="{4C36E5ED-658E-8923-1D88-124F112689D8}"/>
              </a:ext>
            </a:extLst>
          </p:cNvPr>
          <p:cNvSpPr txBox="1">
            <a:spLocks noChangeArrowheads="1"/>
          </p:cNvSpPr>
          <p:nvPr/>
        </p:nvSpPr>
        <p:spPr bwMode="auto">
          <a:xfrm>
            <a:off x="428625" y="2036763"/>
            <a:ext cx="5172075"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pt-BR" altLang="en-US">
                <a:latin typeface="Times New Roman" panose="02020603050405020304" pitchFamily="18" charset="0"/>
                <a:cs typeface="Times New Roman" panose="02020603050405020304" pitchFamily="18" charset="0"/>
              </a:rPr>
              <a:t>Đây là giai đoạn thấp của chủ nghĩa cộng sản, là xã hội có những đặc trưng cơ bản: </a:t>
            </a:r>
            <a:endParaRPr lang="en-US" altLang="en-US">
              <a:latin typeface="Times New Roman" panose="02020603050405020304" pitchFamily="18" charset="0"/>
              <a:cs typeface="Times New Roman" panose="02020603050405020304" pitchFamily="18" charset="0"/>
            </a:endParaRPr>
          </a:p>
        </p:txBody>
      </p:sp>
      <p:sp>
        <p:nvSpPr>
          <p:cNvPr id="183305" name="Rectangle 9">
            <a:extLst>
              <a:ext uri="{FF2B5EF4-FFF2-40B4-BE49-F238E27FC236}">
                <a16:creationId xmlns:a16="http://schemas.microsoft.com/office/drawing/2014/main" id="{6ECDD2B5-A4D4-D3FB-A41B-5B14303F07F6}"/>
              </a:ext>
            </a:extLst>
          </p:cNvPr>
          <p:cNvSpPr>
            <a:spLocks noChangeArrowheads="1"/>
          </p:cNvSpPr>
          <p:nvPr/>
        </p:nvSpPr>
        <p:spPr bwMode="auto">
          <a:xfrm>
            <a:off x="0" y="0"/>
            <a:ext cx="8110538" cy="523875"/>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indent="457200" algn="just">
              <a:tabLst>
                <a:tab pos="342900" algn="l"/>
              </a:tabLst>
              <a:defRPr/>
            </a:pPr>
            <a:r>
              <a:rPr lang="pt-BR" sz="2800" i="1" dirty="0">
                <a:latin typeface="Times New Roman" pitchFamily="18" charset="0"/>
                <a:ea typeface="Calibri" pitchFamily="34" charset="0"/>
                <a:cs typeface="Times New Roman" pitchFamily="18" charset="0"/>
              </a:rPr>
              <a:t>- Về xã hội xã hội chủ nghĩa và cộng sản chủ nghĩa </a:t>
            </a:r>
            <a:endParaRPr lang="pt-BR" sz="2800" dirty="0">
              <a:latin typeface="Times New Roman" pitchFamily="18" charset="0"/>
              <a:cs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afterEffect">
                                  <p:stCondLst>
                                    <p:cond delay="0"/>
                                  </p:stCondLst>
                                  <p:childTnLst>
                                    <p:set>
                                      <p:cBhvr>
                                        <p:cTn id="6" dur="1" fill="hold">
                                          <p:stCondLst>
                                            <p:cond delay="499"/>
                                          </p:stCondLst>
                                        </p:cTn>
                                        <p:tgtEl>
                                          <p:spTgt spid="6"/>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nodeType="afterEffect">
                                  <p:stCondLst>
                                    <p:cond delay="0"/>
                                  </p:stCondLst>
                                  <p:childTnLst>
                                    <p:set>
                                      <p:cBhvr>
                                        <p:cTn id="9" dur="1" fill="hold">
                                          <p:stCondLst>
                                            <p:cond delay="499"/>
                                          </p:stCondLst>
                                        </p:cTn>
                                        <p:tgtEl>
                                          <p:spTgt spid="11"/>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0"/>
                                  </p:stCondLst>
                                  <p:childTnLst>
                                    <p:set>
                                      <p:cBhvr>
                                        <p:cTn id="12" dur="1" fill="hold">
                                          <p:stCondLst>
                                            <p:cond delay="499"/>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773" name="Rectangle 5">
            <a:extLst>
              <a:ext uri="{FF2B5EF4-FFF2-40B4-BE49-F238E27FC236}">
                <a16:creationId xmlns:a16="http://schemas.microsoft.com/office/drawing/2014/main" id="{E2873938-198C-07FB-7D2D-ED85ECCE6549}"/>
              </a:ext>
            </a:extLst>
          </p:cNvPr>
          <p:cNvSpPr>
            <a:spLocks noRot="1" noChangeArrowheads="1"/>
          </p:cNvSpPr>
          <p:nvPr/>
        </p:nvSpPr>
        <p:spPr bwMode="auto">
          <a:xfrm>
            <a:off x="1600200" y="1600200"/>
            <a:ext cx="6705600" cy="1885950"/>
          </a:xfrm>
          <a:prstGeom prst="rect">
            <a:avLst/>
          </a:prstGeom>
          <a:noFill/>
          <a:ln>
            <a:noFill/>
          </a:ln>
          <a:effectLst/>
        </p:spPr>
        <p:txBody>
          <a:bodyPr lIns="91424" tIns="45712" rIns="91424" bIns="45712"/>
          <a:lstStyle/>
          <a:p>
            <a:pPr algn="just" eaLnBrk="1" hangingPunct="1">
              <a:defRPr/>
            </a:pPr>
            <a:endParaRPr lang="en-US" sz="2800" b="1" dirty="0">
              <a:solidFill>
                <a:srgbClr val="000000"/>
              </a:solidFill>
              <a:latin typeface="Times New Roman" pitchFamily="18" charset="0"/>
              <a:cs typeface="+mn-cs"/>
            </a:endParaRPr>
          </a:p>
        </p:txBody>
      </p:sp>
      <p:sp>
        <p:nvSpPr>
          <p:cNvPr id="416774" name="Rectangle 6">
            <a:extLst>
              <a:ext uri="{FF2B5EF4-FFF2-40B4-BE49-F238E27FC236}">
                <a16:creationId xmlns:a16="http://schemas.microsoft.com/office/drawing/2014/main" id="{7D29A4D6-0533-ACC1-E524-260266DC2E0F}"/>
              </a:ext>
            </a:extLst>
          </p:cNvPr>
          <p:cNvSpPr>
            <a:spLocks noRot="1" noChangeArrowheads="1"/>
          </p:cNvSpPr>
          <p:nvPr/>
        </p:nvSpPr>
        <p:spPr bwMode="auto">
          <a:xfrm>
            <a:off x="395288" y="-714375"/>
            <a:ext cx="8137525" cy="709612"/>
          </a:xfrm>
          <a:prstGeom prst="rect">
            <a:avLst/>
          </a:prstGeom>
          <a:noFill/>
          <a:ln>
            <a:noFill/>
          </a:ln>
          <a:effectLst/>
        </p:spPr>
        <p:txBody>
          <a:bodyPr lIns="91424" tIns="45712" rIns="91424" bIns="45712"/>
          <a:lstStyle/>
          <a:p>
            <a:pPr eaLnBrk="1" hangingPunct="1">
              <a:defRPr/>
            </a:pPr>
            <a:endParaRPr lang="en-US" sz="2800" b="1" dirty="0">
              <a:solidFill>
                <a:srgbClr val="000000"/>
              </a:solidFill>
              <a:latin typeface="Times New Roman" pitchFamily="18" charset="0"/>
              <a:cs typeface="+mn-cs"/>
            </a:endParaRPr>
          </a:p>
          <a:p>
            <a:pPr eaLnBrk="1" hangingPunct="1">
              <a:defRPr/>
            </a:pPr>
            <a:endParaRPr lang="en-US" sz="2800" dirty="0">
              <a:solidFill>
                <a:srgbClr val="000000"/>
              </a:solidFill>
            </a:endParaRPr>
          </a:p>
          <a:p>
            <a:pPr algn="just" eaLnBrk="1" hangingPunct="1">
              <a:defRPr/>
            </a:pPr>
            <a:endParaRPr lang="vi-VN" sz="2800" i="1" dirty="0">
              <a:solidFill>
                <a:srgbClr val="000000"/>
              </a:solidFill>
              <a:latin typeface="Times New Roman" pitchFamily="18" charset="0"/>
              <a:cs typeface="Times New Roman" pitchFamily="18" charset="0"/>
            </a:endParaRPr>
          </a:p>
          <a:p>
            <a:pPr algn="just" eaLnBrk="1" hangingPunct="1">
              <a:defRPr/>
            </a:pPr>
            <a:r>
              <a:rPr lang="en-US" sz="2800" i="1" dirty="0">
                <a:solidFill>
                  <a:srgbClr val="000000"/>
                </a:solidFill>
                <a:latin typeface="Times New Roman" pitchFamily="18" charset="0"/>
                <a:cs typeface="Times New Roman" pitchFamily="18" charset="0"/>
              </a:rPr>
              <a:t>* </a:t>
            </a:r>
            <a:r>
              <a:rPr lang="en-US" sz="2800" i="1" dirty="0" err="1">
                <a:solidFill>
                  <a:srgbClr val="000000"/>
                </a:solidFill>
                <a:latin typeface="Times New Roman" pitchFamily="18" charset="0"/>
                <a:cs typeface="Times New Roman" pitchFamily="18" charset="0"/>
              </a:rPr>
              <a:t>Thứ</a:t>
            </a:r>
            <a:r>
              <a:rPr lang="en-US" sz="2800" i="1" dirty="0">
                <a:solidFill>
                  <a:srgbClr val="000000"/>
                </a:solidFill>
                <a:latin typeface="Times New Roman" pitchFamily="18" charset="0"/>
                <a:cs typeface="Times New Roman" pitchFamily="18" charset="0"/>
              </a:rPr>
              <a:t> </a:t>
            </a:r>
            <a:r>
              <a:rPr lang="en-US" sz="2800" i="1" dirty="0" err="1">
                <a:solidFill>
                  <a:srgbClr val="000000"/>
                </a:solidFill>
                <a:latin typeface="Times New Roman" pitchFamily="18" charset="0"/>
                <a:cs typeface="Times New Roman" pitchFamily="18" charset="0"/>
              </a:rPr>
              <a:t>nhất</a:t>
            </a:r>
            <a:r>
              <a:rPr lang="en-US" sz="2800" i="1" dirty="0">
                <a:solidFill>
                  <a:srgbClr val="000000"/>
                </a:solidFill>
                <a:latin typeface="Times New Roman" pitchFamily="18" charset="0"/>
                <a:cs typeface="Times New Roman" pitchFamily="18" charset="0"/>
              </a:rPr>
              <a:t>: </a:t>
            </a:r>
            <a:r>
              <a:rPr lang="pt-BR" sz="2800" dirty="0">
                <a:latin typeface="Times New Roman" pitchFamily="18" charset="0"/>
                <a:cs typeface="Times New Roman" pitchFamily="18" charset="0"/>
              </a:rPr>
              <a:t>Cơ sở vật chất kỹ thuật của xã hội xã hội chủ nghĩa là nền đại công nghiệp ở trình độ cao, tạo ra năng suất lao động cao hơn hẳn năng suất lao động trong xã hội tư bản. </a:t>
            </a:r>
            <a:endParaRPr lang="en-US" sz="2800" dirty="0">
              <a:latin typeface="Times New Roman" pitchFamily="18" charset="0"/>
              <a:cs typeface="Times New Roman" pitchFamily="18" charset="0"/>
            </a:endParaRPr>
          </a:p>
          <a:p>
            <a:pPr eaLnBrk="1" hangingPunct="1">
              <a:defRPr/>
            </a:pPr>
            <a:endParaRPr lang="en-US" sz="2800" dirty="0">
              <a:solidFill>
                <a:srgbClr val="000000"/>
              </a:solidFill>
            </a:endParaRPr>
          </a:p>
          <a:p>
            <a:pPr algn="just" eaLnBrk="1" hangingPunct="1">
              <a:defRPr/>
            </a:pPr>
            <a:r>
              <a:rPr lang="en-US" sz="2800" dirty="0">
                <a:solidFill>
                  <a:srgbClr val="000099"/>
                </a:solidFill>
                <a:latin typeface="Times New Roman" pitchFamily="18" charset="0"/>
                <a:cs typeface="Times New Roman" pitchFamily="18" charset="0"/>
              </a:rPr>
              <a:t>CNXH </a:t>
            </a:r>
            <a:r>
              <a:rPr lang="en-US" sz="2800" dirty="0" err="1">
                <a:solidFill>
                  <a:srgbClr val="000099"/>
                </a:solidFill>
                <a:latin typeface="Times New Roman" pitchFamily="18" charset="0"/>
                <a:cs typeface="Times New Roman" pitchFamily="18" charset="0"/>
              </a:rPr>
              <a:t>với</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tính</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cách</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là</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một</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chế</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độ</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xã</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hội</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phủ</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định</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chế</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độ</a:t>
            </a:r>
            <a:r>
              <a:rPr lang="en-US" sz="2800" dirty="0">
                <a:solidFill>
                  <a:srgbClr val="000099"/>
                </a:solidFill>
                <a:latin typeface="Times New Roman" pitchFamily="18" charset="0"/>
                <a:cs typeface="Times New Roman" pitchFamily="18" charset="0"/>
              </a:rPr>
              <a:t> TBCN, do </a:t>
            </a:r>
            <a:r>
              <a:rPr lang="en-US" sz="2800" dirty="0" err="1">
                <a:solidFill>
                  <a:srgbClr val="000099"/>
                </a:solidFill>
                <a:latin typeface="Times New Roman" pitchFamily="18" charset="0"/>
                <a:cs typeface="Times New Roman" pitchFamily="18" charset="0"/>
              </a:rPr>
              <a:t>vậy</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cơ</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sở</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vật</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chất</a:t>
            </a:r>
            <a:r>
              <a:rPr lang="en-US" sz="2800" dirty="0">
                <a:solidFill>
                  <a:srgbClr val="000099"/>
                </a:solidFill>
                <a:latin typeface="Times New Roman" pitchFamily="18" charset="0"/>
                <a:cs typeface="Times New Roman" pitchFamily="18" charset="0"/>
              </a:rPr>
              <a:t> – </a:t>
            </a:r>
            <a:r>
              <a:rPr lang="en-US" sz="2800" dirty="0" err="1">
                <a:solidFill>
                  <a:srgbClr val="000099"/>
                </a:solidFill>
                <a:latin typeface="Times New Roman" pitchFamily="18" charset="0"/>
                <a:cs typeface="Times New Roman" pitchFamily="18" charset="0"/>
              </a:rPr>
              <a:t>kỹ</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thuật</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của</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nó</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phải</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là</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nền</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sản</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xuất</a:t>
            </a:r>
            <a:r>
              <a:rPr lang="en-US" sz="2800" dirty="0">
                <a:solidFill>
                  <a:srgbClr val="000099"/>
                </a:solidFill>
                <a:latin typeface="Times New Roman" pitchFamily="18" charset="0"/>
                <a:cs typeface="Times New Roman" pitchFamily="18" charset="0"/>
              </a:rPr>
              <a:t> </a:t>
            </a:r>
            <a:r>
              <a:rPr lang="en-US" sz="2800" b="1" dirty="0" err="1">
                <a:solidFill>
                  <a:srgbClr val="000099"/>
                </a:solidFill>
                <a:latin typeface="Times New Roman" pitchFamily="18" charset="0"/>
                <a:cs typeface="Times New Roman" pitchFamily="18" charset="0"/>
              </a:rPr>
              <a:t>có</a:t>
            </a:r>
            <a:r>
              <a:rPr lang="en-US" sz="2800" b="1" dirty="0">
                <a:solidFill>
                  <a:srgbClr val="000099"/>
                </a:solidFill>
                <a:latin typeface="Times New Roman" pitchFamily="18" charset="0"/>
                <a:cs typeface="Times New Roman" pitchFamily="18" charset="0"/>
              </a:rPr>
              <a:t> </a:t>
            </a:r>
            <a:r>
              <a:rPr lang="en-US" sz="2800" b="1" dirty="0" err="1">
                <a:solidFill>
                  <a:srgbClr val="000099"/>
                </a:solidFill>
                <a:latin typeface="Times New Roman" pitchFamily="18" charset="0"/>
                <a:cs typeface="Times New Roman" pitchFamily="18" charset="0"/>
              </a:rPr>
              <a:t>trình</a:t>
            </a:r>
            <a:r>
              <a:rPr lang="en-US" sz="2800" b="1" dirty="0">
                <a:solidFill>
                  <a:srgbClr val="000099"/>
                </a:solidFill>
                <a:latin typeface="Times New Roman" pitchFamily="18" charset="0"/>
                <a:cs typeface="Times New Roman" pitchFamily="18" charset="0"/>
              </a:rPr>
              <a:t> </a:t>
            </a:r>
            <a:r>
              <a:rPr lang="en-US" sz="2800" b="1" dirty="0" err="1">
                <a:solidFill>
                  <a:srgbClr val="000099"/>
                </a:solidFill>
                <a:latin typeface="Times New Roman" pitchFamily="18" charset="0"/>
                <a:cs typeface="Times New Roman" pitchFamily="18" charset="0"/>
              </a:rPr>
              <a:t>độ</a:t>
            </a:r>
            <a:r>
              <a:rPr lang="en-US" sz="2800" b="1" dirty="0">
                <a:solidFill>
                  <a:srgbClr val="000099"/>
                </a:solidFill>
                <a:latin typeface="Times New Roman" pitchFamily="18" charset="0"/>
                <a:cs typeface="Times New Roman" pitchFamily="18" charset="0"/>
              </a:rPr>
              <a:t> </a:t>
            </a:r>
            <a:r>
              <a:rPr lang="en-US" sz="2800" b="1" dirty="0" err="1">
                <a:solidFill>
                  <a:srgbClr val="000099"/>
                </a:solidFill>
                <a:latin typeface="Times New Roman" pitchFamily="18" charset="0"/>
                <a:cs typeface="Times New Roman" pitchFamily="18" charset="0"/>
              </a:rPr>
              <a:t>cao</a:t>
            </a:r>
            <a:r>
              <a:rPr lang="en-US" sz="2800" b="1" dirty="0">
                <a:solidFill>
                  <a:srgbClr val="000099"/>
                </a:solidFill>
                <a:latin typeface="Times New Roman" pitchFamily="18" charset="0"/>
                <a:cs typeface="Times New Roman" pitchFamily="18" charset="0"/>
              </a:rPr>
              <a:t> </a:t>
            </a:r>
            <a:r>
              <a:rPr lang="en-US" sz="2800" b="1" dirty="0" err="1">
                <a:solidFill>
                  <a:srgbClr val="000099"/>
                </a:solidFill>
                <a:latin typeface="Times New Roman" pitchFamily="18" charset="0"/>
                <a:cs typeface="Times New Roman" pitchFamily="18" charset="0"/>
              </a:rPr>
              <a:t>hơn</a:t>
            </a:r>
            <a:r>
              <a:rPr lang="en-US" sz="2800" b="1" dirty="0">
                <a:solidFill>
                  <a:srgbClr val="000099"/>
                </a:solidFill>
                <a:latin typeface="Times New Roman" pitchFamily="18" charset="0"/>
                <a:cs typeface="Times New Roman" pitchFamily="18" charset="0"/>
              </a:rPr>
              <a:t> </a:t>
            </a:r>
            <a:r>
              <a:rPr lang="en-US" sz="2800" dirty="0">
                <a:solidFill>
                  <a:srgbClr val="000099"/>
                </a:solidFill>
                <a:latin typeface="Times New Roman" pitchFamily="18" charset="0"/>
                <a:cs typeface="Times New Roman" pitchFamily="18" charset="0"/>
              </a:rPr>
              <a:t>so </a:t>
            </a:r>
            <a:r>
              <a:rPr lang="en-US" sz="2800" dirty="0" err="1">
                <a:solidFill>
                  <a:srgbClr val="000099"/>
                </a:solidFill>
                <a:latin typeface="Times New Roman" pitchFamily="18" charset="0"/>
                <a:cs typeface="Times New Roman" pitchFamily="18" charset="0"/>
              </a:rPr>
              <a:t>với</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trình</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độ</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của</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nền</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sản</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xuất</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xã</a:t>
            </a:r>
            <a:r>
              <a:rPr lang="en-US" sz="2800" dirty="0">
                <a:solidFill>
                  <a:srgbClr val="000099"/>
                </a:solidFill>
                <a:latin typeface="Times New Roman" pitchFamily="18" charset="0"/>
                <a:cs typeface="Times New Roman" pitchFamily="18" charset="0"/>
              </a:rPr>
              <a:t> </a:t>
            </a:r>
            <a:r>
              <a:rPr lang="en-US" sz="2800" dirty="0" err="1">
                <a:solidFill>
                  <a:srgbClr val="000099"/>
                </a:solidFill>
                <a:latin typeface="Times New Roman" pitchFamily="18" charset="0"/>
                <a:cs typeface="Times New Roman" pitchFamily="18" charset="0"/>
              </a:rPr>
              <a:t>hội</a:t>
            </a:r>
            <a:r>
              <a:rPr lang="en-US" sz="2800" dirty="0">
                <a:solidFill>
                  <a:srgbClr val="000099"/>
                </a:solidFill>
                <a:latin typeface="Times New Roman" pitchFamily="18" charset="0"/>
                <a:cs typeface="Times New Roman" pitchFamily="18" charset="0"/>
              </a:rPr>
              <a:t> TBCN.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16774"/>
                                        </p:tgtEl>
                                        <p:attrNameLst>
                                          <p:attrName>style.visibility</p:attrName>
                                        </p:attrNameLst>
                                      </p:cBhvr>
                                      <p:to>
                                        <p:strVal val="visible"/>
                                      </p:to>
                                    </p:set>
                                    <p:anim calcmode="lin" valueType="num">
                                      <p:cBhvr additive="base">
                                        <p:cTn id="7" dur="500" fill="hold"/>
                                        <p:tgtEl>
                                          <p:spTgt spid="416774"/>
                                        </p:tgtEl>
                                        <p:attrNameLst>
                                          <p:attrName>ppt_x</p:attrName>
                                        </p:attrNameLst>
                                      </p:cBhvr>
                                      <p:tavLst>
                                        <p:tav tm="0">
                                          <p:val>
                                            <p:strVal val="#ppt_x"/>
                                          </p:val>
                                        </p:tav>
                                        <p:tav tm="100000">
                                          <p:val>
                                            <p:strVal val="#ppt_x"/>
                                          </p:val>
                                        </p:tav>
                                      </p:tavLst>
                                    </p:anim>
                                    <p:anim calcmode="lin" valueType="num">
                                      <p:cBhvr additive="base">
                                        <p:cTn id="8" dur="500" fill="hold"/>
                                        <p:tgtEl>
                                          <p:spTgt spid="41677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2" presetClass="entr" presetSubtype="0" fill="hold" nodeType="clickEffect">
                                  <p:stCondLst>
                                    <p:cond delay="0"/>
                                  </p:stCondLst>
                                  <p:childTnLst>
                                    <p:set>
                                      <p:cBhvr>
                                        <p:cTn id="12" dur="1" fill="hold">
                                          <p:stCondLst>
                                            <p:cond delay="0"/>
                                          </p:stCondLst>
                                        </p:cTn>
                                        <p:tgtEl>
                                          <p:spTgt spid="416774"/>
                                        </p:tgtEl>
                                        <p:attrNameLst>
                                          <p:attrName>style.visibility</p:attrName>
                                        </p:attrNameLst>
                                      </p:cBhvr>
                                      <p:to>
                                        <p:strVal val="visible"/>
                                      </p:to>
                                    </p:set>
                                    <p:animEffect transition="in" filter="fade">
                                      <p:cBhvr>
                                        <p:cTn id="13" dur="1000"/>
                                        <p:tgtEl>
                                          <p:spTgt spid="416774"/>
                                        </p:tgtEl>
                                      </p:cBhvr>
                                    </p:animEffect>
                                    <p:anim calcmode="lin" valueType="num">
                                      <p:cBhvr>
                                        <p:cTn id="14" dur="1000" fill="hold"/>
                                        <p:tgtEl>
                                          <p:spTgt spid="416774"/>
                                        </p:tgtEl>
                                        <p:attrNameLst>
                                          <p:attrName>ppt_x</p:attrName>
                                        </p:attrNameLst>
                                      </p:cBhvr>
                                      <p:tavLst>
                                        <p:tav tm="0">
                                          <p:val>
                                            <p:strVal val="#ppt_x"/>
                                          </p:val>
                                        </p:tav>
                                        <p:tav tm="100000">
                                          <p:val>
                                            <p:strVal val="#ppt_x"/>
                                          </p:val>
                                        </p:tav>
                                      </p:tavLst>
                                    </p:anim>
                                    <p:anim calcmode="lin" valueType="num">
                                      <p:cBhvr>
                                        <p:cTn id="15" dur="1000" fill="hold"/>
                                        <p:tgtEl>
                                          <p:spTgt spid="41677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774" grpId="0"/>
      <p:bldP spid="416774" grpId="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5">
            <a:extLst>
              <a:ext uri="{FF2B5EF4-FFF2-40B4-BE49-F238E27FC236}">
                <a16:creationId xmlns:a16="http://schemas.microsoft.com/office/drawing/2014/main" id="{D1521CC8-C3A0-4180-AC11-A4857A64AFD6}"/>
              </a:ext>
            </a:extLst>
          </p:cNvPr>
          <p:cNvSpPr>
            <a:spLocks noRot="1" noChangeArrowheads="1"/>
          </p:cNvSpPr>
          <p:nvPr/>
        </p:nvSpPr>
        <p:spPr bwMode="auto">
          <a:xfrm>
            <a:off x="500063" y="518588"/>
            <a:ext cx="8228012"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en-US" sz="2800" i="1" dirty="0" err="1">
                <a:solidFill>
                  <a:srgbClr val="000099"/>
                </a:solidFill>
                <a:latin typeface="Times New Roman" panose="02020603050405020304" pitchFamily="18" charset="0"/>
                <a:cs typeface="Times New Roman" panose="02020603050405020304" pitchFamily="18" charset="0"/>
              </a:rPr>
              <a:t>Thứ</a:t>
            </a:r>
            <a:r>
              <a:rPr lang="en-US" altLang="en-US" sz="2800" i="1" dirty="0">
                <a:solidFill>
                  <a:srgbClr val="000099"/>
                </a:solidFill>
                <a:latin typeface="Times New Roman" panose="02020603050405020304" pitchFamily="18" charset="0"/>
                <a:cs typeface="Times New Roman" panose="02020603050405020304" pitchFamily="18" charset="0"/>
              </a:rPr>
              <a:t> </a:t>
            </a:r>
            <a:r>
              <a:rPr lang="en-US" altLang="en-US" sz="2800" i="1" dirty="0" err="1">
                <a:solidFill>
                  <a:srgbClr val="000099"/>
                </a:solidFill>
                <a:latin typeface="Times New Roman" panose="02020603050405020304" pitchFamily="18" charset="0"/>
                <a:cs typeface="Times New Roman" panose="02020603050405020304" pitchFamily="18" charset="0"/>
              </a:rPr>
              <a:t>hai</a:t>
            </a:r>
            <a:r>
              <a:rPr lang="en-US" altLang="en-US" sz="2800" b="1" dirty="0">
                <a:solidFill>
                  <a:srgbClr val="000099"/>
                </a:solidFill>
                <a:latin typeface="Times New Roman" panose="02020603050405020304" pitchFamily="18" charset="0"/>
                <a:cs typeface="Times New Roman" panose="02020603050405020304" pitchFamily="18" charset="0"/>
              </a:rPr>
              <a:t>, </a:t>
            </a:r>
            <a:r>
              <a:rPr lang="pt-BR" altLang="en-US" sz="2800" dirty="0">
                <a:latin typeface="Times New Roman" panose="02020603050405020304" pitchFamily="18" charset="0"/>
                <a:cs typeface="Times New Roman" panose="02020603050405020304" pitchFamily="18" charset="0"/>
              </a:rPr>
              <a:t>Có chế độ công hữu về tư liệu sản xuất; không còn chế độ người bóc lột người. Cách tổ chức lao động và kỷ luật lao động trên tinh thần tự giác, tự nguyện. </a:t>
            </a:r>
            <a:endParaRPr lang="en-US" altLang="en-US" sz="2800" dirty="0">
              <a:latin typeface="Times New Roman" panose="02020603050405020304" pitchFamily="18" charset="0"/>
              <a:cs typeface="Times New Roman" panose="02020603050405020304" pitchFamily="18" charset="0"/>
            </a:endParaRPr>
          </a:p>
          <a:p>
            <a:pPr algn="just" eaLnBrk="1" hangingPunct="1">
              <a:spcBef>
                <a:spcPct val="0"/>
              </a:spcBef>
              <a:buFontTx/>
              <a:buNone/>
            </a:pPr>
            <a:endParaRPr lang="en-US" altLang="en-US" sz="2800" b="1" dirty="0">
              <a:solidFill>
                <a:srgbClr val="000099"/>
              </a:solidFill>
              <a:latin typeface="Times New Roman" panose="02020603050405020304" pitchFamily="18" charset="0"/>
              <a:cs typeface="Times New Roman" panose="02020603050405020304" pitchFamily="18" charset="0"/>
            </a:endParaRPr>
          </a:p>
          <a:p>
            <a:pPr algn="just" eaLnBrk="1" hangingPunct="1">
              <a:spcBef>
                <a:spcPct val="0"/>
              </a:spcBef>
              <a:buFontTx/>
              <a:buNone/>
            </a:pPr>
            <a:endParaRPr lang="en-US" altLang="en-US" sz="1800" b="1" dirty="0">
              <a:latin typeface="Times New Roman" panose="02020603050405020304" pitchFamily="18" charset="0"/>
              <a:cs typeface="Times New Roman" panose="02020603050405020304" pitchFamily="18" charset="0"/>
            </a:endParaRPr>
          </a:p>
        </p:txBody>
      </p:sp>
      <p:sp>
        <p:nvSpPr>
          <p:cNvPr id="299011" name="AutoShape 6">
            <a:extLst>
              <a:ext uri="{FF2B5EF4-FFF2-40B4-BE49-F238E27FC236}">
                <a16:creationId xmlns:a16="http://schemas.microsoft.com/office/drawing/2014/main" id="{777A1F14-3ADD-1CCA-773D-C7BDDDF03AEE}"/>
              </a:ext>
            </a:extLst>
          </p:cNvPr>
          <p:cNvSpPr>
            <a:spLocks noChangeArrowheads="1"/>
          </p:cNvSpPr>
          <p:nvPr/>
        </p:nvSpPr>
        <p:spPr bwMode="auto">
          <a:xfrm>
            <a:off x="990600" y="2205425"/>
            <a:ext cx="2133600" cy="1979613"/>
          </a:xfrm>
          <a:prstGeom prst="rightArrowCallout">
            <a:avLst>
              <a:gd name="adj1" fmla="val 24991"/>
              <a:gd name="adj2" fmla="val 25000"/>
              <a:gd name="adj3" fmla="val 17943"/>
              <a:gd name="adj4" fmla="val 66667"/>
            </a:avLst>
          </a:prstGeom>
          <a:solidFill>
            <a:srgbClr val="3333CC"/>
          </a:solidFill>
          <a:ln w="9525">
            <a:solidFill>
              <a:srgbClr val="D60093"/>
            </a:solidFill>
            <a:miter lim="800000"/>
            <a:headEnd/>
            <a:tailEnd/>
          </a:ln>
        </p:spPr>
        <p:txBody>
          <a:bodyPr wrap="none" lIns="91424" tIns="45712" rIns="91424" bIns="45712"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299012" name="Rectangle 9">
            <a:extLst>
              <a:ext uri="{FF2B5EF4-FFF2-40B4-BE49-F238E27FC236}">
                <a16:creationId xmlns:a16="http://schemas.microsoft.com/office/drawing/2014/main" id="{2F074E05-FE24-C35B-302E-7C71F539741C}"/>
              </a:ext>
            </a:extLst>
          </p:cNvPr>
          <p:cNvSpPr>
            <a:spLocks noChangeArrowheads="1"/>
          </p:cNvSpPr>
          <p:nvPr/>
        </p:nvSpPr>
        <p:spPr bwMode="auto">
          <a:xfrm>
            <a:off x="3090863" y="2019688"/>
            <a:ext cx="5767387" cy="10287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91424" tIns="45712" rIns="91424" bIns="45712"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299013" name="Rectangle 11">
            <a:extLst>
              <a:ext uri="{FF2B5EF4-FFF2-40B4-BE49-F238E27FC236}">
                <a16:creationId xmlns:a16="http://schemas.microsoft.com/office/drawing/2014/main" id="{C5596673-08AB-E176-CE24-840E065F3332}"/>
              </a:ext>
            </a:extLst>
          </p:cNvPr>
          <p:cNvSpPr>
            <a:spLocks noChangeArrowheads="1"/>
          </p:cNvSpPr>
          <p:nvPr/>
        </p:nvSpPr>
        <p:spPr bwMode="auto">
          <a:xfrm>
            <a:off x="3143250" y="3279095"/>
            <a:ext cx="5695950" cy="10530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91424" tIns="45712" rIns="91424" bIns="45712"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latin typeface=".VnTime" panose="020B7200000000000000" pitchFamily="34" charset="0"/>
            </a:endParaRPr>
          </a:p>
        </p:txBody>
      </p:sp>
      <p:sp>
        <p:nvSpPr>
          <p:cNvPr id="299015" name="Text Box 13">
            <a:extLst>
              <a:ext uri="{FF2B5EF4-FFF2-40B4-BE49-F238E27FC236}">
                <a16:creationId xmlns:a16="http://schemas.microsoft.com/office/drawing/2014/main" id="{2628392E-361C-0529-AE0C-583CA2D17997}"/>
              </a:ext>
            </a:extLst>
          </p:cNvPr>
          <p:cNvSpPr txBox="1">
            <a:spLocks noChangeArrowheads="1"/>
          </p:cNvSpPr>
          <p:nvPr/>
        </p:nvSpPr>
        <p:spPr bwMode="auto">
          <a:xfrm>
            <a:off x="3286125" y="2075250"/>
            <a:ext cx="55530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50000"/>
              </a:spcBef>
              <a:buFontTx/>
              <a:buNone/>
            </a:pPr>
            <a:r>
              <a:rPr lang="en-US" altLang="en-US" sz="2400" b="1">
                <a:solidFill>
                  <a:srgbClr val="000099"/>
                </a:solidFill>
                <a:latin typeface="Times New Roman" panose="02020603050405020304" pitchFamily="18" charset="0"/>
                <a:cs typeface="Times New Roman" panose="02020603050405020304" pitchFamily="18" charset="0"/>
              </a:rPr>
              <a:t>TLSX tồn tại dưới hình thức là sở hữu </a:t>
            </a:r>
            <a:r>
              <a:rPr lang="en-US" altLang="en-US" sz="2400" b="1">
                <a:solidFill>
                  <a:srgbClr val="FF0000"/>
                </a:solidFill>
                <a:latin typeface="Times New Roman" panose="02020603050405020304" pitchFamily="18" charset="0"/>
                <a:cs typeface="Times New Roman" panose="02020603050405020304" pitchFamily="18" charset="0"/>
              </a:rPr>
              <a:t>toàn dân </a:t>
            </a:r>
            <a:r>
              <a:rPr lang="en-US" altLang="en-US" sz="2400" b="1">
                <a:solidFill>
                  <a:srgbClr val="000099"/>
                </a:solidFill>
                <a:latin typeface="Times New Roman" panose="02020603050405020304" pitchFamily="18" charset="0"/>
                <a:cs typeface="Times New Roman" panose="02020603050405020304" pitchFamily="18" charset="0"/>
              </a:rPr>
              <a:t>và sở hữu </a:t>
            </a:r>
            <a:r>
              <a:rPr lang="en-US" altLang="en-US" sz="2400" b="1">
                <a:solidFill>
                  <a:srgbClr val="FF0000"/>
                </a:solidFill>
                <a:latin typeface="Times New Roman" panose="02020603050405020304" pitchFamily="18" charset="0"/>
                <a:cs typeface="Times New Roman" panose="02020603050405020304" pitchFamily="18" charset="0"/>
              </a:rPr>
              <a:t>tập thể</a:t>
            </a:r>
          </a:p>
        </p:txBody>
      </p:sp>
      <p:sp>
        <p:nvSpPr>
          <p:cNvPr id="299016" name="Text Box 14">
            <a:extLst>
              <a:ext uri="{FF2B5EF4-FFF2-40B4-BE49-F238E27FC236}">
                <a16:creationId xmlns:a16="http://schemas.microsoft.com/office/drawing/2014/main" id="{284AA7AD-1183-2E30-0BF0-D20D869A83B4}"/>
              </a:ext>
            </a:extLst>
          </p:cNvPr>
          <p:cNvSpPr txBox="1">
            <a:spLocks noChangeArrowheads="1"/>
          </p:cNvSpPr>
          <p:nvPr/>
        </p:nvSpPr>
        <p:spPr bwMode="auto">
          <a:xfrm>
            <a:off x="3071813" y="3296895"/>
            <a:ext cx="5786437" cy="1569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err="1">
                <a:solidFill>
                  <a:srgbClr val="000099"/>
                </a:solidFill>
                <a:latin typeface="Times New Roman" panose="02020603050405020304" pitchFamily="18" charset="0"/>
                <a:cs typeface="Times New Roman" panose="02020603050405020304" pitchFamily="18" charset="0"/>
              </a:rPr>
              <a:t>Người</a:t>
            </a:r>
            <a:r>
              <a:rPr lang="en-US" altLang="en-US" sz="2400" b="1" dirty="0">
                <a:solidFill>
                  <a:srgbClr val="000099"/>
                </a:solidFill>
                <a:latin typeface="Times New Roman" panose="02020603050405020304" pitchFamily="18" charset="0"/>
                <a:cs typeface="Times New Roman" panose="02020603050405020304" pitchFamily="18" charset="0"/>
              </a:rPr>
              <a:t> </a:t>
            </a:r>
            <a:r>
              <a:rPr lang="en-US" altLang="en-US" sz="2400" b="1" dirty="0" err="1">
                <a:solidFill>
                  <a:srgbClr val="000099"/>
                </a:solidFill>
                <a:latin typeface="Times New Roman" panose="02020603050405020304" pitchFamily="18" charset="0"/>
                <a:cs typeface="Times New Roman" panose="02020603050405020304" pitchFamily="18" charset="0"/>
              </a:rPr>
              <a:t>lao</a:t>
            </a:r>
            <a:r>
              <a:rPr lang="en-US" altLang="en-US" sz="2400" b="1" dirty="0">
                <a:solidFill>
                  <a:srgbClr val="000099"/>
                </a:solidFill>
                <a:latin typeface="Times New Roman" panose="02020603050405020304" pitchFamily="18" charset="0"/>
                <a:cs typeface="Times New Roman" panose="02020603050405020304" pitchFamily="18" charset="0"/>
              </a:rPr>
              <a:t> </a:t>
            </a:r>
            <a:r>
              <a:rPr lang="en-US" altLang="en-US" sz="2400" b="1" dirty="0" err="1">
                <a:solidFill>
                  <a:srgbClr val="000099"/>
                </a:solidFill>
                <a:latin typeface="Times New Roman" panose="02020603050405020304" pitchFamily="18" charset="0"/>
                <a:cs typeface="Times New Roman" panose="02020603050405020304" pitchFamily="18" charset="0"/>
              </a:rPr>
              <a:t>động</a:t>
            </a:r>
            <a:r>
              <a:rPr lang="en-US" altLang="en-US" sz="2400" b="1" dirty="0">
                <a:solidFill>
                  <a:srgbClr val="000099"/>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làm</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chủ</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a:solidFill>
                  <a:srgbClr val="000099"/>
                </a:solidFill>
                <a:latin typeface="Times New Roman" panose="02020603050405020304" pitchFamily="18" charset="0"/>
                <a:cs typeface="Times New Roman" panose="02020603050405020304" pitchFamily="18" charset="0"/>
              </a:rPr>
              <a:t>TLSX, </a:t>
            </a:r>
            <a:r>
              <a:rPr lang="en-US" altLang="en-US" sz="2400" b="1" dirty="0" err="1">
                <a:solidFill>
                  <a:srgbClr val="000099"/>
                </a:solidFill>
                <a:latin typeface="Times New Roman" panose="02020603050405020304" pitchFamily="18" charset="0"/>
                <a:cs typeface="Times New Roman" panose="02020603050405020304" pitchFamily="18" charset="0"/>
              </a:rPr>
              <a:t>không</a:t>
            </a:r>
            <a:r>
              <a:rPr lang="en-US" altLang="en-US" sz="2400" b="1" dirty="0">
                <a:solidFill>
                  <a:srgbClr val="000099"/>
                </a:solidFill>
                <a:latin typeface="Times New Roman" panose="02020603050405020304" pitchFamily="18" charset="0"/>
                <a:cs typeface="Times New Roman" panose="02020603050405020304" pitchFamily="18" charset="0"/>
              </a:rPr>
              <a:t> </a:t>
            </a:r>
            <a:r>
              <a:rPr lang="en-US" altLang="en-US" sz="2400" b="1" dirty="0" err="1">
                <a:solidFill>
                  <a:srgbClr val="000099"/>
                </a:solidFill>
                <a:latin typeface="Times New Roman" panose="02020603050405020304" pitchFamily="18" charset="0"/>
                <a:cs typeface="Times New Roman" panose="02020603050405020304" pitchFamily="18" charset="0"/>
              </a:rPr>
              <a:t>còn</a:t>
            </a:r>
            <a:r>
              <a:rPr lang="en-US" altLang="en-US" sz="2400" b="1" dirty="0">
                <a:solidFill>
                  <a:srgbClr val="000099"/>
                </a:solidFill>
                <a:latin typeface="Times New Roman" panose="02020603050405020304" pitchFamily="18" charset="0"/>
                <a:cs typeface="Times New Roman" panose="02020603050405020304" pitchFamily="18" charset="0"/>
              </a:rPr>
              <a:t> </a:t>
            </a:r>
            <a:r>
              <a:rPr lang="en-US" altLang="en-US" sz="2400" b="1" dirty="0" err="1">
                <a:solidFill>
                  <a:srgbClr val="000099"/>
                </a:solidFill>
                <a:latin typeface="Times New Roman" panose="02020603050405020304" pitchFamily="18" charset="0"/>
                <a:cs typeface="Times New Roman" panose="02020603050405020304" pitchFamily="18" charset="0"/>
              </a:rPr>
              <a:t>tình</a:t>
            </a:r>
            <a:r>
              <a:rPr lang="en-US" altLang="en-US" sz="2400" b="1" dirty="0">
                <a:solidFill>
                  <a:srgbClr val="000099"/>
                </a:solidFill>
                <a:latin typeface="Times New Roman" panose="02020603050405020304" pitchFamily="18" charset="0"/>
                <a:cs typeface="Times New Roman" panose="02020603050405020304" pitchFamily="18" charset="0"/>
              </a:rPr>
              <a:t> </a:t>
            </a:r>
            <a:r>
              <a:rPr lang="en-US" altLang="en-US" sz="2400" b="1" dirty="0" err="1">
                <a:solidFill>
                  <a:srgbClr val="000099"/>
                </a:solidFill>
                <a:latin typeface="Times New Roman" panose="02020603050405020304" pitchFamily="18" charset="0"/>
                <a:cs typeface="Times New Roman" panose="02020603050405020304" pitchFamily="18" charset="0"/>
              </a:rPr>
              <a:t>trạng</a:t>
            </a:r>
            <a:r>
              <a:rPr lang="en-US" altLang="en-US" sz="2400" b="1" dirty="0">
                <a:solidFill>
                  <a:srgbClr val="000099"/>
                </a:solidFill>
                <a:latin typeface="Times New Roman" panose="02020603050405020304" pitchFamily="18" charset="0"/>
                <a:cs typeface="Times New Roman" panose="02020603050405020304" pitchFamily="18" charset="0"/>
              </a:rPr>
              <a:t> </a:t>
            </a:r>
            <a:r>
              <a:rPr lang="en-US" altLang="en-US" sz="2400" b="1" dirty="0" err="1">
                <a:solidFill>
                  <a:srgbClr val="000099"/>
                </a:solidFill>
                <a:latin typeface="Times New Roman" panose="02020603050405020304" pitchFamily="18" charset="0"/>
                <a:cs typeface="Times New Roman" panose="02020603050405020304" pitchFamily="18" charset="0"/>
              </a:rPr>
              <a:t>người</a:t>
            </a:r>
            <a:r>
              <a:rPr lang="en-US" altLang="en-US" sz="2400" b="1" dirty="0">
                <a:solidFill>
                  <a:srgbClr val="000099"/>
                </a:solidFill>
                <a:latin typeface="Times New Roman" panose="02020603050405020304" pitchFamily="18" charset="0"/>
                <a:cs typeface="Times New Roman" panose="02020603050405020304" pitchFamily="18" charset="0"/>
              </a:rPr>
              <a:t> </a:t>
            </a:r>
            <a:r>
              <a:rPr lang="en-US" altLang="en-US" sz="2400" b="1" dirty="0" err="1">
                <a:solidFill>
                  <a:srgbClr val="000099"/>
                </a:solidFill>
                <a:latin typeface="Times New Roman" panose="02020603050405020304" pitchFamily="18" charset="0"/>
                <a:cs typeface="Times New Roman" panose="02020603050405020304" pitchFamily="18" charset="0"/>
              </a:rPr>
              <a:t>bóc</a:t>
            </a:r>
            <a:r>
              <a:rPr lang="en-US" altLang="en-US" sz="2400" b="1" dirty="0">
                <a:solidFill>
                  <a:srgbClr val="000099"/>
                </a:solidFill>
                <a:latin typeface="Times New Roman" panose="02020603050405020304" pitchFamily="18" charset="0"/>
                <a:cs typeface="Times New Roman" panose="02020603050405020304" pitchFamily="18" charset="0"/>
              </a:rPr>
              <a:t> </a:t>
            </a:r>
            <a:r>
              <a:rPr lang="en-US" altLang="en-US" sz="2400" b="1" dirty="0" err="1">
                <a:solidFill>
                  <a:srgbClr val="000099"/>
                </a:solidFill>
                <a:latin typeface="Times New Roman" panose="02020603050405020304" pitchFamily="18" charset="0"/>
                <a:cs typeface="Times New Roman" panose="02020603050405020304" pitchFamily="18" charset="0"/>
              </a:rPr>
              <a:t>lột</a:t>
            </a:r>
            <a:r>
              <a:rPr lang="en-US" altLang="en-US" sz="2400" b="1" dirty="0">
                <a:solidFill>
                  <a:srgbClr val="000099"/>
                </a:solidFill>
                <a:latin typeface="Times New Roman" panose="02020603050405020304" pitchFamily="18" charset="0"/>
                <a:cs typeface="Times New Roman" panose="02020603050405020304" pitchFamily="18" charset="0"/>
              </a:rPr>
              <a:t> </a:t>
            </a:r>
            <a:r>
              <a:rPr lang="en-US" altLang="en-US" sz="2400" b="1" dirty="0" err="1">
                <a:solidFill>
                  <a:srgbClr val="000099"/>
                </a:solidFill>
                <a:latin typeface="Times New Roman" panose="02020603050405020304" pitchFamily="18" charset="0"/>
                <a:cs typeface="Times New Roman" panose="02020603050405020304" pitchFamily="18" charset="0"/>
              </a:rPr>
              <a:t>người</a:t>
            </a:r>
            <a:r>
              <a:rPr lang="en-US" altLang="en-US" sz="2400" b="1" dirty="0">
                <a:solidFill>
                  <a:srgbClr val="000099"/>
                </a:solidFill>
                <a:latin typeface="Times New Roman" panose="02020603050405020304" pitchFamily="18" charset="0"/>
                <a:cs typeface="Times New Roman" panose="02020603050405020304" pitchFamily="18" charset="0"/>
              </a:rPr>
              <a:t>.</a:t>
            </a:r>
          </a:p>
          <a:p>
            <a:pPr algn="ctr" eaLnBrk="1" hangingPunct="1">
              <a:spcBef>
                <a:spcPct val="0"/>
              </a:spcBef>
              <a:buFontTx/>
              <a:buNone/>
            </a:pPr>
            <a:endParaRPr lang="en-US" altLang="en-US" sz="2400" b="1" dirty="0">
              <a:latin typeface="Times New Roman" panose="02020603050405020304" pitchFamily="18" charset="0"/>
              <a:cs typeface="Times New Roman" panose="02020603050405020304" pitchFamily="18" charset="0"/>
            </a:endParaRPr>
          </a:p>
          <a:p>
            <a:pPr algn="just" eaLnBrk="1" hangingPunct="1">
              <a:spcBef>
                <a:spcPct val="0"/>
              </a:spcBef>
              <a:buFontTx/>
              <a:buNone/>
            </a:pPr>
            <a:endParaRPr lang="en-US" altLang="en-US" sz="2400" dirty="0">
              <a:latin typeface="Times New Roman" panose="02020603050405020304" pitchFamily="18" charset="0"/>
              <a:cs typeface="Times New Roman" panose="02020603050405020304" pitchFamily="18" charset="0"/>
            </a:endParaRPr>
          </a:p>
        </p:txBody>
      </p:sp>
      <p:sp>
        <p:nvSpPr>
          <p:cNvPr id="299017" name="Text Box 15">
            <a:extLst>
              <a:ext uri="{FF2B5EF4-FFF2-40B4-BE49-F238E27FC236}">
                <a16:creationId xmlns:a16="http://schemas.microsoft.com/office/drawing/2014/main" id="{04A8F5A1-59D8-D645-0E56-0B230A232E08}"/>
              </a:ext>
            </a:extLst>
          </p:cNvPr>
          <p:cNvSpPr txBox="1">
            <a:spLocks noChangeArrowheads="1"/>
          </p:cNvSpPr>
          <p:nvPr/>
        </p:nvSpPr>
        <p:spPr bwMode="auto">
          <a:xfrm>
            <a:off x="990600" y="2376875"/>
            <a:ext cx="1349375"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400" b="1" dirty="0" err="1">
                <a:solidFill>
                  <a:schemeClr val="bg1"/>
                </a:solidFill>
                <a:latin typeface="Times New Roman" panose="02020603050405020304" pitchFamily="18" charset="0"/>
                <a:cs typeface="Times New Roman" panose="02020603050405020304" pitchFamily="18" charset="0"/>
              </a:rPr>
              <a:t>Chế</a:t>
            </a:r>
            <a:r>
              <a:rPr lang="en-US" altLang="en-US" sz="2400" b="1" dirty="0">
                <a:solidFill>
                  <a:schemeClr val="bg1"/>
                </a:solidFill>
                <a:latin typeface="Times New Roman" panose="02020603050405020304" pitchFamily="18" charset="0"/>
                <a:cs typeface="Times New Roman" panose="02020603050405020304" pitchFamily="18" charset="0"/>
              </a:rPr>
              <a:t> </a:t>
            </a:r>
            <a:r>
              <a:rPr lang="en-US" altLang="en-US" sz="2400" b="1" dirty="0" err="1">
                <a:solidFill>
                  <a:schemeClr val="bg1"/>
                </a:solidFill>
                <a:latin typeface="Times New Roman" panose="02020603050405020304" pitchFamily="18" charset="0"/>
                <a:cs typeface="Times New Roman" panose="02020603050405020304" pitchFamily="18" charset="0"/>
              </a:rPr>
              <a:t>độ</a:t>
            </a:r>
            <a:r>
              <a:rPr lang="en-US" altLang="en-US" sz="2400" b="1" dirty="0">
                <a:solidFill>
                  <a:schemeClr val="bg1"/>
                </a:solidFill>
                <a:latin typeface="Times New Roman" panose="02020603050405020304" pitchFamily="18" charset="0"/>
                <a:cs typeface="Times New Roman" panose="02020603050405020304" pitchFamily="18" charset="0"/>
              </a:rPr>
              <a:t> </a:t>
            </a:r>
          </a:p>
          <a:p>
            <a:pPr algn="ctr" eaLnBrk="1" hangingPunct="1">
              <a:spcBef>
                <a:spcPct val="0"/>
              </a:spcBef>
              <a:buFontTx/>
              <a:buNone/>
            </a:pPr>
            <a:r>
              <a:rPr lang="en-US" altLang="en-US" sz="2400" b="1" dirty="0" err="1">
                <a:solidFill>
                  <a:schemeClr val="bg1"/>
                </a:solidFill>
                <a:latin typeface="Times New Roman" panose="02020603050405020304" pitchFamily="18" charset="0"/>
                <a:cs typeface="Times New Roman" panose="02020603050405020304" pitchFamily="18" charset="0"/>
              </a:rPr>
              <a:t>công</a:t>
            </a:r>
            <a:r>
              <a:rPr lang="en-US" altLang="en-US" sz="2400" b="1" dirty="0">
                <a:solidFill>
                  <a:schemeClr val="bg1"/>
                </a:solidFill>
                <a:latin typeface="Times New Roman" panose="02020603050405020304" pitchFamily="18" charset="0"/>
                <a:cs typeface="Times New Roman" panose="02020603050405020304" pitchFamily="18" charset="0"/>
              </a:rPr>
              <a:t> </a:t>
            </a:r>
            <a:r>
              <a:rPr lang="en-US" altLang="en-US" sz="2400" b="1" dirty="0" err="1">
                <a:solidFill>
                  <a:schemeClr val="bg1"/>
                </a:solidFill>
                <a:latin typeface="Times New Roman" panose="02020603050405020304" pitchFamily="18" charset="0"/>
                <a:cs typeface="Times New Roman" panose="02020603050405020304" pitchFamily="18" charset="0"/>
              </a:rPr>
              <a:t>hữu</a:t>
            </a:r>
            <a:r>
              <a:rPr lang="en-US" altLang="en-US" sz="2400" b="1" dirty="0">
                <a:solidFill>
                  <a:schemeClr val="bg1"/>
                </a:solidFill>
                <a:latin typeface="Times New Roman" panose="02020603050405020304" pitchFamily="18" charset="0"/>
                <a:cs typeface="Times New Roman" panose="02020603050405020304" pitchFamily="18" charset="0"/>
              </a:rPr>
              <a:t> </a:t>
            </a:r>
          </a:p>
          <a:p>
            <a:pPr algn="ctr" eaLnBrk="1" hangingPunct="1">
              <a:spcBef>
                <a:spcPct val="0"/>
              </a:spcBef>
              <a:buFontTx/>
              <a:buNone/>
            </a:pPr>
            <a:r>
              <a:rPr lang="en-US" altLang="en-US" sz="2400" b="1" dirty="0" err="1">
                <a:solidFill>
                  <a:schemeClr val="bg1"/>
                </a:solidFill>
                <a:latin typeface="Times New Roman" panose="02020603050405020304" pitchFamily="18" charset="0"/>
                <a:cs typeface="Times New Roman" panose="02020603050405020304" pitchFamily="18" charset="0"/>
              </a:rPr>
              <a:t>về</a:t>
            </a:r>
            <a:r>
              <a:rPr lang="en-US" altLang="en-US" sz="2400" b="1" dirty="0">
                <a:solidFill>
                  <a:schemeClr val="bg1"/>
                </a:solidFill>
                <a:latin typeface="Times New Roman" panose="02020603050405020304" pitchFamily="18" charset="0"/>
                <a:cs typeface="Times New Roman" panose="02020603050405020304" pitchFamily="18" charset="0"/>
              </a:rPr>
              <a:t> TLSX</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Rectangle 5">
            <a:extLst>
              <a:ext uri="{FF2B5EF4-FFF2-40B4-BE49-F238E27FC236}">
                <a16:creationId xmlns:a16="http://schemas.microsoft.com/office/drawing/2014/main" id="{8576A7F8-3EBF-F6F8-174E-EB9E0AC2B790}"/>
              </a:ext>
            </a:extLst>
          </p:cNvPr>
          <p:cNvSpPr>
            <a:spLocks noRot="1" noChangeArrowheads="1"/>
          </p:cNvSpPr>
          <p:nvPr/>
        </p:nvSpPr>
        <p:spPr bwMode="auto">
          <a:xfrm>
            <a:off x="250825" y="520905"/>
            <a:ext cx="8131175"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en-US" sz="2800" i="1" dirty="0" err="1">
                <a:solidFill>
                  <a:srgbClr val="000099"/>
                </a:solidFill>
                <a:latin typeface="Times New Roman" panose="02020603050405020304" pitchFamily="18" charset="0"/>
                <a:cs typeface="Times New Roman" panose="02020603050405020304" pitchFamily="18" charset="0"/>
              </a:rPr>
              <a:t>Thứ</a:t>
            </a:r>
            <a:r>
              <a:rPr lang="en-US" altLang="en-US" sz="2800" i="1" dirty="0">
                <a:solidFill>
                  <a:srgbClr val="000099"/>
                </a:solidFill>
                <a:latin typeface="Times New Roman" panose="02020603050405020304" pitchFamily="18" charset="0"/>
                <a:cs typeface="Times New Roman" panose="02020603050405020304" pitchFamily="18" charset="0"/>
              </a:rPr>
              <a:t> </a:t>
            </a:r>
            <a:r>
              <a:rPr lang="en-US" altLang="en-US" sz="2800" i="1" dirty="0" err="1">
                <a:solidFill>
                  <a:srgbClr val="000099"/>
                </a:solidFill>
                <a:latin typeface="Times New Roman" panose="02020603050405020304" pitchFamily="18" charset="0"/>
                <a:cs typeface="Times New Roman" panose="02020603050405020304" pitchFamily="18" charset="0"/>
              </a:rPr>
              <a:t>ba</a:t>
            </a:r>
            <a:r>
              <a:rPr lang="en-US" altLang="en-US" sz="2800" i="1" dirty="0">
                <a:solidFill>
                  <a:srgbClr val="000099"/>
                </a:solidFill>
                <a:latin typeface="Times New Roman" panose="02020603050405020304" pitchFamily="18" charset="0"/>
                <a:cs typeface="Times New Roman" panose="02020603050405020304" pitchFamily="18" charset="0"/>
              </a:rPr>
              <a:t>,</a:t>
            </a:r>
            <a:r>
              <a:rPr lang="en-US" altLang="en-US" sz="2800" b="1" dirty="0">
                <a:solidFill>
                  <a:srgbClr val="000099"/>
                </a:solidFill>
                <a:latin typeface="Times New Roman" panose="02020603050405020304" pitchFamily="18" charset="0"/>
                <a:cs typeface="Times New Roman" panose="02020603050405020304" pitchFamily="18" charset="0"/>
              </a:rPr>
              <a:t> </a:t>
            </a:r>
            <a:r>
              <a:rPr lang="pt-BR" altLang="en-US" sz="2800" dirty="0">
                <a:latin typeface="Times New Roman" panose="02020603050405020304" pitchFamily="18" charset="0"/>
                <a:cs typeface="Times New Roman" panose="02020603050405020304" pitchFamily="18" charset="0"/>
              </a:rPr>
              <a:t>Thực hiện nguyên tắc phân phối theo lao động và phân phối theo phúc lợi xã hội ngày càng tăng. </a:t>
            </a:r>
            <a:endParaRPr lang="en-US" altLang="en-US" sz="2800" dirty="0">
              <a:latin typeface="Times New Roman" panose="02020603050405020304" pitchFamily="18" charset="0"/>
              <a:cs typeface="Times New Roman" panose="02020603050405020304" pitchFamily="18" charset="0"/>
            </a:endParaRPr>
          </a:p>
          <a:p>
            <a:pPr algn="just" eaLnBrk="1" hangingPunct="1">
              <a:spcBef>
                <a:spcPct val="0"/>
              </a:spcBef>
              <a:buFontTx/>
              <a:buNone/>
            </a:pPr>
            <a:endParaRPr lang="en-US" altLang="en-US" sz="2800" b="1" dirty="0">
              <a:solidFill>
                <a:srgbClr val="FF0000"/>
              </a:solidFill>
              <a:latin typeface="Times New Roman" panose="02020603050405020304" pitchFamily="18" charset="0"/>
              <a:cs typeface="Times New Roman" panose="02020603050405020304" pitchFamily="18" charset="0"/>
            </a:endParaRPr>
          </a:p>
          <a:p>
            <a:pPr algn="just" eaLnBrk="1" hangingPunct="1">
              <a:spcBef>
                <a:spcPct val="0"/>
              </a:spcBef>
              <a:buFontTx/>
              <a:buNone/>
            </a:pPr>
            <a:endParaRPr lang="en-US" altLang="en-US" sz="2800" b="1" dirty="0">
              <a:latin typeface="Times New Roman" panose="02020603050405020304" pitchFamily="18" charset="0"/>
              <a:cs typeface="Times New Roman" panose="02020603050405020304" pitchFamily="18" charset="0"/>
            </a:endParaRPr>
          </a:p>
        </p:txBody>
      </p:sp>
      <p:sp>
        <p:nvSpPr>
          <p:cNvPr id="300035" name="Rectangle 6">
            <a:extLst>
              <a:ext uri="{FF2B5EF4-FFF2-40B4-BE49-F238E27FC236}">
                <a16:creationId xmlns:a16="http://schemas.microsoft.com/office/drawing/2014/main" id="{CD50D303-5A08-D811-091F-75241905502F}"/>
              </a:ext>
            </a:extLst>
          </p:cNvPr>
          <p:cNvSpPr>
            <a:spLocks noRot="1" noChangeArrowheads="1"/>
          </p:cNvSpPr>
          <p:nvPr/>
        </p:nvSpPr>
        <p:spPr bwMode="auto">
          <a:xfrm>
            <a:off x="1600200" y="3257550"/>
            <a:ext cx="6705600" cy="188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endParaRPr lang="en-US" altLang="en-US" sz="1800" b="1">
              <a:solidFill>
                <a:srgbClr val="CC3300"/>
              </a:solidFill>
              <a:latin typeface=".VnTime" panose="020B7200000000000000" pitchFamily="34" charset="0"/>
            </a:endParaRPr>
          </a:p>
        </p:txBody>
      </p:sp>
      <p:sp>
        <p:nvSpPr>
          <p:cNvPr id="300037" name="Text Box 9">
            <a:extLst>
              <a:ext uri="{FF2B5EF4-FFF2-40B4-BE49-F238E27FC236}">
                <a16:creationId xmlns:a16="http://schemas.microsoft.com/office/drawing/2014/main" id="{DD481724-99E8-60A1-94E9-AFB7F6F962B6}"/>
              </a:ext>
            </a:extLst>
          </p:cNvPr>
          <p:cNvSpPr txBox="1">
            <a:spLocks noChangeArrowheads="1"/>
          </p:cNvSpPr>
          <p:nvPr/>
        </p:nvSpPr>
        <p:spPr bwMode="auto">
          <a:xfrm>
            <a:off x="539750" y="1706563"/>
            <a:ext cx="8367713"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r>
              <a:rPr lang="en-US" altLang="en-US" sz="2800">
                <a:latin typeface="Times New Roman" panose="02020603050405020304" pitchFamily="18" charset="0"/>
                <a:cs typeface="Times New Roman" panose="02020603050405020304" pitchFamily="18" charset="0"/>
              </a:rPr>
              <a:t>*</a:t>
            </a:r>
            <a:r>
              <a:rPr lang="en-US" altLang="en-US" sz="2800">
                <a:solidFill>
                  <a:srgbClr val="000099"/>
                </a:solidFill>
                <a:latin typeface="Times New Roman" panose="02020603050405020304" pitchFamily="18" charset="0"/>
                <a:cs typeface="Times New Roman" panose="02020603050405020304" pitchFamily="18" charset="0"/>
              </a:rPr>
              <a:t>Là nguyên tắc phân phối </a:t>
            </a:r>
            <a:r>
              <a:rPr lang="en-US" altLang="en-US" sz="2800" b="1">
                <a:solidFill>
                  <a:srgbClr val="FF0000"/>
                </a:solidFill>
                <a:latin typeface="Times New Roman" panose="02020603050405020304" pitchFamily="18" charset="0"/>
                <a:cs typeface="Times New Roman" panose="02020603050405020304" pitchFamily="18" charset="0"/>
              </a:rPr>
              <a:t>cơ bản nhất</a:t>
            </a:r>
          </a:p>
          <a:p>
            <a:pPr eaLnBrk="1" hangingPunct="1">
              <a:spcBef>
                <a:spcPct val="50000"/>
              </a:spcBef>
              <a:buFontTx/>
              <a:buNone/>
            </a:pPr>
            <a:r>
              <a:rPr lang="en-US" altLang="en-US" sz="2800">
                <a:solidFill>
                  <a:srgbClr val="000099"/>
                </a:solidFill>
                <a:latin typeface="Times New Roman" panose="02020603050405020304" pitchFamily="18" charset="0"/>
                <a:cs typeface="Times New Roman" panose="02020603050405020304" pitchFamily="18" charset="0"/>
              </a:rPr>
              <a:t>*Phân phối theo phúc lợi XH: chương trình, công trình phúc lợi chung</a:t>
            </a:r>
          </a:p>
          <a:p>
            <a:pPr eaLnBrk="1" hangingPunct="1">
              <a:spcBef>
                <a:spcPct val="50000"/>
              </a:spcBef>
              <a:buFontTx/>
              <a:buNone/>
            </a:pPr>
            <a:r>
              <a:rPr lang="en-US" altLang="en-US" sz="2800">
                <a:solidFill>
                  <a:srgbClr val="000099"/>
                </a:solidFill>
                <a:latin typeface="Times New Roman" panose="02020603050405020304" pitchFamily="18" charset="0"/>
                <a:cs typeface="Times New Roman" panose="02020603050405020304" pitchFamily="18" charset="0"/>
              </a:rPr>
              <a:t>Nguyên tắc phân phối theo LĐ phù hợp với trình độ phát triển kinh tế - xã hội, thể hiện tính ưu việt của CNXH.</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5">
            <a:extLst>
              <a:ext uri="{FF2B5EF4-FFF2-40B4-BE49-F238E27FC236}">
                <a16:creationId xmlns:a16="http://schemas.microsoft.com/office/drawing/2014/main" id="{DA38BF70-7982-69FF-38D9-52B57B16A1F0}"/>
              </a:ext>
            </a:extLst>
          </p:cNvPr>
          <p:cNvSpPr>
            <a:spLocks noRot="1" noChangeArrowheads="1"/>
          </p:cNvSpPr>
          <p:nvPr/>
        </p:nvSpPr>
        <p:spPr bwMode="auto">
          <a:xfrm>
            <a:off x="1600200" y="1885950"/>
            <a:ext cx="6705600" cy="291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endParaRPr lang="en-US" altLang="en-US" sz="1800" b="1">
              <a:latin typeface=".VnTime" panose="020B7200000000000000" pitchFamily="34" charset="0"/>
            </a:endParaRPr>
          </a:p>
        </p:txBody>
      </p:sp>
      <p:sp>
        <p:nvSpPr>
          <p:cNvPr id="301059" name="Rectangle 6">
            <a:extLst>
              <a:ext uri="{FF2B5EF4-FFF2-40B4-BE49-F238E27FC236}">
                <a16:creationId xmlns:a16="http://schemas.microsoft.com/office/drawing/2014/main" id="{5AB6C417-CED8-2576-0F0E-9A83A7A225B6}"/>
              </a:ext>
            </a:extLst>
          </p:cNvPr>
          <p:cNvSpPr>
            <a:spLocks noRot="1" noChangeArrowheads="1"/>
          </p:cNvSpPr>
          <p:nvPr/>
        </p:nvSpPr>
        <p:spPr bwMode="auto">
          <a:xfrm>
            <a:off x="97545" y="106363"/>
            <a:ext cx="7397537"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en-US" i="1" dirty="0" err="1">
                <a:solidFill>
                  <a:srgbClr val="000099"/>
                </a:solidFill>
                <a:latin typeface="Times New Roman" panose="02020603050405020304" pitchFamily="18" charset="0"/>
                <a:cs typeface="Times New Roman" panose="02020603050405020304" pitchFamily="18" charset="0"/>
              </a:rPr>
              <a:t>Thứ</a:t>
            </a:r>
            <a:r>
              <a:rPr lang="en-US" altLang="en-US" i="1" dirty="0">
                <a:solidFill>
                  <a:srgbClr val="000099"/>
                </a:solidFill>
                <a:latin typeface="Times New Roman" panose="02020603050405020304" pitchFamily="18" charset="0"/>
                <a:cs typeface="Times New Roman" panose="02020603050405020304" pitchFamily="18" charset="0"/>
              </a:rPr>
              <a:t> </a:t>
            </a:r>
            <a:r>
              <a:rPr lang="en-US" altLang="en-US" i="1" dirty="0" err="1">
                <a:solidFill>
                  <a:srgbClr val="000099"/>
                </a:solidFill>
                <a:latin typeface="Times New Roman" panose="02020603050405020304" pitchFamily="18" charset="0"/>
                <a:cs typeface="Times New Roman" panose="02020603050405020304" pitchFamily="18" charset="0"/>
              </a:rPr>
              <a:t>tư</a:t>
            </a:r>
            <a:r>
              <a:rPr lang="en-US" altLang="en-US" b="1" dirty="0">
                <a:solidFill>
                  <a:srgbClr val="000099"/>
                </a:solidFill>
                <a:latin typeface="Times New Roman" panose="02020603050405020304" pitchFamily="18" charset="0"/>
                <a:cs typeface="Times New Roman" panose="02020603050405020304" pitchFamily="18" charset="0"/>
              </a:rPr>
              <a:t>, </a:t>
            </a:r>
            <a:r>
              <a:rPr lang="pt-BR" altLang="en-US" dirty="0">
                <a:latin typeface="Times New Roman" panose="02020603050405020304" pitchFamily="18" charset="0"/>
                <a:cs typeface="Times New Roman" panose="02020603050405020304" pitchFamily="18" charset="0"/>
              </a:rPr>
              <a:t>Là xã hội dân chủ, Nhà nước có tính nhân dân rộng rãi, tính dân tộc sâu sắc. </a:t>
            </a:r>
            <a:endParaRPr lang="en-US" altLang="en-US" dirty="0">
              <a:latin typeface="Times New Roman" panose="02020603050405020304" pitchFamily="18" charset="0"/>
              <a:cs typeface="Times New Roman" panose="02020603050405020304" pitchFamily="18" charset="0"/>
            </a:endParaRPr>
          </a:p>
          <a:p>
            <a:pPr algn="just" eaLnBrk="1" hangingPunct="1">
              <a:spcBef>
                <a:spcPct val="0"/>
              </a:spcBef>
              <a:buFontTx/>
              <a:buNone/>
            </a:pPr>
            <a:endParaRPr lang="en-US" altLang="en-US" b="1" dirty="0">
              <a:solidFill>
                <a:srgbClr val="FF0000"/>
              </a:solidFill>
              <a:latin typeface="Times New Roman" panose="02020603050405020304" pitchFamily="18" charset="0"/>
              <a:cs typeface="Times New Roman" panose="02020603050405020304" pitchFamily="18" charset="0"/>
            </a:endParaRPr>
          </a:p>
          <a:p>
            <a:pPr algn="just" eaLnBrk="1" hangingPunct="1">
              <a:spcBef>
                <a:spcPct val="0"/>
              </a:spcBef>
              <a:buFontTx/>
              <a:buNone/>
            </a:pPr>
            <a:endParaRPr lang="en-US" altLang="en-US" sz="1400" b="1" dirty="0">
              <a:latin typeface="Times New Roman" panose="02020603050405020304" pitchFamily="18" charset="0"/>
              <a:cs typeface="Times New Roman" panose="02020603050405020304" pitchFamily="18" charset="0"/>
            </a:endParaRPr>
          </a:p>
        </p:txBody>
      </p:sp>
      <p:sp>
        <p:nvSpPr>
          <p:cNvPr id="301060" name="Text Box 7">
            <a:extLst>
              <a:ext uri="{FF2B5EF4-FFF2-40B4-BE49-F238E27FC236}">
                <a16:creationId xmlns:a16="http://schemas.microsoft.com/office/drawing/2014/main" id="{4A46C3BC-C95B-4E07-00B6-AA1177DC6792}"/>
              </a:ext>
            </a:extLst>
          </p:cNvPr>
          <p:cNvSpPr txBox="1">
            <a:spLocks noChangeArrowheads="1"/>
          </p:cNvSpPr>
          <p:nvPr/>
        </p:nvSpPr>
        <p:spPr bwMode="auto">
          <a:xfrm>
            <a:off x="1752600" y="1428750"/>
            <a:ext cx="18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50000"/>
              </a:spcBef>
              <a:buFontTx/>
              <a:buNone/>
            </a:pPr>
            <a:endParaRPr lang="en-US" altLang="en-US" sz="1800">
              <a:latin typeface=".VnTime" panose="020B7200000000000000" pitchFamily="34" charset="0"/>
            </a:endParaRPr>
          </a:p>
        </p:txBody>
      </p:sp>
      <p:sp>
        <p:nvSpPr>
          <p:cNvPr id="277505" name="Rectangle 1">
            <a:extLst>
              <a:ext uri="{FF2B5EF4-FFF2-40B4-BE49-F238E27FC236}">
                <a16:creationId xmlns:a16="http://schemas.microsoft.com/office/drawing/2014/main" id="{4430776F-405B-60DC-EFBB-A3F7ADCEFADD}"/>
              </a:ext>
            </a:extLst>
          </p:cNvPr>
          <p:cNvSpPr>
            <a:spLocks noChangeArrowheads="1"/>
          </p:cNvSpPr>
          <p:nvPr/>
        </p:nvSpPr>
        <p:spPr bwMode="auto">
          <a:xfrm>
            <a:off x="41928" y="2889250"/>
            <a:ext cx="8472485" cy="1077913"/>
          </a:xfrm>
          <a:prstGeom prst="rect">
            <a:avLst/>
          </a:prstGeom>
          <a:noFill/>
          <a:ln w="9525">
            <a:noFill/>
            <a:miter lim="800000"/>
            <a:headEnd/>
            <a:tailEnd/>
          </a:ln>
          <a:effectLst>
            <a:prstShdw prst="shdw17" dist="17961" dir="2700000">
              <a:schemeClr val="accent1">
                <a:gamma/>
                <a:shade val="60000"/>
                <a:invGamma/>
              </a:schemeClr>
            </a:prstShdw>
          </a:effectLst>
        </p:spPr>
        <p:txBody>
          <a:bodyPr wrap="square" lIns="91424" tIns="45712" rIns="91424" bIns="45712" anchor="ctr">
            <a:spAutoFit/>
          </a:bodyPr>
          <a:lstStyle/>
          <a:p>
            <a:pPr indent="457106" algn="just">
              <a:tabLst>
                <a:tab pos="342830" algn="l"/>
                <a:tab pos="5256746" algn="l"/>
              </a:tabLst>
              <a:defRPr/>
            </a:pPr>
            <a:r>
              <a:rPr lang="pt-BR" sz="3200" i="1" dirty="0">
                <a:solidFill>
                  <a:srgbClr val="0070C0"/>
                </a:solidFill>
                <a:latin typeface="Times New Roman" pitchFamily="18" charset="0"/>
                <a:cs typeface="Times New Roman" pitchFamily="18" charset="0"/>
              </a:rPr>
              <a:t>Thứ năm</a:t>
            </a:r>
            <a:r>
              <a:rPr lang="pt-BR" sz="3200" i="1" dirty="0">
                <a:latin typeface="Times New Roman" pitchFamily="18" charset="0"/>
                <a:cs typeface="Times New Roman" pitchFamily="18" charset="0"/>
              </a:rPr>
              <a:t>: </a:t>
            </a:r>
            <a:r>
              <a:rPr lang="pt-BR" sz="3200" dirty="0">
                <a:latin typeface="Times New Roman" pitchFamily="18" charset="0"/>
                <a:cs typeface="Times New Roman" pitchFamily="18" charset="0"/>
              </a:rPr>
              <a:t>Con người c</a:t>
            </a:r>
            <a:r>
              <a:rPr lang="pt-BR" sz="3200" dirty="0">
                <a:latin typeface="Calibri" pitchFamily="34" charset="0"/>
                <a:cs typeface="Times New Roman" pitchFamily="18" charset="0"/>
              </a:rPr>
              <a:t>ó</a:t>
            </a:r>
            <a:r>
              <a:rPr lang="pt-BR" sz="3200" dirty="0">
                <a:latin typeface="Times New Roman" pitchFamily="18" charset="0"/>
                <a:cs typeface="Times New Roman" pitchFamily="18" charset="0"/>
              </a:rPr>
              <a:t> cuộc sống ấm no, tự do, hạnh ph</a:t>
            </a:r>
            <a:r>
              <a:rPr lang="pt-BR" sz="3200" dirty="0">
                <a:latin typeface="Calibri" pitchFamily="34" charset="0"/>
                <a:cs typeface="Times New Roman" pitchFamily="18" charset="0"/>
              </a:rPr>
              <a:t>ú</a:t>
            </a:r>
            <a:r>
              <a:rPr lang="pt-BR" sz="3200" dirty="0">
                <a:latin typeface="Times New Roman" pitchFamily="18" charset="0"/>
                <a:cs typeface="Times New Roman" pitchFamily="18" charset="0"/>
              </a:rPr>
              <a:t>c, b</a:t>
            </a:r>
            <a:r>
              <a:rPr lang="pt-BR" sz="3200" dirty="0">
                <a:latin typeface="Calibri" pitchFamily="34" charset="0"/>
                <a:cs typeface="Times New Roman" pitchFamily="18" charset="0"/>
              </a:rPr>
              <a:t>ì</a:t>
            </a:r>
            <a:r>
              <a:rPr lang="pt-BR" sz="3200" dirty="0">
                <a:latin typeface="Times New Roman" pitchFamily="18" charset="0"/>
                <a:cs typeface="Times New Roman" pitchFamily="18" charset="0"/>
              </a:rPr>
              <a:t>nh đẳng, ph</a:t>
            </a:r>
            <a:r>
              <a:rPr lang="pt-BR" sz="3200" dirty="0">
                <a:latin typeface="Calibri" pitchFamily="34" charset="0"/>
                <a:cs typeface="Times New Roman" pitchFamily="18" charset="0"/>
              </a:rPr>
              <a:t>á</a:t>
            </a:r>
            <a:r>
              <a:rPr lang="pt-BR" sz="3200" dirty="0">
                <a:latin typeface="Times New Roman" pitchFamily="18" charset="0"/>
                <a:cs typeface="Times New Roman" pitchFamily="18" charset="0"/>
              </a:rPr>
              <a:t>t triển to</a:t>
            </a:r>
            <a:r>
              <a:rPr lang="pt-BR" sz="3200" dirty="0">
                <a:latin typeface="Calibri" pitchFamily="34" charset="0"/>
                <a:cs typeface="Times New Roman" pitchFamily="18" charset="0"/>
              </a:rPr>
              <a:t>à</a:t>
            </a:r>
            <a:r>
              <a:rPr lang="pt-BR" sz="3200" dirty="0">
                <a:latin typeface="Times New Roman" pitchFamily="18" charset="0"/>
                <a:cs typeface="Times New Roman" pitchFamily="18" charset="0"/>
              </a:rPr>
              <a:t>n diện. </a:t>
            </a:r>
            <a:endParaRPr lang="pt-BR" sz="3200" dirty="0"/>
          </a:p>
        </p:txBody>
      </p:sp>
      <p:sp>
        <p:nvSpPr>
          <p:cNvPr id="301063" name="Text Box 8">
            <a:extLst>
              <a:ext uri="{FF2B5EF4-FFF2-40B4-BE49-F238E27FC236}">
                <a16:creationId xmlns:a16="http://schemas.microsoft.com/office/drawing/2014/main" id="{9431CB0F-E7F3-50E7-0095-11CFB27BABD1}"/>
              </a:ext>
            </a:extLst>
          </p:cNvPr>
          <p:cNvSpPr txBox="1">
            <a:spLocks noChangeArrowheads="1"/>
          </p:cNvSpPr>
          <p:nvPr/>
        </p:nvSpPr>
        <p:spPr bwMode="auto">
          <a:xfrm>
            <a:off x="809625" y="1108075"/>
            <a:ext cx="7977188"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50000"/>
              </a:spcBef>
              <a:buFontTx/>
              <a:buNone/>
            </a:pP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Bản</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chất</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giai</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cấp</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công</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nhân</a:t>
            </a:r>
            <a:r>
              <a:rPr lang="en-US" altLang="en-US" sz="2400" dirty="0">
                <a:solidFill>
                  <a:srgbClr val="000099"/>
                </a:solidFill>
                <a:latin typeface="Times New Roman" panose="02020603050405020304" pitchFamily="18" charset="0"/>
                <a:cs typeface="Times New Roman" panose="02020603050405020304" pitchFamily="18" charset="0"/>
              </a:rPr>
              <a:t>: do ĐCS </a:t>
            </a:r>
            <a:r>
              <a:rPr lang="en-US" altLang="en-US" sz="2400" dirty="0" err="1">
                <a:solidFill>
                  <a:srgbClr val="000099"/>
                </a:solidFill>
                <a:latin typeface="Times New Roman" panose="02020603050405020304" pitchFamily="18" charset="0"/>
                <a:cs typeface="Times New Roman" panose="02020603050405020304" pitchFamily="18" charset="0"/>
              </a:rPr>
              <a:t>lãnh</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đạo</a:t>
            </a:r>
            <a:endParaRPr lang="en-US" altLang="en-US" sz="2400" dirty="0">
              <a:solidFill>
                <a:srgbClr val="000099"/>
              </a:solidFill>
              <a:latin typeface="Times New Roman" panose="02020603050405020304" pitchFamily="18" charset="0"/>
              <a:cs typeface="Times New Roman" panose="02020603050405020304" pitchFamily="18" charset="0"/>
            </a:endParaRPr>
          </a:p>
          <a:p>
            <a:pPr algn="just" eaLnBrk="1" hangingPunct="1">
              <a:spcBef>
                <a:spcPct val="0"/>
              </a:spcBef>
              <a:buFontTx/>
              <a:buNone/>
            </a:pPr>
            <a:r>
              <a:rPr lang="en-US" altLang="en-US" sz="2400" dirty="0">
                <a:solidFill>
                  <a:srgbClr val="000099"/>
                </a:solidFill>
                <a:latin typeface="Times New Roman" panose="02020603050405020304" pitchFamily="18" charset="0"/>
                <a:cs typeface="Times New Roman" panose="02020603050405020304" pitchFamily="18" charset="0"/>
              </a:rPr>
              <a:t>*</a:t>
            </a:r>
            <a:r>
              <a:rPr lang="en-US" altLang="en-US" sz="2400" dirty="0" err="1">
                <a:solidFill>
                  <a:srgbClr val="000099"/>
                </a:solidFill>
                <a:latin typeface="Times New Roman" panose="02020603050405020304" pitchFamily="18" charset="0"/>
                <a:cs typeface="Times New Roman" panose="02020603050405020304" pitchFamily="18" charset="0"/>
              </a:rPr>
              <a:t>Tính</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nhân</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dân</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rộng</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rãi</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nhà</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nước</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của</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dân</a:t>
            </a:r>
            <a:r>
              <a:rPr lang="en-US" altLang="en-US" sz="2400" dirty="0">
                <a:solidFill>
                  <a:srgbClr val="000099"/>
                </a:solidFill>
                <a:latin typeface="Times New Roman" panose="02020603050405020304" pitchFamily="18" charset="0"/>
                <a:cs typeface="Times New Roman" panose="02020603050405020304" pitchFamily="18" charset="0"/>
              </a:rPr>
              <a:t>, do </a:t>
            </a:r>
            <a:r>
              <a:rPr lang="en-US" altLang="en-US" sz="2400" dirty="0" err="1">
                <a:solidFill>
                  <a:srgbClr val="000099"/>
                </a:solidFill>
                <a:latin typeface="Times New Roman" panose="02020603050405020304" pitchFamily="18" charset="0"/>
                <a:cs typeface="Times New Roman" panose="02020603050405020304" pitchFamily="18" charset="0"/>
              </a:rPr>
              <a:t>dân</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và</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vì</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dân</a:t>
            </a:r>
            <a:endParaRPr lang="en-US" altLang="en-US" sz="2400" dirty="0">
              <a:solidFill>
                <a:srgbClr val="000099"/>
              </a:solidFill>
              <a:latin typeface="Times New Roman" panose="02020603050405020304" pitchFamily="18" charset="0"/>
              <a:cs typeface="Times New Roman" panose="02020603050405020304" pitchFamily="18" charset="0"/>
            </a:endParaRPr>
          </a:p>
          <a:p>
            <a:pPr algn="just" eaLnBrk="1" hangingPunct="1">
              <a:spcBef>
                <a:spcPct val="0"/>
              </a:spcBef>
              <a:buFontTx/>
              <a:buNone/>
            </a:pPr>
            <a:r>
              <a:rPr lang="en-US" altLang="en-US" sz="2400" i="1"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Tính</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dân</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tộc</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sâu</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sắc</a:t>
            </a:r>
            <a:r>
              <a:rPr lang="en-US" altLang="en-US" sz="2400" b="1"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thống</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nhất</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với</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lợi</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ích</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của</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dân</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tộc</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đoàn</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kết</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được</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các</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dân</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tộc</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tạo</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nên</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sự</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bình</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đẳng</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dân</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tộc</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bảo</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vệ</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lợi</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ích</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chân</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chính</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của</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dân</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tộc</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phát</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huy</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những</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giá</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trị</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của</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dân</a:t>
            </a:r>
            <a:r>
              <a:rPr lang="en-US" altLang="en-US" sz="2400" dirty="0">
                <a:solidFill>
                  <a:srgbClr val="000099"/>
                </a:solidFill>
                <a:latin typeface="Times New Roman" panose="02020603050405020304" pitchFamily="18" charset="0"/>
                <a:cs typeface="Times New Roman" panose="02020603050405020304" pitchFamily="18" charset="0"/>
              </a:rPr>
              <a:t> </a:t>
            </a:r>
            <a:r>
              <a:rPr lang="en-US" altLang="en-US" sz="2400" dirty="0" err="1">
                <a:solidFill>
                  <a:srgbClr val="000099"/>
                </a:solidFill>
                <a:latin typeface="Times New Roman" panose="02020603050405020304" pitchFamily="18" charset="0"/>
                <a:cs typeface="Times New Roman" panose="02020603050405020304" pitchFamily="18" charset="0"/>
              </a:rPr>
              <a:t>tộc</a:t>
            </a:r>
            <a:r>
              <a:rPr lang="en-US" altLang="en-US" sz="2400" b="1" dirty="0">
                <a:solidFill>
                  <a:srgbClr val="000099"/>
                </a:solidFill>
                <a:latin typeface="Times New Roman" panose="02020603050405020304" pitchFamily="18" charset="0"/>
                <a:cs typeface="Times New Roman" panose="02020603050405020304" pitchFamily="18" charset="0"/>
              </a:rPr>
              <a:t> </a:t>
            </a:r>
          </a:p>
          <a:p>
            <a:pPr lvl="2" indent="0" eaLnBrk="1" hangingPunct="1">
              <a:spcBef>
                <a:spcPct val="0"/>
              </a:spcBef>
              <a:buFontTx/>
              <a:buNone/>
            </a:pPr>
            <a:endParaRPr lang="en-US" altLang="en-US" b="1" dirty="0">
              <a:latin typeface="Times New Roman" panose="02020603050405020304" pitchFamily="18" charset="0"/>
              <a:cs typeface="Times New Roman" panose="02020603050405020304" pitchFamily="18" charset="0"/>
            </a:endParaRPr>
          </a:p>
        </p:txBody>
      </p:sp>
      <p:sp>
        <p:nvSpPr>
          <p:cNvPr id="301064" name="Rectangle 8">
            <a:extLst>
              <a:ext uri="{FF2B5EF4-FFF2-40B4-BE49-F238E27FC236}">
                <a16:creationId xmlns:a16="http://schemas.microsoft.com/office/drawing/2014/main" id="{BA3C72D4-6F39-0A87-718C-7E47B17D8477}"/>
              </a:ext>
            </a:extLst>
          </p:cNvPr>
          <p:cNvSpPr>
            <a:spLocks noChangeArrowheads="1"/>
          </p:cNvSpPr>
          <p:nvPr/>
        </p:nvSpPr>
        <p:spPr bwMode="auto">
          <a:xfrm>
            <a:off x="785813" y="3932238"/>
            <a:ext cx="785812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Tx/>
              <a:buNone/>
            </a:pPr>
            <a:r>
              <a:rPr lang="en-US" altLang="en-US" sz="2400" b="1">
                <a:latin typeface="Times New Roman" panose="02020603050405020304" pitchFamily="18" charset="0"/>
                <a:cs typeface="Times New Roman" panose="02020603050405020304" pitchFamily="18" charset="0"/>
              </a:rPr>
              <a:t> </a:t>
            </a:r>
            <a:r>
              <a:rPr lang="en-US" altLang="en-US" sz="2400">
                <a:solidFill>
                  <a:srgbClr val="000066"/>
                </a:solidFill>
                <a:latin typeface="Times New Roman" panose="02020603050405020304" pitchFamily="18" charset="0"/>
                <a:cs typeface="Times New Roman" panose="02020603050405020304" pitchFamily="18" charset="0"/>
              </a:rPr>
              <a:t>* Có điều kiện phát triển tài năng cá nhân, đóng góp cho XH</a:t>
            </a:r>
          </a:p>
          <a:p>
            <a:pPr algn="just" eaLnBrk="1" hangingPunct="1">
              <a:spcBef>
                <a:spcPct val="0"/>
              </a:spcBef>
              <a:buFontTx/>
              <a:buNone/>
            </a:pPr>
            <a:r>
              <a:rPr lang="en-US" altLang="en-US" sz="2400">
                <a:solidFill>
                  <a:srgbClr val="000066"/>
                </a:solidFill>
                <a:latin typeface="Times New Roman" panose="02020603050405020304" pitchFamily="18" charset="0"/>
                <a:cs typeface="Times New Roman" panose="02020603050405020304" pitchFamily="18" charset="0"/>
              </a:rPr>
              <a:t> * Bình đẳng về địa vị XH của con người</a:t>
            </a:r>
            <a:endParaRPr lang="en-US" altLang="en-US" sz="2400">
              <a:latin typeface="Times New Roman" panose="02020603050405020304" pitchFamily="18" charset="0"/>
              <a:cs typeface="Times New Roman" panose="02020603050405020304" pitchFamily="18" charset="0"/>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F9D28BE-51F4-0D07-1074-979DC388A7A4}"/>
              </a:ext>
            </a:extLst>
          </p:cNvPr>
          <p:cNvSpPr>
            <a:spLocks noChangeArrowheads="1"/>
          </p:cNvSpPr>
          <p:nvPr/>
        </p:nvSpPr>
        <p:spPr bwMode="auto">
          <a:xfrm>
            <a:off x="641350" y="-23813"/>
            <a:ext cx="8077200" cy="523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marL="284163" indent="-284163">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r>
              <a:rPr lang="en-US" altLang="en-US" sz="2800" b="1">
                <a:solidFill>
                  <a:srgbClr val="000066"/>
                </a:solidFill>
                <a:latin typeface="Times New Roman" panose="02020603050405020304" pitchFamily="18" charset="0"/>
                <a:cs typeface="Times New Roman" panose="02020603050405020304" pitchFamily="18" charset="0"/>
              </a:rPr>
              <a:t>Xã hội cộng sản chủ nghĩa </a:t>
            </a:r>
          </a:p>
        </p:txBody>
      </p:sp>
      <p:sp>
        <p:nvSpPr>
          <p:cNvPr id="6" name="Rectangle 5">
            <a:extLst>
              <a:ext uri="{FF2B5EF4-FFF2-40B4-BE49-F238E27FC236}">
                <a16:creationId xmlns:a16="http://schemas.microsoft.com/office/drawing/2014/main" id="{4ADF4BBE-9CC0-84C0-059D-167574D0D1E6}"/>
              </a:ext>
            </a:extLst>
          </p:cNvPr>
          <p:cNvSpPr>
            <a:spLocks noChangeArrowheads="1"/>
          </p:cNvSpPr>
          <p:nvPr/>
        </p:nvSpPr>
        <p:spPr bwMode="auto">
          <a:xfrm>
            <a:off x="71438" y="481013"/>
            <a:ext cx="50625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4" tIns="45712" rIns="91424" bIns="45712">
            <a:spAutoFit/>
          </a:bodyPr>
          <a:lstStyle>
            <a:lvl1pPr marL="341313" indent="-341313">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 typeface="Wingdings" panose="05000000000000000000" pitchFamily="2" charset="2"/>
              <a:buChar char="Ø"/>
            </a:pPr>
            <a:r>
              <a:rPr lang="pt-BR" altLang="en-US" sz="2400">
                <a:latin typeface="Times New Roman" panose="02020603050405020304" pitchFamily="18" charset="0"/>
                <a:cs typeface="Times New Roman" panose="02020603050405020304" pitchFamily="18" charset="0"/>
              </a:rPr>
              <a:t>Lực lượng sản xuất phát triển rất cao</a:t>
            </a:r>
            <a:endParaRPr lang="en-US" altLang="en-US" sz="2400" b="1">
              <a:solidFill>
                <a:srgbClr val="FF0000"/>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D6898409-C01A-123F-ACDC-6B7DDF462FA8}"/>
              </a:ext>
            </a:extLst>
          </p:cNvPr>
          <p:cNvSpPr>
            <a:spLocks noChangeArrowheads="1"/>
          </p:cNvSpPr>
          <p:nvPr/>
        </p:nvSpPr>
        <p:spPr bwMode="auto">
          <a:xfrm>
            <a:off x="928688" y="1725613"/>
            <a:ext cx="75596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4" tIns="45712" rIns="91424" bIns="45712">
            <a:spAutoFit/>
          </a:bodyPr>
          <a:lstStyle>
            <a:lvl1pPr marL="341313" indent="-341313">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 typeface="Wingdings" panose="05000000000000000000" pitchFamily="2" charset="2"/>
              <a:buChar char="Ø"/>
            </a:pPr>
            <a:r>
              <a:rPr lang="pt-BR" altLang="en-US" sz="2400">
                <a:latin typeface="Times New Roman" panose="02020603050405020304" pitchFamily="18" charset="0"/>
                <a:cs typeface="Times New Roman" panose="02020603050405020304" pitchFamily="18" charset="0"/>
              </a:rPr>
              <a:t>lao động trở thành nhu cầu của con người được giảm nhẹ</a:t>
            </a:r>
            <a:endParaRPr lang="en-US" altLang="en-US" sz="2400" b="1">
              <a:solidFill>
                <a:srgbClr val="FF000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FCAB0C0E-B6A4-06A2-BDAA-9BE993D1C17F}"/>
              </a:ext>
            </a:extLst>
          </p:cNvPr>
          <p:cNvSpPr>
            <a:spLocks noChangeArrowheads="1"/>
          </p:cNvSpPr>
          <p:nvPr/>
        </p:nvSpPr>
        <p:spPr bwMode="auto">
          <a:xfrm>
            <a:off x="642938" y="1320800"/>
            <a:ext cx="28368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4" tIns="45712" rIns="91424" bIns="45712">
            <a:spAutoFit/>
          </a:bodyPr>
          <a:lstStyle>
            <a:lvl1pPr marL="284163" indent="-284163">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 typeface="Wingdings" panose="05000000000000000000" pitchFamily="2" charset="2"/>
              <a:buChar char="Ø"/>
            </a:pPr>
            <a:r>
              <a:rPr lang="pt-BR" altLang="en-US" sz="2400">
                <a:latin typeface="Times New Roman" panose="02020603050405020304" pitchFamily="18" charset="0"/>
                <a:cs typeface="Times New Roman" panose="02020603050405020304" pitchFamily="18" charset="0"/>
              </a:rPr>
              <a:t>khoa học phát triển</a:t>
            </a:r>
            <a:endParaRPr lang="en-US" altLang="en-US" sz="2400">
              <a:solidFill>
                <a:srgbClr val="000066"/>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60CE3B4B-245C-93FF-AE98-3C3CD2E6BEA1}"/>
              </a:ext>
            </a:extLst>
          </p:cNvPr>
          <p:cNvSpPr>
            <a:spLocks noChangeArrowheads="1"/>
          </p:cNvSpPr>
          <p:nvPr/>
        </p:nvSpPr>
        <p:spPr bwMode="auto">
          <a:xfrm>
            <a:off x="357188" y="892175"/>
            <a:ext cx="38115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4" tIns="45712" rIns="91424" bIns="45712">
            <a:spAutoFit/>
          </a:bodyPr>
          <a:lstStyle>
            <a:lvl1pPr marL="341313" indent="-341313">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 typeface="Wingdings" panose="05000000000000000000" pitchFamily="2" charset="2"/>
              <a:buChar char="Ø"/>
            </a:pPr>
            <a:r>
              <a:rPr lang="en-US" altLang="en-US" sz="2400" b="1">
                <a:solidFill>
                  <a:srgbClr val="FF0000"/>
                </a:solidFill>
                <a:latin typeface="Times New Roman" panose="02020603050405020304" pitchFamily="18" charset="0"/>
                <a:cs typeface="Times New Roman" panose="02020603050405020304" pitchFamily="18" charset="0"/>
              </a:rPr>
              <a:t>Của cải </a:t>
            </a:r>
            <a:r>
              <a:rPr lang="en-US" altLang="en-US" sz="2400">
                <a:solidFill>
                  <a:srgbClr val="000066"/>
                </a:solidFill>
                <a:latin typeface="Times New Roman" panose="02020603050405020304" pitchFamily="18" charset="0"/>
                <a:cs typeface="Times New Roman" panose="02020603050405020304" pitchFamily="18" charset="0"/>
              </a:rPr>
              <a:t>xã hội rất </a:t>
            </a:r>
            <a:r>
              <a:rPr lang="en-US" altLang="en-US" sz="2400" b="1">
                <a:solidFill>
                  <a:srgbClr val="FF0000"/>
                </a:solidFill>
                <a:latin typeface="Times New Roman" panose="02020603050405020304" pitchFamily="18" charset="0"/>
                <a:cs typeface="Times New Roman" panose="02020603050405020304" pitchFamily="18" charset="0"/>
              </a:rPr>
              <a:t>dồi dào</a:t>
            </a:r>
          </a:p>
        </p:txBody>
      </p:sp>
      <p:sp>
        <p:nvSpPr>
          <p:cNvPr id="11" name="Rectangle 10">
            <a:extLst>
              <a:ext uri="{FF2B5EF4-FFF2-40B4-BE49-F238E27FC236}">
                <a16:creationId xmlns:a16="http://schemas.microsoft.com/office/drawing/2014/main" id="{C898C7B1-CE58-474A-E278-63C0DE51955C}"/>
              </a:ext>
            </a:extLst>
          </p:cNvPr>
          <p:cNvSpPr>
            <a:spLocks noChangeArrowheads="1"/>
          </p:cNvSpPr>
          <p:nvPr/>
        </p:nvSpPr>
        <p:spPr bwMode="auto">
          <a:xfrm>
            <a:off x="1285875" y="2232025"/>
            <a:ext cx="690086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marL="284163" indent="-284163">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Ø"/>
            </a:pPr>
            <a:r>
              <a:rPr lang="en-US" altLang="en-US" sz="2400">
                <a:solidFill>
                  <a:srgbClr val="000066"/>
                </a:solidFill>
                <a:latin typeface="Times New Roman" panose="02020603050405020304" pitchFamily="18" charset="0"/>
                <a:cs typeface="Times New Roman" panose="02020603050405020304" pitchFamily="18" charset="0"/>
              </a:rPr>
              <a:t> Con người thực hiện nguyên tắc phân phối </a:t>
            </a:r>
            <a:r>
              <a:rPr lang="en-US" altLang="en-US" sz="2400" b="1" i="1">
                <a:solidFill>
                  <a:srgbClr val="FF0000"/>
                </a:solidFill>
                <a:latin typeface="Times New Roman" panose="02020603050405020304" pitchFamily="18" charset="0"/>
                <a:cs typeface="Times New Roman" panose="02020603050405020304" pitchFamily="18" charset="0"/>
              </a:rPr>
              <a:t>“làm theo năng lực, hưởng theo nhu cầu”.</a:t>
            </a:r>
          </a:p>
        </p:txBody>
      </p:sp>
      <p:sp>
        <p:nvSpPr>
          <p:cNvPr id="12" name="Rectangle 11">
            <a:extLst>
              <a:ext uri="{FF2B5EF4-FFF2-40B4-BE49-F238E27FC236}">
                <a16:creationId xmlns:a16="http://schemas.microsoft.com/office/drawing/2014/main" id="{67FAED33-836A-5F3A-307F-4A49EEDDEF15}"/>
              </a:ext>
            </a:extLst>
          </p:cNvPr>
          <p:cNvSpPr>
            <a:spLocks noChangeArrowheads="1"/>
          </p:cNvSpPr>
          <p:nvPr/>
        </p:nvSpPr>
        <p:spPr bwMode="auto">
          <a:xfrm>
            <a:off x="1428750" y="2928938"/>
            <a:ext cx="7500938"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marL="284163" indent="-284163">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eaLnBrk="1" hangingPunct="1">
              <a:spcBef>
                <a:spcPct val="0"/>
              </a:spcBef>
              <a:buFont typeface="Wingdings" panose="05000000000000000000" pitchFamily="2" charset="2"/>
              <a:buChar char="Ø"/>
            </a:pPr>
            <a:r>
              <a:rPr lang="en-US" altLang="en-US" sz="2400" dirty="0">
                <a:solidFill>
                  <a:srgbClr val="000066"/>
                </a:solidFill>
                <a:latin typeface="Times New Roman" panose="02020603050405020304" pitchFamily="18" charset="0"/>
                <a:cs typeface="Times New Roman" panose="02020603050405020304" pitchFamily="18" charset="0"/>
              </a:rPr>
              <a:t> </a:t>
            </a:r>
            <a:r>
              <a:rPr lang="pt-BR" altLang="en-US" sz="2400" dirty="0">
                <a:latin typeface="Times New Roman" panose="02020603050405020304" pitchFamily="18" charset="0"/>
                <a:cs typeface="Times New Roman" panose="02020603050405020304" pitchFamily="18" charset="0"/>
              </a:rPr>
              <a:t>Trình độ xã hội ngày càng phát triển, không còn sự khác biệt giữa thành thị và nông thôn, giữa lao động trí óc và lao động chân tay. Dân chủ phát triển ở mức độ cao. Những thiết chế chính trị và pháp luật sẽ hoàn toàn mất đi, nhà nước trở thành không cần thiết, nó tự tiêu vong.</a:t>
            </a:r>
            <a:endParaRPr lang="en-US" altLang="en-US" sz="2400" dirty="0">
              <a:latin typeface="Times New Roman" panose="02020603050405020304" pitchFamily="18" charset="0"/>
              <a:cs typeface="Times New Roman" panose="02020603050405020304" pitchFamily="18" charset="0"/>
            </a:endParaRPr>
          </a:p>
          <a:p>
            <a:pPr algn="just" eaLnBrk="1" hangingPunct="1">
              <a:spcBef>
                <a:spcPct val="0"/>
              </a:spcBef>
              <a:buFont typeface="Wingdings" panose="05000000000000000000" pitchFamily="2" charset="2"/>
              <a:buChar char="Ø"/>
            </a:pPr>
            <a:endParaRPr lang="en-US" altLang="en-US" sz="2400" b="1" i="1"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8"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fill="hold"/>
                                        <p:tgtEl>
                                          <p:spTgt spid="6"/>
                                        </p:tgtEl>
                                        <p:attrNameLst>
                                          <p:attrName>ppt_x</p:attrName>
                                        </p:attrNameLst>
                                      </p:cBhvr>
                                      <p:tavLst>
                                        <p:tav tm="0">
                                          <p:val>
                                            <p:strVal val="0-#ppt_w/2"/>
                                          </p:val>
                                        </p:tav>
                                        <p:tav tm="100000">
                                          <p:val>
                                            <p:strVal val="#ppt_x"/>
                                          </p:val>
                                        </p:tav>
                                      </p:tavLst>
                                    </p:anim>
                                    <p:anim calcmode="lin" valueType="num">
                                      <p:cBhvr additive="base">
                                        <p:cTn id="15"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8"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fill="hold"/>
                                        <p:tgtEl>
                                          <p:spTgt spid="7"/>
                                        </p:tgtEl>
                                        <p:attrNameLst>
                                          <p:attrName>ppt_x</p:attrName>
                                        </p:attrNameLst>
                                      </p:cBhvr>
                                      <p:tavLst>
                                        <p:tav tm="0">
                                          <p:val>
                                            <p:strVal val="0-#ppt_w/2"/>
                                          </p:val>
                                        </p:tav>
                                        <p:tav tm="100000">
                                          <p:val>
                                            <p:strVal val="#ppt_x"/>
                                          </p:val>
                                        </p:tav>
                                      </p:tavLst>
                                    </p:anim>
                                    <p:anim calcmode="lin" valueType="num">
                                      <p:cBhvr additive="base">
                                        <p:cTn id="21"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8" fill="hold" nodeType="click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0-#ppt_w/2"/>
                                          </p:val>
                                        </p:tav>
                                        <p:tav tm="100000">
                                          <p:val>
                                            <p:strVal val="#ppt_x"/>
                                          </p:val>
                                        </p:tav>
                                      </p:tavLst>
                                    </p:anim>
                                    <p:anim calcmode="lin" valueType="num">
                                      <p:cBhvr additive="base">
                                        <p:cTn id="27"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8"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0-#ppt_w/2"/>
                                          </p:val>
                                        </p:tav>
                                        <p:tav tm="100000">
                                          <p:val>
                                            <p:strVal val="#ppt_x"/>
                                          </p:val>
                                        </p:tav>
                                      </p:tavLst>
                                    </p:anim>
                                    <p:anim calcmode="lin" valueType="num">
                                      <p:cBhvr additive="base">
                                        <p:cTn id="33"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8" fill="hold" nodeType="click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0-#ppt_w/2"/>
                                          </p:val>
                                        </p:tav>
                                        <p:tav tm="100000">
                                          <p:val>
                                            <p:strVal val="#ppt_x"/>
                                          </p:val>
                                        </p:tav>
                                      </p:tavLst>
                                    </p:anim>
                                    <p:anim calcmode="lin" valueType="num">
                                      <p:cBhvr additive="base">
                                        <p:cTn id="39"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8" fill="hold" nodeType="click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0-#ppt_w/2"/>
                                          </p:val>
                                        </p:tav>
                                        <p:tav tm="100000">
                                          <p:val>
                                            <p:strVal val="#ppt_x"/>
                                          </p:val>
                                        </p:tav>
                                      </p:tavLst>
                                    </p:anim>
                                    <p:anim calcmode="lin" valueType="num">
                                      <p:cBhvr additive="base">
                                        <p:cTn id="45"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P spid="10" grpId="0"/>
      <p:bldP spid="11" grpId="0"/>
      <p:bldP spid="1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B3B8B-DCC3-F1D1-D1DD-5464A9AC9B1E}"/>
              </a:ext>
            </a:extLst>
          </p:cNvPr>
          <p:cNvSpPr>
            <a:spLocks noGrp="1"/>
          </p:cNvSpPr>
          <p:nvPr>
            <p:ph type="title"/>
          </p:nvPr>
        </p:nvSpPr>
        <p:spPr/>
        <p:txBody>
          <a:bodyPr/>
          <a:lstStyle/>
          <a:p>
            <a:endParaRPr lang="en-US" dirty="0"/>
          </a:p>
        </p:txBody>
      </p:sp>
      <p:sp>
        <p:nvSpPr>
          <p:cNvPr id="3" name="Text Placeholder 2">
            <a:extLst>
              <a:ext uri="{FF2B5EF4-FFF2-40B4-BE49-F238E27FC236}">
                <a16:creationId xmlns:a16="http://schemas.microsoft.com/office/drawing/2014/main" id="{4C8B11C2-FBBA-F7FC-C4AA-A6A3104AD3EF}"/>
              </a:ext>
            </a:extLst>
          </p:cNvPr>
          <p:cNvSpPr>
            <a:spLocks noGrp="1"/>
          </p:cNvSpPr>
          <p:nvPr>
            <p:ph type="body" idx="1"/>
          </p:nvPr>
        </p:nvSpPr>
        <p:spPr/>
        <p:txBody>
          <a:bodyPr/>
          <a:lstStyle/>
          <a:p>
            <a:endParaRPr lang="en-US"/>
          </a:p>
        </p:txBody>
      </p:sp>
      <p:sp>
        <p:nvSpPr>
          <p:cNvPr id="4" name="Text Placeholder 3">
            <a:extLst>
              <a:ext uri="{FF2B5EF4-FFF2-40B4-BE49-F238E27FC236}">
                <a16:creationId xmlns:a16="http://schemas.microsoft.com/office/drawing/2014/main" id="{08652660-D948-5AA0-D04A-E19CD30319A8}"/>
              </a:ext>
            </a:extLst>
          </p:cNvPr>
          <p:cNvSpPr>
            <a:spLocks noGrp="1"/>
          </p:cNvSpPr>
          <p:nvPr>
            <p:ph type="body" idx="2"/>
          </p:nvPr>
        </p:nvSpPr>
        <p:spPr/>
        <p:txBody>
          <a:bodyPr/>
          <a:lstStyle/>
          <a:p>
            <a:endParaRPr lang="en-US"/>
          </a:p>
        </p:txBody>
      </p:sp>
      <p:sp>
        <p:nvSpPr>
          <p:cNvPr id="5" name="Text Placeholder 4">
            <a:extLst>
              <a:ext uri="{FF2B5EF4-FFF2-40B4-BE49-F238E27FC236}">
                <a16:creationId xmlns:a16="http://schemas.microsoft.com/office/drawing/2014/main" id="{F374859C-4FAC-7A22-5578-97CC15F018E6}"/>
              </a:ext>
            </a:extLst>
          </p:cNvPr>
          <p:cNvSpPr>
            <a:spLocks noGrp="1"/>
          </p:cNvSpPr>
          <p:nvPr>
            <p:ph type="body" idx="3"/>
          </p:nvPr>
        </p:nvSpPr>
        <p:spPr/>
        <p:txBody>
          <a:bodyPr/>
          <a:lstStyle/>
          <a:p>
            <a:endParaRPr lang="en-US"/>
          </a:p>
        </p:txBody>
      </p:sp>
      <p:sp>
        <p:nvSpPr>
          <p:cNvPr id="6" name="Slide Number Placeholder 5">
            <a:extLst>
              <a:ext uri="{FF2B5EF4-FFF2-40B4-BE49-F238E27FC236}">
                <a16:creationId xmlns:a16="http://schemas.microsoft.com/office/drawing/2014/main" id="{1145D09A-DD39-BF0C-ABF1-2FF796B2E197}"/>
              </a:ext>
            </a:extLst>
          </p:cNvPr>
          <p:cNvSpPr>
            <a:spLocks noGrp="1"/>
          </p:cNvSpPr>
          <p:nvPr>
            <p:ph type="sldNum" idx="4"/>
          </p:nvPr>
        </p:nvSpPr>
        <p:spPr/>
        <p:txBody>
          <a:bodyPr/>
          <a:lstStyle/>
          <a:p>
            <a:r>
              <a:rPr lang="en-US"/>
              <a:t>PAGE </a:t>
            </a:r>
            <a:fld id="{00000000-1234-1234-1234-123412341234}" type="slidenum">
              <a:rPr lang="en" smtClean="0"/>
              <a:pPr/>
              <a:t>51</a:t>
            </a:fld>
            <a:endParaRPr/>
          </a:p>
        </p:txBody>
      </p:sp>
    </p:spTree>
    <p:extLst>
      <p:ext uri="{BB962C8B-B14F-4D97-AF65-F5344CB8AC3E}">
        <p14:creationId xmlns:p14="http://schemas.microsoft.com/office/powerpoint/2010/main" val="155961160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256&quot;/&gt;&lt;/object&gt;&lt;/object&gt;&lt;object type=&quot;8&quot; unique_id=&quot;10006&quot;&gt;&lt;/object&gt;&lt;/object&gt;&lt;/database&gt;"/>
  <p:tag name="MMPROD_NEXTUNIQUEID" val="10009"/>
  <p:tag name="SECTOMILLISECCONVERTED" val="1"/>
</p:tagLst>
</file>

<file path=ppt/theme/theme1.xml><?xml version="1.0" encoding="utf-8"?>
<a:theme xmlns:a="http://schemas.openxmlformats.org/drawingml/2006/main" name="Basset template">
  <a:themeElements>
    <a:clrScheme name="Custom 347">
      <a:dk1>
        <a:srgbClr val="434343"/>
      </a:dk1>
      <a:lt1>
        <a:srgbClr val="FFFFFF"/>
      </a:lt1>
      <a:dk2>
        <a:srgbClr val="D9D9D9"/>
      </a:dk2>
      <a:lt2>
        <a:srgbClr val="F1F1F1"/>
      </a:lt2>
      <a:accent1>
        <a:srgbClr val="FFB000"/>
      </a:accent1>
      <a:accent2>
        <a:srgbClr val="FFE19E"/>
      </a:accent2>
      <a:accent3>
        <a:srgbClr val="6D9EEB"/>
      </a:accent3>
      <a:accent4>
        <a:srgbClr val="C9DAF8"/>
      </a:accent4>
      <a:accent5>
        <a:srgbClr val="93C47D"/>
      </a:accent5>
      <a:accent6>
        <a:srgbClr val="D9EAD3"/>
      </a:accent6>
      <a:hlink>
        <a:srgbClr val="FF99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606</TotalTime>
  <Words>4482</Words>
  <Application>Microsoft Office PowerPoint</Application>
  <PresentationFormat>On-screen Show (16:9)</PresentationFormat>
  <Paragraphs>220</Paragraphs>
  <Slides>51</Slides>
  <Notes>8</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51</vt:i4>
      </vt:variant>
    </vt:vector>
  </HeadingPairs>
  <TitlesOfParts>
    <vt:vector size="61" baseType="lpstr">
      <vt:lpstr>Times New Roman</vt:lpstr>
      <vt:lpstr>.VnTimeH</vt:lpstr>
      <vt:lpstr>.VnTime</vt:lpstr>
      <vt:lpstr>Calibri</vt:lpstr>
      <vt:lpstr>Wingdings</vt:lpstr>
      <vt:lpstr>VNI-Times</vt:lpstr>
      <vt:lpstr>Arial</vt:lpstr>
      <vt:lpstr>Verdana</vt:lpstr>
      <vt:lpstr>Impact</vt:lpstr>
      <vt:lpstr>Basset template</vt:lpstr>
      <vt:lpstr>Bài 1: KHÁI QUÁT VỀ CHỦ NGHĨA MÁC – LÊNIN</vt:lpstr>
      <vt:lpstr>2.2. Kinh tế chính trị Mác – Lênin </vt:lpstr>
      <vt:lpstr>        2.2.1. Học thuyết giá trị và giá trị thặng dư         </vt:lpstr>
      <vt:lpstr>PowerPoint Presentation</vt:lpstr>
      <vt:lpstr>PowerPoint Presentation</vt:lpstr>
      <vt:lpstr>Giá trị của xe ?</vt:lpstr>
      <vt:lpstr>PowerPoint Presentation</vt:lpstr>
      <vt:lpstr>PowerPoint Presentation</vt:lpstr>
      <vt:lpstr>Học thuyết giá trị thặng dư   </vt:lpstr>
      <vt:lpstr>PowerPoint Presentation</vt:lpstr>
      <vt:lpstr>- Hai điều kiện để sức lao động trở thành hàng hóa</vt:lpstr>
      <vt:lpstr>- Hai thuộc tính của hàng hoá sức lao động</vt:lpstr>
      <vt:lpstr>PowerPoint Presentation</vt:lpstr>
      <vt:lpstr>PowerPoint Presentation</vt:lpstr>
      <vt:lpstr>Ý nghĩa của học thuyết  </vt:lpstr>
      <vt:lpstr>PowerPoint Presentation</vt:lpstr>
      <vt:lpstr>2.2.2. Về chủ nghĩa tư bản độc quyền</vt:lpstr>
      <vt:lpstr>PowerPoint Presentation</vt:lpstr>
      <vt:lpstr>PowerPoint Presentation</vt:lpstr>
      <vt:lpstr>PowerPoint Presentation</vt:lpstr>
      <vt:lpstr>Ba là, xuất khẩu tư bản </vt:lpstr>
      <vt:lpstr>Xuất khẩu tư bản  </vt:lpstr>
      <vt:lpstr>PowerPoint Presentation</vt:lpstr>
      <vt:lpstr>PowerPoint Presentation</vt:lpstr>
      <vt:lpstr>PowerPoint Presentation</vt:lpstr>
      <vt:lpstr>2.3. Chủ nghĩa xã hội khoa học</vt:lpstr>
      <vt:lpstr>PowerPoint Presentation</vt:lpstr>
      <vt:lpstr>PowerPoint Presentation</vt:lpstr>
      <vt:lpstr>PowerPoint Presentation</vt:lpstr>
      <vt:lpstr>PowerPoint Presentation</vt:lpstr>
      <vt:lpstr>PowerPoint Presentation</vt:lpstr>
      <vt:lpstr>  Sứ mệnh lịch sử của giai cấp công nhân VN: Thực hiện thành công sự nghiệp công nghiệp hoá, hiện đại hoá, xây dựng Việt Nam “Dân giàu, nước mạnh, dân chủ, công bằng, văn minh”, xây dựng thành công chủ nghĩa xã hội và cuối cùng là chủ nghĩa cộng sản. </vt:lpstr>
      <vt:lpstr>PowerPoint Presentation</vt:lpstr>
      <vt:lpstr>PowerPoint Presentation</vt:lpstr>
      <vt:lpstr>PowerPoint Presentation</vt:lpstr>
      <vt:lpstr>PowerPoint Presentation</vt:lpstr>
      <vt:lpstr>PowerPoint Presentation</vt:lpstr>
      <vt:lpstr>Sơ đồ biểu diễn Quan niệm của Lênin</vt:lpstr>
      <vt:lpstr>PowerPoint Presentation</vt:lpstr>
      <vt:lpstr>Đặc điểm thời kỳ quá độ lên CNXH: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Lê Thị Hồng Vân</dc:creator>
  <cp:lastModifiedBy>hoàng pham</cp:lastModifiedBy>
  <cp:revision>25</cp:revision>
  <dcterms:modified xsi:type="dcterms:W3CDTF">2024-02-01T08:16:32Z</dcterms:modified>
</cp:coreProperties>
</file>