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88"/>
  </p:notesMasterIdLst>
  <p:handoutMasterIdLst>
    <p:handoutMasterId r:id="rId89"/>
  </p:handoutMasterIdLst>
  <p:sldIdLst>
    <p:sldId id="1054" r:id="rId4"/>
    <p:sldId id="1037" r:id="rId5"/>
    <p:sldId id="1083" r:id="rId6"/>
    <p:sldId id="1084" r:id="rId7"/>
    <p:sldId id="1086" r:id="rId8"/>
    <p:sldId id="1085" r:id="rId9"/>
    <p:sldId id="1036" r:id="rId10"/>
    <p:sldId id="979" r:id="rId11"/>
    <p:sldId id="944" r:id="rId12"/>
    <p:sldId id="1044" r:id="rId13"/>
    <p:sldId id="1045" r:id="rId14"/>
    <p:sldId id="1046" r:id="rId15"/>
    <p:sldId id="1047" r:id="rId16"/>
    <p:sldId id="1058" r:id="rId17"/>
    <p:sldId id="1048" r:id="rId18"/>
    <p:sldId id="1051" r:id="rId19"/>
    <p:sldId id="1052" r:id="rId20"/>
    <p:sldId id="1053" r:id="rId21"/>
    <p:sldId id="1055" r:id="rId22"/>
    <p:sldId id="1049" r:id="rId23"/>
    <p:sldId id="1057" r:id="rId24"/>
    <p:sldId id="1056" r:id="rId25"/>
    <p:sldId id="1059" r:id="rId26"/>
    <p:sldId id="1050" r:id="rId27"/>
    <p:sldId id="1060" r:id="rId28"/>
    <p:sldId id="983" r:id="rId29"/>
    <p:sldId id="1038" r:id="rId30"/>
    <p:sldId id="984" r:id="rId31"/>
    <p:sldId id="985" r:id="rId32"/>
    <p:sldId id="986" r:id="rId33"/>
    <p:sldId id="987" r:id="rId34"/>
    <p:sldId id="988" r:id="rId35"/>
    <p:sldId id="989" r:id="rId36"/>
    <p:sldId id="990" r:id="rId37"/>
    <p:sldId id="991" r:id="rId38"/>
    <p:sldId id="1041" r:id="rId39"/>
    <p:sldId id="992" r:id="rId40"/>
    <p:sldId id="993" r:id="rId41"/>
    <p:sldId id="994" r:id="rId42"/>
    <p:sldId id="995" r:id="rId43"/>
    <p:sldId id="996" r:id="rId44"/>
    <p:sldId id="1040" r:id="rId45"/>
    <p:sldId id="997" r:id="rId46"/>
    <p:sldId id="998" r:id="rId47"/>
    <p:sldId id="999" r:id="rId48"/>
    <p:sldId id="1000" r:id="rId49"/>
    <p:sldId id="1001" r:id="rId50"/>
    <p:sldId id="1062" r:id="rId51"/>
    <p:sldId id="1072" r:id="rId52"/>
    <p:sldId id="1073" r:id="rId53"/>
    <p:sldId id="1042" r:id="rId54"/>
    <p:sldId id="1065" r:id="rId55"/>
    <p:sldId id="1075" r:id="rId56"/>
    <p:sldId id="1076" r:id="rId57"/>
    <p:sldId id="1066" r:id="rId58"/>
    <p:sldId id="1078" r:id="rId59"/>
    <p:sldId id="1080" r:id="rId60"/>
    <p:sldId id="1081" r:id="rId61"/>
    <p:sldId id="1082" r:id="rId62"/>
    <p:sldId id="1079" r:id="rId63"/>
    <p:sldId id="1064" r:id="rId64"/>
    <p:sldId id="1067" r:id="rId65"/>
    <p:sldId id="1069" r:id="rId66"/>
    <p:sldId id="1068" r:id="rId67"/>
    <p:sldId id="1070" r:id="rId68"/>
    <p:sldId id="1071" r:id="rId69"/>
    <p:sldId id="1074" r:id="rId70"/>
    <p:sldId id="1002" r:id="rId71"/>
    <p:sldId id="1003" r:id="rId72"/>
    <p:sldId id="1004" r:id="rId73"/>
    <p:sldId id="1005" r:id="rId74"/>
    <p:sldId id="1006" r:id="rId75"/>
    <p:sldId id="1039" r:id="rId76"/>
    <p:sldId id="1007" r:id="rId77"/>
    <p:sldId id="1009" r:id="rId78"/>
    <p:sldId id="1010" r:id="rId79"/>
    <p:sldId id="1011" r:id="rId80"/>
    <p:sldId id="1012" r:id="rId81"/>
    <p:sldId id="1015" r:id="rId82"/>
    <p:sldId id="1016" r:id="rId83"/>
    <p:sldId id="1017" r:id="rId84"/>
    <p:sldId id="1018" r:id="rId85"/>
    <p:sldId id="1019" r:id="rId86"/>
    <p:sldId id="856" r:id="rId87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8000"/>
    <a:srgbClr val="FF6600"/>
    <a:srgbClr val="0000FF"/>
    <a:srgbClr val="FFFFFF"/>
    <a:srgbClr val="CC9900"/>
    <a:srgbClr val="3333FF"/>
    <a:srgbClr val="FF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38" autoAdjust="0"/>
  </p:normalViewPr>
  <p:slideViewPr>
    <p:cSldViewPr>
      <p:cViewPr varScale="1">
        <p:scale>
          <a:sx n="70" d="100"/>
          <a:sy n="70" d="100"/>
        </p:scale>
        <p:origin x="-1284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notesMaster" Target="notesMasters/notesMaster1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23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30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/>
              <a:t>6/28/2024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/>
              <a:t>6/28/2024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/>
              <a:t>6/28/2024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6/28/2024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4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6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4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12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18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23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122.png"/><Relationship Id="rId5" Type="http://schemas.openxmlformats.org/officeDocument/2006/relationships/image" Target="../media/image121.png"/><Relationship Id="rId4" Type="http://schemas.openxmlformats.org/officeDocument/2006/relationships/image" Target="../media/image120.png"/><Relationship Id="rId9" Type="http://schemas.openxmlformats.org/officeDocument/2006/relationships/image" Target="../media/image119.png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27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126.png"/><Relationship Id="rId5" Type="http://schemas.openxmlformats.org/officeDocument/2006/relationships/image" Target="../media/image125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29.pn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6/28/2024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2" t="7497" r="6843" b="-1335"/>
          <a:stretch/>
        </p:blipFill>
        <p:spPr bwMode="auto">
          <a:xfrm>
            <a:off x="-30866" y="304800"/>
            <a:ext cx="10394067" cy="6435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23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7842" y="2425104"/>
            <a:ext cx="7200900" cy="2396149"/>
          </a:xfrm>
        </p:spPr>
        <p:txBody>
          <a:bodyPr>
            <a:noAutofit/>
          </a:bodyPr>
          <a:lstStyle/>
          <a:p>
            <a: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3962400"/>
            <a:ext cx="7200900" cy="130391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Lecturer</a:t>
            </a:r>
            <a:r>
              <a:rPr lang="en-US" b="1" smtClean="0">
                <a:solidFill>
                  <a:srgbClr val="FF0000"/>
                </a:solidFill>
              </a:rPr>
              <a:t>: </a:t>
            </a:r>
            <a:r>
              <a:rPr lang="en-US" b="1" smtClean="0">
                <a:solidFill>
                  <a:srgbClr val="FF0000"/>
                </a:solidFill>
                <a:latin typeface="Amazone" pitchFamily="34" charset="-93"/>
                <a:ea typeface="Amazone" pitchFamily="34" charset="-93"/>
                <a:cs typeface="Amazone" pitchFamily="34" charset="-93"/>
              </a:rPr>
              <a:t>Võ Thị Hồng Lan</a:t>
            </a:r>
            <a:endParaRPr lang="en-US" b="1" dirty="0">
              <a:solidFill>
                <a:srgbClr val="FF0000"/>
              </a:solidFill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pic>
        <p:nvPicPr>
          <p:cNvPr id="1026" name="Picture 2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306742"/>
            <a:ext cx="8223762" cy="3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400300" y="2438400"/>
            <a:ext cx="7200900" cy="2396149"/>
          </a:xfrm>
          <a:prstGeom prst="rect">
            <a:avLst/>
          </a:prstGeom>
        </p:spPr>
        <p:txBody>
          <a:bodyPr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7875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1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arm-up activities | Baamboozle - Baamboozle | The Most Fun Classroom Games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5" name="AutoShape 4" descr="Warm-up activities | Baamboozle - Baamboozle | The Most Fun Classroom Games!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6" name="AutoShape 6" descr="Warm-up activities | Baamboozle - Baamboozle | The Most Fun Classroom Games!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7" name="AutoShape 8" descr="https://media.baamboozle.com/uploads/images/463921/1637736663_111983.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8" name="AutoShape 10" descr="https://media.baamboozle.com/uploads/images/463921/1637736663_111983.p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30487"/>
            <a:ext cx="7619510" cy="5332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6220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20" b="29106"/>
          <a:stretch/>
        </p:blipFill>
        <p:spPr bwMode="auto">
          <a:xfrm>
            <a:off x="1066800" y="914400"/>
            <a:ext cx="806053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442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645944"/>
              </p:ext>
            </p:extLst>
          </p:nvPr>
        </p:nvGraphicFramePr>
        <p:xfrm>
          <a:off x="1600200" y="1295400"/>
          <a:ext cx="6400800" cy="1285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33600"/>
                <a:gridCol w="2133600"/>
                <a:gridCol w="2133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0" smtClean="0"/>
                        <a:t>Food</a:t>
                      </a:r>
                      <a:endParaRPr lang="vi-VN" sz="2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smtClean="0"/>
                        <a:t>School</a:t>
                      </a:r>
                      <a:endParaRPr lang="vi-VN" sz="2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smtClean="0"/>
                        <a:t>Sport</a:t>
                      </a:r>
                      <a:endParaRPr lang="vi-VN" sz="2400" b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smtClean="0">
                          <a:solidFill>
                            <a:srgbClr val="FF0000"/>
                          </a:solidFill>
                        </a:rPr>
                        <a:t>bread</a:t>
                      </a:r>
                      <a:endParaRPr lang="vi-VN" sz="24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smtClean="0">
                          <a:solidFill>
                            <a:srgbClr val="FF0000"/>
                          </a:solidFill>
                        </a:rPr>
                        <a:t>book</a:t>
                      </a:r>
                      <a:endParaRPr lang="vi-VN" sz="24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smtClean="0">
                          <a:solidFill>
                            <a:srgbClr val="FF0000"/>
                          </a:solidFill>
                        </a:rPr>
                        <a:t>football</a:t>
                      </a:r>
                      <a:endParaRPr lang="vi-VN" sz="24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171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364683"/>
              </p:ext>
            </p:extLst>
          </p:nvPr>
        </p:nvGraphicFramePr>
        <p:xfrm>
          <a:off x="1447800" y="1371600"/>
          <a:ext cx="7467600" cy="1722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86000"/>
                <a:gridCol w="1371600"/>
                <a:gridCol w="2057400"/>
                <a:gridCol w="1752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smtClean="0"/>
                        <a:t>Pronouns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Nouns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Adjectives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AdVerbs</a:t>
                      </a:r>
                      <a:endParaRPr lang="vi-VN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smtClean="0">
                          <a:solidFill>
                            <a:srgbClr val="FF0000"/>
                          </a:solidFill>
                        </a:rPr>
                        <a:t>everything</a:t>
                      </a:r>
                      <a:endParaRPr lang="vi-VN" sz="24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smtClean="0">
                          <a:solidFill>
                            <a:srgbClr val="FF0000"/>
                          </a:solidFill>
                        </a:rPr>
                        <a:t>bird</a:t>
                      </a:r>
                      <a:endParaRPr lang="vi-VN" sz="24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smtClean="0">
                          <a:solidFill>
                            <a:srgbClr val="FF0000"/>
                          </a:solidFill>
                        </a:rPr>
                        <a:t>expensive</a:t>
                      </a:r>
                      <a:endParaRPr lang="vi-VN" sz="24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smtClean="0">
                          <a:solidFill>
                            <a:srgbClr val="FF0000"/>
                          </a:solidFill>
                        </a:rPr>
                        <a:t>beautifully</a:t>
                      </a:r>
                      <a:endParaRPr lang="vi-VN" sz="24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4676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9888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UNIT 10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</a:rPr>
              <a:t>INDEFINITE PRONOUNS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8" y="1143000"/>
            <a:ext cx="8263247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9" y="1066800"/>
            <a:ext cx="827951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41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143000"/>
            <a:ext cx="7848600" cy="232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117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14400"/>
            <a:ext cx="81534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15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53314"/>
            <a:ext cx="8321422" cy="2070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292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6" t="20134" r="19026" b="17560"/>
          <a:stretch/>
        </p:blipFill>
        <p:spPr bwMode="auto">
          <a:xfrm>
            <a:off x="1295400" y="1091878"/>
            <a:ext cx="8095364" cy="4557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423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8313546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7620000" y="2438400"/>
            <a:ext cx="1447800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1676400" y="3657600"/>
            <a:ext cx="1447800" cy="3810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3581400" y="4648200"/>
            <a:ext cx="1447800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7620000" y="5638800"/>
            <a:ext cx="1676400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2825428" y="2590800"/>
            <a:ext cx="3749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733800" y="563880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790700" y="4648200"/>
            <a:ext cx="1562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571268" y="5657127"/>
            <a:ext cx="1010132" cy="86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66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914400"/>
            <a:ext cx="7010400" cy="3932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14500" y="5410200"/>
            <a:ext cx="2590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Bread </a:t>
            </a:r>
            <a:endParaRPr lang="vi-VN" sz="6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24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How to make easy bread at home_ moist and delicious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95838" y="3424238"/>
            <a:ext cx="9525" cy="9525"/>
          </a:xfrm>
          <a:prstGeom prst="rect">
            <a:avLst/>
          </a:prstGeom>
        </p:spPr>
      </p:pic>
      <p:pic>
        <p:nvPicPr>
          <p:cNvPr id="7" name="How to make easy bread at home_ moist and delicious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5400" y="228600"/>
            <a:ext cx="8077200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04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How to make easy bread at home_ moist and delicious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95838" y="3424238"/>
            <a:ext cx="9525" cy="952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27163"/>
            <a:ext cx="7143750" cy="401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52600" y="457198"/>
            <a:ext cx="5251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/>
              <a:t>dough</a:t>
            </a:r>
            <a:r>
              <a:rPr lang="vi-VN" sz="3200"/>
              <a:t> /ˈdoʊ/. Bột </a:t>
            </a:r>
            <a:r>
              <a:rPr lang="vi-VN" sz="3200" smtClean="0"/>
              <a:t>nhào</a:t>
            </a:r>
            <a:r>
              <a:rPr lang="vi-VN" sz="3200"/>
              <a:t> </a:t>
            </a:r>
            <a:endParaRPr lang="vi-VN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94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684142"/>
            <a:ext cx="2133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3" t="15152" b="11306"/>
          <a:stretch/>
        </p:blipFill>
        <p:spPr bwMode="auto">
          <a:xfrm>
            <a:off x="4237983" y="-12540"/>
            <a:ext cx="5363217" cy="4434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38600" y="4572000"/>
            <a:ext cx="525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this video about?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201" y="5514245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about how to make bread.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121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838200"/>
            <a:ext cx="81534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5562600" y="2760324"/>
            <a:ext cx="1447800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3687984" y="5410200"/>
            <a:ext cx="1676400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419110" y="2590803"/>
            <a:ext cx="427781" cy="2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943600" y="4800600"/>
            <a:ext cx="1828800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9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684142"/>
            <a:ext cx="2133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3" t="15152" b="11306"/>
          <a:stretch/>
        </p:blipFill>
        <p:spPr bwMode="auto">
          <a:xfrm>
            <a:off x="4237983" y="-12540"/>
            <a:ext cx="5363217" cy="4434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62200" y="4572000"/>
            <a:ext cx="7238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did you learn from this reading ?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201" y="5514245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learned how to make bread.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30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 descr="To Be Continued Images – Browse 1,511,868 Stock Photos, Vectors, and Video  | Adobe 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71600"/>
            <a:ext cx="600075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42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3" t="19871" r="16671" b="10971"/>
          <a:stretch/>
        </p:blipFill>
        <p:spPr bwMode="auto">
          <a:xfrm>
            <a:off x="907135" y="609600"/>
            <a:ext cx="8668987" cy="505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08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90600"/>
            <a:ext cx="8002329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7315199" y="1676400"/>
            <a:ext cx="2058729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7315198" y="2590800"/>
            <a:ext cx="2058729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390745" y="3733800"/>
            <a:ext cx="1391056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581400" y="4648200"/>
            <a:ext cx="1791364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99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animBg="1"/>
      <p:bldP spid="12" grpId="0" animBg="1"/>
      <p:bldP spid="13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0" t="19185" r="19165" b="12947"/>
          <a:stretch/>
        </p:blipFill>
        <p:spPr bwMode="auto">
          <a:xfrm>
            <a:off x="1235034" y="762000"/>
            <a:ext cx="8140460" cy="496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39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95" y="0"/>
            <a:ext cx="5010150" cy="742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982" y="742950"/>
            <a:ext cx="8303408" cy="990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7991" y="1718368"/>
            <a:ext cx="5670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Both/all/some/most + N (plural)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74483" y="1756053"/>
            <a:ext cx="32267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main V (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76980" y="373340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03086" y="3733409"/>
            <a:ext cx="67249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the / possessive adjective + N (plural)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(my/your/his/her…)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322" y="2685773"/>
            <a:ext cx="6365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   sisters            are 24 years old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1752600" y="2209801"/>
            <a:ext cx="2110462" cy="703391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4880610" y="2161606"/>
            <a:ext cx="224790" cy="751586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082751" y="2161605"/>
            <a:ext cx="905090" cy="69959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515431" y="5505633"/>
            <a:ext cx="7494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of            his sisters are      24 years old</a:t>
            </a:r>
          </a:p>
        </p:txBody>
      </p:sp>
      <p:cxnSp>
        <p:nvCxnSpPr>
          <p:cNvPr id="33" name="Straight Arrow Connector 32"/>
          <p:cNvCxnSpPr>
            <a:endCxn id="18" idx="2"/>
          </p:cNvCxnSpPr>
          <p:nvPr/>
        </p:nvCxnSpPr>
        <p:spPr>
          <a:xfrm flipV="1">
            <a:off x="2640033" y="4318184"/>
            <a:ext cx="0" cy="128204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267200" y="4272019"/>
            <a:ext cx="1733550" cy="123361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1" idx="0"/>
          </p:cNvCxnSpPr>
          <p:nvPr/>
        </p:nvCxnSpPr>
        <p:spPr>
          <a:xfrm flipV="1">
            <a:off x="5262611" y="4229879"/>
            <a:ext cx="2781037" cy="127575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7" grpId="0"/>
      <p:bldP spid="19" grpId="0"/>
      <p:bldP spid="3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0"/>
            <a:ext cx="5695950" cy="3390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0009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048000" y="584775"/>
            <a:ext cx="2057400" cy="12440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374922"/>
            <a:ext cx="9524390" cy="279727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981200" y="3962400"/>
            <a:ext cx="7315200" cy="91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61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0" y="381000"/>
            <a:ext cx="9509580" cy="2743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2328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  <p:sp>
        <p:nvSpPr>
          <p:cNvPr id="9" name="Oval 8"/>
          <p:cNvSpPr/>
          <p:nvPr/>
        </p:nvSpPr>
        <p:spPr>
          <a:xfrm>
            <a:off x="2057400" y="838200"/>
            <a:ext cx="304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1066800" y="1371600"/>
            <a:ext cx="381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066800" y="2247900"/>
            <a:ext cx="762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62200" y="1981200"/>
            <a:ext cx="64219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026" name="Picture 2" descr="The Ramen Noodle Diet: Not Just for College Studen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589" y="3395590"/>
            <a:ext cx="4706043" cy="31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20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2209800"/>
            <a:ext cx="37850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ither…….or……….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either……nor……..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7756"/>
            <a:ext cx="9524390" cy="24946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23283" y="5645084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198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05000" y="4953000"/>
            <a:ext cx="5410200" cy="12768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Wine Guide: Can You Mix Red and White Wine? - Wine On My Ti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506" y="1975546"/>
            <a:ext cx="6507480" cy="25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752600" y="533400"/>
            <a:ext cx="6858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0"/>
            <a:ext cx="8305190" cy="2438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33674"/>
            <a:ext cx="9524390" cy="2524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29590" y="3410961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199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676400" y="3200400"/>
            <a:ext cx="533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532" y="4500255"/>
            <a:ext cx="5486400" cy="227171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029200" y="4500255"/>
            <a:ext cx="4572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095076" y="4507398"/>
            <a:ext cx="534324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619568" y="5111198"/>
            <a:ext cx="924232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6321532" y="5701750"/>
            <a:ext cx="536468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854500" y="6319223"/>
            <a:ext cx="7749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1" y="-4916"/>
            <a:ext cx="47244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1" y="574674"/>
            <a:ext cx="9315450" cy="928688"/>
          </a:xfrm>
          <a:prstGeom prst="rect">
            <a:avLst/>
          </a:prstGeom>
        </p:spPr>
      </p:pic>
      <p:pic>
        <p:nvPicPr>
          <p:cNvPr id="3074" name="Picture 2" descr="Red And Blue Transparent Pens Over A White Background Stock Photo, Picture  And Royalty Free Image. Image 5246900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984" y="1503362"/>
            <a:ext cx="2476500" cy="17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8" y="1803398"/>
            <a:ext cx="9427845" cy="1680210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/>
          <p:nvPr/>
        </p:nvCxnSpPr>
        <p:spPr>
          <a:xfrm>
            <a:off x="1507388" y="2971800"/>
            <a:ext cx="192161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543710" y="2708595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721078" y="2708595"/>
            <a:ext cx="1137880" cy="29476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46502" y="3003355"/>
            <a:ext cx="1306097" cy="387223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054030" y="2101697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83726" y="2167145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94176" y="297180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25108"/>
            <a:ext cx="9587865" cy="1680210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509846" y="5334000"/>
            <a:ext cx="130955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28994" y="5031160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5876116" y="5031160"/>
            <a:ext cx="1137868" cy="27088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852356" y="5334000"/>
            <a:ext cx="1509844" cy="381719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16" grpId="0"/>
      <p:bldP spid="17" grpId="0"/>
      <p:bldP spid="20" grpId="0"/>
      <p:bldP spid="26" grpId="0" animBg="1"/>
      <p:bldP spid="27" grpId="0" animBg="1"/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7818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2209800" y="1219200"/>
            <a:ext cx="59436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295400" y="2743200"/>
            <a:ext cx="609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743200" y="4495800"/>
            <a:ext cx="685800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200400" y="5943600"/>
            <a:ext cx="49530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39"/>
            <a:ext cx="9601200" cy="553556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2819400" y="1752600"/>
            <a:ext cx="3181350" cy="609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943350" y="3962400"/>
            <a:ext cx="2990850" cy="990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" y="2458"/>
            <a:ext cx="9507245" cy="563634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010400" y="990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53300" y="4572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59561" y="173772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59561" y="2302718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770766" y="3657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456566" y="3865980"/>
            <a:ext cx="182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expensive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876" y="5346412"/>
            <a:ext cx="4176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ecisive, crucial, certain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651976" y="4797282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6" grpId="0" animBg="1"/>
      <p:bldP spid="17" grpId="0" animBg="1"/>
      <p:bldP spid="13" grpId="0"/>
      <p:bldP spid="14" grpId="0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71600" y="1066800"/>
            <a:ext cx="80772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V Incomplete Sentences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</p:spTree>
    <p:extLst>
      <p:ext uri="{BB962C8B-B14F-4D97-AF65-F5344CB8AC3E}">
        <p14:creationId xmlns:p14="http://schemas.microsoft.com/office/powerpoint/2010/main" val="39480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325878"/>
            <a:ext cx="9601200" cy="2057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4800" y="-66368"/>
            <a:ext cx="18036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438400" y="685800"/>
            <a:ext cx="51816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486400" y="1600200"/>
            <a:ext cx="3793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Đợi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0" y="2398026"/>
            <a:ext cx="9512100" cy="240257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752600" y="2743200"/>
            <a:ext cx="2133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38400" y="3759638"/>
            <a:ext cx="7081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/ every + N (singular) + V (singular)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75" y="4733925"/>
            <a:ext cx="9527713" cy="2047875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2438400" y="5029200"/>
            <a:ext cx="4800600" cy="838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6162212"/>
            <a:ext cx="3155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dặm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7" grpId="0"/>
      <p:bldP spid="2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4384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304800"/>
            <a:ext cx="914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8200" y="1600200"/>
            <a:ext cx="2710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582" y="2422422"/>
            <a:ext cx="9548971" cy="2682978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057400" y="2819400"/>
            <a:ext cx="4114800" cy="1066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1" y="0"/>
            <a:ext cx="9564329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3760470" y="381000"/>
            <a:ext cx="1725930" cy="1600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6" y="2723535"/>
            <a:ext cx="9547123" cy="2991465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676400" y="3429000"/>
            <a:ext cx="2209800" cy="609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9565" y="5813567"/>
            <a:ext cx="860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S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–  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M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075" y="6341299"/>
            <a:ext cx="947031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Opinion – Size – Age – Shape – Color – Origin – Material – Purpose)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4" grpId="1"/>
      <p:bldP spid="1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58"/>
            <a:ext cx="9601200" cy="2745658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667000" y="304800"/>
            <a:ext cx="31242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1371600"/>
            <a:ext cx="1462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524390" cy="2971800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447800" y="3175575"/>
            <a:ext cx="4053060" cy="73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8" y="0"/>
            <a:ext cx="9603658" cy="29718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819400" y="381000"/>
            <a:ext cx="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914400"/>
            <a:ext cx="4200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Almost + all / every / no</a:t>
            </a:r>
          </a:p>
        </p:txBody>
      </p:sp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71600" y="1066800"/>
            <a:ext cx="807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VI Incomplete Texts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</p:spTree>
    <p:extLst>
      <p:ext uri="{BB962C8B-B14F-4D97-AF65-F5344CB8AC3E}">
        <p14:creationId xmlns:p14="http://schemas.microsoft.com/office/powerpoint/2010/main" val="368675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3429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38200" y="1600200"/>
            <a:ext cx="6858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6206"/>
            <a:ext cx="9524390" cy="224974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5334000" y="3733800"/>
            <a:ext cx="20574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28956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066800" y="304800"/>
            <a:ext cx="7974330" cy="1905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95600"/>
            <a:ext cx="4572000" cy="28956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457200" y="3505200"/>
            <a:ext cx="2743200" cy="762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8" y="17206"/>
            <a:ext cx="9575022" cy="303079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914400"/>
            <a:ext cx="1143000" cy="304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8" y="3023419"/>
            <a:ext cx="9575022" cy="246298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114800" y="3352800"/>
            <a:ext cx="304800" cy="59239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5908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447800" y="838200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06794" y="2086897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123" y="2598174"/>
            <a:ext cx="7379110" cy="195662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257800" y="3429000"/>
            <a:ext cx="18288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54794"/>
            <a:ext cx="9524390" cy="2303206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H="1" flipV="1">
            <a:off x="6858000" y="4953000"/>
            <a:ext cx="1752600" cy="13525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334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295400" y="609600"/>
            <a:ext cx="762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3429000" y="2895600"/>
            <a:ext cx="10668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457200"/>
            <a:ext cx="8305800" cy="1371600"/>
          </a:xfrm>
        </p:spPr>
        <p:txBody>
          <a:bodyPr>
            <a:normAutofit/>
          </a:bodyPr>
          <a:lstStyle/>
          <a:p>
            <a:pPr algn="ctr"/>
            <a:r>
              <a:rPr lang="en-US" sz="4200" smtClean="0">
                <a:solidFill>
                  <a:srgbClr val="7030A0"/>
                </a:solidFill>
                <a:latin typeface="Andalus" pitchFamily="18" charset="-78"/>
                <a:cs typeface="Andalus" pitchFamily="18" charset="-78"/>
              </a:rPr>
              <a:t>FOREIGN LANGUAGE DEPARTMENT</a:t>
            </a:r>
            <a:endParaRPr lang="vi-VN" sz="4200">
              <a:solidFill>
                <a:srgbClr val="7030A0"/>
              </a:solidFill>
              <a:cs typeface="Andalus" pitchFamily="18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4000" y="2286000"/>
            <a:ext cx="7200900" cy="2396149"/>
          </a:xfrm>
          <a:prstGeom prst="rect">
            <a:avLst/>
          </a:prstGeom>
        </p:spPr>
        <p:txBody>
          <a:bodyPr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7875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1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5254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6016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61197" y="1981200"/>
            <a:ext cx="8153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VII 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Comprehension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143000" y="457200"/>
            <a:ext cx="8305800" cy="1371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5400" smtClean="0">
                <a:solidFill>
                  <a:srgbClr val="7030A0"/>
                </a:solidFill>
                <a:latin typeface="Andalus" pitchFamily="18" charset="-78"/>
                <a:cs typeface="Andalus" pitchFamily="18" charset="-78"/>
              </a:rPr>
              <a:t>Unit 10: </a:t>
            </a:r>
            <a:endParaRPr lang="vi-VN" sz="5400">
              <a:solidFill>
                <a:srgbClr val="7030A0"/>
              </a:solidFill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270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3" t="10768" r="17830" b="9039"/>
          <a:stretch/>
        </p:blipFill>
        <p:spPr bwMode="auto">
          <a:xfrm>
            <a:off x="1066800" y="685800"/>
            <a:ext cx="8173329" cy="586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001000" y="31845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1860645" y="2813713"/>
            <a:ext cx="3048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29821" y="3087929"/>
            <a:ext cx="138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Sender</a:t>
            </a:r>
            <a:endParaRPr lang="vi-VN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823682" y="2996945"/>
            <a:ext cx="501555" cy="3525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941" y="2438400"/>
            <a:ext cx="1670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Recipient</a:t>
            </a:r>
            <a:endParaRPr lang="vi-VN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10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3" t="25087" r="27380" b="9039"/>
          <a:stretch/>
        </p:blipFill>
        <p:spPr bwMode="auto">
          <a:xfrm>
            <a:off x="1066800" y="685799"/>
            <a:ext cx="7266051" cy="5791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848600" y="31845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72650" y="3085475"/>
            <a:ext cx="1551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</a:t>
            </a:r>
            <a:endParaRPr lang="vi-VN" sz="2800" b="1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96200" y="4419600"/>
            <a:ext cx="190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 &amp; attachment </a:t>
            </a:r>
            <a:endParaRPr lang="vi-VN" sz="2800" b="1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72650" y="5867400"/>
            <a:ext cx="1551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Request</a:t>
            </a:r>
            <a:endParaRPr lang="vi-VN" sz="2800" b="1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7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8" t="7230" r="20412" b="15812"/>
          <a:stretch/>
        </p:blipFill>
        <p:spPr bwMode="auto">
          <a:xfrm>
            <a:off x="0" y="481081"/>
            <a:ext cx="9737678" cy="5629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 flipH="1">
            <a:off x="993444" y="4419600"/>
            <a:ext cx="174975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1066800" y="5475027"/>
            <a:ext cx="25146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5791200" y="5475027"/>
            <a:ext cx="19812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03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7" t="19809" r="12156" b="25340"/>
          <a:stretch/>
        </p:blipFill>
        <p:spPr bwMode="auto">
          <a:xfrm>
            <a:off x="229166" y="1063388"/>
            <a:ext cx="9427192" cy="401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848600" y="1524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819400" y="3657600"/>
            <a:ext cx="228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838200" y="3640540"/>
            <a:ext cx="1447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629400" y="1735541"/>
            <a:ext cx="185638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5419297" y="171052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685800" y="2057400"/>
            <a:ext cx="600503" cy="381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8" name="Oval 17"/>
          <p:cNvSpPr/>
          <p:nvPr/>
        </p:nvSpPr>
        <p:spPr>
          <a:xfrm>
            <a:off x="5198657" y="2289981"/>
            <a:ext cx="600503" cy="381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9" name="Oval 18"/>
          <p:cNvSpPr/>
          <p:nvPr/>
        </p:nvSpPr>
        <p:spPr>
          <a:xfrm>
            <a:off x="685799" y="4289378"/>
            <a:ext cx="600503" cy="381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1676400" y="1735541"/>
            <a:ext cx="198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26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3" t="25087" r="27380" b="9039"/>
          <a:stretch/>
        </p:blipFill>
        <p:spPr bwMode="auto">
          <a:xfrm>
            <a:off x="1066800" y="685799"/>
            <a:ext cx="7266051" cy="5791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848600" y="31845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72650" y="3085475"/>
            <a:ext cx="1551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</a:t>
            </a:r>
            <a:endParaRPr lang="vi-VN" sz="2800" b="1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96200" y="4419600"/>
            <a:ext cx="190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 &amp; attachment </a:t>
            </a:r>
            <a:endParaRPr lang="vi-VN" sz="2800" b="1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72650" y="5867400"/>
            <a:ext cx="1551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Request</a:t>
            </a:r>
            <a:endParaRPr lang="vi-VN" sz="2800" b="1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219200" y="1905000"/>
            <a:ext cx="3048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134204" y="1628436"/>
            <a:ext cx="1670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Recipient</a:t>
            </a:r>
            <a:endParaRPr lang="vi-VN" sz="2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1034955" y="2209800"/>
            <a:ext cx="501555" cy="3525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-26158" y="2562255"/>
            <a:ext cx="138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Sender</a:t>
            </a:r>
            <a:endParaRPr lang="vi-VN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15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28600"/>
            <a:ext cx="7467600" cy="685800"/>
          </a:xfrm>
          <a:ln>
            <a:noFill/>
          </a:ln>
        </p:spPr>
        <p:txBody>
          <a:bodyPr/>
          <a:lstStyle/>
          <a:p>
            <a:r>
              <a:rPr lang="en-US" sz="2800" smtClean="0">
                <a:latin typeface=".VnTime" pitchFamily="34" charset="0"/>
              </a:rPr>
              <a:t>        </a:t>
            </a:r>
            <a:r>
              <a:rPr lang="en-US" sz="2800" b="1" smtClean="0">
                <a:latin typeface=".VnTime" pitchFamily="34" charset="0"/>
              </a:rPr>
              <a:t>Exercise:Write </a:t>
            </a:r>
            <a:r>
              <a:rPr lang="en-US" sz="2800" b="1">
                <a:latin typeface=".VnTime" pitchFamily="34" charset="0"/>
              </a:rPr>
              <a:t>the word and its meanings </a:t>
            </a:r>
            <a:endParaRPr lang="vi-VN" b="1"/>
          </a:p>
        </p:txBody>
      </p:sp>
      <p:sp>
        <p:nvSpPr>
          <p:cNvPr id="5" name="5-Point Star 4"/>
          <p:cNvSpPr/>
          <p:nvPr/>
        </p:nvSpPr>
        <p:spPr>
          <a:xfrm>
            <a:off x="1496705" y="327546"/>
            <a:ext cx="304800" cy="3048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654629"/>
              </p:ext>
            </p:extLst>
          </p:nvPr>
        </p:nvGraphicFramePr>
        <p:xfrm>
          <a:off x="1600200" y="1295400"/>
          <a:ext cx="6629400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2590800"/>
                <a:gridCol w="19812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No.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mtClean="0"/>
                        <a:t>Words</a:t>
                      </a:r>
                      <a:endParaRPr lang="vi-VN" smtClean="0"/>
                    </a:p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b="1" smtClean="0"/>
                        <a:t>1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dɪˈlɪv.ər</a:t>
                      </a:r>
                      <a:r>
                        <a:rPr kumimoji="0" lang="en-US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smtClean="0"/>
                        <a:t>  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b="1" smtClean="0"/>
                        <a:t>2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/ˈaɪ.təm/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b="1" smtClean="0"/>
                        <a:t>3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/dɪˈskrep.ən.si/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b="1" smtClean="0"/>
                        <a:t>4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/tʃɔɪs/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b="1" smtClean="0"/>
                        <a:t>5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/loʊvz/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311396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28600"/>
            <a:ext cx="7467600" cy="685800"/>
          </a:xfrm>
          <a:ln>
            <a:noFill/>
          </a:ln>
        </p:spPr>
        <p:txBody>
          <a:bodyPr/>
          <a:lstStyle/>
          <a:p>
            <a:r>
              <a:rPr lang="en-US" sz="2800" smtClean="0">
                <a:latin typeface=".VnTime" pitchFamily="34" charset="0"/>
              </a:rPr>
              <a:t>        </a:t>
            </a:r>
            <a:r>
              <a:rPr lang="en-US" sz="2800" b="1" smtClean="0">
                <a:latin typeface=".VnTime" pitchFamily="34" charset="0"/>
              </a:rPr>
              <a:t>Exercise:Write </a:t>
            </a:r>
            <a:r>
              <a:rPr lang="en-US" sz="2800" b="1">
                <a:latin typeface=".VnTime" pitchFamily="34" charset="0"/>
              </a:rPr>
              <a:t>the word and its meanings </a:t>
            </a:r>
            <a:endParaRPr lang="vi-VN" b="1"/>
          </a:p>
        </p:txBody>
      </p:sp>
      <p:sp>
        <p:nvSpPr>
          <p:cNvPr id="5" name="5-Point Star 4"/>
          <p:cNvSpPr/>
          <p:nvPr/>
        </p:nvSpPr>
        <p:spPr>
          <a:xfrm>
            <a:off x="1496705" y="327546"/>
            <a:ext cx="304800" cy="3048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46005"/>
              </p:ext>
            </p:extLst>
          </p:nvPr>
        </p:nvGraphicFramePr>
        <p:xfrm>
          <a:off x="1600200" y="1295400"/>
          <a:ext cx="7315200" cy="3055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2590800"/>
                <a:gridCol w="1892461"/>
                <a:gridCol w="2222339"/>
              </a:tblGrid>
              <a:tr h="643559">
                <a:tc>
                  <a:txBody>
                    <a:bodyPr/>
                    <a:lstStyle/>
                    <a:p>
                      <a:r>
                        <a:rPr lang="en-US" smtClean="0"/>
                        <a:t>No.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mtClean="0"/>
                        <a:t>Words</a:t>
                      </a:r>
                      <a:endParaRPr lang="vi-VN" smtClean="0"/>
                    </a:p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</a:t>
                      </a:r>
                      <a:endParaRPr lang="vi-VN"/>
                    </a:p>
                  </a:txBody>
                  <a:tcPr/>
                </a:tc>
              </a:tr>
              <a:tr h="704850">
                <a:tc>
                  <a:txBody>
                    <a:bodyPr/>
                    <a:lstStyle/>
                    <a:p>
                      <a:r>
                        <a:rPr lang="en-US" sz="2200" b="1" smtClean="0"/>
                        <a:t>1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dɪˈlɪv.ər</a:t>
                      </a:r>
                      <a:r>
                        <a:rPr kumimoji="0" lang="en-US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smtClean="0">
                          <a:solidFill>
                            <a:srgbClr val="FF0000"/>
                          </a:solidFill>
                        </a:rPr>
                        <a:t>deliver</a:t>
                      </a:r>
                      <a:endParaRPr lang="vi-VN" sz="20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smtClean="0"/>
                        <a:t> </a:t>
                      </a:r>
                      <a:r>
                        <a:rPr lang="en-US" sz="2000" b="1" baseline="0" smtClean="0">
                          <a:solidFill>
                            <a:srgbClr val="FF0000"/>
                          </a:solidFill>
                        </a:rPr>
                        <a:t>phân phát, giao </a:t>
                      </a:r>
                      <a:endParaRPr lang="vi-VN" sz="20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2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/ˈaɪ.təm/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3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/dɪˈskrep.ən.si/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4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/tʃɔɪs/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5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/loʊvz/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2523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28600"/>
            <a:ext cx="7467600" cy="685800"/>
          </a:xfrm>
          <a:ln>
            <a:noFill/>
          </a:ln>
        </p:spPr>
        <p:txBody>
          <a:bodyPr/>
          <a:lstStyle/>
          <a:p>
            <a:r>
              <a:rPr lang="en-US" sz="2800" smtClean="0">
                <a:latin typeface=".VnTime" pitchFamily="34" charset="0"/>
              </a:rPr>
              <a:t>        </a:t>
            </a:r>
            <a:r>
              <a:rPr lang="en-US" sz="2800" b="1" smtClean="0">
                <a:latin typeface=".VnTime" pitchFamily="34" charset="0"/>
              </a:rPr>
              <a:t>Exercise:Write </a:t>
            </a:r>
            <a:r>
              <a:rPr lang="en-US" sz="2800" b="1">
                <a:latin typeface=".VnTime" pitchFamily="34" charset="0"/>
              </a:rPr>
              <a:t>the word and its meanings </a:t>
            </a:r>
            <a:endParaRPr lang="vi-VN" b="1"/>
          </a:p>
        </p:txBody>
      </p:sp>
      <p:sp>
        <p:nvSpPr>
          <p:cNvPr id="5" name="5-Point Star 4"/>
          <p:cNvSpPr/>
          <p:nvPr/>
        </p:nvSpPr>
        <p:spPr>
          <a:xfrm>
            <a:off x="1496705" y="327546"/>
            <a:ext cx="304800" cy="3048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392565"/>
              </p:ext>
            </p:extLst>
          </p:nvPr>
        </p:nvGraphicFramePr>
        <p:xfrm>
          <a:off x="1600200" y="1295400"/>
          <a:ext cx="7315200" cy="4061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2514600"/>
                <a:gridCol w="1892461"/>
                <a:gridCol w="2222339"/>
              </a:tblGrid>
              <a:tr h="643559">
                <a:tc>
                  <a:txBody>
                    <a:bodyPr/>
                    <a:lstStyle/>
                    <a:p>
                      <a:r>
                        <a:rPr lang="en-US" smtClean="0"/>
                        <a:t>No.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mtClean="0"/>
                        <a:t>Words</a:t>
                      </a:r>
                      <a:endParaRPr lang="vi-VN" smtClean="0"/>
                    </a:p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</a:t>
                      </a:r>
                      <a:endParaRPr lang="vi-VN"/>
                    </a:p>
                  </a:txBody>
                  <a:tcPr/>
                </a:tc>
              </a:tr>
              <a:tr h="704850">
                <a:tc>
                  <a:txBody>
                    <a:bodyPr/>
                    <a:lstStyle/>
                    <a:p>
                      <a:r>
                        <a:rPr lang="en-US" sz="2200" b="1" smtClean="0"/>
                        <a:t>1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dɪˈlɪv.ər</a:t>
                      </a:r>
                      <a:r>
                        <a:rPr kumimoji="0" lang="en-US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smtClean="0">
                          <a:solidFill>
                            <a:srgbClr val="FF0000"/>
                          </a:solidFill>
                        </a:rPr>
                        <a:t>deliver</a:t>
                      </a:r>
                      <a:endParaRPr lang="vi-VN" sz="20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smtClean="0"/>
                        <a:t> </a:t>
                      </a:r>
                      <a:r>
                        <a:rPr lang="en-US" sz="2000" b="1" baseline="0" smtClean="0">
                          <a:solidFill>
                            <a:srgbClr val="FF0000"/>
                          </a:solidFill>
                        </a:rPr>
                        <a:t>phân phát, giao </a:t>
                      </a:r>
                      <a:endParaRPr lang="vi-VN" sz="20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2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/ˈaɪ.təm/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item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món(ghi</a:t>
                      </a:r>
                      <a:r>
                        <a:rPr lang="en-US" sz="2200" b="1" baseline="0" smtClean="0">
                          <a:solidFill>
                            <a:srgbClr val="FF0000"/>
                          </a:solidFill>
                        </a:rPr>
                        <a:t> trong đơn hàng . . . .)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3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/dɪˈskrep.ən.si/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discrepancy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sự không</a:t>
                      </a:r>
                      <a:r>
                        <a:rPr lang="en-US" sz="2200" b="1" baseline="0" smtClean="0">
                          <a:solidFill>
                            <a:srgbClr val="FF0000"/>
                          </a:solidFill>
                        </a:rPr>
                        <a:t> thống nhất 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4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/tʃɔɪs/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choice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sự lựa</a:t>
                      </a:r>
                      <a:r>
                        <a:rPr lang="en-US" sz="2200" b="1" baseline="0" smtClean="0">
                          <a:solidFill>
                            <a:srgbClr val="FF0000"/>
                          </a:solidFill>
                        </a:rPr>
                        <a:t> chọn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7748">
                <a:tc>
                  <a:txBody>
                    <a:bodyPr/>
                    <a:lstStyle/>
                    <a:p>
                      <a:r>
                        <a:rPr lang="en-US" sz="2200" b="1" smtClean="0"/>
                        <a:t>5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2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/səˈplaɪ/</a:t>
                      </a:r>
                      <a:endParaRPr lang="vi-VN" sz="2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supply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smtClean="0">
                          <a:solidFill>
                            <a:srgbClr val="FF0000"/>
                          </a:solidFill>
                        </a:rPr>
                        <a:t>cung cấp,</a:t>
                      </a:r>
                      <a:r>
                        <a:rPr lang="en-US" sz="2200" b="1" baseline="0" smtClean="0">
                          <a:solidFill>
                            <a:srgbClr val="FF0000"/>
                          </a:solidFill>
                        </a:rPr>
                        <a:t> sự cung cấp</a:t>
                      </a:r>
                      <a:endParaRPr lang="vi-VN" sz="2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400684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552711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0" t="11356" r="21937" b="10193"/>
          <a:stretch/>
        </p:blipFill>
        <p:spPr bwMode="auto">
          <a:xfrm>
            <a:off x="990600" y="762000"/>
            <a:ext cx="7835705" cy="5738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974842" y="72788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10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1" t="11356" r="21937" b="13691"/>
          <a:stretch/>
        </p:blipFill>
        <p:spPr bwMode="auto">
          <a:xfrm>
            <a:off x="1066800" y="2161"/>
            <a:ext cx="8305800" cy="6901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43800" y="77337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52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0" t="14739" r="7233" b="10193"/>
          <a:stretch/>
        </p:blipFill>
        <p:spPr bwMode="auto">
          <a:xfrm>
            <a:off x="0" y="609600"/>
            <a:ext cx="10264026" cy="5491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001000" y="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52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7" t="17351" r="28532" b="11923"/>
          <a:stretch/>
        </p:blipFill>
        <p:spPr bwMode="auto">
          <a:xfrm>
            <a:off x="1766248" y="228600"/>
            <a:ext cx="6781800" cy="6116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37278" y="72788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205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52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7" t="22575" r="13396" b="11346"/>
          <a:stretch/>
        </p:blipFill>
        <p:spPr bwMode="auto">
          <a:xfrm>
            <a:off x="0" y="990600"/>
            <a:ext cx="9594168" cy="4833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95782" y="334398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205</a:t>
            </a:r>
            <a:endParaRPr lang="vi-V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52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852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85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10" y="14748"/>
            <a:ext cx="9601200" cy="9230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98108"/>
            <a:ext cx="9524390" cy="3562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" y="14748"/>
            <a:ext cx="9521932" cy="15092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438400" y="937757"/>
            <a:ext cx="708599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1524000"/>
            <a:ext cx="376047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667000" y="937757"/>
            <a:ext cx="3048000" cy="31770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374"/>
            <a:ext cx="9524390" cy="2293374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1752600" y="552450"/>
            <a:ext cx="200787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880235" y="1001347"/>
            <a:ext cx="786765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2438400" y="1409081"/>
            <a:ext cx="121920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919628" y="1869049"/>
            <a:ext cx="1576172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914400" y="6305550"/>
            <a:ext cx="838200" cy="23812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" y="1776867"/>
            <a:ext cx="9517200" cy="1204458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>
            <a:off x="8534400" y="2286000"/>
            <a:ext cx="10668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90" y="2819400"/>
            <a:ext cx="227881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762000" y="2667000"/>
            <a:ext cx="4953000" cy="1752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90750"/>
            <a:ext cx="9601200" cy="4667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870"/>
            <a:ext cx="6000750" cy="9537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1143000" y="762000"/>
            <a:ext cx="533400" cy="2819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6"/>
            <a:ext cx="7467600" cy="113808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2819400" y="990599"/>
            <a:ext cx="762000" cy="39624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8238"/>
            <a:ext cx="8077200" cy="155196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H="1" flipV="1">
            <a:off x="1143000" y="1371600"/>
            <a:ext cx="7239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486400" y="6172200"/>
            <a:ext cx="1219200" cy="3048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09825"/>
            <a:ext cx="9524390" cy="4448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38425" cy="3810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1066800" y="190500"/>
            <a:ext cx="76200" cy="3314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356" y="405581"/>
            <a:ext cx="6724955" cy="50881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971800" y="762000"/>
            <a:ext cx="152400" cy="472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5350"/>
            <a:ext cx="8305800" cy="628650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6096000" y="1295400"/>
            <a:ext cx="381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356" y="1534292"/>
            <a:ext cx="8325156" cy="599307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7315200" y="1905000"/>
            <a:ext cx="381000" cy="4191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0209"/>
            <a:ext cx="4086225" cy="3952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940614"/>
            <a:ext cx="3743325" cy="18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58" y="0"/>
            <a:ext cx="9375058" cy="5334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524000" y="457200"/>
            <a:ext cx="3886200" cy="2971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4343400" y="0"/>
            <a:ext cx="2362200" cy="5334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536472"/>
            <a:ext cx="9526848" cy="454127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1143000" y="838200"/>
            <a:ext cx="2362200" cy="525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58" y="968477"/>
            <a:ext cx="9222658" cy="1174648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886200" y="1447800"/>
            <a:ext cx="5154930" cy="76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0" y="1981200"/>
            <a:ext cx="3276600" cy="1344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4760966" y="4495800"/>
            <a:ext cx="2759974" cy="2545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5" y="4991100"/>
            <a:ext cx="3981450" cy="1866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265" y="5032273"/>
            <a:ext cx="4048125" cy="184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601200" cy="17526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858000" y="0"/>
            <a:ext cx="8382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800600" y="1371600"/>
            <a:ext cx="3429000" cy="381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>
            <a:endCxn id="12" idx="2"/>
          </p:cNvCxnSpPr>
          <p:nvPr/>
        </p:nvCxnSpPr>
        <p:spPr>
          <a:xfrm flipV="1">
            <a:off x="1371600" y="457200"/>
            <a:ext cx="5905500" cy="6324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2754414"/>
            <a:ext cx="9526848" cy="941286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7277100" y="6459794"/>
            <a:ext cx="23352" cy="17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1143000" y="3505200"/>
            <a:ext cx="6781800" cy="3048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978" y="1676400"/>
            <a:ext cx="7872984" cy="1143000"/>
          </a:xfrm>
        </p:spPr>
        <p:txBody>
          <a:bodyPr/>
          <a:lstStyle/>
          <a:p>
            <a:r>
              <a:rPr lang="en-US" dirty="0" smtClean="0"/>
              <a:t>LISTENING PRACTICE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8708"/>
            <a:ext cx="9601200" cy="88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1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" y="0"/>
            <a:ext cx="9586452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626" y="457200"/>
            <a:ext cx="4952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The plates are full of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48" y="3962400"/>
            <a:ext cx="4616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coffee cup is empty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0093" y="3365212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193</a:t>
            </a:r>
          </a:p>
        </p:txBody>
      </p:sp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381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29200" y="1927123"/>
            <a:ext cx="4704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sink is full of dishes</a:t>
            </a:r>
          </a:p>
        </p:txBody>
      </p:sp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05400" y="228600"/>
            <a:ext cx="4203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UcPeriod"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man is preparing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3962400"/>
            <a:ext cx="543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The woman is holding a fork</a:t>
            </a:r>
          </a:p>
        </p:txBody>
      </p:sp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23"/>
            <a:ext cx="5867400" cy="21876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81000" y="990600"/>
            <a:ext cx="762000" cy="6096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" y="2192594"/>
            <a:ext cx="6309852" cy="192220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3760470" y="3276600"/>
            <a:ext cx="2411730" cy="838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324600" y="3505200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8" y="4114800"/>
            <a:ext cx="6462252" cy="23622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876800" y="5334000"/>
            <a:ext cx="1600200" cy="1143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/>
      <p:bldP spid="14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54"/>
            <a:ext cx="7010400" cy="217784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895600" y="533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895600" y="1676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13" y="2209799"/>
            <a:ext cx="7239000" cy="228600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3490452" y="2939845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2209800" y="3465871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" y="0"/>
            <a:ext cx="9582150" cy="83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531" y="838200"/>
            <a:ext cx="6686550" cy="6019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400" y="838200"/>
            <a:ext cx="5942990" cy="14478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8382000" y="1600200"/>
            <a:ext cx="11423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114800" y="1981200"/>
            <a:ext cx="2743200" cy="3048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9445" y="3352800"/>
            <a:ext cx="5823585" cy="1219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7" name="Rounded Rectangle 16"/>
          <p:cNvSpPr/>
          <p:nvPr/>
        </p:nvSpPr>
        <p:spPr>
          <a:xfrm>
            <a:off x="6313438" y="3382297"/>
            <a:ext cx="2220961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9824" y="5410200"/>
            <a:ext cx="5841376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9" name="Rounded Rectangle 18"/>
          <p:cNvSpPr/>
          <p:nvPr/>
        </p:nvSpPr>
        <p:spPr>
          <a:xfrm>
            <a:off x="6313437" y="5467350"/>
            <a:ext cx="130656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620000" y="228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487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7" grpId="0" animBg="1"/>
      <p:bldP spid="19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33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29497"/>
            <a:ext cx="5638190" cy="134210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4968203" y="29497"/>
            <a:ext cx="103254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6200" y="2817710"/>
            <a:ext cx="5638190" cy="152569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Rounded Rectangle 10"/>
          <p:cNvSpPr/>
          <p:nvPr/>
        </p:nvSpPr>
        <p:spPr>
          <a:xfrm>
            <a:off x="5334000" y="3390055"/>
            <a:ext cx="118302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6200" y="5344447"/>
            <a:ext cx="5638189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126481" y="6305550"/>
            <a:ext cx="188685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399072" y="1676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487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34" y="0"/>
            <a:ext cx="9582150" cy="923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14092"/>
            <a:ext cx="5334000" cy="59439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400" y="0"/>
            <a:ext cx="6019800" cy="2362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530463" y="80962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8763000" y="1435356"/>
            <a:ext cx="81669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3298" y="3319462"/>
            <a:ext cx="5926394" cy="13287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6" name="Rounded Rectangle 15"/>
          <p:cNvSpPr/>
          <p:nvPr/>
        </p:nvSpPr>
        <p:spPr>
          <a:xfrm>
            <a:off x="5356123" y="3829050"/>
            <a:ext cx="310207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1568" y="5540169"/>
            <a:ext cx="5952822" cy="93683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4921968" y="5647559"/>
            <a:ext cx="140263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16 Track 1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76060" y="243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935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057900" cy="6781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0470" y="0"/>
            <a:ext cx="5840730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4267200" y="0"/>
            <a:ext cx="13716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095873" y="914400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0470" y="2819400"/>
            <a:ext cx="5840730" cy="1600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5" name="Rounded Rectangle 14"/>
          <p:cNvSpPr/>
          <p:nvPr/>
        </p:nvSpPr>
        <p:spPr>
          <a:xfrm>
            <a:off x="7696200" y="2819400"/>
            <a:ext cx="18281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774112" y="4038600"/>
            <a:ext cx="1407488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0470" y="5165008"/>
            <a:ext cx="5763920" cy="161679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7391400" y="5840669"/>
            <a:ext cx="6858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16 Track 1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34300" y="1676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935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12243</TotalTime>
  <Words>860</Words>
  <Application>Microsoft Office PowerPoint</Application>
  <PresentationFormat>Custom</PresentationFormat>
  <Paragraphs>357</Paragraphs>
  <Slides>84</Slides>
  <Notes>3</Notes>
  <HiddenSlides>0</HiddenSlides>
  <MMClips>7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84</vt:i4>
      </vt:variant>
    </vt:vector>
  </HeadingPairs>
  <TitlesOfParts>
    <vt:vector size="87" baseType="lpstr">
      <vt:lpstr>Solstice</vt:lpstr>
      <vt:lpstr>1_Solstice</vt:lpstr>
      <vt:lpstr>5_Solstice</vt:lpstr>
      <vt:lpstr>PowerPoint Presentation</vt:lpstr>
      <vt:lpstr>ENGLISH 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FOREIGN LANGUAGE DEPARTMENT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LISTENING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BillGates</cp:lastModifiedBy>
  <cp:revision>1337</cp:revision>
  <dcterms:created xsi:type="dcterms:W3CDTF">2017-11-18T13:40:10Z</dcterms:created>
  <dcterms:modified xsi:type="dcterms:W3CDTF">2024-06-28T07:25:34Z</dcterms:modified>
</cp:coreProperties>
</file>