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4020" r:id="rId3"/>
  </p:sldMasterIdLst>
  <p:notesMasterIdLst>
    <p:notesMasterId r:id="rId43"/>
  </p:notesMasterIdLst>
  <p:handoutMasterIdLst>
    <p:handoutMasterId r:id="rId44"/>
  </p:handoutMasterIdLst>
  <p:sldIdLst>
    <p:sldId id="1037" r:id="rId4"/>
    <p:sldId id="1111" r:id="rId5"/>
    <p:sldId id="1157" r:id="rId6"/>
    <p:sldId id="1196" r:id="rId7"/>
    <p:sldId id="1083" r:id="rId8"/>
    <p:sldId id="1197" r:id="rId9"/>
    <p:sldId id="1212" r:id="rId10"/>
    <p:sldId id="1089" r:id="rId11"/>
    <p:sldId id="979" r:id="rId12"/>
    <p:sldId id="1193" r:id="rId13"/>
    <p:sldId id="1164" r:id="rId14"/>
    <p:sldId id="1215" r:id="rId15"/>
    <p:sldId id="1199" r:id="rId16"/>
    <p:sldId id="1201" r:id="rId17"/>
    <p:sldId id="1202" r:id="rId18"/>
    <p:sldId id="1200" r:id="rId19"/>
    <p:sldId id="1204" r:id="rId20"/>
    <p:sldId id="1184" r:id="rId21"/>
    <p:sldId id="1206" r:id="rId22"/>
    <p:sldId id="1208" r:id="rId23"/>
    <p:sldId id="1209" r:id="rId24"/>
    <p:sldId id="1213" r:id="rId25"/>
    <p:sldId id="1214" r:id="rId26"/>
    <p:sldId id="1195" r:id="rId27"/>
    <p:sldId id="1216" r:id="rId28"/>
    <p:sldId id="1187" r:id="rId29"/>
    <p:sldId id="1188" r:id="rId30"/>
    <p:sldId id="1189" r:id="rId31"/>
    <p:sldId id="1194" r:id="rId32"/>
    <p:sldId id="1190" r:id="rId33"/>
    <p:sldId id="1198" r:id="rId34"/>
    <p:sldId id="1211" r:id="rId35"/>
    <p:sldId id="1137" r:id="rId36"/>
    <p:sldId id="1166" r:id="rId37"/>
    <p:sldId id="1168" r:id="rId38"/>
    <p:sldId id="1169" r:id="rId39"/>
    <p:sldId id="1180" r:id="rId40"/>
    <p:sldId id="1122" r:id="rId41"/>
    <p:sldId id="1114" r:id="rId42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8439BD"/>
    <a:srgbClr val="8C3FC5"/>
    <a:srgbClr val="FF6600"/>
    <a:srgbClr val="000099"/>
    <a:srgbClr val="000066"/>
    <a:srgbClr val="3333FF"/>
    <a:srgbClr val="008000"/>
    <a:srgbClr val="FFFFFF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4" autoAdjust="0"/>
    <p:restoredTop sz="95238" autoAdjust="0"/>
  </p:normalViewPr>
  <p:slideViewPr>
    <p:cSldViewPr>
      <p:cViewPr varScale="1">
        <p:scale>
          <a:sx n="70" d="100"/>
          <a:sy n="70" d="100"/>
        </p:scale>
        <p:origin x="-1278" y="-10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602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7/21/2024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7/21/2024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1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86EA-054A-480D-ADEE-E8036023C9C6}" type="datetime1">
              <a:rPr lang="en-US" smtClean="0"/>
              <a:t>7/21/2024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0C5EC-73A9-4ED4-AFCE-0EDC280100F4}" type="datetime1">
              <a:rPr lang="en-US" smtClean="0"/>
              <a:t>7/21/2024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DA5A6-CD27-47F0-A144-7C42A8DD125B}" type="datetime1">
              <a:rPr lang="en-US" smtClean="0"/>
              <a:t>7/21/2024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D9A77-4055-4641-9667-719408FBEB7E}" type="datetime1">
              <a:rPr lang="en-US" smtClean="0"/>
              <a:t>7/21/2024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4E7EE-CB9A-49A8-BF81-27B7291E8503}" type="datetime1">
              <a:rPr lang="en-US" smtClean="0"/>
              <a:t>7/21/2024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3A4-7464-475F-84E0-5C0D13638AF7}" type="datetime1">
              <a:rPr lang="en-US" smtClean="0"/>
              <a:t>7/21/2024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7/21/2024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74E55-D3B9-4A07-B1ED-7342E3E8CD5F}" type="datetime1">
              <a:rPr lang="en-US" smtClean="0"/>
              <a:t>7/21/2024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5B41-655F-4A69-BDF1-13A1ABB6D8EC}" type="datetime1">
              <a:rPr lang="en-US" smtClean="0"/>
              <a:t>7/21/2024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9D3D8-5161-4416-9321-B0A11E9DD71E}" type="datetime1">
              <a:rPr lang="en-US" smtClean="0"/>
              <a:t>7/21/2024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744A4-20A2-45DC-B7B1-C248F8EA778A}" type="datetime1">
              <a:rPr lang="en-US" smtClean="0"/>
              <a:t>7/21/2024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49FD-E6DF-40F1-A2AE-42A3D3668B1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855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5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37B8E-4205-4737-ADBC-CD6C46CAF55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183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5E1EB-7DF7-48C7-BA2B-EB231095C8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0543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21B89-ED1E-4C47-8A4A-CCD650807CC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44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76E-9022-49C0-975E-4D3E3EE997B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41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11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5874-3490-4925-9A41-FF400A1770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1811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18E6-1C4B-46C6-8212-4C59827543C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004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1559-EDDF-43AD-B595-E9EA384BB5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297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4063-541E-4B59-83C0-B1BE014EAB9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5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7/21/2024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/>
              <a:t>Tiếng Anh 3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1AD99C-029E-41E6-9068-A7D36B117D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05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7842" y="2425104"/>
            <a:ext cx="7200900" cy="2396149"/>
          </a:xfrm>
        </p:spPr>
        <p:txBody>
          <a:bodyPr>
            <a:noAutofit/>
          </a:bodyPr>
          <a:lstStyle/>
          <a:p>
            <a:r>
              <a:rPr lang="en-US" sz="787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3</a:t>
            </a:r>
            <a:br>
              <a:rPr lang="en-US" sz="787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7875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4724400"/>
            <a:ext cx="8261862" cy="1303913"/>
          </a:xfrm>
        </p:spPr>
        <p:txBody>
          <a:bodyPr>
            <a:noAutofit/>
          </a:bodyPr>
          <a:lstStyle/>
          <a:p>
            <a:r>
              <a:rPr lang="en-US" sz="5400" b="1" dirty="0">
                <a:solidFill>
                  <a:srgbClr val="0000FF"/>
                </a:solidFill>
                <a:latin typeface="Amazone" pitchFamily="34" charset="-93"/>
                <a:ea typeface="Amazone" pitchFamily="34" charset="-93"/>
                <a:cs typeface="Amazone" pitchFamily="34" charset="-93"/>
              </a:rPr>
              <a:t>Lecturer</a:t>
            </a:r>
            <a:r>
              <a:rPr lang="en-US" sz="5400" b="1">
                <a:solidFill>
                  <a:srgbClr val="0000FF"/>
                </a:solidFill>
                <a:latin typeface="Amazone" pitchFamily="34" charset="-93"/>
                <a:ea typeface="Amazone" pitchFamily="34" charset="-93"/>
                <a:cs typeface="Amazone" pitchFamily="34" charset="-93"/>
              </a:rPr>
              <a:t>: Võ Thị Hồng Lan</a:t>
            </a:r>
            <a:endParaRPr lang="en-US" sz="5400" b="1" dirty="0">
              <a:solidFill>
                <a:srgbClr val="0000FF"/>
              </a:solidFill>
              <a:latin typeface="Amazone" pitchFamily="34" charset="-93"/>
              <a:ea typeface="Amazone" pitchFamily="34" charset="-93"/>
              <a:cs typeface="Amazone" pitchFamily="34" charset="-93"/>
            </a:endParaRPr>
          </a:p>
        </p:txBody>
      </p:sp>
      <p:pic>
        <p:nvPicPr>
          <p:cNvPr id="1026" name="Picture 2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-306742"/>
            <a:ext cx="8223762" cy="30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1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06752"/>
            <a:ext cx="7162800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3543" y="2590800"/>
            <a:ext cx="361405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err="1">
                <a:solidFill>
                  <a:srgbClr val="007033"/>
                </a:solidFill>
              </a:rPr>
              <a:t>Giới</a:t>
            </a:r>
            <a:r>
              <a:rPr lang="en-US" sz="3200" b="1" u="sng" dirty="0">
                <a:solidFill>
                  <a:srgbClr val="007033"/>
                </a:solidFill>
              </a:rPr>
              <a:t> </a:t>
            </a:r>
            <a:r>
              <a:rPr lang="en-US" sz="3200" b="1" u="sng" dirty="0" err="1">
                <a:solidFill>
                  <a:srgbClr val="007033"/>
                </a:solidFill>
              </a:rPr>
              <a:t>thiệu</a:t>
            </a:r>
            <a:r>
              <a:rPr lang="en-US" sz="2000" b="1" dirty="0">
                <a:solidFill>
                  <a:srgbClr val="007033"/>
                </a:solidFill>
              </a:rPr>
              <a:t>: </a:t>
            </a:r>
          </a:p>
          <a:p>
            <a:r>
              <a:rPr lang="en-US" sz="2400" b="1" dirty="0">
                <a:solidFill>
                  <a:srgbClr val="007033"/>
                </a:solidFill>
              </a:rPr>
              <a:t>+ Môn học Tiếng Anh 3.</a:t>
            </a:r>
          </a:p>
          <a:p>
            <a:r>
              <a:rPr lang="en-US" sz="2400" b="1" dirty="0">
                <a:solidFill>
                  <a:srgbClr val="007033"/>
                </a:solidFill>
              </a:rPr>
              <a:t>+ </a:t>
            </a:r>
            <a:r>
              <a:rPr lang="en-US" sz="2400" b="1" dirty="0" err="1">
                <a:solidFill>
                  <a:srgbClr val="007033"/>
                </a:solidFill>
              </a:rPr>
              <a:t>Bậc</a:t>
            </a:r>
            <a:r>
              <a:rPr lang="en-US" sz="2400" b="1" dirty="0">
                <a:solidFill>
                  <a:srgbClr val="007033"/>
                </a:solidFill>
              </a:rPr>
              <a:t> Cao đẳng. </a:t>
            </a:r>
          </a:p>
          <a:p>
            <a:r>
              <a:rPr lang="en-US" sz="2400" b="1" dirty="0">
                <a:solidFill>
                  <a:srgbClr val="007033"/>
                </a:solidFill>
              </a:rPr>
              <a:t>+ </a:t>
            </a:r>
            <a:r>
              <a:rPr lang="en-US" sz="2400" b="1" dirty="0" err="1">
                <a:solidFill>
                  <a:srgbClr val="007033"/>
                </a:solidFill>
              </a:rPr>
              <a:t>Ngành</a:t>
            </a:r>
            <a:r>
              <a:rPr lang="en-US" sz="2400" b="1" dirty="0">
                <a:solidFill>
                  <a:srgbClr val="007033"/>
                </a:solidFill>
              </a:rPr>
              <a:t> </a:t>
            </a:r>
            <a:r>
              <a:rPr lang="en-US" sz="2400" b="1" dirty="0" err="1">
                <a:solidFill>
                  <a:srgbClr val="007033"/>
                </a:solidFill>
              </a:rPr>
              <a:t>không</a:t>
            </a:r>
            <a:r>
              <a:rPr lang="en-US" sz="2400" b="1" dirty="0">
                <a:solidFill>
                  <a:srgbClr val="007033"/>
                </a:solidFill>
              </a:rPr>
              <a:t> </a:t>
            </a:r>
            <a:r>
              <a:rPr lang="en-US" sz="2400" b="1" dirty="0" err="1">
                <a:solidFill>
                  <a:srgbClr val="007033"/>
                </a:solidFill>
              </a:rPr>
              <a:t>chuyên</a:t>
            </a:r>
            <a:r>
              <a:rPr lang="en-US" sz="2400" b="1" dirty="0">
                <a:solidFill>
                  <a:srgbClr val="007033"/>
                </a:solidFill>
              </a:rPr>
              <a:t> Anh.</a:t>
            </a:r>
          </a:p>
        </p:txBody>
      </p:sp>
    </p:spTree>
    <p:extLst>
      <p:ext uri="{BB962C8B-B14F-4D97-AF65-F5344CB8AC3E}">
        <p14:creationId xmlns:p14="http://schemas.microsoft.com/office/powerpoint/2010/main" val="233784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CCCBA6E0-0F8A-E4C4-61ED-1C43DEB2B1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688413"/>
              </p:ext>
            </p:extLst>
          </p:nvPr>
        </p:nvGraphicFramePr>
        <p:xfrm>
          <a:off x="974678" y="457200"/>
          <a:ext cx="8610600" cy="58483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88744">
                  <a:extLst>
                    <a:ext uri="{9D8B030D-6E8A-4147-A177-3AD203B41FA5}">
                      <a16:colId xmlns:a16="http://schemas.microsoft.com/office/drawing/2014/main" xmlns="" val="2892519611"/>
                    </a:ext>
                  </a:extLst>
                </a:gridCol>
                <a:gridCol w="1647154">
                  <a:extLst>
                    <a:ext uri="{9D8B030D-6E8A-4147-A177-3AD203B41FA5}">
                      <a16:colId xmlns:a16="http://schemas.microsoft.com/office/drawing/2014/main" xmlns="" val="4274911467"/>
                    </a:ext>
                  </a:extLst>
                </a:gridCol>
                <a:gridCol w="5974702">
                  <a:extLst>
                    <a:ext uri="{9D8B030D-6E8A-4147-A177-3AD203B41FA5}">
                      <a16:colId xmlns:a16="http://schemas.microsoft.com/office/drawing/2014/main" xmlns="" val="1160365694"/>
                    </a:ext>
                  </a:extLst>
                </a:gridCol>
              </a:tblGrid>
              <a:tr h="1065097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</a:p>
                  </a:txBody>
                  <a:tcPr marL="15808" marR="15808" marT="15808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SỐ TIẾT</a:t>
                      </a:r>
                    </a:p>
                  </a:txBody>
                  <a:tcPr marL="15808" marR="15808" marT="15808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BÀI</a:t>
                      </a:r>
                    </a:p>
                  </a:txBody>
                  <a:tcPr marL="15808" marR="15808" marT="15808" marB="0" anchor="ctr"/>
                </a:tc>
                <a:extLst>
                  <a:ext uri="{0D108BD9-81ED-4DB2-BD59-A6C34878D82A}">
                    <a16:rowId xmlns:a16="http://schemas.microsoft.com/office/drawing/2014/main" xmlns="" val="3043343979"/>
                  </a:ext>
                </a:extLst>
              </a:tr>
              <a:tr h="691623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5808" marR="15808" marT="15808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3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5808" marR="15808" marT="15808" marB="0" anchor="ctr"/>
                </a:tc>
                <a:tc>
                  <a:txBody>
                    <a:bodyPr/>
                    <a:lstStyle/>
                    <a:p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Starter TOEIC: Unit 9</a:t>
                      </a:r>
                      <a:endParaRPr lang="en-GB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08" marR="15808" marT="15808" marB="0" anchor="ctr"/>
                </a:tc>
                <a:extLst>
                  <a:ext uri="{0D108BD9-81ED-4DB2-BD59-A6C34878D82A}">
                    <a16:rowId xmlns:a16="http://schemas.microsoft.com/office/drawing/2014/main" xmlns="" val="922214520"/>
                  </a:ext>
                </a:extLst>
              </a:tr>
              <a:tr h="1363877">
                <a:tc>
                  <a:txBody>
                    <a:bodyPr/>
                    <a:lstStyle/>
                    <a:p>
                      <a:pPr algn="ctr"/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3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5808" marR="15808" marT="15808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3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5808" marR="15808" marT="15808" marB="0" anchor="ctr"/>
                </a:tc>
                <a:tc>
                  <a:txBody>
                    <a:bodyPr/>
                    <a:lstStyle/>
                    <a:p>
                      <a:r>
                        <a:rPr lang="en-US" sz="36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Starter TOEIC: Unit </a:t>
                      </a:r>
                      <a:r>
                        <a:rPr lang="en-US" sz="36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</a:t>
                      </a:r>
                      <a:r>
                        <a:rPr lang="en-US" sz="3600" b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(PART</a:t>
                      </a:r>
                      <a:r>
                        <a:rPr lang="en-US" sz="3600" b="1" baseline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</a:t>
                      </a:r>
                      <a:r>
                        <a:rPr lang="en-US" sz="3600" b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3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08" marR="15808" marT="15808" marB="0" anchor="ctr"/>
                </a:tc>
                <a:extLst>
                  <a:ext uri="{0D108BD9-81ED-4DB2-BD59-A6C34878D82A}">
                    <a16:rowId xmlns:a16="http://schemas.microsoft.com/office/drawing/2014/main" xmlns="" val="2088244219"/>
                  </a:ext>
                </a:extLst>
              </a:tr>
              <a:tr h="691623">
                <a:tc>
                  <a:txBody>
                    <a:bodyPr/>
                    <a:lstStyle/>
                    <a:p>
                      <a:pPr algn="ctr"/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3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5808" marR="15808" marT="15808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3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5808" marR="15808" marT="15808" marB="0" anchor="ctr"/>
                </a:tc>
                <a:tc>
                  <a:txBody>
                    <a:bodyPr/>
                    <a:lstStyle/>
                    <a:p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Starter TOEIC: Unit 11                                         </a:t>
                      </a:r>
                      <a:endParaRPr lang="en-GB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08" marR="15808" marT="15808" marB="0" anchor="ctr"/>
                </a:tc>
                <a:extLst>
                  <a:ext uri="{0D108BD9-81ED-4DB2-BD59-A6C34878D82A}">
                    <a16:rowId xmlns:a16="http://schemas.microsoft.com/office/drawing/2014/main" xmlns="" val="2010094644"/>
                  </a:ext>
                </a:extLst>
              </a:tr>
              <a:tr h="2036130">
                <a:tc>
                  <a:txBody>
                    <a:bodyPr/>
                    <a:lstStyle/>
                    <a:p>
                      <a:pPr algn="ctr"/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3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5808" marR="15808" marT="15808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GB" sz="3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5808" marR="15808" marT="15808" marB="0" anchor="ctr"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Starter TOEIC: Unit 12 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 Revision Unit 9-12</a:t>
                      </a:r>
                      <a:endParaRPr lang="en-GB" sz="3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-Test 3</a:t>
                      </a:r>
                      <a:endParaRPr lang="en-GB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08" marR="15808" marT="15808" marB="0" anchor="ctr"/>
                </a:tc>
                <a:extLst>
                  <a:ext uri="{0D108BD9-81ED-4DB2-BD59-A6C34878D82A}">
                    <a16:rowId xmlns:a16="http://schemas.microsoft.com/office/drawing/2014/main" xmlns="" val="3640408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241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9050"/>
            <a:ext cx="7162800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804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arm-up activities | Baamboozle - Baamboozle | The Most Fun Classroom Games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5" name="AutoShape 4" descr="Warm-up activities | Baamboozle - Baamboozle | The Most Fun Classroom Games!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6" name="AutoShape 6" descr="Warm-up activities | Baamboozle - Baamboozle | The Most Fun Classroom Games!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7" name="AutoShape 8" descr="https://media.baamboozle.com/uploads/images/463921/1637736663_111983.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sp>
        <p:nvSpPr>
          <p:cNvPr id="8" name="AutoShape 10" descr="https://media.baamboozle.com/uploads/images/463921/1637736663_111983.pn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vi-VN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078" y="914400"/>
            <a:ext cx="4953000" cy="3466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1069975" y="46038"/>
            <a:ext cx="4721225" cy="1143000"/>
          </a:xfrm>
          <a:prstGeom prst="rect">
            <a:avLst/>
          </a:prstGeom>
        </p:spPr>
        <p:txBody>
          <a:bodyPr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7200" b="1">
                <a:solidFill>
                  <a:srgbClr val="FF0000"/>
                </a:solidFill>
              </a:rPr>
              <a:t>REVIEW</a:t>
            </a:r>
            <a:endParaRPr lang="en-US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2203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640113"/>
              </p:ext>
            </p:extLst>
          </p:nvPr>
        </p:nvGraphicFramePr>
        <p:xfrm>
          <a:off x="2286000" y="762000"/>
          <a:ext cx="6781800" cy="4800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3909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909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3908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400" dirty="0"/>
                        <a:t>Food </a:t>
                      </a:r>
                      <a:endParaRPr lang="vi-VN" sz="3600" dirty="0"/>
                    </a:p>
                    <a:p>
                      <a:pPr algn="ctr"/>
                      <a:endParaRPr lang="vi-VN" sz="20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400" dirty="0"/>
                        <a:t>Drinks</a:t>
                      </a:r>
                      <a:endParaRPr lang="vi-VN" sz="3600" dirty="0"/>
                    </a:p>
                    <a:p>
                      <a:pPr algn="ctr"/>
                      <a:endParaRPr lang="vi-VN" sz="20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52443">
                <a:tc>
                  <a:txBody>
                    <a:bodyPr/>
                    <a:lstStyle/>
                    <a:p>
                      <a:r>
                        <a:rPr lang="en-US" sz="4000" b="1" dirty="0">
                          <a:solidFill>
                            <a:srgbClr val="FF0000"/>
                          </a:solidFill>
                        </a:rPr>
                        <a:t>- beef</a:t>
                      </a:r>
                      <a:endParaRPr lang="vi-VN" sz="4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>
                          <a:solidFill>
                            <a:srgbClr val="FF0000"/>
                          </a:solidFill>
                        </a:rPr>
                        <a:t>-</a:t>
                      </a:r>
                      <a:r>
                        <a:rPr lang="en-US" sz="4000" b="1" baseline="0" dirty="0">
                          <a:solidFill>
                            <a:srgbClr val="FF0000"/>
                          </a:solidFill>
                        </a:rPr>
                        <a:t> coffee</a:t>
                      </a:r>
                      <a:endParaRPr lang="vi-VN" sz="4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52443">
                <a:tc>
                  <a:txBody>
                    <a:bodyPr/>
                    <a:lstStyle/>
                    <a:p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52443">
                <a:tc>
                  <a:txBody>
                    <a:bodyPr/>
                    <a:lstStyle/>
                    <a:p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52443">
                <a:tc>
                  <a:txBody>
                    <a:bodyPr/>
                    <a:lstStyle/>
                    <a:p>
                      <a:endParaRPr lang="vi-VN" sz="400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2698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248967"/>
              </p:ext>
            </p:extLst>
          </p:nvPr>
        </p:nvGraphicFramePr>
        <p:xfrm>
          <a:off x="1833032" y="76200"/>
          <a:ext cx="6781800" cy="4800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3909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909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3908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400" dirty="0"/>
                        <a:t>Food </a:t>
                      </a:r>
                      <a:endParaRPr lang="vi-VN" sz="3600" dirty="0"/>
                    </a:p>
                    <a:p>
                      <a:pPr algn="ctr"/>
                      <a:endParaRPr lang="vi-VN" sz="20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400" dirty="0"/>
                        <a:t>Drinks</a:t>
                      </a:r>
                      <a:endParaRPr lang="vi-VN" sz="3600" dirty="0"/>
                    </a:p>
                    <a:p>
                      <a:pPr algn="ctr"/>
                      <a:endParaRPr lang="vi-VN" sz="20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52443">
                <a:tc>
                  <a:txBody>
                    <a:bodyPr/>
                    <a:lstStyle/>
                    <a:p>
                      <a:r>
                        <a:rPr lang="en-US" sz="4000" b="1" dirty="0">
                          <a:solidFill>
                            <a:srgbClr val="FF0000"/>
                          </a:solidFill>
                        </a:rPr>
                        <a:t>- beef</a:t>
                      </a:r>
                      <a:endParaRPr lang="vi-VN" sz="4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>
                          <a:solidFill>
                            <a:srgbClr val="FF0000"/>
                          </a:solidFill>
                        </a:rPr>
                        <a:t>-</a:t>
                      </a:r>
                      <a:r>
                        <a:rPr lang="en-US" sz="4000" b="1" baseline="0" dirty="0">
                          <a:solidFill>
                            <a:srgbClr val="FF0000"/>
                          </a:solidFill>
                        </a:rPr>
                        <a:t> coffee</a:t>
                      </a:r>
                      <a:endParaRPr lang="vi-VN" sz="4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52443">
                <a:tc>
                  <a:txBody>
                    <a:bodyPr/>
                    <a:lstStyle/>
                    <a:p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52443">
                <a:tc>
                  <a:txBody>
                    <a:bodyPr/>
                    <a:lstStyle/>
                    <a:p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52443">
                <a:tc>
                  <a:txBody>
                    <a:bodyPr/>
                    <a:lstStyle/>
                    <a:p>
                      <a:endParaRPr lang="vi-VN" sz="400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2" name="1 Minute timer (1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505200" y="4991100"/>
            <a:ext cx="3318932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4677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7711078"/>
              </p:ext>
            </p:extLst>
          </p:nvPr>
        </p:nvGraphicFramePr>
        <p:xfrm>
          <a:off x="2286000" y="762000"/>
          <a:ext cx="6781800" cy="4800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3909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909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3908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400" dirty="0"/>
                        <a:t>Food </a:t>
                      </a:r>
                      <a:endParaRPr lang="vi-VN" sz="3600" dirty="0"/>
                    </a:p>
                    <a:p>
                      <a:pPr algn="ctr"/>
                      <a:endParaRPr lang="vi-VN" sz="20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400" dirty="0"/>
                        <a:t>Drinks</a:t>
                      </a:r>
                      <a:endParaRPr lang="vi-VN" sz="3600" dirty="0"/>
                    </a:p>
                    <a:p>
                      <a:pPr algn="ctr"/>
                      <a:endParaRPr lang="vi-VN" sz="20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52443">
                <a:tc>
                  <a:txBody>
                    <a:bodyPr/>
                    <a:lstStyle/>
                    <a:p>
                      <a:r>
                        <a:rPr lang="en-US" sz="4000" b="1" dirty="0">
                          <a:solidFill>
                            <a:srgbClr val="FF0000"/>
                          </a:solidFill>
                        </a:rPr>
                        <a:t>- beef</a:t>
                      </a:r>
                      <a:endParaRPr lang="vi-VN" sz="4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>
                          <a:solidFill>
                            <a:srgbClr val="FF0000"/>
                          </a:solidFill>
                        </a:rPr>
                        <a:t>-</a:t>
                      </a:r>
                      <a:r>
                        <a:rPr lang="en-US" sz="4000" b="1" baseline="0" dirty="0">
                          <a:solidFill>
                            <a:srgbClr val="FF0000"/>
                          </a:solidFill>
                        </a:rPr>
                        <a:t> coffee</a:t>
                      </a:r>
                      <a:endParaRPr lang="vi-VN" sz="4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52443">
                <a:tc>
                  <a:txBody>
                    <a:bodyPr/>
                    <a:lstStyle/>
                    <a:p>
                      <a:r>
                        <a:rPr lang="en-US" sz="4000" b="1">
                          <a:solidFill>
                            <a:srgbClr val="0000FF"/>
                          </a:solidFill>
                        </a:rPr>
                        <a:t>- BREAD</a:t>
                      </a:r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>
                          <a:solidFill>
                            <a:srgbClr val="0000FF"/>
                          </a:solidFill>
                        </a:rPr>
                        <a:t>- MILK</a:t>
                      </a:r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52443">
                <a:tc>
                  <a:txBody>
                    <a:bodyPr/>
                    <a:lstStyle/>
                    <a:p>
                      <a:r>
                        <a:rPr lang="en-US" sz="4000" b="1">
                          <a:solidFill>
                            <a:srgbClr val="0000FF"/>
                          </a:solidFill>
                        </a:rPr>
                        <a:t>- SOUP</a:t>
                      </a:r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>
                          <a:solidFill>
                            <a:srgbClr val="0000FF"/>
                          </a:solidFill>
                        </a:rPr>
                        <a:t>- COKE</a:t>
                      </a:r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52443">
                <a:tc>
                  <a:txBody>
                    <a:bodyPr/>
                    <a:lstStyle/>
                    <a:p>
                      <a:r>
                        <a:rPr lang="en-US" sz="4000" b="1">
                          <a:solidFill>
                            <a:srgbClr val="0000FF"/>
                          </a:solidFill>
                        </a:rPr>
                        <a:t>- NOODLES</a:t>
                      </a:r>
                      <a:endParaRPr lang="vi-VN" sz="400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>
                          <a:solidFill>
                            <a:srgbClr val="0000FF"/>
                          </a:solidFill>
                        </a:rPr>
                        <a:t>- TEA</a:t>
                      </a:r>
                      <a:endParaRPr lang="vi-VN" sz="400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18934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1376" y="76940"/>
            <a:ext cx="7872984" cy="1143000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</a:rPr>
              <a:t>UNIT 10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2952" y="1219940"/>
            <a:ext cx="8001000" cy="22860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5400" b="1" dirty="0">
                <a:solidFill>
                  <a:srgbClr val="0000FF"/>
                </a:solidFill>
              </a:rPr>
              <a:t>INDEFINITE PRONOUNS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28A3B-1D76-49EE-8EEC-75D7F3AB79F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6752" y="2971800"/>
            <a:ext cx="8153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8439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VII </a:t>
            </a:r>
          </a:p>
          <a:p>
            <a:pPr algn="ctr"/>
            <a:r>
              <a:rPr lang="en-US" sz="5400" b="1" dirty="0">
                <a:solidFill>
                  <a:srgbClr val="8439B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Reading Comprehension</a:t>
            </a:r>
          </a:p>
          <a:p>
            <a:pPr algn="ctr"/>
            <a:r>
              <a:rPr lang="en-US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203 - 204</a:t>
            </a: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3646170" y="4830696"/>
            <a:ext cx="2240280" cy="476250"/>
          </a:xfrm>
        </p:spPr>
        <p:txBody>
          <a:bodyPr/>
          <a:lstStyle/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886450" y="4830696"/>
            <a:ext cx="3040380" cy="476250"/>
          </a:xfrm>
        </p:spPr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30030" y="4830696"/>
            <a:ext cx="480060" cy="476250"/>
          </a:xfrm>
        </p:spPr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09600"/>
            <a:ext cx="9410090" cy="586740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19100" y="803897"/>
            <a:ext cx="876300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7033"/>
                </a:solidFill>
              </a:rPr>
              <a:t>           </a:t>
            </a:r>
            <a:r>
              <a:rPr lang="en-US" sz="40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40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0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40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xong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đọc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vốn từ vựng liên quan đến chủ đề Thức ăn và Thức </a:t>
            </a:r>
            <a:r>
              <a:rPr lang="en-US" sz="3600" b="1" dirty="0" err="1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uống</a:t>
            </a:r>
            <a:r>
              <a:rPr lang="en-US" sz="3600" b="1" dirty="0">
                <a:solidFill>
                  <a:srgbClr val="007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b="1" dirty="0">
              <a:solidFill>
                <a:srgbClr val="007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11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8632CE4-F360-2506-5B81-0D2BA96BED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16" y="0"/>
            <a:ext cx="8904767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01000" y="31845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203</a:t>
            </a:r>
            <a:endParaRPr lang="vi-V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A1C4B99-ADAB-EDF0-E1F8-861590D4CBD9}"/>
              </a:ext>
            </a:extLst>
          </p:cNvPr>
          <p:cNvSpPr txBox="1"/>
          <p:nvPr/>
        </p:nvSpPr>
        <p:spPr>
          <a:xfrm>
            <a:off x="609600" y="11200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vi-VN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71122DA-BA15-73FA-DD8F-95A9122149CC}"/>
              </a:ext>
            </a:extLst>
          </p:cNvPr>
          <p:cNvSpPr txBox="1"/>
          <p:nvPr/>
        </p:nvSpPr>
        <p:spPr>
          <a:xfrm>
            <a:off x="609600" y="26094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vi-VN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A5621C5-26B3-D24F-0488-D67EC6607F22}"/>
              </a:ext>
            </a:extLst>
          </p:cNvPr>
          <p:cNvSpPr txBox="1"/>
          <p:nvPr/>
        </p:nvSpPr>
        <p:spPr>
          <a:xfrm>
            <a:off x="621437" y="44196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vi-VN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DA2AE0C-A8B7-B48A-ACEF-F67501ED7EEE}"/>
              </a:ext>
            </a:extLst>
          </p:cNvPr>
          <p:cNvSpPr txBox="1"/>
          <p:nvPr/>
        </p:nvSpPr>
        <p:spPr>
          <a:xfrm>
            <a:off x="554152" y="593621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vi-VN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53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40340"/>
            <a:ext cx="8140375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997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786621-AC47-6141-BD9F-976369577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5676" y="117859"/>
            <a:ext cx="6936924" cy="948941"/>
          </a:xfrm>
        </p:spPr>
        <p:txBody>
          <a:bodyPr/>
          <a:lstStyle/>
          <a:p>
            <a:r>
              <a:rPr lang="en-GB" dirty="0">
                <a:solidFill>
                  <a:srgbClr val="0000FF"/>
                </a:solidFill>
              </a:rPr>
              <a:t>Delivery</a:t>
            </a:r>
            <a:r>
              <a:rPr lang="en-GB" dirty="0">
                <a:solidFill>
                  <a:srgbClr val="FF0000"/>
                </a:solidFill>
              </a:rPr>
              <a:t> (n): </a:t>
            </a:r>
            <a:r>
              <a:rPr lang="en-GB" dirty="0" err="1">
                <a:solidFill>
                  <a:srgbClr val="FF0000"/>
                </a:solidFill>
              </a:rPr>
              <a:t>sự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giao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hàng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54DE392-DFE2-D49C-0868-E6821C9C9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DCE7B87-9C88-284D-914B-4B40386F6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085295F-376E-3D7A-C6A6-A8BBBE0CE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269F4B82-A6E0-EEB0-82FE-928C6C34F7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9582" y="1486500"/>
            <a:ext cx="7620000" cy="505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03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786621-AC47-6141-BD9F-976369577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-132490"/>
            <a:ext cx="8001000" cy="135168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00FF"/>
                </a:solidFill>
              </a:rPr>
              <a:t>Item</a:t>
            </a:r>
            <a:r>
              <a:rPr lang="en-GB" dirty="0">
                <a:solidFill>
                  <a:srgbClr val="FF0000"/>
                </a:solidFill>
              </a:rPr>
              <a:t> (n) = thing, stuff: </a:t>
            </a:r>
            <a:r>
              <a:rPr lang="en-GB" dirty="0" err="1">
                <a:solidFill>
                  <a:srgbClr val="FF0000"/>
                </a:solidFill>
              </a:rPr>
              <a:t>món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hàng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54DE392-DFE2-D49C-0868-E6821C9C9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DCE7B87-9C88-284D-914B-4B40386F6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085295F-376E-3D7A-C6A6-A8BBBE0CE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4700EE5-A3A5-28AF-657E-949D0C315D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1010511"/>
            <a:ext cx="7162800" cy="582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7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786621-AC47-6141-BD9F-976369577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9800" y="90579"/>
            <a:ext cx="7165524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00FF"/>
                </a:solidFill>
              </a:rPr>
              <a:t>Discrepancy</a:t>
            </a:r>
            <a:r>
              <a:rPr lang="en-GB" dirty="0">
                <a:solidFill>
                  <a:srgbClr val="FF0000"/>
                </a:solidFill>
              </a:rPr>
              <a:t> (n): </a:t>
            </a:r>
            <a:r>
              <a:rPr lang="en-GB" dirty="0" err="1">
                <a:solidFill>
                  <a:srgbClr val="FF0000"/>
                </a:solidFill>
              </a:rPr>
              <a:t>sự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khác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nhau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54DE392-DFE2-D49C-0868-E6821C9C9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DCE7B87-9C88-284D-914B-4B40386F6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085295F-376E-3D7A-C6A6-A8BBBE0CE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B191423-4F42-8027-43D5-272D753BF1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652" y="1233579"/>
            <a:ext cx="7593478" cy="4633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92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786621-AC47-6141-BD9F-976369577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152399"/>
            <a:ext cx="8153400" cy="609601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0000"/>
                </a:solidFill>
              </a:rPr>
              <a:t>6 </a:t>
            </a:r>
            <a:r>
              <a:rPr lang="en-GB" dirty="0">
                <a:solidFill>
                  <a:srgbClr val="0000FF"/>
                </a:solidFill>
              </a:rPr>
              <a:t>loaves</a:t>
            </a:r>
            <a:r>
              <a:rPr lang="en-GB" dirty="0">
                <a:solidFill>
                  <a:srgbClr val="FF0000"/>
                </a:solidFill>
              </a:rPr>
              <a:t> of bread (n): 6 ổ bánh </a:t>
            </a:r>
            <a:r>
              <a:rPr lang="en-GB" dirty="0" err="1">
                <a:solidFill>
                  <a:srgbClr val="FF0000"/>
                </a:solidFill>
              </a:rPr>
              <a:t>mì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54DE392-DFE2-D49C-0868-E6821C9C9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DCE7B87-9C88-284D-914B-4B40386F6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085295F-376E-3D7A-C6A6-A8BBBE0CE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63C0CC4-ECE5-297C-3BBB-A70E088083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568" y="1143000"/>
            <a:ext cx="3946477" cy="49914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21332" y="1742420"/>
            <a:ext cx="4117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00FF"/>
                </a:solidFill>
              </a:rPr>
              <a:t>l</a:t>
            </a:r>
            <a:r>
              <a:rPr lang="vi-VN" sz="2800" b="1" smtClean="0">
                <a:solidFill>
                  <a:srgbClr val="0000FF"/>
                </a:solidFill>
              </a:rPr>
              <a:t>oaf</a:t>
            </a:r>
            <a:r>
              <a:rPr lang="en-US" sz="2800" b="1" smtClean="0">
                <a:solidFill>
                  <a:srgbClr val="0000FF"/>
                </a:solidFill>
              </a:rPr>
              <a:t> (n) – </a:t>
            </a:r>
            <a:r>
              <a:rPr lang="vi-VN" sz="2800" b="1" smtClean="0">
                <a:solidFill>
                  <a:srgbClr val="0000FF"/>
                </a:solidFill>
              </a:rPr>
              <a:t>loaves</a:t>
            </a:r>
            <a:r>
              <a:rPr lang="en-US" sz="2800" b="1" smtClean="0">
                <a:solidFill>
                  <a:srgbClr val="0000FF"/>
                </a:solidFill>
              </a:rPr>
              <a:t> (pl.n)</a:t>
            </a:r>
            <a:endParaRPr lang="vi-VN" sz="28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54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>
            <a:lumMod val="20000"/>
            <a:lumOff val="80000"/>
            <a:alpha val="5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E9196BA-080B-F97A-A882-B521705C0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9F227B3-A16C-3709-7731-DD80ACA36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06E1B04-38D2-F3CE-C0B1-8F86C99A1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AAF58F86-2AFA-EA0B-2C36-D5BD697F077F}"/>
              </a:ext>
            </a:extLst>
          </p:cNvPr>
          <p:cNvSpPr txBox="1">
            <a:spLocks/>
          </p:cNvSpPr>
          <p:nvPr/>
        </p:nvSpPr>
        <p:spPr>
          <a:xfrm>
            <a:off x="1077320" y="1447800"/>
            <a:ext cx="8458200" cy="495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GB" sz="4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GB" sz="40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elivery</a:t>
            </a:r>
            <a:r>
              <a:rPr lang="en-GB" sz="40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sz="4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sz="4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n): </a:t>
            </a:r>
            <a:r>
              <a:rPr lang="en-GB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GB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GB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GB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40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</a:t>
            </a:r>
            <a:r>
              <a:rPr lang="en-GB" sz="40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GB" sz="4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sz="4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n): </a:t>
            </a:r>
            <a:r>
              <a:rPr lang="en-GB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món</a:t>
            </a:r>
            <a:r>
              <a:rPr lang="en-GB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endParaRPr lang="en-GB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GB" sz="40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iscrepancy</a:t>
            </a:r>
            <a:r>
              <a:rPr lang="en-GB" sz="40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GB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(n): </a:t>
            </a:r>
            <a:r>
              <a:rPr lang="en-GB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GB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GB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endParaRPr lang="en-GB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GB" sz="40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oaves </a:t>
            </a:r>
            <a:r>
              <a:rPr lang="en-GB" sz="4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bread </a:t>
            </a:r>
            <a:r>
              <a:rPr lang="en-GB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(n): ổ bánh </a:t>
            </a:r>
            <a:r>
              <a:rPr lang="en-GB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</a:t>
            </a:r>
            <a:endParaRPr lang="en-GB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435645"/>
            <a:ext cx="4114800" cy="1913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2170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7" t="19809" r="17266" b="25340"/>
          <a:stretch/>
        </p:blipFill>
        <p:spPr bwMode="auto">
          <a:xfrm>
            <a:off x="752954" y="1063388"/>
            <a:ext cx="8762434" cy="401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848600" y="15240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203</a:t>
            </a:r>
            <a:endParaRPr lang="vi-V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/>
          <p:cNvCxnSpPr>
            <a:cxnSpLocks/>
          </p:cNvCxnSpPr>
          <p:nvPr/>
        </p:nvCxnSpPr>
        <p:spPr>
          <a:xfrm flipH="1">
            <a:off x="3449724" y="3657600"/>
            <a:ext cx="81747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1361988" y="3658296"/>
            <a:ext cx="1447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7153188" y="1762175"/>
            <a:ext cx="185638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cxnSpLocks/>
          </p:cNvCxnSpPr>
          <p:nvPr/>
        </p:nvCxnSpPr>
        <p:spPr>
          <a:xfrm flipH="1">
            <a:off x="2514600" y="1762175"/>
            <a:ext cx="166678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04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50EACF4-8459-A974-4586-93C0F891D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ACAA562-AA85-3A4B-FE2E-AA99187CD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DAC2FEB-5AC2-FF1E-6796-7772FB952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C434A15-C846-F880-A8CB-E92EFDE61E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89517"/>
            <a:ext cx="7041362" cy="2653683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BFB7A2F1-CC9F-77C3-7AF3-FB534611E2AA}"/>
              </a:ext>
            </a:extLst>
          </p:cNvPr>
          <p:cNvCxnSpPr>
            <a:cxnSpLocks/>
          </p:cNvCxnSpPr>
          <p:nvPr/>
        </p:nvCxnSpPr>
        <p:spPr>
          <a:xfrm flipH="1">
            <a:off x="3886200" y="533400"/>
            <a:ext cx="2971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6DB2D9CE-4371-404E-ECC2-6EA344E97397}"/>
              </a:ext>
            </a:extLst>
          </p:cNvPr>
          <p:cNvSpPr/>
          <p:nvPr/>
        </p:nvSpPr>
        <p:spPr>
          <a:xfrm>
            <a:off x="2057400" y="1221776"/>
            <a:ext cx="600503" cy="381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D89A3EB-BC6B-0F64-7849-CA982D0FC93C}"/>
              </a:ext>
            </a:extLst>
          </p:cNvPr>
          <p:cNvSpPr txBox="1"/>
          <p:nvPr/>
        </p:nvSpPr>
        <p:spPr>
          <a:xfrm>
            <a:off x="6248400" y="1150666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5-6 </a:t>
            </a:r>
            <a:endParaRPr lang="vi-V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9A6D9D61-699E-9BE0-EE70-FF8AA45442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60" y="3466054"/>
            <a:ext cx="9308440" cy="1352732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BBD015EC-9198-2F99-528B-8E2BCA1559B4}"/>
              </a:ext>
            </a:extLst>
          </p:cNvPr>
          <p:cNvCxnSpPr>
            <a:cxnSpLocks/>
          </p:cNvCxnSpPr>
          <p:nvPr/>
        </p:nvCxnSpPr>
        <p:spPr>
          <a:xfrm flipH="1">
            <a:off x="1676400" y="4267200"/>
            <a:ext cx="589836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9015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50555545-1669-8F70-D33D-44AD02B55D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44264"/>
            <a:ext cx="9601200" cy="196307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233C345-4FFE-C0F7-DEF4-9126F10E4F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76200"/>
            <a:ext cx="8191500" cy="3352343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50EACF4-8459-A974-4586-93C0F891D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ACAA562-AA85-3A4B-FE2E-AA99187CD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DAC2FEB-5AC2-FF1E-6796-7772FB952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BFB7A2F1-CC9F-77C3-7AF3-FB534611E2AA}"/>
              </a:ext>
            </a:extLst>
          </p:cNvPr>
          <p:cNvCxnSpPr>
            <a:cxnSpLocks/>
          </p:cNvCxnSpPr>
          <p:nvPr/>
        </p:nvCxnSpPr>
        <p:spPr>
          <a:xfrm flipH="1">
            <a:off x="1828800" y="685800"/>
            <a:ext cx="32766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6DB2D9CE-4371-404E-ECC2-6EA344E97397}"/>
              </a:ext>
            </a:extLst>
          </p:cNvPr>
          <p:cNvSpPr/>
          <p:nvPr/>
        </p:nvSpPr>
        <p:spPr>
          <a:xfrm>
            <a:off x="1600200" y="2209800"/>
            <a:ext cx="838200" cy="53339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D89A3EB-BC6B-0F64-7849-CA982D0FC93C}"/>
              </a:ext>
            </a:extLst>
          </p:cNvPr>
          <p:cNvSpPr txBox="1"/>
          <p:nvPr/>
        </p:nvSpPr>
        <p:spPr>
          <a:xfrm>
            <a:off x="5486400" y="2205805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9-12 </a:t>
            </a:r>
            <a:endParaRPr lang="vi-VN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24C452EB-AFFC-0A7D-5036-CB50250E0AE5}"/>
              </a:ext>
            </a:extLst>
          </p:cNvPr>
          <p:cNvCxnSpPr>
            <a:cxnSpLocks/>
          </p:cNvCxnSpPr>
          <p:nvPr/>
        </p:nvCxnSpPr>
        <p:spPr>
          <a:xfrm flipH="1">
            <a:off x="6548761" y="680621"/>
            <a:ext cx="183323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BBD015EC-9198-2F99-528B-8E2BCA1559B4}"/>
              </a:ext>
            </a:extLst>
          </p:cNvPr>
          <p:cNvCxnSpPr>
            <a:cxnSpLocks/>
          </p:cNvCxnSpPr>
          <p:nvPr/>
        </p:nvCxnSpPr>
        <p:spPr>
          <a:xfrm flipH="1">
            <a:off x="1828800" y="4474191"/>
            <a:ext cx="1981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="" xmlns:a16="http://schemas.microsoft.com/office/drawing/2014/main" id="{BBD015EC-9198-2F99-528B-8E2BCA1559B4}"/>
              </a:ext>
            </a:extLst>
          </p:cNvPr>
          <p:cNvCxnSpPr>
            <a:cxnSpLocks/>
          </p:cNvCxnSpPr>
          <p:nvPr/>
        </p:nvCxnSpPr>
        <p:spPr>
          <a:xfrm flipH="1">
            <a:off x="1828800" y="4840404"/>
            <a:ext cx="97155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BBD015EC-9198-2F99-528B-8E2BCA1559B4}"/>
              </a:ext>
            </a:extLst>
          </p:cNvPr>
          <p:cNvCxnSpPr>
            <a:cxnSpLocks/>
          </p:cNvCxnSpPr>
          <p:nvPr/>
        </p:nvCxnSpPr>
        <p:spPr>
          <a:xfrm flipH="1">
            <a:off x="1866900" y="5181600"/>
            <a:ext cx="18669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="" xmlns:a16="http://schemas.microsoft.com/office/drawing/2014/main" id="{BBD015EC-9198-2F99-528B-8E2BCA1559B4}"/>
              </a:ext>
            </a:extLst>
          </p:cNvPr>
          <p:cNvCxnSpPr>
            <a:cxnSpLocks/>
          </p:cNvCxnSpPr>
          <p:nvPr/>
        </p:nvCxnSpPr>
        <p:spPr>
          <a:xfrm flipH="1">
            <a:off x="2551848" y="5572836"/>
            <a:ext cx="194395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4408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9745BCA-6CCC-D409-63B4-677CD68C78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" y="4003664"/>
            <a:ext cx="9601200" cy="65786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7AF8063-6C93-1805-5109-B7106A2C47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370" y="47748"/>
            <a:ext cx="6107430" cy="3510858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50EACF4-8459-A974-4586-93C0F891D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ACAA562-AA85-3A4B-FE2E-AA99187CD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DAC2FEB-5AC2-FF1E-6796-7772FB952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BFB7A2F1-CC9F-77C3-7AF3-FB534611E2AA}"/>
              </a:ext>
            </a:extLst>
          </p:cNvPr>
          <p:cNvCxnSpPr>
            <a:cxnSpLocks/>
          </p:cNvCxnSpPr>
          <p:nvPr/>
        </p:nvCxnSpPr>
        <p:spPr>
          <a:xfrm flipH="1">
            <a:off x="4191000" y="483834"/>
            <a:ext cx="21336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6DB2D9CE-4371-404E-ECC2-6EA344E97397}"/>
              </a:ext>
            </a:extLst>
          </p:cNvPr>
          <p:cNvSpPr/>
          <p:nvPr/>
        </p:nvSpPr>
        <p:spPr>
          <a:xfrm>
            <a:off x="1694156" y="1483386"/>
            <a:ext cx="600503" cy="381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D89A3EB-BC6B-0F64-7849-CA982D0FC93C}"/>
              </a:ext>
            </a:extLst>
          </p:cNvPr>
          <p:cNvSpPr txBox="1"/>
          <p:nvPr/>
        </p:nvSpPr>
        <p:spPr>
          <a:xfrm>
            <a:off x="6734786" y="1412276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13-14 </a:t>
            </a:r>
            <a:endParaRPr lang="vi-V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BBD015EC-9198-2F99-528B-8E2BCA1559B4}"/>
              </a:ext>
            </a:extLst>
          </p:cNvPr>
          <p:cNvCxnSpPr>
            <a:cxnSpLocks/>
          </p:cNvCxnSpPr>
          <p:nvPr/>
        </p:nvCxnSpPr>
        <p:spPr>
          <a:xfrm flipH="1">
            <a:off x="5867400" y="4267200"/>
            <a:ext cx="365699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8C9180BD-AF76-57C9-8CFA-20E8F9DD2944}"/>
              </a:ext>
            </a:extLst>
          </p:cNvPr>
          <p:cNvCxnSpPr>
            <a:cxnSpLocks/>
          </p:cNvCxnSpPr>
          <p:nvPr/>
        </p:nvCxnSpPr>
        <p:spPr>
          <a:xfrm flipH="1">
            <a:off x="466164" y="4661524"/>
            <a:ext cx="19722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150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2076BC1-C55A-DE67-A9B2-1F5674F7C2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52400"/>
            <a:ext cx="3926774" cy="68209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53000" y="761999"/>
            <a:ext cx="44255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you know what it is? </a:t>
            </a:r>
            <a:endParaRPr lang="vi-VN" sz="3200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27459" y="1639161"/>
            <a:ext cx="327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Vending machine</a:t>
            </a:r>
            <a:endParaRPr lang="vi-VN" sz="32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41376" y="2411077"/>
            <a:ext cx="34487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/>
              <a:t> </a:t>
            </a:r>
            <a:r>
              <a:rPr lang="vi-VN" sz="2800" dirty="0">
                <a:solidFill>
                  <a:srgbClr val="002060"/>
                </a:solidFill>
              </a:rPr>
              <a:t>/ˈven.dɪŋ ˌməˈʃiːn/</a:t>
            </a:r>
          </a:p>
        </p:txBody>
      </p:sp>
    </p:spTree>
    <p:extLst>
      <p:ext uri="{BB962C8B-B14F-4D97-AF65-F5344CB8AC3E}">
        <p14:creationId xmlns:p14="http://schemas.microsoft.com/office/powerpoint/2010/main" val="2517821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Y2meta.app-Automated Mini-Store Vending Machine-(1080p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81545" y="990600"/>
            <a:ext cx="7857066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77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C1191BE-0EFD-85A8-0A34-7C79ADDC77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8018721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58D59A4-8C0C-2036-52CF-9D52F3EA4F30}"/>
              </a:ext>
            </a:extLst>
          </p:cNvPr>
          <p:cNvSpPr txBox="1"/>
          <p:nvPr/>
        </p:nvSpPr>
        <p:spPr>
          <a:xfrm>
            <a:off x="7848600" y="15240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204</a:t>
            </a:r>
            <a:endParaRPr lang="vi-V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9AD258F-7739-905B-6258-553ACA658C62}"/>
              </a:ext>
            </a:extLst>
          </p:cNvPr>
          <p:cNvSpPr txBox="1"/>
          <p:nvPr/>
        </p:nvSpPr>
        <p:spPr>
          <a:xfrm>
            <a:off x="1143000" y="12954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vi-VN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9597FF3-8D4F-14E4-C5E9-B6808BB23306}"/>
              </a:ext>
            </a:extLst>
          </p:cNvPr>
          <p:cNvSpPr txBox="1"/>
          <p:nvPr/>
        </p:nvSpPr>
        <p:spPr>
          <a:xfrm>
            <a:off x="1143000" y="22860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vi-VN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1B08796-6D0E-C056-09FC-4F36ED527E6C}"/>
              </a:ext>
            </a:extLst>
          </p:cNvPr>
          <p:cNvSpPr txBox="1"/>
          <p:nvPr/>
        </p:nvSpPr>
        <p:spPr>
          <a:xfrm>
            <a:off x="1089732" y="35814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vi-VN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904776A-815A-23E7-ECD5-0A1B93F8AF35}"/>
              </a:ext>
            </a:extLst>
          </p:cNvPr>
          <p:cNvSpPr txBox="1"/>
          <p:nvPr/>
        </p:nvSpPr>
        <p:spPr>
          <a:xfrm>
            <a:off x="1114892" y="48768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vi-VN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391D1A4-CE43-5316-566C-3672F2A6CBE2}"/>
              </a:ext>
            </a:extLst>
          </p:cNvPr>
          <p:cNvSpPr txBox="1"/>
          <p:nvPr/>
        </p:nvSpPr>
        <p:spPr>
          <a:xfrm>
            <a:off x="4918584" y="15240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vi-VN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E1D0360-0303-0994-5C36-48CAEF15DB3F}"/>
              </a:ext>
            </a:extLst>
          </p:cNvPr>
          <p:cNvSpPr txBox="1"/>
          <p:nvPr/>
        </p:nvSpPr>
        <p:spPr>
          <a:xfrm>
            <a:off x="4900828" y="2801644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endParaRPr lang="vi-VN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0A13BA06-D932-1FEB-25FC-748100699F28}"/>
              </a:ext>
            </a:extLst>
          </p:cNvPr>
          <p:cNvSpPr txBox="1"/>
          <p:nvPr/>
        </p:nvSpPr>
        <p:spPr>
          <a:xfrm>
            <a:off x="4918584" y="407928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vi-VN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4173D4D-E2E7-A24D-3403-C8E316E92CEA}"/>
              </a:ext>
            </a:extLst>
          </p:cNvPr>
          <p:cNvSpPr txBox="1"/>
          <p:nvPr/>
        </p:nvSpPr>
        <p:spPr>
          <a:xfrm>
            <a:off x="4918584" y="5356932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</a:t>
            </a:r>
            <a:endParaRPr lang="vi-VN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60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E6DCAC">
                <a:alpha val="43000"/>
              </a:srgbClr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8" y="462886"/>
            <a:ext cx="95250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147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>
                <a:solidFill>
                  <a:srgbClr val="E7DEC9">
                    <a:shade val="50000"/>
                    <a:satMod val="200000"/>
                  </a:srgbClr>
                </a:solidFill>
              </a:rPr>
              <a:t>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6485"/>
            <a:ext cx="3429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49" y="2048510"/>
            <a:ext cx="3374169" cy="4504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25" y="3070225"/>
            <a:ext cx="2731210" cy="377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41400" y="76200"/>
            <a:ext cx="8534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00FF"/>
                </a:solidFill>
                <a:latin typeface="Times New Roman" pitchFamily="18" charset="0"/>
                <a:cs typeface="Times New Roman" panose="02020603050405020304" pitchFamily="18" charset="0"/>
              </a:rPr>
              <a:t>Dessert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(n) = Sweet food eaten at the end of a meal</a:t>
            </a:r>
          </a:p>
          <a:p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Món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tráng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miệng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3698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5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000" y="304800"/>
            <a:ext cx="80003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vi-V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erchandise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(n) = goods, product: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5152540-118B-FDA0-C25E-94C6CAE7E1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1153418"/>
            <a:ext cx="7212330" cy="526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62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71600" y="112450"/>
            <a:ext cx="822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vi-V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orridor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(n)</a:t>
            </a:r>
            <a:r>
              <a:rPr lang="vi-VN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hall, walkway: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lang </a:t>
            </a:r>
            <a:r>
              <a:rPr lang="vi-VN" sz="3200" dirty="0"/>
              <a:t> </a:t>
            </a:r>
            <a:endParaRPr lang="vi-VN" sz="3200" cap="all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FE61A168-41D8-57DA-C6B2-71E94E8BAD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21"/>
          <a:stretch/>
        </p:blipFill>
        <p:spPr>
          <a:xfrm>
            <a:off x="0" y="910586"/>
            <a:ext cx="4848048" cy="55664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D0BF620-25A1-C43A-9F82-92F9DE5481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000" y="732506"/>
            <a:ext cx="4458934" cy="6125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5479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5000" y="251058"/>
            <a:ext cx="8534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C</a:t>
            </a:r>
            <a:r>
              <a:rPr lang="vi-VN" sz="3600" b="1" dirty="0">
                <a:solidFill>
                  <a:srgbClr val="0000FF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ashier</a:t>
            </a:r>
            <a:r>
              <a:rPr lang="en-GB" sz="3600" b="1" dirty="0">
                <a:solidFill>
                  <a:srgbClr val="0000FF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(n): </a:t>
            </a:r>
            <a:r>
              <a:rPr lang="en-GB" sz="3600" b="1" dirty="0" err="1">
                <a:solidFill>
                  <a:srgbClr val="FF0000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Nhân</a:t>
            </a:r>
            <a:r>
              <a:rPr lang="en-GB" sz="3600" b="1" dirty="0">
                <a:solidFill>
                  <a:srgbClr val="FF0000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 </a:t>
            </a:r>
            <a:r>
              <a:rPr lang="en-GB" sz="3600" b="1" dirty="0" err="1">
                <a:solidFill>
                  <a:srgbClr val="FF0000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viên</a:t>
            </a:r>
            <a:r>
              <a:rPr lang="en-GB" sz="3600" b="1" dirty="0">
                <a:solidFill>
                  <a:srgbClr val="FF0000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 </a:t>
            </a:r>
            <a:r>
              <a:rPr lang="en-GB" sz="3600" b="1" dirty="0" err="1">
                <a:solidFill>
                  <a:srgbClr val="FF0000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thu</a:t>
            </a:r>
            <a:r>
              <a:rPr lang="en-GB" sz="3600" b="1" dirty="0">
                <a:solidFill>
                  <a:srgbClr val="FF0000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 </a:t>
            </a:r>
            <a:r>
              <a:rPr lang="en-GB" sz="3600" b="1" dirty="0" err="1">
                <a:solidFill>
                  <a:srgbClr val="FF0000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ngân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 </a:t>
            </a:r>
          </a:p>
          <a:p>
            <a:pPr algn="ctr"/>
            <a:r>
              <a:rPr lang="en-US" sz="3200" b="1" dirty="0"/>
              <a:t> </a:t>
            </a:r>
            <a:endParaRPr lang="vi-V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989337"/>
            <a:ext cx="8054148" cy="5335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601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68730" y="228600"/>
            <a:ext cx="8332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vi-V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alesclerk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(n) = S</a:t>
            </a:r>
            <a:r>
              <a:rPr lang="vi-V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alesperso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n: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vi-VN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044862"/>
            <a:ext cx="800100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16134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0C4A7DC-D8C3-4BF5-82EB-D4CF19A94697}"/>
              </a:ext>
            </a:extLst>
          </p:cNvPr>
          <p:cNvSpPr txBox="1"/>
          <p:nvPr/>
        </p:nvSpPr>
        <p:spPr>
          <a:xfrm>
            <a:off x="1098645" y="2209800"/>
            <a:ext cx="85344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00FF"/>
                </a:solidFill>
                <a:latin typeface="Times New Roman" pitchFamily="18" charset="0"/>
                <a:cs typeface="Times New Roman" panose="02020603050405020304" pitchFamily="18" charset="0"/>
              </a:rPr>
              <a:t>d</a:t>
            </a:r>
            <a:r>
              <a:rPr lang="en-US" sz="3600" smtClean="0">
                <a:solidFill>
                  <a:srgbClr val="0000FF"/>
                </a:solidFill>
                <a:latin typeface="Times New Roman" pitchFamily="18" charset="0"/>
                <a:cs typeface="Times New Roman" panose="02020603050405020304" pitchFamily="18" charset="0"/>
              </a:rPr>
              <a:t>essert</a:t>
            </a: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		</a:t>
            </a:r>
            <a:r>
              <a:rPr lang="en-US" sz="3600" dirty="0">
                <a:latin typeface="Times New Roman" pitchFamily="18" charset="0"/>
                <a:cs typeface="Times New Roman" panose="02020603050405020304" pitchFamily="18" charset="0"/>
              </a:rPr>
              <a:t>(n): </a:t>
            </a:r>
            <a:r>
              <a:rPr lang="en-US" sz="3600" dirty="0" err="1">
                <a:latin typeface="Times New Roman" pitchFamily="18" charset="0"/>
                <a:cs typeface="Times New Roman" panose="02020603050405020304" pitchFamily="18" charset="0"/>
              </a:rPr>
              <a:t>Món</a:t>
            </a:r>
            <a:r>
              <a:rPr lang="en-US" sz="3600" dirty="0"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anose="02020603050405020304" pitchFamily="18" charset="0"/>
              </a:rPr>
              <a:t>tráng</a:t>
            </a:r>
            <a:r>
              <a:rPr lang="en-US" sz="3600" dirty="0"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anose="02020603050405020304" pitchFamily="18" charset="0"/>
              </a:rPr>
              <a:t>miệng</a:t>
            </a:r>
            <a:endParaRPr lang="en-US" sz="3600" dirty="0">
              <a:latin typeface="Times New Roman" pitchFamily="18" charset="0"/>
              <a:cs typeface="Times New Roman" panose="02020603050405020304" pitchFamily="18" charset="0"/>
            </a:endParaRPr>
          </a:p>
          <a:p>
            <a:r>
              <a:rPr lang="en-US" sz="3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vi-VN" sz="36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erchandise</a:t>
            </a:r>
            <a:r>
              <a:rPr lang="en-US" sz="3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360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n):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món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đồ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vi-VN" sz="36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orridor</a:t>
            </a:r>
            <a:r>
              <a:rPr lang="en-US" sz="3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n):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lang</a:t>
            </a:r>
          </a:p>
          <a:p>
            <a:r>
              <a:rPr lang="en-US" sz="36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vi-VN" sz="36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alesclerk</a:t>
            </a:r>
            <a:r>
              <a:rPr lang="en-US" sz="3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(n):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vi-V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>
                <a:solidFill>
                  <a:srgbClr val="0000FF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c</a:t>
            </a:r>
            <a:r>
              <a:rPr lang="vi-VN" sz="3600" smtClean="0">
                <a:solidFill>
                  <a:srgbClr val="0000FF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ashier</a:t>
            </a:r>
            <a:r>
              <a:rPr lang="en-GB" sz="3600" smtClean="0">
                <a:solidFill>
                  <a:srgbClr val="0000FF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 </a:t>
            </a:r>
            <a:r>
              <a:rPr lang="en-GB" sz="3600" b="1" dirty="0">
                <a:solidFill>
                  <a:srgbClr val="0000FF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		</a:t>
            </a:r>
            <a:r>
              <a:rPr lang="en-GB" sz="3600" dirty="0"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(n): </a:t>
            </a:r>
            <a:r>
              <a:rPr lang="en-GB" sz="3600" dirty="0" err="1"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Nhân</a:t>
            </a:r>
            <a:r>
              <a:rPr lang="en-GB" sz="3600" dirty="0"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 </a:t>
            </a:r>
            <a:r>
              <a:rPr lang="en-GB" sz="3600" dirty="0" err="1"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viên</a:t>
            </a:r>
            <a:r>
              <a:rPr lang="en-GB" sz="3600" dirty="0"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 </a:t>
            </a:r>
            <a:r>
              <a:rPr lang="en-GB" sz="3600" dirty="0" err="1"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thu</a:t>
            </a:r>
            <a:r>
              <a:rPr lang="en-GB" sz="3600" dirty="0"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 </a:t>
            </a:r>
            <a:r>
              <a:rPr lang="en-GB" sz="3600" dirty="0" err="1"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ngân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endParaRPr lang="en-US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68322"/>
            <a:ext cx="3810000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6870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4E6B453-9CC5-D649-832A-71D37C0B32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9415" y="1066800"/>
            <a:ext cx="4631785" cy="4907243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60D0455B-2AB1-B83C-7BD6-D2158E1B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F564E20A-5D44-3731-FA4C-0A327B897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B9FFCC9-C0EA-B852-C6BF-5FB7F1067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984DF87F-4921-A05E-A524-B793053C7D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179" y="0"/>
            <a:ext cx="5110579" cy="4456244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91B31C6F-61A5-3003-4FFE-A8E128EA7283}"/>
              </a:ext>
            </a:extLst>
          </p:cNvPr>
          <p:cNvCxnSpPr>
            <a:cxnSpLocks/>
          </p:cNvCxnSpPr>
          <p:nvPr/>
        </p:nvCxnSpPr>
        <p:spPr>
          <a:xfrm>
            <a:off x="2286000" y="457200"/>
            <a:ext cx="1905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A59EE5E7-8946-8F0B-11C9-531C976DC296}"/>
              </a:ext>
            </a:extLst>
          </p:cNvPr>
          <p:cNvCxnSpPr>
            <a:cxnSpLocks/>
          </p:cNvCxnSpPr>
          <p:nvPr/>
        </p:nvCxnSpPr>
        <p:spPr>
          <a:xfrm>
            <a:off x="2667000" y="2667000"/>
            <a:ext cx="21336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68DFE6E5-ABA6-76F5-4F69-22F8139CCA00}"/>
              </a:ext>
            </a:extLst>
          </p:cNvPr>
          <p:cNvCxnSpPr>
            <a:cxnSpLocks/>
          </p:cNvCxnSpPr>
          <p:nvPr/>
        </p:nvCxnSpPr>
        <p:spPr>
          <a:xfrm>
            <a:off x="7929239" y="1483312"/>
            <a:ext cx="151956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08FE9E3D-980A-041F-333B-FAEADE5A0645}"/>
              </a:ext>
            </a:extLst>
          </p:cNvPr>
          <p:cNvCxnSpPr>
            <a:cxnSpLocks/>
          </p:cNvCxnSpPr>
          <p:nvPr/>
        </p:nvCxnSpPr>
        <p:spPr>
          <a:xfrm>
            <a:off x="5674312" y="1784410"/>
            <a:ext cx="685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F009AB6A-F87D-4407-F88C-020F1F49E26B}"/>
              </a:ext>
            </a:extLst>
          </p:cNvPr>
          <p:cNvCxnSpPr>
            <a:cxnSpLocks/>
          </p:cNvCxnSpPr>
          <p:nvPr/>
        </p:nvCxnSpPr>
        <p:spPr>
          <a:xfrm>
            <a:off x="7086600" y="4387790"/>
            <a:ext cx="21336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0EB567C4-F4DC-6430-3B15-F073621E51F6}"/>
              </a:ext>
            </a:extLst>
          </p:cNvPr>
          <p:cNvCxnSpPr>
            <a:cxnSpLocks/>
          </p:cNvCxnSpPr>
          <p:nvPr/>
        </p:nvCxnSpPr>
        <p:spPr>
          <a:xfrm>
            <a:off x="8153400" y="4070410"/>
            <a:ext cx="457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BEEDED73-41E5-5BBC-5EA0-4B090F97FD6E}"/>
              </a:ext>
            </a:extLst>
          </p:cNvPr>
          <p:cNvCxnSpPr>
            <a:cxnSpLocks/>
          </p:cNvCxnSpPr>
          <p:nvPr/>
        </p:nvCxnSpPr>
        <p:spPr>
          <a:xfrm>
            <a:off x="685800" y="449800"/>
            <a:ext cx="685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4629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27" t="20430" r="45401" b="53418"/>
          <a:stretch/>
        </p:blipFill>
        <p:spPr bwMode="auto">
          <a:xfrm>
            <a:off x="1128703" y="18472"/>
            <a:ext cx="7076133" cy="3000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001000" y="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204</a:t>
            </a:r>
            <a:endParaRPr lang="vi-V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/>
          <p:cNvCxnSpPr>
            <a:cxnSpLocks/>
          </p:cNvCxnSpPr>
          <p:nvPr/>
        </p:nvCxnSpPr>
        <p:spPr>
          <a:xfrm>
            <a:off x="2286000" y="656230"/>
            <a:ext cx="6096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>
            <a:cxnSpLocks/>
          </p:cNvCxnSpPr>
          <p:nvPr/>
        </p:nvCxnSpPr>
        <p:spPr>
          <a:xfrm>
            <a:off x="3441700" y="656230"/>
            <a:ext cx="21971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cxnSpLocks/>
          </p:cNvCxnSpPr>
          <p:nvPr/>
        </p:nvCxnSpPr>
        <p:spPr>
          <a:xfrm>
            <a:off x="5791200" y="656230"/>
            <a:ext cx="1066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ircle: Hollow 1">
            <a:extLst>
              <a:ext uri="{FF2B5EF4-FFF2-40B4-BE49-F238E27FC236}">
                <a16:creationId xmlns:a16="http://schemas.microsoft.com/office/drawing/2014/main" xmlns="" id="{C34ED509-6608-D88D-093E-B4586CE52D3F}"/>
              </a:ext>
            </a:extLst>
          </p:cNvPr>
          <p:cNvSpPr/>
          <p:nvPr/>
        </p:nvSpPr>
        <p:spPr>
          <a:xfrm>
            <a:off x="2006600" y="1981204"/>
            <a:ext cx="676812" cy="634395"/>
          </a:xfrm>
          <a:prstGeom prst="donut">
            <a:avLst>
              <a:gd name="adj" fmla="val 770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D86575A-520D-A1F5-694F-B72B7AD34AC2}"/>
              </a:ext>
            </a:extLst>
          </p:cNvPr>
          <p:cNvSpPr txBox="1"/>
          <p:nvPr/>
        </p:nvSpPr>
        <p:spPr>
          <a:xfrm>
            <a:off x="4800600" y="2032767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6-7 </a:t>
            </a:r>
            <a:endParaRPr lang="vi-V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BAEA4DEF-0C75-3157-5345-F9AE7C9B2D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3650" y="2743003"/>
            <a:ext cx="6553200" cy="37737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198F62C-BDA0-39AA-22E9-99A0F8A8815C}"/>
              </a:ext>
            </a:extLst>
          </p:cNvPr>
          <p:cNvSpPr txBox="1"/>
          <p:nvPr/>
        </p:nvSpPr>
        <p:spPr>
          <a:xfrm>
            <a:off x="1263650" y="275648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vi-VN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021F7DA-B01B-98C6-8249-113293A912FB}"/>
              </a:ext>
            </a:extLst>
          </p:cNvPr>
          <p:cNvSpPr txBox="1"/>
          <p:nvPr/>
        </p:nvSpPr>
        <p:spPr>
          <a:xfrm>
            <a:off x="1265507" y="4502284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vi-VN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634B0939-547D-A76E-3305-7DDB242F01C3}"/>
              </a:ext>
            </a:extLst>
          </p:cNvPr>
          <p:cNvCxnSpPr>
            <a:cxnSpLocks/>
          </p:cNvCxnSpPr>
          <p:nvPr/>
        </p:nvCxnSpPr>
        <p:spPr>
          <a:xfrm>
            <a:off x="1919557" y="5219700"/>
            <a:ext cx="562424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4333A153-221D-0FA0-BED8-960057EEBDA8}"/>
              </a:ext>
            </a:extLst>
          </p:cNvPr>
          <p:cNvCxnSpPr>
            <a:cxnSpLocks/>
          </p:cNvCxnSpPr>
          <p:nvPr/>
        </p:nvCxnSpPr>
        <p:spPr>
          <a:xfrm>
            <a:off x="1873250" y="5638800"/>
            <a:ext cx="140335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45456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9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7" t="46113" r="45641" b="27735"/>
          <a:stretch/>
        </p:blipFill>
        <p:spPr bwMode="auto">
          <a:xfrm>
            <a:off x="-26997" y="18472"/>
            <a:ext cx="7076133" cy="3000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45300" y="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204</a:t>
            </a:r>
            <a:endParaRPr lang="vi-V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/>
          <p:cNvCxnSpPr>
            <a:cxnSpLocks/>
          </p:cNvCxnSpPr>
          <p:nvPr/>
        </p:nvCxnSpPr>
        <p:spPr>
          <a:xfrm>
            <a:off x="1130300" y="656230"/>
            <a:ext cx="6096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>
            <a:cxnSpLocks/>
          </p:cNvCxnSpPr>
          <p:nvPr/>
        </p:nvCxnSpPr>
        <p:spPr>
          <a:xfrm>
            <a:off x="2876550" y="664760"/>
            <a:ext cx="21971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cxnSpLocks/>
          </p:cNvCxnSpPr>
          <p:nvPr/>
        </p:nvCxnSpPr>
        <p:spPr>
          <a:xfrm flipV="1">
            <a:off x="5124450" y="656230"/>
            <a:ext cx="1263650" cy="85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ircle: Hollow 1">
            <a:extLst>
              <a:ext uri="{FF2B5EF4-FFF2-40B4-BE49-F238E27FC236}">
                <a16:creationId xmlns:a16="http://schemas.microsoft.com/office/drawing/2014/main" xmlns="" id="{C34ED509-6608-D88D-093E-B4586CE52D3F}"/>
              </a:ext>
            </a:extLst>
          </p:cNvPr>
          <p:cNvSpPr/>
          <p:nvPr/>
        </p:nvSpPr>
        <p:spPr>
          <a:xfrm>
            <a:off x="901700" y="1149253"/>
            <a:ext cx="676812" cy="634395"/>
          </a:xfrm>
          <a:prstGeom prst="donut">
            <a:avLst>
              <a:gd name="adj" fmla="val 770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D86575A-520D-A1F5-694F-B72B7AD34AC2}"/>
              </a:ext>
            </a:extLst>
          </p:cNvPr>
          <p:cNvSpPr txBox="1"/>
          <p:nvPr/>
        </p:nvSpPr>
        <p:spPr>
          <a:xfrm>
            <a:off x="6661150" y="1204841"/>
            <a:ext cx="1873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25-26</a:t>
            </a:r>
            <a:endParaRPr lang="vi-V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C3B8B480-4EC8-5423-F295-1DC6BAC88A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445" b="31410"/>
          <a:stretch/>
        </p:blipFill>
        <p:spPr>
          <a:xfrm>
            <a:off x="2111375" y="2896516"/>
            <a:ext cx="7399223" cy="347784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3B19D645-004A-7C70-99ED-DD160FBD6C79}"/>
              </a:ext>
            </a:extLst>
          </p:cNvPr>
          <p:cNvSpPr txBox="1"/>
          <p:nvPr/>
        </p:nvSpPr>
        <p:spPr>
          <a:xfrm>
            <a:off x="2024960" y="4707091"/>
            <a:ext cx="60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vi-VN" sz="1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xmlns="" id="{F995A9E3-135D-3130-6107-DCC1605E4BC8}"/>
              </a:ext>
            </a:extLst>
          </p:cNvPr>
          <p:cNvCxnSpPr>
            <a:cxnSpLocks/>
          </p:cNvCxnSpPr>
          <p:nvPr/>
        </p:nvCxnSpPr>
        <p:spPr>
          <a:xfrm flipH="1">
            <a:off x="7969250" y="3317998"/>
            <a:ext cx="1250950" cy="0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9159E5D2-83EE-7A6C-090C-90CB1B9AD4E9}"/>
              </a:ext>
            </a:extLst>
          </p:cNvPr>
          <p:cNvCxnSpPr>
            <a:cxnSpLocks/>
          </p:cNvCxnSpPr>
          <p:nvPr/>
        </p:nvCxnSpPr>
        <p:spPr>
          <a:xfrm flipH="1">
            <a:off x="2627520" y="3810000"/>
            <a:ext cx="4421616" cy="0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3604B9C1-188B-1043-1AEB-217B04874B62}"/>
              </a:ext>
            </a:extLst>
          </p:cNvPr>
          <p:cNvSpPr txBox="1"/>
          <p:nvPr/>
        </p:nvSpPr>
        <p:spPr>
          <a:xfrm>
            <a:off x="2017920" y="2917888"/>
            <a:ext cx="60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endParaRPr lang="vi-VN" sz="1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53548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17" grpId="0"/>
      <p:bldP spid="2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A2E5082-FF9B-97D8-B0D7-F2FB428ED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B40F8F7-56E5-046C-436E-32FEA775C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E039FF5-49C1-BE3D-A495-F5B606F95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3295D11-03CE-2FFD-0248-109266AA0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760" y="-1"/>
            <a:ext cx="5507640" cy="2798859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E62D18C1-26D6-2ABD-9976-DE0447959D87}"/>
              </a:ext>
            </a:extLst>
          </p:cNvPr>
          <p:cNvCxnSpPr>
            <a:cxnSpLocks/>
          </p:cNvCxnSpPr>
          <p:nvPr/>
        </p:nvCxnSpPr>
        <p:spPr>
          <a:xfrm flipH="1">
            <a:off x="3581400" y="431800"/>
            <a:ext cx="1524000" cy="0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2757B086-C02F-10C6-4E5B-2C10BB7064D6}"/>
              </a:ext>
            </a:extLst>
          </p:cNvPr>
          <p:cNvCxnSpPr>
            <a:cxnSpLocks/>
          </p:cNvCxnSpPr>
          <p:nvPr/>
        </p:nvCxnSpPr>
        <p:spPr>
          <a:xfrm flipH="1">
            <a:off x="1905000" y="800100"/>
            <a:ext cx="838200" cy="0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BA9A9452-AA9E-08CB-33BE-392C49C736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6592" y="2869642"/>
            <a:ext cx="6077798" cy="400105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55FC966-901A-99A1-4DE2-1ADD1043B0F3}"/>
              </a:ext>
            </a:extLst>
          </p:cNvPr>
          <p:cNvSpPr txBox="1"/>
          <p:nvPr/>
        </p:nvSpPr>
        <p:spPr>
          <a:xfrm>
            <a:off x="6845300" y="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204</a:t>
            </a:r>
            <a:endParaRPr lang="vi-V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ircle: Hollow 16">
            <a:extLst>
              <a:ext uri="{FF2B5EF4-FFF2-40B4-BE49-F238E27FC236}">
                <a16:creationId xmlns:a16="http://schemas.microsoft.com/office/drawing/2014/main" xmlns="" id="{597988C0-DF56-532A-6461-ADDD058E27C9}"/>
              </a:ext>
            </a:extLst>
          </p:cNvPr>
          <p:cNvSpPr/>
          <p:nvPr/>
        </p:nvSpPr>
        <p:spPr>
          <a:xfrm>
            <a:off x="1841500" y="1545784"/>
            <a:ext cx="533400" cy="498918"/>
          </a:xfrm>
          <a:prstGeom prst="donut">
            <a:avLst>
              <a:gd name="adj" fmla="val 770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23A9CB6-207A-579F-7238-9122BD5E8A04}"/>
              </a:ext>
            </a:extLst>
          </p:cNvPr>
          <p:cNvSpPr txBox="1"/>
          <p:nvPr/>
        </p:nvSpPr>
        <p:spPr>
          <a:xfrm>
            <a:off x="6629400" y="1518678"/>
            <a:ext cx="1873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34-35</a:t>
            </a:r>
            <a:endParaRPr lang="vi-V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C2B609F-FCE5-AC21-B346-2632F4A0B74A}"/>
              </a:ext>
            </a:extLst>
          </p:cNvPr>
          <p:cNvSpPr txBox="1"/>
          <p:nvPr/>
        </p:nvSpPr>
        <p:spPr>
          <a:xfrm>
            <a:off x="3305350" y="3642254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vi-VN" sz="1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192C3507-B1F0-8566-7FF4-DB43BABC2DD1}"/>
              </a:ext>
            </a:extLst>
          </p:cNvPr>
          <p:cNvSpPr txBox="1"/>
          <p:nvPr/>
        </p:nvSpPr>
        <p:spPr>
          <a:xfrm>
            <a:off x="3358230" y="5615761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</a:t>
            </a:r>
            <a:endParaRPr lang="vi-VN" sz="1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C780064A-803B-5235-E9BC-7185B5810FF1}"/>
              </a:ext>
            </a:extLst>
          </p:cNvPr>
          <p:cNvCxnSpPr>
            <a:cxnSpLocks/>
          </p:cNvCxnSpPr>
          <p:nvPr/>
        </p:nvCxnSpPr>
        <p:spPr>
          <a:xfrm flipH="1">
            <a:off x="3914950" y="5577661"/>
            <a:ext cx="5381450" cy="0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0422DBB3-B3A6-60AE-8F1A-11F275984FC1}"/>
              </a:ext>
            </a:extLst>
          </p:cNvPr>
          <p:cNvCxnSpPr>
            <a:cxnSpLocks/>
          </p:cNvCxnSpPr>
          <p:nvPr/>
        </p:nvCxnSpPr>
        <p:spPr>
          <a:xfrm flipH="1">
            <a:off x="3914950" y="5969000"/>
            <a:ext cx="4848050" cy="0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2757B086-C02F-10C6-4E5B-2C10BB7064D6}"/>
              </a:ext>
            </a:extLst>
          </p:cNvPr>
          <p:cNvCxnSpPr>
            <a:cxnSpLocks/>
          </p:cNvCxnSpPr>
          <p:nvPr/>
        </p:nvCxnSpPr>
        <p:spPr>
          <a:xfrm flipH="1">
            <a:off x="1854200" y="431800"/>
            <a:ext cx="609600" cy="0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35678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/>
      <p:bldP spid="2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5CE5AFBF-64B3-3249-1BA1-604E56991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3619"/>
            <a:ext cx="5181600" cy="26051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A882F163-E5FC-D4AC-5A0B-FB998B67B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9930" y="1264535"/>
            <a:ext cx="6274460" cy="5611726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A2E5082-FF9B-97D8-B0D7-F2FB428ED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B40F8F7-56E5-046C-436E-32FEA775C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E039FF5-49C1-BE3D-A495-F5B606F95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E62D18C1-26D6-2ABD-9976-DE0447959D87}"/>
              </a:ext>
            </a:extLst>
          </p:cNvPr>
          <p:cNvCxnSpPr>
            <a:cxnSpLocks/>
          </p:cNvCxnSpPr>
          <p:nvPr/>
        </p:nvCxnSpPr>
        <p:spPr>
          <a:xfrm flipH="1">
            <a:off x="3594835" y="355600"/>
            <a:ext cx="679450" cy="0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2757B086-C02F-10C6-4E5B-2C10BB7064D6}"/>
              </a:ext>
            </a:extLst>
          </p:cNvPr>
          <p:cNvCxnSpPr>
            <a:cxnSpLocks/>
          </p:cNvCxnSpPr>
          <p:nvPr/>
        </p:nvCxnSpPr>
        <p:spPr>
          <a:xfrm flipH="1">
            <a:off x="3505200" y="723900"/>
            <a:ext cx="1524000" cy="0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55FC966-901A-99A1-4DE2-1ADD1043B0F3}"/>
              </a:ext>
            </a:extLst>
          </p:cNvPr>
          <p:cNvSpPr txBox="1"/>
          <p:nvPr/>
        </p:nvSpPr>
        <p:spPr>
          <a:xfrm>
            <a:off x="6845300" y="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204</a:t>
            </a:r>
            <a:endParaRPr lang="vi-V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ircle: Hollow 16">
            <a:extLst>
              <a:ext uri="{FF2B5EF4-FFF2-40B4-BE49-F238E27FC236}">
                <a16:creationId xmlns:a16="http://schemas.microsoft.com/office/drawing/2014/main" xmlns="" id="{597988C0-DF56-532A-6461-ADDD058E27C9}"/>
              </a:ext>
            </a:extLst>
          </p:cNvPr>
          <p:cNvSpPr/>
          <p:nvPr/>
        </p:nvSpPr>
        <p:spPr>
          <a:xfrm>
            <a:off x="685800" y="1752600"/>
            <a:ext cx="533400" cy="498918"/>
          </a:xfrm>
          <a:prstGeom prst="donut">
            <a:avLst>
              <a:gd name="adj" fmla="val 770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C2B609F-FCE5-AC21-B346-2632F4A0B74A}"/>
              </a:ext>
            </a:extLst>
          </p:cNvPr>
          <p:cNvSpPr txBox="1"/>
          <p:nvPr/>
        </p:nvSpPr>
        <p:spPr>
          <a:xfrm>
            <a:off x="3150870" y="2967335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vi-VN" sz="1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192C3507-B1F0-8566-7FF4-DB43BABC2DD1}"/>
              </a:ext>
            </a:extLst>
          </p:cNvPr>
          <p:cNvSpPr txBox="1"/>
          <p:nvPr/>
        </p:nvSpPr>
        <p:spPr>
          <a:xfrm>
            <a:off x="3118810" y="5077896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vi-VN" sz="1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C780064A-803B-5235-E9BC-7185B5810FF1}"/>
              </a:ext>
            </a:extLst>
          </p:cNvPr>
          <p:cNvCxnSpPr>
            <a:cxnSpLocks/>
          </p:cNvCxnSpPr>
          <p:nvPr/>
        </p:nvCxnSpPr>
        <p:spPr>
          <a:xfrm flipH="1">
            <a:off x="3683735" y="6705600"/>
            <a:ext cx="1027965" cy="0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0422DBB3-B3A6-60AE-8F1A-11F275984FC1}"/>
              </a:ext>
            </a:extLst>
          </p:cNvPr>
          <p:cNvCxnSpPr>
            <a:cxnSpLocks/>
          </p:cNvCxnSpPr>
          <p:nvPr/>
        </p:nvCxnSpPr>
        <p:spPr>
          <a:xfrm flipH="1">
            <a:off x="5859550" y="5450661"/>
            <a:ext cx="909550" cy="0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374E7109-E550-507D-3D0F-403F1335C1AF}"/>
              </a:ext>
            </a:extLst>
          </p:cNvPr>
          <p:cNvCxnSpPr>
            <a:cxnSpLocks/>
          </p:cNvCxnSpPr>
          <p:nvPr/>
        </p:nvCxnSpPr>
        <p:spPr>
          <a:xfrm flipH="1">
            <a:off x="8539910" y="2484956"/>
            <a:ext cx="909550" cy="0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61332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/>
      <p:bldP spid="2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3760470" y="6267450"/>
            <a:ext cx="2240280" cy="476250"/>
          </a:xfrm>
        </p:spPr>
        <p:txBody>
          <a:bodyPr/>
          <a:lstStyle/>
          <a:p>
            <a:fld id="{86F242E1-FD29-471C-AE4C-CD5BC3F72D82}" type="datetime1">
              <a:rPr lang="en-US" sz="140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 sz="140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00750" y="6267450"/>
            <a:ext cx="3040380" cy="476250"/>
          </a:xfrm>
        </p:spPr>
        <p:txBody>
          <a:bodyPr/>
          <a:lstStyle/>
          <a:p>
            <a:r>
              <a:rPr lang="en-US" sz="140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044330" y="6267450"/>
            <a:ext cx="480060" cy="476250"/>
          </a:xfrm>
        </p:spPr>
        <p:txBody>
          <a:bodyPr/>
          <a:lstStyle/>
          <a:p>
            <a:fld id="{01D263B0-E126-4FDA-BA5D-F09334D19693}" type="slidenum">
              <a:rPr lang="en-US" sz="140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 sz="140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609" y="-21580"/>
            <a:ext cx="9601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Fill in the blanks.</a:t>
            </a:r>
          </a:p>
          <a:p>
            <a:pPr algn="ctr"/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6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ashier</a:t>
            </a:r>
            <a:r>
              <a:rPr lang="en-US" sz="3600" b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dessert</a:t>
            </a:r>
            <a:r>
              <a:rPr lang="en-US" sz="3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6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discrepancy</a:t>
            </a:r>
            <a:r>
              <a:rPr lang="en-US" sz="3600" b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merchandise</a:t>
            </a:r>
            <a:r>
              <a:rPr lang="en-US" sz="3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corridor</a:t>
            </a:r>
            <a:r>
              <a:rPr lang="en-US" sz="36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6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delivery</a:t>
            </a:r>
            <a:endParaRPr lang="en-US" sz="3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609" y="2769615"/>
            <a:ext cx="960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She works in the supermarket as a ------------.</a:t>
            </a:r>
            <a:endParaRPr lang="vi-VN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609" y="3556636"/>
            <a:ext cx="960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He had an apple pie with ice cream for ------------.</a:t>
            </a:r>
            <a:endParaRPr lang="vi-VN" sz="2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vi-VN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1137" y="4248150"/>
            <a:ext cx="962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There’s a connecting ------------ between the buildings. </a:t>
            </a:r>
            <a:endParaRPr lang="vi-VN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28434" y="4940647"/>
            <a:ext cx="9858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Shoppers complained about poor </a:t>
            </a:r>
            <a:r>
              <a:rPr lang="en-US" sz="28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quality ----------------.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vi-VN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236" y="5676644"/>
            <a:ext cx="960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GB" sz="2800" b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There is some ----------------- between the two accounts.</a:t>
            </a:r>
            <a:endParaRPr lang="vi-VN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1000" y="1917412"/>
            <a:ext cx="1650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Delivery</a:t>
            </a:r>
            <a:endParaRPr lang="vi-V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64421" y="2626236"/>
            <a:ext cx="1578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c</a:t>
            </a:r>
            <a:r>
              <a:rPr lang="vi-VN" sz="2800" b="1" dirty="0">
                <a:solidFill>
                  <a:srgbClr val="FF0000"/>
                </a:solidFill>
                <a:latin typeface="Times New Roman" pitchFamily="18" charset="0"/>
                <a:ea typeface="Switzerland" pitchFamily="34" charset="-93"/>
                <a:cs typeface="Times New Roman" pitchFamily="18" charset="0"/>
              </a:rPr>
              <a:t>ashier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00750" y="3411317"/>
            <a:ext cx="1578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dessert </a:t>
            </a:r>
            <a:endParaRPr lang="vi-V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29000" y="4095073"/>
            <a:ext cx="1851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vi-V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orridor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53717" y="4742161"/>
            <a:ext cx="2591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vi-V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erchandise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-2572602" y="-1729137"/>
            <a:ext cx="243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 </a:t>
            </a:r>
            <a:endParaRPr lang="vi-VN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462282" y="5531453"/>
            <a:ext cx="243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discrepancy</a:t>
            </a:r>
            <a:endParaRPr lang="vi-V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-28434" y="2119311"/>
            <a:ext cx="960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80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----------- </a:t>
            </a:r>
            <a:r>
              <a:rPr lang="en-US" sz="2800" i="1" smtClean="0"/>
              <a:t> </a:t>
            </a:r>
            <a:r>
              <a:rPr lang="en-US" sz="2800" b="1" i="1">
                <a:solidFill>
                  <a:srgbClr val="8439BD"/>
                </a:solidFill>
                <a:latin typeface="Times New Roman" pitchFamily="18" charset="0"/>
                <a:cs typeface="Times New Roman" pitchFamily="18" charset="0"/>
              </a:rPr>
              <a:t>is free on </a:t>
            </a:r>
            <a:r>
              <a:rPr lang="en-US" sz="2800" b="1" i="1" smtClean="0">
                <a:solidFill>
                  <a:srgbClr val="8439BD"/>
                </a:solidFill>
                <a:latin typeface="Times New Roman" pitchFamily="18" charset="0"/>
                <a:cs typeface="Times New Roman" pitchFamily="18" charset="0"/>
              </a:rPr>
              <a:t>orders</a:t>
            </a:r>
            <a:r>
              <a:rPr lang="en-US" sz="2800" b="1" i="1">
                <a:solidFill>
                  <a:srgbClr val="8439BD"/>
                </a:solidFill>
                <a:latin typeface="Times New Roman" pitchFamily="18" charset="0"/>
                <a:cs typeface="Times New Roman" pitchFamily="18" charset="0"/>
              </a:rPr>
              <a:t> over £30</a:t>
            </a:r>
            <a:r>
              <a:rPr lang="en-US" sz="2800" i="1">
                <a:solidFill>
                  <a:srgbClr val="8439BD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i="1" smtClean="0">
              <a:solidFill>
                <a:srgbClr val="8439BD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i="1" smtClean="0"/>
          </a:p>
        </p:txBody>
      </p:sp>
    </p:spTree>
    <p:extLst>
      <p:ext uri="{BB962C8B-B14F-4D97-AF65-F5344CB8AC3E}">
        <p14:creationId xmlns:p14="http://schemas.microsoft.com/office/powerpoint/2010/main" val="193703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2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00B0F0">
                <a:lumMod val="94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252" y="348029"/>
            <a:ext cx="5562600" cy="1668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5" descr="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-76200" y="3027165"/>
            <a:ext cx="9677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Tiffany" panose="02020500000000000000" pitchFamily="18" charset="0"/>
                <a:cs typeface="Times New Roman" panose="02020603050405020304" pitchFamily="18" charset="0"/>
              </a:rPr>
              <a:t>Continue to complete exercises in Reading Comprehension  on page 205 &amp; 206.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2222500"/>
            <a:ext cx="94456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</a:t>
            </a:r>
            <a:r>
              <a:rPr lang="en-US" sz="4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the exercises today.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-73025" y="4866412"/>
            <a:ext cx="94456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Tiffany" panose="02020500000000000000" pitchFamily="18" charset="0"/>
                <a:cs typeface="Times New Roman" panose="02020603050405020304" pitchFamily="18" charset="0"/>
              </a:rPr>
              <a:t>Prepare for Unit 11</a:t>
            </a:r>
            <a:r>
              <a:rPr lang="en-US" sz="4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7776737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7/21/2024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963" y="609600"/>
            <a:ext cx="5629275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3930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200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16022</TotalTime>
  <Words>570</Words>
  <Application>Microsoft Office PowerPoint</Application>
  <PresentationFormat>Custom</PresentationFormat>
  <Paragraphs>219</Paragraphs>
  <Slides>39</Slides>
  <Notes>1</Notes>
  <HiddenSlides>0</HiddenSlides>
  <MMClips>2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39</vt:i4>
      </vt:variant>
    </vt:vector>
  </HeadingPairs>
  <TitlesOfParts>
    <vt:vector size="42" baseType="lpstr">
      <vt:lpstr>Solstice</vt:lpstr>
      <vt:lpstr>1_Solstice</vt:lpstr>
      <vt:lpstr>5_Solstice</vt:lpstr>
      <vt:lpstr>ENGLISH 3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 10</vt:lpstr>
      <vt:lpstr>PowerPoint Presentation</vt:lpstr>
      <vt:lpstr>PowerPoint Presentation</vt:lpstr>
      <vt:lpstr>PowerPoint Presentation</vt:lpstr>
      <vt:lpstr>Delivery (n): sự giao hàng</vt:lpstr>
      <vt:lpstr>Item (n) = thing, stuff: món hàng</vt:lpstr>
      <vt:lpstr>Discrepancy (n): sự khác nhau</vt:lpstr>
      <vt:lpstr>6 loaves of bread (n): 6 ổ bánh mì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BillGates</cp:lastModifiedBy>
  <cp:revision>1696</cp:revision>
  <dcterms:created xsi:type="dcterms:W3CDTF">2017-11-18T13:40:10Z</dcterms:created>
  <dcterms:modified xsi:type="dcterms:W3CDTF">2024-07-21T07:42:57Z</dcterms:modified>
</cp:coreProperties>
</file>