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bmp" ContentType="image/bmp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6" r:id="rId4"/>
    <p:sldId id="259" r:id="rId5"/>
    <p:sldId id="260" r:id="rId6"/>
  </p:sldIdLst>
  <p:sldSz cx="12192000" cy="6858000"/>
  <p:notesSz cx="6858000" cy="9144000"/>
  <p:custDataLst>
    <p:tags r:id="rId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0" autoAdjust="0"/>
    <p:restoredTop sz="94660"/>
  </p:normalViewPr>
  <p:slideViewPr>
    <p:cSldViewPr snapToGrid="0">
      <p:cViewPr>
        <p:scale>
          <a:sx n="66" d="100"/>
          <a:sy n="66" d="100"/>
        </p:scale>
        <p:origin x="-668" y="-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EAD1FA0F-3F36-41B2-9EE5-7CDBFE4411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t">
            <a:normAutofit/>
          </a:bodyPr>
          <a:lstStyle>
            <a:lvl1pPr algn="ctr">
              <a:defRPr sz="6000"/>
            </a:lvl1pPr>
          </a:lstStyle>
          <a:p>
            <a:r>
              <a:rPr lang="vi-VN" altLang="vi-VN">
                <a:latin typeface="Noto Sans"/>
                <a:ea typeface="Noto Sans"/>
              </a:rPr>
              <a:t>Bấm vào đây để chỉnh sửa kiểu tiêu đề chính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EC320D9-F9FC-416D-A993-4E57145CB2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altLang="vi-VN">
                <a:latin typeface="Noto Sans"/>
                <a:ea typeface="Noto Sans"/>
              </a:rPr>
              <a:t>Bấm vào đây để chỉnh sửa kiểu phụ đề chính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C8DF78B-6628-48B4-924A-A4448D66F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AFC9CE8-658F-43D4-9168-CDB36513B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FB34C29-4B30-4B0E-88EB-B8D536D76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11427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E2D0B068-75DA-4E59-8117-921308E94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altLang="vi-VN">
                <a:latin typeface="Noto Sans"/>
                <a:ea typeface="Noto Sans"/>
              </a:rPr>
              <a:t>Bấm vào đây để chỉnh sửa kiểu tiêu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F93317D-4994-404A-96A3-5A1918D3F3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 chỉnh sửa kiểu văn bản chính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D56A4479-E028-418B-A656-44D2D7DC3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77E4B8C-B6E8-45BC-8650-C3142E282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23B9CB1-A3CF-4954-9355-2250780FA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4562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4EB9261-AE55-433B-8EDA-A947C3CEA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vi-VN" altLang="vi-VN">
                <a:latin typeface="Noto Sans"/>
                <a:ea typeface="Noto Sans"/>
              </a:rPr>
              <a:t>Bấm vào đây để chỉnh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D195270-00F8-4B71-8A5B-6446F0A798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 altLang="vi-VN">
                <a:latin typeface="Noto Sans"/>
                <a:ea typeface="Noto Sans"/>
              </a:rPr>
              <a:t>Bấm vào đây để chỉnh sửa kiểu văn bản chính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D8A4B75D-01D7-4107-B303-930131D25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5423C2C-C89D-4092-AF56-AF3ACCCE2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11D5F58-95C5-43CB-A7F8-526ABD849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85593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DE5E38A0-1ADD-48C3-B410-5EAA6CB27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altLang="vi-VN">
                <a:latin typeface="Noto Sans"/>
                <a:ea typeface="Noto Sans"/>
              </a:rPr>
              <a:t>Bấm vào đây để chỉnh sửa kiểu tiêu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8B92C55-15C5-4C1A-9C5C-7C95DBB5E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C0199A7-733F-4085-90D9-8DD460790E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26DE2B1-1409-403A-BEFA-9035083A1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6FBC5FB-0DB6-4043-933D-46D22E772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4FC56DD-0949-4C7C-9453-00AAB3E03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152818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C064333-513E-450A-888B-37AC6D504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/>
          <a:p>
            <a:r>
              <a:rPr lang="vi-VN" altLang="vi-VN">
                <a:latin typeface="Noto Sans"/>
                <a:ea typeface="Noto Sans"/>
              </a:rPr>
              <a:t>Bấm vào đây để chỉnh sửa kiểu tiêu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B14B8A5-AE79-4B58-8832-A107B8445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t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altLang="vi-VN" sz="2300">
                <a:latin typeface="Noto Sans"/>
                <a:ea typeface="Noto Sans"/>
              </a:rPr>
              <a:t>Bấm vào đây để chỉnh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F6C4E28-9B92-47C6-ABB6-9D95ADC1B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E0B3083D-CEC9-4B3A-BE13-3FC6828399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t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altLang="vi-VN" sz="2300">
                <a:latin typeface="Noto Sans"/>
                <a:ea typeface="Noto Sans"/>
              </a:rPr>
              <a:t>Bấm vào đây để chỉnh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E4933B9-727B-4990-A93B-01511B2C30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169017F-B4E3-44CB-9476-5D38985D0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42B89A1-B3AD-4345-B838-BDEEBE1C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2461CE5-ACA3-45E8-8054-A17986894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09001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BD8DFC2-C63D-4916-AE68-317D831FD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altLang="vi-VN">
                <a:latin typeface="Noto Sans"/>
                <a:ea typeface="Noto Sans"/>
              </a:rPr>
              <a:t>Bấm vào đây để chỉnh sửa kiểu tiêu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E305539-BA6E-4DB6-8E5A-F430E8B4A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7E51C36-60FE-4C86-A72E-53BA43D27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EBD3A02-0701-4CF7-AB43-F14F0151B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52047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8F0827C-2A45-460C-9795-42B608DE1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D76A921D-DBDB-4478-956C-B0ED1CE98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CBF637F-FEFA-456F-ABE0-BF9C47D1A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19078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D113227-0934-4E5A-943F-5C75AE056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vi-VN" altLang="vi-VN" sz="2700">
                <a:latin typeface="Noto Sans"/>
                <a:ea typeface="Noto Sans"/>
              </a:rPr>
              <a:t>Bấm vào đây để chỉnh sửa kiểu tiêu đề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663A505-BE81-42C8-AE99-07C92CBBB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altLang="vi-VN">
                <a:latin typeface="Noto Sans"/>
                <a:ea typeface="Noto Sans"/>
              </a:rPr>
              <a:t>Bấm vào đây để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30FEBCF-3F92-4F9A-822D-DD2D933DDC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altLang="vi-VN">
                <a:latin typeface="Noto Sans"/>
                <a:ea typeface="Noto Sans"/>
              </a:rPr>
              <a:t>Bấm vào đây để chỉnh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DAB2730-311C-4914-8AE4-FBBF57238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7A0F451-AE19-47D6-8613-A289CE6BA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6459C12-75E7-4932-85C5-B446BD422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60257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F271DDC-16AC-47A0-90C0-F2EC40B66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vi-VN" altLang="vi-VN" sz="2700">
                <a:latin typeface="Noto Sans"/>
                <a:ea typeface="Noto Sans"/>
              </a:rPr>
              <a:t>Bấm vào đây để chỉnh sửa kiểu tiêu đề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9778C3E-CA42-4417-9101-77F4F41AB9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948E07B-5B90-4962-ABF2-94E4E5275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altLang="vi-VN">
                <a:latin typeface="Noto Sans"/>
                <a:ea typeface="Noto Sans"/>
              </a:rPr>
              <a:t>Bấm vào đây để chỉnh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2E4D7DB-FE57-46EA-B3CD-54E849DC9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BABEDBF-8BE6-4F7B-9495-1CD5D3595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6E0C8C9-972D-4844-A114-DC3F7B8D5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46754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DFCC8F1-DB35-4EAD-8646-6EC42A588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altLang="vi-VN">
                <a:latin typeface="Noto Sans"/>
                <a:ea typeface="Noto Sans"/>
              </a:rPr>
              <a:t>Bấm vào đây để chỉnh sửa kiểu tiêu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1896F25-2F74-41EA-8BF9-6FD915689F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vert"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 chỉnh sửa kiểu văn bản chính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44E9B40-3FCD-431F-AB79-AAC87DD6C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F0AE5A5-E3DE-453F-810A-C51C1CC62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BD52FA0-2A1F-47F4-876E-F53C542E3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03880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E745BEA-A773-44D8-A683-41E15DD2BA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vert">
            <a:normAutofit/>
          </a:bodyPr>
          <a:lstStyle/>
          <a:p>
            <a:r>
              <a:rPr lang="vi-VN" altLang="vi-VN" sz="4200">
                <a:latin typeface="Noto Sans"/>
                <a:ea typeface="Noto Sans"/>
              </a:rPr>
              <a:t>Bấm vào đây để chỉnh sửa kiểu tiêu đề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225F3A7-ACB2-4C26-B014-0B86681A04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vert"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D71259F-6BC5-4671-8C5B-47F60D060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47F83AC-B3A4-475B-8B39-AB5DDD304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67541F0-0FC6-437E-A92E-A28860347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254847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D8770B75-A790-4B19-85AB-5462972EB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vi-VN" altLang="vi-VN">
                <a:latin typeface="Noto Sans"/>
                <a:ea typeface="Noto Sans"/>
              </a:rPr>
              <a:t>Bấm vào đây để chỉnh sửa kiểu tiêu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4E92F2C-196A-4121-8DAF-88E3A64333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 altLang="vi-VN">
                <a:latin typeface="Noto Sans"/>
                <a:ea typeface="Noto Sans"/>
              </a:rPr>
              <a:t>Bấm vào đây để chỉnh sửa kiểu văn bản chính</a:t>
            </a:r>
          </a:p>
          <a:p>
            <a:pPr lvl="1"/>
            <a:r>
              <a:rPr lang="vi-VN" altLang="vi-VN">
                <a:latin typeface="Noto Sans"/>
                <a:ea typeface="Noto Sans"/>
              </a:rPr>
              <a:t>Cấp độ 2</a:t>
            </a:r>
          </a:p>
          <a:p>
            <a:pPr lvl="2"/>
            <a:r>
              <a:rPr lang="vi-VN" altLang="vi-VN">
                <a:latin typeface="Noto Sans"/>
                <a:ea typeface="Noto Sans"/>
              </a:rPr>
              <a:t>Cấp ba</a:t>
            </a:r>
          </a:p>
          <a:p>
            <a:pPr lvl="3"/>
            <a:r>
              <a:rPr lang="vi-VN" altLang="vi-VN">
                <a:latin typeface="Noto Sans"/>
                <a:ea typeface="Noto Sans"/>
              </a:rPr>
              <a:t>Cấp 4</a:t>
            </a:r>
          </a:p>
          <a:p>
            <a:pPr lvl="4"/>
            <a:r>
              <a:rPr lang="vi-VN" altLang="vi-VN">
                <a:latin typeface="Noto Sans"/>
                <a:ea typeface="Noto Sans"/>
              </a:rPr>
              <a:t>Cấp 5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8355263-94CE-4100-A3B4-E155D1192E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9F6AD-063A-48F0-AB3C-7E3D77347DA6}" type="datetimeFigureOut">
              <a:rPr lang="vi-VN" altLang="vi-VN" sz="1100" smtClean="0">
                <a:latin typeface="Noto Sans"/>
                <a:ea typeface="Noto Sans"/>
              </a:rPr>
              <a:t>07/07/2024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06B44F2-0017-4407-8AB3-F60241BA7B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0C05896-5246-4E64-ACE7-7CA9DD7439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768D1-904F-42DE-B303-96F3EFD37419}" type="slidenum">
              <a:rPr lang="vi-VN" altLang="vi-VN" smtClean="0">
                <a:latin typeface="Noto Sans"/>
                <a:ea typeface="Noto Sans"/>
              </a:r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175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bm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E5470Q\Desktop\Tieng-vo-tay-khen-thuong.mp3" TargetMode="Externa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图示&#10;&#10;中度可信度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C3661DD-9819-4667-8C5B-C266C5465B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84" y="58753"/>
            <a:ext cx="12191140" cy="685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23798"/>
            <a:ext cx="12192000" cy="534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" y="0"/>
            <a:ext cx="10817400" cy="507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622649" y="1807319"/>
            <a:ext cx="8248073" cy="332398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vi-VN" sz="4400" b="1" dirty="0">
                <a:solidFill>
                  <a:srgbClr val="FFFF00"/>
                </a:solidFill>
              </a:rPr>
              <a:t>HỘI THẢO KHOA </a:t>
            </a:r>
            <a:r>
              <a:rPr lang="vi-VN" sz="4400" b="1" dirty="0" smtClean="0">
                <a:solidFill>
                  <a:srgbClr val="FFFF00"/>
                </a:solidFill>
              </a:rPr>
              <a:t>HỌC</a:t>
            </a:r>
            <a:r>
              <a:rPr lang="en-US" sz="4400" b="1" dirty="0" smtClean="0">
                <a:solidFill>
                  <a:srgbClr val="FFFF00"/>
                </a:solidFill>
              </a:rPr>
              <a:t> 2024</a:t>
            </a:r>
            <a:endParaRPr lang="en-US" sz="4400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 smtClean="0">
                <a:latin typeface="Century Schoolbook" pitchFamily="18" charset="0"/>
              </a:rPr>
              <a:t>ỨNG </a:t>
            </a:r>
            <a:r>
              <a:rPr lang="en-US" sz="2400" b="1" dirty="0">
                <a:latin typeface="Century Schoolbook" pitchFamily="18" charset="0"/>
              </a:rPr>
              <a:t>DỤNG CHUYỂN ĐỔI SỐ TRONG ĐỔI MỚI PHƯƠNG PHÁP DẠY VÀ HỌC CỦA KHOA LÝ LUẬN CHÍNH TRỊ ĐÁP ỨNG YÊU CẦU ĐÀO TẠO NGUỒN NHÂN LỰC CHẤT LƯỢNG </a:t>
            </a:r>
            <a:r>
              <a:rPr lang="en-US" sz="2400" b="1" dirty="0" smtClean="0">
                <a:latin typeface="Century Schoolbook" pitchFamily="18" charset="0"/>
              </a:rPr>
              <a:t>CAO</a:t>
            </a:r>
            <a:endParaRPr lang="en-US" sz="2400" b="1" dirty="0">
              <a:latin typeface="Century Schoolbook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-1" y="503401"/>
            <a:ext cx="10326255" cy="707886"/>
          </a:xfrm>
          <a:prstGeom prst="rect">
            <a:avLst/>
          </a:prstGeom>
          <a:gradFill>
            <a:gsLst>
              <a:gs pos="0">
                <a:schemeClr val="accent6">
                  <a:tint val="90000"/>
                  <a:satMod val="120000"/>
                </a:schemeClr>
              </a:gs>
              <a:gs pos="25000">
                <a:schemeClr val="accent6">
                  <a:tint val="93000"/>
                  <a:satMod val="120000"/>
                </a:schemeClr>
              </a:gs>
              <a:gs pos="50000">
                <a:schemeClr val="accent6">
                  <a:shade val="89000"/>
                  <a:satMod val="110000"/>
                </a:schemeClr>
              </a:gs>
              <a:gs pos="75000">
                <a:schemeClr val="accent6">
                  <a:tint val="93000"/>
                  <a:satMod val="120000"/>
                </a:schemeClr>
              </a:gs>
              <a:gs pos="100000">
                <a:schemeClr val="accent6">
                  <a:tint val="90000"/>
                  <a:satMod val="120000"/>
                </a:schemeClr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 KHOA LÝ LUẬN CHÍNH TRỊ</a:t>
            </a:r>
            <a:endParaRPr lang="en-US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157537" y="5880539"/>
            <a:ext cx="5876925" cy="477180"/>
          </a:xfrm>
          <a:prstGeom prst="rect">
            <a:avLst/>
          </a:prstGeom>
          <a:noFill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Arial Rounded MT Bold" pitchFamily="34" charset="0"/>
              </a:rPr>
              <a:t>TP HỒ CHÍ MINH, NGÀY 08 THÁNG 7 NĂM 2024</a:t>
            </a:r>
            <a:endParaRPr lang="en-US" b="1" dirty="0">
              <a:latin typeface="Arial Rounded MT Bold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0122568" y="0"/>
            <a:ext cx="2069432" cy="1982803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nhac hoa tau hoi tha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290" y="5917398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5820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5188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示&#10;&#10;中度可信度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A8DEFC0-D27D-4C60-A401-3EDFB35F3F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43" y="-8552"/>
            <a:ext cx="1219114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1251D8B-F5A3-4A7F-AE80-0DF01B4DC591}"/>
              </a:ext>
            </a:extLst>
          </p:cNvPr>
          <p:cNvSpPr txBox="1"/>
          <p:nvPr/>
        </p:nvSpPr>
        <p:spPr>
          <a:xfrm>
            <a:off x="56954" y="51250"/>
            <a:ext cx="9816719" cy="53873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normAutofit/>
          </a:bodyPr>
          <a:lstStyle/>
          <a:p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Ban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hôm</a:t>
            </a:r>
            <a:r>
              <a:rPr lang="en-US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nay:</a:t>
            </a:r>
          </a:p>
          <a:p>
            <a:endParaRPr lang="zh-CN" altLang="en-US" sz="2800" dirty="0">
              <a:solidFill>
                <a:srgbClr val="FFFF00"/>
              </a:solidFill>
              <a:effectLst>
                <a:reflection blurRad="6350" stA="50000" endA="300" endPos="50000" dist="60007" dir="5400000" sy="-100000" algn="bl" rotWithShape="0"/>
              </a:effectLst>
              <a:latin typeface="Times New Roman" pitchFamily="18" charset="0"/>
              <a:ea typeface="锐字真言体免费商用" panose="02010600030101010101" pitchFamily="2" charset="-122"/>
              <a:cs typeface="Times New Roman" pitchFamily="18" charset="0"/>
            </a:endParaRPr>
          </a:p>
        </p:txBody>
      </p:sp>
      <p:pic>
        <p:nvPicPr>
          <p:cNvPr id="19" name="图片 18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79182CD-A5E3-4A72-B0ED-504E7C057F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5043152" y="755059"/>
            <a:ext cx="562369" cy="785419"/>
          </a:xfrm>
          <a:prstGeom prst="rect">
            <a:avLst/>
          </a:prstGeom>
        </p:spPr>
      </p:pic>
      <p:pic>
        <p:nvPicPr>
          <p:cNvPr id="20" name="图片 19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82BBCCC-6FD7-485C-A552-B5BB93C9D8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5017761" y="1540478"/>
            <a:ext cx="562369" cy="785419"/>
          </a:xfrm>
          <a:prstGeom prst="rect">
            <a:avLst/>
          </a:prstGeom>
        </p:spPr>
      </p:pic>
      <p:pic>
        <p:nvPicPr>
          <p:cNvPr id="21" name="图片 20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9ADA832-2F1E-4D13-A812-9D227BDFF6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6733873" y="4905775"/>
            <a:ext cx="562369" cy="785419"/>
          </a:xfrm>
          <a:prstGeom prst="rect">
            <a:avLst/>
          </a:prstGeom>
        </p:spPr>
      </p:pic>
      <p:pic>
        <p:nvPicPr>
          <p:cNvPr id="22" name="图片 21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968BC35-02F0-4DB8-BB53-E0C32A653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7863155" y="5732314"/>
            <a:ext cx="562369" cy="785419"/>
          </a:xfrm>
          <a:prstGeom prst="rect">
            <a:avLst/>
          </a:prstGeom>
        </p:spPr>
      </p:pic>
      <p:pic>
        <p:nvPicPr>
          <p:cNvPr id="14" name="图片 20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9ADA832-2F1E-4D13-A812-9D227BDFF6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5043152" y="3959211"/>
            <a:ext cx="562369" cy="785419"/>
          </a:xfrm>
          <a:prstGeom prst="rect">
            <a:avLst/>
          </a:prstGeom>
        </p:spPr>
      </p:pic>
      <p:pic>
        <p:nvPicPr>
          <p:cNvPr id="17" name="图片 20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9ADA832-2F1E-4D13-A812-9D227BDFF6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5216770" y="5339604"/>
            <a:ext cx="562369" cy="785419"/>
          </a:xfrm>
          <a:prstGeom prst="rect">
            <a:avLst/>
          </a:prstGeom>
        </p:spPr>
      </p:pic>
      <p:pic>
        <p:nvPicPr>
          <p:cNvPr id="23" name="图片 19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82BBCCC-6FD7-485C-A552-B5BB93C9D8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5185740" y="3055942"/>
            <a:ext cx="562369" cy="78541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5798948" y="674963"/>
            <a:ext cx="6096000" cy="61863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vi-VN" sz="2400" b="1" dirty="0">
                <a:solidFill>
                  <a:srgbClr val="FF0000"/>
                </a:solidFill>
              </a:rPr>
              <a:t>1</a:t>
            </a:r>
            <a:r>
              <a:rPr lang="vi-VN" sz="2400" b="1" dirty="0" smtClean="0">
                <a:solidFill>
                  <a:srgbClr val="FF0000"/>
                </a:solidFill>
              </a:rPr>
              <a:t>.</a:t>
            </a:r>
            <a:r>
              <a:rPr lang="en-US" sz="2400" b="1" dirty="0" smtClean="0">
                <a:solidFill>
                  <a:srgbClr val="FF0000"/>
                </a:solidFill>
              </a:rPr>
              <a:t>  </a:t>
            </a:r>
            <a:r>
              <a:rPr lang="vi-VN" sz="2400" b="1" dirty="0" smtClean="0"/>
              <a:t>Đón </a:t>
            </a:r>
            <a:r>
              <a:rPr lang="vi-VN" sz="2400" b="1" dirty="0"/>
              <a:t>tiếp khách mời</a:t>
            </a:r>
          </a:p>
          <a:p>
            <a:pPr>
              <a:lnSpc>
                <a:spcPct val="150000"/>
              </a:lnSpc>
            </a:pPr>
            <a:r>
              <a:rPr lang="vi-VN" sz="2400" b="1" dirty="0">
                <a:solidFill>
                  <a:srgbClr val="FF0000"/>
                </a:solidFill>
              </a:rPr>
              <a:t>2</a:t>
            </a:r>
            <a:r>
              <a:rPr lang="vi-VN" sz="2400" b="1" dirty="0" smtClean="0">
                <a:solidFill>
                  <a:srgbClr val="FF0000"/>
                </a:solidFill>
              </a:rPr>
              <a:t>.</a:t>
            </a:r>
            <a:r>
              <a:rPr lang="en-US" sz="2400" b="1" dirty="0" smtClean="0">
                <a:solidFill>
                  <a:srgbClr val="FF0000"/>
                </a:solidFill>
              </a:rPr>
              <a:t>  </a:t>
            </a:r>
            <a:r>
              <a:rPr lang="vi-VN" sz="2400" b="1" dirty="0" smtClean="0"/>
              <a:t>Tuyên </a:t>
            </a:r>
            <a:r>
              <a:rPr lang="vi-VN" sz="2400" b="1" dirty="0"/>
              <a:t>bố lý do</a:t>
            </a:r>
          </a:p>
          <a:p>
            <a:pPr>
              <a:lnSpc>
                <a:spcPct val="150000"/>
              </a:lnSpc>
            </a:pPr>
            <a:r>
              <a:rPr lang="vi-VN" sz="2400" b="1" dirty="0">
                <a:solidFill>
                  <a:srgbClr val="FF0000"/>
                </a:solidFill>
              </a:rPr>
              <a:t>3</a:t>
            </a:r>
            <a:r>
              <a:rPr lang="vi-VN" sz="2400" b="1" dirty="0" smtClean="0">
                <a:solidFill>
                  <a:srgbClr val="FF0000"/>
                </a:solidFill>
              </a:rPr>
              <a:t>.</a:t>
            </a:r>
            <a:r>
              <a:rPr lang="en-US" sz="2400" b="1" dirty="0" smtClean="0">
                <a:solidFill>
                  <a:srgbClr val="FF0000"/>
                </a:solidFill>
              </a:rPr>
              <a:t>   </a:t>
            </a:r>
            <a:r>
              <a:rPr lang="vi-VN" sz="2400" b="1" dirty="0" smtClean="0"/>
              <a:t>Giới </a:t>
            </a:r>
            <a:r>
              <a:rPr lang="vi-VN" sz="2400" b="1" dirty="0"/>
              <a:t>thiệu đại biểu, khách mời</a:t>
            </a:r>
          </a:p>
          <a:p>
            <a:pPr>
              <a:lnSpc>
                <a:spcPct val="150000"/>
              </a:lnSpc>
            </a:pPr>
            <a:r>
              <a:rPr lang="vi-VN" sz="2400" b="1" dirty="0">
                <a:solidFill>
                  <a:srgbClr val="FF0000"/>
                </a:solidFill>
              </a:rPr>
              <a:t>4</a:t>
            </a:r>
            <a:r>
              <a:rPr lang="vi-VN" sz="2400" b="1" dirty="0" smtClean="0">
                <a:solidFill>
                  <a:srgbClr val="FF0000"/>
                </a:solidFill>
              </a:rPr>
              <a:t>.</a:t>
            </a:r>
            <a:r>
              <a:rPr lang="en-US" sz="2400" b="1" dirty="0" smtClean="0">
                <a:solidFill>
                  <a:srgbClr val="FF0000"/>
                </a:solidFill>
              </a:rPr>
              <a:t>   </a:t>
            </a:r>
            <a:r>
              <a:rPr lang="vi-VN" sz="2400" b="1" dirty="0" smtClean="0"/>
              <a:t>Giới </a:t>
            </a:r>
            <a:r>
              <a:rPr lang="vi-VN" sz="2400" b="1" dirty="0"/>
              <a:t>thiệu chương trình Hội thảo</a:t>
            </a:r>
          </a:p>
          <a:p>
            <a:pPr>
              <a:lnSpc>
                <a:spcPct val="150000"/>
              </a:lnSpc>
            </a:pPr>
            <a:r>
              <a:rPr lang="vi-VN" sz="2400" b="1" dirty="0">
                <a:solidFill>
                  <a:srgbClr val="FF0000"/>
                </a:solidFill>
              </a:rPr>
              <a:t>5</a:t>
            </a:r>
            <a:r>
              <a:rPr lang="vi-VN" sz="2400" b="1" dirty="0" smtClean="0">
                <a:solidFill>
                  <a:srgbClr val="FF0000"/>
                </a:solidFill>
              </a:rPr>
              <a:t>.</a:t>
            </a:r>
            <a:r>
              <a:rPr lang="en-US" sz="2400" b="1" dirty="0" smtClean="0">
                <a:solidFill>
                  <a:srgbClr val="FF0000"/>
                </a:solidFill>
              </a:rPr>
              <a:t>    </a:t>
            </a:r>
            <a:r>
              <a:rPr lang="vi-VN" sz="2400" b="1" dirty="0" smtClean="0"/>
              <a:t>Phát </a:t>
            </a:r>
            <a:r>
              <a:rPr lang="vi-VN" sz="2400" b="1" dirty="0"/>
              <a:t>biểu khai mạc</a:t>
            </a:r>
          </a:p>
          <a:p>
            <a:pPr>
              <a:lnSpc>
                <a:spcPct val="150000"/>
              </a:lnSpc>
            </a:pPr>
            <a:r>
              <a:rPr lang="vi-VN" sz="2400" b="1" dirty="0" smtClean="0">
                <a:solidFill>
                  <a:srgbClr val="FF0000"/>
                </a:solidFill>
              </a:rPr>
              <a:t>6.</a:t>
            </a:r>
            <a:r>
              <a:rPr lang="en-US" sz="2400" b="1" dirty="0" smtClean="0">
                <a:solidFill>
                  <a:srgbClr val="FF0000"/>
                </a:solidFill>
              </a:rPr>
              <a:t>   </a:t>
            </a:r>
            <a:r>
              <a:rPr lang="vi-VN" sz="2400" b="1" dirty="0" smtClean="0"/>
              <a:t>Phát </a:t>
            </a:r>
            <a:r>
              <a:rPr lang="vi-VN" sz="2400" b="1" dirty="0"/>
              <a:t>biểu của lãnh đạo Nhà </a:t>
            </a:r>
            <a:r>
              <a:rPr lang="vi-VN" sz="2400" b="1" dirty="0" smtClean="0"/>
              <a:t>trường</a:t>
            </a:r>
            <a:endParaRPr lang="vi-VN" sz="2400" b="1" dirty="0"/>
          </a:p>
          <a:p>
            <a:pPr>
              <a:lnSpc>
                <a:spcPct val="150000"/>
              </a:lnSpc>
            </a:pPr>
            <a:r>
              <a:rPr lang="vi-VN" sz="2400" b="1" dirty="0" smtClean="0">
                <a:solidFill>
                  <a:srgbClr val="FF0000"/>
                </a:solidFill>
              </a:rPr>
              <a:t>7.</a:t>
            </a:r>
            <a:r>
              <a:rPr lang="en-US" sz="2400" b="1" dirty="0" smtClean="0">
                <a:solidFill>
                  <a:srgbClr val="FF0000"/>
                </a:solidFill>
              </a:rPr>
              <a:t>   </a:t>
            </a:r>
            <a:r>
              <a:rPr lang="vi-VN" sz="2400" b="1" dirty="0" smtClean="0"/>
              <a:t>Trình </a:t>
            </a:r>
            <a:r>
              <a:rPr lang="vi-VN" sz="2400" b="1" dirty="0"/>
              <a:t>bày các tham luận 1 và 2 và 3</a:t>
            </a:r>
          </a:p>
          <a:p>
            <a:pPr>
              <a:lnSpc>
                <a:spcPct val="150000"/>
              </a:lnSpc>
            </a:pPr>
            <a:r>
              <a:rPr lang="vi-VN" sz="2400" b="1" dirty="0" smtClean="0">
                <a:solidFill>
                  <a:srgbClr val="FF0000"/>
                </a:solidFill>
              </a:rPr>
              <a:t>8.</a:t>
            </a:r>
            <a:r>
              <a:rPr lang="en-US" sz="2400" b="1" dirty="0" smtClean="0">
                <a:solidFill>
                  <a:srgbClr val="FF0000"/>
                </a:solidFill>
              </a:rPr>
              <a:t>    </a:t>
            </a:r>
            <a:r>
              <a:rPr lang="vi-VN" sz="2400" b="1" dirty="0" smtClean="0"/>
              <a:t>Giải </a:t>
            </a:r>
            <a:r>
              <a:rPr lang="vi-VN" sz="2400" b="1" dirty="0"/>
              <a:t>lao</a:t>
            </a:r>
          </a:p>
          <a:p>
            <a:pPr>
              <a:lnSpc>
                <a:spcPct val="150000"/>
              </a:lnSpc>
            </a:pPr>
            <a:r>
              <a:rPr lang="vi-VN" sz="2400" b="1" dirty="0" smtClean="0">
                <a:solidFill>
                  <a:srgbClr val="FF0000"/>
                </a:solidFill>
              </a:rPr>
              <a:t>9.</a:t>
            </a:r>
            <a:r>
              <a:rPr lang="en-US" sz="2400" b="1" dirty="0" smtClean="0">
                <a:solidFill>
                  <a:srgbClr val="FF0000"/>
                </a:solidFill>
              </a:rPr>
              <a:t>   </a:t>
            </a:r>
            <a:r>
              <a:rPr lang="vi-VN" sz="2400" b="1" dirty="0" smtClean="0"/>
              <a:t>Thảo luận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</a:rPr>
              <a:t>10.  </a:t>
            </a:r>
            <a:r>
              <a:rPr lang="vi-VN" sz="2400" b="1" dirty="0" smtClean="0">
                <a:solidFill>
                  <a:schemeClr val="bg1"/>
                </a:solidFill>
              </a:rPr>
              <a:t>Tổng kết và bế mạc Hội thảo. 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</a:rPr>
              <a:t>11.  </a:t>
            </a:r>
            <a:r>
              <a:rPr lang="vi-VN" sz="2400" b="1" dirty="0" smtClean="0"/>
              <a:t>Hướng </a:t>
            </a:r>
            <a:r>
              <a:rPr lang="vi-VN" sz="2400" b="1" dirty="0"/>
              <a:t>dẫn phần mềm MS Team</a:t>
            </a:r>
          </a:p>
        </p:txBody>
      </p:sp>
      <p:pic>
        <p:nvPicPr>
          <p:cNvPr id="27" name="图片 20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9ADA832-2F1E-4D13-A812-9D227BDFF6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5056579" y="4744630"/>
            <a:ext cx="562369" cy="785419"/>
          </a:xfrm>
          <a:prstGeom prst="rect">
            <a:avLst/>
          </a:prstGeom>
        </p:spPr>
      </p:pic>
      <p:pic>
        <p:nvPicPr>
          <p:cNvPr id="28" name="图片 19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82BBCCC-6FD7-485C-A552-B5BB93C9D8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t="50000" r="63692" b="38547"/>
          <a:stretch>
            <a:fillRect/>
          </a:stretch>
        </p:blipFill>
        <p:spPr>
          <a:xfrm>
            <a:off x="5101757" y="2378434"/>
            <a:ext cx="562369" cy="78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1264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CFFFF">
                <a:alpha val="0"/>
              </a:srgbClr>
            </a:gs>
            <a:gs pos="0">
              <a:srgbClr val="70F2FC"/>
            </a:gs>
            <a:gs pos="47000">
              <a:srgbClr val="39B2EB"/>
            </a:gs>
            <a:gs pos="83000">
              <a:srgbClr val="4A5ACB"/>
            </a:gs>
            <a:gs pos="100000">
              <a:srgbClr val="42118E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 descr="图形用户界面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6199FF-FD5B-4E0E-9428-F33B01F9DEC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62359"/>
          <a:stretch>
            <a:fillRect/>
          </a:stretch>
        </p:blipFill>
        <p:spPr>
          <a:xfrm>
            <a:off x="3943927" y="37432"/>
            <a:ext cx="6319244" cy="6360149"/>
          </a:xfrm>
          <a:prstGeom prst="rect">
            <a:avLst/>
          </a:prstGeom>
        </p:spPr>
      </p:pic>
      <p:pic>
        <p:nvPicPr>
          <p:cNvPr id="5" name="图片 4" descr="图示&#10;&#10;中度可信度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0F07EB7-D88B-4588-87B0-3CDCDE92DB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4" t="11111" r="14648" b="12099"/>
          <a:stretch>
            <a:fillRect/>
          </a:stretch>
        </p:blipFill>
        <p:spPr>
          <a:xfrm>
            <a:off x="5522592" y="2549394"/>
            <a:ext cx="2513046" cy="2513046"/>
          </a:xfrm>
          <a:prstGeom prst="flowChartConnector">
            <a:avLst/>
          </a:prstGeom>
        </p:spPr>
      </p:pic>
      <p:sp>
        <p:nvSpPr>
          <p:cNvPr id="6" name="标注: 线形 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0217526-E7FC-49FC-AFD2-AC2DF380D31C}"/>
              </a:ext>
            </a:extLst>
          </p:cNvPr>
          <p:cNvSpPr/>
          <p:nvPr/>
        </p:nvSpPr>
        <p:spPr>
          <a:xfrm>
            <a:off x="8848435" y="1163323"/>
            <a:ext cx="3205019" cy="3510277"/>
          </a:xfrm>
          <a:prstGeom prst="borderCallout1">
            <a:avLst>
              <a:gd name="adj1" fmla="val 52234"/>
              <a:gd name="adj2" fmla="val 420"/>
              <a:gd name="adj3" fmla="val 79121"/>
              <a:gd name="adj4" fmla="val -18601"/>
            </a:avLst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927B62C-1468-4421-859F-618C737A96A9}"/>
              </a:ext>
            </a:extLst>
          </p:cNvPr>
          <p:cNvSpPr txBox="1"/>
          <p:nvPr/>
        </p:nvSpPr>
        <p:spPr>
          <a:xfrm>
            <a:off x="8931563" y="1293091"/>
            <a:ext cx="3121891" cy="331585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normAutofit/>
          </a:bodyPr>
          <a:lstStyle/>
          <a:p>
            <a:pPr algn="just"/>
            <a:r>
              <a:rPr lang="en-US" dirty="0" smtClean="0">
                <a:solidFill>
                  <a:srgbClr val="FFFF00"/>
                </a:solidFill>
              </a:rPr>
              <a:t>“</a:t>
            </a:r>
            <a:r>
              <a:rPr lang="en-US" b="1" dirty="0" smtClean="0">
                <a:solidFill>
                  <a:srgbClr val="FFFF00"/>
                </a:solidFill>
              </a:rPr>
              <a:t>ĐỔI </a:t>
            </a:r>
            <a:r>
              <a:rPr lang="en-US" b="1" dirty="0">
                <a:solidFill>
                  <a:srgbClr val="FFFF00"/>
                </a:solidFill>
              </a:rPr>
              <a:t>MỚI PHƯƠNG PHÁP ĐÁNH GIÁ KẾT QUẢ HỌC </a:t>
            </a:r>
            <a:r>
              <a:rPr lang="en-US" b="1" dirty="0" smtClean="0">
                <a:solidFill>
                  <a:srgbClr val="FFFF00"/>
                </a:solidFill>
              </a:rPr>
              <a:t>TẬP MÔN </a:t>
            </a:r>
            <a:r>
              <a:rPr lang="en-US" b="1" dirty="0">
                <a:solidFill>
                  <a:srgbClr val="FFFF00"/>
                </a:solidFill>
              </a:rPr>
              <a:t>GIÁO DỤC CHÍNH TRỊ CỦA SINH VIÊN ĐÁP ỨNG CHUẨN ĐẦU RA </a:t>
            </a:r>
            <a:endParaRPr lang="en-US" dirty="0">
              <a:solidFill>
                <a:srgbClr val="FFFF00"/>
              </a:solidFill>
            </a:endParaRPr>
          </a:p>
          <a:p>
            <a:pPr algn="just"/>
            <a:r>
              <a:rPr lang="en-US" b="1" dirty="0">
                <a:solidFill>
                  <a:srgbClr val="FFFF00"/>
                </a:solidFill>
              </a:rPr>
              <a:t>TRƯỚC YÊU CẦU ỨNG DỤNG CHUYỂN ĐỔI </a:t>
            </a:r>
            <a:r>
              <a:rPr lang="en-US" b="1" dirty="0" smtClean="0">
                <a:solidFill>
                  <a:srgbClr val="FFFF00"/>
                </a:solidFill>
              </a:rPr>
              <a:t>SỐ</a:t>
            </a:r>
          </a:p>
          <a:p>
            <a:pPr algn="just"/>
            <a:endParaRPr lang="en-US" b="1" dirty="0" smtClean="0">
              <a:solidFill>
                <a:srgbClr val="FFFF00"/>
              </a:solidFill>
            </a:endParaRPr>
          </a:p>
          <a:p>
            <a:pPr algn="r"/>
            <a:r>
              <a:rPr lang="en-US" b="1" dirty="0" err="1" smtClean="0">
                <a:solidFill>
                  <a:srgbClr val="FFFF00"/>
                </a:solidFill>
              </a:rPr>
              <a:t>Ths</a:t>
            </a:r>
            <a:r>
              <a:rPr lang="en-US" b="1" dirty="0">
                <a:solidFill>
                  <a:srgbClr val="FFFF00"/>
                </a:solidFill>
              </a:rPr>
              <a:t>. </a:t>
            </a:r>
            <a:r>
              <a:rPr lang="en-US" b="1" dirty="0" smtClean="0">
                <a:solidFill>
                  <a:srgbClr val="FFFF00"/>
                </a:solidFill>
              </a:rPr>
              <a:t>Cao </a:t>
            </a:r>
            <a:r>
              <a:rPr lang="en-US" b="1" dirty="0" err="1" smtClean="0">
                <a:solidFill>
                  <a:srgbClr val="FFFF00"/>
                </a:solidFill>
              </a:rPr>
              <a:t>Thị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Hồng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Thắm</a:t>
            </a:r>
            <a:endParaRPr lang="en-US" b="1" dirty="0">
              <a:solidFill>
                <a:srgbClr val="FFFF00"/>
              </a:solidFill>
            </a:endParaRPr>
          </a:p>
          <a:p>
            <a:pPr algn="just"/>
            <a:endParaRPr lang="en-US" b="1" dirty="0" smtClean="0">
              <a:solidFill>
                <a:srgbClr val="FFFF00"/>
              </a:solidFill>
            </a:endParaRPr>
          </a:p>
          <a:p>
            <a:pPr algn="just"/>
            <a:endParaRPr lang="zh-CN" altLang="en-US" dirty="0">
              <a:ln w="0"/>
              <a:solidFill>
                <a:srgbClr val="FFFF00"/>
              </a:solidFill>
              <a:effectLst>
                <a:reflection blurRad="6350" stA="53000" endA="300" endPos="35500" dir="5400000" sy="-90000" algn="bl" rotWithShape="0"/>
              </a:effectLst>
              <a:latin typeface="Noto Sans CJK Light" panose="020B0300000000000000" pitchFamily="34" charset="-122"/>
              <a:ea typeface="Noto Sans CJK Light" panose="020B0300000000000000" pitchFamily="34" charset="-122"/>
            </a:endParaRPr>
          </a:p>
        </p:txBody>
      </p:sp>
      <p:sp>
        <p:nvSpPr>
          <p:cNvPr id="14" name="标注: 线形 1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75CF757-0DC3-4CBD-9685-4D8F4B8E9B55}"/>
              </a:ext>
            </a:extLst>
          </p:cNvPr>
          <p:cNvSpPr/>
          <p:nvPr/>
        </p:nvSpPr>
        <p:spPr>
          <a:xfrm flipH="1">
            <a:off x="125516" y="1163324"/>
            <a:ext cx="3609085" cy="2284391"/>
          </a:xfrm>
          <a:prstGeom prst="borderCallout1">
            <a:avLst>
              <a:gd name="adj1" fmla="val 52234"/>
              <a:gd name="adj2" fmla="val 420"/>
              <a:gd name="adj3" fmla="val 78761"/>
              <a:gd name="adj4" fmla="val -26716"/>
            </a:avLst>
          </a:prstGeom>
          <a:ln w="730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65971B9-7E66-44F2-A6ED-7D4798542230}"/>
              </a:ext>
            </a:extLst>
          </p:cNvPr>
          <p:cNvSpPr txBox="1"/>
          <p:nvPr/>
        </p:nvSpPr>
        <p:spPr>
          <a:xfrm>
            <a:off x="101601" y="1293092"/>
            <a:ext cx="3479910" cy="202276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/>
            <a:r>
              <a:rPr lang="en-US" b="1" dirty="0" smtClean="0">
                <a:solidFill>
                  <a:schemeClr val="bg1"/>
                </a:solidFill>
              </a:rPr>
              <a:t>ÁP </a:t>
            </a:r>
            <a:r>
              <a:rPr lang="en-US" b="1" dirty="0">
                <a:solidFill>
                  <a:schemeClr val="bg1"/>
                </a:solidFill>
              </a:rPr>
              <a:t>DỤNG PHƯƠNG PHÁP </a:t>
            </a:r>
            <a:r>
              <a:rPr lang="en-US" b="1" dirty="0" smtClean="0">
                <a:solidFill>
                  <a:schemeClr val="bg1"/>
                </a:solidFill>
              </a:rPr>
              <a:t>BLENDED LEARNING </a:t>
            </a:r>
            <a:r>
              <a:rPr lang="en-US" b="1" dirty="0">
                <a:solidFill>
                  <a:schemeClr val="bg1"/>
                </a:solidFill>
              </a:rPr>
              <a:t>TRONG </a:t>
            </a:r>
            <a:r>
              <a:rPr lang="en-US" b="1" dirty="0" smtClean="0">
                <a:solidFill>
                  <a:schemeClr val="bg1"/>
                </a:solidFill>
              </a:rPr>
              <a:t>GIẢNG </a:t>
            </a:r>
            <a:r>
              <a:rPr lang="en-US" b="1" dirty="0">
                <a:solidFill>
                  <a:schemeClr val="bg1"/>
                </a:solidFill>
              </a:rPr>
              <a:t>DẠY MÔN GIÁO DỤC CHÍNH TRỊ </a:t>
            </a:r>
            <a:r>
              <a:rPr lang="en-US" b="1" dirty="0" smtClean="0">
                <a:solidFill>
                  <a:schemeClr val="bg1"/>
                </a:solidFill>
              </a:rPr>
              <a:t>HỆ </a:t>
            </a:r>
            <a:r>
              <a:rPr lang="en-US" b="1" dirty="0">
                <a:solidFill>
                  <a:schemeClr val="bg1"/>
                </a:solidFill>
              </a:rPr>
              <a:t>CAO ĐẲNG TẠI KHOA LÝ LUẬN CHÍNH </a:t>
            </a:r>
            <a:r>
              <a:rPr lang="en-US" b="1" dirty="0" smtClean="0">
                <a:solidFill>
                  <a:schemeClr val="bg1"/>
                </a:solidFill>
              </a:rPr>
              <a:t>TRỊ</a:t>
            </a:r>
          </a:p>
          <a:p>
            <a:endParaRPr lang="en-US" b="1" dirty="0" smtClean="0">
              <a:solidFill>
                <a:schemeClr val="bg1"/>
              </a:solidFill>
            </a:endParaRPr>
          </a:p>
          <a:p>
            <a:pPr algn="r"/>
            <a:r>
              <a:rPr lang="en-US" b="1" dirty="0" err="1" smtClean="0">
                <a:solidFill>
                  <a:schemeClr val="bg1"/>
                </a:solidFill>
              </a:rPr>
              <a:t>Ths</a:t>
            </a:r>
            <a:r>
              <a:rPr lang="en-US" b="1" dirty="0" smtClean="0">
                <a:solidFill>
                  <a:schemeClr val="bg1"/>
                </a:solidFill>
              </a:rPr>
              <a:t>. </a:t>
            </a:r>
            <a:r>
              <a:rPr lang="en-US" b="1" dirty="0" err="1" smtClean="0">
                <a:solidFill>
                  <a:schemeClr val="bg1"/>
                </a:solidFill>
              </a:rPr>
              <a:t>Nguyễn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Ngọc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Quỳnh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zh-CN" altLang="en-US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Noto Sans CJK Light" panose="020B0300000000000000" pitchFamily="34" charset="-122"/>
              <a:ea typeface="Noto Sans CJK Light" panose="020B0300000000000000" pitchFamily="34" charset="-122"/>
            </a:endParaRPr>
          </a:p>
        </p:txBody>
      </p:sp>
      <p:sp>
        <p:nvSpPr>
          <p:cNvPr id="18" name="标注: 线形 17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B175482-E77E-4060-B2AE-22F7F3ED056F}"/>
              </a:ext>
            </a:extLst>
          </p:cNvPr>
          <p:cNvSpPr/>
          <p:nvPr/>
        </p:nvSpPr>
        <p:spPr>
          <a:xfrm flipH="1">
            <a:off x="101597" y="3657600"/>
            <a:ext cx="4230255" cy="2964873"/>
          </a:xfrm>
          <a:prstGeom prst="borderCallout1">
            <a:avLst>
              <a:gd name="adj1" fmla="val 52234"/>
              <a:gd name="adj2" fmla="val 420"/>
              <a:gd name="adj3" fmla="val 41364"/>
              <a:gd name="adj4" fmla="val -24892"/>
            </a:avLst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EF2C0ABF-DB7A-47D5-B5D1-A10069D6A613}"/>
              </a:ext>
            </a:extLst>
          </p:cNvPr>
          <p:cNvSpPr txBox="1"/>
          <p:nvPr/>
        </p:nvSpPr>
        <p:spPr>
          <a:xfrm>
            <a:off x="125517" y="3805916"/>
            <a:ext cx="4119419" cy="2742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en-US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ỨNG DỤNG CHUYỂN ĐỔI SỐ TRONG GIẢNG DẠY CÁC</a:t>
            </a:r>
            <a:r>
              <a:rPr lang="vi-VN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MÔN</a:t>
            </a:r>
            <a:r>
              <a:rPr lang="en-US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CÁC MÔN LÝ LUẬN CHÍNH TRỊ NHẰM </a:t>
            </a:r>
            <a:r>
              <a:rPr lang="vi-VN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ĐÁP ỨNG YÊU CẦU CHUYỂN ĐỔI MÔ HÌNH ĐÀO TẠO CHẤT LƯỢNG CAO TẠI TRƯỜNG C</a:t>
            </a:r>
            <a:r>
              <a:rPr lang="en-US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AO </a:t>
            </a:r>
            <a:r>
              <a:rPr lang="vi-VN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ẲNG</a:t>
            </a:r>
            <a:r>
              <a:rPr lang="vi-VN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LÝ TỰ TRỌNG TP HỒ CHÍ MINH</a:t>
            </a:r>
            <a:r>
              <a:rPr lang="en-US" sz="17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HIỆN </a:t>
            </a:r>
            <a:r>
              <a:rPr lang="en-US" sz="17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NAY</a:t>
            </a:r>
          </a:p>
          <a:p>
            <a:pPr algn="r">
              <a:lnSpc>
                <a:spcPct val="120000"/>
              </a:lnSpc>
            </a:pPr>
            <a:r>
              <a:rPr lang="en-US" altLang="zh-CN" sz="1700" b="1" dirty="0" err="1" smtClean="0">
                <a:ln w="0"/>
                <a:solidFill>
                  <a:schemeClr val="accent4"/>
                </a:solidFill>
                <a:effectLst>
                  <a:reflection blurRad="6350" stA="53000" endA="300" endPos="35500" dir="5400000" sy="-90000" algn="bl" rotWithShape="0"/>
                </a:effectLst>
                <a:latin typeface="Arial" pitchFamily="34" charset="0"/>
                <a:ea typeface="Noto Sans CJK Light" panose="020B0300000000000000" pitchFamily="34" charset="-122"/>
                <a:cs typeface="Arial" pitchFamily="34" charset="0"/>
              </a:rPr>
              <a:t>ThS</a:t>
            </a:r>
            <a:r>
              <a:rPr lang="en-US" altLang="zh-CN" sz="1700" b="1" dirty="0" smtClean="0">
                <a:ln w="0"/>
                <a:solidFill>
                  <a:schemeClr val="accent4"/>
                </a:solidFill>
                <a:effectLst>
                  <a:reflection blurRad="6350" stA="53000" endA="300" endPos="35500" dir="5400000" sy="-90000" algn="bl" rotWithShape="0"/>
                </a:effectLst>
                <a:latin typeface="Arial" pitchFamily="34" charset="0"/>
                <a:ea typeface="Noto Sans CJK Light" panose="020B0300000000000000" pitchFamily="34" charset="-122"/>
                <a:cs typeface="Arial" pitchFamily="34" charset="0"/>
              </a:rPr>
              <a:t>: </a:t>
            </a:r>
            <a:r>
              <a:rPr lang="en-US" altLang="zh-CN" sz="1700" b="1" dirty="0" err="1" smtClean="0">
                <a:ln w="0"/>
                <a:solidFill>
                  <a:schemeClr val="accent4"/>
                </a:solidFill>
                <a:effectLst>
                  <a:reflection blurRad="6350" stA="53000" endA="300" endPos="35500" dir="5400000" sy="-90000" algn="bl" rotWithShape="0"/>
                </a:effectLst>
                <a:latin typeface="Arial" pitchFamily="34" charset="0"/>
                <a:ea typeface="Noto Sans CJK Light" panose="020B0300000000000000" pitchFamily="34" charset="-122"/>
                <a:cs typeface="Arial" pitchFamily="34" charset="0"/>
              </a:rPr>
              <a:t>Đinh</a:t>
            </a:r>
            <a:r>
              <a:rPr lang="en-US" altLang="zh-CN" sz="1700" b="1" dirty="0" smtClean="0">
                <a:ln w="0"/>
                <a:solidFill>
                  <a:schemeClr val="accent4"/>
                </a:solidFill>
                <a:effectLst>
                  <a:reflection blurRad="6350" stA="53000" endA="300" endPos="35500" dir="5400000" sy="-90000" algn="bl" rotWithShape="0"/>
                </a:effectLst>
                <a:latin typeface="Arial" pitchFamily="34" charset="0"/>
                <a:ea typeface="Noto Sans CJK Light" panose="020B0300000000000000" pitchFamily="34" charset="-122"/>
                <a:cs typeface="Arial" pitchFamily="34" charset="0"/>
              </a:rPr>
              <a:t> </a:t>
            </a:r>
            <a:r>
              <a:rPr lang="en-US" altLang="zh-CN" sz="1700" b="1" dirty="0" err="1" smtClean="0">
                <a:ln w="0"/>
                <a:solidFill>
                  <a:schemeClr val="accent4"/>
                </a:solidFill>
                <a:effectLst>
                  <a:reflection blurRad="6350" stA="53000" endA="300" endPos="35500" dir="5400000" sy="-90000" algn="bl" rotWithShape="0"/>
                </a:effectLst>
                <a:latin typeface="Arial" pitchFamily="34" charset="0"/>
                <a:ea typeface="Noto Sans CJK Light" panose="020B0300000000000000" pitchFamily="34" charset="-122"/>
                <a:cs typeface="Arial" pitchFamily="34" charset="0"/>
              </a:rPr>
              <a:t>Thị</a:t>
            </a:r>
            <a:r>
              <a:rPr lang="en-US" altLang="zh-CN" sz="1700" b="1" dirty="0" smtClean="0">
                <a:ln w="0"/>
                <a:solidFill>
                  <a:schemeClr val="accent4"/>
                </a:solidFill>
                <a:effectLst>
                  <a:reflection blurRad="6350" stA="53000" endA="300" endPos="35500" dir="5400000" sy="-90000" algn="bl" rotWithShape="0"/>
                </a:effectLst>
                <a:latin typeface="Arial" pitchFamily="34" charset="0"/>
                <a:ea typeface="Noto Sans CJK Light" panose="020B0300000000000000" pitchFamily="34" charset="-122"/>
                <a:cs typeface="Arial" pitchFamily="34" charset="0"/>
              </a:rPr>
              <a:t> </a:t>
            </a:r>
            <a:r>
              <a:rPr lang="en-US" altLang="zh-CN" sz="1700" b="1" dirty="0" err="1" smtClean="0">
                <a:ln w="0"/>
                <a:solidFill>
                  <a:schemeClr val="accent4"/>
                </a:solidFill>
                <a:effectLst>
                  <a:reflection blurRad="6350" stA="53000" endA="300" endPos="35500" dir="5400000" sy="-90000" algn="bl" rotWithShape="0"/>
                </a:effectLst>
                <a:latin typeface="Arial" pitchFamily="34" charset="0"/>
                <a:ea typeface="Noto Sans CJK Light" panose="020B0300000000000000" pitchFamily="34" charset="-122"/>
                <a:cs typeface="Arial" pitchFamily="34" charset="0"/>
              </a:rPr>
              <a:t>Huyên</a:t>
            </a:r>
            <a:endParaRPr lang="zh-CN" altLang="en-US" sz="1700" dirty="0">
              <a:ln w="0"/>
              <a:solidFill>
                <a:schemeClr val="accent4"/>
              </a:solidFill>
              <a:effectLst>
                <a:reflection blurRad="6350" stA="53000" endA="300" endPos="35500" dir="5400000" sy="-90000" algn="bl" rotWithShape="0"/>
              </a:effectLst>
              <a:latin typeface="Arial" pitchFamily="34" charset="0"/>
              <a:ea typeface="Noto Sans CJK Light" panose="020B0300000000000000" pitchFamily="34" charset="-122"/>
              <a:cs typeface="Arial" pitchFamily="34" charset="0"/>
            </a:endParaRPr>
          </a:p>
        </p:txBody>
      </p:sp>
      <p:pic>
        <p:nvPicPr>
          <p:cNvPr id="21" name="图片 20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EB77157-DCBD-467B-91DA-6EB7C1907A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6" t="-128" r="14705" b="89995"/>
          <a:stretch>
            <a:fillRect/>
          </a:stretch>
        </p:blipFill>
        <p:spPr>
          <a:xfrm>
            <a:off x="327728" y="-1168928"/>
            <a:ext cx="11295212" cy="2089572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24A059C-C71A-4211-99A1-E2BE836B5D55}"/>
              </a:ext>
            </a:extLst>
          </p:cNvPr>
          <p:cNvSpPr txBox="1"/>
          <p:nvPr/>
        </p:nvSpPr>
        <p:spPr>
          <a:xfrm>
            <a:off x="3943927" y="284211"/>
            <a:ext cx="4276148" cy="381000"/>
          </a:xfrm>
          <a:prstGeom prst="rect">
            <a:avLst/>
          </a:prstGeom>
          <a:noFill/>
        </p:spPr>
        <p:txBody>
          <a:bodyPr vert="horz" wrap="square">
            <a:noAutofit/>
          </a:bodyPr>
          <a:lstStyle/>
          <a:p>
            <a:r>
              <a:rPr lang="en-US" altLang="en-US" sz="1500" b="1" dirty="0">
                <a:solidFill>
                  <a:srgbClr val="FFFF00"/>
                </a:solidFill>
              </a:rPr>
              <a:t>DANH SÁCH CÁC BÀI BÁO CÁO HỘI THẢO</a:t>
            </a:r>
            <a:endParaRPr lang="en-US" altLang="en-US" sz="1500" b="1" dirty="0">
              <a:solidFill>
                <a:srgbClr val="FFFF00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 rot="2201497">
            <a:off x="9920570" y="4810594"/>
            <a:ext cx="1571832" cy="1143673"/>
          </a:xfrm>
          <a:prstGeom prst="wedgeEllipse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Hay </a:t>
            </a:r>
            <a:r>
              <a:rPr lang="en-US" b="1" dirty="0" err="1" smtClean="0"/>
              <a:t>quá</a:t>
            </a:r>
            <a:r>
              <a:rPr lang="en-US" b="1" dirty="0" smtClean="0"/>
              <a:t> </a:t>
            </a:r>
            <a:r>
              <a:rPr lang="en-US" b="1" dirty="0" err="1" smtClean="0"/>
              <a:t>vậy</a:t>
            </a:r>
            <a:r>
              <a:rPr lang="en-US" b="1" dirty="0" smtClean="0"/>
              <a:t> !!!</a:t>
            </a:r>
            <a:endParaRPr lang="en-US" b="1" dirty="0"/>
          </a:p>
        </p:txBody>
      </p:sp>
      <p:sp>
        <p:nvSpPr>
          <p:cNvPr id="8" name="Oval 7"/>
          <p:cNvSpPr/>
          <p:nvPr/>
        </p:nvSpPr>
        <p:spPr>
          <a:xfrm>
            <a:off x="7840932" y="4849092"/>
            <a:ext cx="2069685" cy="1874692"/>
          </a:xfrm>
          <a:prstGeom prst="ellipse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8724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CFFFF">
                <a:alpha val="0"/>
              </a:srgbClr>
            </a:gs>
            <a:gs pos="0">
              <a:srgbClr val="70F2FC"/>
            </a:gs>
            <a:gs pos="47000">
              <a:srgbClr val="39B2EB"/>
            </a:gs>
            <a:gs pos="83000">
              <a:srgbClr val="4A5ACB"/>
            </a:gs>
            <a:gs pos="100000">
              <a:srgbClr val="42118E"/>
            </a:gs>
          </a:gsLst>
          <a:lin ang="17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动物, 游戏机, 珊瑚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8BB537E-7165-4BCF-BE2F-B98DC773F48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449" b="-2585"/>
          <a:stretch>
            <a:fillRect/>
          </a:stretch>
        </p:blipFill>
        <p:spPr>
          <a:xfrm>
            <a:off x="-4185652" y="1248063"/>
            <a:ext cx="20033642" cy="5393093"/>
          </a:xfrm>
          <a:prstGeom prst="rect">
            <a:avLst/>
          </a:prstGeom>
        </p:spPr>
      </p:pic>
      <p:pic>
        <p:nvPicPr>
          <p:cNvPr id="14" name="图片 13" descr="图形用户界面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2E7718B-459E-418D-A662-893983C95FE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62359"/>
          <a:stretch>
            <a:fillRect/>
          </a:stretch>
        </p:blipFill>
        <p:spPr>
          <a:xfrm>
            <a:off x="-81669" y="690043"/>
            <a:ext cx="5912838" cy="5951113"/>
          </a:xfrm>
          <a:prstGeom prst="rect">
            <a:avLst/>
          </a:prstGeom>
        </p:spPr>
      </p:pic>
      <p:pic>
        <p:nvPicPr>
          <p:cNvPr id="11" name="图片 10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57B29A1-7EBF-4DBD-9637-7159FE38E0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104" t="77767" r="-3962" b="1337"/>
          <a:stretch>
            <a:fillRect/>
          </a:stretch>
        </p:blipFill>
        <p:spPr>
          <a:xfrm>
            <a:off x="6825421" y="3581400"/>
            <a:ext cx="5498794" cy="2749995"/>
          </a:xfrm>
          <a:prstGeom prst="rect">
            <a:avLst/>
          </a:prstGeom>
        </p:spPr>
      </p:pic>
      <p:pic>
        <p:nvPicPr>
          <p:cNvPr id="12" name="图片 11" descr="图片包含 应用程序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B7C7C8E-7431-493F-B9C3-BAA60FBAF8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8" t="37867" r="55023" b="35466"/>
          <a:stretch>
            <a:fillRect/>
          </a:stretch>
        </p:blipFill>
        <p:spPr>
          <a:xfrm>
            <a:off x="7388352" y="1746107"/>
            <a:ext cx="3584448" cy="3365786"/>
          </a:xfrm>
          <a:prstGeom prst="rect">
            <a:avLst/>
          </a:prstGeom>
        </p:spPr>
      </p:pic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644893" y="361897"/>
            <a:ext cx="11328934" cy="923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3" tIns="45716" rIns="91433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en-US" sz="3600" b="1" dirty="0">
                <a:solidFill>
                  <a:srgbClr val="FFFF00"/>
                </a:solidFill>
              </a:rPr>
              <a:t>THẢO LUẬN HỘI </a:t>
            </a:r>
            <a:r>
              <a:rPr lang="en-US" altLang="en-US" sz="3600" b="1" dirty="0" smtClean="0">
                <a:solidFill>
                  <a:srgbClr val="FFFF00"/>
                </a:solidFill>
              </a:rPr>
              <a:t>THẢO </a:t>
            </a:r>
            <a:r>
              <a:rPr lang="en-US" altLang="en-US" sz="3600" b="1" dirty="0" err="1" smtClean="0">
                <a:solidFill>
                  <a:srgbClr val="FFFF00"/>
                </a:solidFill>
              </a:rPr>
              <a:t>và</a:t>
            </a:r>
            <a:r>
              <a:rPr lang="en-US" altLang="en-US" sz="3600" b="1" dirty="0" smtClean="0">
                <a:solidFill>
                  <a:srgbClr val="FFFF00"/>
                </a:solidFill>
              </a:rPr>
              <a:t> PHÁT BIỂU CHỈ ĐẠO</a:t>
            </a:r>
            <a:endParaRPr lang="en-US" altLang="en-US" sz="3600" b="1" dirty="0">
              <a:solidFill>
                <a:srgbClr val="FFFF00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6871522" y="2531962"/>
            <a:ext cx="4352925" cy="4026345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3581400" y="1552575"/>
            <a:ext cx="3878544" cy="3752850"/>
          </a:xfrm>
          <a:prstGeom prst="ellipse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053948" y="2331907"/>
            <a:ext cx="72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say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5097789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CFFFF">
                <a:alpha val="0"/>
              </a:srgbClr>
            </a:gs>
            <a:gs pos="0">
              <a:srgbClr val="70F2FC"/>
            </a:gs>
            <a:gs pos="47000">
              <a:srgbClr val="39B2EB"/>
            </a:gs>
            <a:gs pos="83000">
              <a:srgbClr val="4A5ACB"/>
            </a:gs>
            <a:gs pos="100000">
              <a:srgbClr val="42118E"/>
            </a:gs>
          </a:gsLst>
          <a:lin ang="17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 descr="图形用户界面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DA33E1B-A95E-47E8-A323-307258D6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62359"/>
          <a:stretch>
            <a:fillRect/>
          </a:stretch>
        </p:blipFill>
        <p:spPr>
          <a:xfrm>
            <a:off x="-81669" y="690043"/>
            <a:ext cx="5912838" cy="5951113"/>
          </a:xfrm>
          <a:prstGeom prst="rect">
            <a:avLst/>
          </a:prstGeom>
        </p:spPr>
      </p:pic>
      <p:pic>
        <p:nvPicPr>
          <p:cNvPr id="18" name="图片 17" descr="文本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9FF220E-6FE6-4C4D-A393-A7482CE7DB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104" t="77767" r="-3962" b="1337"/>
          <a:stretch>
            <a:fillRect/>
          </a:stretch>
        </p:blipFill>
        <p:spPr>
          <a:xfrm>
            <a:off x="6825421" y="3581400"/>
            <a:ext cx="5498794" cy="2749995"/>
          </a:xfrm>
          <a:prstGeom prst="rect">
            <a:avLst/>
          </a:prstGeom>
        </p:spPr>
      </p:pic>
      <p:pic>
        <p:nvPicPr>
          <p:cNvPr id="6" name="图片 5" descr="图片包含 动物, 游戏机, 珊瑚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8BB537E-7165-4BCF-BE2F-B98DC773F4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449" b="-2585"/>
          <a:stretch>
            <a:fillRect/>
          </a:stretch>
        </p:blipFill>
        <p:spPr>
          <a:xfrm>
            <a:off x="-5147156" y="1534141"/>
            <a:ext cx="20033642" cy="5393093"/>
          </a:xfrm>
          <a:prstGeom prst="rect">
            <a:avLst/>
          </a:prstGeom>
        </p:spPr>
      </p:pic>
      <p:pic>
        <p:nvPicPr>
          <p:cNvPr id="12" name="图片 11" descr="图片包含 应用程序&#10;&#10;描述已自动生成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B7C7C8E-7431-493F-B9C3-BAA60FBAF8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8" t="37867" r="55023" b="35466"/>
          <a:stretch>
            <a:fillRect/>
          </a:stretch>
        </p:blipFill>
        <p:spPr>
          <a:xfrm>
            <a:off x="7388352" y="1746107"/>
            <a:ext cx="3584448" cy="3365786"/>
          </a:xfrm>
          <a:prstGeom prst="rect">
            <a:avLst/>
          </a:prstGeom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5827697"/>
            <a:ext cx="7236328" cy="101565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3" tIns="45716" rIns="91433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000" b="1" dirty="0">
                <a:solidFill>
                  <a:srgbClr val="FFFF00"/>
                </a:solidFill>
              </a:rPr>
              <a:t>KHOA LÝ LUẬN CHÍNH TRỊ TRÂN TRỌNG CẢM ƠN THẦY CÔ ĐÃ THAM DỰ </a:t>
            </a:r>
            <a:r>
              <a:rPr lang="en-US" altLang="en-US" sz="2000" b="1" dirty="0" smtClean="0">
                <a:solidFill>
                  <a:srgbClr val="FFFF00"/>
                </a:solidFill>
              </a:rPr>
              <a:t>HỘI </a:t>
            </a:r>
            <a:r>
              <a:rPr lang="en-US" altLang="en-US" sz="2000" b="1" dirty="0">
                <a:solidFill>
                  <a:srgbClr val="FFFF00"/>
                </a:solidFill>
              </a:rPr>
              <a:t>THẢO KHOA HỌC </a:t>
            </a:r>
            <a:endParaRPr lang="en-US" altLang="en-US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en-US" sz="2000" b="1" dirty="0" smtClean="0">
                <a:solidFill>
                  <a:srgbClr val="FFFF00"/>
                </a:solidFill>
              </a:rPr>
              <a:t>NĂM </a:t>
            </a:r>
            <a:r>
              <a:rPr lang="en-US" altLang="en-US" sz="2000" b="1" dirty="0">
                <a:solidFill>
                  <a:srgbClr val="FFFF00"/>
                </a:solidFill>
              </a:rPr>
              <a:t>HỌC </a:t>
            </a:r>
            <a:r>
              <a:rPr lang="en-US" altLang="en-US" sz="2000" b="1" dirty="0" smtClean="0">
                <a:solidFill>
                  <a:srgbClr val="FFFF00"/>
                </a:solidFill>
              </a:rPr>
              <a:t>2023-2024 </a:t>
            </a:r>
            <a:endParaRPr lang="en-US" altLang="en-US" sz="2000" b="1" dirty="0">
              <a:solidFill>
                <a:srgbClr val="FFFF00"/>
              </a:solidFill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0" y="0"/>
            <a:ext cx="7276699" cy="523212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91433" tIns="45716" rIns="91433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800" b="1" dirty="0">
                <a:solidFill>
                  <a:schemeClr val="bg1"/>
                </a:solidFill>
              </a:rPr>
              <a:t>TỔNG KẾT VÀ BẾ MẠC HỘI THẢO</a:t>
            </a:r>
          </a:p>
        </p:txBody>
      </p:sp>
      <p:pic>
        <p:nvPicPr>
          <p:cNvPr id="10" name="Tieng-vo-tay-khen-thuo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5869" y="3863976"/>
            <a:ext cx="406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328" y="0"/>
            <a:ext cx="4955672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Laptop Dell\Desktop\Hoa tang.bmp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678" y="523212"/>
            <a:ext cx="4057650" cy="5304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6241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2.6 unknown"/>
  <p:tag name="AS_RELEASE_DATE" val="2021.11.30"/>
  <p:tag name="AS_TITLE" val="Aspose.Slides for Java"/>
  <p:tag name="AS_VERSION" val="21.1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等线 Light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等线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1209</TotalTime>
  <Words>315</Words>
  <Application>Microsoft Office PowerPoint</Application>
  <PresentationFormat>Custom</PresentationFormat>
  <Paragraphs>32</Paragraphs>
  <Slides>5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koala.wang</dc:creator>
  <cp:lastModifiedBy>Laptop Dell</cp:lastModifiedBy>
  <cp:revision>35</cp:revision>
  <dcterms:created xsi:type="dcterms:W3CDTF">2021-12-08T07:30:02Z</dcterms:created>
  <dcterms:modified xsi:type="dcterms:W3CDTF">2024-07-07T19:28:10Z</dcterms:modified>
</cp:coreProperties>
</file>