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0" r:id="rId1"/>
  </p:sldMasterIdLst>
  <p:notesMasterIdLst>
    <p:notesMasterId r:id="rId99"/>
  </p:notesMasterIdLst>
  <p:handoutMasterIdLst>
    <p:handoutMasterId r:id="rId100"/>
  </p:handoutMasterIdLst>
  <p:sldIdLst>
    <p:sldId id="257" r:id="rId2"/>
    <p:sldId id="258" r:id="rId3"/>
    <p:sldId id="687" r:id="rId4"/>
    <p:sldId id="568" r:id="rId5"/>
    <p:sldId id="688" r:id="rId6"/>
    <p:sldId id="554" r:id="rId7"/>
    <p:sldId id="689" r:id="rId8"/>
    <p:sldId id="690" r:id="rId9"/>
    <p:sldId id="271" r:id="rId10"/>
    <p:sldId id="686" r:id="rId11"/>
    <p:sldId id="541" r:id="rId12"/>
    <p:sldId id="543" r:id="rId13"/>
    <p:sldId id="691" r:id="rId14"/>
    <p:sldId id="545" r:id="rId15"/>
    <p:sldId id="692" r:id="rId16"/>
    <p:sldId id="693" r:id="rId17"/>
    <p:sldId id="695" r:id="rId18"/>
    <p:sldId id="694" r:id="rId19"/>
    <p:sldId id="696" r:id="rId20"/>
    <p:sldId id="697" r:id="rId21"/>
    <p:sldId id="698" r:id="rId22"/>
    <p:sldId id="699" r:id="rId23"/>
    <p:sldId id="700" r:id="rId24"/>
    <p:sldId id="701" r:id="rId25"/>
    <p:sldId id="702" r:id="rId26"/>
    <p:sldId id="703" r:id="rId27"/>
    <p:sldId id="704" r:id="rId28"/>
    <p:sldId id="705" r:id="rId29"/>
    <p:sldId id="706" r:id="rId30"/>
    <p:sldId id="707" r:id="rId31"/>
    <p:sldId id="708" r:id="rId32"/>
    <p:sldId id="709" r:id="rId33"/>
    <p:sldId id="710" r:id="rId34"/>
    <p:sldId id="711" r:id="rId35"/>
    <p:sldId id="777" r:id="rId36"/>
    <p:sldId id="778" r:id="rId37"/>
    <p:sldId id="713" r:id="rId38"/>
    <p:sldId id="315" r:id="rId39"/>
    <p:sldId id="712" r:id="rId40"/>
    <p:sldId id="717" r:id="rId41"/>
    <p:sldId id="718" r:id="rId42"/>
    <p:sldId id="719" r:id="rId43"/>
    <p:sldId id="720" r:id="rId44"/>
    <p:sldId id="721" r:id="rId45"/>
    <p:sldId id="775" r:id="rId46"/>
    <p:sldId id="776" r:id="rId47"/>
    <p:sldId id="723" r:id="rId48"/>
    <p:sldId id="332" r:id="rId49"/>
    <p:sldId id="550" r:id="rId50"/>
    <p:sldId id="725" r:id="rId51"/>
    <p:sldId id="726" r:id="rId52"/>
    <p:sldId id="727" r:id="rId53"/>
    <p:sldId id="728" r:id="rId54"/>
    <p:sldId id="730" r:id="rId55"/>
    <p:sldId id="731" r:id="rId56"/>
    <p:sldId id="732" r:id="rId57"/>
    <p:sldId id="733" r:id="rId58"/>
    <p:sldId id="734" r:id="rId59"/>
    <p:sldId id="735" r:id="rId60"/>
    <p:sldId id="549" r:id="rId61"/>
    <p:sldId id="736" r:id="rId62"/>
    <p:sldId id="739" r:id="rId63"/>
    <p:sldId id="740" r:id="rId64"/>
    <p:sldId id="741" r:id="rId65"/>
    <p:sldId id="742" r:id="rId66"/>
    <p:sldId id="743" r:id="rId67"/>
    <p:sldId id="537" r:id="rId68"/>
    <p:sldId id="745" r:id="rId69"/>
    <p:sldId id="746" r:id="rId70"/>
    <p:sldId id="749" r:id="rId71"/>
    <p:sldId id="752" r:id="rId72"/>
    <p:sldId id="753" r:id="rId73"/>
    <p:sldId id="754" r:id="rId74"/>
    <p:sldId id="748" r:id="rId75"/>
    <p:sldId id="756" r:id="rId76"/>
    <p:sldId id="757" r:id="rId77"/>
    <p:sldId id="758" r:id="rId78"/>
    <p:sldId id="759" r:id="rId79"/>
    <p:sldId id="760" r:id="rId80"/>
    <p:sldId id="761" r:id="rId81"/>
    <p:sldId id="394" r:id="rId82"/>
    <p:sldId id="395" r:id="rId83"/>
    <p:sldId id="396" r:id="rId84"/>
    <p:sldId id="397" r:id="rId85"/>
    <p:sldId id="763" r:id="rId86"/>
    <p:sldId id="762" r:id="rId87"/>
    <p:sldId id="764" r:id="rId88"/>
    <p:sldId id="766" r:id="rId89"/>
    <p:sldId id="765" r:id="rId90"/>
    <p:sldId id="767" r:id="rId91"/>
    <p:sldId id="769" r:id="rId92"/>
    <p:sldId id="768" r:id="rId93"/>
    <p:sldId id="771" r:id="rId94"/>
    <p:sldId id="772" r:id="rId95"/>
    <p:sldId id="773" r:id="rId96"/>
    <p:sldId id="774" r:id="rId97"/>
    <p:sldId id="417" r:id="rId98"/>
  </p:sldIdLst>
  <p:sldSz cx="9144000" cy="5143500" type="screen16x9"/>
  <p:notesSz cx="6858000" cy="9144000"/>
  <p:embeddedFontLst>
    <p:embeddedFont>
      <p:font typeface="Constantia" panose="02030602050306030303" pitchFamily="18" charset="0"/>
      <p:regular r:id="rId101"/>
      <p:bold r:id="rId102"/>
      <p:italic r:id="rId103"/>
      <p:boldItalic r:id="rId104"/>
    </p:embeddedFont>
    <p:embeddedFont>
      <p:font typeface="宋体" panose="02010600030101010101" pitchFamily="2" charset="-122"/>
      <p:regular r:id="rId105"/>
    </p:embeddedFont>
    <p:embeddedFont>
      <p:font typeface="Calibri" panose="020F0502020204030204" pitchFamily="34" charset="0"/>
      <p:regular r:id="rId106"/>
      <p:bold r:id="rId107"/>
      <p:italic r:id="rId108"/>
      <p:boldItalic r:id="rId109"/>
    </p:embeddedFont>
  </p:embeddedFontLst>
  <p:custDataLst>
    <p:tags r:id="rId110"/>
  </p:custData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20383"/>
    <a:srgbClr val="022184"/>
    <a:srgbClr val="043FFA"/>
    <a:srgbClr val="D81618"/>
    <a:srgbClr val="F5992D"/>
    <a:srgbClr val="F7AA2F"/>
    <a:srgbClr val="002A7E"/>
    <a:srgbClr val="FFDC0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918E7EF0-30BA-47A9-9E73-536E6FB35545}">
  <a:tblStyle styleId="{918E7EF0-30BA-47A9-9E73-536E6FB35545}"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2FAFD12A-2A65-4255-B111-476A2ECDBF96}" styleName="Table_1">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4" d="100"/>
          <a:sy n="84" d="100"/>
        </p:scale>
        <p:origin x="780" y="64"/>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viewProps" Target="viewProps.xml"/><Relationship Id="rId16" Type="http://schemas.openxmlformats.org/officeDocument/2006/relationships/slide" Target="slides/slide15.xml"/><Relationship Id="rId107" Type="http://schemas.openxmlformats.org/officeDocument/2006/relationships/font" Target="fonts/font7.fntdata"/><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font" Target="fonts/font2.fntdata"/><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theme" Target="theme/theme1.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font" Target="fonts/font3.fntdata"/><Relationship Id="rId108" Type="http://schemas.openxmlformats.org/officeDocument/2006/relationships/font" Target="fonts/font8.fntdata"/><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font" Target="fonts/font6.fntdata"/><Relationship Id="rId114"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notesMaster" Target="notesMasters/notesMaster1.xml"/><Relationship Id="rId101" Type="http://schemas.openxmlformats.org/officeDocument/2006/relationships/font" Target="fonts/font1.fntdata"/><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font" Target="fonts/font9.fntdata"/><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font" Target="fonts/font4.fntdata"/><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tags" Target="tags/tag1.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handoutMaster" Target="handoutMasters/handoutMaster1.xml"/><Relationship Id="rId105" Type="http://schemas.openxmlformats.org/officeDocument/2006/relationships/font" Target="fonts/font5.fntdata"/><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6_4">
  <dgm:title val=""/>
  <dgm:desc val=""/>
  <dgm:catLst>
    <dgm:cat type="accent6" pri="11400"/>
  </dgm:catLst>
  <dgm:styleLbl name="node0">
    <dgm:fillClrLst meth="cycle">
      <a:schemeClr val="accent6">
        <a:shade val="60000"/>
      </a:schemeClr>
    </dgm:fillClrLst>
    <dgm:linClrLst meth="repeat">
      <a:schemeClr val="lt1"/>
    </dgm:linClrLst>
    <dgm:effectClrLst/>
    <dgm:txLinClrLst/>
    <dgm:txFillClrLst/>
    <dgm:txEffectClrLst/>
  </dgm:styleLbl>
  <dgm:styleLbl name="alignNode1">
    <dgm:fillClrLst meth="cycle">
      <a:schemeClr val="accent6">
        <a:shade val="50000"/>
      </a:schemeClr>
      <a:schemeClr val="accent6">
        <a:tint val="55000"/>
      </a:schemeClr>
    </dgm:fillClrLst>
    <dgm:linClrLst meth="cycle">
      <a:schemeClr val="accent6">
        <a:shade val="50000"/>
      </a:schemeClr>
      <a:schemeClr val="accent6">
        <a:tint val="55000"/>
      </a:schemeClr>
    </dgm:linClrLst>
    <dgm:effectClrLst/>
    <dgm:txLinClrLst/>
    <dgm:txFillClrLst/>
    <dgm:txEffectClrLst/>
  </dgm:styleLbl>
  <dgm:styleLbl name="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ln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vennNode1">
    <dgm:fillClrLst meth="cycle">
      <a:schemeClr val="accent6">
        <a:shade val="80000"/>
        <a:alpha val="50000"/>
      </a:schemeClr>
      <a:schemeClr val="accent6">
        <a:tint val="50000"/>
        <a:alpha val="50000"/>
      </a:schemeClr>
    </dgm:fillClrLst>
    <dgm:linClrLst meth="repeat">
      <a:schemeClr val="lt1"/>
    </dgm:linClrLst>
    <dgm:effectClrLst/>
    <dgm:txLinClrLst/>
    <dgm:txFillClrLst/>
    <dgm:txEffectClrLst/>
  </dgm:styleLbl>
  <dgm:styleLbl name="node2">
    <dgm:fillClrLst>
      <a:schemeClr val="accent6">
        <a:shade val="80000"/>
      </a:schemeClr>
    </dgm:fillClrLst>
    <dgm:linClrLst meth="repeat">
      <a:schemeClr val="lt1"/>
    </dgm:linClrLst>
    <dgm:effectClrLst/>
    <dgm:txLinClrLst/>
    <dgm:txFillClrLst/>
    <dgm:txEffectClrLst/>
  </dgm:styleLbl>
  <dgm:styleLbl name="node3">
    <dgm:fillClrLst>
      <a:schemeClr val="accent6">
        <a:tint val="99000"/>
      </a:schemeClr>
    </dgm:fillClrLst>
    <dgm:linClrLst meth="repeat">
      <a:schemeClr val="lt1"/>
    </dgm:linClrLst>
    <dgm:effectClrLst/>
    <dgm:txLinClrLst/>
    <dgm:txFillClrLst/>
    <dgm:txEffectClrLst/>
  </dgm:styleLbl>
  <dgm:styleLbl name="node4">
    <dgm:fillClrLst>
      <a:schemeClr val="accent6">
        <a:tint val="70000"/>
      </a:schemeClr>
    </dgm:fillClrLst>
    <dgm:linClrLst meth="repeat">
      <a:schemeClr val="lt1"/>
    </dgm:linClrLst>
    <dgm:effectClrLst/>
    <dgm:txLinClrLst/>
    <dgm:txFillClrLst/>
    <dgm:txEffectClrLst/>
  </dgm:styleLbl>
  <dgm:styleLbl name="f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f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b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sibTrans1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shade val="80000"/>
      </a:schemeClr>
    </dgm:fillClrLst>
    <dgm:linClrLst meth="repeat">
      <a:schemeClr val="lt1"/>
    </dgm:linClrLst>
    <dgm:effectClrLst/>
    <dgm:txLinClrLst/>
    <dgm:txFillClrLst/>
    <dgm:txEffectClrLst/>
  </dgm:styleLbl>
  <dgm:styleLbl name="asst1">
    <dgm:fillClrLst meth="repeat">
      <a:schemeClr val="accent6">
        <a:shade val="80000"/>
      </a:schemeClr>
    </dgm:fillClrLst>
    <dgm:linClrLst meth="repeat">
      <a:schemeClr val="lt1"/>
    </dgm:linClrLst>
    <dgm:effectClrLst/>
    <dgm:txLinClrLst/>
    <dgm:txFillClrLst/>
    <dgm:txEffectClrLst/>
  </dgm:styleLbl>
  <dgm:styleLbl name="asst2">
    <dgm:fillClrLst>
      <a:schemeClr val="accent6">
        <a:tint val="90000"/>
      </a:schemeClr>
    </dgm:fillClrLst>
    <dgm:linClrLst meth="repeat">
      <a:schemeClr val="lt1"/>
    </dgm:linClrLst>
    <dgm:effectClrLst/>
    <dgm:txLinClrLst/>
    <dgm:txFillClrLst/>
    <dgm:txEffectClrLst/>
  </dgm:styleLbl>
  <dgm:styleLbl name="asst3">
    <dgm:fillClrLst>
      <a:schemeClr val="accent6">
        <a:tint val="70000"/>
      </a:schemeClr>
    </dgm:fillClrLst>
    <dgm:linClrLst meth="repeat">
      <a:schemeClr val="lt1"/>
    </dgm:linClrLst>
    <dgm:effectClrLst/>
    <dgm:txLinClrLst/>
    <dgm:txFillClrLst/>
    <dgm:txEffectClrLst/>
  </dgm:styleLbl>
  <dgm:styleLbl name="asst4">
    <dgm:fillClrLst>
      <a:schemeClr val="accent6">
        <a:tint val="50000"/>
      </a:schemeClr>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shade val="80000"/>
      </a:schemeClr>
    </dgm:linClrLst>
    <dgm:effectClrLst/>
    <dgm:txLinClrLst/>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dk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a:tint val="90000"/>
      </a:schemeClr>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align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bgAccFollowNode1">
    <dgm:fillClrLst meth="repeat">
      <a:schemeClr val="accent6">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50000"/>
      </a:schemeClr>
    </dgm:linClrLst>
    <dgm:effectClrLst/>
    <dgm:txLinClrLst/>
    <dgm:txFillClrLst meth="repeat">
      <a:schemeClr val="dk1"/>
    </dgm:txFillClrLst>
    <dgm:txEffectClrLst/>
  </dgm:styleLbl>
  <dgm:styleLbl name="bgShp">
    <dgm:fillClrLst meth="repeat">
      <a:schemeClr val="accent6">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55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23D1AFE-4619-43F2-9DBD-CF0D07F66D05}" type="doc">
      <dgm:prSet loTypeId="urn:microsoft.com/office/officeart/2005/8/layout/cycle2" loCatId="cycle" qsTypeId="urn:microsoft.com/office/officeart/2005/8/quickstyle/simple1" qsCatId="simple" csTypeId="urn:microsoft.com/office/officeart/2005/8/colors/accent6_4" csCatId="accent6" phldr="1"/>
      <dgm:spPr/>
      <dgm:t>
        <a:bodyPr/>
        <a:lstStyle/>
        <a:p>
          <a:endParaRPr lang="vi-VN"/>
        </a:p>
      </dgm:t>
    </dgm:pt>
    <dgm:pt modelId="{8B27EC89-53BC-4435-869C-C92728B0746E}">
      <dgm:prSet phldrT="[Text]" custT="1">
        <dgm:style>
          <a:lnRef idx="1">
            <a:schemeClr val="accent2"/>
          </a:lnRef>
          <a:fillRef idx="2">
            <a:schemeClr val="accent2"/>
          </a:fillRef>
          <a:effectRef idx="1">
            <a:schemeClr val="accent2"/>
          </a:effectRef>
          <a:fontRef idx="minor">
            <a:schemeClr val="dk1"/>
          </a:fontRef>
        </dgm:style>
      </dgm:prSet>
      <dgm:spPr/>
      <dgm:t>
        <a:bodyPr/>
        <a:lstStyle/>
        <a:p>
          <a:r>
            <a:rPr lang="vi-VN" sz="1800" b="1" dirty="0">
              <a:solidFill>
                <a:schemeClr val="tx1"/>
              </a:solidFill>
              <a:latin typeface="Arial" pitchFamily="34" charset="0"/>
              <a:cs typeface="Arial" pitchFamily="34" charset="0"/>
            </a:rPr>
            <a:t>gi</a:t>
          </a:r>
          <a:r>
            <a:rPr lang="en-US" sz="1800" b="1" dirty="0">
              <a:solidFill>
                <a:schemeClr val="tx1"/>
              </a:solidFill>
              <a:latin typeface="Arial" pitchFamily="34" charset="0"/>
              <a:cs typeface="Arial" pitchFamily="34" charset="0"/>
            </a:rPr>
            <a:t>ữ</a:t>
          </a:r>
          <a:r>
            <a:rPr lang="vi-VN" sz="1800" b="1" dirty="0">
              <a:solidFill>
                <a:schemeClr val="tx1"/>
              </a:solidFill>
              <a:latin typeface="Arial" pitchFamily="34" charset="0"/>
              <a:cs typeface="Arial" pitchFamily="34" charset="0"/>
            </a:rPr>
            <a:t>a công đoàn với người sử dụng lao động</a:t>
          </a:r>
        </a:p>
      </dgm:t>
    </dgm:pt>
    <dgm:pt modelId="{D0226BC6-D973-42C5-9F3A-91F47372E5AE}" type="parTrans" cxnId="{C935DF38-90ED-451E-BEAF-D094352B7D02}">
      <dgm:prSet/>
      <dgm:spPr/>
      <dgm:t>
        <a:bodyPr/>
        <a:lstStyle/>
        <a:p>
          <a:endParaRPr lang="vi-VN" sz="2400"/>
        </a:p>
      </dgm:t>
    </dgm:pt>
    <dgm:pt modelId="{ACC9C5F2-D5CC-467B-942A-3A6AB82002B5}" type="sibTrans" cxnId="{C935DF38-90ED-451E-BEAF-D094352B7D02}">
      <dgm:prSet custT="1"/>
      <dgm:spPr/>
      <dgm:t>
        <a:bodyPr/>
        <a:lstStyle/>
        <a:p>
          <a:endParaRPr lang="vi-VN" sz="2400"/>
        </a:p>
      </dgm:t>
    </dgm:pt>
    <dgm:pt modelId="{06423228-9C9B-4471-B552-0B12969AA25C}">
      <dgm:prSet phldrT="[Text]" custT="1">
        <dgm:style>
          <a:lnRef idx="1">
            <a:schemeClr val="accent4"/>
          </a:lnRef>
          <a:fillRef idx="2">
            <a:schemeClr val="accent4"/>
          </a:fillRef>
          <a:effectRef idx="1">
            <a:schemeClr val="accent4"/>
          </a:effectRef>
          <a:fontRef idx="minor">
            <a:schemeClr val="dk1"/>
          </a:fontRef>
        </dgm:style>
      </dgm:prSet>
      <dgm:spPr/>
      <dgm:t>
        <a:bodyPr/>
        <a:lstStyle/>
        <a:p>
          <a:r>
            <a:rPr lang="vi-VN" sz="2000" b="1" dirty="0">
              <a:solidFill>
                <a:schemeClr val="tx1"/>
              </a:solidFill>
              <a:latin typeface="Arial" pitchFamily="34" charset="0"/>
              <a:cs typeface="Arial" pitchFamily="34" charset="0"/>
            </a:rPr>
            <a:t>bồi thường thiệt hại vật chất</a:t>
          </a:r>
        </a:p>
      </dgm:t>
    </dgm:pt>
    <dgm:pt modelId="{7BC11DC8-BE0C-47D2-97EF-56CB09CAF53C}" type="parTrans" cxnId="{74A027B6-DB1A-48FF-B88E-2F419FD34867}">
      <dgm:prSet/>
      <dgm:spPr/>
      <dgm:t>
        <a:bodyPr/>
        <a:lstStyle/>
        <a:p>
          <a:endParaRPr lang="vi-VN" sz="2400"/>
        </a:p>
      </dgm:t>
    </dgm:pt>
    <dgm:pt modelId="{F5ABF883-9CFB-4598-AE9F-1753E48BC2C9}" type="sibTrans" cxnId="{74A027B6-DB1A-48FF-B88E-2F419FD34867}">
      <dgm:prSet custT="1"/>
      <dgm:spPr/>
      <dgm:t>
        <a:bodyPr/>
        <a:lstStyle/>
        <a:p>
          <a:endParaRPr lang="vi-VN" sz="2400"/>
        </a:p>
      </dgm:t>
    </dgm:pt>
    <dgm:pt modelId="{607D3B16-634F-47B8-A1E4-B4F1E9F19BEC}">
      <dgm:prSet phldrT="[Text]" custT="1">
        <dgm:style>
          <a:lnRef idx="1">
            <a:schemeClr val="accent5"/>
          </a:lnRef>
          <a:fillRef idx="2">
            <a:schemeClr val="accent5"/>
          </a:fillRef>
          <a:effectRef idx="1">
            <a:schemeClr val="accent5"/>
          </a:effectRef>
          <a:fontRef idx="minor">
            <a:schemeClr val="dk1"/>
          </a:fontRef>
        </dgm:style>
      </dgm:prSet>
      <dgm:spPr/>
      <dgm:t>
        <a:bodyPr/>
        <a:lstStyle/>
        <a:p>
          <a:r>
            <a:rPr lang="vi-VN" sz="2000" b="1" dirty="0">
              <a:solidFill>
                <a:schemeClr val="tx1"/>
              </a:solidFill>
              <a:latin typeface="Arial" pitchFamily="34" charset="0"/>
              <a:cs typeface="Arial" pitchFamily="34" charset="0"/>
            </a:rPr>
            <a:t>quản lý và thanh tra lao động</a:t>
          </a:r>
        </a:p>
      </dgm:t>
    </dgm:pt>
    <dgm:pt modelId="{D9FB9FCF-0DFE-474C-A2D4-8787934DCE80}" type="parTrans" cxnId="{634E073B-0587-4A5C-96C0-C43F034E747B}">
      <dgm:prSet/>
      <dgm:spPr/>
      <dgm:t>
        <a:bodyPr/>
        <a:lstStyle/>
        <a:p>
          <a:endParaRPr lang="vi-VN" sz="2400"/>
        </a:p>
      </dgm:t>
    </dgm:pt>
    <dgm:pt modelId="{797F3E5D-CC5E-40D2-88F3-08D894B04079}" type="sibTrans" cxnId="{634E073B-0587-4A5C-96C0-C43F034E747B}">
      <dgm:prSet custT="1"/>
      <dgm:spPr/>
      <dgm:t>
        <a:bodyPr/>
        <a:lstStyle/>
        <a:p>
          <a:endParaRPr lang="vi-VN" sz="2400"/>
        </a:p>
      </dgm:t>
    </dgm:pt>
    <dgm:pt modelId="{12CBFB32-BEBF-47E3-9277-715415EC2375}">
      <dgm:prSet phldrT="[Text]" custT="1">
        <dgm:style>
          <a:lnRef idx="1">
            <a:schemeClr val="accent1"/>
          </a:lnRef>
          <a:fillRef idx="2">
            <a:schemeClr val="accent1"/>
          </a:fillRef>
          <a:effectRef idx="1">
            <a:schemeClr val="accent1"/>
          </a:effectRef>
          <a:fontRef idx="minor">
            <a:schemeClr val="dk1"/>
          </a:fontRef>
        </dgm:style>
      </dgm:prSet>
      <dgm:spPr/>
      <dgm:t>
        <a:bodyPr/>
        <a:lstStyle/>
        <a:p>
          <a:r>
            <a:rPr lang="vi-VN" sz="2000" b="1" dirty="0">
              <a:solidFill>
                <a:schemeClr val="tx1"/>
              </a:solidFill>
              <a:latin typeface="Arial" pitchFamily="34" charset="0"/>
              <a:cs typeface="Arial" pitchFamily="34" charset="0"/>
            </a:rPr>
            <a:t>giải quyết tranh chấp lao động</a:t>
          </a:r>
        </a:p>
      </dgm:t>
    </dgm:pt>
    <dgm:pt modelId="{8D919135-75B8-438E-A076-F0F0B01AB10F}" type="parTrans" cxnId="{B250CA3F-2573-4DB2-936D-59C86A1DE515}">
      <dgm:prSet/>
      <dgm:spPr/>
      <dgm:t>
        <a:bodyPr/>
        <a:lstStyle/>
        <a:p>
          <a:endParaRPr lang="vi-VN" sz="2400"/>
        </a:p>
      </dgm:t>
    </dgm:pt>
    <dgm:pt modelId="{55A97FD3-97FF-4EA7-BB9C-53A5E8DD1D4C}" type="sibTrans" cxnId="{B250CA3F-2573-4DB2-936D-59C86A1DE515}">
      <dgm:prSet custT="1"/>
      <dgm:spPr/>
      <dgm:t>
        <a:bodyPr/>
        <a:lstStyle/>
        <a:p>
          <a:endParaRPr lang="vi-VN" sz="2400"/>
        </a:p>
      </dgm:t>
    </dgm:pt>
    <dgm:pt modelId="{1554B423-35CD-4982-BBF1-DACF4C9AFF42}">
      <dgm:prSet phldrT="[Text]" custT="1">
        <dgm:style>
          <a:lnRef idx="1">
            <a:schemeClr val="accent3"/>
          </a:lnRef>
          <a:fillRef idx="2">
            <a:schemeClr val="accent3"/>
          </a:fillRef>
          <a:effectRef idx="1">
            <a:schemeClr val="accent3"/>
          </a:effectRef>
          <a:fontRef idx="minor">
            <a:schemeClr val="dk1"/>
          </a:fontRef>
        </dgm:style>
      </dgm:prSet>
      <dgm:spPr/>
      <dgm:t>
        <a:bodyPr/>
        <a:lstStyle/>
        <a:p>
          <a:r>
            <a:rPr lang="vi-VN" sz="2000" b="1" dirty="0">
              <a:solidFill>
                <a:schemeClr val="tx1"/>
              </a:solidFill>
              <a:latin typeface="Arial" pitchFamily="34" charset="0"/>
              <a:cs typeface="Arial" pitchFamily="34" charset="0"/>
            </a:rPr>
            <a:t>bảo hiểm xã hội</a:t>
          </a:r>
        </a:p>
      </dgm:t>
    </dgm:pt>
    <dgm:pt modelId="{45D72174-4246-423E-9068-BF008CA904F5}" type="parTrans" cxnId="{AE10AA45-673D-4036-92BE-DB826BB5271C}">
      <dgm:prSet/>
      <dgm:spPr/>
      <dgm:t>
        <a:bodyPr/>
        <a:lstStyle/>
        <a:p>
          <a:endParaRPr lang="vi-VN" sz="2400"/>
        </a:p>
      </dgm:t>
    </dgm:pt>
    <dgm:pt modelId="{12650684-0B96-4281-BDAA-E93D75615CB4}" type="sibTrans" cxnId="{AE10AA45-673D-4036-92BE-DB826BB5271C}">
      <dgm:prSet custT="1"/>
      <dgm:spPr/>
      <dgm:t>
        <a:bodyPr/>
        <a:lstStyle/>
        <a:p>
          <a:endParaRPr lang="vi-VN" sz="2400"/>
        </a:p>
      </dgm:t>
    </dgm:pt>
    <dgm:pt modelId="{7156C0FA-EA41-43B8-B6A2-ABD4609A0122}" type="pres">
      <dgm:prSet presAssocID="{323D1AFE-4619-43F2-9DBD-CF0D07F66D05}" presName="cycle" presStyleCnt="0">
        <dgm:presLayoutVars>
          <dgm:dir/>
          <dgm:resizeHandles val="exact"/>
        </dgm:presLayoutVars>
      </dgm:prSet>
      <dgm:spPr/>
      <dgm:t>
        <a:bodyPr/>
        <a:lstStyle/>
        <a:p>
          <a:endParaRPr lang="en-US"/>
        </a:p>
      </dgm:t>
    </dgm:pt>
    <dgm:pt modelId="{C30F9206-515E-44A5-8158-5C4245A79F6A}" type="pres">
      <dgm:prSet presAssocID="{8B27EC89-53BC-4435-869C-C92728B0746E}" presName="node" presStyleLbl="node1" presStyleIdx="0" presStyleCnt="5" custScaleX="169860" custRadScaleRad="100026" custRadScaleInc="362">
        <dgm:presLayoutVars>
          <dgm:bulletEnabled val="1"/>
        </dgm:presLayoutVars>
      </dgm:prSet>
      <dgm:spPr/>
      <dgm:t>
        <a:bodyPr/>
        <a:lstStyle/>
        <a:p>
          <a:endParaRPr lang="en-US"/>
        </a:p>
      </dgm:t>
    </dgm:pt>
    <dgm:pt modelId="{DAFA70B4-11FF-471A-9BB6-D88E447D7A52}" type="pres">
      <dgm:prSet presAssocID="{ACC9C5F2-D5CC-467B-942A-3A6AB82002B5}" presName="sibTrans" presStyleLbl="sibTrans2D1" presStyleIdx="0" presStyleCnt="5" custScaleX="11058"/>
      <dgm:spPr/>
      <dgm:t>
        <a:bodyPr/>
        <a:lstStyle/>
        <a:p>
          <a:endParaRPr lang="en-US"/>
        </a:p>
      </dgm:t>
    </dgm:pt>
    <dgm:pt modelId="{872C7351-98D4-4C24-B3EE-8C4A2DEDBFF4}" type="pres">
      <dgm:prSet presAssocID="{ACC9C5F2-D5CC-467B-942A-3A6AB82002B5}" presName="connectorText" presStyleLbl="sibTrans2D1" presStyleIdx="0" presStyleCnt="5"/>
      <dgm:spPr/>
      <dgm:t>
        <a:bodyPr/>
        <a:lstStyle/>
        <a:p>
          <a:endParaRPr lang="en-US"/>
        </a:p>
      </dgm:t>
    </dgm:pt>
    <dgm:pt modelId="{7248D032-33B3-4BB8-86B5-510D8B9A2911}" type="pres">
      <dgm:prSet presAssocID="{06423228-9C9B-4471-B552-0B12969AA25C}" presName="node" presStyleLbl="node1" presStyleIdx="1" presStyleCnt="5" custScaleX="126538" custRadScaleRad="116521" custRadScaleInc="-2225">
        <dgm:presLayoutVars>
          <dgm:bulletEnabled val="1"/>
        </dgm:presLayoutVars>
      </dgm:prSet>
      <dgm:spPr/>
      <dgm:t>
        <a:bodyPr/>
        <a:lstStyle/>
        <a:p>
          <a:endParaRPr lang="en-US"/>
        </a:p>
      </dgm:t>
    </dgm:pt>
    <dgm:pt modelId="{7EE8036F-34D0-4914-814B-074498765A16}" type="pres">
      <dgm:prSet presAssocID="{F5ABF883-9CFB-4598-AE9F-1753E48BC2C9}" presName="sibTrans" presStyleLbl="sibTrans2D1" presStyleIdx="1" presStyleCnt="5" custFlipHor="0" custScaleX="10862"/>
      <dgm:spPr/>
      <dgm:t>
        <a:bodyPr/>
        <a:lstStyle/>
        <a:p>
          <a:endParaRPr lang="en-US"/>
        </a:p>
      </dgm:t>
    </dgm:pt>
    <dgm:pt modelId="{1C509C16-9538-4390-BE7E-7796445B020B}" type="pres">
      <dgm:prSet presAssocID="{F5ABF883-9CFB-4598-AE9F-1753E48BC2C9}" presName="connectorText" presStyleLbl="sibTrans2D1" presStyleIdx="1" presStyleCnt="5"/>
      <dgm:spPr/>
      <dgm:t>
        <a:bodyPr/>
        <a:lstStyle/>
        <a:p>
          <a:endParaRPr lang="en-US"/>
        </a:p>
      </dgm:t>
    </dgm:pt>
    <dgm:pt modelId="{1B234327-A3C8-4C2F-80DA-F516F1BBEDC2}" type="pres">
      <dgm:prSet presAssocID="{607D3B16-634F-47B8-A1E4-B4F1E9F19BEC}" presName="node" presStyleLbl="node1" presStyleIdx="2" presStyleCnt="5" custScaleX="127295" custRadScaleRad="121301" custRadScaleInc="-33802">
        <dgm:presLayoutVars>
          <dgm:bulletEnabled val="1"/>
        </dgm:presLayoutVars>
      </dgm:prSet>
      <dgm:spPr/>
      <dgm:t>
        <a:bodyPr/>
        <a:lstStyle/>
        <a:p>
          <a:endParaRPr lang="en-US"/>
        </a:p>
      </dgm:t>
    </dgm:pt>
    <dgm:pt modelId="{8652B735-2200-4172-8E74-767EE8E8388E}" type="pres">
      <dgm:prSet presAssocID="{797F3E5D-CC5E-40D2-88F3-08D894B04079}" presName="sibTrans" presStyleLbl="sibTrans2D1" presStyleIdx="2" presStyleCnt="5" custFlipHor="1" custScaleX="4003"/>
      <dgm:spPr/>
      <dgm:t>
        <a:bodyPr/>
        <a:lstStyle/>
        <a:p>
          <a:endParaRPr lang="en-US"/>
        </a:p>
      </dgm:t>
    </dgm:pt>
    <dgm:pt modelId="{FC340DBA-3AE8-454F-B8F0-A906CAEC432F}" type="pres">
      <dgm:prSet presAssocID="{797F3E5D-CC5E-40D2-88F3-08D894B04079}" presName="connectorText" presStyleLbl="sibTrans2D1" presStyleIdx="2" presStyleCnt="5"/>
      <dgm:spPr/>
      <dgm:t>
        <a:bodyPr/>
        <a:lstStyle/>
        <a:p>
          <a:endParaRPr lang="en-US"/>
        </a:p>
      </dgm:t>
    </dgm:pt>
    <dgm:pt modelId="{F7ABADF8-D9DE-428D-8FA1-358187EBF42F}" type="pres">
      <dgm:prSet presAssocID="{12CBFB32-BEBF-47E3-9277-715415EC2375}" presName="node" presStyleLbl="node1" presStyleIdx="3" presStyleCnt="5" custScaleX="135889" custRadScaleRad="133209" custRadScaleInc="46119">
        <dgm:presLayoutVars>
          <dgm:bulletEnabled val="1"/>
        </dgm:presLayoutVars>
      </dgm:prSet>
      <dgm:spPr/>
      <dgm:t>
        <a:bodyPr/>
        <a:lstStyle/>
        <a:p>
          <a:endParaRPr lang="en-US"/>
        </a:p>
      </dgm:t>
    </dgm:pt>
    <dgm:pt modelId="{D5184EBD-8453-4462-909B-9407A414A739}" type="pres">
      <dgm:prSet presAssocID="{55A97FD3-97FF-4EA7-BB9C-53A5E8DD1D4C}" presName="sibTrans" presStyleLbl="sibTrans2D1" presStyleIdx="3" presStyleCnt="5" custScaleX="10825"/>
      <dgm:spPr/>
      <dgm:t>
        <a:bodyPr/>
        <a:lstStyle/>
        <a:p>
          <a:endParaRPr lang="en-US"/>
        </a:p>
      </dgm:t>
    </dgm:pt>
    <dgm:pt modelId="{9D8EBC7E-BBDE-44F7-8B95-E72542E50A4E}" type="pres">
      <dgm:prSet presAssocID="{55A97FD3-97FF-4EA7-BB9C-53A5E8DD1D4C}" presName="connectorText" presStyleLbl="sibTrans2D1" presStyleIdx="3" presStyleCnt="5"/>
      <dgm:spPr/>
      <dgm:t>
        <a:bodyPr/>
        <a:lstStyle/>
        <a:p>
          <a:endParaRPr lang="en-US"/>
        </a:p>
      </dgm:t>
    </dgm:pt>
    <dgm:pt modelId="{C595B019-1C18-49AE-8FE1-25B64AB1D4C8}" type="pres">
      <dgm:prSet presAssocID="{1554B423-35CD-4982-BBF1-DACF4C9AFF42}" presName="node" presStyleLbl="node1" presStyleIdx="4" presStyleCnt="5" custScaleX="131900" custRadScaleRad="126403" custRadScaleInc="2146">
        <dgm:presLayoutVars>
          <dgm:bulletEnabled val="1"/>
        </dgm:presLayoutVars>
      </dgm:prSet>
      <dgm:spPr/>
      <dgm:t>
        <a:bodyPr/>
        <a:lstStyle/>
        <a:p>
          <a:endParaRPr lang="en-US"/>
        </a:p>
      </dgm:t>
    </dgm:pt>
    <dgm:pt modelId="{40992FFD-F15C-4587-BC84-BB5081030325}" type="pres">
      <dgm:prSet presAssocID="{12650684-0B96-4281-BDAA-E93D75615CB4}" presName="sibTrans" presStyleLbl="sibTrans2D1" presStyleIdx="4" presStyleCnt="5" custScaleX="10770" custScaleY="127031"/>
      <dgm:spPr/>
      <dgm:t>
        <a:bodyPr/>
        <a:lstStyle/>
        <a:p>
          <a:endParaRPr lang="en-US"/>
        </a:p>
      </dgm:t>
    </dgm:pt>
    <dgm:pt modelId="{F06CAA71-CA32-4B85-84FD-19FA83068365}" type="pres">
      <dgm:prSet presAssocID="{12650684-0B96-4281-BDAA-E93D75615CB4}" presName="connectorText" presStyleLbl="sibTrans2D1" presStyleIdx="4" presStyleCnt="5"/>
      <dgm:spPr/>
      <dgm:t>
        <a:bodyPr/>
        <a:lstStyle/>
        <a:p>
          <a:endParaRPr lang="en-US"/>
        </a:p>
      </dgm:t>
    </dgm:pt>
  </dgm:ptLst>
  <dgm:cxnLst>
    <dgm:cxn modelId="{1B435E89-883B-40D3-8054-67E4730C127B}" type="presOf" srcId="{F5ABF883-9CFB-4598-AE9F-1753E48BC2C9}" destId="{1C509C16-9538-4390-BE7E-7796445B020B}" srcOrd="1" destOrd="0" presId="urn:microsoft.com/office/officeart/2005/8/layout/cycle2"/>
    <dgm:cxn modelId="{ACF7E1F0-5935-499B-8C70-7D9A5D136E9B}" type="presOf" srcId="{06423228-9C9B-4471-B552-0B12969AA25C}" destId="{7248D032-33B3-4BB8-86B5-510D8B9A2911}" srcOrd="0" destOrd="0" presId="urn:microsoft.com/office/officeart/2005/8/layout/cycle2"/>
    <dgm:cxn modelId="{AAB05ECB-B274-4DB1-A65D-4157BFDF4FA7}" type="presOf" srcId="{797F3E5D-CC5E-40D2-88F3-08D894B04079}" destId="{FC340DBA-3AE8-454F-B8F0-A906CAEC432F}" srcOrd="1" destOrd="0" presId="urn:microsoft.com/office/officeart/2005/8/layout/cycle2"/>
    <dgm:cxn modelId="{31E0A835-604F-4377-83E5-0A4F0CED0FDC}" type="presOf" srcId="{12650684-0B96-4281-BDAA-E93D75615CB4}" destId="{40992FFD-F15C-4587-BC84-BB5081030325}" srcOrd="0" destOrd="0" presId="urn:microsoft.com/office/officeart/2005/8/layout/cycle2"/>
    <dgm:cxn modelId="{4070FC94-CFF8-48BF-90CD-03F662CDF9EC}" type="presOf" srcId="{1554B423-35CD-4982-BBF1-DACF4C9AFF42}" destId="{C595B019-1C18-49AE-8FE1-25B64AB1D4C8}" srcOrd="0" destOrd="0" presId="urn:microsoft.com/office/officeart/2005/8/layout/cycle2"/>
    <dgm:cxn modelId="{C4C01D8A-A95B-420E-94E6-AFD5908CA882}" type="presOf" srcId="{ACC9C5F2-D5CC-467B-942A-3A6AB82002B5}" destId="{DAFA70B4-11FF-471A-9BB6-D88E447D7A52}" srcOrd="0" destOrd="0" presId="urn:microsoft.com/office/officeart/2005/8/layout/cycle2"/>
    <dgm:cxn modelId="{E3479F39-962A-4F92-BE91-27B028DD1C23}" type="presOf" srcId="{55A97FD3-97FF-4EA7-BB9C-53A5E8DD1D4C}" destId="{9D8EBC7E-BBDE-44F7-8B95-E72542E50A4E}" srcOrd="1" destOrd="0" presId="urn:microsoft.com/office/officeart/2005/8/layout/cycle2"/>
    <dgm:cxn modelId="{B250CA3F-2573-4DB2-936D-59C86A1DE515}" srcId="{323D1AFE-4619-43F2-9DBD-CF0D07F66D05}" destId="{12CBFB32-BEBF-47E3-9277-715415EC2375}" srcOrd="3" destOrd="0" parTransId="{8D919135-75B8-438E-A076-F0F0B01AB10F}" sibTransId="{55A97FD3-97FF-4EA7-BB9C-53A5E8DD1D4C}"/>
    <dgm:cxn modelId="{EE59A2D7-EE72-4E70-872E-DE70C1F5F299}" type="presOf" srcId="{ACC9C5F2-D5CC-467B-942A-3A6AB82002B5}" destId="{872C7351-98D4-4C24-B3EE-8C4A2DEDBFF4}" srcOrd="1" destOrd="0" presId="urn:microsoft.com/office/officeart/2005/8/layout/cycle2"/>
    <dgm:cxn modelId="{C935DF38-90ED-451E-BEAF-D094352B7D02}" srcId="{323D1AFE-4619-43F2-9DBD-CF0D07F66D05}" destId="{8B27EC89-53BC-4435-869C-C92728B0746E}" srcOrd="0" destOrd="0" parTransId="{D0226BC6-D973-42C5-9F3A-91F47372E5AE}" sibTransId="{ACC9C5F2-D5CC-467B-942A-3A6AB82002B5}"/>
    <dgm:cxn modelId="{8171E6FC-7F75-4C70-8CB9-F73E2B5B6D03}" type="presOf" srcId="{55A97FD3-97FF-4EA7-BB9C-53A5E8DD1D4C}" destId="{D5184EBD-8453-4462-909B-9407A414A739}" srcOrd="0" destOrd="0" presId="urn:microsoft.com/office/officeart/2005/8/layout/cycle2"/>
    <dgm:cxn modelId="{6C24B7D5-8D87-4E6A-82C4-379D12B83CC1}" type="presOf" srcId="{797F3E5D-CC5E-40D2-88F3-08D894B04079}" destId="{8652B735-2200-4172-8E74-767EE8E8388E}" srcOrd="0" destOrd="0" presId="urn:microsoft.com/office/officeart/2005/8/layout/cycle2"/>
    <dgm:cxn modelId="{66EE42C7-C19E-4742-9CDA-C7ED302F1E97}" type="presOf" srcId="{F5ABF883-9CFB-4598-AE9F-1753E48BC2C9}" destId="{7EE8036F-34D0-4914-814B-074498765A16}" srcOrd="0" destOrd="0" presId="urn:microsoft.com/office/officeart/2005/8/layout/cycle2"/>
    <dgm:cxn modelId="{74A027B6-DB1A-48FF-B88E-2F419FD34867}" srcId="{323D1AFE-4619-43F2-9DBD-CF0D07F66D05}" destId="{06423228-9C9B-4471-B552-0B12969AA25C}" srcOrd="1" destOrd="0" parTransId="{7BC11DC8-BE0C-47D2-97EF-56CB09CAF53C}" sibTransId="{F5ABF883-9CFB-4598-AE9F-1753E48BC2C9}"/>
    <dgm:cxn modelId="{AF785A65-7B72-4AF6-B730-E9DD2C6CDF67}" type="presOf" srcId="{8B27EC89-53BC-4435-869C-C92728B0746E}" destId="{C30F9206-515E-44A5-8158-5C4245A79F6A}" srcOrd="0" destOrd="0" presId="urn:microsoft.com/office/officeart/2005/8/layout/cycle2"/>
    <dgm:cxn modelId="{28E2BFB1-FF6D-4BE7-A639-234F45BC17F0}" type="presOf" srcId="{607D3B16-634F-47B8-A1E4-B4F1E9F19BEC}" destId="{1B234327-A3C8-4C2F-80DA-F516F1BBEDC2}" srcOrd="0" destOrd="0" presId="urn:microsoft.com/office/officeart/2005/8/layout/cycle2"/>
    <dgm:cxn modelId="{AE10AA45-673D-4036-92BE-DB826BB5271C}" srcId="{323D1AFE-4619-43F2-9DBD-CF0D07F66D05}" destId="{1554B423-35CD-4982-BBF1-DACF4C9AFF42}" srcOrd="4" destOrd="0" parTransId="{45D72174-4246-423E-9068-BF008CA904F5}" sibTransId="{12650684-0B96-4281-BDAA-E93D75615CB4}"/>
    <dgm:cxn modelId="{82270F2F-BF16-4EAE-9D7C-2FF531172589}" type="presOf" srcId="{323D1AFE-4619-43F2-9DBD-CF0D07F66D05}" destId="{7156C0FA-EA41-43B8-B6A2-ABD4609A0122}" srcOrd="0" destOrd="0" presId="urn:microsoft.com/office/officeart/2005/8/layout/cycle2"/>
    <dgm:cxn modelId="{39F607D3-675C-49AF-8721-861D2F18473B}" type="presOf" srcId="{12CBFB32-BEBF-47E3-9277-715415EC2375}" destId="{F7ABADF8-D9DE-428D-8FA1-358187EBF42F}" srcOrd="0" destOrd="0" presId="urn:microsoft.com/office/officeart/2005/8/layout/cycle2"/>
    <dgm:cxn modelId="{634E073B-0587-4A5C-96C0-C43F034E747B}" srcId="{323D1AFE-4619-43F2-9DBD-CF0D07F66D05}" destId="{607D3B16-634F-47B8-A1E4-B4F1E9F19BEC}" srcOrd="2" destOrd="0" parTransId="{D9FB9FCF-0DFE-474C-A2D4-8787934DCE80}" sibTransId="{797F3E5D-CC5E-40D2-88F3-08D894B04079}"/>
    <dgm:cxn modelId="{FB8F8212-19E2-42FF-AD10-C49103564FE4}" type="presOf" srcId="{12650684-0B96-4281-BDAA-E93D75615CB4}" destId="{F06CAA71-CA32-4B85-84FD-19FA83068365}" srcOrd="1" destOrd="0" presId="urn:microsoft.com/office/officeart/2005/8/layout/cycle2"/>
    <dgm:cxn modelId="{54E1370A-088B-4EDD-9917-F215D39337A9}" type="presParOf" srcId="{7156C0FA-EA41-43B8-B6A2-ABD4609A0122}" destId="{C30F9206-515E-44A5-8158-5C4245A79F6A}" srcOrd="0" destOrd="0" presId="urn:microsoft.com/office/officeart/2005/8/layout/cycle2"/>
    <dgm:cxn modelId="{77B182EC-00CF-42E2-A4A8-FCCCE1B661F9}" type="presParOf" srcId="{7156C0FA-EA41-43B8-B6A2-ABD4609A0122}" destId="{DAFA70B4-11FF-471A-9BB6-D88E447D7A52}" srcOrd="1" destOrd="0" presId="urn:microsoft.com/office/officeart/2005/8/layout/cycle2"/>
    <dgm:cxn modelId="{D4AB6491-C07F-450A-BD94-BCC6D0B0D419}" type="presParOf" srcId="{DAFA70B4-11FF-471A-9BB6-D88E447D7A52}" destId="{872C7351-98D4-4C24-B3EE-8C4A2DEDBFF4}" srcOrd="0" destOrd="0" presId="urn:microsoft.com/office/officeart/2005/8/layout/cycle2"/>
    <dgm:cxn modelId="{C5F60B7D-924A-45C1-A3BD-05F2AB7EA25A}" type="presParOf" srcId="{7156C0FA-EA41-43B8-B6A2-ABD4609A0122}" destId="{7248D032-33B3-4BB8-86B5-510D8B9A2911}" srcOrd="2" destOrd="0" presId="urn:microsoft.com/office/officeart/2005/8/layout/cycle2"/>
    <dgm:cxn modelId="{0985D103-7888-4016-AADB-8F647CA6E368}" type="presParOf" srcId="{7156C0FA-EA41-43B8-B6A2-ABD4609A0122}" destId="{7EE8036F-34D0-4914-814B-074498765A16}" srcOrd="3" destOrd="0" presId="urn:microsoft.com/office/officeart/2005/8/layout/cycle2"/>
    <dgm:cxn modelId="{DF42C819-BB34-46AA-8D79-E53C438D8DCE}" type="presParOf" srcId="{7EE8036F-34D0-4914-814B-074498765A16}" destId="{1C509C16-9538-4390-BE7E-7796445B020B}" srcOrd="0" destOrd="0" presId="urn:microsoft.com/office/officeart/2005/8/layout/cycle2"/>
    <dgm:cxn modelId="{FE453996-99A9-4392-9652-735B29DF46C7}" type="presParOf" srcId="{7156C0FA-EA41-43B8-B6A2-ABD4609A0122}" destId="{1B234327-A3C8-4C2F-80DA-F516F1BBEDC2}" srcOrd="4" destOrd="0" presId="urn:microsoft.com/office/officeart/2005/8/layout/cycle2"/>
    <dgm:cxn modelId="{C9A3A550-2B54-423D-82EB-A8A17BDDC1FA}" type="presParOf" srcId="{7156C0FA-EA41-43B8-B6A2-ABD4609A0122}" destId="{8652B735-2200-4172-8E74-767EE8E8388E}" srcOrd="5" destOrd="0" presId="urn:microsoft.com/office/officeart/2005/8/layout/cycle2"/>
    <dgm:cxn modelId="{CD62A6EC-88FA-43A0-8300-B00701F55DE5}" type="presParOf" srcId="{8652B735-2200-4172-8E74-767EE8E8388E}" destId="{FC340DBA-3AE8-454F-B8F0-A906CAEC432F}" srcOrd="0" destOrd="0" presId="urn:microsoft.com/office/officeart/2005/8/layout/cycle2"/>
    <dgm:cxn modelId="{7F7DD828-AA01-4219-A9ED-D6CF66766E64}" type="presParOf" srcId="{7156C0FA-EA41-43B8-B6A2-ABD4609A0122}" destId="{F7ABADF8-D9DE-428D-8FA1-358187EBF42F}" srcOrd="6" destOrd="0" presId="urn:microsoft.com/office/officeart/2005/8/layout/cycle2"/>
    <dgm:cxn modelId="{F497ACC6-1D07-4121-B687-38004BB72065}" type="presParOf" srcId="{7156C0FA-EA41-43B8-B6A2-ABD4609A0122}" destId="{D5184EBD-8453-4462-909B-9407A414A739}" srcOrd="7" destOrd="0" presId="urn:microsoft.com/office/officeart/2005/8/layout/cycle2"/>
    <dgm:cxn modelId="{5FCD329B-D65F-4ABB-979C-6A59EE31CD42}" type="presParOf" srcId="{D5184EBD-8453-4462-909B-9407A414A739}" destId="{9D8EBC7E-BBDE-44F7-8B95-E72542E50A4E}" srcOrd="0" destOrd="0" presId="urn:microsoft.com/office/officeart/2005/8/layout/cycle2"/>
    <dgm:cxn modelId="{91C47A38-4885-453B-9135-2B515844418E}" type="presParOf" srcId="{7156C0FA-EA41-43B8-B6A2-ABD4609A0122}" destId="{C595B019-1C18-49AE-8FE1-25B64AB1D4C8}" srcOrd="8" destOrd="0" presId="urn:microsoft.com/office/officeart/2005/8/layout/cycle2"/>
    <dgm:cxn modelId="{F668BA84-80E2-47E4-82E4-2F6D38F76F53}" type="presParOf" srcId="{7156C0FA-EA41-43B8-B6A2-ABD4609A0122}" destId="{40992FFD-F15C-4587-BC84-BB5081030325}" srcOrd="9" destOrd="0" presId="urn:microsoft.com/office/officeart/2005/8/layout/cycle2"/>
    <dgm:cxn modelId="{35D4B7A7-1C95-44A3-BB8A-4AFD194C871A}" type="presParOf" srcId="{40992FFD-F15C-4587-BC84-BB5081030325}" destId="{F06CAA71-CA32-4B85-84FD-19FA83068365}" srcOrd="0" destOrd="0" presId="urn:microsoft.com/office/officeart/2005/8/layout/cycle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F82521A-DBD7-4D51-B6BE-B2A826C1FD1D}" type="doc">
      <dgm:prSet loTypeId="urn:microsoft.com/office/officeart/2008/layout/VerticalCurvedList" loCatId="list" qsTypeId="urn:microsoft.com/office/officeart/2005/8/quickstyle/3d3" qsCatId="3D" csTypeId="urn:microsoft.com/office/officeart/2005/8/colors/accent1_2" csCatId="accent1" phldr="1"/>
      <dgm:spPr/>
      <dgm:t>
        <a:bodyPr/>
        <a:lstStyle/>
        <a:p>
          <a:endParaRPr lang="en-US"/>
        </a:p>
      </dgm:t>
    </dgm:pt>
    <dgm:pt modelId="{7E427CD2-6CAE-4D4C-AEE7-63A9E95F87B2}">
      <dgm:prSet phldrT="[Text]"/>
      <dgm:spPr>
        <a:solidFill>
          <a:schemeClr val="bg1">
            <a:lumMod val="85000"/>
          </a:schemeClr>
        </a:solidFill>
      </dgm:spPr>
      <dgm:t>
        <a:bodyPr/>
        <a:lstStyle/>
        <a:p>
          <a:r>
            <a:rPr lang="vi-VN" b="1" dirty="0">
              <a:solidFill>
                <a:schemeClr val="tx1"/>
              </a:solidFill>
              <a:cs typeface="Arial" pitchFamily="34" charset="0"/>
            </a:rPr>
            <a:t>Hết hạn hợp đồng</a:t>
          </a:r>
          <a:endParaRPr lang="en-US" b="1" dirty="0">
            <a:solidFill>
              <a:schemeClr val="tx1"/>
            </a:solidFill>
          </a:endParaRPr>
        </a:p>
      </dgm:t>
    </dgm:pt>
    <dgm:pt modelId="{5C67E422-6E94-448E-A85B-11009CB7CD00}" type="parTrans" cxnId="{A2DA8208-B307-401D-9049-490DA6DDEA8C}">
      <dgm:prSet/>
      <dgm:spPr/>
      <dgm:t>
        <a:bodyPr/>
        <a:lstStyle/>
        <a:p>
          <a:endParaRPr lang="en-US"/>
        </a:p>
      </dgm:t>
    </dgm:pt>
    <dgm:pt modelId="{84A54090-B21C-4709-8291-D8F7CEE19114}" type="sibTrans" cxnId="{A2DA8208-B307-401D-9049-490DA6DDEA8C}">
      <dgm:prSet/>
      <dgm:spPr/>
      <dgm:t>
        <a:bodyPr/>
        <a:lstStyle/>
        <a:p>
          <a:endParaRPr lang="en-US"/>
        </a:p>
      </dgm:t>
    </dgm:pt>
    <dgm:pt modelId="{E59B9871-33A7-46DE-BD4E-8879568B1D96}">
      <dgm:prSet phldrT="[Text]"/>
      <dgm:spPr>
        <a:solidFill>
          <a:schemeClr val="bg1">
            <a:lumMod val="85000"/>
          </a:schemeClr>
        </a:solidFill>
      </dgm:spPr>
      <dgm:t>
        <a:bodyPr/>
        <a:lstStyle/>
        <a:p>
          <a:r>
            <a:rPr lang="vi-VN" b="1" dirty="0">
              <a:solidFill>
                <a:schemeClr val="tx1"/>
              </a:solidFill>
              <a:cs typeface="Arial" pitchFamily="34" charset="0"/>
            </a:rPr>
            <a:t>Đã hoàn thành công việc theo hợp đồng</a:t>
          </a:r>
          <a:endParaRPr lang="en-US" b="1" dirty="0">
            <a:solidFill>
              <a:schemeClr val="tx1"/>
            </a:solidFill>
          </a:endParaRPr>
        </a:p>
      </dgm:t>
    </dgm:pt>
    <dgm:pt modelId="{44A65156-F597-4496-B99C-DCE0C0984C10}" type="parTrans" cxnId="{113430C9-F187-490D-A9AE-32EBE1E08894}">
      <dgm:prSet/>
      <dgm:spPr/>
      <dgm:t>
        <a:bodyPr/>
        <a:lstStyle/>
        <a:p>
          <a:endParaRPr lang="en-US"/>
        </a:p>
      </dgm:t>
    </dgm:pt>
    <dgm:pt modelId="{A87E92A3-702E-427E-8682-FC9B35812B9D}" type="sibTrans" cxnId="{113430C9-F187-490D-A9AE-32EBE1E08894}">
      <dgm:prSet/>
      <dgm:spPr/>
      <dgm:t>
        <a:bodyPr/>
        <a:lstStyle/>
        <a:p>
          <a:endParaRPr lang="en-US"/>
        </a:p>
      </dgm:t>
    </dgm:pt>
    <dgm:pt modelId="{1CCA5C5F-FF92-4650-9BAD-428A03DA6C2C}">
      <dgm:prSet phldrT="[Text]"/>
      <dgm:spPr>
        <a:solidFill>
          <a:schemeClr val="bg1">
            <a:lumMod val="85000"/>
          </a:schemeClr>
        </a:solidFill>
      </dgm:spPr>
      <dgm:t>
        <a:bodyPr/>
        <a:lstStyle/>
        <a:p>
          <a:r>
            <a:rPr lang="vi-VN" b="1" dirty="0">
              <a:solidFill>
                <a:schemeClr val="tx1"/>
              </a:solidFill>
              <a:cs typeface="Arial" pitchFamily="34" charset="0"/>
            </a:rPr>
            <a:t>Hai bên thỏa thuận chấm dứt hợp đồng</a:t>
          </a:r>
          <a:endParaRPr lang="en-US" b="1" dirty="0">
            <a:solidFill>
              <a:schemeClr val="tx1"/>
            </a:solidFill>
          </a:endParaRPr>
        </a:p>
      </dgm:t>
    </dgm:pt>
    <dgm:pt modelId="{F0A59A6E-AA4D-4C17-A5DF-5AC8250D4648}" type="parTrans" cxnId="{0EA8463C-A2F8-40E6-BF51-3EBA103F3C62}">
      <dgm:prSet/>
      <dgm:spPr/>
      <dgm:t>
        <a:bodyPr/>
        <a:lstStyle/>
        <a:p>
          <a:endParaRPr lang="en-US"/>
        </a:p>
      </dgm:t>
    </dgm:pt>
    <dgm:pt modelId="{70C8F559-D3F7-4B00-9664-2CF882BA28A4}" type="sibTrans" cxnId="{0EA8463C-A2F8-40E6-BF51-3EBA103F3C62}">
      <dgm:prSet/>
      <dgm:spPr/>
      <dgm:t>
        <a:bodyPr/>
        <a:lstStyle/>
        <a:p>
          <a:endParaRPr lang="en-US"/>
        </a:p>
      </dgm:t>
    </dgm:pt>
    <dgm:pt modelId="{0D5882E6-4879-4987-86EB-8765F82465AD}">
      <dgm:prSet phldrT="[Text]"/>
      <dgm:spPr>
        <a:solidFill>
          <a:schemeClr val="bg1">
            <a:lumMod val="85000"/>
          </a:schemeClr>
        </a:solidFill>
      </dgm:spPr>
      <dgm:t>
        <a:bodyPr/>
        <a:lstStyle/>
        <a:p>
          <a:r>
            <a:rPr lang="vi-VN" dirty="0">
              <a:solidFill>
                <a:schemeClr val="tx1"/>
              </a:solidFill>
              <a:cs typeface="Arial" pitchFamily="34" charset="0"/>
            </a:rPr>
            <a:t>Người lao động chết, mất tích theo tuyên bố của tòa án...</a:t>
          </a:r>
          <a:endParaRPr lang="en-US" dirty="0">
            <a:solidFill>
              <a:schemeClr val="tx1"/>
            </a:solidFill>
          </a:endParaRPr>
        </a:p>
      </dgm:t>
    </dgm:pt>
    <dgm:pt modelId="{9CEB9CE7-17BA-4188-B45F-BFD70F27EACF}" type="parTrans" cxnId="{7FC303DF-67E4-4AC7-9600-49447EBAE632}">
      <dgm:prSet/>
      <dgm:spPr/>
      <dgm:t>
        <a:bodyPr/>
        <a:lstStyle/>
        <a:p>
          <a:endParaRPr lang="en-US"/>
        </a:p>
      </dgm:t>
    </dgm:pt>
    <dgm:pt modelId="{C8AAC1AF-997C-486C-954C-C4522A3343E7}" type="sibTrans" cxnId="{7FC303DF-67E4-4AC7-9600-49447EBAE632}">
      <dgm:prSet/>
      <dgm:spPr/>
      <dgm:t>
        <a:bodyPr/>
        <a:lstStyle/>
        <a:p>
          <a:endParaRPr lang="en-US"/>
        </a:p>
      </dgm:t>
    </dgm:pt>
    <dgm:pt modelId="{667A1D1B-1EFF-45A3-AD2B-677739FF230D}" type="pres">
      <dgm:prSet presAssocID="{6F82521A-DBD7-4D51-B6BE-B2A826C1FD1D}" presName="Name0" presStyleCnt="0">
        <dgm:presLayoutVars>
          <dgm:chMax val="7"/>
          <dgm:chPref val="7"/>
          <dgm:dir/>
        </dgm:presLayoutVars>
      </dgm:prSet>
      <dgm:spPr/>
      <dgm:t>
        <a:bodyPr/>
        <a:lstStyle/>
        <a:p>
          <a:endParaRPr lang="en-US"/>
        </a:p>
      </dgm:t>
    </dgm:pt>
    <dgm:pt modelId="{DBD43C53-D50D-4303-B7D1-54B0359EEA99}" type="pres">
      <dgm:prSet presAssocID="{6F82521A-DBD7-4D51-B6BE-B2A826C1FD1D}" presName="Name1" presStyleCnt="0"/>
      <dgm:spPr/>
    </dgm:pt>
    <dgm:pt modelId="{1CB8A184-91A7-496E-879C-4DC5061E2E18}" type="pres">
      <dgm:prSet presAssocID="{6F82521A-DBD7-4D51-B6BE-B2A826C1FD1D}" presName="cycle" presStyleCnt="0"/>
      <dgm:spPr/>
    </dgm:pt>
    <dgm:pt modelId="{5C6EFA34-DBD0-4B3A-8A73-894ECF9D6089}" type="pres">
      <dgm:prSet presAssocID="{6F82521A-DBD7-4D51-B6BE-B2A826C1FD1D}" presName="srcNode" presStyleLbl="node1" presStyleIdx="0" presStyleCnt="4"/>
      <dgm:spPr/>
    </dgm:pt>
    <dgm:pt modelId="{442A3298-BC57-4AF0-919A-F88B0C419E05}" type="pres">
      <dgm:prSet presAssocID="{6F82521A-DBD7-4D51-B6BE-B2A826C1FD1D}" presName="conn" presStyleLbl="parChTrans1D2" presStyleIdx="0" presStyleCnt="1"/>
      <dgm:spPr/>
      <dgm:t>
        <a:bodyPr/>
        <a:lstStyle/>
        <a:p>
          <a:endParaRPr lang="en-US"/>
        </a:p>
      </dgm:t>
    </dgm:pt>
    <dgm:pt modelId="{E34ADDE0-DA68-46EC-8E2C-8607FD7B067D}" type="pres">
      <dgm:prSet presAssocID="{6F82521A-DBD7-4D51-B6BE-B2A826C1FD1D}" presName="extraNode" presStyleLbl="node1" presStyleIdx="0" presStyleCnt="4"/>
      <dgm:spPr/>
    </dgm:pt>
    <dgm:pt modelId="{69DD39B5-5294-46D4-8C22-D1C689F441AD}" type="pres">
      <dgm:prSet presAssocID="{6F82521A-DBD7-4D51-B6BE-B2A826C1FD1D}" presName="dstNode" presStyleLbl="node1" presStyleIdx="0" presStyleCnt="4"/>
      <dgm:spPr/>
    </dgm:pt>
    <dgm:pt modelId="{D9C40ACB-59F3-4896-8618-29206B0240F6}" type="pres">
      <dgm:prSet presAssocID="{7E427CD2-6CAE-4D4C-AEE7-63A9E95F87B2}" presName="text_1" presStyleLbl="node1" presStyleIdx="0" presStyleCnt="4">
        <dgm:presLayoutVars>
          <dgm:bulletEnabled val="1"/>
        </dgm:presLayoutVars>
      </dgm:prSet>
      <dgm:spPr/>
      <dgm:t>
        <a:bodyPr/>
        <a:lstStyle/>
        <a:p>
          <a:endParaRPr lang="en-US"/>
        </a:p>
      </dgm:t>
    </dgm:pt>
    <dgm:pt modelId="{1BBECFEE-5A46-448C-A8DA-23B524EEE603}" type="pres">
      <dgm:prSet presAssocID="{7E427CD2-6CAE-4D4C-AEE7-63A9E95F87B2}" presName="accent_1" presStyleCnt="0"/>
      <dgm:spPr/>
    </dgm:pt>
    <dgm:pt modelId="{88481EE7-A67A-42D1-B0B5-35336688D894}" type="pres">
      <dgm:prSet presAssocID="{7E427CD2-6CAE-4D4C-AEE7-63A9E95F87B2}" presName="accentRepeatNode" presStyleLbl="solidFgAcc1" presStyleIdx="0" presStyleCnt="4"/>
      <dgm:spPr/>
    </dgm:pt>
    <dgm:pt modelId="{11419245-9861-4AF3-83ED-91A452756951}" type="pres">
      <dgm:prSet presAssocID="{E59B9871-33A7-46DE-BD4E-8879568B1D96}" presName="text_2" presStyleLbl="node1" presStyleIdx="1" presStyleCnt="4">
        <dgm:presLayoutVars>
          <dgm:bulletEnabled val="1"/>
        </dgm:presLayoutVars>
      </dgm:prSet>
      <dgm:spPr/>
      <dgm:t>
        <a:bodyPr/>
        <a:lstStyle/>
        <a:p>
          <a:endParaRPr lang="en-US"/>
        </a:p>
      </dgm:t>
    </dgm:pt>
    <dgm:pt modelId="{8EE69782-16E4-4B4A-9737-8D9013EC670B}" type="pres">
      <dgm:prSet presAssocID="{E59B9871-33A7-46DE-BD4E-8879568B1D96}" presName="accent_2" presStyleCnt="0"/>
      <dgm:spPr/>
    </dgm:pt>
    <dgm:pt modelId="{D6E4AE7D-12F2-4722-A38D-A4F9F98F58E9}" type="pres">
      <dgm:prSet presAssocID="{E59B9871-33A7-46DE-BD4E-8879568B1D96}" presName="accentRepeatNode" presStyleLbl="solidFgAcc1" presStyleIdx="1" presStyleCnt="4"/>
      <dgm:spPr/>
    </dgm:pt>
    <dgm:pt modelId="{02760F97-E4B5-4B83-A3E9-6E4A20981D16}" type="pres">
      <dgm:prSet presAssocID="{1CCA5C5F-FF92-4650-9BAD-428A03DA6C2C}" presName="text_3" presStyleLbl="node1" presStyleIdx="2" presStyleCnt="4">
        <dgm:presLayoutVars>
          <dgm:bulletEnabled val="1"/>
        </dgm:presLayoutVars>
      </dgm:prSet>
      <dgm:spPr/>
      <dgm:t>
        <a:bodyPr/>
        <a:lstStyle/>
        <a:p>
          <a:endParaRPr lang="en-US"/>
        </a:p>
      </dgm:t>
    </dgm:pt>
    <dgm:pt modelId="{34136D0A-0649-469C-A88F-1C0A7767B64C}" type="pres">
      <dgm:prSet presAssocID="{1CCA5C5F-FF92-4650-9BAD-428A03DA6C2C}" presName="accent_3" presStyleCnt="0"/>
      <dgm:spPr/>
    </dgm:pt>
    <dgm:pt modelId="{D38FC42E-B721-4103-9B58-1E182E00C30B}" type="pres">
      <dgm:prSet presAssocID="{1CCA5C5F-FF92-4650-9BAD-428A03DA6C2C}" presName="accentRepeatNode" presStyleLbl="solidFgAcc1" presStyleIdx="2" presStyleCnt="4"/>
      <dgm:spPr/>
    </dgm:pt>
    <dgm:pt modelId="{0F4E827C-F80A-4957-AA50-F0115B2221C1}" type="pres">
      <dgm:prSet presAssocID="{0D5882E6-4879-4987-86EB-8765F82465AD}" presName="text_4" presStyleLbl="node1" presStyleIdx="3" presStyleCnt="4">
        <dgm:presLayoutVars>
          <dgm:bulletEnabled val="1"/>
        </dgm:presLayoutVars>
      </dgm:prSet>
      <dgm:spPr/>
      <dgm:t>
        <a:bodyPr/>
        <a:lstStyle/>
        <a:p>
          <a:endParaRPr lang="en-US"/>
        </a:p>
      </dgm:t>
    </dgm:pt>
    <dgm:pt modelId="{F6850DBD-BDE1-46CB-80D4-18134CFC54EE}" type="pres">
      <dgm:prSet presAssocID="{0D5882E6-4879-4987-86EB-8765F82465AD}" presName="accent_4" presStyleCnt="0"/>
      <dgm:spPr/>
    </dgm:pt>
    <dgm:pt modelId="{3B0E3EB3-B75B-428F-A42D-35248149BBFA}" type="pres">
      <dgm:prSet presAssocID="{0D5882E6-4879-4987-86EB-8765F82465AD}" presName="accentRepeatNode" presStyleLbl="solidFgAcc1" presStyleIdx="3" presStyleCnt="4"/>
      <dgm:spPr/>
    </dgm:pt>
  </dgm:ptLst>
  <dgm:cxnLst>
    <dgm:cxn modelId="{FB1AED0F-D8B0-43A8-AEF9-B0A3CA41DBE3}" type="presOf" srcId="{6F82521A-DBD7-4D51-B6BE-B2A826C1FD1D}" destId="{667A1D1B-1EFF-45A3-AD2B-677739FF230D}" srcOrd="0" destOrd="0" presId="urn:microsoft.com/office/officeart/2008/layout/VerticalCurvedList"/>
    <dgm:cxn modelId="{113430C9-F187-490D-A9AE-32EBE1E08894}" srcId="{6F82521A-DBD7-4D51-B6BE-B2A826C1FD1D}" destId="{E59B9871-33A7-46DE-BD4E-8879568B1D96}" srcOrd="1" destOrd="0" parTransId="{44A65156-F597-4496-B99C-DCE0C0984C10}" sibTransId="{A87E92A3-702E-427E-8682-FC9B35812B9D}"/>
    <dgm:cxn modelId="{18AD6992-6E75-4382-BF00-3F4055DBA19B}" type="presOf" srcId="{84A54090-B21C-4709-8291-D8F7CEE19114}" destId="{442A3298-BC57-4AF0-919A-F88B0C419E05}" srcOrd="0" destOrd="0" presId="urn:microsoft.com/office/officeart/2008/layout/VerticalCurvedList"/>
    <dgm:cxn modelId="{0EA8463C-A2F8-40E6-BF51-3EBA103F3C62}" srcId="{6F82521A-DBD7-4D51-B6BE-B2A826C1FD1D}" destId="{1CCA5C5F-FF92-4650-9BAD-428A03DA6C2C}" srcOrd="2" destOrd="0" parTransId="{F0A59A6E-AA4D-4C17-A5DF-5AC8250D4648}" sibTransId="{70C8F559-D3F7-4B00-9664-2CF882BA28A4}"/>
    <dgm:cxn modelId="{A2DA8208-B307-401D-9049-490DA6DDEA8C}" srcId="{6F82521A-DBD7-4D51-B6BE-B2A826C1FD1D}" destId="{7E427CD2-6CAE-4D4C-AEE7-63A9E95F87B2}" srcOrd="0" destOrd="0" parTransId="{5C67E422-6E94-448E-A85B-11009CB7CD00}" sibTransId="{84A54090-B21C-4709-8291-D8F7CEE19114}"/>
    <dgm:cxn modelId="{9E40BA9C-B629-4ADF-8984-96606A12473D}" type="presOf" srcId="{1CCA5C5F-FF92-4650-9BAD-428A03DA6C2C}" destId="{02760F97-E4B5-4B83-A3E9-6E4A20981D16}" srcOrd="0" destOrd="0" presId="urn:microsoft.com/office/officeart/2008/layout/VerticalCurvedList"/>
    <dgm:cxn modelId="{7FC303DF-67E4-4AC7-9600-49447EBAE632}" srcId="{6F82521A-DBD7-4D51-B6BE-B2A826C1FD1D}" destId="{0D5882E6-4879-4987-86EB-8765F82465AD}" srcOrd="3" destOrd="0" parTransId="{9CEB9CE7-17BA-4188-B45F-BFD70F27EACF}" sibTransId="{C8AAC1AF-997C-486C-954C-C4522A3343E7}"/>
    <dgm:cxn modelId="{CE99F605-1124-4934-BF92-80521A1D1095}" type="presOf" srcId="{7E427CD2-6CAE-4D4C-AEE7-63A9E95F87B2}" destId="{D9C40ACB-59F3-4896-8618-29206B0240F6}" srcOrd="0" destOrd="0" presId="urn:microsoft.com/office/officeart/2008/layout/VerticalCurvedList"/>
    <dgm:cxn modelId="{41985A76-863A-4A9D-AC0C-C3D1C4476DD7}" type="presOf" srcId="{0D5882E6-4879-4987-86EB-8765F82465AD}" destId="{0F4E827C-F80A-4957-AA50-F0115B2221C1}" srcOrd="0" destOrd="0" presId="urn:microsoft.com/office/officeart/2008/layout/VerticalCurvedList"/>
    <dgm:cxn modelId="{5D70D060-90BB-4020-BCC4-0004D49CA121}" type="presOf" srcId="{E59B9871-33A7-46DE-BD4E-8879568B1D96}" destId="{11419245-9861-4AF3-83ED-91A452756951}" srcOrd="0" destOrd="0" presId="urn:microsoft.com/office/officeart/2008/layout/VerticalCurvedList"/>
    <dgm:cxn modelId="{74140322-86F7-450D-8253-01DC1D9B9FB6}" type="presParOf" srcId="{667A1D1B-1EFF-45A3-AD2B-677739FF230D}" destId="{DBD43C53-D50D-4303-B7D1-54B0359EEA99}" srcOrd="0" destOrd="0" presId="urn:microsoft.com/office/officeart/2008/layout/VerticalCurvedList"/>
    <dgm:cxn modelId="{CED4AAF8-B2A1-4232-BCD6-750A89411F93}" type="presParOf" srcId="{DBD43C53-D50D-4303-B7D1-54B0359EEA99}" destId="{1CB8A184-91A7-496E-879C-4DC5061E2E18}" srcOrd="0" destOrd="0" presId="urn:microsoft.com/office/officeart/2008/layout/VerticalCurvedList"/>
    <dgm:cxn modelId="{3B33D24B-B0B6-4F10-BFEF-D008DBB41A54}" type="presParOf" srcId="{1CB8A184-91A7-496E-879C-4DC5061E2E18}" destId="{5C6EFA34-DBD0-4B3A-8A73-894ECF9D6089}" srcOrd="0" destOrd="0" presId="urn:microsoft.com/office/officeart/2008/layout/VerticalCurvedList"/>
    <dgm:cxn modelId="{C5263C1D-C882-4EFA-93DB-3BE9566EF625}" type="presParOf" srcId="{1CB8A184-91A7-496E-879C-4DC5061E2E18}" destId="{442A3298-BC57-4AF0-919A-F88B0C419E05}" srcOrd="1" destOrd="0" presId="urn:microsoft.com/office/officeart/2008/layout/VerticalCurvedList"/>
    <dgm:cxn modelId="{0B48C342-3DB1-4598-8C28-9F9D2949B157}" type="presParOf" srcId="{1CB8A184-91A7-496E-879C-4DC5061E2E18}" destId="{E34ADDE0-DA68-46EC-8E2C-8607FD7B067D}" srcOrd="2" destOrd="0" presId="urn:microsoft.com/office/officeart/2008/layout/VerticalCurvedList"/>
    <dgm:cxn modelId="{1ADBDCEC-0ACE-45DC-92DF-AAB63D367019}" type="presParOf" srcId="{1CB8A184-91A7-496E-879C-4DC5061E2E18}" destId="{69DD39B5-5294-46D4-8C22-D1C689F441AD}" srcOrd="3" destOrd="0" presId="urn:microsoft.com/office/officeart/2008/layout/VerticalCurvedList"/>
    <dgm:cxn modelId="{8DC17505-2C70-465C-A543-532131DA7845}" type="presParOf" srcId="{DBD43C53-D50D-4303-B7D1-54B0359EEA99}" destId="{D9C40ACB-59F3-4896-8618-29206B0240F6}" srcOrd="1" destOrd="0" presId="urn:microsoft.com/office/officeart/2008/layout/VerticalCurvedList"/>
    <dgm:cxn modelId="{C83A2565-889B-4F74-9E35-3DB4044FD7FF}" type="presParOf" srcId="{DBD43C53-D50D-4303-B7D1-54B0359EEA99}" destId="{1BBECFEE-5A46-448C-A8DA-23B524EEE603}" srcOrd="2" destOrd="0" presId="urn:microsoft.com/office/officeart/2008/layout/VerticalCurvedList"/>
    <dgm:cxn modelId="{4CC1E885-19D0-4DAF-987F-A788D3E897E2}" type="presParOf" srcId="{1BBECFEE-5A46-448C-A8DA-23B524EEE603}" destId="{88481EE7-A67A-42D1-B0B5-35336688D894}" srcOrd="0" destOrd="0" presId="urn:microsoft.com/office/officeart/2008/layout/VerticalCurvedList"/>
    <dgm:cxn modelId="{831BB5AE-1F4C-4332-AD9E-E3B5DA882B5F}" type="presParOf" srcId="{DBD43C53-D50D-4303-B7D1-54B0359EEA99}" destId="{11419245-9861-4AF3-83ED-91A452756951}" srcOrd="3" destOrd="0" presId="urn:microsoft.com/office/officeart/2008/layout/VerticalCurvedList"/>
    <dgm:cxn modelId="{A5B7154F-FD9F-40B6-BE82-69422FD0FFF9}" type="presParOf" srcId="{DBD43C53-D50D-4303-B7D1-54B0359EEA99}" destId="{8EE69782-16E4-4B4A-9737-8D9013EC670B}" srcOrd="4" destOrd="0" presId="urn:microsoft.com/office/officeart/2008/layout/VerticalCurvedList"/>
    <dgm:cxn modelId="{B8208503-9AA2-4B34-8D9D-23687601A854}" type="presParOf" srcId="{8EE69782-16E4-4B4A-9737-8D9013EC670B}" destId="{D6E4AE7D-12F2-4722-A38D-A4F9F98F58E9}" srcOrd="0" destOrd="0" presId="urn:microsoft.com/office/officeart/2008/layout/VerticalCurvedList"/>
    <dgm:cxn modelId="{7A29385D-9C67-4CC8-8BB2-4A443BC348D5}" type="presParOf" srcId="{DBD43C53-D50D-4303-B7D1-54B0359EEA99}" destId="{02760F97-E4B5-4B83-A3E9-6E4A20981D16}" srcOrd="5" destOrd="0" presId="urn:microsoft.com/office/officeart/2008/layout/VerticalCurvedList"/>
    <dgm:cxn modelId="{D02606E6-B80F-4389-94D5-1F8980271AC4}" type="presParOf" srcId="{DBD43C53-D50D-4303-B7D1-54B0359EEA99}" destId="{34136D0A-0649-469C-A88F-1C0A7767B64C}" srcOrd="6" destOrd="0" presId="urn:microsoft.com/office/officeart/2008/layout/VerticalCurvedList"/>
    <dgm:cxn modelId="{678DE712-C509-43EC-B89E-E76A002650F7}" type="presParOf" srcId="{34136D0A-0649-469C-A88F-1C0A7767B64C}" destId="{D38FC42E-B721-4103-9B58-1E182E00C30B}" srcOrd="0" destOrd="0" presId="urn:microsoft.com/office/officeart/2008/layout/VerticalCurvedList"/>
    <dgm:cxn modelId="{7F85EDF9-1BD8-4267-85E2-7D80DFD1581B}" type="presParOf" srcId="{DBD43C53-D50D-4303-B7D1-54B0359EEA99}" destId="{0F4E827C-F80A-4957-AA50-F0115B2221C1}" srcOrd="7" destOrd="0" presId="urn:microsoft.com/office/officeart/2008/layout/VerticalCurvedList"/>
    <dgm:cxn modelId="{2F3CCC09-2B74-4F91-A00C-262616523EFA}" type="presParOf" srcId="{DBD43C53-D50D-4303-B7D1-54B0359EEA99}" destId="{F6850DBD-BDE1-46CB-80D4-18134CFC54EE}" srcOrd="8" destOrd="0" presId="urn:microsoft.com/office/officeart/2008/layout/VerticalCurvedList"/>
    <dgm:cxn modelId="{A42003AF-599C-4747-A8A2-A8ADF81FCF8C}" type="presParOf" srcId="{F6850DBD-BDE1-46CB-80D4-18134CFC54EE}" destId="{3B0E3EB3-B75B-428F-A42D-35248149BBFA}"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0F9206-515E-44A5-8158-5C4245A79F6A}">
      <dsp:nvSpPr>
        <dsp:cNvPr id="0" name=""/>
        <dsp:cNvSpPr/>
      </dsp:nvSpPr>
      <dsp:spPr>
        <a:xfrm>
          <a:off x="3077301" y="105"/>
          <a:ext cx="2236397" cy="1316612"/>
        </a:xfrm>
        <a:prstGeom prst="ellipse">
          <a:avLst/>
        </a:prstGeom>
        <a:gradFill rotWithShape="1">
          <a:gsLst>
            <a:gs pos="0">
              <a:schemeClr val="accent2">
                <a:tint val="50000"/>
                <a:satMod val="300000"/>
              </a:schemeClr>
            </a:gs>
            <a:gs pos="35000">
              <a:schemeClr val="accent2">
                <a:tint val="37000"/>
                <a:satMod val="300000"/>
              </a:schemeClr>
            </a:gs>
            <a:gs pos="100000">
              <a:schemeClr val="accent2">
                <a:tint val="15000"/>
                <a:satMod val="350000"/>
              </a:schemeClr>
            </a:gs>
          </a:gsLst>
          <a:lin ang="16200000" scaled="1"/>
        </a:gradFill>
        <a:ln w="9525" cap="flat" cmpd="sng" algn="ctr">
          <a:solidFill>
            <a:schemeClr val="accent2">
              <a:shade val="95000"/>
              <a:satMod val="105000"/>
            </a:schemeClr>
          </a:solidFill>
          <a:prstDash val="solid"/>
        </a:ln>
        <a:effectLst>
          <a:outerShdw blurRad="40000" dist="20000" dir="5400000" rotWithShape="0">
            <a:srgbClr val="000000">
              <a:alpha val="38000"/>
            </a:srgbClr>
          </a:outerShdw>
        </a:effectLst>
      </dsp:spPr>
      <dsp:style>
        <a:lnRef idx="1">
          <a:schemeClr val="accent2"/>
        </a:lnRef>
        <a:fillRef idx="2">
          <a:schemeClr val="accent2"/>
        </a:fillRef>
        <a:effectRef idx="1">
          <a:schemeClr val="accent2"/>
        </a:effectRef>
        <a:fontRef idx="minor">
          <a:schemeClr val="dk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vi-VN" sz="1800" b="1" kern="1200" dirty="0">
              <a:solidFill>
                <a:schemeClr val="tx1"/>
              </a:solidFill>
              <a:latin typeface="Arial" pitchFamily="34" charset="0"/>
              <a:cs typeface="Arial" pitchFamily="34" charset="0"/>
            </a:rPr>
            <a:t>gi</a:t>
          </a:r>
          <a:r>
            <a:rPr lang="en-US" sz="1800" b="1" kern="1200" dirty="0">
              <a:solidFill>
                <a:schemeClr val="tx1"/>
              </a:solidFill>
              <a:latin typeface="Arial" pitchFamily="34" charset="0"/>
              <a:cs typeface="Arial" pitchFamily="34" charset="0"/>
            </a:rPr>
            <a:t>ữ</a:t>
          </a:r>
          <a:r>
            <a:rPr lang="vi-VN" sz="1800" b="1" kern="1200" dirty="0">
              <a:solidFill>
                <a:schemeClr val="tx1"/>
              </a:solidFill>
              <a:latin typeface="Arial" pitchFamily="34" charset="0"/>
              <a:cs typeface="Arial" pitchFamily="34" charset="0"/>
            </a:rPr>
            <a:t>a công đoàn với người sử dụng lao động</a:t>
          </a:r>
        </a:p>
      </dsp:txBody>
      <dsp:txXfrm>
        <a:off x="3404814" y="192918"/>
        <a:ext cx="1581371" cy="930986"/>
      </dsp:txXfrm>
    </dsp:sp>
    <dsp:sp modelId="{DAFA70B4-11FF-471A-9BB6-D88E447D7A52}">
      <dsp:nvSpPr>
        <dsp:cNvPr id="0" name=""/>
        <dsp:cNvSpPr/>
      </dsp:nvSpPr>
      <dsp:spPr>
        <a:xfrm rot="1774607">
          <a:off x="5166761" y="994509"/>
          <a:ext cx="24821" cy="444356"/>
        </a:xfrm>
        <a:prstGeom prst="rightArrow">
          <a:avLst>
            <a:gd name="adj1" fmla="val 60000"/>
            <a:gd name="adj2" fmla="val 50000"/>
          </a:avLst>
        </a:prstGeom>
        <a:solidFill>
          <a:schemeClr val="accent6">
            <a:shade val="9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066800">
            <a:lnSpc>
              <a:spcPct val="90000"/>
            </a:lnSpc>
            <a:spcBef>
              <a:spcPct val="0"/>
            </a:spcBef>
            <a:spcAft>
              <a:spcPct val="35000"/>
            </a:spcAft>
          </a:pPr>
          <a:endParaRPr lang="vi-VN" sz="2400" kern="1200"/>
        </a:p>
      </dsp:txBody>
      <dsp:txXfrm>
        <a:off x="5167246" y="1081542"/>
        <a:ext cx="17375" cy="266614"/>
      </dsp:txXfrm>
    </dsp:sp>
    <dsp:sp modelId="{7248D032-33B3-4BB8-86B5-510D8B9A2911}">
      <dsp:nvSpPr>
        <dsp:cNvPr id="0" name=""/>
        <dsp:cNvSpPr/>
      </dsp:nvSpPr>
      <dsp:spPr>
        <a:xfrm>
          <a:off x="5212458" y="1050041"/>
          <a:ext cx="1666014" cy="1316612"/>
        </a:xfrm>
        <a:prstGeom prst="ellipse">
          <a:avLst/>
        </a:prstGeom>
        <a:gradFill rotWithShape="1">
          <a:gsLst>
            <a:gs pos="0">
              <a:schemeClr val="accent4">
                <a:tint val="50000"/>
                <a:satMod val="300000"/>
              </a:schemeClr>
            </a:gs>
            <a:gs pos="35000">
              <a:schemeClr val="accent4">
                <a:tint val="37000"/>
                <a:satMod val="300000"/>
              </a:schemeClr>
            </a:gs>
            <a:gs pos="100000">
              <a:schemeClr val="accent4">
                <a:tint val="15000"/>
                <a:satMod val="350000"/>
              </a:schemeClr>
            </a:gs>
          </a:gsLst>
          <a:lin ang="16200000" scaled="1"/>
        </a:gradFill>
        <a:ln w="9525" cap="flat" cmpd="sng" algn="ctr">
          <a:solidFill>
            <a:schemeClr val="accent4">
              <a:shade val="95000"/>
              <a:satMod val="105000"/>
            </a:schemeClr>
          </a:solidFill>
          <a:prstDash val="solid"/>
        </a:ln>
        <a:effectLst>
          <a:outerShdw blurRad="40000" dist="20000" dir="5400000" rotWithShape="0">
            <a:srgbClr val="000000">
              <a:alpha val="38000"/>
            </a:srgbClr>
          </a:outerShdw>
        </a:effectLst>
      </dsp:spPr>
      <dsp:style>
        <a:lnRef idx="1">
          <a:schemeClr val="accent4"/>
        </a:lnRef>
        <a:fillRef idx="2">
          <a:schemeClr val="accent4"/>
        </a:fillRef>
        <a:effectRef idx="1">
          <a:schemeClr val="accent4"/>
        </a:effectRef>
        <a:fontRef idx="minor">
          <a:schemeClr val="dk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vi-VN" sz="2000" b="1" kern="1200" dirty="0">
              <a:solidFill>
                <a:schemeClr val="tx1"/>
              </a:solidFill>
              <a:latin typeface="Arial" pitchFamily="34" charset="0"/>
              <a:cs typeface="Arial" pitchFamily="34" charset="0"/>
            </a:rPr>
            <a:t>bồi thường thiệt hại vật chất</a:t>
          </a:r>
        </a:p>
      </dsp:txBody>
      <dsp:txXfrm>
        <a:off x="5456440" y="1242854"/>
        <a:ext cx="1178050" cy="930986"/>
      </dsp:txXfrm>
    </dsp:sp>
    <dsp:sp modelId="{7EE8036F-34D0-4914-814B-074498765A16}">
      <dsp:nvSpPr>
        <dsp:cNvPr id="0" name=""/>
        <dsp:cNvSpPr/>
      </dsp:nvSpPr>
      <dsp:spPr>
        <a:xfrm rot="5972789">
          <a:off x="5859793" y="2471225"/>
          <a:ext cx="40019" cy="444356"/>
        </a:xfrm>
        <a:prstGeom prst="rightArrow">
          <a:avLst>
            <a:gd name="adj1" fmla="val 60000"/>
            <a:gd name="adj2" fmla="val 50000"/>
          </a:avLst>
        </a:prstGeom>
        <a:solidFill>
          <a:schemeClr val="accent6">
            <a:shade val="90000"/>
            <a:hueOff val="10844"/>
            <a:satOff val="3214"/>
            <a:lumOff val="4273"/>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066800">
            <a:lnSpc>
              <a:spcPct val="90000"/>
            </a:lnSpc>
            <a:spcBef>
              <a:spcPct val="0"/>
            </a:spcBef>
            <a:spcAft>
              <a:spcPct val="35000"/>
            </a:spcAft>
          </a:pPr>
          <a:endParaRPr lang="vi-VN" sz="2400" kern="1200"/>
        </a:p>
      </dsp:txBody>
      <dsp:txXfrm rot="10800000">
        <a:off x="5866792" y="2554176"/>
        <a:ext cx="28013" cy="266614"/>
      </dsp:txXfrm>
    </dsp:sp>
    <dsp:sp modelId="{1B234327-A3C8-4C2F-80DA-F516F1BBEDC2}">
      <dsp:nvSpPr>
        <dsp:cNvPr id="0" name=""/>
        <dsp:cNvSpPr/>
      </dsp:nvSpPr>
      <dsp:spPr>
        <a:xfrm>
          <a:off x="4872678" y="3040787"/>
          <a:ext cx="1675981" cy="1316612"/>
        </a:xfrm>
        <a:prstGeom prst="ellipse">
          <a:avLst/>
        </a:prstGeom>
        <a:gradFill rotWithShape="1">
          <a:gsLst>
            <a:gs pos="0">
              <a:schemeClr val="accent5">
                <a:tint val="50000"/>
                <a:satMod val="300000"/>
              </a:schemeClr>
            </a:gs>
            <a:gs pos="35000">
              <a:schemeClr val="accent5">
                <a:tint val="37000"/>
                <a:satMod val="300000"/>
              </a:schemeClr>
            </a:gs>
            <a:gs pos="100000">
              <a:schemeClr val="accent5">
                <a:tint val="15000"/>
                <a:satMod val="350000"/>
              </a:schemeClr>
            </a:gs>
          </a:gsLst>
          <a:lin ang="16200000" scaled="1"/>
        </a:gradFill>
        <a:ln w="9525" cap="flat" cmpd="sng" algn="ctr">
          <a:solidFill>
            <a:schemeClr val="accent5">
              <a:shade val="95000"/>
              <a:satMod val="105000"/>
            </a:schemeClr>
          </a:solidFill>
          <a:prstDash val="solid"/>
        </a:ln>
        <a:effectLst>
          <a:outerShdw blurRad="40000" dist="20000" dir="5400000" rotWithShape="0">
            <a:srgbClr val="000000">
              <a:alpha val="38000"/>
            </a:srgbClr>
          </a:outerShdw>
        </a:effectLst>
      </dsp:spPr>
      <dsp:style>
        <a:lnRef idx="1">
          <a:schemeClr val="accent5"/>
        </a:lnRef>
        <a:fillRef idx="2">
          <a:schemeClr val="accent5"/>
        </a:fillRef>
        <a:effectRef idx="1">
          <a:schemeClr val="accent5"/>
        </a:effectRef>
        <a:fontRef idx="minor">
          <a:schemeClr val="dk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vi-VN" sz="2000" b="1" kern="1200" dirty="0">
              <a:solidFill>
                <a:schemeClr val="tx1"/>
              </a:solidFill>
              <a:latin typeface="Arial" pitchFamily="34" charset="0"/>
              <a:cs typeface="Arial" pitchFamily="34" charset="0"/>
            </a:rPr>
            <a:t>quản lý và thanh tra lao động</a:t>
          </a:r>
        </a:p>
      </dsp:txBody>
      <dsp:txXfrm>
        <a:off x="5118120" y="3233600"/>
        <a:ext cx="1185097" cy="930986"/>
      </dsp:txXfrm>
    </dsp:sp>
    <dsp:sp modelId="{8652B735-2200-4172-8E74-767EE8E8388E}">
      <dsp:nvSpPr>
        <dsp:cNvPr id="0" name=""/>
        <dsp:cNvSpPr/>
      </dsp:nvSpPr>
      <dsp:spPr>
        <a:xfrm rot="10800040" flipH="1">
          <a:off x="4097057" y="3476933"/>
          <a:ext cx="33202" cy="444356"/>
        </a:xfrm>
        <a:prstGeom prst="rightArrow">
          <a:avLst>
            <a:gd name="adj1" fmla="val 60000"/>
            <a:gd name="adj2" fmla="val 50000"/>
          </a:avLst>
        </a:prstGeom>
        <a:solidFill>
          <a:schemeClr val="accent6">
            <a:shade val="90000"/>
            <a:hueOff val="21687"/>
            <a:satOff val="6429"/>
            <a:lumOff val="8546"/>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066800">
            <a:lnSpc>
              <a:spcPct val="90000"/>
            </a:lnSpc>
            <a:spcBef>
              <a:spcPct val="0"/>
            </a:spcBef>
            <a:spcAft>
              <a:spcPct val="35000"/>
            </a:spcAft>
          </a:pPr>
          <a:endParaRPr lang="vi-VN" sz="2400" kern="1200"/>
        </a:p>
      </dsp:txBody>
      <dsp:txXfrm rot="10800000">
        <a:off x="4097057" y="3565804"/>
        <a:ext cx="23241" cy="266614"/>
      </dsp:txXfrm>
    </dsp:sp>
    <dsp:sp modelId="{F7ABADF8-D9DE-428D-8FA1-358187EBF42F}">
      <dsp:nvSpPr>
        <dsp:cNvPr id="0" name=""/>
        <dsp:cNvSpPr/>
      </dsp:nvSpPr>
      <dsp:spPr>
        <a:xfrm>
          <a:off x="1518558" y="3040825"/>
          <a:ext cx="1789131" cy="1316612"/>
        </a:xfrm>
        <a:prstGeom prst="ellipse">
          <a:avLst/>
        </a:prstGeom>
        <a:gradFill rotWithShape="1">
          <a:gsLst>
            <a:gs pos="0">
              <a:schemeClr val="accent1">
                <a:tint val="50000"/>
                <a:satMod val="300000"/>
              </a:schemeClr>
            </a:gs>
            <a:gs pos="35000">
              <a:schemeClr val="accent1">
                <a:tint val="37000"/>
                <a:satMod val="300000"/>
              </a:schemeClr>
            </a:gs>
            <a:gs pos="100000">
              <a:schemeClr val="accent1">
                <a:tint val="15000"/>
                <a:satMod val="350000"/>
              </a:schemeClr>
            </a:gs>
          </a:gsLst>
          <a:lin ang="16200000" scaled="1"/>
        </a:gradFill>
        <a:ln w="9525" cap="flat" cmpd="sng" algn="ctr">
          <a:solidFill>
            <a:schemeClr val="accent1">
              <a:shade val="95000"/>
              <a:satMod val="105000"/>
            </a:schemeClr>
          </a:solidFill>
          <a:prstDash val="solid"/>
        </a:ln>
        <a:effectLst>
          <a:outerShdw blurRad="40000" dist="20000" dir="5400000" rotWithShape="0">
            <a:srgbClr val="000000">
              <a:alpha val="38000"/>
            </a:srgbClr>
          </a:outerShdw>
        </a:effectLst>
      </dsp:spPr>
      <dsp:style>
        <a:lnRef idx="1">
          <a:schemeClr val="accent1"/>
        </a:lnRef>
        <a:fillRef idx="2">
          <a:schemeClr val="accent1"/>
        </a:fillRef>
        <a:effectRef idx="1">
          <a:schemeClr val="accent1"/>
        </a:effectRef>
        <a:fontRef idx="minor">
          <a:schemeClr val="dk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vi-VN" sz="2000" b="1" kern="1200" dirty="0">
              <a:solidFill>
                <a:schemeClr val="tx1"/>
              </a:solidFill>
              <a:latin typeface="Arial" pitchFamily="34" charset="0"/>
              <a:cs typeface="Arial" pitchFamily="34" charset="0"/>
            </a:rPr>
            <a:t>giải quyết tranh chấp lao động</a:t>
          </a:r>
        </a:p>
      </dsp:txBody>
      <dsp:txXfrm>
        <a:off x="1780570" y="3233638"/>
        <a:ext cx="1265107" cy="930986"/>
      </dsp:txXfrm>
    </dsp:sp>
    <dsp:sp modelId="{D5184EBD-8453-4462-909B-9407A414A739}">
      <dsp:nvSpPr>
        <dsp:cNvPr id="0" name=""/>
        <dsp:cNvSpPr/>
      </dsp:nvSpPr>
      <dsp:spPr>
        <a:xfrm rot="15810021">
          <a:off x="2276851" y="2466199"/>
          <a:ext cx="42236" cy="444356"/>
        </a:xfrm>
        <a:prstGeom prst="rightArrow">
          <a:avLst>
            <a:gd name="adj1" fmla="val 60000"/>
            <a:gd name="adj2" fmla="val 50000"/>
          </a:avLst>
        </a:prstGeom>
        <a:solidFill>
          <a:schemeClr val="accent6">
            <a:shade val="90000"/>
            <a:hueOff val="21687"/>
            <a:satOff val="6429"/>
            <a:lumOff val="8546"/>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066800">
            <a:lnSpc>
              <a:spcPct val="90000"/>
            </a:lnSpc>
            <a:spcBef>
              <a:spcPct val="0"/>
            </a:spcBef>
            <a:spcAft>
              <a:spcPct val="35000"/>
            </a:spcAft>
          </a:pPr>
          <a:endParaRPr lang="vi-VN" sz="2400" kern="1200"/>
        </a:p>
      </dsp:txBody>
      <dsp:txXfrm rot="10800000">
        <a:off x="2283904" y="2561365"/>
        <a:ext cx="29565" cy="266614"/>
      </dsp:txXfrm>
    </dsp:sp>
    <dsp:sp modelId="{C595B019-1C18-49AE-8FE1-25B64AB1D4C8}">
      <dsp:nvSpPr>
        <dsp:cNvPr id="0" name=""/>
        <dsp:cNvSpPr/>
      </dsp:nvSpPr>
      <dsp:spPr>
        <a:xfrm>
          <a:off x="1312024" y="997515"/>
          <a:ext cx="1736611" cy="1316612"/>
        </a:xfrm>
        <a:prstGeom prst="ellipse">
          <a:avLst/>
        </a:prstGeom>
        <a:gradFill rotWithShape="1">
          <a:gsLst>
            <a:gs pos="0">
              <a:schemeClr val="accent3">
                <a:tint val="50000"/>
                <a:satMod val="300000"/>
              </a:schemeClr>
            </a:gs>
            <a:gs pos="35000">
              <a:schemeClr val="accent3">
                <a:tint val="37000"/>
                <a:satMod val="300000"/>
              </a:schemeClr>
            </a:gs>
            <a:gs pos="100000">
              <a:schemeClr val="accent3">
                <a:tint val="15000"/>
                <a:satMod val="350000"/>
              </a:schemeClr>
            </a:gs>
          </a:gsLst>
          <a:lin ang="16200000" scaled="1"/>
        </a:gradFill>
        <a:ln w="9525" cap="flat" cmpd="sng" algn="ctr">
          <a:solidFill>
            <a:schemeClr val="accent3">
              <a:shade val="95000"/>
              <a:satMod val="105000"/>
            </a:schemeClr>
          </a:solidFill>
          <a:prstDash val="solid"/>
        </a:ln>
        <a:effectLst>
          <a:outerShdw blurRad="40000" dist="20000" dir="5400000" rotWithShape="0">
            <a:srgbClr val="000000">
              <a:alpha val="38000"/>
            </a:srgbClr>
          </a:outerShdw>
        </a:effectLst>
      </dsp:spPr>
      <dsp:style>
        <a:lnRef idx="1">
          <a:schemeClr val="accent3"/>
        </a:lnRef>
        <a:fillRef idx="2">
          <a:schemeClr val="accent3"/>
        </a:fillRef>
        <a:effectRef idx="1">
          <a:schemeClr val="accent3"/>
        </a:effectRef>
        <a:fontRef idx="minor">
          <a:schemeClr val="dk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vi-VN" sz="2000" b="1" kern="1200" dirty="0">
              <a:solidFill>
                <a:schemeClr val="tx1"/>
              </a:solidFill>
              <a:latin typeface="Arial" pitchFamily="34" charset="0"/>
              <a:cs typeface="Arial" pitchFamily="34" charset="0"/>
            </a:rPr>
            <a:t>bảo hiểm xã hội</a:t>
          </a:r>
        </a:p>
      </dsp:txBody>
      <dsp:txXfrm>
        <a:off x="1566345" y="1190328"/>
        <a:ext cx="1227969" cy="930986"/>
      </dsp:txXfrm>
    </dsp:sp>
    <dsp:sp modelId="{40992FFD-F15C-4587-BC84-BB5081030325}">
      <dsp:nvSpPr>
        <dsp:cNvPr id="0" name=""/>
        <dsp:cNvSpPr/>
      </dsp:nvSpPr>
      <dsp:spPr>
        <a:xfrm rot="20020012">
          <a:off x="3103257" y="909970"/>
          <a:ext cx="27525" cy="564470"/>
        </a:xfrm>
        <a:prstGeom prst="rightArrow">
          <a:avLst>
            <a:gd name="adj1" fmla="val 60000"/>
            <a:gd name="adj2" fmla="val 50000"/>
          </a:avLst>
        </a:prstGeom>
        <a:solidFill>
          <a:schemeClr val="accent6">
            <a:shade val="90000"/>
            <a:hueOff val="10844"/>
            <a:satOff val="3214"/>
            <a:lumOff val="4273"/>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066800">
            <a:lnSpc>
              <a:spcPct val="90000"/>
            </a:lnSpc>
            <a:spcBef>
              <a:spcPct val="0"/>
            </a:spcBef>
            <a:spcAft>
              <a:spcPct val="35000"/>
            </a:spcAft>
          </a:pPr>
          <a:endParaRPr lang="vi-VN" sz="2400" kern="1200"/>
        </a:p>
      </dsp:txBody>
      <dsp:txXfrm>
        <a:off x="3103685" y="1024695"/>
        <a:ext cx="19268" cy="33868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42A3298-BC57-4AF0-919A-F88B0C419E05}">
      <dsp:nvSpPr>
        <dsp:cNvPr id="0" name=""/>
        <dsp:cNvSpPr/>
      </dsp:nvSpPr>
      <dsp:spPr>
        <a:xfrm>
          <a:off x="-4098171" y="-628977"/>
          <a:ext cx="4883408" cy="4883408"/>
        </a:xfrm>
        <a:prstGeom prst="blockArc">
          <a:avLst>
            <a:gd name="adj1" fmla="val 18900000"/>
            <a:gd name="adj2" fmla="val 2700000"/>
            <a:gd name="adj3" fmla="val 442"/>
          </a:avLst>
        </a:prstGeom>
        <a:noFill/>
        <a:ln w="25400" cap="flat" cmpd="sng" algn="ctr">
          <a:solidFill>
            <a:schemeClr val="accent1">
              <a:shade val="60000"/>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D9C40ACB-59F3-4896-8618-29206B0240F6}">
      <dsp:nvSpPr>
        <dsp:cNvPr id="0" name=""/>
        <dsp:cNvSpPr/>
      </dsp:nvSpPr>
      <dsp:spPr>
        <a:xfrm>
          <a:off x="411447" y="278724"/>
          <a:ext cx="8681117" cy="557739"/>
        </a:xfrm>
        <a:prstGeom prst="rect">
          <a:avLst/>
        </a:prstGeom>
        <a:solidFill>
          <a:schemeClr val="bg1">
            <a:lumMod val="8500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42706" tIns="63500" rIns="63500" bIns="63500" numCol="1" spcCol="1270" anchor="ctr" anchorCtr="0">
          <a:noAutofit/>
        </a:bodyPr>
        <a:lstStyle/>
        <a:p>
          <a:pPr lvl="0" algn="l" defTabSz="1111250">
            <a:lnSpc>
              <a:spcPct val="90000"/>
            </a:lnSpc>
            <a:spcBef>
              <a:spcPct val="0"/>
            </a:spcBef>
            <a:spcAft>
              <a:spcPct val="35000"/>
            </a:spcAft>
          </a:pPr>
          <a:r>
            <a:rPr lang="vi-VN" sz="2500" b="1" kern="1200" dirty="0">
              <a:solidFill>
                <a:schemeClr val="tx1"/>
              </a:solidFill>
              <a:cs typeface="Arial" pitchFamily="34" charset="0"/>
            </a:rPr>
            <a:t>Hết hạn hợp đồng</a:t>
          </a:r>
          <a:endParaRPr lang="en-US" sz="2500" b="1" kern="1200" dirty="0">
            <a:solidFill>
              <a:schemeClr val="tx1"/>
            </a:solidFill>
          </a:endParaRPr>
        </a:p>
      </dsp:txBody>
      <dsp:txXfrm>
        <a:off x="411447" y="278724"/>
        <a:ext cx="8681117" cy="557739"/>
      </dsp:txXfrm>
    </dsp:sp>
    <dsp:sp modelId="{88481EE7-A67A-42D1-B0B5-35336688D894}">
      <dsp:nvSpPr>
        <dsp:cNvPr id="0" name=""/>
        <dsp:cNvSpPr/>
      </dsp:nvSpPr>
      <dsp:spPr>
        <a:xfrm>
          <a:off x="62859" y="209007"/>
          <a:ext cx="697174" cy="697174"/>
        </a:xfrm>
        <a:prstGeom prst="ellipse">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11419245-9861-4AF3-83ED-91A452756951}">
      <dsp:nvSpPr>
        <dsp:cNvPr id="0" name=""/>
        <dsp:cNvSpPr/>
      </dsp:nvSpPr>
      <dsp:spPr>
        <a:xfrm>
          <a:off x="731212" y="1115479"/>
          <a:ext cx="8361352" cy="557739"/>
        </a:xfrm>
        <a:prstGeom prst="rect">
          <a:avLst/>
        </a:prstGeom>
        <a:solidFill>
          <a:schemeClr val="bg1">
            <a:lumMod val="8500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42706" tIns="63500" rIns="63500" bIns="63500" numCol="1" spcCol="1270" anchor="ctr" anchorCtr="0">
          <a:noAutofit/>
        </a:bodyPr>
        <a:lstStyle/>
        <a:p>
          <a:pPr lvl="0" algn="l" defTabSz="1111250">
            <a:lnSpc>
              <a:spcPct val="90000"/>
            </a:lnSpc>
            <a:spcBef>
              <a:spcPct val="0"/>
            </a:spcBef>
            <a:spcAft>
              <a:spcPct val="35000"/>
            </a:spcAft>
          </a:pPr>
          <a:r>
            <a:rPr lang="vi-VN" sz="2500" b="1" kern="1200" dirty="0">
              <a:solidFill>
                <a:schemeClr val="tx1"/>
              </a:solidFill>
              <a:cs typeface="Arial" pitchFamily="34" charset="0"/>
            </a:rPr>
            <a:t>Đã hoàn thành công việc theo hợp đồng</a:t>
          </a:r>
          <a:endParaRPr lang="en-US" sz="2500" b="1" kern="1200" dirty="0">
            <a:solidFill>
              <a:schemeClr val="tx1"/>
            </a:solidFill>
          </a:endParaRPr>
        </a:p>
      </dsp:txBody>
      <dsp:txXfrm>
        <a:off x="731212" y="1115479"/>
        <a:ext cx="8361352" cy="557739"/>
      </dsp:txXfrm>
    </dsp:sp>
    <dsp:sp modelId="{D6E4AE7D-12F2-4722-A38D-A4F9F98F58E9}">
      <dsp:nvSpPr>
        <dsp:cNvPr id="0" name=""/>
        <dsp:cNvSpPr/>
      </dsp:nvSpPr>
      <dsp:spPr>
        <a:xfrm>
          <a:off x="382624" y="1045761"/>
          <a:ext cx="697174" cy="697174"/>
        </a:xfrm>
        <a:prstGeom prst="ellipse">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02760F97-E4B5-4B83-A3E9-6E4A20981D16}">
      <dsp:nvSpPr>
        <dsp:cNvPr id="0" name=""/>
        <dsp:cNvSpPr/>
      </dsp:nvSpPr>
      <dsp:spPr>
        <a:xfrm>
          <a:off x="731212" y="1952233"/>
          <a:ext cx="8361352" cy="557739"/>
        </a:xfrm>
        <a:prstGeom prst="rect">
          <a:avLst/>
        </a:prstGeom>
        <a:solidFill>
          <a:schemeClr val="bg1">
            <a:lumMod val="8500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42706" tIns="63500" rIns="63500" bIns="63500" numCol="1" spcCol="1270" anchor="ctr" anchorCtr="0">
          <a:noAutofit/>
        </a:bodyPr>
        <a:lstStyle/>
        <a:p>
          <a:pPr lvl="0" algn="l" defTabSz="1111250">
            <a:lnSpc>
              <a:spcPct val="90000"/>
            </a:lnSpc>
            <a:spcBef>
              <a:spcPct val="0"/>
            </a:spcBef>
            <a:spcAft>
              <a:spcPct val="35000"/>
            </a:spcAft>
          </a:pPr>
          <a:r>
            <a:rPr lang="vi-VN" sz="2500" b="1" kern="1200" dirty="0">
              <a:solidFill>
                <a:schemeClr val="tx1"/>
              </a:solidFill>
              <a:cs typeface="Arial" pitchFamily="34" charset="0"/>
            </a:rPr>
            <a:t>Hai bên thỏa thuận chấm dứt hợp đồng</a:t>
          </a:r>
          <a:endParaRPr lang="en-US" sz="2500" b="1" kern="1200" dirty="0">
            <a:solidFill>
              <a:schemeClr val="tx1"/>
            </a:solidFill>
          </a:endParaRPr>
        </a:p>
      </dsp:txBody>
      <dsp:txXfrm>
        <a:off x="731212" y="1952233"/>
        <a:ext cx="8361352" cy="557739"/>
      </dsp:txXfrm>
    </dsp:sp>
    <dsp:sp modelId="{D38FC42E-B721-4103-9B58-1E182E00C30B}">
      <dsp:nvSpPr>
        <dsp:cNvPr id="0" name=""/>
        <dsp:cNvSpPr/>
      </dsp:nvSpPr>
      <dsp:spPr>
        <a:xfrm>
          <a:off x="382624" y="1882516"/>
          <a:ext cx="697174" cy="697174"/>
        </a:xfrm>
        <a:prstGeom prst="ellipse">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0F4E827C-F80A-4957-AA50-F0115B2221C1}">
      <dsp:nvSpPr>
        <dsp:cNvPr id="0" name=""/>
        <dsp:cNvSpPr/>
      </dsp:nvSpPr>
      <dsp:spPr>
        <a:xfrm>
          <a:off x="411447" y="2788988"/>
          <a:ext cx="8681117" cy="557739"/>
        </a:xfrm>
        <a:prstGeom prst="rect">
          <a:avLst/>
        </a:prstGeom>
        <a:solidFill>
          <a:schemeClr val="bg1">
            <a:lumMod val="8500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42706" tIns="63500" rIns="63500" bIns="63500" numCol="1" spcCol="1270" anchor="ctr" anchorCtr="0">
          <a:noAutofit/>
        </a:bodyPr>
        <a:lstStyle/>
        <a:p>
          <a:pPr lvl="0" algn="l" defTabSz="1111250">
            <a:lnSpc>
              <a:spcPct val="90000"/>
            </a:lnSpc>
            <a:spcBef>
              <a:spcPct val="0"/>
            </a:spcBef>
            <a:spcAft>
              <a:spcPct val="35000"/>
            </a:spcAft>
          </a:pPr>
          <a:r>
            <a:rPr lang="vi-VN" sz="2500" kern="1200" dirty="0">
              <a:solidFill>
                <a:schemeClr val="tx1"/>
              </a:solidFill>
              <a:cs typeface="Arial" pitchFamily="34" charset="0"/>
            </a:rPr>
            <a:t>Người lao động chết, mất tích theo tuyên bố của tòa án...</a:t>
          </a:r>
          <a:endParaRPr lang="en-US" sz="2500" kern="1200" dirty="0">
            <a:solidFill>
              <a:schemeClr val="tx1"/>
            </a:solidFill>
          </a:endParaRPr>
        </a:p>
      </dsp:txBody>
      <dsp:txXfrm>
        <a:off x="411447" y="2788988"/>
        <a:ext cx="8681117" cy="557739"/>
      </dsp:txXfrm>
    </dsp:sp>
    <dsp:sp modelId="{3B0E3EB3-B75B-428F-A42D-35248149BBFA}">
      <dsp:nvSpPr>
        <dsp:cNvPr id="0" name=""/>
        <dsp:cNvSpPr/>
      </dsp:nvSpPr>
      <dsp:spPr>
        <a:xfrm>
          <a:off x="62859" y="2719271"/>
          <a:ext cx="697174" cy="697174"/>
        </a:xfrm>
        <a:prstGeom prst="ellipse">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F5413455-63CE-B362-5515-B49BA9B98250}"/>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3BF8F1A0-6AC6-E2D4-8BB7-B06D821394CA}"/>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7BBA406-4CCD-42A1-A05D-24CE4B2F097F}" type="datetimeFigureOut">
              <a:rPr lang="en-US" smtClean="0"/>
              <a:t>08/31/2024</a:t>
            </a:fld>
            <a:endParaRPr lang="en-US"/>
          </a:p>
        </p:txBody>
      </p:sp>
      <p:sp>
        <p:nvSpPr>
          <p:cNvPr id="4" name="Footer Placeholder 3">
            <a:extLst>
              <a:ext uri="{FF2B5EF4-FFF2-40B4-BE49-F238E27FC236}">
                <a16:creationId xmlns:a16="http://schemas.microsoft.com/office/drawing/2014/main" id="{CB00F9B5-4FCA-17B0-C679-002B10DCFC2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82B5F5D5-D5C4-EB8A-9A74-ADB441D0D4F3}"/>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EC7D01F5-7F4C-4CAE-90BC-AE3A0FBBC268}" type="slidenum">
              <a:rPr lang="en-US" smtClean="0"/>
              <a:t>‹#›</a:t>
            </a:fld>
            <a:endParaRPr lang="en-US"/>
          </a:p>
        </p:txBody>
      </p:sp>
    </p:spTree>
    <p:extLst>
      <p:ext uri="{BB962C8B-B14F-4D97-AF65-F5344CB8AC3E}">
        <p14:creationId xmlns:p14="http://schemas.microsoft.com/office/powerpoint/2010/main" val="3999072225"/>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extLst>
      <p:ext uri="{BB962C8B-B14F-4D97-AF65-F5344CB8AC3E}">
        <p14:creationId xmlns:p14="http://schemas.microsoft.com/office/powerpoint/2010/main" val="2113346289"/>
      </p:ext>
    </p:extLst>
  </p:cSld>
  <p:clrMap bg1="lt1" tx1="dk1" bg2="dk2" tx2="lt2" accent1="accent1" accent2="accent2" accent3="accent3" accent4="accent4" accent5="accent5" accent6="accent6" hlink="hlink" folHlink="folHlink"/>
  <p:hf hdr="0" ftr="0" dt="0"/>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3154318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852573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6340863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4830577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5244659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7040463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070313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40596325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 1 column" preserve="1" userDrawn="1">
  <p:cSld name="1_Title + 1 column">
    <p:spTree>
      <p:nvGrpSpPr>
        <p:cNvPr id="1" name="Shape 25"/>
        <p:cNvGrpSpPr/>
        <p:nvPr/>
      </p:nvGrpSpPr>
      <p:grpSpPr>
        <a:xfrm>
          <a:off x="0" y="0"/>
          <a:ext cx="0" cy="0"/>
          <a:chOff x="0" y="0"/>
          <a:chExt cx="0" cy="0"/>
        </a:xfrm>
      </p:grpSpPr>
      <p:sp>
        <p:nvSpPr>
          <p:cNvPr id="28" name="Google Shape;28;p5"/>
          <p:cNvSpPr/>
          <p:nvPr/>
        </p:nvSpPr>
        <p:spPr>
          <a:xfrm>
            <a:off x="198119" y="172545"/>
            <a:ext cx="6835141" cy="806700"/>
          </a:xfrm>
          <a:prstGeom prst="rect">
            <a:avLst/>
          </a:prstGeom>
          <a:solidFill>
            <a:schemeClr val="accent1"/>
          </a:solidFill>
          <a:ln>
            <a:noFill/>
          </a:ln>
          <a:effectLst>
            <a:outerShdw blurRad="214313" dist="47625" dir="5400000" algn="bl" rotWithShape="0">
              <a:srgbClr val="000000">
                <a:alpha val="2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29;p5"/>
          <p:cNvSpPr txBox="1">
            <a:spLocks noGrp="1"/>
          </p:cNvSpPr>
          <p:nvPr>
            <p:ph type="title" hasCustomPrompt="1"/>
          </p:nvPr>
        </p:nvSpPr>
        <p:spPr>
          <a:xfrm>
            <a:off x="220980" y="172495"/>
            <a:ext cx="5631180" cy="806700"/>
          </a:xfrm>
          <a:prstGeom prst="rect">
            <a:avLst/>
          </a:prstGeom>
        </p:spPr>
        <p:txBody>
          <a:bodyPr spcFirstLastPara="1" wrap="square" lIns="91425" tIns="91425" rIns="91425" bIns="91425" anchor="ctr" anchorCtr="0">
            <a:noAutofit/>
          </a:bodyPr>
          <a:lstStyle>
            <a:lvl1pPr lvl="0">
              <a:spcBef>
                <a:spcPts val="0"/>
              </a:spcBef>
              <a:spcAft>
                <a:spcPts val="0"/>
              </a:spcAft>
              <a:buSzPts val="2400"/>
              <a:buNone/>
              <a:defRPr sz="2800" b="1">
                <a:solidFill>
                  <a:srgbClr val="002060"/>
                </a:solidFill>
                <a:latin typeface="Calibri" panose="020F0502020204030204" pitchFamily="34" charset="0"/>
                <a:ea typeface="Calibri" panose="020F0502020204030204" pitchFamily="34" charset="0"/>
                <a:cs typeface="Calibri" panose="020F0502020204030204" pitchFamily="34" charset="0"/>
              </a:defRPr>
            </a:lvl1pPr>
            <a:lvl2pPr lvl="1">
              <a:spcBef>
                <a:spcPts val="0"/>
              </a:spcBef>
              <a:spcAft>
                <a:spcPts val="0"/>
              </a:spcAft>
              <a:buSzPts val="2400"/>
              <a:buNone/>
              <a:defRPr/>
            </a:lvl2pPr>
            <a:lvl3pPr lvl="2">
              <a:spcBef>
                <a:spcPts val="0"/>
              </a:spcBef>
              <a:spcAft>
                <a:spcPts val="0"/>
              </a:spcAft>
              <a:buSzPts val="2400"/>
              <a:buNone/>
              <a:defRPr/>
            </a:lvl3pPr>
            <a:lvl4pPr lvl="3">
              <a:spcBef>
                <a:spcPts val="0"/>
              </a:spcBef>
              <a:spcAft>
                <a:spcPts val="0"/>
              </a:spcAft>
              <a:buSzPts val="2400"/>
              <a:buNone/>
              <a:defRPr/>
            </a:lvl4pPr>
            <a:lvl5pPr lvl="4">
              <a:spcBef>
                <a:spcPts val="0"/>
              </a:spcBef>
              <a:spcAft>
                <a:spcPts val="0"/>
              </a:spcAft>
              <a:buSzPts val="2400"/>
              <a:buNone/>
              <a:defRPr/>
            </a:lvl5pPr>
            <a:lvl6pPr lvl="5">
              <a:spcBef>
                <a:spcPts val="0"/>
              </a:spcBef>
              <a:spcAft>
                <a:spcPts val="0"/>
              </a:spcAft>
              <a:buSzPts val="2400"/>
              <a:buNone/>
              <a:defRPr/>
            </a:lvl6pPr>
            <a:lvl7pPr lvl="6">
              <a:spcBef>
                <a:spcPts val="0"/>
              </a:spcBef>
              <a:spcAft>
                <a:spcPts val="0"/>
              </a:spcAft>
              <a:buSzPts val="2400"/>
              <a:buNone/>
              <a:defRPr/>
            </a:lvl7pPr>
            <a:lvl8pPr lvl="7">
              <a:spcBef>
                <a:spcPts val="0"/>
              </a:spcBef>
              <a:spcAft>
                <a:spcPts val="0"/>
              </a:spcAft>
              <a:buSzPts val="2400"/>
              <a:buNone/>
              <a:defRPr/>
            </a:lvl8pPr>
            <a:lvl9pPr lvl="8">
              <a:spcBef>
                <a:spcPts val="0"/>
              </a:spcBef>
              <a:spcAft>
                <a:spcPts val="0"/>
              </a:spcAft>
              <a:buSzPts val="2400"/>
              <a:buNone/>
              <a:defRPr/>
            </a:lvl9pPr>
          </a:lstStyle>
          <a:p>
            <a:r>
              <a:rPr lang="en-US"/>
              <a:t>TIÊU ĐỀ CỦA SLIDE</a:t>
            </a:r>
            <a:endParaRPr/>
          </a:p>
        </p:txBody>
      </p:sp>
      <p:sp>
        <p:nvSpPr>
          <p:cNvPr id="30" name="Google Shape;30;p5"/>
          <p:cNvSpPr txBox="1">
            <a:spLocks noGrp="1"/>
          </p:cNvSpPr>
          <p:nvPr>
            <p:ph type="body" idx="1" hasCustomPrompt="1"/>
          </p:nvPr>
        </p:nvSpPr>
        <p:spPr>
          <a:xfrm>
            <a:off x="228601" y="1104900"/>
            <a:ext cx="7711440" cy="3573780"/>
          </a:xfrm>
          <a:prstGeom prst="rect">
            <a:avLst/>
          </a:prstGeom>
        </p:spPr>
        <p:txBody>
          <a:bodyPr spcFirstLastPara="1" wrap="square" lIns="91425" tIns="91425" rIns="91425" bIns="91425" anchor="t" anchorCtr="0">
            <a:noAutofit/>
          </a:bodyPr>
          <a:lstStyle>
            <a:lvl1pPr marL="63500" lvl="0" indent="0">
              <a:spcBef>
                <a:spcPts val="600"/>
              </a:spcBef>
              <a:spcAft>
                <a:spcPts val="0"/>
              </a:spcAft>
              <a:buSzPts val="2600"/>
              <a:buFont typeface="Wingdings" panose="05000000000000000000" pitchFamily="2" charset="2"/>
              <a:buNone/>
              <a:defRPr sz="2400"/>
            </a:lvl1pPr>
            <a:lvl2pPr marL="914400" lvl="1" indent="-393700">
              <a:spcBef>
                <a:spcPts val="0"/>
              </a:spcBef>
              <a:spcAft>
                <a:spcPts val="0"/>
              </a:spcAft>
              <a:buSzPts val="2600"/>
              <a:buChar char="▫"/>
              <a:defRPr/>
            </a:lvl2pPr>
            <a:lvl3pPr marL="1371600" lvl="2" indent="-393700">
              <a:spcBef>
                <a:spcPts val="0"/>
              </a:spcBef>
              <a:spcAft>
                <a:spcPts val="0"/>
              </a:spcAft>
              <a:buSzPts val="2600"/>
              <a:buChar char="▫"/>
              <a:defRPr/>
            </a:lvl3pPr>
            <a:lvl4pPr marL="1828800" lvl="3" indent="-393700">
              <a:spcBef>
                <a:spcPts val="0"/>
              </a:spcBef>
              <a:spcAft>
                <a:spcPts val="0"/>
              </a:spcAft>
              <a:buSzPts val="2600"/>
              <a:buChar char="▫"/>
              <a:defRPr/>
            </a:lvl4pPr>
            <a:lvl5pPr marL="2286000" lvl="4" indent="-393700">
              <a:spcBef>
                <a:spcPts val="0"/>
              </a:spcBef>
              <a:spcAft>
                <a:spcPts val="0"/>
              </a:spcAft>
              <a:buSzPts val="2600"/>
              <a:buChar char="○"/>
              <a:defRPr/>
            </a:lvl5pPr>
            <a:lvl6pPr marL="2743200" lvl="5" indent="-393700">
              <a:spcBef>
                <a:spcPts val="0"/>
              </a:spcBef>
              <a:spcAft>
                <a:spcPts val="0"/>
              </a:spcAft>
              <a:buSzPts val="2600"/>
              <a:buChar char="■"/>
              <a:defRPr/>
            </a:lvl6pPr>
            <a:lvl7pPr marL="3200400" lvl="6" indent="-393700">
              <a:spcBef>
                <a:spcPts val="0"/>
              </a:spcBef>
              <a:spcAft>
                <a:spcPts val="0"/>
              </a:spcAft>
              <a:buSzPts val="2600"/>
              <a:buChar char="●"/>
              <a:defRPr/>
            </a:lvl7pPr>
            <a:lvl8pPr marL="3657600" lvl="7" indent="-393700">
              <a:spcBef>
                <a:spcPts val="0"/>
              </a:spcBef>
              <a:spcAft>
                <a:spcPts val="0"/>
              </a:spcAft>
              <a:buSzPts val="2600"/>
              <a:buChar char="○"/>
              <a:defRPr/>
            </a:lvl8pPr>
            <a:lvl9pPr marL="4114800" lvl="8" indent="-393700">
              <a:spcBef>
                <a:spcPts val="0"/>
              </a:spcBef>
              <a:spcAft>
                <a:spcPts val="0"/>
              </a:spcAft>
              <a:buSzPts val="2600"/>
              <a:buChar char="■"/>
              <a:defRPr/>
            </a:lvl9pPr>
          </a:lstStyle>
          <a:p>
            <a:r>
              <a:rPr lang="en-US" sz="2400"/>
              <a:t>Nội dung của slide</a:t>
            </a:r>
            <a:endParaRPr/>
          </a:p>
        </p:txBody>
      </p:sp>
      <p:sp>
        <p:nvSpPr>
          <p:cNvPr id="32" name="Google Shape;32;p5"/>
          <p:cNvSpPr/>
          <p:nvPr/>
        </p:nvSpPr>
        <p:spPr>
          <a:xfrm>
            <a:off x="5844540" y="167640"/>
            <a:ext cx="1188720" cy="815339"/>
          </a:xfrm>
          <a:prstGeom prst="rect">
            <a:avLst/>
          </a:prstGeom>
          <a:solidFill>
            <a:srgbClr val="FFFFFF">
              <a:alpha val="526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 name="Google Shape;58;p8">
            <a:extLst>
              <a:ext uri="{FF2B5EF4-FFF2-40B4-BE49-F238E27FC236}">
                <a16:creationId xmlns:a16="http://schemas.microsoft.com/office/drawing/2014/main" id="{332F7CA8-EC40-0B82-9552-ED7E9D5A29DC}"/>
              </a:ext>
            </a:extLst>
          </p:cNvPr>
          <p:cNvSpPr txBox="1">
            <a:spLocks noGrp="1"/>
          </p:cNvSpPr>
          <p:nvPr>
            <p:ph type="sldNum" idx="4"/>
          </p:nvPr>
        </p:nvSpPr>
        <p:spPr>
          <a:xfrm>
            <a:off x="7993380" y="4318125"/>
            <a:ext cx="1150620" cy="393600"/>
          </a:xfrm>
          <a:prstGeom prst="rect">
            <a:avLst/>
          </a:prstGeom>
          <a:solidFill>
            <a:srgbClr val="FFC000"/>
          </a:solidFill>
        </p:spPr>
        <p:txBody>
          <a:bodyPr spcFirstLastPara="1" wrap="square" lIns="91425" tIns="91425" rIns="91425" bIns="91425" anchor="ctr" anchorCtr="0">
            <a:noAutofit/>
          </a:bodyPr>
          <a:lstStyle>
            <a:lvl1pPr lvl="0" algn="l">
              <a:buNone/>
              <a:defRPr b="1">
                <a:solidFill>
                  <a:srgbClr val="002060"/>
                </a:solidFill>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r>
              <a:rPr lang="en-US"/>
              <a:t>PAGE </a:t>
            </a:r>
            <a:fld id="{00000000-1234-1234-1234-123412341234}" type="slidenum">
              <a:rPr lang="en" smtClean="0"/>
              <a:pPr/>
              <a:t>‹#›</a:t>
            </a:fld>
            <a:endParaRPr/>
          </a:p>
        </p:txBody>
      </p:sp>
    </p:spTree>
    <p:extLst>
      <p:ext uri="{BB962C8B-B14F-4D97-AF65-F5344CB8AC3E}">
        <p14:creationId xmlns:p14="http://schemas.microsoft.com/office/powerpoint/2010/main" val="16398675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 3 columns" preserve="1">
  <p:cSld name="1_Title + 3 columns">
    <p:spTree>
      <p:nvGrpSpPr>
        <p:cNvPr id="1" name="Shape 50"/>
        <p:cNvGrpSpPr/>
        <p:nvPr/>
      </p:nvGrpSpPr>
      <p:grpSpPr>
        <a:xfrm>
          <a:off x="0" y="0"/>
          <a:ext cx="0" cy="0"/>
          <a:chOff x="0" y="0"/>
          <a:chExt cx="0" cy="0"/>
        </a:xfrm>
      </p:grpSpPr>
      <p:sp>
        <p:nvSpPr>
          <p:cNvPr id="53" name="Google Shape;53;p8"/>
          <p:cNvSpPr/>
          <p:nvPr/>
        </p:nvSpPr>
        <p:spPr>
          <a:xfrm>
            <a:off x="0" y="149685"/>
            <a:ext cx="7279740" cy="806700"/>
          </a:xfrm>
          <a:prstGeom prst="rect">
            <a:avLst/>
          </a:prstGeom>
          <a:solidFill>
            <a:schemeClr val="accent1"/>
          </a:solidFill>
          <a:ln>
            <a:noFill/>
          </a:ln>
          <a:effectLst>
            <a:outerShdw blurRad="214313" dist="47625" dir="5400000" algn="bl" rotWithShape="0">
              <a:srgbClr val="000000">
                <a:alpha val="2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54;p8"/>
          <p:cNvSpPr txBox="1">
            <a:spLocks noGrp="1"/>
          </p:cNvSpPr>
          <p:nvPr>
            <p:ph type="title" hasCustomPrompt="1"/>
          </p:nvPr>
        </p:nvSpPr>
        <p:spPr>
          <a:xfrm>
            <a:off x="320040" y="149635"/>
            <a:ext cx="5791200" cy="806700"/>
          </a:xfrm>
          <a:prstGeom prst="rect">
            <a:avLst/>
          </a:prstGeom>
        </p:spPr>
        <p:txBody>
          <a:bodyPr spcFirstLastPara="1" wrap="square" lIns="91425" tIns="91425" rIns="91425" bIns="91425" anchor="ctr" anchorCtr="0">
            <a:noAutofit/>
          </a:bodyPr>
          <a:lstStyle>
            <a:lvl1pPr lvl="0" rtl="0">
              <a:spcBef>
                <a:spcPts val="0"/>
              </a:spcBef>
              <a:spcAft>
                <a:spcPts val="0"/>
              </a:spcAft>
              <a:buSzPts val="2400"/>
              <a:buNone/>
              <a:defRPr sz="2800" b="1">
                <a:solidFill>
                  <a:srgbClr val="002060"/>
                </a:solidFill>
              </a:defRPr>
            </a:lvl1pPr>
            <a:lvl2pPr lvl="1" rtl="0">
              <a:spcBef>
                <a:spcPts val="0"/>
              </a:spcBef>
              <a:spcAft>
                <a:spcPts val="0"/>
              </a:spcAft>
              <a:buSzPts val="2400"/>
              <a:buNone/>
              <a:defRPr/>
            </a:lvl2pPr>
            <a:lvl3pPr lvl="2" rtl="0">
              <a:spcBef>
                <a:spcPts val="0"/>
              </a:spcBef>
              <a:spcAft>
                <a:spcPts val="0"/>
              </a:spcAft>
              <a:buSzPts val="2400"/>
              <a:buNone/>
              <a:defRPr/>
            </a:lvl3pPr>
            <a:lvl4pPr lvl="3" rtl="0">
              <a:spcBef>
                <a:spcPts val="0"/>
              </a:spcBef>
              <a:spcAft>
                <a:spcPts val="0"/>
              </a:spcAft>
              <a:buSzPts val="2400"/>
              <a:buNone/>
              <a:defRPr/>
            </a:lvl4pPr>
            <a:lvl5pPr lvl="4" rtl="0">
              <a:spcBef>
                <a:spcPts val="0"/>
              </a:spcBef>
              <a:spcAft>
                <a:spcPts val="0"/>
              </a:spcAft>
              <a:buSzPts val="2400"/>
              <a:buNone/>
              <a:defRPr/>
            </a:lvl5pPr>
            <a:lvl6pPr lvl="5" rtl="0">
              <a:spcBef>
                <a:spcPts val="0"/>
              </a:spcBef>
              <a:spcAft>
                <a:spcPts val="0"/>
              </a:spcAft>
              <a:buSzPts val="2400"/>
              <a:buNone/>
              <a:defRPr/>
            </a:lvl6pPr>
            <a:lvl7pPr lvl="6" rtl="0">
              <a:spcBef>
                <a:spcPts val="0"/>
              </a:spcBef>
              <a:spcAft>
                <a:spcPts val="0"/>
              </a:spcAft>
              <a:buSzPts val="2400"/>
              <a:buNone/>
              <a:defRPr/>
            </a:lvl7pPr>
            <a:lvl8pPr lvl="7" rtl="0">
              <a:spcBef>
                <a:spcPts val="0"/>
              </a:spcBef>
              <a:spcAft>
                <a:spcPts val="0"/>
              </a:spcAft>
              <a:buSzPts val="2400"/>
              <a:buNone/>
              <a:defRPr/>
            </a:lvl8pPr>
            <a:lvl9pPr lvl="8" rtl="0">
              <a:spcBef>
                <a:spcPts val="0"/>
              </a:spcBef>
              <a:spcAft>
                <a:spcPts val="0"/>
              </a:spcAft>
              <a:buSzPts val="2400"/>
              <a:buNone/>
              <a:defRPr/>
            </a:lvl9pPr>
          </a:lstStyle>
          <a:p>
            <a:r>
              <a:rPr lang="en-US"/>
              <a:t>TIÊU ĐỀ CỦA SLIDE</a:t>
            </a:r>
            <a:endParaRPr/>
          </a:p>
        </p:txBody>
      </p:sp>
      <p:sp>
        <p:nvSpPr>
          <p:cNvPr id="55" name="Google Shape;55;p8"/>
          <p:cNvSpPr txBox="1">
            <a:spLocks noGrp="1"/>
          </p:cNvSpPr>
          <p:nvPr>
            <p:ph type="body" idx="1"/>
          </p:nvPr>
        </p:nvSpPr>
        <p:spPr>
          <a:xfrm>
            <a:off x="508615" y="1184725"/>
            <a:ext cx="2317500" cy="33747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a:endParaRPr/>
          </a:p>
        </p:txBody>
      </p:sp>
      <p:sp>
        <p:nvSpPr>
          <p:cNvPr id="56" name="Google Shape;56;p8"/>
          <p:cNvSpPr txBox="1">
            <a:spLocks noGrp="1"/>
          </p:cNvSpPr>
          <p:nvPr>
            <p:ph type="body" idx="2"/>
          </p:nvPr>
        </p:nvSpPr>
        <p:spPr>
          <a:xfrm>
            <a:off x="2998305" y="1177105"/>
            <a:ext cx="2317500" cy="33747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a:endParaRPr/>
          </a:p>
        </p:txBody>
      </p:sp>
      <p:sp>
        <p:nvSpPr>
          <p:cNvPr id="57" name="Google Shape;57;p8"/>
          <p:cNvSpPr txBox="1">
            <a:spLocks noGrp="1"/>
          </p:cNvSpPr>
          <p:nvPr>
            <p:ph type="body" idx="3"/>
          </p:nvPr>
        </p:nvSpPr>
        <p:spPr>
          <a:xfrm>
            <a:off x="5548954" y="1169485"/>
            <a:ext cx="2317500" cy="33747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a:endParaRPr/>
          </a:p>
        </p:txBody>
      </p:sp>
      <p:sp>
        <p:nvSpPr>
          <p:cNvPr id="59" name="Google Shape;59;p8"/>
          <p:cNvSpPr/>
          <p:nvPr/>
        </p:nvSpPr>
        <p:spPr>
          <a:xfrm>
            <a:off x="6111240" y="149585"/>
            <a:ext cx="1168550" cy="802915"/>
          </a:xfrm>
          <a:prstGeom prst="rect">
            <a:avLst/>
          </a:prstGeom>
          <a:solidFill>
            <a:srgbClr val="FFFFFF">
              <a:alpha val="526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 name="Google Shape;58;p8">
            <a:extLst>
              <a:ext uri="{FF2B5EF4-FFF2-40B4-BE49-F238E27FC236}">
                <a16:creationId xmlns:a16="http://schemas.microsoft.com/office/drawing/2014/main" id="{A51B2B80-10E2-3A3B-FD93-DA1283F7CF1F}"/>
              </a:ext>
            </a:extLst>
          </p:cNvPr>
          <p:cNvSpPr txBox="1">
            <a:spLocks noGrp="1"/>
          </p:cNvSpPr>
          <p:nvPr>
            <p:ph type="sldNum" idx="4"/>
          </p:nvPr>
        </p:nvSpPr>
        <p:spPr>
          <a:xfrm>
            <a:off x="7993380" y="4318125"/>
            <a:ext cx="1150620" cy="393600"/>
          </a:xfrm>
          <a:prstGeom prst="rect">
            <a:avLst/>
          </a:prstGeom>
          <a:solidFill>
            <a:srgbClr val="FFC000"/>
          </a:solidFill>
        </p:spPr>
        <p:txBody>
          <a:bodyPr spcFirstLastPara="1" wrap="square" lIns="91425" tIns="91425" rIns="91425" bIns="91425" anchor="ctr" anchorCtr="0">
            <a:noAutofit/>
          </a:bodyPr>
          <a:lstStyle>
            <a:lvl1pPr lvl="0" algn="l">
              <a:buNone/>
              <a:defRPr b="1">
                <a:solidFill>
                  <a:srgbClr val="002060"/>
                </a:solidFill>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r>
              <a:rPr lang="en-US"/>
              <a:t>PAGE </a:t>
            </a:r>
            <a:fld id="{00000000-1234-1234-1234-123412341234}" type="slidenum">
              <a:rPr lang="en" smtClean="0"/>
              <a:pPr/>
              <a:t>‹#›</a:t>
            </a:fld>
            <a:endParaRPr/>
          </a:p>
        </p:txBody>
      </p:sp>
    </p:spTree>
    <p:extLst>
      <p:ext uri="{BB962C8B-B14F-4D97-AF65-F5344CB8AC3E}">
        <p14:creationId xmlns:p14="http://schemas.microsoft.com/office/powerpoint/2010/main" val="8046764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 1 column half slide" preserve="1" userDrawn="1">
  <p:cSld name="1_Title + 1 column half slide">
    <p:spTree>
      <p:nvGrpSpPr>
        <p:cNvPr id="1" name="Shape 33"/>
        <p:cNvGrpSpPr/>
        <p:nvPr/>
      </p:nvGrpSpPr>
      <p:grpSpPr>
        <a:xfrm>
          <a:off x="0" y="0"/>
          <a:ext cx="0" cy="0"/>
          <a:chOff x="0" y="0"/>
          <a:chExt cx="0" cy="0"/>
        </a:xfrm>
      </p:grpSpPr>
    </p:spTree>
    <p:extLst>
      <p:ext uri="{BB962C8B-B14F-4D97-AF65-F5344CB8AC3E}">
        <p14:creationId xmlns:p14="http://schemas.microsoft.com/office/powerpoint/2010/main" val="30743500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a:xfrm>
            <a:off x="914400" y="2077375"/>
            <a:ext cx="7315200" cy="2654645"/>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6007690" y="411597"/>
            <a:ext cx="1189132" cy="223439"/>
          </a:xfrm>
          <a:prstGeom prst="rect">
            <a:avLst/>
          </a:prstGeom>
        </p:spPr>
        <p:txBody>
          <a:bodyPr/>
          <a:lstStyle/>
          <a:p>
            <a:fld id="{5391899C-BC49-48F2-84CA-6D37E25B726E}" type="datetimeFigureOut">
              <a:rPr lang="en-US" smtClean="0"/>
              <a:t>08/31/2024</a:t>
            </a:fld>
            <a:endParaRPr lang="en-US"/>
          </a:p>
        </p:txBody>
      </p:sp>
      <p:sp>
        <p:nvSpPr>
          <p:cNvPr id="5" name="Footer Placeholder 4"/>
          <p:cNvSpPr>
            <a:spLocks noGrp="1"/>
          </p:cNvSpPr>
          <p:nvPr>
            <p:ph type="ftr" sz="quarter" idx="11"/>
          </p:nvPr>
        </p:nvSpPr>
        <p:spPr>
          <a:xfrm>
            <a:off x="6008689" y="641968"/>
            <a:ext cx="2246489" cy="225920"/>
          </a:xfrm>
          <a:prstGeom prst="rect">
            <a:avLst/>
          </a:prstGeom>
        </p:spPr>
        <p:txBody>
          <a:bodyPr/>
          <a:lstStyle/>
          <a:p>
            <a:endParaRPr lang="en-US"/>
          </a:p>
        </p:txBody>
      </p:sp>
      <p:sp>
        <p:nvSpPr>
          <p:cNvPr id="6" name="Slide Number Placeholder 5"/>
          <p:cNvSpPr>
            <a:spLocks noGrp="1"/>
          </p:cNvSpPr>
          <p:nvPr>
            <p:ph type="sldNum" sz="quarter" idx="12"/>
          </p:nvPr>
        </p:nvSpPr>
        <p:spPr/>
        <p:txBody>
          <a:bodyPr/>
          <a:lstStyle/>
          <a:p>
            <a:fld id="{F3A1E368-CBCB-44A1-9D92-D08B99A7EAFB}" type="slidenum">
              <a:rPr lang="en-US" smtClean="0"/>
              <a:t>‹#›</a:t>
            </a:fld>
            <a:endParaRPr lang="en-US"/>
          </a:p>
        </p:txBody>
      </p:sp>
    </p:spTree>
    <p:extLst>
      <p:ext uri="{BB962C8B-B14F-4D97-AF65-F5344CB8AC3E}">
        <p14:creationId xmlns:p14="http://schemas.microsoft.com/office/powerpoint/2010/main" val="33558078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6C6E0099-8453-4C25-82FC-33F277DA7249}"/>
              </a:ext>
            </a:extLst>
          </p:cNvPr>
          <p:cNvSpPr>
            <a:spLocks noGrp="1"/>
          </p:cNvSpPr>
          <p:nvPr>
            <p:ph type="ftr" sz="quarter" idx="11"/>
          </p:nvPr>
        </p:nvSpPr>
        <p:spPr>
          <a:xfrm>
            <a:off x="800100" y="4812507"/>
            <a:ext cx="4857750" cy="273844"/>
          </a:xfrm>
          <a:prstGeom prst="rect">
            <a:avLst/>
          </a:prstGeom>
        </p:spPr>
        <p:txBody>
          <a:bodyPr/>
          <a:lstStyle/>
          <a:p>
            <a:pPr>
              <a:defRPr/>
            </a:pPr>
            <a:r>
              <a:rPr lang="fr-CA" altLang="zh-CN"/>
              <a:t>KHOA LÝ LUẬN CHÍNH TRỊ                                             BỘ MÔN PHÁP LUẬT  </a:t>
            </a:r>
          </a:p>
        </p:txBody>
      </p:sp>
    </p:spTree>
    <p:extLst>
      <p:ext uri="{BB962C8B-B14F-4D97-AF65-F5344CB8AC3E}">
        <p14:creationId xmlns:p14="http://schemas.microsoft.com/office/powerpoint/2010/main" val="31972334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685800" fontAlgn="base">
              <a:spcBef>
                <a:spcPct val="0"/>
              </a:spcBef>
              <a:spcAft>
                <a:spcPct val="0"/>
              </a:spcAft>
              <a:buClrTx/>
              <a:defRPr/>
            </a:pPr>
            <a:endParaRPr lang="vi-VN" sz="1050" kern="1200">
              <a:solidFill>
                <a:schemeClr val="tx1"/>
              </a:solidFill>
              <a:latin typeface="+mn-lt"/>
              <a:ea typeface="+mn-ea"/>
              <a:cs typeface="Arial" panose="020B0604020202020204" pitchFamily="34" charset="0"/>
            </a:endParaRPr>
          </a:p>
        </p:txBody>
      </p:sp>
      <p:sp>
        <p:nvSpPr>
          <p:cNvPr id="3" name="Footer Placeholder 2"/>
          <p:cNvSpPr>
            <a:spLocks noGrp="1"/>
          </p:cNvSpPr>
          <p:nvPr>
            <p:ph type="ftr" sz="quarter" idx="11"/>
          </p:nvPr>
        </p:nvSpPr>
        <p:spPr/>
        <p:txBody>
          <a:bodyPr/>
          <a:lstStyle/>
          <a:p>
            <a:pPr algn="ctr" defTabSz="685800" fontAlgn="base">
              <a:spcBef>
                <a:spcPct val="0"/>
              </a:spcBef>
              <a:spcAft>
                <a:spcPct val="0"/>
              </a:spcAft>
              <a:buClrTx/>
              <a:defRPr/>
            </a:pPr>
            <a:endParaRPr lang="vi-VN" sz="1050" kern="1200">
              <a:solidFill>
                <a:schemeClr val="tx1"/>
              </a:solidFill>
              <a:latin typeface="+mn-lt"/>
              <a:ea typeface="+mn-ea"/>
              <a:cs typeface="Arial" panose="020B0604020202020204" pitchFamily="34" charset="0"/>
            </a:endParaRPr>
          </a:p>
        </p:txBody>
      </p:sp>
      <p:sp>
        <p:nvSpPr>
          <p:cNvPr id="4" name="Slide Number Placeholder 3"/>
          <p:cNvSpPr>
            <a:spLocks noGrp="1"/>
          </p:cNvSpPr>
          <p:nvPr>
            <p:ph type="sldNum" sz="quarter" idx="12"/>
          </p:nvPr>
        </p:nvSpPr>
        <p:spPr/>
        <p:txBody>
          <a:bodyPr/>
          <a:lstStyle/>
          <a:p>
            <a:pPr algn="r" defTabSz="685800" fontAlgn="base">
              <a:spcBef>
                <a:spcPct val="0"/>
              </a:spcBef>
              <a:spcAft>
                <a:spcPct val="0"/>
              </a:spcAft>
              <a:buClrTx/>
              <a:defRPr/>
            </a:pPr>
            <a:fld id="{EE6FC971-CFFB-4A44-AA49-7B277709F1F4}" type="slidenum">
              <a:rPr lang="vi-VN" altLang="en-US" sz="1050" b="0" kern="1200" smtClean="0">
                <a:solidFill>
                  <a:schemeClr val="tx1"/>
                </a:solidFill>
                <a:latin typeface="Arial" panose="020B0604020202020204" pitchFamily="34" charset="0"/>
                <a:ea typeface="+mn-ea"/>
                <a:cs typeface="Arial" panose="020B0604020202020204" pitchFamily="34" charset="0"/>
              </a:rPr>
              <a:pPr algn="r" defTabSz="685800" fontAlgn="base">
                <a:spcBef>
                  <a:spcPct val="0"/>
                </a:spcBef>
                <a:spcAft>
                  <a:spcPct val="0"/>
                </a:spcAft>
                <a:buClrTx/>
                <a:defRPr/>
              </a:pPr>
              <a:t>‹#›</a:t>
            </a:fld>
            <a:endParaRPr lang="vi-VN" altLang="en-US" sz="1050" b="0" kern="1200">
              <a:solidFill>
                <a:schemeClr val="tx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468857176"/>
      </p:ext>
    </p:extLst>
  </p:cSld>
  <p:clrMapOvr>
    <a:masterClrMapping/>
  </p:clrMapOvr>
  <p:transition>
    <p:wedge/>
  </p:transition>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microsoft.com/office/2007/relationships/hdphoto" Target="../media/hdphoto1.wdp"/></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
    <p:bg>
      <p:bgPr>
        <a:solidFill>
          <a:srgbClr val="D81618"/>
        </a:solidFill>
        <a:effectLst/>
      </p:bgPr>
    </p:bg>
    <p:spTree>
      <p:nvGrpSpPr>
        <p:cNvPr id="1" name="Shape 5"/>
        <p:cNvGrpSpPr/>
        <p:nvPr/>
      </p:nvGrpSpPr>
      <p:grpSpPr>
        <a:xfrm>
          <a:off x="0" y="0"/>
          <a:ext cx="0" cy="0"/>
          <a:chOff x="0" y="0"/>
          <a:chExt cx="0" cy="0"/>
        </a:xfrm>
      </p:grpSpPr>
      <p:sp>
        <p:nvSpPr>
          <p:cNvPr id="13" name="Rectangle 12">
            <a:extLst>
              <a:ext uri="{FF2B5EF4-FFF2-40B4-BE49-F238E27FC236}">
                <a16:creationId xmlns:a16="http://schemas.microsoft.com/office/drawing/2014/main" id="{D7D3AEEA-427A-0DAD-FCAC-EB084520DFEA}"/>
              </a:ext>
            </a:extLst>
          </p:cNvPr>
          <p:cNvSpPr/>
          <p:nvPr userDrawn="1"/>
        </p:nvSpPr>
        <p:spPr>
          <a:xfrm>
            <a:off x="53340" y="7620"/>
            <a:ext cx="9075420" cy="4754880"/>
          </a:xfrm>
          <a:prstGeom prst="rect">
            <a:avLst/>
          </a:prstGeom>
          <a:solidFill>
            <a:schemeClr val="bg1"/>
          </a:solidFill>
          <a:ln w="41275">
            <a:solidFill>
              <a:srgbClr val="F5992D"/>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30" name="Picture 6" descr="GIỚI THIỆU CHUNG">
            <a:extLst>
              <a:ext uri="{FF2B5EF4-FFF2-40B4-BE49-F238E27FC236}">
                <a16:creationId xmlns:a16="http://schemas.microsoft.com/office/drawing/2014/main" id="{A9A4AEB1-F843-D2E1-7960-F161DEE37E5B}"/>
              </a:ext>
            </a:extLst>
          </p:cNvPr>
          <p:cNvPicPr>
            <a:picLocks noChangeAspect="1" noChangeArrowheads="1"/>
          </p:cNvPicPr>
          <p:nvPr userDrawn="1"/>
        </p:nvPicPr>
        <p:blipFill>
          <a:blip r:embed="rId8">
            <a:extLst>
              <a:ext uri="{BEBA8EAE-BF5A-486C-A8C5-ECC9F3942E4B}">
                <a14:imgProps xmlns:a14="http://schemas.microsoft.com/office/drawing/2010/main">
                  <a14:imgLayer r:embed="rId9">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7390280" y="30480"/>
            <a:ext cx="1715620" cy="640080"/>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983E8233-99E5-EE10-AD4B-7AC064F7B7BC}"/>
              </a:ext>
            </a:extLst>
          </p:cNvPr>
          <p:cNvSpPr txBox="1"/>
          <p:nvPr userDrawn="1"/>
        </p:nvSpPr>
        <p:spPr>
          <a:xfrm>
            <a:off x="0" y="4812863"/>
            <a:ext cx="2497800" cy="307777"/>
          </a:xfrm>
          <a:prstGeom prst="rect">
            <a:avLst/>
          </a:prstGeom>
          <a:noFill/>
        </p:spPr>
        <p:txBody>
          <a:bodyPr wrap="none" rtlCol="0">
            <a:spAutoFit/>
          </a:bodyPr>
          <a:lstStyle/>
          <a:p>
            <a:r>
              <a:rPr lang="en-US" b="1">
                <a:solidFill>
                  <a:schemeClr val="bg1"/>
                </a:solidFill>
              </a:rPr>
              <a:t>KHOA LÝ LUẬN CHÍNH TRỊ</a:t>
            </a:r>
          </a:p>
        </p:txBody>
      </p:sp>
      <p:sp>
        <p:nvSpPr>
          <p:cNvPr id="17" name="TextBox 16">
            <a:extLst>
              <a:ext uri="{FF2B5EF4-FFF2-40B4-BE49-F238E27FC236}">
                <a16:creationId xmlns:a16="http://schemas.microsoft.com/office/drawing/2014/main" id="{D62D21E5-D8E0-81A9-E0CA-B8C4A0A74279}"/>
              </a:ext>
            </a:extLst>
          </p:cNvPr>
          <p:cNvSpPr txBox="1"/>
          <p:nvPr userDrawn="1"/>
        </p:nvSpPr>
        <p:spPr>
          <a:xfrm>
            <a:off x="4562475" y="4810542"/>
            <a:ext cx="4583430" cy="307777"/>
          </a:xfrm>
          <a:prstGeom prst="rect">
            <a:avLst/>
          </a:prstGeom>
          <a:noFill/>
        </p:spPr>
        <p:txBody>
          <a:bodyPr wrap="square">
            <a:spAutoFit/>
          </a:bodyPr>
          <a:lstStyle/>
          <a:p>
            <a:r>
              <a:rPr lang="en-US">
                <a:solidFill>
                  <a:srgbClr val="FFC000"/>
                </a:solidFill>
              </a:rPr>
              <a:t>NHÂN VĂN - SÁNG TẠO - PHÁT TRIỂN - BỀN VỮNG</a:t>
            </a:r>
          </a:p>
        </p:txBody>
      </p:sp>
      <p:sp>
        <p:nvSpPr>
          <p:cNvPr id="19" name="Google Shape;58;p8">
            <a:extLst>
              <a:ext uri="{FF2B5EF4-FFF2-40B4-BE49-F238E27FC236}">
                <a16:creationId xmlns:a16="http://schemas.microsoft.com/office/drawing/2014/main" id="{9F4F07F5-7F80-3701-967C-382F54AFAA5A}"/>
              </a:ext>
            </a:extLst>
          </p:cNvPr>
          <p:cNvSpPr txBox="1">
            <a:spLocks noGrp="1"/>
          </p:cNvSpPr>
          <p:nvPr>
            <p:ph type="sldNum" idx="4"/>
          </p:nvPr>
        </p:nvSpPr>
        <p:spPr>
          <a:xfrm>
            <a:off x="7993380" y="4318125"/>
            <a:ext cx="1150620" cy="393600"/>
          </a:xfrm>
          <a:prstGeom prst="rect">
            <a:avLst/>
          </a:prstGeom>
          <a:solidFill>
            <a:srgbClr val="FFC000"/>
          </a:solidFill>
        </p:spPr>
        <p:txBody>
          <a:bodyPr spcFirstLastPara="1" wrap="square" lIns="91425" tIns="91425" rIns="91425" bIns="91425" anchor="ctr" anchorCtr="0">
            <a:noAutofit/>
          </a:bodyPr>
          <a:lstStyle>
            <a:lvl1pPr lvl="0" algn="l">
              <a:buNone/>
              <a:defRPr b="1">
                <a:solidFill>
                  <a:srgbClr val="002060"/>
                </a:solidFill>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r>
              <a:rPr lang="en-US"/>
              <a:t>PAGE </a:t>
            </a:r>
            <a:fld id="{00000000-1234-1234-1234-123412341234}" type="slidenum">
              <a:rPr lang="en" smtClean="0"/>
              <a:pPr/>
              <a:t>‹#›</a:t>
            </a:fld>
            <a:endParaRPr/>
          </a:p>
        </p:txBody>
      </p:sp>
      <p:sp>
        <p:nvSpPr>
          <p:cNvPr id="2" name="Title Placeholder 1"/>
          <p:cNvSpPr>
            <a:spLocks noGrp="1"/>
          </p:cNvSpPr>
          <p:nvPr>
            <p:ph type="title"/>
          </p:nvPr>
        </p:nvSpPr>
        <p:spPr>
          <a:xfrm>
            <a:off x="628650" y="274638"/>
            <a:ext cx="7886700" cy="993775"/>
          </a:xfrm>
          <a:prstGeom prst="rect">
            <a:avLst/>
          </a:prstGeom>
        </p:spPr>
        <p:txBody>
          <a:bodyPr vert="horz" lIns="91440" tIns="45720" rIns="91440" bIns="45720" rtlCol="0" anchor="ctr">
            <a:normAutofit/>
          </a:bodyPr>
          <a:lstStyle/>
          <a:p>
            <a:r>
              <a:rPr lang="en-US"/>
              <a:t>Click to edit Master title style</a:t>
            </a:r>
          </a:p>
        </p:txBody>
      </p:sp>
    </p:spTree>
  </p:cSld>
  <p:clrMap bg1="lt1" tx1="dk1" bg2="lt2" tx2="dk2" accent1="accent1" accent2="accent2" accent3="accent3" accent4="accent4" accent5="accent5" accent6="accent6" hlink="hlink" folHlink="folHlink"/>
  <p:sldLayoutIdLst>
    <p:sldLayoutId id="2147483664" r:id="rId1"/>
    <p:sldLayoutId id="2147483662" r:id="rId2"/>
    <p:sldLayoutId id="2147483665" r:id="rId3"/>
    <p:sldLayoutId id="2147483666" r:id="rId4"/>
    <p:sldLayoutId id="2147483667" r:id="rId5"/>
    <p:sldLayoutId id="2147483668" r:id="rId6"/>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L="63500" marR="0" lvl="0" indent="0"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6.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6.xml"/><Relationship Id="rId5" Type="http://schemas.openxmlformats.org/officeDocument/2006/relationships/image" Target="../media/image5.png"/><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4.xml"/><Relationship Id="rId1" Type="http://schemas.openxmlformats.org/officeDocument/2006/relationships/slideLayout" Target="../slideLayouts/slideLayout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5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5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5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5.xml"/></Relationships>
</file>

<file path=ppt/slides/_rels/slide6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5.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5.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5.xml"/></Relationships>
</file>

<file path=ppt/slides/_rels/slide7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5.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5.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1"/>
          <p:cNvSpPr txBox="1">
            <a:spLocks/>
          </p:cNvSpPr>
          <p:nvPr/>
        </p:nvSpPr>
        <p:spPr bwMode="auto">
          <a:xfrm>
            <a:off x="304800" y="1011991"/>
            <a:ext cx="8548687" cy="1907772"/>
          </a:xfrm>
          <a:prstGeom prst="rect">
            <a:avLst/>
          </a:prstGeom>
          <a:ln w="25400" cap="flat" cmpd="sng" algn="ctr">
            <a:solidFill>
              <a:schemeClr val="accent5"/>
            </a:solidFill>
            <a:prstDash val="solid"/>
            <a:miter lim="800000"/>
            <a:headEnd/>
            <a:tailEnd/>
          </a:ln>
          <a:effectLst>
            <a:innerShdw blurRad="63500" dist="50800" dir="16200000">
              <a:prstClr val="black">
                <a:alpha val="50000"/>
              </a:prstClr>
            </a:innerShdw>
          </a:effectLst>
        </p:spPr>
        <p:style>
          <a:lnRef idx="2">
            <a:schemeClr val="accent5"/>
          </a:lnRef>
          <a:fillRef idx="1">
            <a:schemeClr val="lt1"/>
          </a:fillRef>
          <a:effectRef idx="0">
            <a:schemeClr val="accent5"/>
          </a:effectRef>
          <a:fontRef idx="minor">
            <a:schemeClr val="dk1"/>
          </a:fontRef>
        </p:style>
        <p:txBody>
          <a:bodyPr anchor="ctr"/>
          <a:lstStyle/>
          <a:p>
            <a:pPr algn="ctr" fontAlgn="auto">
              <a:spcBef>
                <a:spcPts val="0"/>
              </a:spcBef>
              <a:spcAft>
                <a:spcPts val="0"/>
              </a:spcAft>
              <a:defRPr/>
            </a:pPr>
            <a:r>
              <a:rPr lang="en-US" sz="3200" b="1" spc="50" dirty="0">
                <a:ln w="11430"/>
                <a:solidFill>
                  <a:srgbClr val="C00000"/>
                </a:solidFill>
                <a:latin typeface="Constantia"/>
              </a:rPr>
              <a:t>CHÀO MỪNG CÁC </a:t>
            </a:r>
            <a:r>
              <a:rPr lang="en-US" sz="3200" b="1" spc="50">
                <a:ln w="11430"/>
                <a:solidFill>
                  <a:srgbClr val="C00000"/>
                </a:solidFill>
                <a:latin typeface="Constantia"/>
              </a:rPr>
              <a:t>EM SINH VIÊN </a:t>
            </a:r>
            <a:endParaRPr lang="en-US" sz="3200" b="1" spc="50" dirty="0">
              <a:ln w="11430"/>
              <a:solidFill>
                <a:srgbClr val="C00000"/>
              </a:solidFill>
              <a:latin typeface="Constantia"/>
            </a:endParaRPr>
          </a:p>
          <a:p>
            <a:pPr algn="ctr" fontAlgn="auto">
              <a:spcBef>
                <a:spcPts val="0"/>
              </a:spcBef>
              <a:spcAft>
                <a:spcPts val="0"/>
              </a:spcAft>
              <a:defRPr/>
            </a:pPr>
            <a:r>
              <a:rPr lang="en-US" sz="3200" b="1" spc="50" dirty="0">
                <a:ln w="11430"/>
                <a:solidFill>
                  <a:srgbClr val="C00000"/>
                </a:solidFill>
                <a:latin typeface="Constantia"/>
              </a:rPr>
              <a:t>ĐẾN VỚI MÔN HỌC </a:t>
            </a:r>
          </a:p>
          <a:p>
            <a:pPr algn="ctr" fontAlgn="auto">
              <a:spcBef>
                <a:spcPts val="0"/>
              </a:spcBef>
              <a:spcAft>
                <a:spcPts val="0"/>
              </a:spcAft>
              <a:defRPr/>
            </a:pPr>
            <a:r>
              <a:rPr lang="en-US" sz="3600" b="1" spc="50" dirty="0">
                <a:ln w="11430"/>
                <a:solidFill>
                  <a:srgbClr val="C00000"/>
                </a:solidFill>
                <a:latin typeface="Constantia"/>
              </a:rPr>
              <a:t>PHÁP LUẬT</a:t>
            </a:r>
            <a:endParaRPr lang="fr-CA" altLang="zh-CN" sz="3200" b="1" dirty="0">
              <a:solidFill>
                <a:srgbClr val="07389B"/>
              </a:solidFill>
              <a:latin typeface="Arial" pitchFamily="34" charset="0"/>
              <a:cs typeface="Arial" pitchFamily="34" charset="0"/>
            </a:endParaRPr>
          </a:p>
        </p:txBody>
      </p:sp>
      <p:sp>
        <p:nvSpPr>
          <p:cNvPr id="4102" name="Rectangle 1"/>
          <p:cNvSpPr>
            <a:spLocks noChangeArrowheads="1"/>
          </p:cNvSpPr>
          <p:nvPr/>
        </p:nvSpPr>
        <p:spPr bwMode="auto">
          <a:xfrm>
            <a:off x="304799" y="3938493"/>
            <a:ext cx="521176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b="1" dirty="0" err="1"/>
              <a:t>Giảng</a:t>
            </a:r>
            <a:r>
              <a:rPr lang="en-US" b="1" dirty="0"/>
              <a:t> </a:t>
            </a:r>
            <a:r>
              <a:rPr lang="en-US" b="1" dirty="0" err="1"/>
              <a:t>viên</a:t>
            </a:r>
            <a:r>
              <a:rPr lang="en-US" b="1" dirty="0"/>
              <a:t>: </a:t>
            </a:r>
          </a:p>
          <a:p>
            <a:r>
              <a:rPr lang="en-US" b="1" dirty="0"/>
              <a:t>Mail:</a:t>
            </a:r>
          </a:p>
        </p:txBody>
      </p:sp>
    </p:spTree>
    <p:extLst>
      <p:ext uri="{BB962C8B-B14F-4D97-AF65-F5344CB8AC3E}">
        <p14:creationId xmlns:p14="http://schemas.microsoft.com/office/powerpoint/2010/main" val="118564664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4102"/>
                                        </p:tgtEl>
                                        <p:attrNameLst>
                                          <p:attrName>style.visibility</p:attrName>
                                        </p:attrNameLst>
                                      </p:cBhvr>
                                      <p:to>
                                        <p:strVal val="visible"/>
                                      </p:to>
                                    </p:set>
                                    <p:animEffect transition="in" filter="circle(in)">
                                      <p:cBhvr>
                                        <p:cTn id="12" dur="2000"/>
                                        <p:tgtEl>
                                          <p:spTgt spid="41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00025" y="248717"/>
            <a:ext cx="8794750" cy="3891087"/>
          </a:xfrm>
        </p:spPr>
        <p:txBody>
          <a:bodyPr rtlCol="0">
            <a:normAutofit/>
          </a:bodyPr>
          <a:lstStyle/>
          <a:p>
            <a:pPr marL="34290" indent="0" algn="ctr" eaLnBrk="1" fontAlgn="auto" hangingPunct="1">
              <a:spcAft>
                <a:spcPts val="0"/>
              </a:spcAft>
              <a:buClr>
                <a:schemeClr val="tx1">
                  <a:lumMod val="75000"/>
                  <a:lumOff val="25000"/>
                </a:schemeClr>
              </a:buClr>
              <a:buFont typeface="Arial" pitchFamily="34" charset="0"/>
              <a:buNone/>
              <a:defRPr/>
            </a:pPr>
            <a:endParaRPr lang="en-US" sz="1000" b="1" dirty="0"/>
          </a:p>
          <a:p>
            <a:pPr marL="34290" indent="0" algn="ctr" eaLnBrk="1" fontAlgn="auto" hangingPunct="1">
              <a:spcAft>
                <a:spcPts val="0"/>
              </a:spcAft>
              <a:buClr>
                <a:schemeClr val="tx1">
                  <a:lumMod val="75000"/>
                  <a:lumOff val="25000"/>
                </a:schemeClr>
              </a:buClr>
              <a:buFont typeface="Arial" pitchFamily="34" charset="0"/>
              <a:buNone/>
              <a:defRPr/>
            </a:pPr>
            <a:r>
              <a:rPr lang="de-DE" sz="4400" b="1" dirty="0" smtClean="0">
                <a:latin typeface="Times New Roman" pitchFamily="18" charset="0"/>
                <a:cs typeface="Times New Roman" pitchFamily="18" charset="0"/>
              </a:rPr>
              <a:t>BÀI</a:t>
            </a:r>
            <a:r>
              <a:rPr lang="vi-VN" sz="4400" b="1" dirty="0" smtClean="0">
                <a:latin typeface="Times New Roman" pitchFamily="18" charset="0"/>
                <a:cs typeface="Times New Roman" pitchFamily="18" charset="0"/>
              </a:rPr>
              <a:t> </a:t>
            </a:r>
            <a:r>
              <a:rPr lang="en-US" sz="4400" b="1" dirty="0">
                <a:latin typeface="Times New Roman" pitchFamily="18" charset="0"/>
                <a:cs typeface="Times New Roman" pitchFamily="18" charset="0"/>
              </a:rPr>
              <a:t>3</a:t>
            </a:r>
            <a:endParaRPr lang="vi-VN" sz="4400" b="1" dirty="0">
              <a:latin typeface="Times New Roman" pitchFamily="18" charset="0"/>
              <a:cs typeface="Times New Roman" pitchFamily="18" charset="0"/>
            </a:endParaRPr>
          </a:p>
          <a:p>
            <a:pPr marL="34290" indent="0" algn="ctr" eaLnBrk="1" fontAlgn="auto" hangingPunct="1">
              <a:spcAft>
                <a:spcPts val="0"/>
              </a:spcAft>
              <a:buClr>
                <a:schemeClr val="tx1">
                  <a:lumMod val="75000"/>
                  <a:lumOff val="25000"/>
                </a:schemeClr>
              </a:buClr>
              <a:buFont typeface="Arial" pitchFamily="34" charset="0"/>
              <a:buNone/>
              <a:defRPr/>
            </a:pPr>
            <a:r>
              <a:rPr lang="en-US" sz="8800" b="1" dirty="0">
                <a:solidFill>
                  <a:srgbClr val="C00000"/>
                </a:solidFill>
                <a:latin typeface="Times New Roman" pitchFamily="18" charset="0"/>
                <a:cs typeface="Times New Roman" pitchFamily="18" charset="0"/>
              </a:rPr>
              <a:t>PHÁP LUẬT</a:t>
            </a:r>
          </a:p>
          <a:p>
            <a:pPr marL="34290" indent="0" algn="ctr" eaLnBrk="1" fontAlgn="auto" hangingPunct="1">
              <a:spcAft>
                <a:spcPts val="0"/>
              </a:spcAft>
              <a:buClr>
                <a:schemeClr val="tx1">
                  <a:lumMod val="75000"/>
                  <a:lumOff val="25000"/>
                </a:schemeClr>
              </a:buClr>
              <a:buFont typeface="Arial" pitchFamily="34" charset="0"/>
              <a:buNone/>
              <a:defRPr/>
            </a:pPr>
            <a:r>
              <a:rPr lang="en-US" sz="6500" b="1" dirty="0">
                <a:latin typeface="Arial" pitchFamily="34" charset="0"/>
                <a:cs typeface="Arial" pitchFamily="34" charset="0"/>
              </a:rPr>
              <a:t>LAO ĐỘNG</a:t>
            </a:r>
          </a:p>
          <a:p>
            <a:pPr marL="34290" indent="0" algn="ctr" eaLnBrk="1" fontAlgn="auto" hangingPunct="1">
              <a:spcAft>
                <a:spcPts val="0"/>
              </a:spcAft>
              <a:buClr>
                <a:schemeClr val="tx1">
                  <a:lumMod val="75000"/>
                  <a:lumOff val="25000"/>
                </a:schemeClr>
              </a:buClr>
              <a:buFont typeface="Arial" pitchFamily="34" charset="0"/>
              <a:buNone/>
              <a:defRPr/>
            </a:pPr>
            <a:r>
              <a:rPr lang="en-US" sz="3200" b="1" dirty="0">
                <a:latin typeface="Times New Roman" pitchFamily="18" charset="0"/>
                <a:cs typeface="Times New Roman" pitchFamily="18" charset="0"/>
              </a:rPr>
              <a:t>(7 </a:t>
            </a:r>
            <a:r>
              <a:rPr lang="en-US" sz="3200" b="1" dirty="0" err="1">
                <a:latin typeface="Times New Roman" pitchFamily="18" charset="0"/>
                <a:cs typeface="Times New Roman" pitchFamily="18" charset="0"/>
              </a:rPr>
              <a:t>tiết</a:t>
            </a:r>
            <a:r>
              <a:rPr lang="en-US" sz="3200" b="1" dirty="0">
                <a:latin typeface="Times New Roman" pitchFamily="18" charset="0"/>
                <a:cs typeface="Times New Roman" pitchFamily="18" charset="0"/>
              </a:rPr>
              <a:t>)</a:t>
            </a:r>
          </a:p>
        </p:txBody>
      </p:sp>
    </p:spTree>
    <p:extLst>
      <p:ext uri="{BB962C8B-B14F-4D97-AF65-F5344CB8AC3E}">
        <p14:creationId xmlns:p14="http://schemas.microsoft.com/office/powerpoint/2010/main" val="170476805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3" name="AutoShape 6" descr="Danh ca Ngọc Sơn chia sẻ di chúc viết tay sâu sắc và đầy tình cảm của người  cha quá cố - MOLI Star">
            <a:extLst>
              <a:ext uri="{FF2B5EF4-FFF2-40B4-BE49-F238E27FC236}">
                <a16:creationId xmlns:a16="http://schemas.microsoft.com/office/drawing/2014/main" id="{09A0B033-5114-91F5-D69C-16D907191493}"/>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20" name="AutoShape 6" descr="Danh ca Ngọc Sơn chia sẻ di chúc viết tay sâu sắc và đầy tình cảm của người  cha quá cố - MOLI Star">
            <a:extLst>
              <a:ext uri="{FF2B5EF4-FFF2-40B4-BE49-F238E27FC236}">
                <a16:creationId xmlns:a16="http://schemas.microsoft.com/office/drawing/2014/main" id="{3B67B9AA-4147-1E41-B4DE-ED283AB59748}"/>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cxnSp>
        <p:nvCxnSpPr>
          <p:cNvPr id="23" name="Straight Arrow Connector 34">
            <a:extLst>
              <a:ext uri="{FF2B5EF4-FFF2-40B4-BE49-F238E27FC236}">
                <a16:creationId xmlns:a16="http://schemas.microsoft.com/office/drawing/2014/main" id="{B7900D89-BE3F-613B-B6AA-DC84722ECE3E}"/>
              </a:ext>
            </a:extLst>
          </p:cNvPr>
          <p:cNvCxnSpPr>
            <a:cxnSpLocks/>
          </p:cNvCxnSpPr>
          <p:nvPr/>
        </p:nvCxnSpPr>
        <p:spPr>
          <a:xfrm>
            <a:off x="343098" y="1333430"/>
            <a:ext cx="2620" cy="2959697"/>
          </a:xfrm>
          <a:prstGeom prst="straightConnector1">
            <a:avLst/>
          </a:prstGeom>
          <a:ln w="38100">
            <a:solidFill>
              <a:schemeClr val="accent3">
                <a:lumMod val="50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grpSp>
        <p:nvGrpSpPr>
          <p:cNvPr id="24" name="Nhóm 12">
            <a:extLst>
              <a:ext uri="{FF2B5EF4-FFF2-40B4-BE49-F238E27FC236}">
                <a16:creationId xmlns:a16="http://schemas.microsoft.com/office/drawing/2014/main" id="{AABFF2C1-5C7C-A8C8-EAA7-70B9D8F1EE7B}"/>
              </a:ext>
            </a:extLst>
          </p:cNvPr>
          <p:cNvGrpSpPr/>
          <p:nvPr/>
        </p:nvGrpSpPr>
        <p:grpSpPr>
          <a:xfrm>
            <a:off x="339329" y="1782176"/>
            <a:ext cx="8015197" cy="801200"/>
            <a:chOff x="581631" y="3495988"/>
            <a:chExt cx="10028816" cy="1433860"/>
          </a:xfrm>
        </p:grpSpPr>
        <p:grpSp>
          <p:nvGrpSpPr>
            <p:cNvPr id="25" name="Group 35">
              <a:extLst>
                <a:ext uri="{FF2B5EF4-FFF2-40B4-BE49-F238E27FC236}">
                  <a16:creationId xmlns:a16="http://schemas.microsoft.com/office/drawing/2014/main" id="{1F835749-D528-86B6-0A28-78039E25B8E7}"/>
                </a:ext>
              </a:extLst>
            </p:cNvPr>
            <p:cNvGrpSpPr/>
            <p:nvPr/>
          </p:nvGrpSpPr>
          <p:grpSpPr>
            <a:xfrm>
              <a:off x="1888628" y="3495988"/>
              <a:ext cx="8721819" cy="1433860"/>
              <a:chOff x="2624152" y="1786321"/>
              <a:chExt cx="8721819" cy="1433860"/>
            </a:xfrm>
          </p:grpSpPr>
          <p:sp>
            <p:nvSpPr>
              <p:cNvPr id="34" name="Rectangle: Rounded Corners 36">
                <a:extLst>
                  <a:ext uri="{FF2B5EF4-FFF2-40B4-BE49-F238E27FC236}">
                    <a16:creationId xmlns:a16="http://schemas.microsoft.com/office/drawing/2014/main" id="{C90B8AAC-F10F-2398-8F6D-51E44A4D452B}"/>
                  </a:ext>
                </a:extLst>
              </p:cNvPr>
              <p:cNvSpPr/>
              <p:nvPr/>
            </p:nvSpPr>
            <p:spPr>
              <a:xfrm>
                <a:off x="2624152" y="1786321"/>
                <a:ext cx="8721819" cy="1433860"/>
              </a:xfrm>
              <a:prstGeom prst="roundRect">
                <a:avLst>
                  <a:gd name="adj" fmla="val 50000"/>
                </a:avLst>
              </a:prstGeom>
              <a:solidFill>
                <a:schemeClr val="bg1">
                  <a:lumMod val="95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1050">
                  <a:solidFill>
                    <a:schemeClr val="tx1"/>
                  </a:solidFill>
                </a:endParaRPr>
              </a:p>
            </p:txBody>
          </p:sp>
          <p:sp>
            <p:nvSpPr>
              <p:cNvPr id="35" name="TextBox 37">
                <a:extLst>
                  <a:ext uri="{FF2B5EF4-FFF2-40B4-BE49-F238E27FC236}">
                    <a16:creationId xmlns:a16="http://schemas.microsoft.com/office/drawing/2014/main" id="{68A1DE6F-C163-294A-1C6D-382B0FD0826D}"/>
                  </a:ext>
                </a:extLst>
              </p:cNvPr>
              <p:cNvSpPr txBox="1"/>
              <p:nvPr/>
            </p:nvSpPr>
            <p:spPr>
              <a:xfrm>
                <a:off x="3217015" y="2077721"/>
                <a:ext cx="8118208" cy="660972"/>
              </a:xfrm>
              <a:prstGeom prst="rect">
                <a:avLst/>
              </a:prstGeom>
              <a:noFill/>
            </p:spPr>
            <p:txBody>
              <a:bodyPr wrap="square" rtlCol="0">
                <a:spAutoFit/>
              </a:bodyPr>
              <a:lstStyle/>
              <a:p>
                <a:pPr lvl="0" algn="ctr"/>
                <a:r>
                  <a:rPr lang="vi-VN" sz="1800" dirty="0">
                    <a:cs typeface="Arial" pitchFamily="34" charset="0"/>
                  </a:rPr>
                  <a:t>Trình bày được một số nội dung cơ bản về </a:t>
                </a:r>
                <a:r>
                  <a:rPr lang="en-US" sz="1800" dirty="0" err="1">
                    <a:latin typeface="Arial" pitchFamily="34" charset="0"/>
                    <a:cs typeface="Arial" pitchFamily="34" charset="0"/>
                  </a:rPr>
                  <a:t>pháp</a:t>
                </a:r>
                <a:r>
                  <a:rPr lang="en-US" sz="1800" dirty="0">
                    <a:latin typeface="Arial" pitchFamily="34" charset="0"/>
                    <a:cs typeface="Arial" pitchFamily="34" charset="0"/>
                  </a:rPr>
                  <a:t> l</a:t>
                </a:r>
                <a:r>
                  <a:rPr lang="vi-VN" sz="1800" dirty="0">
                    <a:cs typeface="Arial" pitchFamily="34" charset="0"/>
                  </a:rPr>
                  <a:t>uật lao động</a:t>
                </a:r>
                <a:endParaRPr lang="en-US" sz="1800" b="0" i="0" dirty="0">
                  <a:latin typeface="+mn-lt"/>
                </a:endParaRPr>
              </a:p>
            </p:txBody>
          </p:sp>
        </p:grpSp>
        <p:grpSp>
          <p:nvGrpSpPr>
            <p:cNvPr id="26" name="Nhóm 44">
              <a:extLst>
                <a:ext uri="{FF2B5EF4-FFF2-40B4-BE49-F238E27FC236}">
                  <a16:creationId xmlns:a16="http://schemas.microsoft.com/office/drawing/2014/main" id="{28F910D7-FBE6-3B79-7BAA-298635684EEB}"/>
                </a:ext>
              </a:extLst>
            </p:cNvPr>
            <p:cNvGrpSpPr/>
            <p:nvPr/>
          </p:nvGrpSpPr>
          <p:grpSpPr>
            <a:xfrm>
              <a:off x="581631" y="3687895"/>
              <a:ext cx="1801284" cy="971612"/>
              <a:chOff x="2065680" y="2581466"/>
              <a:chExt cx="1608398" cy="867568"/>
            </a:xfrm>
          </p:grpSpPr>
          <p:grpSp>
            <p:nvGrpSpPr>
              <p:cNvPr id="27" name="Nhóm 45">
                <a:extLst>
                  <a:ext uri="{FF2B5EF4-FFF2-40B4-BE49-F238E27FC236}">
                    <a16:creationId xmlns:a16="http://schemas.microsoft.com/office/drawing/2014/main" id="{8D9FADC1-2E62-1401-AE0E-EDCA438E9CC3}"/>
                  </a:ext>
                </a:extLst>
              </p:cNvPr>
              <p:cNvGrpSpPr/>
              <p:nvPr/>
            </p:nvGrpSpPr>
            <p:grpSpPr>
              <a:xfrm>
                <a:off x="2065680" y="2581466"/>
                <a:ext cx="1608398" cy="867568"/>
                <a:chOff x="940472" y="2460836"/>
                <a:chExt cx="1608398" cy="867568"/>
              </a:xfrm>
            </p:grpSpPr>
            <p:sp>
              <p:nvSpPr>
                <p:cNvPr id="29" name="Hình giọt nước 47">
                  <a:extLst>
                    <a:ext uri="{FF2B5EF4-FFF2-40B4-BE49-F238E27FC236}">
                      <a16:creationId xmlns:a16="http://schemas.microsoft.com/office/drawing/2014/main" id="{12AF5D8B-8CAB-0D2A-59A3-62454B5891BA}"/>
                    </a:ext>
                  </a:extLst>
                </p:cNvPr>
                <p:cNvSpPr/>
                <p:nvPr/>
              </p:nvSpPr>
              <p:spPr>
                <a:xfrm rot="13523614">
                  <a:off x="1681302" y="2460836"/>
                  <a:ext cx="867568" cy="867568"/>
                </a:xfrm>
                <a:prstGeom prst="teardrop">
                  <a:avLst>
                    <a:gd name="adj" fmla="val 117725"/>
                  </a:avLst>
                </a:prstGeom>
                <a:solidFill>
                  <a:srgbClr val="F38C0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grpSp>
              <p:nvGrpSpPr>
                <p:cNvPr id="30" name="Nhóm 48">
                  <a:extLst>
                    <a:ext uri="{FF2B5EF4-FFF2-40B4-BE49-F238E27FC236}">
                      <a16:creationId xmlns:a16="http://schemas.microsoft.com/office/drawing/2014/main" id="{FEC71603-8FB6-BC18-8A69-474CA550E8EE}"/>
                    </a:ext>
                  </a:extLst>
                </p:cNvPr>
                <p:cNvGrpSpPr/>
                <p:nvPr/>
              </p:nvGrpSpPr>
              <p:grpSpPr>
                <a:xfrm flipV="1">
                  <a:off x="940472" y="2788499"/>
                  <a:ext cx="239179" cy="239179"/>
                  <a:chOff x="968711" y="2294519"/>
                  <a:chExt cx="367401" cy="367401"/>
                </a:xfrm>
              </p:grpSpPr>
              <p:sp>
                <p:nvSpPr>
                  <p:cNvPr id="32" name="Hình Bầu dục 50">
                    <a:extLst>
                      <a:ext uri="{FF2B5EF4-FFF2-40B4-BE49-F238E27FC236}">
                        <a16:creationId xmlns:a16="http://schemas.microsoft.com/office/drawing/2014/main" id="{170B59B8-AB27-D767-6DC9-AA6BF4F9B2DD}"/>
                      </a:ext>
                    </a:extLst>
                  </p:cNvPr>
                  <p:cNvSpPr/>
                  <p:nvPr/>
                </p:nvSpPr>
                <p:spPr>
                  <a:xfrm>
                    <a:off x="1055152" y="2380960"/>
                    <a:ext cx="194521" cy="194520"/>
                  </a:xfrm>
                  <a:prstGeom prst="ellipse">
                    <a:avLst/>
                  </a:prstGeom>
                  <a:solidFill>
                    <a:srgbClr val="F38C0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sp>
                <p:nvSpPr>
                  <p:cNvPr id="33" name="Hình Bầu dục 51">
                    <a:extLst>
                      <a:ext uri="{FF2B5EF4-FFF2-40B4-BE49-F238E27FC236}">
                        <a16:creationId xmlns:a16="http://schemas.microsoft.com/office/drawing/2014/main" id="{615C3F4F-80FF-D15B-C54D-6954AF84362D}"/>
                      </a:ext>
                    </a:extLst>
                  </p:cNvPr>
                  <p:cNvSpPr/>
                  <p:nvPr/>
                </p:nvSpPr>
                <p:spPr>
                  <a:xfrm>
                    <a:off x="968711" y="2294519"/>
                    <a:ext cx="367401" cy="367401"/>
                  </a:xfrm>
                  <a:prstGeom prst="ellipse">
                    <a:avLst/>
                  </a:prstGeom>
                  <a:noFill/>
                  <a:ln w="6350">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grpSp>
            <p:cxnSp>
              <p:nvCxnSpPr>
                <p:cNvPr id="31" name="Đường nối Thẳng 49">
                  <a:extLst>
                    <a:ext uri="{FF2B5EF4-FFF2-40B4-BE49-F238E27FC236}">
                      <a16:creationId xmlns:a16="http://schemas.microsoft.com/office/drawing/2014/main" id="{C5BEF6B5-26D5-60D7-2FE4-945A128B9A3A}"/>
                    </a:ext>
                  </a:extLst>
                </p:cNvPr>
                <p:cNvCxnSpPr>
                  <a:cxnSpLocks/>
                  <a:stCxn id="33" idx="6"/>
                  <a:endCxn id="29" idx="7"/>
                </p:cNvCxnSpPr>
                <p:nvPr/>
              </p:nvCxnSpPr>
              <p:spPr>
                <a:xfrm>
                  <a:off x="1179651" y="2908088"/>
                  <a:ext cx="248758" cy="20979"/>
                </a:xfrm>
                <a:prstGeom prst="line">
                  <a:avLst/>
                </a:prstGeom>
                <a:ln w="9525">
                  <a:solidFill>
                    <a:schemeClr val="accent3">
                      <a:lumMod val="50000"/>
                    </a:schemeClr>
                  </a:solidFill>
                </a:ln>
              </p:spPr>
              <p:style>
                <a:lnRef idx="1">
                  <a:schemeClr val="accent1"/>
                </a:lnRef>
                <a:fillRef idx="0">
                  <a:schemeClr val="accent1"/>
                </a:fillRef>
                <a:effectRef idx="0">
                  <a:schemeClr val="accent1"/>
                </a:effectRef>
                <a:fontRef idx="minor">
                  <a:schemeClr val="tx1"/>
                </a:fontRef>
              </p:style>
            </p:cxnSp>
          </p:grpSp>
          <p:sp>
            <p:nvSpPr>
              <p:cNvPr id="28" name="Hình Bầu dục 46">
                <a:extLst>
                  <a:ext uri="{FF2B5EF4-FFF2-40B4-BE49-F238E27FC236}">
                    <a16:creationId xmlns:a16="http://schemas.microsoft.com/office/drawing/2014/main" id="{ABEA2C0F-91B8-2065-C8C8-5A22FF8C3EFE}"/>
                  </a:ext>
                </a:extLst>
              </p:cNvPr>
              <p:cNvSpPr/>
              <p:nvPr/>
            </p:nvSpPr>
            <p:spPr>
              <a:xfrm>
                <a:off x="2898127" y="2720868"/>
                <a:ext cx="605779" cy="605779"/>
              </a:xfrm>
              <a:prstGeom prst="ellipse">
                <a:avLst/>
              </a:prstGeom>
              <a:solidFill>
                <a:schemeClr val="bg1"/>
              </a:solidFill>
              <a:ln>
                <a:noFill/>
              </a:ln>
              <a:effectLst>
                <a:outerShdw blurRad="63500" sx="114000" sy="114000" algn="ctr"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b="1" dirty="0">
                    <a:solidFill>
                      <a:schemeClr val="tx1"/>
                    </a:solidFill>
                    <a:latin typeface="Arial" panose="020B0604020202020204" pitchFamily="34" charset="0"/>
                    <a:cs typeface="Arial" panose="020B0604020202020204" pitchFamily="34" charset="0"/>
                  </a:rPr>
                  <a:t>1</a:t>
                </a:r>
              </a:p>
            </p:txBody>
          </p:sp>
        </p:grpSp>
      </p:grpSp>
      <p:sp>
        <p:nvSpPr>
          <p:cNvPr id="47" name="Line Callout 1 (Border and Accent Bar) 3">
            <a:extLst>
              <a:ext uri="{FF2B5EF4-FFF2-40B4-BE49-F238E27FC236}">
                <a16:creationId xmlns:a16="http://schemas.microsoft.com/office/drawing/2014/main" id="{ED3C9EB7-3146-A51E-ED6C-44CE72D036B7}"/>
              </a:ext>
            </a:extLst>
          </p:cNvPr>
          <p:cNvSpPr/>
          <p:nvPr/>
        </p:nvSpPr>
        <p:spPr>
          <a:xfrm>
            <a:off x="116681" y="92387"/>
            <a:ext cx="6134100" cy="801200"/>
          </a:xfrm>
          <a:prstGeom prst="accentBorderCallout1">
            <a:avLst>
              <a:gd name="adj1" fmla="val 18750"/>
              <a:gd name="adj2" fmla="val -3127"/>
              <a:gd name="adj3" fmla="val 17954"/>
              <a:gd name="adj4" fmla="val -17509"/>
            </a:avLst>
          </a:prstGeom>
          <a:solidFill>
            <a:schemeClr val="bg1"/>
          </a:solidFill>
          <a:ln>
            <a:solidFill>
              <a:schemeClr val="accent2">
                <a:lumMod val="50000"/>
              </a:schemeClr>
            </a:solidFill>
          </a:ln>
          <a:effectLst>
            <a:outerShdw blurRad="50800" dist="38100" dir="1890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0000"/>
              </a:lnSpc>
              <a:spcBef>
                <a:spcPts val="750"/>
              </a:spcBef>
              <a:buNone/>
            </a:pPr>
            <a:r>
              <a:rPr lang="en-US" altLang="en-US" sz="1800" b="1" dirty="0">
                <a:solidFill>
                  <a:srgbClr val="0000FF"/>
                </a:solidFill>
                <a:cs typeface="Times New Roman" panose="02020603050405020304" pitchFamily="18" charset="0"/>
              </a:rPr>
              <a:t>MỤC TIÊU CỦA </a:t>
            </a:r>
            <a:r>
              <a:rPr lang="en-US" altLang="en-US" sz="1800" b="1" dirty="0" smtClean="0">
                <a:solidFill>
                  <a:srgbClr val="0000FF"/>
                </a:solidFill>
                <a:cs typeface="Times New Roman" panose="02020603050405020304" pitchFamily="18" charset="0"/>
              </a:rPr>
              <a:t>BÀI</a:t>
            </a:r>
            <a:endParaRPr lang="en-US" altLang="en-US" sz="1800" dirty="0">
              <a:solidFill>
                <a:srgbClr val="0000FF"/>
              </a:solidFill>
              <a:cs typeface="Times New Roman" panose="02020603050405020304" pitchFamily="18" charset="0"/>
            </a:endParaRPr>
          </a:p>
        </p:txBody>
      </p:sp>
      <p:grpSp>
        <p:nvGrpSpPr>
          <p:cNvPr id="60" name="Nhóm 66">
            <a:extLst>
              <a:ext uri="{FF2B5EF4-FFF2-40B4-BE49-F238E27FC236}">
                <a16:creationId xmlns:a16="http://schemas.microsoft.com/office/drawing/2014/main" id="{CED7CE64-F9D7-55A5-95A7-4C0F922B735F}"/>
              </a:ext>
            </a:extLst>
          </p:cNvPr>
          <p:cNvGrpSpPr/>
          <p:nvPr/>
        </p:nvGrpSpPr>
        <p:grpSpPr>
          <a:xfrm>
            <a:off x="255771" y="3383431"/>
            <a:ext cx="8469129" cy="764597"/>
            <a:chOff x="581632" y="3817236"/>
            <a:chExt cx="10100900" cy="857299"/>
          </a:xfrm>
        </p:grpSpPr>
        <p:grpSp>
          <p:nvGrpSpPr>
            <p:cNvPr id="61" name="Group 35">
              <a:extLst>
                <a:ext uri="{FF2B5EF4-FFF2-40B4-BE49-F238E27FC236}">
                  <a16:creationId xmlns:a16="http://schemas.microsoft.com/office/drawing/2014/main" id="{6569A4E0-319D-46EF-F89B-56CC6B4BA163}"/>
                </a:ext>
              </a:extLst>
            </p:cNvPr>
            <p:cNvGrpSpPr/>
            <p:nvPr/>
          </p:nvGrpSpPr>
          <p:grpSpPr>
            <a:xfrm>
              <a:off x="1867026" y="3817236"/>
              <a:ext cx="8815506" cy="857299"/>
              <a:chOff x="2602550" y="2107569"/>
              <a:chExt cx="8815506" cy="857299"/>
            </a:xfrm>
          </p:grpSpPr>
          <p:sp>
            <p:nvSpPr>
              <p:cNvPr id="68" name="Rectangle: Rounded Corners 36">
                <a:extLst>
                  <a:ext uri="{FF2B5EF4-FFF2-40B4-BE49-F238E27FC236}">
                    <a16:creationId xmlns:a16="http://schemas.microsoft.com/office/drawing/2014/main" id="{7FBDDAB6-7DA3-8ADF-51E8-D120246843C1}"/>
                  </a:ext>
                </a:extLst>
              </p:cNvPr>
              <p:cNvSpPr/>
              <p:nvPr/>
            </p:nvSpPr>
            <p:spPr>
              <a:xfrm>
                <a:off x="2602550" y="2115332"/>
                <a:ext cx="8815506" cy="849536"/>
              </a:xfrm>
              <a:prstGeom prst="roundRect">
                <a:avLst>
                  <a:gd name="adj" fmla="val 50000"/>
                </a:avLst>
              </a:prstGeom>
              <a:solidFill>
                <a:schemeClr val="bg1">
                  <a:lumMod val="95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1050">
                  <a:solidFill>
                    <a:schemeClr val="tx1"/>
                  </a:solidFill>
                </a:endParaRPr>
              </a:p>
            </p:txBody>
          </p:sp>
          <p:sp>
            <p:nvSpPr>
              <p:cNvPr id="69" name="TextBox 37">
                <a:extLst>
                  <a:ext uri="{FF2B5EF4-FFF2-40B4-BE49-F238E27FC236}">
                    <a16:creationId xmlns:a16="http://schemas.microsoft.com/office/drawing/2014/main" id="{C6B97CCA-E60E-373C-383F-E626DCE8893A}"/>
                  </a:ext>
                </a:extLst>
              </p:cNvPr>
              <p:cNvSpPr txBox="1"/>
              <p:nvPr/>
            </p:nvSpPr>
            <p:spPr>
              <a:xfrm>
                <a:off x="2853563" y="2107569"/>
                <a:ext cx="8564493" cy="724694"/>
              </a:xfrm>
              <a:prstGeom prst="rect">
                <a:avLst/>
              </a:prstGeom>
              <a:noFill/>
            </p:spPr>
            <p:txBody>
              <a:bodyPr wrap="square" rtlCol="0">
                <a:spAutoFit/>
              </a:bodyPr>
              <a:lstStyle/>
              <a:p>
                <a:pPr lvl="0" algn="ctr"/>
                <a:r>
                  <a:rPr lang="vi-VN" sz="1800" dirty="0">
                    <a:cs typeface="Arial" pitchFamily="34" charset="0"/>
                  </a:rPr>
                  <a:t>Nhận biết được </a:t>
                </a:r>
                <a:r>
                  <a:rPr lang="vi-VN" sz="1800" dirty="0">
                    <a:solidFill>
                      <a:srgbClr val="FF0000"/>
                    </a:solidFill>
                    <a:cs typeface="Arial" pitchFamily="34" charset="0"/>
                  </a:rPr>
                  <a:t>quyền, nghĩa vụ </a:t>
                </a:r>
                <a:r>
                  <a:rPr lang="vi-VN" sz="1800" dirty="0">
                    <a:cs typeface="Arial" pitchFamily="34" charset="0"/>
                  </a:rPr>
                  <a:t>của </a:t>
                </a:r>
                <a:r>
                  <a:rPr lang="vi-VN" sz="1800" dirty="0">
                    <a:solidFill>
                      <a:srgbClr val="FF0000"/>
                    </a:solidFill>
                    <a:cs typeface="Arial" pitchFamily="34" charset="0"/>
                  </a:rPr>
                  <a:t>người lao động</a:t>
                </a:r>
                <a:r>
                  <a:rPr lang="vi-VN" sz="1800" dirty="0">
                    <a:cs typeface="Arial" pitchFamily="34" charset="0"/>
                  </a:rPr>
                  <a:t>, </a:t>
                </a:r>
                <a:r>
                  <a:rPr lang="vi-VN" sz="1800" dirty="0">
                    <a:solidFill>
                      <a:srgbClr val="FF0000"/>
                    </a:solidFill>
                    <a:cs typeface="Arial" pitchFamily="34" charset="0"/>
                  </a:rPr>
                  <a:t>người sử dụng </a:t>
                </a:r>
                <a:r>
                  <a:rPr lang="vi-VN" sz="1800" dirty="0">
                    <a:cs typeface="Arial" pitchFamily="34" charset="0"/>
                  </a:rPr>
                  <a:t>lao động và một số vấn đề cơ bản khác trong pháp luật lao động</a:t>
                </a:r>
                <a:endParaRPr lang="en-US" sz="1800" dirty="0">
                  <a:latin typeface="+mn-lt"/>
                  <a:cs typeface="Times New Roman" panose="02020603050405020304" pitchFamily="18" charset="0"/>
                </a:endParaRPr>
              </a:p>
            </p:txBody>
          </p:sp>
        </p:grpSp>
        <p:grpSp>
          <p:nvGrpSpPr>
            <p:cNvPr id="62" name="Nhóm 69">
              <a:extLst>
                <a:ext uri="{FF2B5EF4-FFF2-40B4-BE49-F238E27FC236}">
                  <a16:creationId xmlns:a16="http://schemas.microsoft.com/office/drawing/2014/main" id="{8CE2B45F-EC7B-FD1D-2EB2-2E7AACDD3EE0}"/>
                </a:ext>
              </a:extLst>
            </p:cNvPr>
            <p:cNvGrpSpPr/>
            <p:nvPr/>
          </p:nvGrpSpPr>
          <p:grpSpPr>
            <a:xfrm>
              <a:off x="581632" y="3888553"/>
              <a:ext cx="1535053" cy="695413"/>
              <a:chOff x="940472" y="2640009"/>
              <a:chExt cx="1370673" cy="620946"/>
            </a:xfrm>
          </p:grpSpPr>
          <p:sp>
            <p:nvSpPr>
              <p:cNvPr id="63" name="Hình giọt nước 71">
                <a:extLst>
                  <a:ext uri="{FF2B5EF4-FFF2-40B4-BE49-F238E27FC236}">
                    <a16:creationId xmlns:a16="http://schemas.microsoft.com/office/drawing/2014/main" id="{B09E4AE7-7EF0-3DE5-2DD9-7294DA958980}"/>
                  </a:ext>
                </a:extLst>
              </p:cNvPr>
              <p:cNvSpPr/>
              <p:nvPr/>
            </p:nvSpPr>
            <p:spPr>
              <a:xfrm rot="13523614">
                <a:off x="1697546" y="2647355"/>
                <a:ext cx="620946" cy="606253"/>
              </a:xfrm>
              <a:prstGeom prst="teardrop">
                <a:avLst>
                  <a:gd name="adj" fmla="val 117725"/>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schemeClr val="tx1"/>
                  </a:solidFill>
                </a:endParaRPr>
              </a:p>
            </p:txBody>
          </p:sp>
          <p:grpSp>
            <p:nvGrpSpPr>
              <p:cNvPr id="64" name="Nhóm 72">
                <a:extLst>
                  <a:ext uri="{FF2B5EF4-FFF2-40B4-BE49-F238E27FC236}">
                    <a16:creationId xmlns:a16="http://schemas.microsoft.com/office/drawing/2014/main" id="{DECBE488-B140-CC86-677B-D56A296D1FF4}"/>
                  </a:ext>
                </a:extLst>
              </p:cNvPr>
              <p:cNvGrpSpPr/>
              <p:nvPr/>
            </p:nvGrpSpPr>
            <p:grpSpPr>
              <a:xfrm flipV="1">
                <a:off x="940472" y="2788499"/>
                <a:ext cx="239179" cy="239179"/>
                <a:chOff x="968711" y="2294519"/>
                <a:chExt cx="367401" cy="367401"/>
              </a:xfrm>
            </p:grpSpPr>
            <p:sp>
              <p:nvSpPr>
                <p:cNvPr id="66" name="Hình Bầu dục 74">
                  <a:extLst>
                    <a:ext uri="{FF2B5EF4-FFF2-40B4-BE49-F238E27FC236}">
                      <a16:creationId xmlns:a16="http://schemas.microsoft.com/office/drawing/2014/main" id="{066899BC-DC21-539D-B13C-225FEB7DB423}"/>
                    </a:ext>
                  </a:extLst>
                </p:cNvPr>
                <p:cNvSpPr/>
                <p:nvPr/>
              </p:nvSpPr>
              <p:spPr>
                <a:xfrm>
                  <a:off x="1055151" y="2380959"/>
                  <a:ext cx="194521" cy="194521"/>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schemeClr val="tx1"/>
                    </a:solidFill>
                  </a:endParaRPr>
                </a:p>
              </p:txBody>
            </p:sp>
            <p:sp>
              <p:nvSpPr>
                <p:cNvPr id="67" name="Hình Bầu dục 75">
                  <a:extLst>
                    <a:ext uri="{FF2B5EF4-FFF2-40B4-BE49-F238E27FC236}">
                      <a16:creationId xmlns:a16="http://schemas.microsoft.com/office/drawing/2014/main" id="{B44EC5FC-5EF1-0682-A4DE-B99F5F0B225D}"/>
                    </a:ext>
                  </a:extLst>
                </p:cNvPr>
                <p:cNvSpPr/>
                <p:nvPr/>
              </p:nvSpPr>
              <p:spPr>
                <a:xfrm>
                  <a:off x="968711" y="2294519"/>
                  <a:ext cx="367401" cy="367401"/>
                </a:xfrm>
                <a:prstGeom prst="ellipse">
                  <a:avLst/>
                </a:prstGeom>
                <a:noFill/>
                <a:ln w="6350">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grpSp>
          <p:cxnSp>
            <p:nvCxnSpPr>
              <p:cNvPr id="65" name="Đường nối Thẳng 73">
                <a:extLst>
                  <a:ext uri="{FF2B5EF4-FFF2-40B4-BE49-F238E27FC236}">
                    <a16:creationId xmlns:a16="http://schemas.microsoft.com/office/drawing/2014/main" id="{90E7A609-98A0-970C-D902-7E13A34424C2}"/>
                  </a:ext>
                </a:extLst>
              </p:cNvPr>
              <p:cNvCxnSpPr>
                <a:cxnSpLocks/>
                <a:stCxn id="67" idx="6"/>
                <a:endCxn id="63" idx="7"/>
              </p:cNvCxnSpPr>
              <p:nvPr/>
            </p:nvCxnSpPr>
            <p:spPr>
              <a:xfrm>
                <a:off x="1179650" y="2908088"/>
                <a:ext cx="301286" cy="17761"/>
              </a:xfrm>
              <a:prstGeom prst="line">
                <a:avLst/>
              </a:prstGeom>
              <a:ln w="9525">
                <a:solidFill>
                  <a:schemeClr val="accent3">
                    <a:lumMod val="50000"/>
                  </a:schemeClr>
                </a:solidFill>
              </a:ln>
            </p:spPr>
            <p:style>
              <a:lnRef idx="1">
                <a:schemeClr val="accent1"/>
              </a:lnRef>
              <a:fillRef idx="0">
                <a:schemeClr val="accent1"/>
              </a:fillRef>
              <a:effectRef idx="0">
                <a:schemeClr val="accent1"/>
              </a:effectRef>
              <a:fontRef idx="minor">
                <a:schemeClr val="tx1"/>
              </a:fontRef>
            </p:style>
          </p:cxnSp>
        </p:grpSp>
      </p:grpSp>
      <p:sp>
        <p:nvSpPr>
          <p:cNvPr id="70" name="Hình Bầu dục 46">
            <a:extLst>
              <a:ext uri="{FF2B5EF4-FFF2-40B4-BE49-F238E27FC236}">
                <a16:creationId xmlns:a16="http://schemas.microsoft.com/office/drawing/2014/main" id="{1C993885-73B7-BFA1-40E7-6D0A45B52990}"/>
              </a:ext>
            </a:extLst>
          </p:cNvPr>
          <p:cNvSpPr/>
          <p:nvPr/>
        </p:nvSpPr>
        <p:spPr>
          <a:xfrm>
            <a:off x="1028796" y="3529504"/>
            <a:ext cx="458815" cy="438391"/>
          </a:xfrm>
          <a:prstGeom prst="ellipse">
            <a:avLst/>
          </a:prstGeom>
          <a:solidFill>
            <a:schemeClr val="bg1"/>
          </a:solidFill>
          <a:ln>
            <a:noFill/>
          </a:ln>
          <a:effectLst>
            <a:outerShdw blurRad="63500" sx="114000" sy="114000" algn="ctr"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b="1" dirty="0">
                <a:solidFill>
                  <a:schemeClr val="accent3">
                    <a:lumMod val="50000"/>
                  </a:schemeClr>
                </a:solidFill>
                <a:latin typeface="Arial" panose="020B0604020202020204" pitchFamily="34" charset="0"/>
                <a:cs typeface="Arial" panose="020B0604020202020204" pitchFamily="34" charset="0"/>
              </a:rPr>
              <a:t>2</a:t>
            </a:r>
          </a:p>
        </p:txBody>
      </p:sp>
    </p:spTree>
    <p:extLst>
      <p:ext uri="{BB962C8B-B14F-4D97-AF65-F5344CB8AC3E}">
        <p14:creationId xmlns:p14="http://schemas.microsoft.com/office/powerpoint/2010/main" val="206618965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1000"/>
                                        <p:tgtEl>
                                          <p:spTgt spid="24"/>
                                        </p:tgtEl>
                                      </p:cBhvr>
                                    </p:animEffect>
                                    <p:anim calcmode="lin" valueType="num">
                                      <p:cBhvr>
                                        <p:cTn id="8" dur="1000" fill="hold"/>
                                        <p:tgtEl>
                                          <p:spTgt spid="24"/>
                                        </p:tgtEl>
                                        <p:attrNameLst>
                                          <p:attrName>ppt_x</p:attrName>
                                        </p:attrNameLst>
                                      </p:cBhvr>
                                      <p:tavLst>
                                        <p:tav tm="0">
                                          <p:val>
                                            <p:strVal val="#ppt_x"/>
                                          </p:val>
                                        </p:tav>
                                        <p:tav tm="100000">
                                          <p:val>
                                            <p:strVal val="#ppt_x"/>
                                          </p:val>
                                        </p:tav>
                                      </p:tavLst>
                                    </p:anim>
                                    <p:anim calcmode="lin" valueType="num">
                                      <p:cBhvr>
                                        <p:cTn id="9" dur="1000" fill="hold"/>
                                        <p:tgtEl>
                                          <p:spTgt spid="24"/>
                                        </p:tgtEl>
                                        <p:attrNameLst>
                                          <p:attrName>ppt_y</p:attrName>
                                        </p:attrNameLst>
                                      </p:cBhvr>
                                      <p:tavLst>
                                        <p:tav tm="0">
                                          <p:val>
                                            <p:strVal val="#ppt_y-.1"/>
                                          </p:val>
                                        </p:tav>
                                        <p:tav tm="100000">
                                          <p:val>
                                            <p:strVal val="#ppt_y"/>
                                          </p:val>
                                        </p:tav>
                                      </p:tavLst>
                                    </p:anim>
                                  </p:childTnLst>
                                </p:cTn>
                              </p:par>
                              <p:par>
                                <p:cTn id="10" presetID="16" presetClass="entr" presetSubtype="42" fill="hold" nodeType="with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outHorizontal)">
                                      <p:cBhvr>
                                        <p:cTn id="12" dur="1250"/>
                                        <p:tgtEl>
                                          <p:spTgt spid="23"/>
                                        </p:tgtEl>
                                      </p:cBhvr>
                                    </p:animEffect>
                                  </p:childTnLst>
                                </p:cTn>
                              </p:par>
                            </p:childTnLst>
                          </p:cTn>
                        </p:par>
                        <p:par>
                          <p:cTn id="13" fill="hold">
                            <p:stCondLst>
                              <p:cond delay="1250"/>
                            </p:stCondLst>
                            <p:childTnLst>
                              <p:par>
                                <p:cTn id="14" presetID="42" presetClass="entr" presetSubtype="0" fill="hold" nodeType="afterEffect">
                                  <p:stCondLst>
                                    <p:cond delay="0"/>
                                  </p:stCondLst>
                                  <p:childTnLst>
                                    <p:set>
                                      <p:cBhvr>
                                        <p:cTn id="15" dur="1" fill="hold">
                                          <p:stCondLst>
                                            <p:cond delay="0"/>
                                          </p:stCondLst>
                                        </p:cTn>
                                        <p:tgtEl>
                                          <p:spTgt spid="60"/>
                                        </p:tgtEl>
                                        <p:attrNameLst>
                                          <p:attrName>style.visibility</p:attrName>
                                        </p:attrNameLst>
                                      </p:cBhvr>
                                      <p:to>
                                        <p:strVal val="visible"/>
                                      </p:to>
                                    </p:set>
                                    <p:animEffect transition="in" filter="fade">
                                      <p:cBhvr>
                                        <p:cTn id="16" dur="1000"/>
                                        <p:tgtEl>
                                          <p:spTgt spid="60"/>
                                        </p:tgtEl>
                                      </p:cBhvr>
                                    </p:animEffect>
                                    <p:anim calcmode="lin" valueType="num">
                                      <p:cBhvr>
                                        <p:cTn id="17" dur="1000" fill="hold"/>
                                        <p:tgtEl>
                                          <p:spTgt spid="60"/>
                                        </p:tgtEl>
                                        <p:attrNameLst>
                                          <p:attrName>ppt_x</p:attrName>
                                        </p:attrNameLst>
                                      </p:cBhvr>
                                      <p:tavLst>
                                        <p:tav tm="0">
                                          <p:val>
                                            <p:strVal val="#ppt_x"/>
                                          </p:val>
                                        </p:tav>
                                        <p:tav tm="100000">
                                          <p:val>
                                            <p:strVal val="#ppt_x"/>
                                          </p:val>
                                        </p:tav>
                                      </p:tavLst>
                                    </p:anim>
                                    <p:anim calcmode="lin" valueType="num">
                                      <p:cBhvr>
                                        <p:cTn id="18" dur="1000" fill="hold"/>
                                        <p:tgtEl>
                                          <p:spTgt spid="60"/>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0"/>
                                  </p:stCondLst>
                                  <p:childTnLst>
                                    <p:set>
                                      <p:cBhvr>
                                        <p:cTn id="20" dur="1" fill="hold">
                                          <p:stCondLst>
                                            <p:cond delay="0"/>
                                          </p:stCondLst>
                                        </p:cTn>
                                        <p:tgtEl>
                                          <p:spTgt spid="70"/>
                                        </p:tgtEl>
                                        <p:attrNameLst>
                                          <p:attrName>style.visibility</p:attrName>
                                        </p:attrNameLst>
                                      </p:cBhvr>
                                      <p:to>
                                        <p:strVal val="visible"/>
                                      </p:to>
                                    </p:set>
                                    <p:animEffect transition="in" filter="fade">
                                      <p:cBhvr>
                                        <p:cTn id="21" dur="1000"/>
                                        <p:tgtEl>
                                          <p:spTgt spid="70"/>
                                        </p:tgtEl>
                                      </p:cBhvr>
                                    </p:animEffect>
                                    <p:anim calcmode="lin" valueType="num">
                                      <p:cBhvr>
                                        <p:cTn id="22" dur="1000" fill="hold"/>
                                        <p:tgtEl>
                                          <p:spTgt spid="70"/>
                                        </p:tgtEl>
                                        <p:attrNameLst>
                                          <p:attrName>ppt_x</p:attrName>
                                        </p:attrNameLst>
                                      </p:cBhvr>
                                      <p:tavLst>
                                        <p:tav tm="0">
                                          <p:val>
                                            <p:strVal val="#ppt_x"/>
                                          </p:val>
                                        </p:tav>
                                        <p:tav tm="100000">
                                          <p:val>
                                            <p:strVal val="#ppt_x"/>
                                          </p:val>
                                        </p:tav>
                                      </p:tavLst>
                                    </p:anim>
                                    <p:anim calcmode="lin" valueType="num">
                                      <p:cBhvr>
                                        <p:cTn id="23" dur="1000" fill="hold"/>
                                        <p:tgtEl>
                                          <p:spTgt spid="7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7">
            <a:extLst>
              <a:ext uri="{FF2B5EF4-FFF2-40B4-BE49-F238E27FC236}">
                <a16:creationId xmlns:a16="http://schemas.microsoft.com/office/drawing/2014/main" id="{7461F0CA-52DC-FFD3-EB94-A74F26BA0F6B}"/>
              </a:ext>
            </a:extLst>
          </p:cNvPr>
          <p:cNvSpPr txBox="1"/>
          <p:nvPr/>
        </p:nvSpPr>
        <p:spPr>
          <a:xfrm>
            <a:off x="507206" y="2058973"/>
            <a:ext cx="8465343" cy="2343655"/>
          </a:xfrm>
          <a:prstGeom prst="rect">
            <a:avLst/>
          </a:prstGeom>
          <a:noFill/>
        </p:spPr>
        <p:txBody>
          <a:bodyPr wrap="square" rtlCol="0">
            <a:spAutoFit/>
          </a:bodyPr>
          <a:lstStyle/>
          <a:p>
            <a:pPr algn="ctr">
              <a:lnSpc>
                <a:spcPct val="150000"/>
              </a:lnSpc>
            </a:pPr>
            <a:r>
              <a:rPr lang="en-US" sz="2000" dirty="0" err="1"/>
              <a:t>Luật</a:t>
            </a:r>
            <a:r>
              <a:rPr lang="en-US" sz="2000" dirty="0"/>
              <a:t> Lao </a:t>
            </a:r>
            <a:r>
              <a:rPr lang="en-US" sz="2000" dirty="0" err="1"/>
              <a:t>động</a:t>
            </a:r>
            <a:r>
              <a:rPr lang="en-US" sz="2000" dirty="0"/>
              <a:t> </a:t>
            </a:r>
            <a:r>
              <a:rPr lang="en-US" sz="2000" dirty="0" err="1"/>
              <a:t>là</a:t>
            </a:r>
            <a:r>
              <a:rPr lang="en-US" sz="2000" dirty="0"/>
              <a:t> </a:t>
            </a:r>
            <a:r>
              <a:rPr lang="en-US" sz="2000" dirty="0" err="1"/>
              <a:t>một</a:t>
            </a:r>
            <a:r>
              <a:rPr lang="en-US" sz="2000" dirty="0"/>
              <a:t> </a:t>
            </a:r>
            <a:r>
              <a:rPr lang="en-US" sz="2000" dirty="0" err="1"/>
              <a:t>ngành</a:t>
            </a:r>
            <a:r>
              <a:rPr lang="en-US" sz="2000" dirty="0"/>
              <a:t> </a:t>
            </a:r>
            <a:r>
              <a:rPr lang="en-US" sz="2000" dirty="0" err="1"/>
              <a:t>luật</a:t>
            </a:r>
            <a:r>
              <a:rPr lang="en-US" sz="2000" dirty="0"/>
              <a:t> </a:t>
            </a:r>
            <a:r>
              <a:rPr lang="en-US" sz="2000" dirty="0" err="1"/>
              <a:t>trong</a:t>
            </a:r>
            <a:r>
              <a:rPr lang="en-US" sz="2000" dirty="0"/>
              <a:t> </a:t>
            </a:r>
            <a:r>
              <a:rPr lang="en-US" sz="2000" dirty="0" err="1"/>
              <a:t>hệ</a:t>
            </a:r>
            <a:r>
              <a:rPr lang="en-US" sz="2000" dirty="0"/>
              <a:t> </a:t>
            </a:r>
            <a:r>
              <a:rPr lang="en-US" sz="2000" dirty="0" err="1"/>
              <a:t>thống</a:t>
            </a:r>
            <a:r>
              <a:rPr lang="en-US" sz="2000" dirty="0"/>
              <a:t> </a:t>
            </a:r>
            <a:r>
              <a:rPr lang="en-US" sz="2000" dirty="0" err="1"/>
              <a:t>pháp</a:t>
            </a:r>
            <a:r>
              <a:rPr lang="en-US" sz="2000" dirty="0"/>
              <a:t> </a:t>
            </a:r>
            <a:r>
              <a:rPr lang="en-US" sz="2000" dirty="0" err="1"/>
              <a:t>luật</a:t>
            </a:r>
            <a:r>
              <a:rPr lang="en-US" sz="2000" dirty="0"/>
              <a:t> </a:t>
            </a:r>
            <a:r>
              <a:rPr lang="en-US" sz="2000" dirty="0" err="1"/>
              <a:t>Việt</a:t>
            </a:r>
            <a:r>
              <a:rPr lang="en-US" sz="2000" dirty="0"/>
              <a:t> Nam, bao </a:t>
            </a:r>
            <a:r>
              <a:rPr lang="en-US" sz="2000" dirty="0" err="1"/>
              <a:t>gồm</a:t>
            </a:r>
            <a:r>
              <a:rPr lang="en-US" sz="2000" dirty="0"/>
              <a:t> </a:t>
            </a:r>
            <a:r>
              <a:rPr lang="en-US" sz="2000" u="sng" dirty="0" err="1"/>
              <a:t>tổng</a:t>
            </a:r>
            <a:r>
              <a:rPr lang="en-US" sz="2000" u="sng" dirty="0"/>
              <a:t> </a:t>
            </a:r>
            <a:r>
              <a:rPr lang="en-US" sz="2000" u="sng" dirty="0" err="1"/>
              <a:t>thể</a:t>
            </a:r>
            <a:r>
              <a:rPr lang="en-US" sz="2000" u="sng" dirty="0"/>
              <a:t> </a:t>
            </a:r>
            <a:r>
              <a:rPr lang="en-US" sz="2000" u="sng" dirty="0" err="1"/>
              <a:t>các</a:t>
            </a:r>
            <a:r>
              <a:rPr lang="en-US" sz="2000" u="sng" dirty="0"/>
              <a:t> </a:t>
            </a:r>
            <a:r>
              <a:rPr lang="en-US" sz="2000" u="sng" dirty="0" err="1"/>
              <a:t>quy</a:t>
            </a:r>
            <a:r>
              <a:rPr lang="en-US" sz="2000" u="sng" dirty="0"/>
              <a:t> </a:t>
            </a:r>
            <a:r>
              <a:rPr lang="en-US" sz="2000" u="sng" dirty="0" err="1"/>
              <a:t>phạm</a:t>
            </a:r>
            <a:r>
              <a:rPr lang="en-US" sz="2000" u="sng" dirty="0"/>
              <a:t> </a:t>
            </a:r>
            <a:r>
              <a:rPr lang="en-US" sz="2000" u="sng" dirty="0" err="1"/>
              <a:t>pháp</a:t>
            </a:r>
            <a:r>
              <a:rPr lang="en-US" sz="2000" u="sng" dirty="0"/>
              <a:t> </a:t>
            </a:r>
            <a:r>
              <a:rPr lang="en-US" sz="2000" u="sng" dirty="0" err="1"/>
              <a:t>luật</a:t>
            </a:r>
            <a:r>
              <a:rPr lang="en-US" sz="2000" u="sng" dirty="0"/>
              <a:t> do </a:t>
            </a:r>
            <a:r>
              <a:rPr lang="en-US" sz="2000" u="sng" dirty="0" err="1"/>
              <a:t>nhà</a:t>
            </a:r>
            <a:r>
              <a:rPr lang="en-US" sz="2000" u="sng" dirty="0"/>
              <a:t> </a:t>
            </a:r>
            <a:r>
              <a:rPr lang="en-US" sz="2000" u="sng" dirty="0" err="1"/>
              <a:t>nước</a:t>
            </a:r>
            <a:r>
              <a:rPr lang="en-US" sz="2000" u="sng" dirty="0"/>
              <a:t> ban </a:t>
            </a:r>
            <a:r>
              <a:rPr lang="en-US" sz="2000" u="sng" dirty="0" err="1"/>
              <a:t>hành</a:t>
            </a:r>
            <a:r>
              <a:rPr lang="en-US" sz="2000" u="sng" dirty="0"/>
              <a:t> </a:t>
            </a:r>
            <a:r>
              <a:rPr lang="en-US" sz="2000" dirty="0" err="1"/>
              <a:t>điều</a:t>
            </a:r>
            <a:r>
              <a:rPr lang="en-US" sz="2000" dirty="0"/>
              <a:t> </a:t>
            </a:r>
            <a:r>
              <a:rPr lang="en-US" sz="2000" dirty="0" err="1"/>
              <a:t>chỉnh</a:t>
            </a:r>
            <a:r>
              <a:rPr lang="en-US" sz="2000" dirty="0"/>
              <a:t> </a:t>
            </a:r>
            <a:r>
              <a:rPr lang="en-US" sz="2000" dirty="0" err="1"/>
              <a:t>các</a:t>
            </a:r>
            <a:r>
              <a:rPr lang="en-US" sz="2000" dirty="0"/>
              <a:t> </a:t>
            </a:r>
            <a:r>
              <a:rPr lang="en-US" sz="2000" dirty="0" err="1"/>
              <a:t>quan</a:t>
            </a:r>
            <a:r>
              <a:rPr lang="en-US" sz="2000" dirty="0"/>
              <a:t> </a:t>
            </a:r>
            <a:r>
              <a:rPr lang="en-US" sz="2000" dirty="0" err="1"/>
              <a:t>hệ</a:t>
            </a:r>
            <a:r>
              <a:rPr lang="en-US" sz="2000" dirty="0"/>
              <a:t> </a:t>
            </a:r>
            <a:r>
              <a:rPr lang="en-US" sz="2000" dirty="0" err="1"/>
              <a:t>xã</a:t>
            </a:r>
            <a:r>
              <a:rPr lang="en-US" sz="2000" dirty="0"/>
              <a:t> </a:t>
            </a:r>
            <a:r>
              <a:rPr lang="en-US" sz="2000" dirty="0" err="1"/>
              <a:t>hội</a:t>
            </a:r>
            <a:r>
              <a:rPr lang="en-US" sz="2000" dirty="0"/>
              <a:t> </a:t>
            </a:r>
            <a:r>
              <a:rPr lang="en-US" sz="2000" dirty="0" err="1"/>
              <a:t>phát</a:t>
            </a:r>
            <a:r>
              <a:rPr lang="en-US" sz="2000" dirty="0"/>
              <a:t> </a:t>
            </a:r>
            <a:r>
              <a:rPr lang="en-US" sz="2000" dirty="0" err="1"/>
              <a:t>sinh</a:t>
            </a:r>
            <a:r>
              <a:rPr lang="en-US" sz="2000" dirty="0"/>
              <a:t> </a:t>
            </a:r>
            <a:r>
              <a:rPr lang="en-US" sz="2000" dirty="0" err="1"/>
              <a:t>trong</a:t>
            </a:r>
            <a:r>
              <a:rPr lang="en-US" sz="2000" dirty="0"/>
              <a:t> </a:t>
            </a:r>
            <a:r>
              <a:rPr lang="en-US" sz="2000" dirty="0" err="1"/>
              <a:t>quá</a:t>
            </a:r>
            <a:r>
              <a:rPr lang="en-US" sz="2000" dirty="0"/>
              <a:t> </a:t>
            </a:r>
            <a:r>
              <a:rPr lang="en-US" sz="2000" dirty="0" err="1"/>
              <a:t>trình</a:t>
            </a:r>
            <a:r>
              <a:rPr lang="en-US" sz="2000" dirty="0"/>
              <a:t> </a:t>
            </a:r>
            <a:r>
              <a:rPr lang="en-US" sz="2000" dirty="0" err="1"/>
              <a:t>lao</a:t>
            </a:r>
            <a:r>
              <a:rPr lang="en-US" sz="2000" dirty="0"/>
              <a:t> </a:t>
            </a:r>
            <a:r>
              <a:rPr lang="en-US" sz="2000" dirty="0" err="1"/>
              <a:t>động</a:t>
            </a:r>
            <a:r>
              <a:rPr lang="en-US" sz="2000" dirty="0"/>
              <a:t> </a:t>
            </a:r>
            <a:r>
              <a:rPr lang="en-US" sz="2000" dirty="0" err="1"/>
              <a:t>giữa</a:t>
            </a:r>
            <a:r>
              <a:rPr lang="en-US" sz="2000" dirty="0"/>
              <a:t> </a:t>
            </a:r>
            <a:r>
              <a:rPr lang="en-US" sz="2000" dirty="0" err="1"/>
              <a:t>người</a:t>
            </a:r>
            <a:r>
              <a:rPr lang="en-US" sz="2000" dirty="0"/>
              <a:t> </a:t>
            </a:r>
            <a:r>
              <a:rPr lang="en-US" sz="2000" dirty="0" err="1"/>
              <a:t>lao</a:t>
            </a:r>
            <a:r>
              <a:rPr lang="en-US" sz="2000" dirty="0"/>
              <a:t> </a:t>
            </a:r>
            <a:r>
              <a:rPr lang="en-US" sz="2000" dirty="0" err="1"/>
              <a:t>động</a:t>
            </a:r>
            <a:r>
              <a:rPr lang="en-US" sz="2000" dirty="0"/>
              <a:t> </a:t>
            </a:r>
            <a:r>
              <a:rPr lang="en-US" sz="2000" dirty="0" err="1"/>
              <a:t>và</a:t>
            </a:r>
            <a:r>
              <a:rPr lang="en-US" sz="2000" dirty="0"/>
              <a:t> </a:t>
            </a:r>
            <a:r>
              <a:rPr lang="en-US" sz="2000" dirty="0" err="1"/>
              <a:t>người</a:t>
            </a:r>
            <a:r>
              <a:rPr lang="en-US" sz="2000" dirty="0"/>
              <a:t> </a:t>
            </a:r>
            <a:r>
              <a:rPr lang="en-US" sz="2000" dirty="0" err="1"/>
              <a:t>sử</a:t>
            </a:r>
            <a:r>
              <a:rPr lang="en-US" sz="2000" dirty="0"/>
              <a:t> </a:t>
            </a:r>
            <a:r>
              <a:rPr lang="en-US" sz="2000" dirty="0" err="1"/>
              <a:t>dụng</a:t>
            </a:r>
            <a:r>
              <a:rPr lang="en-US" sz="2000" dirty="0"/>
              <a:t> </a:t>
            </a:r>
            <a:r>
              <a:rPr lang="en-US" sz="2000" dirty="0" err="1"/>
              <a:t>lao</a:t>
            </a:r>
            <a:r>
              <a:rPr lang="en-US" sz="2000" dirty="0"/>
              <a:t> </a:t>
            </a:r>
            <a:r>
              <a:rPr lang="en-US" sz="2000" dirty="0" err="1"/>
              <a:t>động</a:t>
            </a:r>
            <a:r>
              <a:rPr lang="en-US" sz="2000" dirty="0"/>
              <a:t> hay </a:t>
            </a:r>
            <a:r>
              <a:rPr lang="en-US" sz="2000" dirty="0" err="1"/>
              <a:t>các</a:t>
            </a:r>
            <a:r>
              <a:rPr lang="en-US" sz="2000" dirty="0"/>
              <a:t> </a:t>
            </a:r>
            <a:r>
              <a:rPr lang="en-US" sz="2000" dirty="0" err="1"/>
              <a:t>quan</a:t>
            </a:r>
            <a:r>
              <a:rPr lang="en-US" sz="2000" dirty="0"/>
              <a:t> </a:t>
            </a:r>
            <a:r>
              <a:rPr lang="en-US" sz="2000" dirty="0" err="1"/>
              <a:t>hệ</a:t>
            </a:r>
            <a:r>
              <a:rPr lang="en-US" sz="2000" dirty="0"/>
              <a:t> </a:t>
            </a:r>
            <a:r>
              <a:rPr lang="en-US" sz="2000" dirty="0" err="1"/>
              <a:t>xã</a:t>
            </a:r>
            <a:r>
              <a:rPr lang="en-US" sz="2000" dirty="0"/>
              <a:t> </a:t>
            </a:r>
            <a:r>
              <a:rPr lang="en-US" sz="2000" dirty="0" err="1"/>
              <a:t>hội</a:t>
            </a:r>
            <a:r>
              <a:rPr lang="en-US" sz="2000" dirty="0"/>
              <a:t> </a:t>
            </a:r>
            <a:r>
              <a:rPr lang="en-US" sz="2000" dirty="0" err="1"/>
              <a:t>khác</a:t>
            </a:r>
            <a:r>
              <a:rPr lang="en-US" sz="2000" dirty="0"/>
              <a:t> </a:t>
            </a:r>
            <a:r>
              <a:rPr lang="en-US" sz="2000" dirty="0" err="1"/>
              <a:t>phát</a:t>
            </a:r>
            <a:r>
              <a:rPr lang="en-US" sz="2000" dirty="0"/>
              <a:t> </a:t>
            </a:r>
            <a:r>
              <a:rPr lang="en-US" sz="2000" dirty="0" err="1"/>
              <a:t>sinh</a:t>
            </a:r>
            <a:r>
              <a:rPr lang="en-US" sz="2000" dirty="0"/>
              <a:t> </a:t>
            </a:r>
            <a:r>
              <a:rPr lang="en-US" sz="2000" dirty="0" err="1"/>
              <a:t>liên</a:t>
            </a:r>
            <a:r>
              <a:rPr lang="en-US" sz="2000" dirty="0"/>
              <a:t> </a:t>
            </a:r>
            <a:r>
              <a:rPr lang="en-US" sz="2000" dirty="0" err="1"/>
              <a:t>quan</a:t>
            </a:r>
            <a:r>
              <a:rPr lang="en-US" sz="2000" dirty="0"/>
              <a:t> </a:t>
            </a:r>
            <a:r>
              <a:rPr lang="en-US" sz="2000" dirty="0" err="1"/>
              <a:t>trực</a:t>
            </a:r>
            <a:r>
              <a:rPr lang="en-US" sz="2000" dirty="0"/>
              <a:t> </a:t>
            </a:r>
            <a:r>
              <a:rPr lang="en-US" sz="2000" dirty="0" err="1"/>
              <a:t>tiếp</a:t>
            </a:r>
            <a:r>
              <a:rPr lang="en-US" sz="2000" dirty="0"/>
              <a:t> </a:t>
            </a:r>
            <a:r>
              <a:rPr lang="en-US" sz="2000" dirty="0" err="1"/>
              <a:t>đến</a:t>
            </a:r>
            <a:r>
              <a:rPr lang="en-US" sz="2000" dirty="0"/>
              <a:t> </a:t>
            </a:r>
            <a:r>
              <a:rPr lang="en-US" sz="2000" dirty="0" err="1"/>
              <a:t>quan</a:t>
            </a:r>
            <a:r>
              <a:rPr lang="en-US" sz="2000" dirty="0"/>
              <a:t> </a:t>
            </a:r>
            <a:r>
              <a:rPr lang="en-US" sz="2000" dirty="0" err="1"/>
              <a:t>hệ</a:t>
            </a:r>
            <a:r>
              <a:rPr lang="en-US" sz="2000" dirty="0"/>
              <a:t> </a:t>
            </a:r>
            <a:r>
              <a:rPr lang="en-US" sz="2000" dirty="0" err="1"/>
              <a:t>lao</a:t>
            </a:r>
            <a:r>
              <a:rPr lang="en-US" sz="2000" dirty="0"/>
              <a:t> </a:t>
            </a:r>
            <a:r>
              <a:rPr lang="en-US" sz="2000" dirty="0" err="1"/>
              <a:t>động</a:t>
            </a:r>
            <a:r>
              <a:rPr lang="en-US" sz="2000" dirty="0"/>
              <a:t>.</a:t>
            </a:r>
            <a:endParaRPr lang="vi-VN" sz="3200" b="1" i="1" dirty="0">
              <a:solidFill>
                <a:srgbClr val="C00000"/>
              </a:solidFill>
              <a:latin typeface="Arial" panose="020B0604020202020204" pitchFamily="34" charset="0"/>
              <a:ea typeface="Roboto" panose="02000000000000000000" pitchFamily="2" charset="0"/>
              <a:cs typeface="Arial" panose="020B0604020202020204" pitchFamily="34" charset="0"/>
            </a:endParaRPr>
          </a:p>
        </p:txBody>
      </p:sp>
      <p:sp>
        <p:nvSpPr>
          <p:cNvPr id="4" name="TextBox 3">
            <a:extLst>
              <a:ext uri="{FF2B5EF4-FFF2-40B4-BE49-F238E27FC236}">
                <a16:creationId xmlns:a16="http://schemas.microsoft.com/office/drawing/2014/main" id="{1AFD8945-EC9B-3017-F55A-9A125D787D6A}"/>
              </a:ext>
            </a:extLst>
          </p:cNvPr>
          <p:cNvSpPr txBox="1"/>
          <p:nvPr/>
        </p:nvSpPr>
        <p:spPr>
          <a:xfrm>
            <a:off x="-227444" y="1241890"/>
            <a:ext cx="5363324" cy="430887"/>
          </a:xfrm>
          <a:prstGeom prst="rect">
            <a:avLst/>
          </a:prstGeom>
          <a:noFill/>
        </p:spPr>
        <p:txBody>
          <a:bodyPr wrap="square" rtlCol="0">
            <a:spAutoFit/>
          </a:bodyPr>
          <a:lstStyle/>
          <a:p>
            <a:pPr algn="ctr"/>
            <a:r>
              <a:rPr lang="en-US" sz="2200" b="1" dirty="0">
                <a:solidFill>
                  <a:srgbClr val="C00000"/>
                </a:solidFill>
                <a:latin typeface="Arial" panose="020B0604020202020204" pitchFamily="34" charset="0"/>
                <a:ea typeface="Roboto" panose="02000000000000000000" pitchFamily="2" charset="0"/>
                <a:cs typeface="Arial" panose="020B0604020202020204" pitchFamily="34" charset="0"/>
              </a:rPr>
              <a:t>1.1 </a:t>
            </a:r>
            <a:r>
              <a:rPr lang="en-US" sz="2200" b="1" dirty="0" err="1">
                <a:solidFill>
                  <a:srgbClr val="C00000"/>
                </a:solidFill>
                <a:latin typeface="Arial" panose="020B0604020202020204" pitchFamily="34" charset="0"/>
                <a:ea typeface="Roboto" panose="02000000000000000000" pitchFamily="2" charset="0"/>
                <a:cs typeface="Arial" panose="020B0604020202020204" pitchFamily="34" charset="0"/>
              </a:rPr>
              <a:t>Khái</a:t>
            </a:r>
            <a:r>
              <a:rPr lang="en-US" sz="2200" b="1" dirty="0">
                <a:solidFill>
                  <a:srgbClr val="C00000"/>
                </a:solidFill>
                <a:latin typeface="Arial" panose="020B0604020202020204" pitchFamily="34" charset="0"/>
                <a:ea typeface="Roboto" panose="02000000000000000000" pitchFamily="2" charset="0"/>
                <a:cs typeface="Arial" panose="020B0604020202020204" pitchFamily="34" charset="0"/>
              </a:rPr>
              <a:t> </a:t>
            </a:r>
            <a:r>
              <a:rPr lang="en-US" sz="2200" b="1" dirty="0" err="1">
                <a:solidFill>
                  <a:srgbClr val="C00000"/>
                </a:solidFill>
                <a:latin typeface="Arial" panose="020B0604020202020204" pitchFamily="34" charset="0"/>
                <a:ea typeface="Roboto" panose="02000000000000000000" pitchFamily="2" charset="0"/>
                <a:cs typeface="Arial" panose="020B0604020202020204" pitchFamily="34" charset="0"/>
              </a:rPr>
              <a:t>niệm</a:t>
            </a:r>
            <a:r>
              <a:rPr lang="en-US" sz="2200" b="1" dirty="0">
                <a:solidFill>
                  <a:srgbClr val="C00000"/>
                </a:solidFill>
                <a:latin typeface="Arial" panose="020B0604020202020204" pitchFamily="34" charset="0"/>
                <a:ea typeface="Roboto" panose="02000000000000000000" pitchFamily="2" charset="0"/>
                <a:cs typeface="Arial" panose="020B0604020202020204" pitchFamily="34" charset="0"/>
              </a:rPr>
              <a:t> </a:t>
            </a:r>
            <a:r>
              <a:rPr lang="en-US" sz="2200" b="1" dirty="0" err="1">
                <a:solidFill>
                  <a:srgbClr val="C00000"/>
                </a:solidFill>
                <a:latin typeface="Arial" panose="020B0604020202020204" pitchFamily="34" charset="0"/>
                <a:ea typeface="Roboto" panose="02000000000000000000" pitchFamily="2" charset="0"/>
                <a:cs typeface="Arial" panose="020B0604020202020204" pitchFamily="34" charset="0"/>
              </a:rPr>
              <a:t>luật</a:t>
            </a:r>
            <a:r>
              <a:rPr lang="en-US" sz="2200" b="1" dirty="0">
                <a:solidFill>
                  <a:srgbClr val="C00000"/>
                </a:solidFill>
                <a:latin typeface="Arial" panose="020B0604020202020204" pitchFamily="34" charset="0"/>
                <a:ea typeface="Roboto" panose="02000000000000000000" pitchFamily="2" charset="0"/>
                <a:cs typeface="Arial" panose="020B0604020202020204" pitchFamily="34" charset="0"/>
              </a:rPr>
              <a:t> Lao </a:t>
            </a:r>
            <a:r>
              <a:rPr lang="en-US" sz="2200" b="1" dirty="0" err="1">
                <a:solidFill>
                  <a:srgbClr val="C00000"/>
                </a:solidFill>
                <a:latin typeface="Arial" panose="020B0604020202020204" pitchFamily="34" charset="0"/>
                <a:ea typeface="Roboto" panose="02000000000000000000" pitchFamily="2" charset="0"/>
                <a:cs typeface="Arial" panose="020B0604020202020204" pitchFamily="34" charset="0"/>
              </a:rPr>
              <a:t>động</a:t>
            </a:r>
            <a:endParaRPr lang="vi-VN" sz="2200" b="1" dirty="0">
              <a:solidFill>
                <a:srgbClr val="C00000"/>
              </a:solidFill>
              <a:latin typeface="Arial" panose="020B0604020202020204" pitchFamily="34" charset="0"/>
              <a:ea typeface="Roboto" panose="02000000000000000000" pitchFamily="2" charset="0"/>
              <a:cs typeface="Arial" panose="020B0604020202020204" pitchFamily="34" charset="0"/>
            </a:endParaRPr>
          </a:p>
        </p:txBody>
      </p:sp>
      <p:grpSp>
        <p:nvGrpSpPr>
          <p:cNvPr id="5" name="Nhóm 25">
            <a:extLst>
              <a:ext uri="{FF2B5EF4-FFF2-40B4-BE49-F238E27FC236}">
                <a16:creationId xmlns:a16="http://schemas.microsoft.com/office/drawing/2014/main" id="{CDD9CE69-A40D-8255-03FA-09D72580EC3D}"/>
              </a:ext>
            </a:extLst>
          </p:cNvPr>
          <p:cNvGrpSpPr/>
          <p:nvPr/>
        </p:nvGrpSpPr>
        <p:grpSpPr>
          <a:xfrm>
            <a:off x="0" y="542972"/>
            <a:ext cx="8972550" cy="585931"/>
            <a:chOff x="475212" y="489252"/>
            <a:chExt cx="4504292" cy="781241"/>
          </a:xfrm>
        </p:grpSpPr>
        <p:grpSp>
          <p:nvGrpSpPr>
            <p:cNvPr id="6" name="Nhóm 26">
              <a:extLst>
                <a:ext uri="{FF2B5EF4-FFF2-40B4-BE49-F238E27FC236}">
                  <a16:creationId xmlns:a16="http://schemas.microsoft.com/office/drawing/2014/main" id="{CCA9F530-4484-BA69-089F-80416AAD150A}"/>
                </a:ext>
              </a:extLst>
            </p:cNvPr>
            <p:cNvGrpSpPr/>
            <p:nvPr/>
          </p:nvGrpSpPr>
          <p:grpSpPr>
            <a:xfrm>
              <a:off x="475212" y="489252"/>
              <a:ext cx="4504292" cy="781241"/>
              <a:chOff x="475212" y="489252"/>
              <a:chExt cx="4504292" cy="781241"/>
            </a:xfrm>
          </p:grpSpPr>
          <p:sp>
            <p:nvSpPr>
              <p:cNvPr id="8" name="Rectangle: Rounded Corners 20">
                <a:extLst>
                  <a:ext uri="{FF2B5EF4-FFF2-40B4-BE49-F238E27FC236}">
                    <a16:creationId xmlns:a16="http://schemas.microsoft.com/office/drawing/2014/main" id="{64F79BE2-DD65-FC6B-083D-34F28B6697C8}"/>
                  </a:ext>
                </a:extLst>
              </p:cNvPr>
              <p:cNvSpPr/>
              <p:nvPr/>
            </p:nvSpPr>
            <p:spPr>
              <a:xfrm>
                <a:off x="666398" y="516221"/>
                <a:ext cx="4313106" cy="754272"/>
              </a:xfrm>
              <a:prstGeom prst="roundRect">
                <a:avLst>
                  <a:gd name="adj" fmla="val 50000"/>
                </a:avLst>
              </a:prstGeom>
              <a:solidFill>
                <a:schemeClr val="bg1">
                  <a:lumMod val="95000"/>
                </a:schemeClr>
              </a:solidFill>
              <a:ln w="19050">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1050">
                  <a:solidFill>
                    <a:schemeClr val="bg1">
                      <a:lumMod val="95000"/>
                    </a:schemeClr>
                  </a:solidFill>
                </a:endParaRPr>
              </a:p>
            </p:txBody>
          </p:sp>
          <p:sp>
            <p:nvSpPr>
              <p:cNvPr id="9" name="Rectangle: Rounded Corners 20">
                <a:extLst>
                  <a:ext uri="{FF2B5EF4-FFF2-40B4-BE49-F238E27FC236}">
                    <a16:creationId xmlns:a16="http://schemas.microsoft.com/office/drawing/2014/main" id="{4BFFC74C-F839-9C8F-006B-C458B5CC73CC}"/>
                  </a:ext>
                </a:extLst>
              </p:cNvPr>
              <p:cNvSpPr/>
              <p:nvPr/>
            </p:nvSpPr>
            <p:spPr>
              <a:xfrm>
                <a:off x="957578" y="607137"/>
                <a:ext cx="3902657" cy="564402"/>
              </a:xfrm>
              <a:prstGeom prst="roundRect">
                <a:avLst>
                  <a:gd name="adj" fmla="val 50000"/>
                </a:avLst>
              </a:prstGeom>
              <a:solidFill>
                <a:schemeClr val="bg1"/>
              </a:solidFill>
              <a:ln>
                <a:solidFill>
                  <a:schemeClr val="bg1">
                    <a:lumMod val="95000"/>
                  </a:schemeClr>
                </a:solidFill>
              </a:ln>
              <a:effectLst>
                <a:outerShdw blurRad="50800" dist="38100" dir="5400000" algn="t"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1050">
                  <a:solidFill>
                    <a:schemeClr val="bg1">
                      <a:lumMod val="95000"/>
                    </a:schemeClr>
                  </a:solidFill>
                </a:endParaRPr>
              </a:p>
            </p:txBody>
          </p:sp>
          <p:grpSp>
            <p:nvGrpSpPr>
              <p:cNvPr id="10" name="Nhóm 30">
                <a:extLst>
                  <a:ext uri="{FF2B5EF4-FFF2-40B4-BE49-F238E27FC236}">
                    <a16:creationId xmlns:a16="http://schemas.microsoft.com/office/drawing/2014/main" id="{B57E3C5D-4973-A7A0-64E0-118331CFD341}"/>
                  </a:ext>
                </a:extLst>
              </p:cNvPr>
              <p:cNvGrpSpPr/>
              <p:nvPr/>
            </p:nvGrpSpPr>
            <p:grpSpPr>
              <a:xfrm>
                <a:off x="475212" y="489252"/>
                <a:ext cx="859716" cy="779672"/>
                <a:chOff x="630445" y="2543352"/>
                <a:chExt cx="916482" cy="831153"/>
              </a:xfrm>
            </p:grpSpPr>
            <p:sp>
              <p:nvSpPr>
                <p:cNvPr id="12" name="Hình Bầu dục 32">
                  <a:extLst>
                    <a:ext uri="{FF2B5EF4-FFF2-40B4-BE49-F238E27FC236}">
                      <a16:creationId xmlns:a16="http://schemas.microsoft.com/office/drawing/2014/main" id="{916C4856-047B-13D5-82D0-481568AF7D98}"/>
                    </a:ext>
                  </a:extLst>
                </p:cNvPr>
                <p:cNvSpPr/>
                <p:nvPr/>
              </p:nvSpPr>
              <p:spPr>
                <a:xfrm>
                  <a:off x="630445" y="2543352"/>
                  <a:ext cx="916482" cy="831153"/>
                </a:xfrm>
                <a:prstGeom prst="ellipse">
                  <a:avLst/>
                </a:prstGeom>
                <a:solidFill>
                  <a:srgbClr val="167B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13" name="Hình Bầu dục 33">
                  <a:extLst>
                    <a:ext uri="{FF2B5EF4-FFF2-40B4-BE49-F238E27FC236}">
                      <a16:creationId xmlns:a16="http://schemas.microsoft.com/office/drawing/2014/main" id="{D193C578-6934-EFD4-6254-1E7F2431F3AB}"/>
                    </a:ext>
                  </a:extLst>
                </p:cNvPr>
                <p:cNvSpPr/>
                <p:nvPr/>
              </p:nvSpPr>
              <p:spPr>
                <a:xfrm>
                  <a:off x="706297" y="2619215"/>
                  <a:ext cx="764809" cy="67942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75" b="1">
                    <a:solidFill>
                      <a:schemeClr val="accent4">
                        <a:lumMod val="50000"/>
                      </a:schemeClr>
                    </a:solidFill>
                    <a:latin typeface="Arial" panose="020B0604020202020204" pitchFamily="34" charset="0"/>
                    <a:cs typeface="Arial" panose="020B0604020202020204" pitchFamily="34" charset="0"/>
                  </a:endParaRPr>
                </a:p>
              </p:txBody>
            </p:sp>
          </p:grpSp>
          <p:sp>
            <p:nvSpPr>
              <p:cNvPr id="11" name="TextBox 17">
                <a:extLst>
                  <a:ext uri="{FF2B5EF4-FFF2-40B4-BE49-F238E27FC236}">
                    <a16:creationId xmlns:a16="http://schemas.microsoft.com/office/drawing/2014/main" id="{76E65C72-37A9-372F-4C90-9C6FD4850C53}"/>
                  </a:ext>
                </a:extLst>
              </p:cNvPr>
              <p:cNvSpPr txBox="1"/>
              <p:nvPr/>
            </p:nvSpPr>
            <p:spPr>
              <a:xfrm>
                <a:off x="1261011" y="668440"/>
                <a:ext cx="3673951" cy="471924"/>
              </a:xfrm>
              <a:prstGeom prst="rect">
                <a:avLst/>
              </a:prstGeom>
              <a:noFill/>
            </p:spPr>
            <p:txBody>
              <a:bodyPr wrap="square" rtlCol="0">
                <a:spAutoFit/>
              </a:bodyPr>
              <a:lstStyle/>
              <a:p>
                <a:r>
                  <a:rPr lang="en-US" sz="1575" b="1" dirty="0">
                    <a:solidFill>
                      <a:srgbClr val="206252"/>
                    </a:solidFill>
                    <a:latin typeface="Arial" panose="020B0604020202020204" pitchFamily="34" charset="0"/>
                    <a:ea typeface="Roboto" panose="02000000000000000000" pitchFamily="2" charset="0"/>
                    <a:cs typeface="Arial" panose="020B0604020202020204" pitchFamily="34" charset="0"/>
                  </a:rPr>
                  <a:t> </a:t>
                </a:r>
                <a:r>
                  <a:rPr lang="en-US" sz="1700" b="1" dirty="0" err="1">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Khái</a:t>
                </a:r>
                <a:r>
                  <a:rPr lang="en-US" sz="1700"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 </a:t>
                </a:r>
                <a:r>
                  <a:rPr lang="en-US" sz="1700" b="1" dirty="0" err="1">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niệm</a:t>
                </a:r>
                <a:r>
                  <a:rPr lang="en-US" sz="1700"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 </a:t>
                </a:r>
                <a:r>
                  <a:rPr lang="en-US" sz="1700" b="1" dirty="0" err="1">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đối</a:t>
                </a:r>
                <a:r>
                  <a:rPr lang="en-US" sz="1700"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 </a:t>
                </a:r>
                <a:r>
                  <a:rPr lang="en-US" sz="1700" b="1" dirty="0" err="1">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tượng</a:t>
                </a:r>
                <a:r>
                  <a:rPr lang="en-US" sz="1700"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 </a:t>
                </a:r>
                <a:r>
                  <a:rPr lang="en-US" sz="1700" b="1" dirty="0" err="1">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và</a:t>
                </a:r>
                <a:r>
                  <a:rPr lang="en-US" sz="1700"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 </a:t>
                </a:r>
                <a:r>
                  <a:rPr lang="en-US" sz="1700" b="1" dirty="0" err="1">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phương</a:t>
                </a:r>
                <a:r>
                  <a:rPr lang="en-US" sz="1700"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 </a:t>
                </a:r>
                <a:r>
                  <a:rPr lang="en-US" sz="1700" b="1" dirty="0" err="1">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pháp</a:t>
                </a:r>
                <a:r>
                  <a:rPr lang="en-US" sz="1700"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 </a:t>
                </a:r>
                <a:r>
                  <a:rPr lang="en-US" sz="1700" b="1" dirty="0" err="1">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điều</a:t>
                </a:r>
                <a:r>
                  <a:rPr lang="en-US" sz="1700"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 </a:t>
                </a:r>
                <a:r>
                  <a:rPr lang="en-US" sz="1700" b="1" dirty="0" err="1">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chỉnh</a:t>
                </a:r>
                <a:r>
                  <a:rPr lang="en-US" sz="1700"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 </a:t>
                </a:r>
                <a:r>
                  <a:rPr lang="en-US" sz="1700" b="1" dirty="0" err="1">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của</a:t>
                </a:r>
                <a:r>
                  <a:rPr lang="en-US" sz="1700"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 </a:t>
                </a:r>
                <a:r>
                  <a:rPr lang="en-US" sz="1700" b="1" dirty="0" err="1">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luật</a:t>
                </a:r>
                <a:r>
                  <a:rPr lang="en-US" sz="1700"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 Lao </a:t>
                </a:r>
                <a:r>
                  <a:rPr lang="en-US" sz="1700" b="1" dirty="0" err="1">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động</a:t>
                </a:r>
                <a:endParaRPr lang="vi-VN" sz="1700"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endParaRPr>
              </a:p>
            </p:txBody>
          </p:sp>
        </p:grpSp>
        <p:sp>
          <p:nvSpPr>
            <p:cNvPr id="7" name="TextBox 23">
              <a:extLst>
                <a:ext uri="{FF2B5EF4-FFF2-40B4-BE49-F238E27FC236}">
                  <a16:creationId xmlns:a16="http://schemas.microsoft.com/office/drawing/2014/main" id="{74A0AC71-0564-4D8C-719D-36E905F59D29}"/>
                </a:ext>
              </a:extLst>
            </p:cNvPr>
            <p:cNvSpPr txBox="1"/>
            <p:nvPr/>
          </p:nvSpPr>
          <p:spPr>
            <a:xfrm>
              <a:off x="526881" y="689692"/>
              <a:ext cx="717437" cy="384721"/>
            </a:xfrm>
            <a:prstGeom prst="rect">
              <a:avLst/>
            </a:prstGeom>
            <a:noFill/>
          </p:spPr>
          <p:txBody>
            <a:bodyPr wrap="square" rtlCol="0">
              <a:spAutoFit/>
            </a:bodyPr>
            <a:lstStyle/>
            <a:p>
              <a:pPr algn="ctr"/>
              <a:r>
                <a:rPr lang="en-US" sz="1275"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1</a:t>
              </a:r>
              <a:endParaRPr lang="vi-VN" sz="1275"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endParaRPr>
            </a:p>
          </p:txBody>
        </p:sp>
      </p:grpSp>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Tree>
    <p:extLst>
      <p:ext uri="{BB962C8B-B14F-4D97-AF65-F5344CB8AC3E}">
        <p14:creationId xmlns:p14="http://schemas.microsoft.com/office/powerpoint/2010/main" val="27611978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1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up)">
                                      <p:cBhvr>
                                        <p:cTn id="12"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3" name="AutoShape 6" descr="Danh ca Ngọc Sơn chia sẻ di chúc viết tay sâu sắc và đầy tình cảm của người  cha quá cố - MOLI Star">
            <a:extLst>
              <a:ext uri="{FF2B5EF4-FFF2-40B4-BE49-F238E27FC236}">
                <a16:creationId xmlns:a16="http://schemas.microsoft.com/office/drawing/2014/main" id="{09A0B033-5114-91F5-D69C-16D907191493}"/>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4" name="AutoShape 6" descr="Danh ca Ngọc Sơn chia sẻ di chúc viết tay sâu sắc và đầy tình cảm của người  cha quá cố - MOLI Star">
            <a:extLst>
              <a:ext uri="{FF2B5EF4-FFF2-40B4-BE49-F238E27FC236}">
                <a16:creationId xmlns:a16="http://schemas.microsoft.com/office/drawing/2014/main" id="{C930D15B-602F-4DF2-A7AB-40C76182ACC0}"/>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grpSp>
        <p:nvGrpSpPr>
          <p:cNvPr id="17" name="Nhóm 8">
            <a:extLst>
              <a:ext uri="{FF2B5EF4-FFF2-40B4-BE49-F238E27FC236}">
                <a16:creationId xmlns:a16="http://schemas.microsoft.com/office/drawing/2014/main" id="{6C0944EF-4298-EFF7-360C-1E71F5FD48CC}"/>
              </a:ext>
            </a:extLst>
          </p:cNvPr>
          <p:cNvGrpSpPr/>
          <p:nvPr/>
        </p:nvGrpSpPr>
        <p:grpSpPr>
          <a:xfrm>
            <a:off x="345281" y="1884589"/>
            <a:ext cx="3675254" cy="930801"/>
            <a:chOff x="1158239" y="3339451"/>
            <a:chExt cx="3362468" cy="1241069"/>
          </a:xfrm>
        </p:grpSpPr>
        <p:grpSp>
          <p:nvGrpSpPr>
            <p:cNvPr id="19" name="Nhóm 5">
              <a:extLst>
                <a:ext uri="{FF2B5EF4-FFF2-40B4-BE49-F238E27FC236}">
                  <a16:creationId xmlns:a16="http://schemas.microsoft.com/office/drawing/2014/main" id="{C5E50113-5C66-FEEF-CFFF-8E1303ED2D12}"/>
                </a:ext>
              </a:extLst>
            </p:cNvPr>
            <p:cNvGrpSpPr/>
            <p:nvPr/>
          </p:nvGrpSpPr>
          <p:grpSpPr>
            <a:xfrm>
              <a:off x="1158239" y="3339451"/>
              <a:ext cx="3362468" cy="1241069"/>
              <a:chOff x="1189622" y="3163085"/>
              <a:chExt cx="3362468" cy="1241069"/>
            </a:xfrm>
          </p:grpSpPr>
          <p:sp>
            <p:nvSpPr>
              <p:cNvPr id="21" name="Hình chữ nhật: Góc Tròn 2">
                <a:extLst>
                  <a:ext uri="{FF2B5EF4-FFF2-40B4-BE49-F238E27FC236}">
                    <a16:creationId xmlns:a16="http://schemas.microsoft.com/office/drawing/2014/main" id="{F6426A1D-D4F9-4F3D-9330-1E144E694A4D}"/>
                  </a:ext>
                </a:extLst>
              </p:cNvPr>
              <p:cNvSpPr/>
              <p:nvPr/>
            </p:nvSpPr>
            <p:spPr>
              <a:xfrm>
                <a:off x="1189622" y="3210323"/>
                <a:ext cx="78010" cy="1193831"/>
              </a:xfrm>
              <a:prstGeom prst="roundRect">
                <a:avLst/>
              </a:prstGeom>
              <a:solidFill>
                <a:srgbClr val="E768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22" name="TextBox 24">
                <a:extLst>
                  <a:ext uri="{FF2B5EF4-FFF2-40B4-BE49-F238E27FC236}">
                    <a16:creationId xmlns:a16="http://schemas.microsoft.com/office/drawing/2014/main" id="{E0D01B64-F655-7148-5D34-99997FA3550E}"/>
                  </a:ext>
                </a:extLst>
              </p:cNvPr>
              <p:cNvSpPr txBox="1"/>
              <p:nvPr/>
            </p:nvSpPr>
            <p:spPr>
              <a:xfrm>
                <a:off x="1315742" y="3163085"/>
                <a:ext cx="3236348" cy="492443"/>
              </a:xfrm>
              <a:prstGeom prst="rect">
                <a:avLst/>
              </a:prstGeom>
              <a:noFill/>
            </p:spPr>
            <p:txBody>
              <a:bodyPr wrap="square" rtlCol="0">
                <a:spAutoFit/>
              </a:bodyPr>
              <a:lstStyle/>
              <a:p>
                <a:r>
                  <a:rPr lang="en-US" sz="1800" dirty="0" err="1">
                    <a:solidFill>
                      <a:srgbClr val="C00000"/>
                    </a:solidFill>
                    <a:latin typeface="Arial" panose="020B0604020202020204" pitchFamily="34" charset="0"/>
                    <a:ea typeface="Roboto" panose="02000000000000000000" pitchFamily="2" charset="0"/>
                    <a:cs typeface="Arial" panose="020B0604020202020204" pitchFamily="34" charset="0"/>
                  </a:rPr>
                  <a:t>Nhóm</a:t>
                </a:r>
                <a:r>
                  <a:rPr lang="en-US" sz="1800" dirty="0">
                    <a:solidFill>
                      <a:srgbClr val="C00000"/>
                    </a:solidFill>
                    <a:latin typeface="Arial" panose="020B0604020202020204" pitchFamily="34" charset="0"/>
                    <a:ea typeface="Roboto" panose="02000000000000000000" pitchFamily="2" charset="0"/>
                    <a:cs typeface="Arial" panose="020B0604020202020204" pitchFamily="34" charset="0"/>
                  </a:rPr>
                  <a:t> 1</a:t>
                </a:r>
                <a:endParaRPr lang="vi-VN" sz="1800" dirty="0">
                  <a:solidFill>
                    <a:srgbClr val="C00000"/>
                  </a:solidFill>
                  <a:latin typeface="Arial" panose="020B0604020202020204" pitchFamily="34" charset="0"/>
                  <a:ea typeface="Roboto" panose="02000000000000000000" pitchFamily="2" charset="0"/>
                  <a:cs typeface="Arial" panose="020B0604020202020204" pitchFamily="34" charset="0"/>
                </a:endParaRPr>
              </a:p>
            </p:txBody>
          </p:sp>
          <p:cxnSp>
            <p:nvCxnSpPr>
              <p:cNvPr id="23" name="Đường nối Thẳng 4">
                <a:extLst>
                  <a:ext uri="{FF2B5EF4-FFF2-40B4-BE49-F238E27FC236}">
                    <a16:creationId xmlns:a16="http://schemas.microsoft.com/office/drawing/2014/main" id="{C1699F43-433F-664D-0890-0B54D8FE3FFD}"/>
                  </a:ext>
                </a:extLst>
              </p:cNvPr>
              <p:cNvCxnSpPr>
                <a:cxnSpLocks/>
              </p:cNvCxnSpPr>
              <p:nvPr/>
            </p:nvCxnSpPr>
            <p:spPr>
              <a:xfrm>
                <a:off x="1275102" y="3654824"/>
                <a:ext cx="3015339" cy="0"/>
              </a:xfrm>
              <a:prstGeom prst="line">
                <a:avLst/>
              </a:prstGeom>
              <a:ln w="12700">
                <a:solidFill>
                  <a:srgbClr val="E7680F"/>
                </a:solidFill>
              </a:ln>
            </p:spPr>
            <p:style>
              <a:lnRef idx="1">
                <a:schemeClr val="accent1"/>
              </a:lnRef>
              <a:fillRef idx="0">
                <a:schemeClr val="accent1"/>
              </a:fillRef>
              <a:effectRef idx="0">
                <a:schemeClr val="accent1"/>
              </a:effectRef>
              <a:fontRef idx="minor">
                <a:schemeClr val="tx1"/>
              </a:fontRef>
            </p:style>
          </p:cxnSp>
        </p:grpSp>
        <p:sp>
          <p:nvSpPr>
            <p:cNvPr id="20" name="TextBox 27">
              <a:extLst>
                <a:ext uri="{FF2B5EF4-FFF2-40B4-BE49-F238E27FC236}">
                  <a16:creationId xmlns:a16="http://schemas.microsoft.com/office/drawing/2014/main" id="{581B68F2-D658-0008-CE29-2B2C27A80074}"/>
                </a:ext>
              </a:extLst>
            </p:cNvPr>
            <p:cNvSpPr txBox="1"/>
            <p:nvPr/>
          </p:nvSpPr>
          <p:spPr>
            <a:xfrm>
              <a:off x="1836086" y="3831190"/>
              <a:ext cx="2359110" cy="533480"/>
            </a:xfrm>
            <a:prstGeom prst="rect">
              <a:avLst/>
            </a:prstGeom>
            <a:noFill/>
          </p:spPr>
          <p:txBody>
            <a:bodyPr wrap="square" rtlCol="0">
              <a:spAutoFit/>
            </a:bodyPr>
            <a:lstStyle/>
            <a:p>
              <a:pPr lvl="0"/>
              <a:r>
                <a:rPr lang="pt-BR" altLang="vi-VN" sz="2000" dirty="0">
                  <a:latin typeface="+mn-lt"/>
                  <a:cs typeface="Times New Roman" panose="02020603050405020304" pitchFamily="18" charset="0"/>
                </a:rPr>
                <a:t>Quan hệ lao động</a:t>
              </a:r>
              <a:endParaRPr lang="en-US" sz="2800" dirty="0"/>
            </a:p>
          </p:txBody>
        </p:sp>
      </p:grpSp>
      <p:grpSp>
        <p:nvGrpSpPr>
          <p:cNvPr id="24" name="Nhóm 27">
            <a:extLst>
              <a:ext uri="{FF2B5EF4-FFF2-40B4-BE49-F238E27FC236}">
                <a16:creationId xmlns:a16="http://schemas.microsoft.com/office/drawing/2014/main" id="{0BA576AE-779A-0476-89FB-F0EE6A16EE7C}"/>
              </a:ext>
            </a:extLst>
          </p:cNvPr>
          <p:cNvGrpSpPr/>
          <p:nvPr/>
        </p:nvGrpSpPr>
        <p:grpSpPr>
          <a:xfrm>
            <a:off x="456536" y="3311150"/>
            <a:ext cx="7727792" cy="775074"/>
            <a:chOff x="1158239" y="3339451"/>
            <a:chExt cx="6566798" cy="1033432"/>
          </a:xfrm>
        </p:grpSpPr>
        <p:grpSp>
          <p:nvGrpSpPr>
            <p:cNvPr id="26" name="Nhóm 89">
              <a:extLst>
                <a:ext uri="{FF2B5EF4-FFF2-40B4-BE49-F238E27FC236}">
                  <a16:creationId xmlns:a16="http://schemas.microsoft.com/office/drawing/2014/main" id="{3D690B85-D7E8-523F-A59E-225766D6959B}"/>
                </a:ext>
              </a:extLst>
            </p:cNvPr>
            <p:cNvGrpSpPr/>
            <p:nvPr/>
          </p:nvGrpSpPr>
          <p:grpSpPr>
            <a:xfrm>
              <a:off x="1158239" y="3339451"/>
              <a:ext cx="5142624" cy="874325"/>
              <a:chOff x="1189622" y="3163085"/>
              <a:chExt cx="5142624" cy="874325"/>
            </a:xfrm>
          </p:grpSpPr>
          <p:sp>
            <p:nvSpPr>
              <p:cNvPr id="28" name="!!4">
                <a:extLst>
                  <a:ext uri="{FF2B5EF4-FFF2-40B4-BE49-F238E27FC236}">
                    <a16:creationId xmlns:a16="http://schemas.microsoft.com/office/drawing/2014/main" id="{46A08BBA-11CA-3605-A61C-A08A7FBF5E8D}"/>
                  </a:ext>
                </a:extLst>
              </p:cNvPr>
              <p:cNvSpPr/>
              <p:nvPr/>
            </p:nvSpPr>
            <p:spPr>
              <a:xfrm>
                <a:off x="1189622" y="3210324"/>
                <a:ext cx="85480" cy="827086"/>
              </a:xfrm>
              <a:prstGeom prst="roundRect">
                <a:avLst/>
              </a:prstGeom>
              <a:solidFill>
                <a:srgbClr val="E768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p>
            </p:txBody>
          </p:sp>
          <p:sp>
            <p:nvSpPr>
              <p:cNvPr id="29" name="!!3">
                <a:extLst>
                  <a:ext uri="{FF2B5EF4-FFF2-40B4-BE49-F238E27FC236}">
                    <a16:creationId xmlns:a16="http://schemas.microsoft.com/office/drawing/2014/main" id="{E2F2527F-4524-DB87-77B9-EE45BE86BF4A}"/>
                  </a:ext>
                </a:extLst>
              </p:cNvPr>
              <p:cNvSpPr txBox="1"/>
              <p:nvPr/>
            </p:nvSpPr>
            <p:spPr>
              <a:xfrm>
                <a:off x="1315742" y="3163085"/>
                <a:ext cx="5016504" cy="492442"/>
              </a:xfrm>
              <a:prstGeom prst="rect">
                <a:avLst/>
              </a:prstGeom>
              <a:noFill/>
            </p:spPr>
            <p:txBody>
              <a:bodyPr wrap="square" rtlCol="0">
                <a:spAutoFit/>
              </a:bodyPr>
              <a:lstStyle/>
              <a:p>
                <a:pPr lvl="0"/>
                <a:r>
                  <a:rPr lang="pt-BR" altLang="vi-VN" sz="1800" dirty="0">
                    <a:solidFill>
                      <a:srgbClr val="D81618"/>
                    </a:solidFill>
                    <a:latin typeface="+mn-lt"/>
                    <a:cs typeface="Times New Roman" panose="02020603050405020304" pitchFamily="18" charset="0"/>
                  </a:rPr>
                  <a:t>Nhóm 2</a:t>
                </a:r>
                <a:endParaRPr lang="en-US" sz="2400" dirty="0">
                  <a:solidFill>
                    <a:srgbClr val="D81618"/>
                  </a:solidFill>
                  <a:latin typeface="+mn-lt"/>
                </a:endParaRPr>
              </a:p>
            </p:txBody>
          </p:sp>
          <p:cxnSp>
            <p:nvCxnSpPr>
              <p:cNvPr id="30" name="!!2">
                <a:extLst>
                  <a:ext uri="{FF2B5EF4-FFF2-40B4-BE49-F238E27FC236}">
                    <a16:creationId xmlns:a16="http://schemas.microsoft.com/office/drawing/2014/main" id="{BD084F6A-6048-4167-EC77-03985E3BCDA4}"/>
                  </a:ext>
                </a:extLst>
              </p:cNvPr>
              <p:cNvCxnSpPr>
                <a:cxnSpLocks/>
              </p:cNvCxnSpPr>
              <p:nvPr/>
            </p:nvCxnSpPr>
            <p:spPr>
              <a:xfrm>
                <a:off x="1275102" y="3654824"/>
                <a:ext cx="3015339" cy="0"/>
              </a:xfrm>
              <a:prstGeom prst="line">
                <a:avLst/>
              </a:prstGeom>
              <a:ln w="12700">
                <a:solidFill>
                  <a:srgbClr val="E7680F"/>
                </a:solidFill>
              </a:ln>
            </p:spPr>
            <p:style>
              <a:lnRef idx="1">
                <a:schemeClr val="accent1"/>
              </a:lnRef>
              <a:fillRef idx="0">
                <a:schemeClr val="accent1"/>
              </a:fillRef>
              <a:effectRef idx="0">
                <a:schemeClr val="accent1"/>
              </a:effectRef>
              <a:fontRef idx="minor">
                <a:schemeClr val="tx1"/>
              </a:fontRef>
            </p:style>
          </p:cxnSp>
        </p:grpSp>
        <p:sp>
          <p:nvSpPr>
            <p:cNvPr id="27" name="!!1">
              <a:extLst>
                <a:ext uri="{FF2B5EF4-FFF2-40B4-BE49-F238E27FC236}">
                  <a16:creationId xmlns:a16="http://schemas.microsoft.com/office/drawing/2014/main" id="{B9B8B857-A9B0-9118-DCA6-97A915F85FAD}"/>
                </a:ext>
              </a:extLst>
            </p:cNvPr>
            <p:cNvSpPr txBox="1"/>
            <p:nvPr/>
          </p:nvSpPr>
          <p:spPr>
            <a:xfrm>
              <a:off x="1855638" y="3839403"/>
              <a:ext cx="5869399" cy="533480"/>
            </a:xfrm>
            <a:prstGeom prst="rect">
              <a:avLst/>
            </a:prstGeom>
            <a:noFill/>
          </p:spPr>
          <p:txBody>
            <a:bodyPr wrap="square" rtlCol="0">
              <a:spAutoFit/>
            </a:bodyPr>
            <a:lstStyle/>
            <a:p>
              <a:pPr lvl="0"/>
              <a:r>
                <a:rPr lang="pt-BR" altLang="vi-VN" sz="2000" dirty="0">
                  <a:latin typeface="+mn-lt"/>
                  <a:cs typeface="Times New Roman" panose="02020603050405020304" pitchFamily="18" charset="0"/>
                </a:rPr>
                <a:t>Các quan hệ </a:t>
              </a:r>
              <a:r>
                <a:rPr lang="en-US" sz="2000" dirty="0">
                  <a:latin typeface="Arial" pitchFamily="34" charset="0"/>
                  <a:cs typeface="Arial" pitchFamily="34" charset="0"/>
                </a:rPr>
                <a:t>XH </a:t>
              </a:r>
              <a:r>
                <a:rPr lang="en-US" sz="2000" dirty="0" err="1">
                  <a:latin typeface="Arial" pitchFamily="34" charset="0"/>
                  <a:cs typeface="Arial" pitchFamily="34" charset="0"/>
                </a:rPr>
                <a:t>khác</a:t>
              </a:r>
              <a:r>
                <a:rPr lang="en-US" sz="2000" dirty="0">
                  <a:latin typeface="Arial" pitchFamily="34" charset="0"/>
                  <a:cs typeface="Arial" pitchFamily="34" charset="0"/>
                </a:rPr>
                <a:t> </a:t>
              </a:r>
              <a:r>
                <a:rPr lang="en-US" sz="2000" dirty="0" err="1">
                  <a:latin typeface="Arial" pitchFamily="34" charset="0"/>
                  <a:cs typeface="Arial" pitchFamily="34" charset="0"/>
                </a:rPr>
                <a:t>có</a:t>
              </a:r>
              <a:r>
                <a:rPr lang="en-US" sz="2000" dirty="0">
                  <a:latin typeface="Arial" pitchFamily="34" charset="0"/>
                  <a:cs typeface="Arial" pitchFamily="34" charset="0"/>
                </a:rPr>
                <a:t> </a:t>
              </a:r>
              <a:r>
                <a:rPr lang="en-US" sz="2000" dirty="0" err="1">
                  <a:latin typeface="Arial" pitchFamily="34" charset="0"/>
                  <a:cs typeface="Arial" pitchFamily="34" charset="0"/>
                </a:rPr>
                <a:t>liên</a:t>
              </a:r>
              <a:r>
                <a:rPr lang="en-US" sz="2000" dirty="0">
                  <a:latin typeface="Arial" pitchFamily="34" charset="0"/>
                  <a:cs typeface="Arial" pitchFamily="34" charset="0"/>
                </a:rPr>
                <a:t> </a:t>
              </a:r>
              <a:r>
                <a:rPr lang="en-US" sz="2000" dirty="0" err="1">
                  <a:latin typeface="Arial" pitchFamily="34" charset="0"/>
                  <a:cs typeface="Arial" pitchFamily="34" charset="0"/>
                </a:rPr>
                <a:t>quan</a:t>
              </a:r>
              <a:r>
                <a:rPr lang="en-US" sz="2000" dirty="0">
                  <a:latin typeface="Arial" pitchFamily="34" charset="0"/>
                  <a:cs typeface="Arial" pitchFamily="34" charset="0"/>
                </a:rPr>
                <a:t> </a:t>
              </a:r>
              <a:r>
                <a:rPr lang="en-US" sz="2000" dirty="0" err="1">
                  <a:latin typeface="Arial" pitchFamily="34" charset="0"/>
                  <a:cs typeface="Arial" pitchFamily="34" charset="0"/>
                </a:rPr>
                <a:t>đến</a:t>
              </a:r>
              <a:r>
                <a:rPr lang="en-US" sz="2000" dirty="0">
                  <a:latin typeface="Arial" pitchFamily="34" charset="0"/>
                  <a:cs typeface="Arial" pitchFamily="34" charset="0"/>
                </a:rPr>
                <a:t> </a:t>
              </a:r>
              <a:r>
                <a:rPr lang="en-US" sz="2000" dirty="0" err="1">
                  <a:latin typeface="Arial" pitchFamily="34" charset="0"/>
                  <a:cs typeface="Arial" pitchFamily="34" charset="0"/>
                </a:rPr>
                <a:t>quan</a:t>
              </a:r>
              <a:r>
                <a:rPr lang="en-US" sz="2000" dirty="0">
                  <a:latin typeface="Arial" pitchFamily="34" charset="0"/>
                  <a:cs typeface="Arial" pitchFamily="34" charset="0"/>
                </a:rPr>
                <a:t> </a:t>
              </a:r>
              <a:r>
                <a:rPr lang="en-US" sz="2000" dirty="0" err="1">
                  <a:latin typeface="Arial" pitchFamily="34" charset="0"/>
                  <a:cs typeface="Arial" pitchFamily="34" charset="0"/>
                </a:rPr>
                <a:t>hệ</a:t>
              </a:r>
              <a:r>
                <a:rPr lang="en-US" sz="2000" dirty="0">
                  <a:latin typeface="Arial" pitchFamily="34" charset="0"/>
                  <a:cs typeface="Arial" pitchFamily="34" charset="0"/>
                </a:rPr>
                <a:t> </a:t>
              </a:r>
              <a:r>
                <a:rPr lang="en-US" sz="2000" dirty="0" err="1">
                  <a:latin typeface="Arial" pitchFamily="34" charset="0"/>
                  <a:cs typeface="Arial" pitchFamily="34" charset="0"/>
                </a:rPr>
                <a:t>lao</a:t>
              </a:r>
              <a:r>
                <a:rPr lang="en-US" sz="2000" dirty="0">
                  <a:latin typeface="Arial" pitchFamily="34" charset="0"/>
                  <a:cs typeface="Arial" pitchFamily="34" charset="0"/>
                </a:rPr>
                <a:t> </a:t>
              </a:r>
              <a:r>
                <a:rPr lang="en-US" sz="2000" dirty="0" err="1">
                  <a:latin typeface="Arial" pitchFamily="34" charset="0"/>
                  <a:cs typeface="Arial" pitchFamily="34" charset="0"/>
                </a:rPr>
                <a:t>động</a:t>
              </a:r>
              <a:r>
                <a:rPr lang="pt-BR" altLang="vi-VN" sz="2000" dirty="0">
                  <a:latin typeface="+mn-lt"/>
                  <a:cs typeface="Times New Roman" panose="02020603050405020304" pitchFamily="18" charset="0"/>
                </a:rPr>
                <a:t> . </a:t>
              </a:r>
              <a:endParaRPr lang="en-US" sz="2800" dirty="0">
                <a:latin typeface="+mn-lt"/>
              </a:endParaRPr>
            </a:p>
          </p:txBody>
        </p:sp>
      </p:grpSp>
      <p:sp>
        <p:nvSpPr>
          <p:cNvPr id="16" name="TextBox 15">
            <a:extLst>
              <a:ext uri="{FF2B5EF4-FFF2-40B4-BE49-F238E27FC236}">
                <a16:creationId xmlns:a16="http://schemas.microsoft.com/office/drawing/2014/main" id="{44E174B6-34B5-D44D-F250-55396ADCAD4A}"/>
              </a:ext>
            </a:extLst>
          </p:cNvPr>
          <p:cNvSpPr txBox="1"/>
          <p:nvPr/>
        </p:nvSpPr>
        <p:spPr>
          <a:xfrm>
            <a:off x="-281431" y="1302985"/>
            <a:ext cx="4544821" cy="369332"/>
          </a:xfrm>
          <a:prstGeom prst="rect">
            <a:avLst/>
          </a:prstGeom>
          <a:noFill/>
        </p:spPr>
        <p:txBody>
          <a:bodyPr wrap="square" rtlCol="0">
            <a:spAutoFit/>
          </a:bodyPr>
          <a:lstStyle/>
          <a:p>
            <a:pPr algn="ctr"/>
            <a:r>
              <a:rPr lang="en-US" sz="1800" b="1" dirty="0">
                <a:solidFill>
                  <a:srgbClr val="1E0975"/>
                </a:solidFill>
                <a:latin typeface="Arial" panose="020B0604020202020204" pitchFamily="34" charset="0"/>
                <a:ea typeface="Roboto" panose="02000000000000000000" pitchFamily="2" charset="0"/>
                <a:cs typeface="Arial" panose="020B0604020202020204" pitchFamily="34" charset="0"/>
              </a:rPr>
              <a:t>1.2. </a:t>
            </a:r>
            <a:r>
              <a:rPr lang="en-US" sz="1800" b="1" dirty="0" err="1">
                <a:solidFill>
                  <a:srgbClr val="1E0975"/>
                </a:solidFill>
                <a:latin typeface="Arial" panose="020B0604020202020204" pitchFamily="34" charset="0"/>
                <a:ea typeface="Roboto" panose="02000000000000000000" pitchFamily="2" charset="0"/>
                <a:cs typeface="Arial" panose="020B0604020202020204" pitchFamily="34" charset="0"/>
              </a:rPr>
              <a:t>Đối</a:t>
            </a:r>
            <a:r>
              <a:rPr lang="en-US" sz="1800" b="1" dirty="0">
                <a:solidFill>
                  <a:srgbClr val="1E0975"/>
                </a:solidFill>
                <a:latin typeface="Arial" panose="020B0604020202020204" pitchFamily="34" charset="0"/>
                <a:ea typeface="Roboto" panose="02000000000000000000" pitchFamily="2" charset="0"/>
                <a:cs typeface="Arial" panose="020B0604020202020204" pitchFamily="34" charset="0"/>
              </a:rPr>
              <a:t> </a:t>
            </a:r>
            <a:r>
              <a:rPr lang="en-US" sz="1800" b="1" dirty="0" err="1">
                <a:solidFill>
                  <a:srgbClr val="1E0975"/>
                </a:solidFill>
                <a:latin typeface="Arial" panose="020B0604020202020204" pitchFamily="34" charset="0"/>
                <a:ea typeface="Roboto" panose="02000000000000000000" pitchFamily="2" charset="0"/>
                <a:cs typeface="Arial" panose="020B0604020202020204" pitchFamily="34" charset="0"/>
              </a:rPr>
              <a:t>tượng</a:t>
            </a:r>
            <a:r>
              <a:rPr lang="en-US" sz="1800" b="1" dirty="0">
                <a:solidFill>
                  <a:srgbClr val="1E0975"/>
                </a:solidFill>
                <a:latin typeface="Arial" panose="020B0604020202020204" pitchFamily="34" charset="0"/>
                <a:ea typeface="Roboto" panose="02000000000000000000" pitchFamily="2" charset="0"/>
                <a:cs typeface="Arial" panose="020B0604020202020204" pitchFamily="34" charset="0"/>
              </a:rPr>
              <a:t> </a:t>
            </a:r>
            <a:r>
              <a:rPr lang="en-US" sz="1800" b="1" dirty="0" err="1">
                <a:solidFill>
                  <a:srgbClr val="1E0975"/>
                </a:solidFill>
                <a:latin typeface="Arial" panose="020B0604020202020204" pitchFamily="34" charset="0"/>
                <a:ea typeface="Roboto" panose="02000000000000000000" pitchFamily="2" charset="0"/>
                <a:cs typeface="Arial" panose="020B0604020202020204" pitchFamily="34" charset="0"/>
              </a:rPr>
              <a:t>điều</a:t>
            </a:r>
            <a:r>
              <a:rPr lang="en-US" sz="1800" b="1" dirty="0">
                <a:solidFill>
                  <a:srgbClr val="1E0975"/>
                </a:solidFill>
                <a:latin typeface="Arial" panose="020B0604020202020204" pitchFamily="34" charset="0"/>
                <a:ea typeface="Roboto" panose="02000000000000000000" pitchFamily="2" charset="0"/>
                <a:cs typeface="Arial" panose="020B0604020202020204" pitchFamily="34" charset="0"/>
              </a:rPr>
              <a:t> </a:t>
            </a:r>
            <a:r>
              <a:rPr lang="en-US" sz="1800" b="1" dirty="0" err="1">
                <a:solidFill>
                  <a:srgbClr val="1E0975"/>
                </a:solidFill>
                <a:latin typeface="Arial" panose="020B0604020202020204" pitchFamily="34" charset="0"/>
                <a:ea typeface="Roboto" panose="02000000000000000000" pitchFamily="2" charset="0"/>
                <a:cs typeface="Arial" panose="020B0604020202020204" pitchFamily="34" charset="0"/>
              </a:rPr>
              <a:t>chỉnh</a:t>
            </a:r>
            <a:endParaRPr lang="vi-VN" sz="1800" b="1" dirty="0">
              <a:solidFill>
                <a:srgbClr val="1E0975"/>
              </a:solidFill>
              <a:latin typeface="Arial" panose="020B0604020202020204" pitchFamily="34" charset="0"/>
              <a:ea typeface="Roboto" panose="02000000000000000000" pitchFamily="2" charset="0"/>
              <a:cs typeface="Arial" panose="020B0604020202020204" pitchFamily="34" charset="0"/>
            </a:endParaRPr>
          </a:p>
        </p:txBody>
      </p:sp>
      <p:grpSp>
        <p:nvGrpSpPr>
          <p:cNvPr id="2" name="Nhóm 25">
            <a:extLst>
              <a:ext uri="{FF2B5EF4-FFF2-40B4-BE49-F238E27FC236}">
                <a16:creationId xmlns:a16="http://schemas.microsoft.com/office/drawing/2014/main" id="{ED0A1463-6CA9-E69F-A663-B2B751821061}"/>
              </a:ext>
            </a:extLst>
          </p:cNvPr>
          <p:cNvGrpSpPr/>
          <p:nvPr/>
        </p:nvGrpSpPr>
        <p:grpSpPr>
          <a:xfrm>
            <a:off x="0" y="627447"/>
            <a:ext cx="8972550" cy="585931"/>
            <a:chOff x="475212" y="489252"/>
            <a:chExt cx="4504292" cy="781241"/>
          </a:xfrm>
        </p:grpSpPr>
        <p:grpSp>
          <p:nvGrpSpPr>
            <p:cNvPr id="5" name="Nhóm 26">
              <a:extLst>
                <a:ext uri="{FF2B5EF4-FFF2-40B4-BE49-F238E27FC236}">
                  <a16:creationId xmlns:a16="http://schemas.microsoft.com/office/drawing/2014/main" id="{96C9393E-6F0E-82DF-9DB5-FF11D14BAAC9}"/>
                </a:ext>
              </a:extLst>
            </p:cNvPr>
            <p:cNvGrpSpPr/>
            <p:nvPr/>
          </p:nvGrpSpPr>
          <p:grpSpPr>
            <a:xfrm>
              <a:off x="475212" y="489252"/>
              <a:ext cx="4504292" cy="781241"/>
              <a:chOff x="475212" y="489252"/>
              <a:chExt cx="4504292" cy="781241"/>
            </a:xfrm>
          </p:grpSpPr>
          <p:sp>
            <p:nvSpPr>
              <p:cNvPr id="25" name="Rectangle: Rounded Corners 20">
                <a:extLst>
                  <a:ext uri="{FF2B5EF4-FFF2-40B4-BE49-F238E27FC236}">
                    <a16:creationId xmlns:a16="http://schemas.microsoft.com/office/drawing/2014/main" id="{33F74D58-3EA4-53E5-3184-E006667A5FAB}"/>
                  </a:ext>
                </a:extLst>
              </p:cNvPr>
              <p:cNvSpPr/>
              <p:nvPr/>
            </p:nvSpPr>
            <p:spPr>
              <a:xfrm>
                <a:off x="666398" y="516221"/>
                <a:ext cx="4313106" cy="754272"/>
              </a:xfrm>
              <a:prstGeom prst="roundRect">
                <a:avLst>
                  <a:gd name="adj" fmla="val 50000"/>
                </a:avLst>
              </a:prstGeom>
              <a:solidFill>
                <a:schemeClr val="bg1">
                  <a:lumMod val="95000"/>
                </a:schemeClr>
              </a:solidFill>
              <a:ln w="19050">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1050">
                  <a:solidFill>
                    <a:schemeClr val="bg1">
                      <a:lumMod val="95000"/>
                    </a:schemeClr>
                  </a:solidFill>
                </a:endParaRPr>
              </a:p>
            </p:txBody>
          </p:sp>
          <p:sp>
            <p:nvSpPr>
              <p:cNvPr id="31" name="Rectangle: Rounded Corners 20">
                <a:extLst>
                  <a:ext uri="{FF2B5EF4-FFF2-40B4-BE49-F238E27FC236}">
                    <a16:creationId xmlns:a16="http://schemas.microsoft.com/office/drawing/2014/main" id="{FCEA5BDD-A84B-740E-C973-03175A287555}"/>
                  </a:ext>
                </a:extLst>
              </p:cNvPr>
              <p:cNvSpPr/>
              <p:nvPr/>
            </p:nvSpPr>
            <p:spPr>
              <a:xfrm>
                <a:off x="957578" y="607137"/>
                <a:ext cx="3902657" cy="564402"/>
              </a:xfrm>
              <a:prstGeom prst="roundRect">
                <a:avLst>
                  <a:gd name="adj" fmla="val 50000"/>
                </a:avLst>
              </a:prstGeom>
              <a:solidFill>
                <a:schemeClr val="bg1"/>
              </a:solidFill>
              <a:ln>
                <a:solidFill>
                  <a:schemeClr val="bg1">
                    <a:lumMod val="95000"/>
                  </a:schemeClr>
                </a:solidFill>
              </a:ln>
              <a:effectLst>
                <a:outerShdw blurRad="50800" dist="38100" dir="5400000" algn="t"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1050">
                  <a:solidFill>
                    <a:schemeClr val="bg1">
                      <a:lumMod val="95000"/>
                    </a:schemeClr>
                  </a:solidFill>
                </a:endParaRPr>
              </a:p>
            </p:txBody>
          </p:sp>
          <p:grpSp>
            <p:nvGrpSpPr>
              <p:cNvPr id="32" name="Nhóm 30">
                <a:extLst>
                  <a:ext uri="{FF2B5EF4-FFF2-40B4-BE49-F238E27FC236}">
                    <a16:creationId xmlns:a16="http://schemas.microsoft.com/office/drawing/2014/main" id="{F60F8141-B643-0240-877D-B1DCD072FC6B}"/>
                  </a:ext>
                </a:extLst>
              </p:cNvPr>
              <p:cNvGrpSpPr/>
              <p:nvPr/>
            </p:nvGrpSpPr>
            <p:grpSpPr>
              <a:xfrm>
                <a:off x="475212" y="489252"/>
                <a:ext cx="859716" cy="779672"/>
                <a:chOff x="630445" y="2543352"/>
                <a:chExt cx="916482" cy="831153"/>
              </a:xfrm>
            </p:grpSpPr>
            <p:sp>
              <p:nvSpPr>
                <p:cNvPr id="34" name="Hình Bầu dục 32">
                  <a:extLst>
                    <a:ext uri="{FF2B5EF4-FFF2-40B4-BE49-F238E27FC236}">
                      <a16:creationId xmlns:a16="http://schemas.microsoft.com/office/drawing/2014/main" id="{BA711F4E-36A3-0028-1731-D84A275BD547}"/>
                    </a:ext>
                  </a:extLst>
                </p:cNvPr>
                <p:cNvSpPr/>
                <p:nvPr/>
              </p:nvSpPr>
              <p:spPr>
                <a:xfrm>
                  <a:off x="630445" y="2543352"/>
                  <a:ext cx="916482" cy="831153"/>
                </a:xfrm>
                <a:prstGeom prst="ellipse">
                  <a:avLst/>
                </a:prstGeom>
                <a:solidFill>
                  <a:srgbClr val="167B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35" name="Hình Bầu dục 33">
                  <a:extLst>
                    <a:ext uri="{FF2B5EF4-FFF2-40B4-BE49-F238E27FC236}">
                      <a16:creationId xmlns:a16="http://schemas.microsoft.com/office/drawing/2014/main" id="{E3DAC1A8-02A9-C775-745C-BB9B7AB80035}"/>
                    </a:ext>
                  </a:extLst>
                </p:cNvPr>
                <p:cNvSpPr/>
                <p:nvPr/>
              </p:nvSpPr>
              <p:spPr>
                <a:xfrm>
                  <a:off x="706297" y="2619215"/>
                  <a:ext cx="764809" cy="67942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75" b="1">
                    <a:solidFill>
                      <a:schemeClr val="accent4">
                        <a:lumMod val="50000"/>
                      </a:schemeClr>
                    </a:solidFill>
                    <a:latin typeface="Arial" panose="020B0604020202020204" pitchFamily="34" charset="0"/>
                    <a:cs typeface="Arial" panose="020B0604020202020204" pitchFamily="34" charset="0"/>
                  </a:endParaRPr>
                </a:p>
              </p:txBody>
            </p:sp>
          </p:grpSp>
          <p:sp>
            <p:nvSpPr>
              <p:cNvPr id="33" name="TextBox 17">
                <a:extLst>
                  <a:ext uri="{FF2B5EF4-FFF2-40B4-BE49-F238E27FC236}">
                    <a16:creationId xmlns:a16="http://schemas.microsoft.com/office/drawing/2014/main" id="{083FA03B-3A59-DDC0-B907-6C6F8A6D8BB0}"/>
                  </a:ext>
                </a:extLst>
              </p:cNvPr>
              <p:cNvSpPr txBox="1"/>
              <p:nvPr/>
            </p:nvSpPr>
            <p:spPr>
              <a:xfrm>
                <a:off x="1261011" y="668440"/>
                <a:ext cx="3673951" cy="471924"/>
              </a:xfrm>
              <a:prstGeom prst="rect">
                <a:avLst/>
              </a:prstGeom>
              <a:noFill/>
            </p:spPr>
            <p:txBody>
              <a:bodyPr wrap="square" rtlCol="0">
                <a:spAutoFit/>
              </a:bodyPr>
              <a:lstStyle/>
              <a:p>
                <a:r>
                  <a:rPr lang="en-US" sz="1575" b="1" dirty="0">
                    <a:solidFill>
                      <a:srgbClr val="206252"/>
                    </a:solidFill>
                    <a:latin typeface="Arial" panose="020B0604020202020204" pitchFamily="34" charset="0"/>
                    <a:ea typeface="Roboto" panose="02000000000000000000" pitchFamily="2" charset="0"/>
                    <a:cs typeface="Arial" panose="020B0604020202020204" pitchFamily="34" charset="0"/>
                  </a:rPr>
                  <a:t> </a:t>
                </a:r>
                <a:r>
                  <a:rPr lang="en-US" sz="1700" b="1" dirty="0" err="1">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Khái</a:t>
                </a:r>
                <a:r>
                  <a:rPr lang="en-US" sz="1700"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 </a:t>
                </a:r>
                <a:r>
                  <a:rPr lang="en-US" sz="1700" b="1" dirty="0" err="1">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niệm</a:t>
                </a:r>
                <a:r>
                  <a:rPr lang="en-US" sz="1700"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 </a:t>
                </a:r>
                <a:r>
                  <a:rPr lang="en-US" sz="1700" b="1" dirty="0" err="1">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đối</a:t>
                </a:r>
                <a:r>
                  <a:rPr lang="en-US" sz="1700"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 </a:t>
                </a:r>
                <a:r>
                  <a:rPr lang="en-US" sz="1700" b="1" dirty="0" err="1">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tượng</a:t>
                </a:r>
                <a:r>
                  <a:rPr lang="en-US" sz="1700"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 </a:t>
                </a:r>
                <a:r>
                  <a:rPr lang="en-US" sz="1700" b="1" dirty="0" err="1">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và</a:t>
                </a:r>
                <a:r>
                  <a:rPr lang="en-US" sz="1700"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 </a:t>
                </a:r>
                <a:r>
                  <a:rPr lang="en-US" sz="1700" b="1" dirty="0" err="1">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phương</a:t>
                </a:r>
                <a:r>
                  <a:rPr lang="en-US" sz="1700"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 </a:t>
                </a:r>
                <a:r>
                  <a:rPr lang="en-US" sz="1700" b="1" dirty="0" err="1">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pháp</a:t>
                </a:r>
                <a:r>
                  <a:rPr lang="en-US" sz="1700"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 </a:t>
                </a:r>
                <a:r>
                  <a:rPr lang="en-US" sz="1700" b="1" dirty="0" err="1">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điều</a:t>
                </a:r>
                <a:r>
                  <a:rPr lang="en-US" sz="1700"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 </a:t>
                </a:r>
                <a:r>
                  <a:rPr lang="en-US" sz="1700" b="1" dirty="0" err="1">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chỉnh</a:t>
                </a:r>
                <a:r>
                  <a:rPr lang="en-US" sz="1700"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 </a:t>
                </a:r>
                <a:r>
                  <a:rPr lang="en-US" sz="1700" b="1" dirty="0" err="1">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của</a:t>
                </a:r>
                <a:r>
                  <a:rPr lang="en-US" sz="1700"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 </a:t>
                </a:r>
                <a:r>
                  <a:rPr lang="en-US" sz="1700" b="1" dirty="0" err="1">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luật</a:t>
                </a:r>
                <a:r>
                  <a:rPr lang="en-US" sz="1700"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 Lao </a:t>
                </a:r>
                <a:r>
                  <a:rPr lang="en-US" sz="1700" b="1" dirty="0" err="1">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động</a:t>
                </a:r>
                <a:endParaRPr lang="vi-VN" sz="1700"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endParaRPr>
              </a:p>
            </p:txBody>
          </p:sp>
        </p:grpSp>
        <p:sp>
          <p:nvSpPr>
            <p:cNvPr id="18" name="TextBox 23">
              <a:extLst>
                <a:ext uri="{FF2B5EF4-FFF2-40B4-BE49-F238E27FC236}">
                  <a16:creationId xmlns:a16="http://schemas.microsoft.com/office/drawing/2014/main" id="{F59177C1-4342-5CD7-51B4-9ABA8C93C740}"/>
                </a:ext>
              </a:extLst>
            </p:cNvPr>
            <p:cNvSpPr txBox="1"/>
            <p:nvPr/>
          </p:nvSpPr>
          <p:spPr>
            <a:xfrm>
              <a:off x="526881" y="689692"/>
              <a:ext cx="717437" cy="384721"/>
            </a:xfrm>
            <a:prstGeom prst="rect">
              <a:avLst/>
            </a:prstGeom>
            <a:noFill/>
          </p:spPr>
          <p:txBody>
            <a:bodyPr wrap="square" rtlCol="0">
              <a:spAutoFit/>
            </a:bodyPr>
            <a:lstStyle/>
            <a:p>
              <a:pPr algn="ctr"/>
              <a:r>
                <a:rPr lang="en-US" sz="1275"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1</a:t>
              </a:r>
              <a:endParaRPr lang="vi-VN" sz="1275"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endParaRPr>
            </a:p>
          </p:txBody>
        </p:sp>
      </p:grpSp>
    </p:spTree>
    <p:extLst>
      <p:ext uri="{BB962C8B-B14F-4D97-AF65-F5344CB8AC3E}">
        <p14:creationId xmlns:p14="http://schemas.microsoft.com/office/powerpoint/2010/main" val="240112253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randombar(horizontal)">
                                      <p:cBhvr>
                                        <p:cTn id="7" dur="10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wipe(left)">
                                      <p:cBhvr>
                                        <p:cTn id="12" dur="1000"/>
                                        <p:tgtEl>
                                          <p:spTgt spid="1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wipe(left)">
                                      <p:cBhvr>
                                        <p:cTn id="17" dur="1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Hình chữ nhật: Góc Tròn 54">
            <a:extLst>
              <a:ext uri="{FF2B5EF4-FFF2-40B4-BE49-F238E27FC236}">
                <a16:creationId xmlns:a16="http://schemas.microsoft.com/office/drawing/2014/main" id="{C428D57B-6B84-63C7-DDC8-7CB5A85C4E6A}"/>
              </a:ext>
            </a:extLst>
          </p:cNvPr>
          <p:cNvSpPr/>
          <p:nvPr/>
        </p:nvSpPr>
        <p:spPr>
          <a:xfrm>
            <a:off x="4567798" y="3279729"/>
            <a:ext cx="2926557" cy="640809"/>
          </a:xfrm>
          <a:prstGeom prst="roundRect">
            <a:avLst>
              <a:gd name="adj" fmla="val 50000"/>
            </a:avLst>
          </a:prstGeom>
          <a:solidFill>
            <a:schemeClr val="bg1">
              <a:lumMod val="95000"/>
            </a:schemeClr>
          </a:solidFill>
          <a:ln>
            <a:solidFill>
              <a:srgbClr val="E7680F"/>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p>
        </p:txBody>
      </p:sp>
      <p:sp>
        <p:nvSpPr>
          <p:cNvPr id="7" name="Hình chữ nhật: Góc Tròn 54">
            <a:extLst>
              <a:ext uri="{FF2B5EF4-FFF2-40B4-BE49-F238E27FC236}">
                <a16:creationId xmlns:a16="http://schemas.microsoft.com/office/drawing/2014/main" id="{B5CCA18A-454D-5113-981D-D478D035C09B}"/>
              </a:ext>
            </a:extLst>
          </p:cNvPr>
          <p:cNvSpPr/>
          <p:nvPr/>
        </p:nvSpPr>
        <p:spPr>
          <a:xfrm>
            <a:off x="871916" y="3206401"/>
            <a:ext cx="2926557" cy="640809"/>
          </a:xfrm>
          <a:prstGeom prst="roundRect">
            <a:avLst>
              <a:gd name="adj" fmla="val 50000"/>
            </a:avLst>
          </a:prstGeom>
          <a:solidFill>
            <a:schemeClr val="bg1">
              <a:lumMod val="95000"/>
            </a:schemeClr>
          </a:solidFill>
          <a:ln>
            <a:solidFill>
              <a:srgbClr val="E7680F"/>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p>
        </p:txBody>
      </p:sp>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3" name="AutoShape 6" descr="Danh ca Ngọc Sơn chia sẻ di chúc viết tay sâu sắc và đầy tình cảm của người  cha quá cố - MOLI Star">
            <a:extLst>
              <a:ext uri="{FF2B5EF4-FFF2-40B4-BE49-F238E27FC236}">
                <a16:creationId xmlns:a16="http://schemas.microsoft.com/office/drawing/2014/main" id="{09A0B033-5114-91F5-D69C-16D907191493}"/>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4" name="AutoShape 6" descr="Danh ca Ngọc Sơn chia sẻ di chúc viết tay sâu sắc và đầy tình cảm của người  cha quá cố - MOLI Star">
            <a:extLst>
              <a:ext uri="{FF2B5EF4-FFF2-40B4-BE49-F238E27FC236}">
                <a16:creationId xmlns:a16="http://schemas.microsoft.com/office/drawing/2014/main" id="{DCCCAAA5-04D5-71FE-9DCB-C141B909C7C8}"/>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grpSp>
        <p:nvGrpSpPr>
          <p:cNvPr id="17" name="Nhóm 40">
            <a:extLst>
              <a:ext uri="{FF2B5EF4-FFF2-40B4-BE49-F238E27FC236}">
                <a16:creationId xmlns:a16="http://schemas.microsoft.com/office/drawing/2014/main" id="{A129B5DC-2348-59D2-A5AD-3424F0ECFD80}"/>
              </a:ext>
            </a:extLst>
          </p:cNvPr>
          <p:cNvGrpSpPr/>
          <p:nvPr/>
        </p:nvGrpSpPr>
        <p:grpSpPr>
          <a:xfrm>
            <a:off x="944913" y="2361918"/>
            <a:ext cx="2857762" cy="1349554"/>
            <a:chOff x="3169071" y="3275234"/>
            <a:chExt cx="3810349" cy="1851516"/>
          </a:xfrm>
        </p:grpSpPr>
        <p:sp>
          <p:nvSpPr>
            <p:cNvPr id="18" name="Hình chữ nhật: Góc Tròn 13">
              <a:extLst>
                <a:ext uri="{FF2B5EF4-FFF2-40B4-BE49-F238E27FC236}">
                  <a16:creationId xmlns:a16="http://schemas.microsoft.com/office/drawing/2014/main" id="{73B2323A-7A0E-3899-47E4-E258E6C368C1}"/>
                </a:ext>
              </a:extLst>
            </p:cNvPr>
            <p:cNvSpPr/>
            <p:nvPr/>
          </p:nvSpPr>
          <p:spPr>
            <a:xfrm>
              <a:off x="4179798" y="3275234"/>
              <a:ext cx="1788896" cy="684888"/>
            </a:xfrm>
            <a:prstGeom prst="roundRect">
              <a:avLst>
                <a:gd name="adj" fmla="val 50000"/>
              </a:avLst>
            </a:prstGeom>
            <a:noFill/>
            <a:ln w="19050">
              <a:solidFill>
                <a:srgbClr val="E7680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vi-VN" sz="1400" dirty="0">
                  <a:latin typeface="+mj-lt"/>
                </a:rPr>
                <a:t>người</a:t>
              </a:r>
              <a:endParaRPr lang="en-US" sz="1400" dirty="0">
                <a:latin typeface="+mj-lt"/>
              </a:endParaRPr>
            </a:p>
          </p:txBody>
        </p:sp>
        <p:sp>
          <p:nvSpPr>
            <p:cNvPr id="23" name="TextBox 27">
              <a:extLst>
                <a:ext uri="{FF2B5EF4-FFF2-40B4-BE49-F238E27FC236}">
                  <a16:creationId xmlns:a16="http://schemas.microsoft.com/office/drawing/2014/main" id="{09C9C84C-37BE-5A2F-11EB-48669EBDD973}"/>
                </a:ext>
              </a:extLst>
            </p:cNvPr>
            <p:cNvSpPr txBox="1"/>
            <p:nvPr/>
          </p:nvSpPr>
          <p:spPr>
            <a:xfrm>
              <a:off x="3169071" y="4620045"/>
              <a:ext cx="3810349" cy="506705"/>
            </a:xfrm>
            <a:prstGeom prst="rect">
              <a:avLst/>
            </a:prstGeom>
            <a:noFill/>
          </p:spPr>
          <p:txBody>
            <a:bodyPr wrap="square" rtlCol="0">
              <a:spAutoFit/>
            </a:bodyPr>
            <a:lstStyle/>
            <a:p>
              <a:pPr algn="ctr">
                <a:defRPr/>
              </a:pPr>
              <a:r>
                <a:rPr lang="vi-VN" sz="1800" b="1" dirty="0">
                  <a:latin typeface="+mj-lt"/>
                </a:rPr>
                <a:t>người làm công ăn lương </a:t>
              </a:r>
              <a:endParaRPr lang="en-US" sz="1800" b="1" dirty="0">
                <a:latin typeface="+mj-lt"/>
              </a:endParaRPr>
            </a:p>
          </p:txBody>
        </p:sp>
      </p:grpSp>
      <p:grpSp>
        <p:nvGrpSpPr>
          <p:cNvPr id="33" name="Nhóm 87">
            <a:extLst>
              <a:ext uri="{FF2B5EF4-FFF2-40B4-BE49-F238E27FC236}">
                <a16:creationId xmlns:a16="http://schemas.microsoft.com/office/drawing/2014/main" id="{378DC5C9-7FB6-7D94-FD4E-21A36148629C}"/>
              </a:ext>
            </a:extLst>
          </p:cNvPr>
          <p:cNvGrpSpPr/>
          <p:nvPr/>
        </p:nvGrpSpPr>
        <p:grpSpPr>
          <a:xfrm>
            <a:off x="345281" y="1026042"/>
            <a:ext cx="8427244" cy="936849"/>
            <a:chOff x="1158239" y="3339451"/>
            <a:chExt cx="5985804" cy="1249132"/>
          </a:xfrm>
        </p:grpSpPr>
        <p:grpSp>
          <p:nvGrpSpPr>
            <p:cNvPr id="35" name="Nhóm 89">
              <a:extLst>
                <a:ext uri="{FF2B5EF4-FFF2-40B4-BE49-F238E27FC236}">
                  <a16:creationId xmlns:a16="http://schemas.microsoft.com/office/drawing/2014/main" id="{35DE6D0F-8E20-EC8A-9DD2-44B2B9989F12}"/>
                </a:ext>
              </a:extLst>
            </p:cNvPr>
            <p:cNvGrpSpPr/>
            <p:nvPr/>
          </p:nvGrpSpPr>
          <p:grpSpPr>
            <a:xfrm>
              <a:off x="1158239" y="3339451"/>
              <a:ext cx="3100819" cy="987253"/>
              <a:chOff x="1189622" y="3163085"/>
              <a:chExt cx="3100819" cy="987253"/>
            </a:xfrm>
          </p:grpSpPr>
          <p:sp>
            <p:nvSpPr>
              <p:cNvPr id="37" name="!!4">
                <a:extLst>
                  <a:ext uri="{FF2B5EF4-FFF2-40B4-BE49-F238E27FC236}">
                    <a16:creationId xmlns:a16="http://schemas.microsoft.com/office/drawing/2014/main" id="{86A5BC97-FD64-8DED-B407-662208475330}"/>
                  </a:ext>
                </a:extLst>
              </p:cNvPr>
              <p:cNvSpPr/>
              <p:nvPr/>
            </p:nvSpPr>
            <p:spPr>
              <a:xfrm>
                <a:off x="1189622" y="3210323"/>
                <a:ext cx="85480" cy="940015"/>
              </a:xfrm>
              <a:prstGeom prst="roundRect">
                <a:avLst/>
              </a:prstGeom>
              <a:solidFill>
                <a:srgbClr val="E768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p>
            </p:txBody>
          </p:sp>
          <p:sp>
            <p:nvSpPr>
              <p:cNvPr id="38" name="!!3">
                <a:extLst>
                  <a:ext uri="{FF2B5EF4-FFF2-40B4-BE49-F238E27FC236}">
                    <a16:creationId xmlns:a16="http://schemas.microsoft.com/office/drawing/2014/main" id="{DD441ABE-DB85-EF03-4AE8-7066727DA6A5}"/>
                  </a:ext>
                </a:extLst>
              </p:cNvPr>
              <p:cNvSpPr txBox="1"/>
              <p:nvPr/>
            </p:nvSpPr>
            <p:spPr>
              <a:xfrm>
                <a:off x="1315742" y="3163085"/>
                <a:ext cx="1360012" cy="492442"/>
              </a:xfrm>
              <a:prstGeom prst="rect">
                <a:avLst/>
              </a:prstGeom>
              <a:noFill/>
            </p:spPr>
            <p:txBody>
              <a:bodyPr wrap="square" rtlCol="0">
                <a:spAutoFit/>
              </a:bodyPr>
              <a:lstStyle/>
              <a:p>
                <a:r>
                  <a:rPr lang="en-US" sz="1800" b="1" dirty="0" err="1">
                    <a:solidFill>
                      <a:srgbClr val="E7680F"/>
                    </a:solidFill>
                    <a:latin typeface="Arial" panose="020B0604020202020204" pitchFamily="34" charset="0"/>
                    <a:ea typeface="Roboto" panose="02000000000000000000" pitchFamily="2" charset="0"/>
                    <a:cs typeface="Arial" panose="020B0604020202020204" pitchFamily="34" charset="0"/>
                  </a:rPr>
                  <a:t>Nhóm</a:t>
                </a:r>
                <a:r>
                  <a:rPr lang="en-US" sz="1800" b="1" dirty="0">
                    <a:solidFill>
                      <a:srgbClr val="E7680F"/>
                    </a:solidFill>
                    <a:latin typeface="Arial" panose="020B0604020202020204" pitchFamily="34" charset="0"/>
                    <a:ea typeface="Roboto" panose="02000000000000000000" pitchFamily="2" charset="0"/>
                    <a:cs typeface="Arial" panose="020B0604020202020204" pitchFamily="34" charset="0"/>
                  </a:rPr>
                  <a:t> 1</a:t>
                </a:r>
                <a:endParaRPr lang="vi-VN" sz="1800" b="1" dirty="0">
                  <a:solidFill>
                    <a:srgbClr val="E7680F"/>
                  </a:solidFill>
                  <a:latin typeface="Arial" panose="020B0604020202020204" pitchFamily="34" charset="0"/>
                  <a:ea typeface="Roboto" panose="02000000000000000000" pitchFamily="2" charset="0"/>
                  <a:cs typeface="Arial" panose="020B0604020202020204" pitchFamily="34" charset="0"/>
                </a:endParaRPr>
              </a:p>
            </p:txBody>
          </p:sp>
          <p:cxnSp>
            <p:nvCxnSpPr>
              <p:cNvPr id="39" name="!!2">
                <a:extLst>
                  <a:ext uri="{FF2B5EF4-FFF2-40B4-BE49-F238E27FC236}">
                    <a16:creationId xmlns:a16="http://schemas.microsoft.com/office/drawing/2014/main" id="{08E9930E-2716-2723-3FC8-1699BBA25E5A}"/>
                  </a:ext>
                </a:extLst>
              </p:cNvPr>
              <p:cNvCxnSpPr>
                <a:cxnSpLocks/>
              </p:cNvCxnSpPr>
              <p:nvPr/>
            </p:nvCxnSpPr>
            <p:spPr>
              <a:xfrm>
                <a:off x="1275102" y="3654824"/>
                <a:ext cx="3015339" cy="0"/>
              </a:xfrm>
              <a:prstGeom prst="line">
                <a:avLst/>
              </a:prstGeom>
              <a:ln w="12700">
                <a:solidFill>
                  <a:srgbClr val="E7680F"/>
                </a:solidFill>
              </a:ln>
            </p:spPr>
            <p:style>
              <a:lnRef idx="1">
                <a:schemeClr val="accent1"/>
              </a:lnRef>
              <a:fillRef idx="0">
                <a:schemeClr val="accent1"/>
              </a:fillRef>
              <a:effectRef idx="0">
                <a:schemeClr val="accent1"/>
              </a:effectRef>
              <a:fontRef idx="minor">
                <a:schemeClr val="tx1"/>
              </a:fontRef>
            </p:style>
          </p:cxnSp>
        </p:grpSp>
        <p:sp>
          <p:nvSpPr>
            <p:cNvPr id="36" name="!!1">
              <a:extLst>
                <a:ext uri="{FF2B5EF4-FFF2-40B4-BE49-F238E27FC236}">
                  <a16:creationId xmlns:a16="http://schemas.microsoft.com/office/drawing/2014/main" id="{C6FD4EC0-7693-DB33-F1C4-4D11B61E251B}"/>
                </a:ext>
              </a:extLst>
            </p:cNvPr>
            <p:cNvSpPr txBox="1"/>
            <p:nvPr/>
          </p:nvSpPr>
          <p:spPr>
            <a:xfrm>
              <a:off x="1279578" y="3839403"/>
              <a:ext cx="5864465" cy="749180"/>
            </a:xfrm>
            <a:prstGeom prst="rect">
              <a:avLst/>
            </a:prstGeom>
            <a:noFill/>
          </p:spPr>
          <p:txBody>
            <a:bodyPr wrap="square" rtlCol="0">
              <a:spAutoFit/>
            </a:bodyPr>
            <a:lstStyle/>
            <a:p>
              <a:pPr algn="just">
                <a:lnSpc>
                  <a:spcPct val="120000"/>
                </a:lnSpc>
              </a:pPr>
              <a:r>
                <a:rPr lang="pt-BR" altLang="vi-VN" sz="2000" dirty="0">
                  <a:latin typeface="+mn-lt"/>
                  <a:cs typeface="Times New Roman" panose="02020603050405020304" pitchFamily="18" charset="0"/>
                </a:rPr>
                <a:t>Quan hệ lao động</a:t>
              </a:r>
              <a:r>
                <a:rPr lang="en-US" altLang="vi-VN" sz="2800" dirty="0">
                  <a:latin typeface="+mn-lt"/>
                  <a:cs typeface="Times New Roman" panose="02020603050405020304" pitchFamily="18" charset="0"/>
                </a:rPr>
                <a:t>:</a:t>
              </a:r>
              <a:r>
                <a:rPr lang="en-US" altLang="vi-VN" sz="2800" dirty="0">
                  <a:latin typeface="+mn-lt"/>
                </a:rPr>
                <a:t> </a:t>
              </a:r>
              <a:r>
                <a:rPr lang="vi-VN" sz="2000" dirty="0">
                  <a:ea typeface="Batang" panose="02030600000101010101" pitchFamily="18" charset="-127"/>
                  <a:cs typeface="Arial" panose="020B0604020202020204" pitchFamily="34" charset="0"/>
                </a:rPr>
                <a:t>Là quan hệ giữa những người sinh ra từ một gốc</a:t>
              </a:r>
              <a:r>
                <a:rPr lang="en-US" sz="2000" dirty="0">
                  <a:ea typeface="Batang" panose="02030600000101010101" pitchFamily="18" charset="-127"/>
                  <a:cs typeface="Arial" panose="020B0604020202020204" pitchFamily="34" charset="0"/>
                </a:rPr>
                <a:t>.</a:t>
              </a:r>
              <a:endParaRPr lang="vi-VN" sz="2000" b="1" i="1" dirty="0">
                <a:latin typeface="Arial" panose="020B0604020202020204" pitchFamily="34" charset="0"/>
                <a:ea typeface="Roboto" panose="02000000000000000000" pitchFamily="2" charset="0"/>
                <a:cs typeface="Arial" panose="020B0604020202020204" pitchFamily="34" charset="0"/>
              </a:endParaRPr>
            </a:p>
          </p:txBody>
        </p:sp>
      </p:grpSp>
      <p:sp>
        <p:nvSpPr>
          <p:cNvPr id="5" name="TextBox 4">
            <a:extLst>
              <a:ext uri="{FF2B5EF4-FFF2-40B4-BE49-F238E27FC236}">
                <a16:creationId xmlns:a16="http://schemas.microsoft.com/office/drawing/2014/main" id="{2445F48A-CABF-E377-06D7-F8BDA99321BA}"/>
              </a:ext>
            </a:extLst>
          </p:cNvPr>
          <p:cNvSpPr txBox="1"/>
          <p:nvPr/>
        </p:nvSpPr>
        <p:spPr>
          <a:xfrm>
            <a:off x="-628457" y="565680"/>
            <a:ext cx="4544821" cy="369332"/>
          </a:xfrm>
          <a:prstGeom prst="rect">
            <a:avLst/>
          </a:prstGeom>
          <a:noFill/>
        </p:spPr>
        <p:txBody>
          <a:bodyPr wrap="square" rtlCol="0">
            <a:spAutoFit/>
          </a:bodyPr>
          <a:lstStyle/>
          <a:p>
            <a:pPr algn="ctr"/>
            <a:r>
              <a:rPr lang="en-US" sz="1800" b="1" dirty="0">
                <a:solidFill>
                  <a:srgbClr val="1E0975"/>
                </a:solidFill>
                <a:latin typeface="Arial" panose="020B0604020202020204" pitchFamily="34" charset="0"/>
                <a:ea typeface="Roboto" panose="02000000000000000000" pitchFamily="2" charset="0"/>
                <a:cs typeface="Arial" panose="020B0604020202020204" pitchFamily="34" charset="0"/>
              </a:rPr>
              <a:t>1.2. </a:t>
            </a:r>
            <a:r>
              <a:rPr lang="en-US" sz="1800" b="1" dirty="0" err="1">
                <a:solidFill>
                  <a:srgbClr val="1E0975"/>
                </a:solidFill>
                <a:latin typeface="Arial" panose="020B0604020202020204" pitchFamily="34" charset="0"/>
                <a:ea typeface="Roboto" panose="02000000000000000000" pitchFamily="2" charset="0"/>
                <a:cs typeface="Arial" panose="020B0604020202020204" pitchFamily="34" charset="0"/>
              </a:rPr>
              <a:t>Đối</a:t>
            </a:r>
            <a:r>
              <a:rPr lang="en-US" sz="1800" b="1" dirty="0">
                <a:solidFill>
                  <a:srgbClr val="1E0975"/>
                </a:solidFill>
                <a:latin typeface="Arial" panose="020B0604020202020204" pitchFamily="34" charset="0"/>
                <a:ea typeface="Roboto" panose="02000000000000000000" pitchFamily="2" charset="0"/>
                <a:cs typeface="Arial" panose="020B0604020202020204" pitchFamily="34" charset="0"/>
              </a:rPr>
              <a:t> </a:t>
            </a:r>
            <a:r>
              <a:rPr lang="en-US" sz="1800" b="1" dirty="0" err="1">
                <a:solidFill>
                  <a:srgbClr val="1E0975"/>
                </a:solidFill>
                <a:latin typeface="Arial" panose="020B0604020202020204" pitchFamily="34" charset="0"/>
                <a:ea typeface="Roboto" panose="02000000000000000000" pitchFamily="2" charset="0"/>
                <a:cs typeface="Arial" panose="020B0604020202020204" pitchFamily="34" charset="0"/>
              </a:rPr>
              <a:t>tượng</a:t>
            </a:r>
            <a:r>
              <a:rPr lang="en-US" sz="1800" b="1" dirty="0">
                <a:solidFill>
                  <a:srgbClr val="1E0975"/>
                </a:solidFill>
                <a:latin typeface="Arial" panose="020B0604020202020204" pitchFamily="34" charset="0"/>
                <a:ea typeface="Roboto" panose="02000000000000000000" pitchFamily="2" charset="0"/>
                <a:cs typeface="Arial" panose="020B0604020202020204" pitchFamily="34" charset="0"/>
              </a:rPr>
              <a:t> </a:t>
            </a:r>
            <a:r>
              <a:rPr lang="en-US" sz="1800" b="1" dirty="0" err="1">
                <a:solidFill>
                  <a:srgbClr val="1E0975"/>
                </a:solidFill>
                <a:latin typeface="Arial" panose="020B0604020202020204" pitchFamily="34" charset="0"/>
                <a:ea typeface="Roboto" panose="02000000000000000000" pitchFamily="2" charset="0"/>
                <a:cs typeface="Arial" panose="020B0604020202020204" pitchFamily="34" charset="0"/>
              </a:rPr>
              <a:t>điều</a:t>
            </a:r>
            <a:r>
              <a:rPr lang="en-US" sz="1800" b="1" dirty="0">
                <a:solidFill>
                  <a:srgbClr val="1E0975"/>
                </a:solidFill>
                <a:latin typeface="Arial" panose="020B0604020202020204" pitchFamily="34" charset="0"/>
                <a:ea typeface="Roboto" panose="02000000000000000000" pitchFamily="2" charset="0"/>
                <a:cs typeface="Arial" panose="020B0604020202020204" pitchFamily="34" charset="0"/>
              </a:rPr>
              <a:t> </a:t>
            </a:r>
            <a:r>
              <a:rPr lang="en-US" sz="1800" b="1" dirty="0" err="1">
                <a:solidFill>
                  <a:srgbClr val="1E0975"/>
                </a:solidFill>
                <a:latin typeface="Arial" panose="020B0604020202020204" pitchFamily="34" charset="0"/>
                <a:ea typeface="Roboto" panose="02000000000000000000" pitchFamily="2" charset="0"/>
                <a:cs typeface="Arial" panose="020B0604020202020204" pitchFamily="34" charset="0"/>
              </a:rPr>
              <a:t>chỉnh</a:t>
            </a:r>
            <a:endParaRPr lang="vi-VN" sz="1800" b="1" dirty="0">
              <a:solidFill>
                <a:srgbClr val="1E0975"/>
              </a:solidFill>
              <a:latin typeface="Arial" panose="020B0604020202020204" pitchFamily="34" charset="0"/>
              <a:ea typeface="Roboto" panose="02000000000000000000" pitchFamily="2" charset="0"/>
              <a:cs typeface="Arial" panose="020B0604020202020204" pitchFamily="34" charset="0"/>
            </a:endParaRPr>
          </a:p>
        </p:txBody>
      </p:sp>
      <p:sp>
        <p:nvSpPr>
          <p:cNvPr id="11" name="TextBox 27">
            <a:extLst>
              <a:ext uri="{FF2B5EF4-FFF2-40B4-BE49-F238E27FC236}">
                <a16:creationId xmlns:a16="http://schemas.microsoft.com/office/drawing/2014/main" id="{D40C0E19-3E4B-24A1-DDD1-559B56C0D186}"/>
              </a:ext>
            </a:extLst>
          </p:cNvPr>
          <p:cNvSpPr txBox="1"/>
          <p:nvPr/>
        </p:nvSpPr>
        <p:spPr>
          <a:xfrm>
            <a:off x="1632945" y="2421414"/>
            <a:ext cx="1481697" cy="369333"/>
          </a:xfrm>
          <a:prstGeom prst="rect">
            <a:avLst/>
          </a:prstGeom>
          <a:noFill/>
        </p:spPr>
        <p:txBody>
          <a:bodyPr wrap="square" rtlCol="0">
            <a:spAutoFit/>
          </a:bodyPr>
          <a:lstStyle/>
          <a:p>
            <a:pPr algn="ctr">
              <a:defRPr/>
            </a:pPr>
            <a:r>
              <a:rPr lang="vi-VN" sz="1800" b="1" dirty="0">
                <a:latin typeface="+mj-lt"/>
              </a:rPr>
              <a:t>người</a:t>
            </a:r>
            <a:endParaRPr lang="en-US" sz="1800" b="1" dirty="0">
              <a:latin typeface="+mj-lt"/>
            </a:endParaRPr>
          </a:p>
        </p:txBody>
      </p:sp>
      <p:grpSp>
        <p:nvGrpSpPr>
          <p:cNvPr id="12" name="Nhóm 40">
            <a:extLst>
              <a:ext uri="{FF2B5EF4-FFF2-40B4-BE49-F238E27FC236}">
                <a16:creationId xmlns:a16="http://schemas.microsoft.com/office/drawing/2014/main" id="{4EE9A4AD-D54B-804E-0F0A-E2C9FBE17AA9}"/>
              </a:ext>
            </a:extLst>
          </p:cNvPr>
          <p:cNvGrpSpPr/>
          <p:nvPr/>
        </p:nvGrpSpPr>
        <p:grpSpPr>
          <a:xfrm>
            <a:off x="4572000" y="2421414"/>
            <a:ext cx="2857762" cy="1349554"/>
            <a:chOff x="3169071" y="3275234"/>
            <a:chExt cx="3810349" cy="1851516"/>
          </a:xfrm>
        </p:grpSpPr>
        <p:sp>
          <p:nvSpPr>
            <p:cNvPr id="13" name="Hình chữ nhật: Góc Tròn 13">
              <a:extLst>
                <a:ext uri="{FF2B5EF4-FFF2-40B4-BE49-F238E27FC236}">
                  <a16:creationId xmlns:a16="http://schemas.microsoft.com/office/drawing/2014/main" id="{88DA8F95-F08A-402B-82C2-3924C82CBC08}"/>
                </a:ext>
              </a:extLst>
            </p:cNvPr>
            <p:cNvSpPr/>
            <p:nvPr/>
          </p:nvSpPr>
          <p:spPr>
            <a:xfrm>
              <a:off x="4179798" y="3275234"/>
              <a:ext cx="1788896" cy="684888"/>
            </a:xfrm>
            <a:prstGeom prst="roundRect">
              <a:avLst>
                <a:gd name="adj" fmla="val 50000"/>
              </a:avLst>
            </a:prstGeom>
            <a:noFill/>
            <a:ln w="19050">
              <a:solidFill>
                <a:srgbClr val="E7680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vi-VN" sz="1400" dirty="0">
                  <a:latin typeface="+mj-lt"/>
                </a:rPr>
                <a:t>người</a:t>
              </a:r>
              <a:endParaRPr lang="en-US" sz="1400" dirty="0">
                <a:latin typeface="+mj-lt"/>
              </a:endParaRPr>
            </a:p>
          </p:txBody>
        </p:sp>
        <p:sp>
          <p:nvSpPr>
            <p:cNvPr id="15" name="TextBox 27">
              <a:extLst>
                <a:ext uri="{FF2B5EF4-FFF2-40B4-BE49-F238E27FC236}">
                  <a16:creationId xmlns:a16="http://schemas.microsoft.com/office/drawing/2014/main" id="{1705A251-86C9-F107-E50A-28B289B42D40}"/>
                </a:ext>
              </a:extLst>
            </p:cNvPr>
            <p:cNvSpPr txBox="1"/>
            <p:nvPr/>
          </p:nvSpPr>
          <p:spPr>
            <a:xfrm>
              <a:off x="3169071" y="4620045"/>
              <a:ext cx="3810349" cy="506705"/>
            </a:xfrm>
            <a:prstGeom prst="rect">
              <a:avLst/>
            </a:prstGeom>
            <a:noFill/>
          </p:spPr>
          <p:txBody>
            <a:bodyPr wrap="square" rtlCol="0">
              <a:spAutoFit/>
            </a:bodyPr>
            <a:lstStyle/>
            <a:p>
              <a:pPr algn="ctr">
                <a:defRPr/>
              </a:pPr>
              <a:r>
                <a:rPr lang="vi-VN" sz="1800" b="1" dirty="0">
                  <a:latin typeface="+mj-lt"/>
                </a:rPr>
                <a:t>người sử dụng lao động </a:t>
              </a:r>
              <a:endParaRPr lang="en-US" sz="1800" b="1" dirty="0">
                <a:latin typeface="+mj-lt"/>
              </a:endParaRPr>
            </a:p>
          </p:txBody>
        </p:sp>
      </p:grpSp>
      <p:sp>
        <p:nvSpPr>
          <p:cNvPr id="50" name="TextBox 27">
            <a:extLst>
              <a:ext uri="{FF2B5EF4-FFF2-40B4-BE49-F238E27FC236}">
                <a16:creationId xmlns:a16="http://schemas.microsoft.com/office/drawing/2014/main" id="{310FDF50-126A-4602-3039-E2EF2E859019}"/>
              </a:ext>
            </a:extLst>
          </p:cNvPr>
          <p:cNvSpPr txBox="1"/>
          <p:nvPr/>
        </p:nvSpPr>
        <p:spPr>
          <a:xfrm>
            <a:off x="5190020" y="2455811"/>
            <a:ext cx="1481697" cy="369333"/>
          </a:xfrm>
          <a:prstGeom prst="rect">
            <a:avLst/>
          </a:prstGeom>
          <a:noFill/>
        </p:spPr>
        <p:txBody>
          <a:bodyPr wrap="square" rtlCol="0">
            <a:spAutoFit/>
          </a:bodyPr>
          <a:lstStyle/>
          <a:p>
            <a:pPr algn="ctr">
              <a:defRPr/>
            </a:pPr>
            <a:r>
              <a:rPr lang="vi-VN" sz="1800" b="1" dirty="0">
                <a:latin typeface="+mj-lt"/>
              </a:rPr>
              <a:t>người</a:t>
            </a:r>
            <a:endParaRPr lang="en-US" sz="1800" b="1" dirty="0">
              <a:latin typeface="+mj-lt"/>
            </a:endParaRPr>
          </a:p>
        </p:txBody>
      </p:sp>
      <p:cxnSp>
        <p:nvCxnSpPr>
          <p:cNvPr id="51" name="Straight Arrow Connector 50">
            <a:extLst>
              <a:ext uri="{FF2B5EF4-FFF2-40B4-BE49-F238E27FC236}">
                <a16:creationId xmlns:a16="http://schemas.microsoft.com/office/drawing/2014/main" id="{BD849F2C-B354-1B43-983D-D84E8D358B44}"/>
              </a:ext>
            </a:extLst>
          </p:cNvPr>
          <p:cNvCxnSpPr>
            <a:cxnSpLocks/>
          </p:cNvCxnSpPr>
          <p:nvPr/>
        </p:nvCxnSpPr>
        <p:spPr>
          <a:xfrm>
            <a:off x="3044630" y="2500117"/>
            <a:ext cx="2285415" cy="0"/>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2" name="Straight Arrow Connector 51">
            <a:extLst>
              <a:ext uri="{FF2B5EF4-FFF2-40B4-BE49-F238E27FC236}">
                <a16:creationId xmlns:a16="http://schemas.microsoft.com/office/drawing/2014/main" id="{A257A8F7-12FD-9853-313A-75F4CBC0DA7F}"/>
              </a:ext>
            </a:extLst>
          </p:cNvPr>
          <p:cNvCxnSpPr>
            <a:cxnSpLocks/>
          </p:cNvCxnSpPr>
          <p:nvPr/>
        </p:nvCxnSpPr>
        <p:spPr>
          <a:xfrm flipH="1" flipV="1">
            <a:off x="3340482" y="2789140"/>
            <a:ext cx="1924462" cy="1607"/>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5" name="Straight Arrow Connector 54">
            <a:extLst>
              <a:ext uri="{FF2B5EF4-FFF2-40B4-BE49-F238E27FC236}">
                <a16:creationId xmlns:a16="http://schemas.microsoft.com/office/drawing/2014/main" id="{D7473AB0-1D8A-9F58-C5AA-FA0C7B3E58E1}"/>
              </a:ext>
            </a:extLst>
          </p:cNvPr>
          <p:cNvCxnSpPr/>
          <p:nvPr/>
        </p:nvCxnSpPr>
        <p:spPr>
          <a:xfrm>
            <a:off x="3916364" y="3394810"/>
            <a:ext cx="581025" cy="0"/>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6" name="Straight Arrow Connector 55">
            <a:extLst>
              <a:ext uri="{FF2B5EF4-FFF2-40B4-BE49-F238E27FC236}">
                <a16:creationId xmlns:a16="http://schemas.microsoft.com/office/drawing/2014/main" id="{459BDBC6-C034-0199-7FEA-02A08BEC4625}"/>
              </a:ext>
            </a:extLst>
          </p:cNvPr>
          <p:cNvCxnSpPr/>
          <p:nvPr/>
        </p:nvCxnSpPr>
        <p:spPr>
          <a:xfrm flipH="1">
            <a:off x="3916364" y="3711472"/>
            <a:ext cx="581025" cy="0"/>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94883482"/>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ular Callout 13">
            <a:extLst>
              <a:ext uri="{FF2B5EF4-FFF2-40B4-BE49-F238E27FC236}">
                <a16:creationId xmlns:a16="http://schemas.microsoft.com/office/drawing/2014/main" id="{2C4C71F2-B6B4-C906-2F97-C330272F4FD0}"/>
              </a:ext>
            </a:extLst>
          </p:cNvPr>
          <p:cNvSpPr/>
          <p:nvPr/>
        </p:nvSpPr>
        <p:spPr>
          <a:xfrm>
            <a:off x="431126" y="781050"/>
            <a:ext cx="3050371" cy="1104900"/>
          </a:xfrm>
          <a:prstGeom prst="wedgeRoundRectCallout">
            <a:avLst>
              <a:gd name="adj1" fmla="val -13492"/>
              <a:gd name="adj2" fmla="val 102774"/>
              <a:gd name="adj3" fmla="val 16667"/>
            </a:avLst>
          </a:prstGeom>
          <a:solidFill>
            <a:schemeClr val="bg1"/>
          </a:solidFill>
          <a:ln w="38100">
            <a:solidFill>
              <a:schemeClr val="accent5">
                <a:lumMod val="75000"/>
              </a:schemeClr>
            </a:solidFill>
            <a:prstDash val="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700" b="1" dirty="0">
                <a:solidFill>
                  <a:schemeClr val="tx2">
                    <a:lumMod val="50000"/>
                  </a:schemeClr>
                </a:solidFill>
                <a:latin typeface="Arial" panose="020B0604020202020204" pitchFamily="34" charset="0"/>
                <a:cs typeface="Arial" panose="020B0604020202020204" pitchFamily="34" charset="0"/>
              </a:rPr>
              <a:t>VD</a:t>
            </a:r>
          </a:p>
        </p:txBody>
      </p:sp>
      <p:pic>
        <p:nvPicPr>
          <p:cNvPr id="5" name="Picture 4">
            <a:extLst>
              <a:ext uri="{FF2B5EF4-FFF2-40B4-BE49-F238E27FC236}">
                <a16:creationId xmlns:a16="http://schemas.microsoft.com/office/drawing/2014/main" id="{573C6BBC-E73F-6389-411D-E6A7CFA3292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a:xfrm flipV="1">
            <a:off x="2715294" y="4109625"/>
            <a:ext cx="839467" cy="300110"/>
          </a:xfrm>
          <a:prstGeom prst="rect">
            <a:avLst/>
          </a:prstGeom>
        </p:spPr>
      </p:pic>
      <p:grpSp>
        <p:nvGrpSpPr>
          <p:cNvPr id="6" name="Group 5">
            <a:extLst>
              <a:ext uri="{FF2B5EF4-FFF2-40B4-BE49-F238E27FC236}">
                <a16:creationId xmlns:a16="http://schemas.microsoft.com/office/drawing/2014/main" id="{C8139253-6AE6-ECF3-729A-B0F1B5D12E7C}"/>
              </a:ext>
            </a:extLst>
          </p:cNvPr>
          <p:cNvGrpSpPr/>
          <p:nvPr/>
        </p:nvGrpSpPr>
        <p:grpSpPr>
          <a:xfrm>
            <a:off x="3729038" y="699677"/>
            <a:ext cx="5414962" cy="3522279"/>
            <a:chOff x="8546626" y="1535934"/>
            <a:chExt cx="9048099" cy="6890799"/>
          </a:xfrm>
        </p:grpSpPr>
        <p:grpSp>
          <p:nvGrpSpPr>
            <p:cNvPr id="7" name="Group 6">
              <a:extLst>
                <a:ext uri="{FF2B5EF4-FFF2-40B4-BE49-F238E27FC236}">
                  <a16:creationId xmlns:a16="http://schemas.microsoft.com/office/drawing/2014/main" id="{13D8F94D-41EE-33A7-B019-0D52A3D44087}"/>
                </a:ext>
              </a:extLst>
            </p:cNvPr>
            <p:cNvGrpSpPr/>
            <p:nvPr/>
          </p:nvGrpSpPr>
          <p:grpSpPr>
            <a:xfrm>
              <a:off x="8546626" y="2678258"/>
              <a:ext cx="9048099" cy="5748475"/>
              <a:chOff x="1123014" y="3887415"/>
              <a:chExt cx="15784398" cy="4565463"/>
            </a:xfrm>
          </p:grpSpPr>
          <p:sp>
            <p:nvSpPr>
              <p:cNvPr id="16" name="Rectangle: Rounded Corners 15">
                <a:extLst>
                  <a:ext uri="{FF2B5EF4-FFF2-40B4-BE49-F238E27FC236}">
                    <a16:creationId xmlns:a16="http://schemas.microsoft.com/office/drawing/2014/main" id="{301E7DBA-3924-5D2C-C204-306385FA9A51}"/>
                  </a:ext>
                </a:extLst>
              </p:cNvPr>
              <p:cNvSpPr/>
              <p:nvPr/>
            </p:nvSpPr>
            <p:spPr>
              <a:xfrm>
                <a:off x="1123014" y="3887415"/>
                <a:ext cx="15784398" cy="4565463"/>
              </a:xfrm>
              <a:prstGeom prst="roundRect">
                <a:avLst/>
              </a:prstGeom>
              <a:solidFill>
                <a:schemeClr val="accent6">
                  <a:lumMod val="60000"/>
                  <a:lumOff val="4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17" name="Rectangle: Rounded Corners 16">
                <a:extLst>
                  <a:ext uri="{FF2B5EF4-FFF2-40B4-BE49-F238E27FC236}">
                    <a16:creationId xmlns:a16="http://schemas.microsoft.com/office/drawing/2014/main" id="{8CAD4EEF-B714-4811-7E02-5AB6C043B4F4}"/>
                  </a:ext>
                </a:extLst>
              </p:cNvPr>
              <p:cNvSpPr/>
              <p:nvPr/>
            </p:nvSpPr>
            <p:spPr>
              <a:xfrm>
                <a:off x="1488107" y="4232791"/>
                <a:ext cx="15054212" cy="3893945"/>
              </a:xfrm>
              <a:prstGeom prst="roundRect">
                <a:avLst/>
              </a:prstGeom>
              <a:solidFill>
                <a:schemeClr val="bg1"/>
              </a:solidFill>
              <a:ln w="38100">
                <a:solidFill>
                  <a:schemeClr val="accent6">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auto">
                  <a:spcBef>
                    <a:spcPts val="0"/>
                  </a:spcBef>
                  <a:spcAft>
                    <a:spcPts val="0"/>
                  </a:spcAft>
                  <a:defRPr/>
                </a:pPr>
                <a:r>
                  <a:rPr lang="en-US" sz="2200" dirty="0">
                    <a:solidFill>
                      <a:schemeClr val="tx1"/>
                    </a:solidFill>
                    <a:latin typeface="Arial" pitchFamily="34" charset="0"/>
                    <a:cs typeface="Arial" pitchFamily="34" charset="0"/>
                  </a:rPr>
                  <a:t>- CC-VC --- </a:t>
                </a:r>
                <a:r>
                  <a:rPr lang="en-US" sz="2200" dirty="0" err="1">
                    <a:solidFill>
                      <a:schemeClr val="tx1"/>
                    </a:solidFill>
                    <a:latin typeface="Arial" pitchFamily="34" charset="0"/>
                    <a:cs typeface="Arial" pitchFamily="34" charset="0"/>
                  </a:rPr>
                  <a:t>cơ</a:t>
                </a:r>
                <a:r>
                  <a:rPr lang="en-US" sz="2200" dirty="0">
                    <a:solidFill>
                      <a:schemeClr val="tx1"/>
                    </a:solidFill>
                    <a:latin typeface="Arial" pitchFamily="34" charset="0"/>
                    <a:cs typeface="Arial" pitchFamily="34" charset="0"/>
                  </a:rPr>
                  <a:t> </a:t>
                </a:r>
                <a:r>
                  <a:rPr lang="en-US" sz="2200" dirty="0" err="1">
                    <a:solidFill>
                      <a:schemeClr val="tx1"/>
                    </a:solidFill>
                    <a:latin typeface="Arial" pitchFamily="34" charset="0"/>
                    <a:cs typeface="Arial" pitchFamily="34" charset="0"/>
                  </a:rPr>
                  <a:t>quan</a:t>
                </a:r>
                <a:r>
                  <a:rPr lang="en-US" sz="2200" dirty="0">
                    <a:solidFill>
                      <a:schemeClr val="tx1"/>
                    </a:solidFill>
                    <a:latin typeface="Arial" pitchFamily="34" charset="0"/>
                    <a:cs typeface="Arial" pitchFamily="34" charset="0"/>
                  </a:rPr>
                  <a:t> NN;</a:t>
                </a:r>
              </a:p>
              <a:p>
                <a:pPr fontAlgn="auto">
                  <a:spcBef>
                    <a:spcPts val="0"/>
                  </a:spcBef>
                  <a:spcAft>
                    <a:spcPts val="0"/>
                  </a:spcAft>
                  <a:defRPr/>
                </a:pPr>
                <a:r>
                  <a:rPr lang="en-US" sz="2200" dirty="0">
                    <a:solidFill>
                      <a:schemeClr val="tx1"/>
                    </a:solidFill>
                    <a:latin typeface="Arial" pitchFamily="34" charset="0"/>
                    <a:cs typeface="Arial" pitchFamily="34" charset="0"/>
                  </a:rPr>
                  <a:t>- Quan </a:t>
                </a:r>
                <a:r>
                  <a:rPr lang="en-US" sz="2200" dirty="0" err="1">
                    <a:solidFill>
                      <a:schemeClr val="tx1"/>
                    </a:solidFill>
                    <a:latin typeface="Arial" pitchFamily="34" charset="0"/>
                    <a:cs typeface="Arial" pitchFamily="34" charset="0"/>
                  </a:rPr>
                  <a:t>hệ</a:t>
                </a:r>
                <a:r>
                  <a:rPr lang="en-US" sz="2200" dirty="0">
                    <a:solidFill>
                      <a:schemeClr val="tx1"/>
                    </a:solidFill>
                    <a:latin typeface="Arial" pitchFamily="34" charset="0"/>
                    <a:cs typeface="Arial" pitchFamily="34" charset="0"/>
                  </a:rPr>
                  <a:t> </a:t>
                </a:r>
                <a:r>
                  <a:rPr lang="en-US" sz="2200" dirty="0" err="1">
                    <a:solidFill>
                      <a:schemeClr val="tx1"/>
                    </a:solidFill>
                    <a:latin typeface="Arial" pitchFamily="34" charset="0"/>
                    <a:cs typeface="Arial" pitchFamily="34" charset="0"/>
                  </a:rPr>
                  <a:t>lao</a:t>
                </a:r>
                <a:r>
                  <a:rPr lang="en-US" sz="2200" dirty="0">
                    <a:solidFill>
                      <a:schemeClr val="tx1"/>
                    </a:solidFill>
                    <a:latin typeface="Arial" pitchFamily="34" charset="0"/>
                    <a:cs typeface="Arial" pitchFamily="34" charset="0"/>
                  </a:rPr>
                  <a:t> </a:t>
                </a:r>
                <a:r>
                  <a:rPr lang="en-US" sz="2200" dirty="0" err="1">
                    <a:solidFill>
                      <a:schemeClr val="tx1"/>
                    </a:solidFill>
                    <a:latin typeface="Arial" pitchFamily="34" charset="0"/>
                    <a:cs typeface="Arial" pitchFamily="34" charset="0"/>
                  </a:rPr>
                  <a:t>động</a:t>
                </a:r>
                <a:r>
                  <a:rPr lang="en-US" sz="2200" dirty="0">
                    <a:solidFill>
                      <a:schemeClr val="tx1"/>
                    </a:solidFill>
                    <a:latin typeface="Arial" pitchFamily="34" charset="0"/>
                    <a:cs typeface="Arial" pitchFamily="34" charset="0"/>
                  </a:rPr>
                  <a:t> </a:t>
                </a:r>
                <a:r>
                  <a:rPr lang="en-US" sz="2200" dirty="0" err="1">
                    <a:solidFill>
                      <a:schemeClr val="tx1"/>
                    </a:solidFill>
                    <a:latin typeface="Arial" pitchFamily="34" charset="0"/>
                    <a:cs typeface="Arial" pitchFamily="34" charset="0"/>
                  </a:rPr>
                  <a:t>trong</a:t>
                </a:r>
                <a:r>
                  <a:rPr lang="en-US" sz="2200" dirty="0">
                    <a:solidFill>
                      <a:schemeClr val="tx1"/>
                    </a:solidFill>
                    <a:latin typeface="Arial" pitchFamily="34" charset="0"/>
                    <a:cs typeface="Arial" pitchFamily="34" charset="0"/>
                  </a:rPr>
                  <a:t> </a:t>
                </a:r>
                <a:r>
                  <a:rPr lang="en-US" sz="2200" dirty="0" err="1">
                    <a:solidFill>
                      <a:schemeClr val="tx1"/>
                    </a:solidFill>
                    <a:latin typeface="Arial" pitchFamily="34" charset="0"/>
                    <a:cs typeface="Arial" pitchFamily="34" charset="0"/>
                  </a:rPr>
                  <a:t>các</a:t>
                </a:r>
                <a:r>
                  <a:rPr lang="en-US" sz="2200" dirty="0">
                    <a:solidFill>
                      <a:schemeClr val="tx1"/>
                    </a:solidFill>
                    <a:latin typeface="Arial" pitchFamily="34" charset="0"/>
                    <a:cs typeface="Arial" pitchFamily="34" charset="0"/>
                  </a:rPr>
                  <a:t> </a:t>
                </a:r>
                <a:r>
                  <a:rPr lang="en-US" sz="2200" dirty="0" err="1">
                    <a:solidFill>
                      <a:schemeClr val="tx1"/>
                    </a:solidFill>
                    <a:latin typeface="Arial" pitchFamily="34" charset="0"/>
                    <a:cs typeface="Arial" pitchFamily="34" charset="0"/>
                  </a:rPr>
                  <a:t>hợp</a:t>
                </a:r>
                <a:r>
                  <a:rPr lang="en-US" sz="2200" dirty="0">
                    <a:solidFill>
                      <a:schemeClr val="tx1"/>
                    </a:solidFill>
                    <a:latin typeface="Arial" pitchFamily="34" charset="0"/>
                    <a:cs typeface="Arial" pitchFamily="34" charset="0"/>
                  </a:rPr>
                  <a:t> </a:t>
                </a:r>
                <a:r>
                  <a:rPr lang="en-US" sz="2200" dirty="0" err="1">
                    <a:solidFill>
                      <a:schemeClr val="tx1"/>
                    </a:solidFill>
                    <a:latin typeface="Arial" pitchFamily="34" charset="0"/>
                    <a:cs typeface="Arial" pitchFamily="34" charset="0"/>
                  </a:rPr>
                  <a:t>tác</a:t>
                </a:r>
                <a:r>
                  <a:rPr lang="en-US" sz="2200" dirty="0">
                    <a:solidFill>
                      <a:schemeClr val="tx1"/>
                    </a:solidFill>
                    <a:latin typeface="Arial" pitchFamily="34" charset="0"/>
                    <a:cs typeface="Arial" pitchFamily="34" charset="0"/>
                  </a:rPr>
                  <a:t> </a:t>
                </a:r>
                <a:r>
                  <a:rPr lang="en-US" sz="2200" dirty="0" err="1">
                    <a:solidFill>
                      <a:schemeClr val="tx1"/>
                    </a:solidFill>
                    <a:latin typeface="Arial" pitchFamily="34" charset="0"/>
                    <a:cs typeface="Arial" pitchFamily="34" charset="0"/>
                  </a:rPr>
                  <a:t>xã</a:t>
                </a:r>
                <a:r>
                  <a:rPr lang="en-US" sz="2200" dirty="0">
                    <a:solidFill>
                      <a:schemeClr val="tx1"/>
                    </a:solidFill>
                    <a:latin typeface="Arial" pitchFamily="34" charset="0"/>
                    <a:cs typeface="Arial" pitchFamily="34" charset="0"/>
                  </a:rPr>
                  <a:t>;</a:t>
                </a:r>
              </a:p>
              <a:p>
                <a:pPr fontAlgn="auto">
                  <a:spcBef>
                    <a:spcPts val="0"/>
                  </a:spcBef>
                  <a:spcAft>
                    <a:spcPts val="0"/>
                  </a:spcAft>
                  <a:defRPr/>
                </a:pPr>
                <a:r>
                  <a:rPr lang="en-US" sz="2200" dirty="0">
                    <a:solidFill>
                      <a:schemeClr val="tx1"/>
                    </a:solidFill>
                    <a:latin typeface="Arial" pitchFamily="34" charset="0"/>
                    <a:cs typeface="Arial" pitchFamily="34" charset="0"/>
                  </a:rPr>
                  <a:t> - </a:t>
                </a:r>
                <a:r>
                  <a:rPr lang="en-US" sz="2200" dirty="0" err="1">
                    <a:solidFill>
                      <a:schemeClr val="tx1"/>
                    </a:solidFill>
                    <a:latin typeface="Arial" pitchFamily="34" charset="0"/>
                    <a:cs typeface="Arial" pitchFamily="34" charset="0"/>
                  </a:rPr>
                  <a:t>Người</a:t>
                </a:r>
                <a:r>
                  <a:rPr lang="en-US" sz="2200" dirty="0">
                    <a:solidFill>
                      <a:schemeClr val="tx1"/>
                    </a:solidFill>
                    <a:latin typeface="Arial" pitchFamily="34" charset="0"/>
                    <a:cs typeface="Arial" pitchFamily="34" charset="0"/>
                  </a:rPr>
                  <a:t> LĐ – NSD LĐ. </a:t>
                </a:r>
                <a:r>
                  <a:rPr lang="en-US" sz="2200" dirty="0" err="1">
                    <a:solidFill>
                      <a:schemeClr val="tx1"/>
                    </a:solidFill>
                    <a:latin typeface="Arial" pitchFamily="34" charset="0"/>
                    <a:cs typeface="Arial" pitchFamily="34" charset="0"/>
                  </a:rPr>
                  <a:t>Đây</a:t>
                </a:r>
                <a:r>
                  <a:rPr lang="en-US" sz="2200" dirty="0">
                    <a:solidFill>
                      <a:schemeClr val="tx1"/>
                    </a:solidFill>
                    <a:latin typeface="Arial" pitchFamily="34" charset="0"/>
                    <a:cs typeface="Arial" pitchFamily="34" charset="0"/>
                  </a:rPr>
                  <a:t> </a:t>
                </a:r>
                <a:r>
                  <a:rPr lang="en-US" sz="2200" dirty="0" err="1">
                    <a:solidFill>
                      <a:schemeClr val="tx1"/>
                    </a:solidFill>
                    <a:latin typeface="Arial" pitchFamily="34" charset="0"/>
                    <a:cs typeface="Arial" pitchFamily="34" charset="0"/>
                  </a:rPr>
                  <a:t>là</a:t>
                </a:r>
                <a:r>
                  <a:rPr lang="en-US" sz="2200" dirty="0">
                    <a:solidFill>
                      <a:schemeClr val="tx1"/>
                    </a:solidFill>
                    <a:latin typeface="Arial" pitchFamily="34" charset="0"/>
                    <a:cs typeface="Arial" pitchFamily="34" charset="0"/>
                  </a:rPr>
                  <a:t> </a:t>
                </a:r>
                <a:r>
                  <a:rPr lang="en-US" sz="2200" dirty="0" err="1">
                    <a:solidFill>
                      <a:schemeClr val="tx1"/>
                    </a:solidFill>
                    <a:latin typeface="Arial" pitchFamily="34" charset="0"/>
                    <a:cs typeface="Arial" pitchFamily="34" charset="0"/>
                  </a:rPr>
                  <a:t>quan</a:t>
                </a:r>
                <a:r>
                  <a:rPr lang="en-US" sz="2200" dirty="0">
                    <a:solidFill>
                      <a:schemeClr val="tx1"/>
                    </a:solidFill>
                    <a:latin typeface="Arial" pitchFamily="34" charset="0"/>
                    <a:cs typeface="Arial" pitchFamily="34" charset="0"/>
                  </a:rPr>
                  <a:t> </a:t>
                </a:r>
                <a:r>
                  <a:rPr lang="en-US" sz="2200" dirty="0" err="1">
                    <a:solidFill>
                      <a:schemeClr val="tx1"/>
                    </a:solidFill>
                    <a:latin typeface="Arial" pitchFamily="34" charset="0"/>
                    <a:cs typeface="Arial" pitchFamily="34" charset="0"/>
                  </a:rPr>
                  <a:t>hệ</a:t>
                </a:r>
                <a:r>
                  <a:rPr lang="en-US" sz="2200" dirty="0">
                    <a:solidFill>
                      <a:schemeClr val="tx1"/>
                    </a:solidFill>
                    <a:latin typeface="Arial" pitchFamily="34" charset="0"/>
                    <a:cs typeface="Arial" pitchFamily="34" charset="0"/>
                  </a:rPr>
                  <a:t> </a:t>
                </a:r>
                <a:r>
                  <a:rPr lang="en-US" sz="2200" dirty="0" err="1">
                    <a:solidFill>
                      <a:schemeClr val="tx1"/>
                    </a:solidFill>
                    <a:latin typeface="Arial" pitchFamily="34" charset="0"/>
                    <a:cs typeface="Arial" pitchFamily="34" charset="0"/>
                  </a:rPr>
                  <a:t>lao</a:t>
                </a:r>
                <a:r>
                  <a:rPr lang="en-US" sz="2200" dirty="0">
                    <a:solidFill>
                      <a:schemeClr val="tx1"/>
                    </a:solidFill>
                    <a:latin typeface="Arial" pitchFamily="34" charset="0"/>
                    <a:cs typeface="Arial" pitchFamily="34" charset="0"/>
                  </a:rPr>
                  <a:t> </a:t>
                </a:r>
                <a:r>
                  <a:rPr lang="en-US" sz="2200" dirty="0" err="1">
                    <a:solidFill>
                      <a:schemeClr val="tx1"/>
                    </a:solidFill>
                    <a:latin typeface="Arial" pitchFamily="34" charset="0"/>
                    <a:cs typeface="Arial" pitchFamily="34" charset="0"/>
                  </a:rPr>
                  <a:t>động</a:t>
                </a:r>
                <a:r>
                  <a:rPr lang="en-US" sz="2200" dirty="0">
                    <a:solidFill>
                      <a:schemeClr val="tx1"/>
                    </a:solidFill>
                    <a:latin typeface="Arial" pitchFamily="34" charset="0"/>
                    <a:cs typeface="Arial" pitchFamily="34" charset="0"/>
                  </a:rPr>
                  <a:t> </a:t>
                </a:r>
                <a:r>
                  <a:rPr lang="en-US" sz="2200" dirty="0" err="1">
                    <a:solidFill>
                      <a:schemeClr val="tx1"/>
                    </a:solidFill>
                    <a:latin typeface="Arial" pitchFamily="34" charset="0"/>
                    <a:cs typeface="Arial" pitchFamily="34" charset="0"/>
                  </a:rPr>
                  <a:t>phổ</a:t>
                </a:r>
                <a:r>
                  <a:rPr lang="en-US" sz="2200" dirty="0">
                    <a:solidFill>
                      <a:schemeClr val="tx1"/>
                    </a:solidFill>
                    <a:latin typeface="Arial" pitchFamily="34" charset="0"/>
                    <a:cs typeface="Arial" pitchFamily="34" charset="0"/>
                  </a:rPr>
                  <a:t> </a:t>
                </a:r>
                <a:r>
                  <a:rPr lang="en-US" sz="2200" dirty="0" err="1">
                    <a:solidFill>
                      <a:schemeClr val="tx1"/>
                    </a:solidFill>
                    <a:latin typeface="Arial" pitchFamily="34" charset="0"/>
                    <a:cs typeface="Arial" pitchFamily="34" charset="0"/>
                  </a:rPr>
                  <a:t>biến</a:t>
                </a:r>
                <a:r>
                  <a:rPr lang="en-US" sz="2200" dirty="0">
                    <a:solidFill>
                      <a:schemeClr val="tx1"/>
                    </a:solidFill>
                    <a:latin typeface="Arial" pitchFamily="34" charset="0"/>
                    <a:cs typeface="Arial" pitchFamily="34" charset="0"/>
                  </a:rPr>
                  <a:t> </a:t>
                </a:r>
                <a:r>
                  <a:rPr lang="en-US" sz="2200" dirty="0" err="1">
                    <a:solidFill>
                      <a:schemeClr val="tx1"/>
                    </a:solidFill>
                    <a:latin typeface="Arial" pitchFamily="34" charset="0"/>
                    <a:cs typeface="Arial" pitchFamily="34" charset="0"/>
                  </a:rPr>
                  <a:t>nhất</a:t>
                </a:r>
                <a:r>
                  <a:rPr lang="en-US" sz="2200" dirty="0">
                    <a:solidFill>
                      <a:schemeClr val="tx1"/>
                    </a:solidFill>
                    <a:latin typeface="Arial" pitchFamily="34" charset="0"/>
                    <a:cs typeface="Arial" pitchFamily="34" charset="0"/>
                  </a:rPr>
                  <a:t>, </a:t>
                </a:r>
                <a:r>
                  <a:rPr lang="en-US" sz="2200" dirty="0" err="1">
                    <a:solidFill>
                      <a:schemeClr val="tx1"/>
                    </a:solidFill>
                    <a:latin typeface="Arial" pitchFamily="34" charset="0"/>
                    <a:cs typeface="Arial" pitchFamily="34" charset="0"/>
                  </a:rPr>
                  <a:t>tiêu</a:t>
                </a:r>
                <a:r>
                  <a:rPr lang="en-US" sz="2200" dirty="0">
                    <a:solidFill>
                      <a:schemeClr val="tx1"/>
                    </a:solidFill>
                    <a:latin typeface="Arial" pitchFamily="34" charset="0"/>
                    <a:cs typeface="Arial" pitchFamily="34" charset="0"/>
                  </a:rPr>
                  <a:t> </a:t>
                </a:r>
                <a:r>
                  <a:rPr lang="en-US" sz="2200" dirty="0" err="1">
                    <a:solidFill>
                      <a:schemeClr val="tx1"/>
                    </a:solidFill>
                    <a:latin typeface="Arial" pitchFamily="34" charset="0"/>
                    <a:cs typeface="Arial" pitchFamily="34" charset="0"/>
                  </a:rPr>
                  <a:t>biểu</a:t>
                </a:r>
                <a:r>
                  <a:rPr lang="en-US" sz="2200" dirty="0">
                    <a:solidFill>
                      <a:schemeClr val="tx1"/>
                    </a:solidFill>
                    <a:latin typeface="Arial" pitchFamily="34" charset="0"/>
                    <a:cs typeface="Arial" pitchFamily="34" charset="0"/>
                  </a:rPr>
                  <a:t> </a:t>
                </a:r>
                <a:r>
                  <a:rPr lang="en-US" sz="2200" dirty="0" err="1">
                    <a:solidFill>
                      <a:schemeClr val="tx1"/>
                    </a:solidFill>
                    <a:latin typeface="Arial" pitchFamily="34" charset="0"/>
                    <a:cs typeface="Arial" pitchFamily="34" charset="0"/>
                  </a:rPr>
                  <a:t>nhất</a:t>
                </a:r>
                <a:r>
                  <a:rPr lang="en-US" sz="2200" dirty="0">
                    <a:solidFill>
                      <a:schemeClr val="tx1"/>
                    </a:solidFill>
                    <a:latin typeface="Arial" pitchFamily="34" charset="0"/>
                    <a:cs typeface="Arial" pitchFamily="34" charset="0"/>
                  </a:rPr>
                  <a:t> </a:t>
                </a:r>
                <a:r>
                  <a:rPr lang="en-US" sz="2200" dirty="0" err="1">
                    <a:solidFill>
                      <a:schemeClr val="tx1"/>
                    </a:solidFill>
                    <a:latin typeface="Arial" pitchFamily="34" charset="0"/>
                    <a:cs typeface="Arial" pitchFamily="34" charset="0"/>
                  </a:rPr>
                  <a:t>trong</a:t>
                </a:r>
                <a:r>
                  <a:rPr lang="en-US" sz="2200" dirty="0">
                    <a:solidFill>
                      <a:schemeClr val="tx1"/>
                    </a:solidFill>
                    <a:latin typeface="Arial" pitchFamily="34" charset="0"/>
                    <a:cs typeface="Arial" pitchFamily="34" charset="0"/>
                  </a:rPr>
                  <a:t> </a:t>
                </a:r>
                <a:r>
                  <a:rPr lang="en-US" sz="2200" dirty="0" err="1">
                    <a:solidFill>
                      <a:schemeClr val="tx1"/>
                    </a:solidFill>
                    <a:latin typeface="Arial" pitchFamily="34" charset="0"/>
                    <a:cs typeface="Arial" pitchFamily="34" charset="0"/>
                  </a:rPr>
                  <a:t>nền</a:t>
                </a:r>
                <a:r>
                  <a:rPr lang="en-US" sz="2200" dirty="0">
                    <a:solidFill>
                      <a:schemeClr val="tx1"/>
                    </a:solidFill>
                    <a:latin typeface="Arial" pitchFamily="34" charset="0"/>
                    <a:cs typeface="Arial" pitchFamily="34" charset="0"/>
                  </a:rPr>
                  <a:t> </a:t>
                </a:r>
                <a:r>
                  <a:rPr lang="en-US" sz="2200" dirty="0" err="1">
                    <a:solidFill>
                      <a:schemeClr val="tx1"/>
                    </a:solidFill>
                    <a:latin typeface="Arial" pitchFamily="34" charset="0"/>
                    <a:cs typeface="Arial" pitchFamily="34" charset="0"/>
                  </a:rPr>
                  <a:t>kinh</a:t>
                </a:r>
                <a:r>
                  <a:rPr lang="en-US" sz="2200" dirty="0">
                    <a:solidFill>
                      <a:schemeClr val="tx1"/>
                    </a:solidFill>
                    <a:latin typeface="Arial" pitchFamily="34" charset="0"/>
                    <a:cs typeface="Arial" pitchFamily="34" charset="0"/>
                  </a:rPr>
                  <a:t> </a:t>
                </a:r>
                <a:r>
                  <a:rPr lang="en-US" sz="2200" dirty="0" err="1">
                    <a:solidFill>
                      <a:schemeClr val="tx1"/>
                    </a:solidFill>
                    <a:latin typeface="Arial" pitchFamily="34" charset="0"/>
                    <a:cs typeface="Arial" pitchFamily="34" charset="0"/>
                  </a:rPr>
                  <a:t>tế</a:t>
                </a:r>
                <a:r>
                  <a:rPr lang="en-US" sz="2200" dirty="0">
                    <a:solidFill>
                      <a:schemeClr val="tx1"/>
                    </a:solidFill>
                    <a:latin typeface="Arial" pitchFamily="34" charset="0"/>
                    <a:cs typeface="Arial" pitchFamily="34" charset="0"/>
                  </a:rPr>
                  <a:t> </a:t>
                </a:r>
                <a:r>
                  <a:rPr lang="en-US" sz="2200" dirty="0" err="1">
                    <a:solidFill>
                      <a:schemeClr val="tx1"/>
                    </a:solidFill>
                    <a:latin typeface="Arial" pitchFamily="34" charset="0"/>
                    <a:cs typeface="Arial" pitchFamily="34" charset="0"/>
                  </a:rPr>
                  <a:t>thị</a:t>
                </a:r>
                <a:r>
                  <a:rPr lang="en-US" sz="2200" dirty="0">
                    <a:solidFill>
                      <a:schemeClr val="tx1"/>
                    </a:solidFill>
                    <a:latin typeface="Arial" pitchFamily="34" charset="0"/>
                    <a:cs typeface="Arial" pitchFamily="34" charset="0"/>
                  </a:rPr>
                  <a:t> </a:t>
                </a:r>
                <a:r>
                  <a:rPr lang="en-US" sz="2200" dirty="0" err="1">
                    <a:solidFill>
                      <a:schemeClr val="tx1"/>
                    </a:solidFill>
                    <a:latin typeface="Arial" pitchFamily="34" charset="0"/>
                    <a:cs typeface="Arial" pitchFamily="34" charset="0"/>
                  </a:rPr>
                  <a:t>trường</a:t>
                </a:r>
                <a:endParaRPr lang="en-US" sz="2200" b="1" dirty="0">
                  <a:solidFill>
                    <a:schemeClr val="tx1"/>
                  </a:solidFill>
                  <a:latin typeface="Arial" pitchFamily="34" charset="0"/>
                  <a:cs typeface="Arial" pitchFamily="34" charset="0"/>
                </a:endParaRPr>
              </a:p>
            </p:txBody>
          </p:sp>
        </p:grpSp>
        <p:pic>
          <p:nvPicPr>
            <p:cNvPr id="15" name="Picture 16">
              <a:extLst>
                <a:ext uri="{FF2B5EF4-FFF2-40B4-BE49-F238E27FC236}">
                  <a16:creationId xmlns:a16="http://schemas.microsoft.com/office/drawing/2014/main" id="{3D57A80C-5F23-64FD-DCD5-D4FA748C71ED}"/>
                </a:ext>
              </a:extLst>
            </p:cNvPr>
            <p:cNvPicPr>
              <a:picLocks noChangeAspect="1"/>
            </p:cNvPicPr>
            <p:nvPr/>
          </p:nvPicPr>
          <p:blipFill>
            <a:blip r:embed="rId3" cstate="print">
              <a:duotone>
                <a:prstClr val="black"/>
                <a:srgbClr val="D9C3A5">
                  <a:tint val="50000"/>
                  <a:satMod val="180000"/>
                </a:srgbClr>
              </a:duotone>
              <a:extLst>
                <a:ext uri="{28A0092B-C50C-407E-A947-70E740481C1C}">
                  <a14:useLocalDpi xmlns:a14="http://schemas.microsoft.com/office/drawing/2010/main" val="0"/>
                </a:ext>
              </a:extLst>
            </a:blip>
            <a:srcRect/>
            <a:stretch>
              <a:fillRect/>
            </a:stretch>
          </p:blipFill>
          <p:spPr>
            <a:xfrm>
              <a:off x="12127737" y="1535934"/>
              <a:ext cx="1406997" cy="1337107"/>
            </a:xfrm>
            <a:prstGeom prst="rect">
              <a:avLst/>
            </a:prstGeom>
          </p:spPr>
        </p:pic>
      </p:grpSp>
      <p:pic>
        <p:nvPicPr>
          <p:cNvPr id="18" name="Picture 17" descr="A picture containing toy, doll&#10;&#10;Description automatically generated">
            <a:extLst>
              <a:ext uri="{FF2B5EF4-FFF2-40B4-BE49-F238E27FC236}">
                <a16:creationId xmlns:a16="http://schemas.microsoft.com/office/drawing/2014/main" id="{57118E58-E9DA-2175-E3A5-8DD5808C217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0520" y="2241437"/>
            <a:ext cx="2127233" cy="2506436"/>
          </a:xfrm>
          <a:prstGeom prst="rect">
            <a:avLst/>
          </a:prstGeom>
        </p:spPr>
      </p:pic>
    </p:spTree>
    <p:extLst>
      <p:ext uri="{BB962C8B-B14F-4D97-AF65-F5344CB8AC3E}">
        <p14:creationId xmlns:p14="http://schemas.microsoft.com/office/powerpoint/2010/main" val="677971273"/>
      </p:ext>
    </p:extLst>
  </p:cSld>
  <p:clrMapOvr>
    <a:masterClrMapping/>
  </p:clrMapOvr>
  <mc:AlternateContent xmlns:mc="http://schemas.openxmlformats.org/markup-compatibility/2006">
    <mc:Choice xmlns="" xmlns:p159="http://schemas.microsoft.com/office/powerpoint/2015/09/main" Requires="p159">
      <p:transition spd="med">
        <p159:morph option="byObject"/>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par>
                                <p:cTn id="8" presetID="14" presetClass="entr" presetSubtype="10" fill="hold"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randombar(horizontal)">
                                      <p:cBhvr>
                                        <p:cTn id="10" dur="500"/>
                                        <p:tgtEl>
                                          <p:spTgt spid="18"/>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par>
                          <p:cTn id="16" fill="hold">
                            <p:stCondLst>
                              <p:cond delay="500"/>
                            </p:stCondLst>
                            <p:childTnLst>
                              <p:par>
                                <p:cTn id="17" presetID="22" presetClass="entr" presetSubtype="4"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down)">
                                      <p:cBhvr>
                                        <p:cTn id="1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Hình chữ nhật: Góc Tròn 54">
            <a:extLst>
              <a:ext uri="{FF2B5EF4-FFF2-40B4-BE49-F238E27FC236}">
                <a16:creationId xmlns:a16="http://schemas.microsoft.com/office/drawing/2014/main" id="{B5CCA18A-454D-5113-981D-D478D035C09B}"/>
              </a:ext>
            </a:extLst>
          </p:cNvPr>
          <p:cNvSpPr/>
          <p:nvPr/>
        </p:nvSpPr>
        <p:spPr>
          <a:xfrm>
            <a:off x="842963" y="2664619"/>
            <a:ext cx="3278981" cy="1255920"/>
          </a:xfrm>
          <a:prstGeom prst="roundRect">
            <a:avLst>
              <a:gd name="adj" fmla="val 50000"/>
            </a:avLst>
          </a:prstGeom>
          <a:solidFill>
            <a:schemeClr val="bg1">
              <a:lumMod val="95000"/>
            </a:schemeClr>
          </a:solidFill>
          <a:ln>
            <a:solidFill>
              <a:srgbClr val="E7680F"/>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p>
        </p:txBody>
      </p:sp>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3" name="AutoShape 6" descr="Danh ca Ngọc Sơn chia sẻ di chúc viết tay sâu sắc và đầy tình cảm của người  cha quá cố - MOLI Star">
            <a:extLst>
              <a:ext uri="{FF2B5EF4-FFF2-40B4-BE49-F238E27FC236}">
                <a16:creationId xmlns:a16="http://schemas.microsoft.com/office/drawing/2014/main" id="{09A0B033-5114-91F5-D69C-16D907191493}"/>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4" name="AutoShape 6" descr="Danh ca Ngọc Sơn chia sẻ di chúc viết tay sâu sắc và đầy tình cảm của người  cha quá cố - MOLI Star">
            <a:extLst>
              <a:ext uri="{FF2B5EF4-FFF2-40B4-BE49-F238E27FC236}">
                <a16:creationId xmlns:a16="http://schemas.microsoft.com/office/drawing/2014/main" id="{DCCCAAA5-04D5-71FE-9DCB-C141B909C7C8}"/>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23" name="TextBox 27">
            <a:extLst>
              <a:ext uri="{FF2B5EF4-FFF2-40B4-BE49-F238E27FC236}">
                <a16:creationId xmlns:a16="http://schemas.microsoft.com/office/drawing/2014/main" id="{09C9C84C-37BE-5A2F-11EB-48669EBDD973}"/>
              </a:ext>
            </a:extLst>
          </p:cNvPr>
          <p:cNvSpPr txBox="1"/>
          <p:nvPr/>
        </p:nvSpPr>
        <p:spPr>
          <a:xfrm>
            <a:off x="930587" y="2842408"/>
            <a:ext cx="2857762" cy="1015663"/>
          </a:xfrm>
          <a:prstGeom prst="rect">
            <a:avLst/>
          </a:prstGeom>
          <a:noFill/>
        </p:spPr>
        <p:txBody>
          <a:bodyPr wrap="square" rtlCol="0">
            <a:spAutoFit/>
          </a:bodyPr>
          <a:lstStyle/>
          <a:p>
            <a:pPr algn="ctr">
              <a:defRPr/>
            </a:pPr>
            <a:r>
              <a:rPr lang="vi-VN" sz="2000" b="1" dirty="0">
                <a:solidFill>
                  <a:schemeClr val="tx1"/>
                </a:solidFill>
                <a:latin typeface="+mj-lt"/>
              </a:rPr>
              <a:t>giữa công dân muốn tìm việc làm </a:t>
            </a:r>
            <a:r>
              <a:rPr lang="vi-VN" sz="2000" b="1" dirty="0">
                <a:solidFill>
                  <a:srgbClr val="C00000"/>
                </a:solidFill>
                <a:latin typeface="+mj-lt"/>
              </a:rPr>
              <a:t>với </a:t>
            </a:r>
            <a:r>
              <a:rPr lang="vi-VN" sz="2000" b="1" dirty="0">
                <a:solidFill>
                  <a:schemeClr val="tx1"/>
                </a:solidFill>
                <a:latin typeface="+mj-lt"/>
              </a:rPr>
              <a:t>tổ chức giới thiệu việc làm</a:t>
            </a:r>
            <a:endParaRPr lang="en-US" sz="2000" b="1" dirty="0">
              <a:solidFill>
                <a:schemeClr val="tx1"/>
              </a:solidFill>
              <a:latin typeface="+mj-lt"/>
            </a:endParaRPr>
          </a:p>
        </p:txBody>
      </p:sp>
      <p:grpSp>
        <p:nvGrpSpPr>
          <p:cNvPr id="33" name="Nhóm 87">
            <a:extLst>
              <a:ext uri="{FF2B5EF4-FFF2-40B4-BE49-F238E27FC236}">
                <a16:creationId xmlns:a16="http://schemas.microsoft.com/office/drawing/2014/main" id="{378DC5C9-7FB6-7D94-FD4E-21A36148629C}"/>
              </a:ext>
            </a:extLst>
          </p:cNvPr>
          <p:cNvGrpSpPr/>
          <p:nvPr/>
        </p:nvGrpSpPr>
        <p:grpSpPr>
          <a:xfrm>
            <a:off x="283767" y="788738"/>
            <a:ext cx="8427244" cy="1172042"/>
            <a:chOff x="1158239" y="3339451"/>
            <a:chExt cx="5985804" cy="1562723"/>
          </a:xfrm>
        </p:grpSpPr>
        <p:grpSp>
          <p:nvGrpSpPr>
            <p:cNvPr id="35" name="Nhóm 89">
              <a:extLst>
                <a:ext uri="{FF2B5EF4-FFF2-40B4-BE49-F238E27FC236}">
                  <a16:creationId xmlns:a16="http://schemas.microsoft.com/office/drawing/2014/main" id="{35DE6D0F-8E20-EC8A-9DD2-44B2B9989F12}"/>
                </a:ext>
              </a:extLst>
            </p:cNvPr>
            <p:cNvGrpSpPr/>
            <p:nvPr/>
          </p:nvGrpSpPr>
          <p:grpSpPr>
            <a:xfrm>
              <a:off x="1158239" y="3339451"/>
              <a:ext cx="5356610" cy="987253"/>
              <a:chOff x="1189622" y="3163085"/>
              <a:chExt cx="5356610" cy="987253"/>
            </a:xfrm>
          </p:grpSpPr>
          <p:sp>
            <p:nvSpPr>
              <p:cNvPr id="37" name="!!4">
                <a:extLst>
                  <a:ext uri="{FF2B5EF4-FFF2-40B4-BE49-F238E27FC236}">
                    <a16:creationId xmlns:a16="http://schemas.microsoft.com/office/drawing/2014/main" id="{86A5BC97-FD64-8DED-B407-662208475330}"/>
                  </a:ext>
                </a:extLst>
              </p:cNvPr>
              <p:cNvSpPr/>
              <p:nvPr/>
            </p:nvSpPr>
            <p:spPr>
              <a:xfrm>
                <a:off x="1189622" y="3210323"/>
                <a:ext cx="85480" cy="940015"/>
              </a:xfrm>
              <a:prstGeom prst="roundRect">
                <a:avLst/>
              </a:prstGeom>
              <a:solidFill>
                <a:srgbClr val="E768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p>
            </p:txBody>
          </p:sp>
          <p:sp>
            <p:nvSpPr>
              <p:cNvPr id="38" name="!!3">
                <a:extLst>
                  <a:ext uri="{FF2B5EF4-FFF2-40B4-BE49-F238E27FC236}">
                    <a16:creationId xmlns:a16="http://schemas.microsoft.com/office/drawing/2014/main" id="{DD441ABE-DB85-EF03-4AE8-7066727DA6A5}"/>
                  </a:ext>
                </a:extLst>
              </p:cNvPr>
              <p:cNvSpPr txBox="1"/>
              <p:nvPr/>
            </p:nvSpPr>
            <p:spPr>
              <a:xfrm>
                <a:off x="1315742" y="3163085"/>
                <a:ext cx="5230490" cy="492443"/>
              </a:xfrm>
              <a:prstGeom prst="rect">
                <a:avLst/>
              </a:prstGeom>
              <a:noFill/>
            </p:spPr>
            <p:txBody>
              <a:bodyPr wrap="square" rtlCol="0">
                <a:spAutoFit/>
              </a:bodyPr>
              <a:lstStyle/>
              <a:p>
                <a:r>
                  <a:rPr lang="en-US" sz="1800" b="1" dirty="0" err="1">
                    <a:solidFill>
                      <a:srgbClr val="E7680F"/>
                    </a:solidFill>
                    <a:latin typeface="Arial" panose="020B0604020202020204" pitchFamily="34" charset="0"/>
                    <a:ea typeface="Roboto" panose="02000000000000000000" pitchFamily="2" charset="0"/>
                    <a:cs typeface="Arial" panose="020B0604020202020204" pitchFamily="34" charset="0"/>
                  </a:rPr>
                  <a:t>Nhóm</a:t>
                </a:r>
                <a:r>
                  <a:rPr lang="en-US" sz="1800" b="1" dirty="0">
                    <a:solidFill>
                      <a:srgbClr val="E7680F"/>
                    </a:solidFill>
                    <a:latin typeface="Arial" panose="020B0604020202020204" pitchFamily="34" charset="0"/>
                    <a:ea typeface="Roboto" panose="02000000000000000000" pitchFamily="2" charset="0"/>
                    <a:cs typeface="Arial" panose="020B0604020202020204" pitchFamily="34" charset="0"/>
                  </a:rPr>
                  <a:t> 2:</a:t>
                </a:r>
                <a:endParaRPr lang="vi-VN" sz="1800" b="1" dirty="0">
                  <a:solidFill>
                    <a:srgbClr val="E7680F"/>
                  </a:solidFill>
                  <a:latin typeface="Arial" panose="020B0604020202020204" pitchFamily="34" charset="0"/>
                  <a:ea typeface="Roboto" panose="02000000000000000000" pitchFamily="2" charset="0"/>
                  <a:cs typeface="Arial" panose="020B0604020202020204" pitchFamily="34" charset="0"/>
                </a:endParaRPr>
              </a:p>
            </p:txBody>
          </p:sp>
          <p:cxnSp>
            <p:nvCxnSpPr>
              <p:cNvPr id="39" name="!!2">
                <a:extLst>
                  <a:ext uri="{FF2B5EF4-FFF2-40B4-BE49-F238E27FC236}">
                    <a16:creationId xmlns:a16="http://schemas.microsoft.com/office/drawing/2014/main" id="{08E9930E-2716-2723-3FC8-1699BBA25E5A}"/>
                  </a:ext>
                </a:extLst>
              </p:cNvPr>
              <p:cNvCxnSpPr>
                <a:cxnSpLocks/>
              </p:cNvCxnSpPr>
              <p:nvPr/>
            </p:nvCxnSpPr>
            <p:spPr>
              <a:xfrm>
                <a:off x="1275102" y="3654824"/>
                <a:ext cx="3015339" cy="0"/>
              </a:xfrm>
              <a:prstGeom prst="line">
                <a:avLst/>
              </a:prstGeom>
              <a:ln w="12700">
                <a:solidFill>
                  <a:srgbClr val="E7680F"/>
                </a:solidFill>
              </a:ln>
            </p:spPr>
            <p:style>
              <a:lnRef idx="1">
                <a:schemeClr val="accent1"/>
              </a:lnRef>
              <a:fillRef idx="0">
                <a:schemeClr val="accent1"/>
              </a:fillRef>
              <a:effectRef idx="0">
                <a:schemeClr val="accent1"/>
              </a:effectRef>
              <a:fontRef idx="minor">
                <a:schemeClr val="tx1"/>
              </a:fontRef>
            </p:style>
          </p:cxnSp>
        </p:grpSp>
        <p:sp>
          <p:nvSpPr>
            <p:cNvPr id="36" name="!!1">
              <a:extLst>
                <a:ext uri="{FF2B5EF4-FFF2-40B4-BE49-F238E27FC236}">
                  <a16:creationId xmlns:a16="http://schemas.microsoft.com/office/drawing/2014/main" id="{C6FD4EC0-7693-DB33-F1C4-4D11B61E251B}"/>
                </a:ext>
              </a:extLst>
            </p:cNvPr>
            <p:cNvSpPr txBox="1"/>
            <p:nvPr/>
          </p:nvSpPr>
          <p:spPr>
            <a:xfrm>
              <a:off x="1423503" y="3839403"/>
              <a:ext cx="5720540" cy="1062771"/>
            </a:xfrm>
            <a:prstGeom prst="rect">
              <a:avLst/>
            </a:prstGeom>
            <a:noFill/>
          </p:spPr>
          <p:txBody>
            <a:bodyPr wrap="square" rtlCol="0">
              <a:spAutoFit/>
            </a:bodyPr>
            <a:lstStyle/>
            <a:p>
              <a:pPr algn="just">
                <a:lnSpc>
                  <a:spcPct val="120000"/>
                </a:lnSpc>
              </a:pPr>
              <a:r>
                <a:rPr lang="en-US" sz="2000" dirty="0" err="1">
                  <a:latin typeface="Arial" pitchFamily="34" charset="0"/>
                  <a:cs typeface="Arial" pitchFamily="34" charset="0"/>
                </a:rPr>
                <a:t>Các</a:t>
              </a:r>
              <a:r>
                <a:rPr lang="en-US" sz="2000" dirty="0">
                  <a:latin typeface="Arial" pitchFamily="34" charset="0"/>
                  <a:cs typeface="Arial" pitchFamily="34" charset="0"/>
                </a:rPr>
                <a:t> </a:t>
              </a:r>
              <a:r>
                <a:rPr lang="en-US" sz="2000" dirty="0" err="1">
                  <a:latin typeface="Arial" pitchFamily="34" charset="0"/>
                  <a:cs typeface="Arial" pitchFamily="34" charset="0"/>
                </a:rPr>
                <a:t>quan</a:t>
              </a:r>
              <a:r>
                <a:rPr lang="en-US" sz="2000" dirty="0">
                  <a:latin typeface="Arial" pitchFamily="34" charset="0"/>
                  <a:cs typeface="Arial" pitchFamily="34" charset="0"/>
                </a:rPr>
                <a:t> </a:t>
              </a:r>
              <a:r>
                <a:rPr lang="en-US" sz="2000" dirty="0" err="1">
                  <a:latin typeface="Arial" pitchFamily="34" charset="0"/>
                  <a:cs typeface="Arial" pitchFamily="34" charset="0"/>
                </a:rPr>
                <a:t>hệ</a:t>
              </a:r>
              <a:r>
                <a:rPr lang="en-US" sz="2000" dirty="0">
                  <a:latin typeface="Arial" pitchFamily="34" charset="0"/>
                  <a:cs typeface="Arial" pitchFamily="34" charset="0"/>
                </a:rPr>
                <a:t> XH </a:t>
              </a:r>
              <a:r>
                <a:rPr lang="en-US" sz="2000" dirty="0" err="1">
                  <a:latin typeface="Arial" pitchFamily="34" charset="0"/>
                  <a:cs typeface="Arial" pitchFamily="34" charset="0"/>
                </a:rPr>
                <a:t>khác</a:t>
              </a:r>
              <a:r>
                <a:rPr lang="en-US" sz="2000" dirty="0">
                  <a:latin typeface="Arial" pitchFamily="34" charset="0"/>
                  <a:cs typeface="Arial" pitchFamily="34" charset="0"/>
                </a:rPr>
                <a:t> </a:t>
              </a:r>
              <a:r>
                <a:rPr lang="en-US" sz="2000" dirty="0" err="1">
                  <a:latin typeface="Arial" pitchFamily="34" charset="0"/>
                  <a:cs typeface="Arial" pitchFamily="34" charset="0"/>
                </a:rPr>
                <a:t>có</a:t>
              </a:r>
              <a:r>
                <a:rPr lang="en-US" sz="2000" dirty="0">
                  <a:latin typeface="Arial" pitchFamily="34" charset="0"/>
                  <a:cs typeface="Arial" pitchFamily="34" charset="0"/>
                </a:rPr>
                <a:t> </a:t>
              </a:r>
              <a:r>
                <a:rPr lang="en-US" sz="2000" dirty="0" err="1">
                  <a:latin typeface="Arial" pitchFamily="34" charset="0"/>
                  <a:cs typeface="Arial" pitchFamily="34" charset="0"/>
                </a:rPr>
                <a:t>liên</a:t>
              </a:r>
              <a:r>
                <a:rPr lang="en-US" sz="2000" dirty="0">
                  <a:latin typeface="Arial" pitchFamily="34" charset="0"/>
                  <a:cs typeface="Arial" pitchFamily="34" charset="0"/>
                </a:rPr>
                <a:t> </a:t>
              </a:r>
              <a:r>
                <a:rPr lang="en-US" sz="2000" dirty="0" err="1">
                  <a:latin typeface="Arial" pitchFamily="34" charset="0"/>
                  <a:cs typeface="Arial" pitchFamily="34" charset="0"/>
                </a:rPr>
                <a:t>quan</a:t>
              </a:r>
              <a:r>
                <a:rPr lang="en-US" sz="2000" dirty="0">
                  <a:latin typeface="Arial" pitchFamily="34" charset="0"/>
                  <a:cs typeface="Arial" pitchFamily="34" charset="0"/>
                </a:rPr>
                <a:t> </a:t>
              </a:r>
              <a:r>
                <a:rPr lang="en-US" sz="2000" dirty="0" err="1">
                  <a:latin typeface="Arial" pitchFamily="34" charset="0"/>
                  <a:cs typeface="Arial" pitchFamily="34" charset="0"/>
                </a:rPr>
                <a:t>đến</a:t>
              </a:r>
              <a:r>
                <a:rPr lang="en-US" sz="2000" dirty="0">
                  <a:latin typeface="Arial" pitchFamily="34" charset="0"/>
                  <a:cs typeface="Arial" pitchFamily="34" charset="0"/>
                </a:rPr>
                <a:t> </a:t>
              </a:r>
              <a:r>
                <a:rPr lang="en-US" sz="2000" dirty="0" err="1">
                  <a:latin typeface="Arial" pitchFamily="34" charset="0"/>
                  <a:cs typeface="Arial" pitchFamily="34" charset="0"/>
                </a:rPr>
                <a:t>quan</a:t>
              </a:r>
              <a:r>
                <a:rPr lang="en-US" sz="2000" dirty="0">
                  <a:latin typeface="Arial" pitchFamily="34" charset="0"/>
                  <a:cs typeface="Arial" pitchFamily="34" charset="0"/>
                </a:rPr>
                <a:t> </a:t>
              </a:r>
              <a:r>
                <a:rPr lang="en-US" sz="2000" dirty="0" err="1">
                  <a:latin typeface="Arial" pitchFamily="34" charset="0"/>
                  <a:cs typeface="Arial" pitchFamily="34" charset="0"/>
                </a:rPr>
                <a:t>hệ</a:t>
              </a:r>
              <a:r>
                <a:rPr lang="en-US" sz="2000" dirty="0">
                  <a:latin typeface="Arial" pitchFamily="34" charset="0"/>
                  <a:cs typeface="Arial" pitchFamily="34" charset="0"/>
                </a:rPr>
                <a:t> </a:t>
              </a:r>
              <a:r>
                <a:rPr lang="en-US" sz="2000" dirty="0" err="1">
                  <a:latin typeface="Arial" pitchFamily="34" charset="0"/>
                  <a:cs typeface="Arial" pitchFamily="34" charset="0"/>
                </a:rPr>
                <a:t>lao</a:t>
              </a:r>
              <a:r>
                <a:rPr lang="en-US" sz="2000" dirty="0">
                  <a:latin typeface="Arial" pitchFamily="34" charset="0"/>
                  <a:cs typeface="Arial" pitchFamily="34" charset="0"/>
                </a:rPr>
                <a:t> </a:t>
              </a:r>
              <a:r>
                <a:rPr lang="en-US" sz="2000" dirty="0" err="1">
                  <a:latin typeface="Arial" pitchFamily="34" charset="0"/>
                  <a:cs typeface="Arial" pitchFamily="34" charset="0"/>
                </a:rPr>
                <a:t>động</a:t>
              </a:r>
              <a:r>
                <a:rPr lang="en-US" sz="2000" dirty="0">
                  <a:latin typeface="Arial" pitchFamily="34" charset="0"/>
                  <a:cs typeface="Arial" pitchFamily="34" charset="0"/>
                </a:rPr>
                <a:t>: </a:t>
              </a:r>
              <a:r>
                <a:rPr lang="en-US" sz="2000" dirty="0" err="1">
                  <a:latin typeface="Arial" pitchFamily="34" charset="0"/>
                  <a:cs typeface="Arial" pitchFamily="34" charset="0"/>
                </a:rPr>
                <a:t>Các</a:t>
              </a:r>
              <a:r>
                <a:rPr lang="en-US" sz="2000" dirty="0">
                  <a:latin typeface="Arial" pitchFamily="34" charset="0"/>
                  <a:cs typeface="Arial" pitchFamily="34" charset="0"/>
                </a:rPr>
                <a:t> </a:t>
              </a:r>
              <a:r>
                <a:rPr lang="en-US" sz="2000" dirty="0" err="1">
                  <a:latin typeface="Arial" pitchFamily="34" charset="0"/>
                  <a:cs typeface="Arial" pitchFamily="34" charset="0"/>
                </a:rPr>
                <a:t>quan</a:t>
              </a:r>
              <a:r>
                <a:rPr lang="en-US" sz="2000" dirty="0">
                  <a:latin typeface="Arial" pitchFamily="34" charset="0"/>
                  <a:cs typeface="Arial" pitchFamily="34" charset="0"/>
                </a:rPr>
                <a:t> </a:t>
              </a:r>
              <a:r>
                <a:rPr lang="en-US" sz="2000" dirty="0" err="1">
                  <a:latin typeface="Arial" pitchFamily="34" charset="0"/>
                  <a:cs typeface="Arial" pitchFamily="34" charset="0"/>
                </a:rPr>
                <a:t>hệ</a:t>
              </a:r>
              <a:r>
                <a:rPr lang="en-US" sz="2000" dirty="0">
                  <a:latin typeface="Arial" pitchFamily="34" charset="0"/>
                  <a:cs typeface="Arial" pitchFamily="34" charset="0"/>
                </a:rPr>
                <a:t> </a:t>
              </a:r>
              <a:r>
                <a:rPr lang="en-US" sz="2000" dirty="0" err="1">
                  <a:latin typeface="Arial" pitchFamily="34" charset="0"/>
                  <a:cs typeface="Arial" pitchFamily="34" charset="0"/>
                </a:rPr>
                <a:t>xã</a:t>
              </a:r>
              <a:r>
                <a:rPr lang="en-US" sz="2000" dirty="0">
                  <a:latin typeface="Arial" pitchFamily="34" charset="0"/>
                  <a:cs typeface="Arial" pitchFamily="34" charset="0"/>
                </a:rPr>
                <a:t> </a:t>
              </a:r>
              <a:r>
                <a:rPr lang="en-US" sz="2000" dirty="0" err="1">
                  <a:latin typeface="Arial" pitchFamily="34" charset="0"/>
                  <a:cs typeface="Arial" pitchFamily="34" charset="0"/>
                </a:rPr>
                <a:t>hội</a:t>
              </a:r>
              <a:r>
                <a:rPr lang="en-US" sz="2000" dirty="0">
                  <a:latin typeface="Arial" pitchFamily="34" charset="0"/>
                  <a:cs typeface="Arial" pitchFamily="34" charset="0"/>
                </a:rPr>
                <a:t> </a:t>
              </a:r>
              <a:r>
                <a:rPr lang="en-US" sz="2000" dirty="0" err="1">
                  <a:latin typeface="Arial" pitchFamily="34" charset="0"/>
                  <a:cs typeface="Arial" pitchFamily="34" charset="0"/>
                </a:rPr>
                <a:t>phát</a:t>
              </a:r>
              <a:r>
                <a:rPr lang="en-US" sz="2000" dirty="0">
                  <a:latin typeface="Arial" pitchFamily="34" charset="0"/>
                  <a:cs typeface="Arial" pitchFamily="34" charset="0"/>
                </a:rPr>
                <a:t> </a:t>
              </a:r>
              <a:r>
                <a:rPr lang="en-US" sz="2000" dirty="0" err="1">
                  <a:latin typeface="Arial" pitchFamily="34" charset="0"/>
                  <a:cs typeface="Arial" pitchFamily="34" charset="0"/>
                </a:rPr>
                <a:t>sinh</a:t>
              </a:r>
              <a:r>
                <a:rPr lang="en-US" sz="2000" dirty="0">
                  <a:latin typeface="Arial" pitchFamily="34" charset="0"/>
                  <a:cs typeface="Arial" pitchFamily="34" charset="0"/>
                </a:rPr>
                <a:t> </a:t>
              </a:r>
              <a:r>
                <a:rPr lang="en-US" sz="2000" dirty="0" err="1">
                  <a:latin typeface="Arial" pitchFamily="34" charset="0"/>
                  <a:cs typeface="Arial" pitchFamily="34" charset="0"/>
                </a:rPr>
                <a:t>trước</a:t>
              </a:r>
              <a:r>
                <a:rPr lang="en-US" sz="2000" dirty="0">
                  <a:latin typeface="Arial" pitchFamily="34" charset="0"/>
                  <a:cs typeface="Arial" pitchFamily="34" charset="0"/>
                </a:rPr>
                <a:t> </a:t>
              </a:r>
              <a:r>
                <a:rPr lang="en-US" sz="2000" dirty="0" err="1">
                  <a:latin typeface="Arial" pitchFamily="34" charset="0"/>
                  <a:cs typeface="Arial" pitchFamily="34" charset="0"/>
                </a:rPr>
                <a:t>khi</a:t>
              </a:r>
              <a:r>
                <a:rPr lang="en-US" sz="2000" dirty="0">
                  <a:latin typeface="Arial" pitchFamily="34" charset="0"/>
                  <a:cs typeface="Arial" pitchFamily="34" charset="0"/>
                </a:rPr>
                <a:t> </a:t>
              </a:r>
              <a:r>
                <a:rPr lang="en-US" sz="2000" dirty="0" err="1">
                  <a:latin typeface="Arial" pitchFamily="34" charset="0"/>
                  <a:cs typeface="Arial" pitchFamily="34" charset="0"/>
                </a:rPr>
                <a:t>có</a:t>
              </a:r>
              <a:r>
                <a:rPr lang="en-US" sz="2000" dirty="0">
                  <a:latin typeface="Arial" pitchFamily="34" charset="0"/>
                  <a:cs typeface="Arial" pitchFamily="34" charset="0"/>
                </a:rPr>
                <a:t> </a:t>
              </a:r>
              <a:r>
                <a:rPr lang="en-US" sz="2000" dirty="0" err="1">
                  <a:latin typeface="Arial" pitchFamily="34" charset="0"/>
                  <a:cs typeface="Arial" pitchFamily="34" charset="0"/>
                </a:rPr>
                <a:t>quan</a:t>
              </a:r>
              <a:r>
                <a:rPr lang="en-US" sz="2000" dirty="0">
                  <a:latin typeface="Arial" pitchFamily="34" charset="0"/>
                  <a:cs typeface="Arial" pitchFamily="34" charset="0"/>
                </a:rPr>
                <a:t> </a:t>
              </a:r>
              <a:r>
                <a:rPr lang="en-US" sz="2000" dirty="0" err="1">
                  <a:latin typeface="Arial" pitchFamily="34" charset="0"/>
                  <a:cs typeface="Arial" pitchFamily="34" charset="0"/>
                </a:rPr>
                <a:t>hệ</a:t>
              </a:r>
              <a:r>
                <a:rPr lang="en-US" sz="2000" dirty="0">
                  <a:latin typeface="Arial" pitchFamily="34" charset="0"/>
                  <a:cs typeface="Arial" pitchFamily="34" charset="0"/>
                </a:rPr>
                <a:t> </a:t>
              </a:r>
              <a:r>
                <a:rPr lang="en-US" sz="2000" dirty="0" err="1">
                  <a:latin typeface="Arial" pitchFamily="34" charset="0"/>
                  <a:cs typeface="Arial" pitchFamily="34" charset="0"/>
                </a:rPr>
                <a:t>lao</a:t>
              </a:r>
              <a:r>
                <a:rPr lang="en-US" sz="2000" dirty="0">
                  <a:latin typeface="Arial" pitchFamily="34" charset="0"/>
                  <a:cs typeface="Arial" pitchFamily="34" charset="0"/>
                </a:rPr>
                <a:t> </a:t>
              </a:r>
              <a:r>
                <a:rPr lang="en-US" sz="2000" dirty="0" err="1">
                  <a:latin typeface="Arial" pitchFamily="34" charset="0"/>
                  <a:cs typeface="Arial" pitchFamily="34" charset="0"/>
                </a:rPr>
                <a:t>động</a:t>
              </a:r>
              <a:endParaRPr lang="vi-VN" sz="2000" b="1" i="1" dirty="0">
                <a:latin typeface="Arial" panose="020B0604020202020204" pitchFamily="34" charset="0"/>
                <a:ea typeface="Roboto" panose="02000000000000000000" pitchFamily="2" charset="0"/>
                <a:cs typeface="Arial" panose="020B0604020202020204" pitchFamily="34" charset="0"/>
              </a:endParaRPr>
            </a:p>
          </p:txBody>
        </p:sp>
      </p:grpSp>
      <p:sp>
        <p:nvSpPr>
          <p:cNvPr id="2" name="Hình chữ nhật: Góc Tròn 54">
            <a:extLst>
              <a:ext uri="{FF2B5EF4-FFF2-40B4-BE49-F238E27FC236}">
                <a16:creationId xmlns:a16="http://schemas.microsoft.com/office/drawing/2014/main" id="{D83C4A33-07EC-8560-B48A-DF63D32661B9}"/>
              </a:ext>
            </a:extLst>
          </p:cNvPr>
          <p:cNvSpPr/>
          <p:nvPr/>
        </p:nvSpPr>
        <p:spPr>
          <a:xfrm>
            <a:off x="4705156" y="2664619"/>
            <a:ext cx="3278981" cy="1255920"/>
          </a:xfrm>
          <a:prstGeom prst="roundRect">
            <a:avLst>
              <a:gd name="adj" fmla="val 50000"/>
            </a:avLst>
          </a:prstGeom>
          <a:solidFill>
            <a:schemeClr val="bg1">
              <a:lumMod val="95000"/>
            </a:schemeClr>
          </a:solidFill>
          <a:ln>
            <a:solidFill>
              <a:srgbClr val="E7680F"/>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p>
        </p:txBody>
      </p:sp>
      <p:sp>
        <p:nvSpPr>
          <p:cNvPr id="6" name="TextBox 27">
            <a:extLst>
              <a:ext uri="{FF2B5EF4-FFF2-40B4-BE49-F238E27FC236}">
                <a16:creationId xmlns:a16="http://schemas.microsoft.com/office/drawing/2014/main" id="{256EB767-F267-A4C2-CDA0-4E8627C4B200}"/>
              </a:ext>
            </a:extLst>
          </p:cNvPr>
          <p:cNvSpPr txBox="1"/>
          <p:nvPr/>
        </p:nvSpPr>
        <p:spPr>
          <a:xfrm>
            <a:off x="5022058" y="2904876"/>
            <a:ext cx="2857762" cy="1015663"/>
          </a:xfrm>
          <a:prstGeom prst="rect">
            <a:avLst/>
          </a:prstGeom>
          <a:noFill/>
        </p:spPr>
        <p:txBody>
          <a:bodyPr wrap="square" rtlCol="0">
            <a:spAutoFit/>
          </a:bodyPr>
          <a:lstStyle/>
          <a:p>
            <a:pPr algn="ctr">
              <a:defRPr/>
            </a:pPr>
            <a:r>
              <a:rPr lang="vi-VN" sz="2000" b="1" dirty="0">
                <a:solidFill>
                  <a:schemeClr val="tx1"/>
                </a:solidFill>
                <a:latin typeface="+mj-lt"/>
              </a:rPr>
              <a:t>giữa công dân có nhu cầu học nghề </a:t>
            </a:r>
            <a:r>
              <a:rPr lang="vi-VN" sz="2000" b="1" dirty="0">
                <a:solidFill>
                  <a:srgbClr val="C00000"/>
                </a:solidFill>
                <a:latin typeface="+mj-lt"/>
              </a:rPr>
              <a:t>với</a:t>
            </a:r>
            <a:r>
              <a:rPr lang="vi-VN" sz="2000" b="1" dirty="0">
                <a:solidFill>
                  <a:schemeClr val="tx1"/>
                </a:solidFill>
                <a:latin typeface="+mj-lt"/>
              </a:rPr>
              <a:t> cơ sở dạy nghề</a:t>
            </a:r>
            <a:endParaRPr lang="en-US" sz="2000" b="1" dirty="0">
              <a:solidFill>
                <a:schemeClr val="tx1"/>
              </a:solidFill>
              <a:latin typeface="+mj-lt"/>
            </a:endParaRPr>
          </a:p>
        </p:txBody>
      </p:sp>
    </p:spTree>
    <p:extLst>
      <p:ext uri="{BB962C8B-B14F-4D97-AF65-F5344CB8AC3E}">
        <p14:creationId xmlns:p14="http://schemas.microsoft.com/office/powerpoint/2010/main" val="3561505508"/>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Diagram 5"/>
          <p:cNvGraphicFramePr/>
          <p:nvPr>
            <p:extLst>
              <p:ext uri="{D42A27DB-BD31-4B8C-83A1-F6EECF244321}">
                <p14:modId xmlns:p14="http://schemas.microsoft.com/office/powerpoint/2010/main" val="4141852946"/>
              </p:ext>
            </p:extLst>
          </p:nvPr>
        </p:nvGraphicFramePr>
        <p:xfrm>
          <a:off x="267797" y="222271"/>
          <a:ext cx="8348056" cy="43579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Oval 6"/>
          <p:cNvSpPr/>
          <p:nvPr/>
        </p:nvSpPr>
        <p:spPr>
          <a:xfrm>
            <a:off x="3050438" y="1566053"/>
            <a:ext cx="2662733" cy="2171700"/>
          </a:xfrm>
          <a:prstGeom prst="ellipse">
            <a:avLst/>
          </a:prstGeom>
        </p:spPr>
        <p:style>
          <a:lnRef idx="1">
            <a:schemeClr val="accent6"/>
          </a:lnRef>
          <a:fillRef idx="2">
            <a:schemeClr val="accent6"/>
          </a:fillRef>
          <a:effectRef idx="1">
            <a:schemeClr val="accent6"/>
          </a:effectRef>
          <a:fontRef idx="minor">
            <a:schemeClr val="dk1"/>
          </a:fontRef>
        </p:style>
        <p:txBody>
          <a:bodyPr anchor="ctr"/>
          <a:lstStyle/>
          <a:p>
            <a:pPr algn="ctr">
              <a:defRPr/>
            </a:pPr>
            <a:r>
              <a:rPr lang="vi-VN" sz="2400" b="1" dirty="0">
                <a:solidFill>
                  <a:srgbClr val="C00000"/>
                </a:solidFill>
              </a:rPr>
              <a:t>Các quan hệ xã hội phát từ quan hệ lao động</a:t>
            </a:r>
            <a:endParaRPr lang="en-US" sz="2400" b="1" dirty="0">
              <a:solidFill>
                <a:srgbClr val="C00000"/>
              </a:solidFill>
            </a:endParaRPr>
          </a:p>
        </p:txBody>
      </p:sp>
    </p:spTree>
    <p:extLst>
      <p:ext uri="{BB962C8B-B14F-4D97-AF65-F5344CB8AC3E}">
        <p14:creationId xmlns:p14="http://schemas.microsoft.com/office/powerpoint/2010/main" val="164948412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amond(in)">
                                      <p:cBhvr>
                                        <p:cTn id="7" dur="2000"/>
                                        <p:tgtEl>
                                          <p:spTgt spid="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heel(4)">
                                      <p:cBhvr>
                                        <p:cTn id="1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P spid="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3" name="AutoShape 6" descr="Danh ca Ngọc Sơn chia sẻ di chúc viết tay sâu sắc và đầy tình cảm của người  cha quá cố - MOLI Star">
            <a:extLst>
              <a:ext uri="{FF2B5EF4-FFF2-40B4-BE49-F238E27FC236}">
                <a16:creationId xmlns:a16="http://schemas.microsoft.com/office/drawing/2014/main" id="{09A0B033-5114-91F5-D69C-16D907191493}"/>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4" name="AutoShape 6" descr="Danh ca Ngọc Sơn chia sẻ di chúc viết tay sâu sắc và đầy tình cảm của người  cha quá cố - MOLI Star">
            <a:extLst>
              <a:ext uri="{FF2B5EF4-FFF2-40B4-BE49-F238E27FC236}">
                <a16:creationId xmlns:a16="http://schemas.microsoft.com/office/drawing/2014/main" id="{C930D15B-602F-4DF2-A7AB-40C76182ACC0}"/>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grpSp>
        <p:nvGrpSpPr>
          <p:cNvPr id="17" name="Nhóm 8">
            <a:extLst>
              <a:ext uri="{FF2B5EF4-FFF2-40B4-BE49-F238E27FC236}">
                <a16:creationId xmlns:a16="http://schemas.microsoft.com/office/drawing/2014/main" id="{6C0944EF-4298-EFF7-360C-1E71F5FD48CC}"/>
              </a:ext>
            </a:extLst>
          </p:cNvPr>
          <p:cNvGrpSpPr/>
          <p:nvPr/>
        </p:nvGrpSpPr>
        <p:grpSpPr>
          <a:xfrm>
            <a:off x="401446" y="1364032"/>
            <a:ext cx="8042636" cy="930801"/>
            <a:chOff x="1158239" y="3339451"/>
            <a:chExt cx="7358160" cy="1241069"/>
          </a:xfrm>
        </p:grpSpPr>
        <p:grpSp>
          <p:nvGrpSpPr>
            <p:cNvPr id="19" name="Nhóm 5">
              <a:extLst>
                <a:ext uri="{FF2B5EF4-FFF2-40B4-BE49-F238E27FC236}">
                  <a16:creationId xmlns:a16="http://schemas.microsoft.com/office/drawing/2014/main" id="{C5E50113-5C66-FEEF-CFFF-8E1303ED2D12}"/>
                </a:ext>
              </a:extLst>
            </p:cNvPr>
            <p:cNvGrpSpPr/>
            <p:nvPr/>
          </p:nvGrpSpPr>
          <p:grpSpPr>
            <a:xfrm>
              <a:off x="1158239" y="3339451"/>
              <a:ext cx="3100819" cy="1241069"/>
              <a:chOff x="1189622" y="3163085"/>
              <a:chExt cx="3100819" cy="1241069"/>
            </a:xfrm>
          </p:grpSpPr>
          <p:sp>
            <p:nvSpPr>
              <p:cNvPr id="21" name="Hình chữ nhật: Góc Tròn 2">
                <a:extLst>
                  <a:ext uri="{FF2B5EF4-FFF2-40B4-BE49-F238E27FC236}">
                    <a16:creationId xmlns:a16="http://schemas.microsoft.com/office/drawing/2014/main" id="{F6426A1D-D4F9-4F3D-9330-1E144E694A4D}"/>
                  </a:ext>
                </a:extLst>
              </p:cNvPr>
              <p:cNvSpPr/>
              <p:nvPr/>
            </p:nvSpPr>
            <p:spPr>
              <a:xfrm>
                <a:off x="1189622" y="3210323"/>
                <a:ext cx="78010" cy="1193831"/>
              </a:xfrm>
              <a:prstGeom prst="roundRect">
                <a:avLst/>
              </a:prstGeom>
              <a:solidFill>
                <a:srgbClr val="E768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22" name="TextBox 24">
                <a:extLst>
                  <a:ext uri="{FF2B5EF4-FFF2-40B4-BE49-F238E27FC236}">
                    <a16:creationId xmlns:a16="http://schemas.microsoft.com/office/drawing/2014/main" id="{E0D01B64-F655-7148-5D34-99997FA3550E}"/>
                  </a:ext>
                </a:extLst>
              </p:cNvPr>
              <p:cNvSpPr txBox="1"/>
              <p:nvPr/>
            </p:nvSpPr>
            <p:spPr>
              <a:xfrm>
                <a:off x="1315742" y="3163085"/>
                <a:ext cx="692006" cy="492443"/>
              </a:xfrm>
              <a:prstGeom prst="rect">
                <a:avLst/>
              </a:prstGeom>
              <a:noFill/>
            </p:spPr>
            <p:txBody>
              <a:bodyPr wrap="square" rtlCol="0">
                <a:spAutoFit/>
              </a:bodyPr>
              <a:lstStyle/>
              <a:p>
                <a:r>
                  <a:rPr lang="en-US" sz="1800" b="1">
                    <a:solidFill>
                      <a:srgbClr val="E7680F"/>
                    </a:solidFill>
                    <a:latin typeface="Arial" panose="020B0604020202020204" pitchFamily="34" charset="0"/>
                    <a:ea typeface="Roboto" panose="02000000000000000000" pitchFamily="2" charset="0"/>
                    <a:cs typeface="Arial" panose="020B0604020202020204" pitchFamily="34" charset="0"/>
                  </a:rPr>
                  <a:t>1</a:t>
                </a:r>
                <a:endParaRPr lang="vi-VN" sz="1800" b="1">
                  <a:solidFill>
                    <a:srgbClr val="E7680F"/>
                  </a:solidFill>
                  <a:latin typeface="Arial" panose="020B0604020202020204" pitchFamily="34" charset="0"/>
                  <a:ea typeface="Roboto" panose="02000000000000000000" pitchFamily="2" charset="0"/>
                  <a:cs typeface="Arial" panose="020B0604020202020204" pitchFamily="34" charset="0"/>
                </a:endParaRPr>
              </a:p>
            </p:txBody>
          </p:sp>
          <p:cxnSp>
            <p:nvCxnSpPr>
              <p:cNvPr id="23" name="Đường nối Thẳng 4">
                <a:extLst>
                  <a:ext uri="{FF2B5EF4-FFF2-40B4-BE49-F238E27FC236}">
                    <a16:creationId xmlns:a16="http://schemas.microsoft.com/office/drawing/2014/main" id="{C1699F43-433F-664D-0890-0B54D8FE3FFD}"/>
                  </a:ext>
                </a:extLst>
              </p:cNvPr>
              <p:cNvCxnSpPr>
                <a:cxnSpLocks/>
              </p:cNvCxnSpPr>
              <p:nvPr/>
            </p:nvCxnSpPr>
            <p:spPr>
              <a:xfrm>
                <a:off x="1275102" y="3654824"/>
                <a:ext cx="3015339" cy="0"/>
              </a:xfrm>
              <a:prstGeom prst="line">
                <a:avLst/>
              </a:prstGeom>
              <a:ln w="12700">
                <a:solidFill>
                  <a:srgbClr val="E7680F"/>
                </a:solidFill>
              </a:ln>
            </p:spPr>
            <p:style>
              <a:lnRef idx="1">
                <a:schemeClr val="accent1"/>
              </a:lnRef>
              <a:fillRef idx="0">
                <a:schemeClr val="accent1"/>
              </a:fillRef>
              <a:effectRef idx="0">
                <a:schemeClr val="accent1"/>
              </a:effectRef>
              <a:fontRef idx="minor">
                <a:schemeClr val="tx1"/>
              </a:fontRef>
            </p:style>
          </p:cxnSp>
        </p:grpSp>
        <p:sp>
          <p:nvSpPr>
            <p:cNvPr id="20" name="TextBox 27">
              <a:extLst>
                <a:ext uri="{FF2B5EF4-FFF2-40B4-BE49-F238E27FC236}">
                  <a16:creationId xmlns:a16="http://schemas.microsoft.com/office/drawing/2014/main" id="{581B68F2-D658-0008-CE29-2B2C27A80074}"/>
                </a:ext>
              </a:extLst>
            </p:cNvPr>
            <p:cNvSpPr txBox="1"/>
            <p:nvPr/>
          </p:nvSpPr>
          <p:spPr>
            <a:xfrm>
              <a:off x="1261010" y="3801117"/>
              <a:ext cx="7255389" cy="533481"/>
            </a:xfrm>
            <a:prstGeom prst="rect">
              <a:avLst/>
            </a:prstGeom>
            <a:noFill/>
          </p:spPr>
          <p:txBody>
            <a:bodyPr wrap="square" rtlCol="0">
              <a:spAutoFit/>
            </a:bodyPr>
            <a:lstStyle/>
            <a:p>
              <a:pPr fontAlgn="auto">
                <a:spcBef>
                  <a:spcPts val="0"/>
                </a:spcBef>
                <a:spcAft>
                  <a:spcPts val="0"/>
                </a:spcAft>
                <a:defRPr/>
              </a:pPr>
              <a:r>
                <a:rPr lang="en-US" sz="2000" b="1" i="1" dirty="0" err="1"/>
                <a:t>Phương</a:t>
              </a:r>
              <a:r>
                <a:rPr lang="en-US" sz="2000" b="1" i="1" dirty="0"/>
                <a:t> </a:t>
              </a:r>
              <a:r>
                <a:rPr lang="en-US" sz="2000" b="1" i="1" dirty="0" err="1"/>
                <a:t>pháp</a:t>
              </a:r>
              <a:r>
                <a:rPr lang="en-US" sz="2000" b="1" i="1" dirty="0"/>
                <a:t> </a:t>
              </a:r>
              <a:r>
                <a:rPr lang="en-US" sz="2000" b="1" i="1" dirty="0" err="1"/>
                <a:t>thoả</a:t>
              </a:r>
              <a:r>
                <a:rPr lang="en-US" sz="2000" b="1" i="1" dirty="0"/>
                <a:t> </a:t>
              </a:r>
              <a:r>
                <a:rPr lang="en-US" sz="2000" b="1" i="1" dirty="0" err="1"/>
                <a:t>thuận</a:t>
              </a:r>
              <a:r>
                <a:rPr lang="en-US" sz="2000" b="1" i="1" dirty="0"/>
                <a:t> </a:t>
              </a:r>
              <a:endParaRPr lang="en-US" sz="2000" b="1" i="1" dirty="0">
                <a:latin typeface="Arial" pitchFamily="34" charset="0"/>
                <a:cs typeface="Arial" pitchFamily="34" charset="0"/>
              </a:endParaRPr>
            </a:p>
          </p:txBody>
        </p:sp>
      </p:grpSp>
      <p:grpSp>
        <p:nvGrpSpPr>
          <p:cNvPr id="24" name="Nhóm 27">
            <a:extLst>
              <a:ext uri="{FF2B5EF4-FFF2-40B4-BE49-F238E27FC236}">
                <a16:creationId xmlns:a16="http://schemas.microsoft.com/office/drawing/2014/main" id="{0BA576AE-779A-0476-89FB-F0EE6A16EE7C}"/>
              </a:ext>
            </a:extLst>
          </p:cNvPr>
          <p:cNvGrpSpPr/>
          <p:nvPr/>
        </p:nvGrpSpPr>
        <p:grpSpPr>
          <a:xfrm>
            <a:off x="863534" y="2385137"/>
            <a:ext cx="7982966" cy="775075"/>
            <a:chOff x="1158239" y="3339451"/>
            <a:chExt cx="7343282" cy="1033432"/>
          </a:xfrm>
        </p:grpSpPr>
        <p:grpSp>
          <p:nvGrpSpPr>
            <p:cNvPr id="26" name="Nhóm 89">
              <a:extLst>
                <a:ext uri="{FF2B5EF4-FFF2-40B4-BE49-F238E27FC236}">
                  <a16:creationId xmlns:a16="http://schemas.microsoft.com/office/drawing/2014/main" id="{3D690B85-D7E8-523F-A59E-225766D6959B}"/>
                </a:ext>
              </a:extLst>
            </p:cNvPr>
            <p:cNvGrpSpPr/>
            <p:nvPr/>
          </p:nvGrpSpPr>
          <p:grpSpPr>
            <a:xfrm>
              <a:off x="1158239" y="3339451"/>
              <a:ext cx="3100819" cy="874325"/>
              <a:chOff x="1189622" y="3163085"/>
              <a:chExt cx="3100819" cy="874325"/>
            </a:xfrm>
          </p:grpSpPr>
          <p:sp>
            <p:nvSpPr>
              <p:cNvPr id="28" name="!!4">
                <a:extLst>
                  <a:ext uri="{FF2B5EF4-FFF2-40B4-BE49-F238E27FC236}">
                    <a16:creationId xmlns:a16="http://schemas.microsoft.com/office/drawing/2014/main" id="{46A08BBA-11CA-3605-A61C-A08A7FBF5E8D}"/>
                  </a:ext>
                </a:extLst>
              </p:cNvPr>
              <p:cNvSpPr/>
              <p:nvPr/>
            </p:nvSpPr>
            <p:spPr>
              <a:xfrm>
                <a:off x="1189622" y="3210324"/>
                <a:ext cx="85480" cy="827086"/>
              </a:xfrm>
              <a:prstGeom prst="roundRect">
                <a:avLst/>
              </a:prstGeom>
              <a:solidFill>
                <a:srgbClr val="E768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p>
            </p:txBody>
          </p:sp>
          <p:sp>
            <p:nvSpPr>
              <p:cNvPr id="29" name="!!3">
                <a:extLst>
                  <a:ext uri="{FF2B5EF4-FFF2-40B4-BE49-F238E27FC236}">
                    <a16:creationId xmlns:a16="http://schemas.microsoft.com/office/drawing/2014/main" id="{E2F2527F-4524-DB87-77B9-EE45BE86BF4A}"/>
                  </a:ext>
                </a:extLst>
              </p:cNvPr>
              <p:cNvSpPr txBox="1"/>
              <p:nvPr/>
            </p:nvSpPr>
            <p:spPr>
              <a:xfrm>
                <a:off x="1315742" y="3163085"/>
                <a:ext cx="692006" cy="492442"/>
              </a:xfrm>
              <a:prstGeom prst="rect">
                <a:avLst/>
              </a:prstGeom>
              <a:noFill/>
            </p:spPr>
            <p:txBody>
              <a:bodyPr wrap="square" rtlCol="0">
                <a:spAutoFit/>
              </a:bodyPr>
              <a:lstStyle/>
              <a:p>
                <a:r>
                  <a:rPr lang="en-US" sz="1800" b="1">
                    <a:solidFill>
                      <a:srgbClr val="E7680F"/>
                    </a:solidFill>
                    <a:latin typeface="Arial" panose="020B0604020202020204" pitchFamily="34" charset="0"/>
                    <a:ea typeface="Roboto" panose="02000000000000000000" pitchFamily="2" charset="0"/>
                    <a:cs typeface="Arial" panose="020B0604020202020204" pitchFamily="34" charset="0"/>
                  </a:rPr>
                  <a:t>2</a:t>
                </a:r>
                <a:endParaRPr lang="vi-VN" sz="1800" b="1">
                  <a:solidFill>
                    <a:srgbClr val="E7680F"/>
                  </a:solidFill>
                  <a:latin typeface="Arial" panose="020B0604020202020204" pitchFamily="34" charset="0"/>
                  <a:ea typeface="Roboto" panose="02000000000000000000" pitchFamily="2" charset="0"/>
                  <a:cs typeface="Arial" panose="020B0604020202020204" pitchFamily="34" charset="0"/>
                </a:endParaRPr>
              </a:p>
            </p:txBody>
          </p:sp>
          <p:cxnSp>
            <p:nvCxnSpPr>
              <p:cNvPr id="30" name="!!2">
                <a:extLst>
                  <a:ext uri="{FF2B5EF4-FFF2-40B4-BE49-F238E27FC236}">
                    <a16:creationId xmlns:a16="http://schemas.microsoft.com/office/drawing/2014/main" id="{BD084F6A-6048-4167-EC77-03985E3BCDA4}"/>
                  </a:ext>
                </a:extLst>
              </p:cNvPr>
              <p:cNvCxnSpPr>
                <a:cxnSpLocks/>
              </p:cNvCxnSpPr>
              <p:nvPr/>
            </p:nvCxnSpPr>
            <p:spPr>
              <a:xfrm>
                <a:off x="1275102" y="3654824"/>
                <a:ext cx="3015339" cy="0"/>
              </a:xfrm>
              <a:prstGeom prst="line">
                <a:avLst/>
              </a:prstGeom>
              <a:ln w="12700">
                <a:solidFill>
                  <a:srgbClr val="E7680F"/>
                </a:solidFill>
              </a:ln>
            </p:spPr>
            <p:style>
              <a:lnRef idx="1">
                <a:schemeClr val="accent1"/>
              </a:lnRef>
              <a:fillRef idx="0">
                <a:schemeClr val="accent1"/>
              </a:fillRef>
              <a:effectRef idx="0">
                <a:schemeClr val="accent1"/>
              </a:effectRef>
              <a:fontRef idx="minor">
                <a:schemeClr val="tx1"/>
              </a:fontRef>
            </p:style>
          </p:cxnSp>
        </p:grpSp>
        <p:sp>
          <p:nvSpPr>
            <p:cNvPr id="27" name="!!1">
              <a:extLst>
                <a:ext uri="{FF2B5EF4-FFF2-40B4-BE49-F238E27FC236}">
                  <a16:creationId xmlns:a16="http://schemas.microsoft.com/office/drawing/2014/main" id="{B9B8B857-A9B0-9118-DCA6-97A915F85FAD}"/>
                </a:ext>
              </a:extLst>
            </p:cNvPr>
            <p:cNvSpPr txBox="1"/>
            <p:nvPr/>
          </p:nvSpPr>
          <p:spPr>
            <a:xfrm>
              <a:off x="1279578" y="3839403"/>
              <a:ext cx="7221943" cy="533480"/>
            </a:xfrm>
            <a:prstGeom prst="rect">
              <a:avLst/>
            </a:prstGeom>
            <a:noFill/>
          </p:spPr>
          <p:txBody>
            <a:bodyPr wrap="square" rtlCol="0">
              <a:spAutoFit/>
            </a:bodyPr>
            <a:lstStyle/>
            <a:p>
              <a:pPr fontAlgn="auto">
                <a:spcBef>
                  <a:spcPts val="0"/>
                </a:spcBef>
                <a:spcAft>
                  <a:spcPts val="0"/>
                </a:spcAft>
                <a:defRPr/>
              </a:pPr>
              <a:r>
                <a:rPr lang="en-US" sz="2000" b="1" i="1" dirty="0" err="1"/>
                <a:t>Phương</a:t>
              </a:r>
              <a:r>
                <a:rPr lang="en-US" sz="2000" b="1" i="1" dirty="0"/>
                <a:t> </a:t>
              </a:r>
              <a:r>
                <a:rPr lang="en-US" sz="2000" b="1" i="1" dirty="0" err="1"/>
                <a:t>pháp</a:t>
              </a:r>
              <a:r>
                <a:rPr lang="en-US" sz="2000" b="1" i="1" dirty="0"/>
                <a:t> </a:t>
              </a:r>
              <a:r>
                <a:rPr lang="en-US" sz="2000" b="1" i="1" dirty="0" err="1"/>
                <a:t>mệnh</a:t>
              </a:r>
              <a:r>
                <a:rPr lang="en-US" sz="2000" b="1" i="1" dirty="0"/>
                <a:t> </a:t>
              </a:r>
              <a:r>
                <a:rPr lang="en-US" sz="2000" b="1" i="1" dirty="0" err="1"/>
                <a:t>lệnh</a:t>
              </a:r>
              <a:endParaRPr lang="vi-VN" sz="2000" b="1" dirty="0">
                <a:cs typeface="Arial" pitchFamily="34" charset="0"/>
              </a:endParaRPr>
            </a:p>
          </p:txBody>
        </p:sp>
      </p:grpSp>
      <p:grpSp>
        <p:nvGrpSpPr>
          <p:cNvPr id="31" name="Nhóm 94">
            <a:extLst>
              <a:ext uri="{FF2B5EF4-FFF2-40B4-BE49-F238E27FC236}">
                <a16:creationId xmlns:a16="http://schemas.microsoft.com/office/drawing/2014/main" id="{F9E859BE-3F96-B818-50F8-0C413E6EA1C7}"/>
              </a:ext>
            </a:extLst>
          </p:cNvPr>
          <p:cNvGrpSpPr/>
          <p:nvPr/>
        </p:nvGrpSpPr>
        <p:grpSpPr>
          <a:xfrm>
            <a:off x="1295676" y="3434954"/>
            <a:ext cx="7625723" cy="1082850"/>
            <a:chOff x="1158239" y="3339451"/>
            <a:chExt cx="5937288" cy="1443800"/>
          </a:xfrm>
        </p:grpSpPr>
        <p:grpSp>
          <p:nvGrpSpPr>
            <p:cNvPr id="33" name="Nhóm 96">
              <a:extLst>
                <a:ext uri="{FF2B5EF4-FFF2-40B4-BE49-F238E27FC236}">
                  <a16:creationId xmlns:a16="http://schemas.microsoft.com/office/drawing/2014/main" id="{73B5635E-1A90-55A1-EEDB-632A20B197B8}"/>
                </a:ext>
              </a:extLst>
            </p:cNvPr>
            <p:cNvGrpSpPr/>
            <p:nvPr/>
          </p:nvGrpSpPr>
          <p:grpSpPr>
            <a:xfrm>
              <a:off x="1158239" y="3339451"/>
              <a:ext cx="3100819" cy="891841"/>
              <a:chOff x="1189622" y="3163085"/>
              <a:chExt cx="3100819" cy="891841"/>
            </a:xfrm>
          </p:grpSpPr>
          <p:sp>
            <p:nvSpPr>
              <p:cNvPr id="35" name="Hình chữ nhật: Góc Tròn 98">
                <a:extLst>
                  <a:ext uri="{FF2B5EF4-FFF2-40B4-BE49-F238E27FC236}">
                    <a16:creationId xmlns:a16="http://schemas.microsoft.com/office/drawing/2014/main" id="{8057F2FD-822A-2866-C56E-E2E24B19E31E}"/>
                  </a:ext>
                </a:extLst>
              </p:cNvPr>
              <p:cNvSpPr/>
              <p:nvPr/>
            </p:nvSpPr>
            <p:spPr>
              <a:xfrm>
                <a:off x="1189622" y="3210324"/>
                <a:ext cx="85480" cy="844602"/>
              </a:xfrm>
              <a:prstGeom prst="roundRect">
                <a:avLst/>
              </a:prstGeom>
              <a:solidFill>
                <a:srgbClr val="E768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36" name="TextBox 24">
                <a:extLst>
                  <a:ext uri="{FF2B5EF4-FFF2-40B4-BE49-F238E27FC236}">
                    <a16:creationId xmlns:a16="http://schemas.microsoft.com/office/drawing/2014/main" id="{3BCA88FE-335E-AC1C-9286-130EC12B0256}"/>
                  </a:ext>
                </a:extLst>
              </p:cNvPr>
              <p:cNvSpPr txBox="1"/>
              <p:nvPr/>
            </p:nvSpPr>
            <p:spPr>
              <a:xfrm>
                <a:off x="1315742" y="3163085"/>
                <a:ext cx="692006" cy="492442"/>
              </a:xfrm>
              <a:prstGeom prst="rect">
                <a:avLst/>
              </a:prstGeom>
              <a:noFill/>
            </p:spPr>
            <p:txBody>
              <a:bodyPr wrap="square" rtlCol="0">
                <a:spAutoFit/>
              </a:bodyPr>
              <a:lstStyle/>
              <a:p>
                <a:r>
                  <a:rPr lang="en-US" sz="1800" b="1">
                    <a:solidFill>
                      <a:srgbClr val="E7680F"/>
                    </a:solidFill>
                    <a:latin typeface="Arial" panose="020B0604020202020204" pitchFamily="34" charset="0"/>
                    <a:ea typeface="Roboto" panose="02000000000000000000" pitchFamily="2" charset="0"/>
                    <a:cs typeface="Arial" panose="020B0604020202020204" pitchFamily="34" charset="0"/>
                  </a:rPr>
                  <a:t>3</a:t>
                </a:r>
                <a:endParaRPr lang="vi-VN" sz="1800" b="1">
                  <a:solidFill>
                    <a:srgbClr val="E7680F"/>
                  </a:solidFill>
                  <a:latin typeface="Arial" panose="020B0604020202020204" pitchFamily="34" charset="0"/>
                  <a:ea typeface="Roboto" panose="02000000000000000000" pitchFamily="2" charset="0"/>
                  <a:cs typeface="Arial" panose="020B0604020202020204" pitchFamily="34" charset="0"/>
                </a:endParaRPr>
              </a:p>
            </p:txBody>
          </p:sp>
          <p:cxnSp>
            <p:nvCxnSpPr>
              <p:cNvPr id="37" name="Đường nối Thẳng 100">
                <a:extLst>
                  <a:ext uri="{FF2B5EF4-FFF2-40B4-BE49-F238E27FC236}">
                    <a16:creationId xmlns:a16="http://schemas.microsoft.com/office/drawing/2014/main" id="{34C0E5A8-7EBE-7EC8-A1F0-4490D974794A}"/>
                  </a:ext>
                </a:extLst>
              </p:cNvPr>
              <p:cNvCxnSpPr>
                <a:cxnSpLocks/>
              </p:cNvCxnSpPr>
              <p:nvPr/>
            </p:nvCxnSpPr>
            <p:spPr>
              <a:xfrm>
                <a:off x="1275102" y="3654824"/>
                <a:ext cx="3015339" cy="0"/>
              </a:xfrm>
              <a:prstGeom prst="line">
                <a:avLst/>
              </a:prstGeom>
              <a:ln w="12700">
                <a:solidFill>
                  <a:srgbClr val="E7680F"/>
                </a:solidFill>
              </a:ln>
            </p:spPr>
            <p:style>
              <a:lnRef idx="1">
                <a:schemeClr val="accent1"/>
              </a:lnRef>
              <a:fillRef idx="0">
                <a:schemeClr val="accent1"/>
              </a:fillRef>
              <a:effectRef idx="0">
                <a:schemeClr val="accent1"/>
              </a:effectRef>
              <a:fontRef idx="minor">
                <a:schemeClr val="tx1"/>
              </a:fontRef>
            </p:style>
          </p:cxnSp>
        </p:grpSp>
        <p:sp>
          <p:nvSpPr>
            <p:cNvPr id="34" name="TextBox 27">
              <a:extLst>
                <a:ext uri="{FF2B5EF4-FFF2-40B4-BE49-F238E27FC236}">
                  <a16:creationId xmlns:a16="http://schemas.microsoft.com/office/drawing/2014/main" id="{122F5BFC-A00D-521F-8D1A-2F1B3683FB96}"/>
                </a:ext>
              </a:extLst>
            </p:cNvPr>
            <p:cNvSpPr txBox="1"/>
            <p:nvPr/>
          </p:nvSpPr>
          <p:spPr>
            <a:xfrm>
              <a:off x="1279578" y="3839403"/>
              <a:ext cx="5815949" cy="943848"/>
            </a:xfrm>
            <a:prstGeom prst="rect">
              <a:avLst/>
            </a:prstGeom>
            <a:noFill/>
          </p:spPr>
          <p:txBody>
            <a:bodyPr wrap="square" rtlCol="0">
              <a:spAutoFit/>
            </a:bodyPr>
            <a:lstStyle/>
            <a:p>
              <a:pPr fontAlgn="auto">
                <a:spcBef>
                  <a:spcPts val="0"/>
                </a:spcBef>
                <a:spcAft>
                  <a:spcPts val="0"/>
                </a:spcAft>
                <a:defRPr/>
              </a:pPr>
              <a:r>
                <a:rPr lang="en-US" sz="2000" b="1" i="1" dirty="0"/>
                <a:t>Thông qua </a:t>
              </a:r>
              <a:r>
                <a:rPr lang="en-US" sz="2000" b="1" i="1" dirty="0" err="1"/>
                <a:t>hoạt</a:t>
              </a:r>
              <a:r>
                <a:rPr lang="en-US" sz="2000" b="1" i="1" dirty="0"/>
                <a:t> </a:t>
              </a:r>
              <a:r>
                <a:rPr lang="en-US" sz="2000" b="1" i="1" dirty="0" err="1"/>
                <a:t>động</a:t>
              </a:r>
              <a:r>
                <a:rPr lang="en-US" sz="2000" b="1" i="1" dirty="0"/>
                <a:t> </a:t>
              </a:r>
              <a:r>
                <a:rPr lang="en-US" sz="2000" b="1" i="1" dirty="0" err="1"/>
                <a:t>công</a:t>
              </a:r>
              <a:r>
                <a:rPr lang="en-US" sz="2000" b="1" i="1" dirty="0"/>
                <a:t> </a:t>
              </a:r>
              <a:r>
                <a:rPr lang="en-US" sz="2000" b="1" i="1" dirty="0" err="1"/>
                <a:t>đoàn</a:t>
              </a:r>
              <a:r>
                <a:rPr lang="en-US" sz="2000" b="1" i="1" dirty="0"/>
                <a:t>, </a:t>
              </a:r>
              <a:r>
                <a:rPr lang="en-US" sz="2000" b="1" i="1" dirty="0" err="1"/>
                <a:t>tác</a:t>
              </a:r>
              <a:r>
                <a:rPr lang="en-US" sz="2000" b="1" i="1" dirty="0"/>
                <a:t> </a:t>
              </a:r>
              <a:r>
                <a:rPr lang="en-US" sz="2000" b="1" i="1" dirty="0" err="1"/>
                <a:t>động</a:t>
              </a:r>
              <a:r>
                <a:rPr lang="en-US" sz="2000" b="1" i="1" dirty="0"/>
                <a:t> </a:t>
              </a:r>
              <a:r>
                <a:rPr lang="en-US" sz="2000" b="1" i="1" dirty="0" err="1"/>
                <a:t>vào</a:t>
              </a:r>
              <a:r>
                <a:rPr lang="en-US" sz="2000" b="1" i="1" dirty="0"/>
                <a:t> </a:t>
              </a:r>
              <a:r>
                <a:rPr lang="en-US" sz="2000" b="1" i="1" dirty="0" err="1"/>
                <a:t>các</a:t>
              </a:r>
              <a:r>
                <a:rPr lang="en-US" sz="2000" b="1" i="1" dirty="0"/>
                <a:t> </a:t>
              </a:r>
              <a:r>
                <a:rPr lang="en-US" sz="2000" b="1" i="1" dirty="0" err="1"/>
                <a:t>quan</a:t>
              </a:r>
              <a:r>
                <a:rPr lang="en-US" sz="2000" b="1" i="1" dirty="0"/>
                <a:t> </a:t>
              </a:r>
              <a:r>
                <a:rPr lang="en-US" sz="2000" b="1" i="1" dirty="0" err="1"/>
                <a:t>hệ</a:t>
              </a:r>
              <a:r>
                <a:rPr lang="en-US" sz="2000" b="1" i="1" dirty="0"/>
                <a:t> </a:t>
              </a:r>
              <a:r>
                <a:rPr lang="en-US" sz="2000" b="1" i="1" dirty="0" err="1"/>
                <a:t>phát</a:t>
              </a:r>
              <a:r>
                <a:rPr lang="en-US" sz="2000" b="1" i="1" dirty="0"/>
                <a:t> </a:t>
              </a:r>
              <a:r>
                <a:rPr lang="en-US" sz="2000" b="1" i="1" dirty="0" err="1"/>
                <a:t>sinh</a:t>
              </a:r>
              <a:r>
                <a:rPr lang="en-US" sz="2000" b="1" i="1" dirty="0"/>
                <a:t> </a:t>
              </a:r>
              <a:r>
                <a:rPr lang="en-US" sz="2000" b="1" i="1" dirty="0" err="1"/>
                <a:t>trong</a:t>
              </a:r>
              <a:r>
                <a:rPr lang="en-US" sz="2000" b="1" i="1" dirty="0"/>
                <a:t> </a:t>
              </a:r>
              <a:r>
                <a:rPr lang="en-US" sz="2000" b="1" i="1" dirty="0" err="1"/>
                <a:t>quá</a:t>
              </a:r>
              <a:r>
                <a:rPr lang="en-US" sz="2000" b="1" i="1" dirty="0"/>
                <a:t> </a:t>
              </a:r>
              <a:r>
                <a:rPr lang="en-US" sz="2000" b="1" i="1" dirty="0" err="1"/>
                <a:t>trình</a:t>
              </a:r>
              <a:r>
                <a:rPr lang="en-US" sz="2000" b="1" i="1" dirty="0"/>
                <a:t> </a:t>
              </a:r>
              <a:r>
                <a:rPr lang="en-US" sz="2000" b="1" i="1" dirty="0" err="1"/>
                <a:t>lao</a:t>
              </a:r>
              <a:r>
                <a:rPr lang="en-US" sz="2000" b="1" i="1" dirty="0"/>
                <a:t> </a:t>
              </a:r>
              <a:r>
                <a:rPr lang="en-US" sz="2000" b="1" i="1" dirty="0" err="1"/>
                <a:t>động</a:t>
              </a:r>
              <a:endParaRPr lang="en-US" sz="2000" b="1" i="1" dirty="0">
                <a:latin typeface="Arial" pitchFamily="34" charset="0"/>
                <a:cs typeface="Arial" pitchFamily="34" charset="0"/>
              </a:endParaRPr>
            </a:p>
          </p:txBody>
        </p:sp>
      </p:grpSp>
      <p:sp>
        <p:nvSpPr>
          <p:cNvPr id="5" name="TextBox 4">
            <a:extLst>
              <a:ext uri="{FF2B5EF4-FFF2-40B4-BE49-F238E27FC236}">
                <a16:creationId xmlns:a16="http://schemas.microsoft.com/office/drawing/2014/main" id="{0340EF16-4A81-F3AE-DF86-00358F96934C}"/>
              </a:ext>
            </a:extLst>
          </p:cNvPr>
          <p:cNvSpPr txBox="1"/>
          <p:nvPr/>
        </p:nvSpPr>
        <p:spPr>
          <a:xfrm>
            <a:off x="3707606" y="875908"/>
            <a:ext cx="5436394" cy="369332"/>
          </a:xfrm>
          <a:prstGeom prst="rect">
            <a:avLst/>
          </a:prstGeom>
          <a:noFill/>
        </p:spPr>
        <p:txBody>
          <a:bodyPr wrap="square" rtlCol="0">
            <a:spAutoFit/>
          </a:bodyPr>
          <a:lstStyle/>
          <a:p>
            <a:pPr algn="ctr"/>
            <a:r>
              <a:rPr lang="en-US" sz="1800" b="1" dirty="0">
                <a:solidFill>
                  <a:srgbClr val="1E0975"/>
                </a:solidFill>
                <a:latin typeface="Arial" panose="020B0604020202020204" pitchFamily="34" charset="0"/>
                <a:ea typeface="Roboto" panose="02000000000000000000" pitchFamily="2" charset="0"/>
                <a:cs typeface="Arial" panose="020B0604020202020204" pitchFamily="34" charset="0"/>
              </a:rPr>
              <a:t>1.3. </a:t>
            </a:r>
            <a:r>
              <a:rPr lang="en-US" sz="1800" b="1" dirty="0" err="1">
                <a:solidFill>
                  <a:srgbClr val="1E0975"/>
                </a:solidFill>
                <a:latin typeface="Arial" panose="020B0604020202020204" pitchFamily="34" charset="0"/>
                <a:ea typeface="Roboto" panose="02000000000000000000" pitchFamily="2" charset="0"/>
                <a:cs typeface="Arial" panose="020B0604020202020204" pitchFamily="34" charset="0"/>
              </a:rPr>
              <a:t>Phương</a:t>
            </a:r>
            <a:r>
              <a:rPr lang="en-US" sz="1800" b="1" dirty="0">
                <a:solidFill>
                  <a:srgbClr val="1E0975"/>
                </a:solidFill>
                <a:latin typeface="Arial" panose="020B0604020202020204" pitchFamily="34" charset="0"/>
                <a:ea typeface="Roboto" panose="02000000000000000000" pitchFamily="2" charset="0"/>
                <a:cs typeface="Arial" panose="020B0604020202020204" pitchFamily="34" charset="0"/>
              </a:rPr>
              <a:t> </a:t>
            </a:r>
            <a:r>
              <a:rPr lang="en-US" sz="1800" b="1" dirty="0" err="1">
                <a:solidFill>
                  <a:srgbClr val="1E0975"/>
                </a:solidFill>
                <a:latin typeface="Arial" panose="020B0604020202020204" pitchFamily="34" charset="0"/>
                <a:ea typeface="Roboto" panose="02000000000000000000" pitchFamily="2" charset="0"/>
                <a:cs typeface="Arial" panose="020B0604020202020204" pitchFamily="34" charset="0"/>
              </a:rPr>
              <a:t>pháp</a:t>
            </a:r>
            <a:r>
              <a:rPr lang="en-US" sz="1800" b="1" dirty="0">
                <a:solidFill>
                  <a:srgbClr val="1E0975"/>
                </a:solidFill>
                <a:latin typeface="Arial" panose="020B0604020202020204" pitchFamily="34" charset="0"/>
                <a:ea typeface="Roboto" panose="02000000000000000000" pitchFamily="2" charset="0"/>
                <a:cs typeface="Arial" panose="020B0604020202020204" pitchFamily="34" charset="0"/>
              </a:rPr>
              <a:t> </a:t>
            </a:r>
            <a:r>
              <a:rPr lang="en-US" sz="1800" b="1" dirty="0" err="1">
                <a:solidFill>
                  <a:srgbClr val="1E0975"/>
                </a:solidFill>
                <a:latin typeface="Arial" panose="020B0604020202020204" pitchFamily="34" charset="0"/>
                <a:ea typeface="Roboto" panose="02000000000000000000" pitchFamily="2" charset="0"/>
                <a:cs typeface="Arial" panose="020B0604020202020204" pitchFamily="34" charset="0"/>
              </a:rPr>
              <a:t>điều</a:t>
            </a:r>
            <a:r>
              <a:rPr lang="en-US" sz="1800" b="1" dirty="0">
                <a:solidFill>
                  <a:srgbClr val="1E0975"/>
                </a:solidFill>
                <a:latin typeface="Arial" panose="020B0604020202020204" pitchFamily="34" charset="0"/>
                <a:ea typeface="Roboto" panose="02000000000000000000" pitchFamily="2" charset="0"/>
                <a:cs typeface="Arial" panose="020B0604020202020204" pitchFamily="34" charset="0"/>
              </a:rPr>
              <a:t> </a:t>
            </a:r>
            <a:r>
              <a:rPr lang="en-US" sz="1800" b="1" dirty="0" err="1">
                <a:solidFill>
                  <a:srgbClr val="1E0975"/>
                </a:solidFill>
                <a:latin typeface="Arial" panose="020B0604020202020204" pitchFamily="34" charset="0"/>
                <a:ea typeface="Roboto" panose="02000000000000000000" pitchFamily="2" charset="0"/>
                <a:cs typeface="Arial" panose="020B0604020202020204" pitchFamily="34" charset="0"/>
              </a:rPr>
              <a:t>chỉnh</a:t>
            </a:r>
            <a:r>
              <a:rPr lang="en-US" sz="1800" b="1" dirty="0">
                <a:solidFill>
                  <a:srgbClr val="1E0975"/>
                </a:solidFill>
                <a:latin typeface="Arial" panose="020B0604020202020204" pitchFamily="34" charset="0"/>
                <a:ea typeface="Roboto" panose="02000000000000000000" pitchFamily="2" charset="0"/>
                <a:cs typeface="Arial" panose="020B0604020202020204" pitchFamily="34" charset="0"/>
              </a:rPr>
              <a:t> </a:t>
            </a:r>
            <a:r>
              <a:rPr lang="en-US" sz="1800" b="1" dirty="0" err="1">
                <a:solidFill>
                  <a:srgbClr val="1E0975"/>
                </a:solidFill>
                <a:latin typeface="Arial" panose="020B0604020202020204" pitchFamily="34" charset="0"/>
                <a:ea typeface="Roboto" panose="02000000000000000000" pitchFamily="2" charset="0"/>
                <a:cs typeface="Arial" panose="020B0604020202020204" pitchFamily="34" charset="0"/>
              </a:rPr>
              <a:t>của</a:t>
            </a:r>
            <a:r>
              <a:rPr lang="en-US" sz="1800" b="1" dirty="0">
                <a:solidFill>
                  <a:srgbClr val="1E0975"/>
                </a:solidFill>
                <a:latin typeface="Arial" panose="020B0604020202020204" pitchFamily="34" charset="0"/>
                <a:ea typeface="Roboto" panose="02000000000000000000" pitchFamily="2" charset="0"/>
                <a:cs typeface="Arial" panose="020B0604020202020204" pitchFamily="34" charset="0"/>
              </a:rPr>
              <a:t> </a:t>
            </a:r>
            <a:r>
              <a:rPr lang="en-US" sz="1800" b="1" dirty="0" err="1">
                <a:solidFill>
                  <a:srgbClr val="1E0975"/>
                </a:solidFill>
                <a:latin typeface="Arial" panose="020B0604020202020204" pitchFamily="34" charset="0"/>
                <a:ea typeface="Roboto" panose="02000000000000000000" pitchFamily="2" charset="0"/>
                <a:cs typeface="Arial" panose="020B0604020202020204" pitchFamily="34" charset="0"/>
              </a:rPr>
              <a:t>luật</a:t>
            </a:r>
            <a:r>
              <a:rPr lang="en-US" sz="1800" b="1" dirty="0">
                <a:solidFill>
                  <a:srgbClr val="1E0975"/>
                </a:solidFill>
                <a:latin typeface="Arial" panose="020B0604020202020204" pitchFamily="34" charset="0"/>
                <a:ea typeface="Roboto" panose="02000000000000000000" pitchFamily="2" charset="0"/>
                <a:cs typeface="Arial" panose="020B0604020202020204" pitchFamily="34" charset="0"/>
              </a:rPr>
              <a:t> Lao </a:t>
            </a:r>
            <a:r>
              <a:rPr lang="en-US" sz="1800" b="1" dirty="0" err="1">
                <a:solidFill>
                  <a:srgbClr val="1E0975"/>
                </a:solidFill>
                <a:latin typeface="Arial" panose="020B0604020202020204" pitchFamily="34" charset="0"/>
                <a:ea typeface="Roboto" panose="02000000000000000000" pitchFamily="2" charset="0"/>
                <a:cs typeface="Arial" panose="020B0604020202020204" pitchFamily="34" charset="0"/>
              </a:rPr>
              <a:t>động</a:t>
            </a:r>
            <a:endParaRPr lang="vi-VN" sz="1800" b="1" dirty="0">
              <a:solidFill>
                <a:srgbClr val="1E0975"/>
              </a:solidFill>
              <a:latin typeface="Arial" panose="020B0604020202020204" pitchFamily="34" charset="0"/>
              <a:ea typeface="Roboto" panose="02000000000000000000" pitchFamily="2" charset="0"/>
              <a:cs typeface="Arial" panose="020B0604020202020204" pitchFamily="34" charset="0"/>
            </a:endParaRPr>
          </a:p>
        </p:txBody>
      </p:sp>
    </p:spTree>
    <p:extLst>
      <p:ext uri="{BB962C8B-B14F-4D97-AF65-F5344CB8AC3E}">
        <p14:creationId xmlns:p14="http://schemas.microsoft.com/office/powerpoint/2010/main" val="74844534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1000"/>
                                        <p:tgtEl>
                                          <p:spTgt spid="5"/>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wipe(left)">
                                      <p:cBhvr>
                                        <p:cTn id="11" dur="1000"/>
                                        <p:tgtEl>
                                          <p:spTgt spid="17"/>
                                        </p:tgtEl>
                                      </p:cBhvr>
                                    </p:animEffect>
                                  </p:childTnLst>
                                </p:cTn>
                              </p:par>
                            </p:childTnLst>
                          </p:cTn>
                        </p:par>
                        <p:par>
                          <p:cTn id="12" fill="hold">
                            <p:stCondLst>
                              <p:cond delay="2000"/>
                            </p:stCondLst>
                            <p:childTnLst>
                              <p:par>
                                <p:cTn id="13" presetID="22" presetClass="entr" presetSubtype="8" fill="hold" nodeType="after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wipe(left)">
                                      <p:cBhvr>
                                        <p:cTn id="15" dur="1000"/>
                                        <p:tgtEl>
                                          <p:spTgt spid="24"/>
                                        </p:tgtEl>
                                      </p:cBhvr>
                                    </p:animEffect>
                                  </p:childTnLst>
                                </p:cTn>
                              </p:par>
                            </p:childTnLst>
                          </p:cTn>
                        </p:par>
                        <p:par>
                          <p:cTn id="16" fill="hold">
                            <p:stCondLst>
                              <p:cond delay="3000"/>
                            </p:stCondLst>
                            <p:childTnLst>
                              <p:par>
                                <p:cTn id="17" presetID="22" presetClass="entr" presetSubtype="8" fill="hold" nodeType="afterEffect">
                                  <p:stCondLst>
                                    <p:cond delay="0"/>
                                  </p:stCondLst>
                                  <p:childTnLst>
                                    <p:set>
                                      <p:cBhvr>
                                        <p:cTn id="18" dur="1" fill="hold">
                                          <p:stCondLst>
                                            <p:cond delay="0"/>
                                          </p:stCondLst>
                                        </p:cTn>
                                        <p:tgtEl>
                                          <p:spTgt spid="31"/>
                                        </p:tgtEl>
                                        <p:attrNameLst>
                                          <p:attrName>style.visibility</p:attrName>
                                        </p:attrNameLst>
                                      </p:cBhvr>
                                      <p:to>
                                        <p:strVal val="visible"/>
                                      </p:to>
                                    </p:set>
                                    <p:animEffect transition="in" filter="wipe(left)">
                                      <p:cBhvr>
                                        <p:cTn id="19" dur="10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Nhóm 25">
            <a:extLst>
              <a:ext uri="{FF2B5EF4-FFF2-40B4-BE49-F238E27FC236}">
                <a16:creationId xmlns:a16="http://schemas.microsoft.com/office/drawing/2014/main" id="{CDD9CE69-A40D-8255-03FA-09D72580EC3D}"/>
              </a:ext>
            </a:extLst>
          </p:cNvPr>
          <p:cNvGrpSpPr/>
          <p:nvPr/>
        </p:nvGrpSpPr>
        <p:grpSpPr>
          <a:xfrm>
            <a:off x="280987" y="292276"/>
            <a:ext cx="6655594" cy="711472"/>
            <a:chOff x="475212" y="489252"/>
            <a:chExt cx="4504292" cy="948629"/>
          </a:xfrm>
        </p:grpSpPr>
        <p:grpSp>
          <p:nvGrpSpPr>
            <p:cNvPr id="6" name="Nhóm 26">
              <a:extLst>
                <a:ext uri="{FF2B5EF4-FFF2-40B4-BE49-F238E27FC236}">
                  <a16:creationId xmlns:a16="http://schemas.microsoft.com/office/drawing/2014/main" id="{CCA9F530-4484-BA69-089F-80416AAD150A}"/>
                </a:ext>
              </a:extLst>
            </p:cNvPr>
            <p:cNvGrpSpPr/>
            <p:nvPr/>
          </p:nvGrpSpPr>
          <p:grpSpPr>
            <a:xfrm>
              <a:off x="475212" y="489252"/>
              <a:ext cx="4504292" cy="948629"/>
              <a:chOff x="475212" y="489252"/>
              <a:chExt cx="4504292" cy="948629"/>
            </a:xfrm>
          </p:grpSpPr>
          <p:sp>
            <p:nvSpPr>
              <p:cNvPr id="8" name="Rectangle: Rounded Corners 20">
                <a:extLst>
                  <a:ext uri="{FF2B5EF4-FFF2-40B4-BE49-F238E27FC236}">
                    <a16:creationId xmlns:a16="http://schemas.microsoft.com/office/drawing/2014/main" id="{64F79BE2-DD65-FC6B-083D-34F28B6697C8}"/>
                  </a:ext>
                </a:extLst>
              </p:cNvPr>
              <p:cNvSpPr/>
              <p:nvPr/>
            </p:nvSpPr>
            <p:spPr>
              <a:xfrm>
                <a:off x="666398" y="516221"/>
                <a:ext cx="4313106" cy="754272"/>
              </a:xfrm>
              <a:prstGeom prst="roundRect">
                <a:avLst>
                  <a:gd name="adj" fmla="val 50000"/>
                </a:avLst>
              </a:prstGeom>
              <a:solidFill>
                <a:schemeClr val="bg1">
                  <a:lumMod val="95000"/>
                </a:schemeClr>
              </a:solidFill>
              <a:ln w="19050">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1050">
                  <a:solidFill>
                    <a:schemeClr val="bg1">
                      <a:lumMod val="95000"/>
                    </a:schemeClr>
                  </a:solidFill>
                </a:endParaRPr>
              </a:p>
            </p:txBody>
          </p:sp>
          <p:sp>
            <p:nvSpPr>
              <p:cNvPr id="9" name="Rectangle: Rounded Corners 20">
                <a:extLst>
                  <a:ext uri="{FF2B5EF4-FFF2-40B4-BE49-F238E27FC236}">
                    <a16:creationId xmlns:a16="http://schemas.microsoft.com/office/drawing/2014/main" id="{4BFFC74C-F839-9C8F-006B-C458B5CC73CC}"/>
                  </a:ext>
                </a:extLst>
              </p:cNvPr>
              <p:cNvSpPr/>
              <p:nvPr/>
            </p:nvSpPr>
            <p:spPr>
              <a:xfrm>
                <a:off x="957578" y="607137"/>
                <a:ext cx="3902657" cy="564402"/>
              </a:xfrm>
              <a:prstGeom prst="roundRect">
                <a:avLst>
                  <a:gd name="adj" fmla="val 50000"/>
                </a:avLst>
              </a:prstGeom>
              <a:solidFill>
                <a:schemeClr val="bg1"/>
              </a:solidFill>
              <a:ln>
                <a:solidFill>
                  <a:schemeClr val="bg1">
                    <a:lumMod val="95000"/>
                  </a:schemeClr>
                </a:solidFill>
              </a:ln>
              <a:effectLst>
                <a:outerShdw blurRad="50800" dist="38100" dir="5400000" algn="t"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1050">
                  <a:solidFill>
                    <a:schemeClr val="bg1">
                      <a:lumMod val="95000"/>
                    </a:schemeClr>
                  </a:solidFill>
                </a:endParaRPr>
              </a:p>
            </p:txBody>
          </p:sp>
          <p:grpSp>
            <p:nvGrpSpPr>
              <p:cNvPr id="10" name="Nhóm 30">
                <a:extLst>
                  <a:ext uri="{FF2B5EF4-FFF2-40B4-BE49-F238E27FC236}">
                    <a16:creationId xmlns:a16="http://schemas.microsoft.com/office/drawing/2014/main" id="{B57E3C5D-4973-A7A0-64E0-118331CFD341}"/>
                  </a:ext>
                </a:extLst>
              </p:cNvPr>
              <p:cNvGrpSpPr/>
              <p:nvPr/>
            </p:nvGrpSpPr>
            <p:grpSpPr>
              <a:xfrm>
                <a:off x="475212" y="489252"/>
                <a:ext cx="859716" cy="779672"/>
                <a:chOff x="630445" y="2543352"/>
                <a:chExt cx="916482" cy="831153"/>
              </a:xfrm>
            </p:grpSpPr>
            <p:sp>
              <p:nvSpPr>
                <p:cNvPr id="12" name="Hình Bầu dục 32">
                  <a:extLst>
                    <a:ext uri="{FF2B5EF4-FFF2-40B4-BE49-F238E27FC236}">
                      <a16:creationId xmlns:a16="http://schemas.microsoft.com/office/drawing/2014/main" id="{916C4856-047B-13D5-82D0-481568AF7D98}"/>
                    </a:ext>
                  </a:extLst>
                </p:cNvPr>
                <p:cNvSpPr/>
                <p:nvPr/>
              </p:nvSpPr>
              <p:spPr>
                <a:xfrm>
                  <a:off x="630445" y="2543352"/>
                  <a:ext cx="916482" cy="831153"/>
                </a:xfrm>
                <a:prstGeom prst="ellipse">
                  <a:avLst/>
                </a:prstGeom>
                <a:solidFill>
                  <a:srgbClr val="167B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13" name="Hình Bầu dục 33">
                  <a:extLst>
                    <a:ext uri="{FF2B5EF4-FFF2-40B4-BE49-F238E27FC236}">
                      <a16:creationId xmlns:a16="http://schemas.microsoft.com/office/drawing/2014/main" id="{D193C578-6934-EFD4-6254-1E7F2431F3AB}"/>
                    </a:ext>
                  </a:extLst>
                </p:cNvPr>
                <p:cNvSpPr/>
                <p:nvPr/>
              </p:nvSpPr>
              <p:spPr>
                <a:xfrm>
                  <a:off x="706297" y="2619215"/>
                  <a:ext cx="764809" cy="67942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75" b="1">
                    <a:solidFill>
                      <a:schemeClr val="accent4">
                        <a:lumMod val="50000"/>
                      </a:schemeClr>
                    </a:solidFill>
                    <a:latin typeface="Arial" panose="020B0604020202020204" pitchFamily="34" charset="0"/>
                    <a:cs typeface="Arial" panose="020B0604020202020204" pitchFamily="34" charset="0"/>
                  </a:endParaRPr>
                </a:p>
              </p:txBody>
            </p:sp>
          </p:grpSp>
          <p:sp>
            <p:nvSpPr>
              <p:cNvPr id="11" name="TextBox 17">
                <a:extLst>
                  <a:ext uri="{FF2B5EF4-FFF2-40B4-BE49-F238E27FC236}">
                    <a16:creationId xmlns:a16="http://schemas.microsoft.com/office/drawing/2014/main" id="{76E65C72-37A9-372F-4C90-9C6FD4850C53}"/>
                  </a:ext>
                </a:extLst>
              </p:cNvPr>
              <p:cNvSpPr txBox="1"/>
              <p:nvPr/>
            </p:nvSpPr>
            <p:spPr>
              <a:xfrm>
                <a:off x="1261011" y="668440"/>
                <a:ext cx="3607444" cy="769441"/>
              </a:xfrm>
              <a:prstGeom prst="rect">
                <a:avLst/>
              </a:prstGeom>
              <a:noFill/>
            </p:spPr>
            <p:txBody>
              <a:bodyPr wrap="square" rtlCol="0">
                <a:spAutoFit/>
              </a:bodyPr>
              <a:lstStyle/>
              <a:p>
                <a:r>
                  <a:rPr lang="en-US" sz="1575" b="1" dirty="0">
                    <a:solidFill>
                      <a:srgbClr val="206252"/>
                    </a:solidFill>
                    <a:latin typeface="Arial" panose="020B0604020202020204" pitchFamily="34" charset="0"/>
                    <a:ea typeface="Roboto" panose="02000000000000000000" pitchFamily="2" charset="0"/>
                    <a:cs typeface="Arial" panose="020B0604020202020204" pitchFamily="34" charset="0"/>
                  </a:rPr>
                  <a:t> </a:t>
                </a:r>
                <a:r>
                  <a:rPr lang="en-US" sz="1575"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CÁC NGUYÊN TẮC CƠ BẢN CỦA LUẬT LAO ĐỘNG</a:t>
                </a:r>
                <a:endParaRPr lang="vi-VN" sz="1575"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endParaRPr>
              </a:p>
            </p:txBody>
          </p:sp>
        </p:grpSp>
        <p:sp>
          <p:nvSpPr>
            <p:cNvPr id="7" name="TextBox 23">
              <a:extLst>
                <a:ext uri="{FF2B5EF4-FFF2-40B4-BE49-F238E27FC236}">
                  <a16:creationId xmlns:a16="http://schemas.microsoft.com/office/drawing/2014/main" id="{74A0AC71-0564-4D8C-719D-36E905F59D29}"/>
                </a:ext>
              </a:extLst>
            </p:cNvPr>
            <p:cNvSpPr txBox="1"/>
            <p:nvPr/>
          </p:nvSpPr>
          <p:spPr>
            <a:xfrm>
              <a:off x="526881" y="689692"/>
              <a:ext cx="781064" cy="384721"/>
            </a:xfrm>
            <a:prstGeom prst="rect">
              <a:avLst/>
            </a:prstGeom>
            <a:noFill/>
          </p:spPr>
          <p:txBody>
            <a:bodyPr wrap="square" rtlCol="0">
              <a:spAutoFit/>
            </a:bodyPr>
            <a:lstStyle/>
            <a:p>
              <a:pPr algn="ctr"/>
              <a:r>
                <a:rPr lang="en-US" sz="1275"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2</a:t>
              </a:r>
              <a:endParaRPr lang="vi-VN" sz="1275"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endParaRPr>
            </a:p>
          </p:txBody>
        </p:sp>
      </p:grpSp>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3" name="AutoShape 6" descr="Danh ca Ngọc Sơn chia sẻ di chúc viết tay sâu sắc và đầy tình cảm của người  cha quá cố - MOLI Star">
            <a:extLst>
              <a:ext uri="{FF2B5EF4-FFF2-40B4-BE49-F238E27FC236}">
                <a16:creationId xmlns:a16="http://schemas.microsoft.com/office/drawing/2014/main" id="{09A0B033-5114-91F5-D69C-16D907191493}"/>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18" name="TextBox 17">
            <a:extLst>
              <a:ext uri="{FF2B5EF4-FFF2-40B4-BE49-F238E27FC236}">
                <a16:creationId xmlns:a16="http://schemas.microsoft.com/office/drawing/2014/main" id="{5FCC0D4F-65D3-0474-80FF-C1B076647400}"/>
              </a:ext>
            </a:extLst>
          </p:cNvPr>
          <p:cNvSpPr txBox="1"/>
          <p:nvPr/>
        </p:nvSpPr>
        <p:spPr>
          <a:xfrm>
            <a:off x="993738" y="1606363"/>
            <a:ext cx="6685794" cy="954107"/>
          </a:xfrm>
          <a:prstGeom prst="rect">
            <a:avLst/>
          </a:prstGeom>
          <a:noFill/>
        </p:spPr>
        <p:txBody>
          <a:bodyPr wrap="square" rtlCol="0">
            <a:spAutoFit/>
          </a:bodyPr>
          <a:lstStyle/>
          <a:p>
            <a:pPr algn="ctr">
              <a:defRPr/>
            </a:pPr>
            <a:r>
              <a:rPr lang="en-US" sz="2800" dirty="0" err="1">
                <a:latin typeface="Arial" pitchFamily="34" charset="0"/>
                <a:cs typeface="Arial" pitchFamily="34" charset="0"/>
              </a:rPr>
              <a:t>Pháp</a:t>
            </a:r>
            <a:r>
              <a:rPr lang="en-US" sz="2800" dirty="0">
                <a:latin typeface="Arial" pitchFamily="34" charset="0"/>
                <a:cs typeface="Arial" pitchFamily="34" charset="0"/>
              </a:rPr>
              <a:t> </a:t>
            </a:r>
            <a:r>
              <a:rPr lang="en-US" sz="2800" dirty="0" err="1">
                <a:latin typeface="Arial" pitchFamily="34" charset="0"/>
                <a:cs typeface="Arial" pitchFamily="34" charset="0"/>
              </a:rPr>
              <a:t>luật</a:t>
            </a:r>
            <a:r>
              <a:rPr lang="en-US" sz="2800" dirty="0">
                <a:latin typeface="Arial" pitchFamily="34" charset="0"/>
                <a:cs typeface="Arial" pitchFamily="34" charset="0"/>
              </a:rPr>
              <a:t> </a:t>
            </a:r>
            <a:r>
              <a:rPr lang="en-US" sz="2800" dirty="0" err="1">
                <a:latin typeface="Arial" pitchFamily="34" charset="0"/>
                <a:cs typeface="Arial" pitchFamily="34" charset="0"/>
              </a:rPr>
              <a:t>lao</a:t>
            </a:r>
            <a:r>
              <a:rPr lang="en-US" sz="2800" dirty="0">
                <a:latin typeface="Arial" pitchFamily="34" charset="0"/>
                <a:cs typeface="Arial" pitchFamily="34" charset="0"/>
              </a:rPr>
              <a:t> </a:t>
            </a:r>
            <a:r>
              <a:rPr lang="en-US" sz="2800" dirty="0" err="1">
                <a:latin typeface="Arial" pitchFamily="34" charset="0"/>
                <a:cs typeface="Arial" pitchFamily="34" charset="0"/>
              </a:rPr>
              <a:t>động</a:t>
            </a:r>
            <a:r>
              <a:rPr lang="en-US" sz="2800" dirty="0">
                <a:latin typeface="Arial" pitchFamily="34" charset="0"/>
                <a:cs typeface="Arial" pitchFamily="34" charset="0"/>
              </a:rPr>
              <a:t> </a:t>
            </a:r>
            <a:r>
              <a:rPr lang="en-US" sz="2800" dirty="0" err="1">
                <a:latin typeface="Arial" pitchFamily="34" charset="0"/>
                <a:cs typeface="Arial" pitchFamily="34" charset="0"/>
              </a:rPr>
              <a:t>bảo</a:t>
            </a:r>
            <a:r>
              <a:rPr lang="en-US" sz="2800" dirty="0">
                <a:latin typeface="Arial" pitchFamily="34" charset="0"/>
                <a:cs typeface="Arial" pitchFamily="34" charset="0"/>
              </a:rPr>
              <a:t> </a:t>
            </a:r>
            <a:r>
              <a:rPr lang="en-US" sz="2800" dirty="0" err="1">
                <a:latin typeface="Arial" pitchFamily="34" charset="0"/>
                <a:cs typeface="Arial" pitchFamily="34" charset="0"/>
              </a:rPr>
              <a:t>đảm</a:t>
            </a:r>
            <a:r>
              <a:rPr lang="en-US" sz="2800" dirty="0">
                <a:latin typeface="Arial" pitchFamily="34" charset="0"/>
                <a:cs typeface="Arial" pitchFamily="34" charset="0"/>
              </a:rPr>
              <a:t> </a:t>
            </a:r>
            <a:r>
              <a:rPr lang="en-US" sz="2800" dirty="0" err="1">
                <a:latin typeface="Arial" pitchFamily="34" charset="0"/>
                <a:cs typeface="Arial" pitchFamily="34" charset="0"/>
              </a:rPr>
              <a:t>tuân</a:t>
            </a:r>
            <a:r>
              <a:rPr lang="en-US" sz="2800" dirty="0">
                <a:latin typeface="Arial" pitchFamily="34" charset="0"/>
                <a:cs typeface="Arial" pitchFamily="34" charset="0"/>
              </a:rPr>
              <a:t> </a:t>
            </a:r>
            <a:r>
              <a:rPr lang="en-US" sz="2800" dirty="0" err="1">
                <a:latin typeface="Arial" pitchFamily="34" charset="0"/>
                <a:cs typeface="Arial" pitchFamily="34" charset="0"/>
              </a:rPr>
              <a:t>thủ</a:t>
            </a:r>
            <a:r>
              <a:rPr lang="en-US" sz="2800" dirty="0">
                <a:latin typeface="Arial" pitchFamily="34" charset="0"/>
                <a:cs typeface="Arial" pitchFamily="34" charset="0"/>
              </a:rPr>
              <a:t> </a:t>
            </a:r>
            <a:r>
              <a:rPr lang="en-US" sz="2800" dirty="0" err="1">
                <a:latin typeface="Arial" pitchFamily="34" charset="0"/>
                <a:cs typeface="Arial" pitchFamily="34" charset="0"/>
              </a:rPr>
              <a:t>những</a:t>
            </a:r>
            <a:r>
              <a:rPr lang="en-US" sz="2800" dirty="0">
                <a:latin typeface="Arial" pitchFamily="34" charset="0"/>
                <a:cs typeface="Arial" pitchFamily="34" charset="0"/>
              </a:rPr>
              <a:t> </a:t>
            </a:r>
            <a:r>
              <a:rPr lang="en-US" sz="2800" dirty="0" err="1">
                <a:latin typeface="Arial" pitchFamily="34" charset="0"/>
                <a:cs typeface="Arial" pitchFamily="34" charset="0"/>
              </a:rPr>
              <a:t>nguyên</a:t>
            </a:r>
            <a:r>
              <a:rPr lang="en-US" sz="2800" dirty="0">
                <a:latin typeface="Arial" pitchFamily="34" charset="0"/>
                <a:cs typeface="Arial" pitchFamily="34" charset="0"/>
              </a:rPr>
              <a:t> </a:t>
            </a:r>
            <a:r>
              <a:rPr lang="en-US" sz="2800" dirty="0" err="1">
                <a:latin typeface="Arial" pitchFamily="34" charset="0"/>
                <a:cs typeface="Arial" pitchFamily="34" charset="0"/>
              </a:rPr>
              <a:t>tắc</a:t>
            </a:r>
            <a:r>
              <a:rPr lang="en-US" sz="2800" dirty="0">
                <a:latin typeface="Arial" pitchFamily="34" charset="0"/>
                <a:cs typeface="Arial" pitchFamily="34" charset="0"/>
              </a:rPr>
              <a:t> </a:t>
            </a:r>
            <a:r>
              <a:rPr lang="en-US" sz="2800" dirty="0" err="1">
                <a:latin typeface="Arial" pitchFamily="34" charset="0"/>
                <a:cs typeface="Arial" pitchFamily="34" charset="0"/>
              </a:rPr>
              <a:t>sau</a:t>
            </a:r>
            <a:endParaRPr lang="en-US" sz="2800" b="1" dirty="0">
              <a:latin typeface="Arial" pitchFamily="34" charset="0"/>
              <a:cs typeface="Arial" pitchFamily="34" charset="0"/>
            </a:endParaRPr>
          </a:p>
        </p:txBody>
      </p:sp>
    </p:spTree>
    <p:extLst>
      <p:ext uri="{BB962C8B-B14F-4D97-AF65-F5344CB8AC3E}">
        <p14:creationId xmlns:p14="http://schemas.microsoft.com/office/powerpoint/2010/main" val="38678487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randombar(horizontal)">
                                      <p:cBhvr>
                                        <p:cTn id="7"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3" name="AutoShape 6" descr="Danh ca Ngọc Sơn chia sẻ di chúc viết tay sâu sắc và đầy tình cảm của người  cha quá cố - MOLI Star">
            <a:extLst>
              <a:ext uri="{FF2B5EF4-FFF2-40B4-BE49-F238E27FC236}">
                <a16:creationId xmlns:a16="http://schemas.microsoft.com/office/drawing/2014/main" id="{09A0B033-5114-91F5-D69C-16D907191493}"/>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4" name="AutoShape 6" descr="Danh ca Ngọc Sơn chia sẻ di chúc viết tay sâu sắc và đầy tình cảm của người  cha quá cố - MOLI Star">
            <a:extLst>
              <a:ext uri="{FF2B5EF4-FFF2-40B4-BE49-F238E27FC236}">
                <a16:creationId xmlns:a16="http://schemas.microsoft.com/office/drawing/2014/main" id="{4CB5A259-D774-696C-CE4C-F516FE3B9F25}"/>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15" name="TextBox 14">
            <a:extLst>
              <a:ext uri="{FF2B5EF4-FFF2-40B4-BE49-F238E27FC236}">
                <a16:creationId xmlns:a16="http://schemas.microsoft.com/office/drawing/2014/main" id="{B2C825BF-9B42-0E54-DE71-A94C218B3A81}"/>
              </a:ext>
            </a:extLst>
          </p:cNvPr>
          <p:cNvSpPr txBox="1"/>
          <p:nvPr/>
        </p:nvSpPr>
        <p:spPr>
          <a:xfrm>
            <a:off x="251222" y="1459745"/>
            <a:ext cx="4478823" cy="461665"/>
          </a:xfrm>
          <a:prstGeom prst="rect">
            <a:avLst/>
          </a:prstGeom>
          <a:noFill/>
        </p:spPr>
        <p:txBody>
          <a:bodyPr wrap="square" rtlCol="0">
            <a:spAutoFit/>
          </a:bodyPr>
          <a:lstStyle/>
          <a:p>
            <a:pPr>
              <a:defRPr/>
            </a:pPr>
            <a:r>
              <a:rPr lang="en-US" sz="2400" dirty="0">
                <a:latin typeface="Arial" pitchFamily="34" charset="0"/>
                <a:cs typeface="Arial" pitchFamily="34" charset="0"/>
              </a:rPr>
              <a:t>+ </a:t>
            </a:r>
            <a:r>
              <a:rPr lang="en-US" sz="2400" b="1" dirty="0" err="1">
                <a:latin typeface="Arial" pitchFamily="34" charset="0"/>
                <a:cs typeface="Arial" pitchFamily="34" charset="0"/>
              </a:rPr>
              <a:t>Đối</a:t>
            </a:r>
            <a:r>
              <a:rPr lang="en-US" sz="2400" b="1" dirty="0">
                <a:latin typeface="Arial" pitchFamily="34" charset="0"/>
                <a:cs typeface="Arial" pitchFamily="34" charset="0"/>
              </a:rPr>
              <a:t> </a:t>
            </a:r>
            <a:r>
              <a:rPr lang="en-US" sz="2400" b="1" dirty="0" err="1">
                <a:latin typeface="Arial" pitchFamily="34" charset="0"/>
                <a:cs typeface="Arial" pitchFamily="34" charset="0"/>
              </a:rPr>
              <a:t>với</a:t>
            </a:r>
            <a:r>
              <a:rPr lang="en-US" sz="2400" b="1" dirty="0">
                <a:latin typeface="Arial" pitchFamily="34" charset="0"/>
                <a:cs typeface="Arial" pitchFamily="34" charset="0"/>
              </a:rPr>
              <a:t> </a:t>
            </a:r>
            <a:r>
              <a:rPr lang="en-US" sz="2400" b="1" dirty="0" err="1">
                <a:latin typeface="Arial" pitchFamily="34" charset="0"/>
                <a:cs typeface="Arial" pitchFamily="34" charset="0"/>
              </a:rPr>
              <a:t>người</a:t>
            </a:r>
            <a:r>
              <a:rPr lang="en-US" sz="2400" b="1" dirty="0">
                <a:latin typeface="Arial" pitchFamily="34" charset="0"/>
                <a:cs typeface="Arial" pitchFamily="34" charset="0"/>
              </a:rPr>
              <a:t> </a:t>
            </a:r>
            <a:r>
              <a:rPr lang="en-US" sz="2400" b="1" dirty="0" err="1">
                <a:latin typeface="Arial" pitchFamily="34" charset="0"/>
                <a:cs typeface="Arial" pitchFamily="34" charset="0"/>
              </a:rPr>
              <a:t>lao</a:t>
            </a:r>
            <a:r>
              <a:rPr lang="en-US" sz="2400" b="1" dirty="0">
                <a:latin typeface="Arial" pitchFamily="34" charset="0"/>
                <a:cs typeface="Arial" pitchFamily="34" charset="0"/>
              </a:rPr>
              <a:t> </a:t>
            </a:r>
            <a:r>
              <a:rPr lang="en-US" sz="2400" b="1" dirty="0" err="1">
                <a:latin typeface="Arial" pitchFamily="34" charset="0"/>
                <a:cs typeface="Arial" pitchFamily="34" charset="0"/>
              </a:rPr>
              <a:t>động</a:t>
            </a:r>
            <a:r>
              <a:rPr lang="en-US" sz="2400" b="1" dirty="0">
                <a:latin typeface="Arial" pitchFamily="34" charset="0"/>
                <a:cs typeface="Arial" pitchFamily="34" charset="0"/>
              </a:rPr>
              <a:t>: </a:t>
            </a:r>
          </a:p>
        </p:txBody>
      </p:sp>
      <p:grpSp>
        <p:nvGrpSpPr>
          <p:cNvPr id="16" name="Nhóm 124">
            <a:extLst>
              <a:ext uri="{FF2B5EF4-FFF2-40B4-BE49-F238E27FC236}">
                <a16:creationId xmlns:a16="http://schemas.microsoft.com/office/drawing/2014/main" id="{05CDD30F-19AF-8098-BC6D-ABEE375E023D}"/>
              </a:ext>
            </a:extLst>
          </p:cNvPr>
          <p:cNvGrpSpPr/>
          <p:nvPr/>
        </p:nvGrpSpPr>
        <p:grpSpPr>
          <a:xfrm>
            <a:off x="251222" y="2337266"/>
            <a:ext cx="7248706" cy="427746"/>
            <a:chOff x="669416" y="3058308"/>
            <a:chExt cx="6261196" cy="570328"/>
          </a:xfrm>
        </p:grpSpPr>
        <p:sp>
          <p:nvSpPr>
            <p:cNvPr id="17" name="TextBox 27">
              <a:extLst>
                <a:ext uri="{FF2B5EF4-FFF2-40B4-BE49-F238E27FC236}">
                  <a16:creationId xmlns:a16="http://schemas.microsoft.com/office/drawing/2014/main" id="{653D94B9-E658-9A35-2C95-410ED8E68C5D}"/>
                </a:ext>
              </a:extLst>
            </p:cNvPr>
            <p:cNvSpPr txBox="1"/>
            <p:nvPr/>
          </p:nvSpPr>
          <p:spPr>
            <a:xfrm>
              <a:off x="1104700" y="3058308"/>
              <a:ext cx="5825912" cy="570328"/>
            </a:xfrm>
            <a:prstGeom prst="rect">
              <a:avLst/>
            </a:prstGeom>
            <a:noFill/>
          </p:spPr>
          <p:txBody>
            <a:bodyPr wrap="square" rtlCol="0">
              <a:spAutoFit/>
            </a:bodyPr>
            <a:lstStyle/>
            <a:p>
              <a:pPr algn="just">
                <a:lnSpc>
                  <a:spcPct val="120000"/>
                </a:lnSpc>
              </a:pPr>
              <a:r>
                <a:rPr lang="en-US" sz="2000" dirty="0" err="1">
                  <a:latin typeface="Arial" pitchFamily="34" charset="0"/>
                  <a:cs typeface="Arial" pitchFamily="34" charset="0"/>
                </a:rPr>
                <a:t>Người</a:t>
              </a:r>
              <a:r>
                <a:rPr lang="en-US" sz="2000" dirty="0">
                  <a:latin typeface="Arial" pitchFamily="34" charset="0"/>
                  <a:cs typeface="Arial" pitchFamily="34" charset="0"/>
                </a:rPr>
                <a:t> LĐ </a:t>
              </a:r>
              <a:r>
                <a:rPr lang="en-US" sz="2000" dirty="0" err="1">
                  <a:latin typeface="Arial" pitchFamily="34" charset="0"/>
                  <a:cs typeface="Arial" pitchFamily="34" charset="0"/>
                </a:rPr>
                <a:t>luôn</a:t>
              </a:r>
              <a:r>
                <a:rPr lang="en-US" sz="2000" dirty="0">
                  <a:latin typeface="Arial" pitchFamily="34" charset="0"/>
                  <a:cs typeface="Arial" pitchFamily="34" charset="0"/>
                </a:rPr>
                <a:t> </a:t>
              </a:r>
              <a:r>
                <a:rPr lang="en-US" sz="2000" dirty="0" err="1">
                  <a:latin typeface="Arial" pitchFamily="34" charset="0"/>
                  <a:cs typeface="Arial" pitchFamily="34" charset="0"/>
                </a:rPr>
                <a:t>không</a:t>
              </a:r>
              <a:r>
                <a:rPr lang="en-US" sz="2000" dirty="0">
                  <a:latin typeface="Arial" pitchFamily="34" charset="0"/>
                  <a:cs typeface="Arial" pitchFamily="34" charset="0"/>
                </a:rPr>
                <a:t> </a:t>
              </a:r>
              <a:r>
                <a:rPr lang="en-US" sz="2000" dirty="0" err="1">
                  <a:latin typeface="Arial" pitchFamily="34" charset="0"/>
                  <a:cs typeface="Arial" pitchFamily="34" charset="0"/>
                </a:rPr>
                <a:t>được</a:t>
              </a:r>
              <a:r>
                <a:rPr lang="en-US" sz="2000" dirty="0">
                  <a:latin typeface="Arial" pitchFamily="34" charset="0"/>
                  <a:cs typeface="Arial" pitchFamily="34" charset="0"/>
                </a:rPr>
                <a:t> </a:t>
              </a:r>
              <a:r>
                <a:rPr lang="en-US" sz="2000" dirty="0" err="1">
                  <a:latin typeface="Arial" pitchFamily="34" charset="0"/>
                  <a:cs typeface="Arial" pitchFamily="34" charset="0"/>
                </a:rPr>
                <a:t>bình</a:t>
              </a:r>
              <a:r>
                <a:rPr lang="en-US" sz="2000" dirty="0">
                  <a:latin typeface="Arial" pitchFamily="34" charset="0"/>
                  <a:cs typeface="Arial" pitchFamily="34" charset="0"/>
                </a:rPr>
                <a:t> </a:t>
              </a:r>
              <a:r>
                <a:rPr lang="en-US" sz="2000" dirty="0" err="1">
                  <a:latin typeface="Arial" pitchFamily="34" charset="0"/>
                  <a:cs typeface="Arial" pitchFamily="34" charset="0"/>
                </a:rPr>
                <a:t>đẳng</a:t>
              </a:r>
              <a:r>
                <a:rPr lang="en-US" sz="2000" dirty="0">
                  <a:latin typeface="Arial" pitchFamily="34" charset="0"/>
                  <a:cs typeface="Arial" pitchFamily="34" charset="0"/>
                </a:rPr>
                <a:t> </a:t>
              </a:r>
              <a:r>
                <a:rPr lang="en-US" sz="2000" dirty="0" err="1">
                  <a:latin typeface="Arial" pitchFamily="34" charset="0"/>
                  <a:cs typeface="Arial" pitchFamily="34" charset="0"/>
                </a:rPr>
                <a:t>với</a:t>
              </a:r>
              <a:r>
                <a:rPr lang="en-US" sz="2000" dirty="0">
                  <a:latin typeface="Arial" pitchFamily="34" charset="0"/>
                  <a:cs typeface="Arial" pitchFamily="34" charset="0"/>
                </a:rPr>
                <a:t> NSD LĐ</a:t>
              </a:r>
              <a:endParaRPr lang="en-US" sz="2000" dirty="0">
                <a:latin typeface="Arial" panose="020B0604020202020204" pitchFamily="34" charset="0"/>
                <a:ea typeface="Batang" panose="02030600000101010101" pitchFamily="18" charset="-127"/>
                <a:cs typeface="Arial" panose="020B0604020202020204" pitchFamily="34" charset="0"/>
              </a:endParaRPr>
            </a:p>
          </p:txBody>
        </p:sp>
        <p:grpSp>
          <p:nvGrpSpPr>
            <p:cNvPr id="18" name="Nhóm 126">
              <a:extLst>
                <a:ext uri="{FF2B5EF4-FFF2-40B4-BE49-F238E27FC236}">
                  <a16:creationId xmlns:a16="http://schemas.microsoft.com/office/drawing/2014/main" id="{227E29D6-FDF5-EF60-240E-01D17ECB56AA}"/>
                </a:ext>
              </a:extLst>
            </p:cNvPr>
            <p:cNvGrpSpPr/>
            <p:nvPr/>
          </p:nvGrpSpPr>
          <p:grpSpPr>
            <a:xfrm rot="16200000">
              <a:off x="690749" y="3085589"/>
              <a:ext cx="330518" cy="373184"/>
              <a:chOff x="5963428" y="786027"/>
              <a:chExt cx="867388" cy="1034112"/>
            </a:xfrm>
          </p:grpSpPr>
          <p:sp>
            <p:nvSpPr>
              <p:cNvPr id="30" name="Lưu Đồ: Quyết Định 138">
                <a:extLst>
                  <a:ext uri="{FF2B5EF4-FFF2-40B4-BE49-F238E27FC236}">
                    <a16:creationId xmlns:a16="http://schemas.microsoft.com/office/drawing/2014/main" id="{AF173105-314B-D447-0F6A-7833CBB7E8E2}"/>
                  </a:ext>
                </a:extLst>
              </p:cNvPr>
              <p:cNvSpPr/>
              <p:nvPr/>
            </p:nvSpPr>
            <p:spPr>
              <a:xfrm>
                <a:off x="5963428" y="1107595"/>
                <a:ext cx="603228" cy="404164"/>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25">
                  <a:solidFill>
                    <a:schemeClr val="tx1"/>
                  </a:solidFill>
                </a:endParaRPr>
              </a:p>
            </p:txBody>
          </p:sp>
          <p:sp>
            <p:nvSpPr>
              <p:cNvPr id="28" name="Lưu Đồ: Quyết Định 136">
                <a:extLst>
                  <a:ext uri="{FF2B5EF4-FFF2-40B4-BE49-F238E27FC236}">
                    <a16:creationId xmlns:a16="http://schemas.microsoft.com/office/drawing/2014/main" id="{064E50D6-A712-0C1B-29B0-C1764559AA56}"/>
                  </a:ext>
                </a:extLst>
              </p:cNvPr>
              <p:cNvSpPr/>
              <p:nvPr/>
            </p:nvSpPr>
            <p:spPr>
              <a:xfrm>
                <a:off x="6227588" y="1093811"/>
                <a:ext cx="603228" cy="404164"/>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25">
                  <a:solidFill>
                    <a:schemeClr val="tx1"/>
                  </a:solidFill>
                </a:endParaRPr>
              </a:p>
            </p:txBody>
          </p:sp>
          <p:sp>
            <p:nvSpPr>
              <p:cNvPr id="26" name="Lưu Đồ: Quyết Định 134">
                <a:extLst>
                  <a:ext uri="{FF2B5EF4-FFF2-40B4-BE49-F238E27FC236}">
                    <a16:creationId xmlns:a16="http://schemas.microsoft.com/office/drawing/2014/main" id="{870352C5-0193-C24A-37DC-0D7591BB7CAC}"/>
                  </a:ext>
                </a:extLst>
              </p:cNvPr>
              <p:cNvSpPr/>
              <p:nvPr/>
            </p:nvSpPr>
            <p:spPr>
              <a:xfrm>
                <a:off x="6099838" y="1415975"/>
                <a:ext cx="603228" cy="404164"/>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25">
                  <a:solidFill>
                    <a:schemeClr val="tx1"/>
                  </a:solidFill>
                </a:endParaRPr>
              </a:p>
            </p:txBody>
          </p:sp>
          <p:sp>
            <p:nvSpPr>
              <p:cNvPr id="24" name="Lưu Đồ: Quyết Định 132">
                <a:extLst>
                  <a:ext uri="{FF2B5EF4-FFF2-40B4-BE49-F238E27FC236}">
                    <a16:creationId xmlns:a16="http://schemas.microsoft.com/office/drawing/2014/main" id="{606E0705-80D7-AA70-505C-350E557AAEFF}"/>
                  </a:ext>
                </a:extLst>
              </p:cNvPr>
              <p:cNvSpPr/>
              <p:nvPr/>
            </p:nvSpPr>
            <p:spPr>
              <a:xfrm>
                <a:off x="6080830" y="786027"/>
                <a:ext cx="603228" cy="404164"/>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25" dirty="0">
                  <a:solidFill>
                    <a:schemeClr val="tx1"/>
                  </a:solidFill>
                </a:endParaRPr>
              </a:p>
            </p:txBody>
          </p:sp>
        </p:grpSp>
      </p:grpSp>
      <p:grpSp>
        <p:nvGrpSpPr>
          <p:cNvPr id="31" name="Nhóm 139">
            <a:extLst>
              <a:ext uri="{FF2B5EF4-FFF2-40B4-BE49-F238E27FC236}">
                <a16:creationId xmlns:a16="http://schemas.microsoft.com/office/drawing/2014/main" id="{D939D896-0EAB-69DB-599D-3B69002D85D4}"/>
              </a:ext>
            </a:extLst>
          </p:cNvPr>
          <p:cNvGrpSpPr/>
          <p:nvPr/>
        </p:nvGrpSpPr>
        <p:grpSpPr>
          <a:xfrm>
            <a:off x="345281" y="3000633"/>
            <a:ext cx="5994397" cy="427746"/>
            <a:chOff x="669417" y="3059708"/>
            <a:chExt cx="6315358" cy="570328"/>
          </a:xfrm>
        </p:grpSpPr>
        <p:sp>
          <p:nvSpPr>
            <p:cNvPr id="32" name="TextBox 27">
              <a:extLst>
                <a:ext uri="{FF2B5EF4-FFF2-40B4-BE49-F238E27FC236}">
                  <a16:creationId xmlns:a16="http://schemas.microsoft.com/office/drawing/2014/main" id="{69518802-249F-E51D-7461-B638EE7B77F2}"/>
                </a:ext>
              </a:extLst>
            </p:cNvPr>
            <p:cNvSpPr txBox="1"/>
            <p:nvPr/>
          </p:nvSpPr>
          <p:spPr>
            <a:xfrm>
              <a:off x="1158862" y="3059708"/>
              <a:ext cx="5825913" cy="570328"/>
            </a:xfrm>
            <a:prstGeom prst="rect">
              <a:avLst/>
            </a:prstGeom>
            <a:noFill/>
          </p:spPr>
          <p:txBody>
            <a:bodyPr wrap="square" rtlCol="0">
              <a:spAutoFit/>
            </a:bodyPr>
            <a:lstStyle/>
            <a:p>
              <a:pPr algn="just">
                <a:lnSpc>
                  <a:spcPct val="120000"/>
                </a:lnSpc>
              </a:pPr>
              <a:r>
                <a:rPr lang="en-US" sz="2000" dirty="0">
                  <a:latin typeface="Arial" pitchFamily="34" charset="0"/>
                  <a:cs typeface="Arial" pitchFamily="34" charset="0"/>
                </a:rPr>
                <a:t>NLĐ </a:t>
              </a:r>
              <a:r>
                <a:rPr lang="en-US" sz="2000" dirty="0" err="1">
                  <a:latin typeface="Arial" pitchFamily="34" charset="0"/>
                  <a:cs typeface="Arial" pitchFamily="34" charset="0"/>
                </a:rPr>
                <a:t>thường</a:t>
              </a:r>
              <a:r>
                <a:rPr lang="en-US" sz="2000" dirty="0">
                  <a:latin typeface="Arial" pitchFamily="34" charset="0"/>
                  <a:cs typeface="Arial" pitchFamily="34" charset="0"/>
                </a:rPr>
                <a:t> </a:t>
              </a:r>
              <a:r>
                <a:rPr lang="en-US" sz="2000" dirty="0" err="1">
                  <a:latin typeface="Arial" pitchFamily="34" charset="0"/>
                  <a:cs typeface="Arial" pitchFamily="34" charset="0"/>
                </a:rPr>
                <a:t>rơi</a:t>
              </a:r>
              <a:r>
                <a:rPr lang="en-US" sz="2000" dirty="0">
                  <a:latin typeface="Arial" pitchFamily="34" charset="0"/>
                  <a:cs typeface="Arial" pitchFamily="34" charset="0"/>
                </a:rPr>
                <a:t> </a:t>
              </a:r>
              <a:r>
                <a:rPr lang="en-US" sz="2000" dirty="0" err="1">
                  <a:latin typeface="Arial" pitchFamily="34" charset="0"/>
                  <a:cs typeface="Arial" pitchFamily="34" charset="0"/>
                </a:rPr>
                <a:t>vào</a:t>
              </a:r>
              <a:r>
                <a:rPr lang="en-US" sz="2000" dirty="0">
                  <a:latin typeface="Arial" pitchFamily="34" charset="0"/>
                  <a:cs typeface="Arial" pitchFamily="34" charset="0"/>
                </a:rPr>
                <a:t> </a:t>
              </a:r>
              <a:r>
                <a:rPr lang="en-US" sz="2000" dirty="0" err="1">
                  <a:latin typeface="Arial" pitchFamily="34" charset="0"/>
                  <a:cs typeface="Arial" pitchFamily="34" charset="0"/>
                </a:rPr>
                <a:t>thế</a:t>
              </a:r>
              <a:r>
                <a:rPr lang="en-US" sz="2000" dirty="0">
                  <a:latin typeface="Arial" pitchFamily="34" charset="0"/>
                  <a:cs typeface="Arial" pitchFamily="34" charset="0"/>
                </a:rPr>
                <a:t> </a:t>
              </a:r>
              <a:r>
                <a:rPr lang="en-US" sz="2000" dirty="0" err="1">
                  <a:latin typeface="Arial" pitchFamily="34" charset="0"/>
                  <a:cs typeface="Arial" pitchFamily="34" charset="0"/>
                </a:rPr>
                <a:t>yếu</a:t>
              </a:r>
              <a:endParaRPr lang="en-US" sz="2000" dirty="0">
                <a:latin typeface="Arial" panose="020B0604020202020204" pitchFamily="34" charset="0"/>
                <a:ea typeface="Batang" panose="02030600000101010101" pitchFamily="18" charset="-127"/>
                <a:cs typeface="Arial" panose="020B0604020202020204" pitchFamily="34" charset="0"/>
              </a:endParaRPr>
            </a:p>
          </p:txBody>
        </p:sp>
        <p:grpSp>
          <p:nvGrpSpPr>
            <p:cNvPr id="33" name="Nhóm 141">
              <a:extLst>
                <a:ext uri="{FF2B5EF4-FFF2-40B4-BE49-F238E27FC236}">
                  <a16:creationId xmlns:a16="http://schemas.microsoft.com/office/drawing/2014/main" id="{2D4F9A01-A422-D8E6-2D78-02B453E5C41B}"/>
                </a:ext>
              </a:extLst>
            </p:cNvPr>
            <p:cNvGrpSpPr/>
            <p:nvPr/>
          </p:nvGrpSpPr>
          <p:grpSpPr>
            <a:xfrm rot="16200000">
              <a:off x="690750" y="3085595"/>
              <a:ext cx="330518" cy="373184"/>
              <a:chOff x="5963427" y="786028"/>
              <a:chExt cx="867390" cy="1034111"/>
            </a:xfrm>
          </p:grpSpPr>
          <p:sp>
            <p:nvSpPr>
              <p:cNvPr id="45" name="Lưu Đồ: Quyết Định 153">
                <a:extLst>
                  <a:ext uri="{FF2B5EF4-FFF2-40B4-BE49-F238E27FC236}">
                    <a16:creationId xmlns:a16="http://schemas.microsoft.com/office/drawing/2014/main" id="{FE6EC6A9-CE73-F423-58CE-862859A98717}"/>
                  </a:ext>
                </a:extLst>
              </p:cNvPr>
              <p:cNvSpPr/>
              <p:nvPr/>
            </p:nvSpPr>
            <p:spPr>
              <a:xfrm>
                <a:off x="5963427" y="1107596"/>
                <a:ext cx="603229"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43" name="Lưu Đồ: Quyết Định 151">
                <a:extLst>
                  <a:ext uri="{FF2B5EF4-FFF2-40B4-BE49-F238E27FC236}">
                    <a16:creationId xmlns:a16="http://schemas.microsoft.com/office/drawing/2014/main" id="{3717FA54-C6E1-C5B1-FA21-EA1360E879E9}"/>
                  </a:ext>
                </a:extLst>
              </p:cNvPr>
              <p:cNvSpPr/>
              <p:nvPr/>
            </p:nvSpPr>
            <p:spPr>
              <a:xfrm>
                <a:off x="6227589" y="1093810"/>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41" name="Lưu Đồ: Quyết Định 149">
                <a:extLst>
                  <a:ext uri="{FF2B5EF4-FFF2-40B4-BE49-F238E27FC236}">
                    <a16:creationId xmlns:a16="http://schemas.microsoft.com/office/drawing/2014/main" id="{D7984D1F-6240-57BA-9150-01F4FDD2317A}"/>
                  </a:ext>
                </a:extLst>
              </p:cNvPr>
              <p:cNvSpPr/>
              <p:nvPr/>
            </p:nvSpPr>
            <p:spPr>
              <a:xfrm>
                <a:off x="6099840" y="1415976"/>
                <a:ext cx="603227"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solidFill>
                    <a:schemeClr val="tx1"/>
                  </a:solidFill>
                </a:endParaRPr>
              </a:p>
            </p:txBody>
          </p:sp>
          <p:sp>
            <p:nvSpPr>
              <p:cNvPr id="39" name="Lưu Đồ: Quyết Định 147">
                <a:extLst>
                  <a:ext uri="{FF2B5EF4-FFF2-40B4-BE49-F238E27FC236}">
                    <a16:creationId xmlns:a16="http://schemas.microsoft.com/office/drawing/2014/main" id="{FB6FF9EC-207C-EBED-CDE8-5B45F2FA45B5}"/>
                  </a:ext>
                </a:extLst>
              </p:cNvPr>
              <p:cNvSpPr/>
              <p:nvPr/>
            </p:nvSpPr>
            <p:spPr>
              <a:xfrm>
                <a:off x="6080831" y="786028"/>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grpSp>
      </p:grpSp>
      <p:grpSp>
        <p:nvGrpSpPr>
          <p:cNvPr id="46" name="Nhóm 154">
            <a:extLst>
              <a:ext uri="{FF2B5EF4-FFF2-40B4-BE49-F238E27FC236}">
                <a16:creationId xmlns:a16="http://schemas.microsoft.com/office/drawing/2014/main" id="{E8FDD0B1-D307-D150-5883-8C6A4E47A568}"/>
              </a:ext>
            </a:extLst>
          </p:cNvPr>
          <p:cNvGrpSpPr/>
          <p:nvPr/>
        </p:nvGrpSpPr>
        <p:grpSpPr>
          <a:xfrm>
            <a:off x="116681" y="3597925"/>
            <a:ext cx="9134475" cy="384721"/>
            <a:chOff x="669416" y="3058308"/>
            <a:chExt cx="7020152" cy="512961"/>
          </a:xfrm>
        </p:grpSpPr>
        <p:sp>
          <p:nvSpPr>
            <p:cNvPr id="47" name="TextBox 27">
              <a:extLst>
                <a:ext uri="{FF2B5EF4-FFF2-40B4-BE49-F238E27FC236}">
                  <a16:creationId xmlns:a16="http://schemas.microsoft.com/office/drawing/2014/main" id="{79D0DB06-7B57-CF1E-D847-AABE5F6A1FB5}"/>
                </a:ext>
              </a:extLst>
            </p:cNvPr>
            <p:cNvSpPr txBox="1"/>
            <p:nvPr/>
          </p:nvSpPr>
          <p:spPr>
            <a:xfrm>
              <a:off x="1104700" y="3058308"/>
              <a:ext cx="6584868" cy="512961"/>
            </a:xfrm>
            <a:prstGeom prst="rect">
              <a:avLst/>
            </a:prstGeom>
            <a:noFill/>
          </p:spPr>
          <p:txBody>
            <a:bodyPr wrap="square" rtlCol="0">
              <a:spAutoFit/>
            </a:bodyPr>
            <a:lstStyle/>
            <a:p>
              <a:pPr fontAlgn="auto">
                <a:spcBef>
                  <a:spcPts val="0"/>
                </a:spcBef>
                <a:spcAft>
                  <a:spcPts val="0"/>
                </a:spcAft>
                <a:defRPr/>
              </a:pPr>
              <a:r>
                <a:rPr lang="en-US" sz="1900" dirty="0" err="1">
                  <a:latin typeface="Arial" pitchFamily="34" charset="0"/>
                  <a:cs typeface="Arial" pitchFamily="34" charset="0"/>
                </a:rPr>
                <a:t>Đặc</a:t>
              </a:r>
              <a:r>
                <a:rPr lang="en-US" sz="1900" dirty="0">
                  <a:latin typeface="Arial" pitchFamily="34" charset="0"/>
                  <a:cs typeface="Arial" pitchFamily="34" charset="0"/>
                </a:rPr>
                <a:t> </a:t>
              </a:r>
              <a:r>
                <a:rPr lang="en-US" sz="1900" dirty="0" err="1">
                  <a:latin typeface="Arial" pitchFamily="34" charset="0"/>
                  <a:cs typeface="Arial" pitchFamily="34" charset="0"/>
                </a:rPr>
                <a:t>biệt</a:t>
              </a:r>
              <a:r>
                <a:rPr lang="en-US" sz="1900" dirty="0">
                  <a:latin typeface="Arial" pitchFamily="34" charset="0"/>
                  <a:cs typeface="Arial" pitchFamily="34" charset="0"/>
                </a:rPr>
                <a:t> </a:t>
              </a:r>
              <a:r>
                <a:rPr lang="en-US" sz="1900" dirty="0" err="1">
                  <a:latin typeface="Arial" pitchFamily="34" charset="0"/>
                  <a:cs typeface="Arial" pitchFamily="34" charset="0"/>
                </a:rPr>
                <a:t>trong</a:t>
              </a:r>
              <a:r>
                <a:rPr lang="en-US" sz="1900" dirty="0">
                  <a:latin typeface="Arial" pitchFamily="34" charset="0"/>
                  <a:cs typeface="Arial" pitchFamily="34" charset="0"/>
                </a:rPr>
                <a:t> ĐK KT </a:t>
              </a:r>
              <a:r>
                <a:rPr lang="en-US" sz="1900" dirty="0" err="1">
                  <a:latin typeface="Arial" pitchFamily="34" charset="0"/>
                  <a:cs typeface="Arial" pitchFamily="34" charset="0"/>
                </a:rPr>
                <a:t>thị</a:t>
              </a:r>
              <a:r>
                <a:rPr lang="en-US" sz="1900" dirty="0">
                  <a:latin typeface="Arial" pitchFamily="34" charset="0"/>
                  <a:cs typeface="Arial" pitchFamily="34" charset="0"/>
                </a:rPr>
                <a:t> </a:t>
              </a:r>
              <a:r>
                <a:rPr lang="en-US" sz="1900" dirty="0" err="1">
                  <a:latin typeface="Arial" pitchFamily="34" charset="0"/>
                  <a:cs typeface="Arial" pitchFamily="34" charset="0"/>
                </a:rPr>
                <a:t>trường</a:t>
              </a:r>
              <a:r>
                <a:rPr lang="en-US" sz="1900" dirty="0">
                  <a:latin typeface="Arial" pitchFamily="34" charset="0"/>
                  <a:cs typeface="Arial" pitchFamily="34" charset="0"/>
                </a:rPr>
                <a:t> </a:t>
              </a:r>
              <a:r>
                <a:rPr lang="en-US" sz="1900" dirty="0" err="1">
                  <a:latin typeface="Arial" pitchFamily="34" charset="0"/>
                  <a:cs typeface="Arial" pitchFamily="34" charset="0"/>
                </a:rPr>
                <a:t>hiện</a:t>
              </a:r>
              <a:r>
                <a:rPr lang="en-US" sz="1900" dirty="0">
                  <a:latin typeface="Arial" pitchFamily="34" charset="0"/>
                  <a:cs typeface="Arial" pitchFamily="34" charset="0"/>
                </a:rPr>
                <a:t> nay, </a:t>
              </a:r>
              <a:r>
                <a:rPr lang="en-US" sz="1900" dirty="0" err="1">
                  <a:latin typeface="Arial" pitchFamily="34" charset="0"/>
                  <a:cs typeface="Arial" pitchFamily="34" charset="0"/>
                </a:rPr>
                <a:t>cung</a:t>
              </a:r>
              <a:r>
                <a:rPr lang="en-US" sz="1900" dirty="0">
                  <a:latin typeface="Arial" pitchFamily="34" charset="0"/>
                  <a:cs typeface="Arial" pitchFamily="34" charset="0"/>
                </a:rPr>
                <a:t> </a:t>
              </a:r>
              <a:r>
                <a:rPr lang="en-US" sz="1900" dirty="0" err="1">
                  <a:latin typeface="Arial" pitchFamily="34" charset="0"/>
                  <a:cs typeface="Arial" pitchFamily="34" charset="0"/>
                </a:rPr>
                <a:t>nhiều</a:t>
              </a:r>
              <a:r>
                <a:rPr lang="en-US" sz="1900" dirty="0">
                  <a:latin typeface="Arial" pitchFamily="34" charset="0"/>
                  <a:cs typeface="Arial" pitchFamily="34" charset="0"/>
                </a:rPr>
                <a:t> </a:t>
              </a:r>
              <a:r>
                <a:rPr lang="en-US" sz="1900" dirty="0" err="1">
                  <a:latin typeface="Arial" pitchFamily="34" charset="0"/>
                  <a:cs typeface="Arial" pitchFamily="34" charset="0"/>
                </a:rPr>
                <a:t>hơn</a:t>
              </a:r>
              <a:r>
                <a:rPr lang="en-US" sz="1900" dirty="0">
                  <a:latin typeface="Arial" pitchFamily="34" charset="0"/>
                  <a:cs typeface="Arial" pitchFamily="34" charset="0"/>
                </a:rPr>
                <a:t> </a:t>
              </a:r>
              <a:r>
                <a:rPr lang="en-US" sz="1900" dirty="0" err="1">
                  <a:latin typeface="Arial" pitchFamily="34" charset="0"/>
                  <a:cs typeface="Arial" pitchFamily="34" charset="0"/>
                </a:rPr>
                <a:t>cầu</a:t>
              </a:r>
              <a:r>
                <a:rPr lang="en-US" sz="1900" dirty="0">
                  <a:latin typeface="Arial" pitchFamily="34" charset="0"/>
                  <a:cs typeface="Arial" pitchFamily="34" charset="0"/>
                </a:rPr>
                <a:t> </a:t>
              </a:r>
              <a:r>
                <a:rPr lang="en-US" sz="1900" dirty="0" err="1">
                  <a:latin typeface="Arial" pitchFamily="34" charset="0"/>
                  <a:cs typeface="Arial" pitchFamily="34" charset="0"/>
                </a:rPr>
                <a:t>về</a:t>
              </a:r>
              <a:r>
                <a:rPr lang="en-US" sz="1900" dirty="0">
                  <a:latin typeface="Arial" pitchFamily="34" charset="0"/>
                  <a:cs typeface="Arial" pitchFamily="34" charset="0"/>
                </a:rPr>
                <a:t> </a:t>
              </a:r>
              <a:r>
                <a:rPr lang="en-US" sz="1900" dirty="0" err="1">
                  <a:latin typeface="Arial" pitchFamily="34" charset="0"/>
                  <a:cs typeface="Arial" pitchFamily="34" charset="0"/>
                </a:rPr>
                <a:t>lao</a:t>
              </a:r>
              <a:r>
                <a:rPr lang="en-US" sz="1900" dirty="0">
                  <a:latin typeface="Arial" pitchFamily="34" charset="0"/>
                  <a:cs typeface="Arial" pitchFamily="34" charset="0"/>
                </a:rPr>
                <a:t> </a:t>
              </a:r>
              <a:r>
                <a:rPr lang="en-US" sz="1900" dirty="0" err="1">
                  <a:latin typeface="Arial" pitchFamily="34" charset="0"/>
                  <a:cs typeface="Arial" pitchFamily="34" charset="0"/>
                </a:rPr>
                <a:t>động</a:t>
              </a:r>
              <a:endParaRPr lang="en-US" sz="1900" dirty="0">
                <a:latin typeface="Arial" pitchFamily="34" charset="0"/>
                <a:cs typeface="Arial" pitchFamily="34" charset="0"/>
              </a:endParaRPr>
            </a:p>
          </p:txBody>
        </p:sp>
        <p:grpSp>
          <p:nvGrpSpPr>
            <p:cNvPr id="48" name="Nhóm 156">
              <a:extLst>
                <a:ext uri="{FF2B5EF4-FFF2-40B4-BE49-F238E27FC236}">
                  <a16:creationId xmlns:a16="http://schemas.microsoft.com/office/drawing/2014/main" id="{79A309DA-6808-9E75-D3CB-B36B01C647D2}"/>
                </a:ext>
              </a:extLst>
            </p:cNvPr>
            <p:cNvGrpSpPr/>
            <p:nvPr/>
          </p:nvGrpSpPr>
          <p:grpSpPr>
            <a:xfrm rot="16200000">
              <a:off x="690749" y="3085589"/>
              <a:ext cx="330518" cy="373184"/>
              <a:chOff x="5963428" y="786027"/>
              <a:chExt cx="867388" cy="1034112"/>
            </a:xfrm>
          </p:grpSpPr>
          <p:sp>
            <p:nvSpPr>
              <p:cNvPr id="60" name="Lưu Đồ: Quyết Định 168">
                <a:extLst>
                  <a:ext uri="{FF2B5EF4-FFF2-40B4-BE49-F238E27FC236}">
                    <a16:creationId xmlns:a16="http://schemas.microsoft.com/office/drawing/2014/main" id="{9EB77D60-0D83-0EF6-8B2A-5BB8A5D5EFA8}"/>
                  </a:ext>
                </a:extLst>
              </p:cNvPr>
              <p:cNvSpPr/>
              <p:nvPr/>
            </p:nvSpPr>
            <p:spPr>
              <a:xfrm>
                <a:off x="5963428" y="110759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58" name="Lưu Đồ: Quyết Định 166">
                <a:extLst>
                  <a:ext uri="{FF2B5EF4-FFF2-40B4-BE49-F238E27FC236}">
                    <a16:creationId xmlns:a16="http://schemas.microsoft.com/office/drawing/2014/main" id="{153EC4E8-100A-D196-AD7B-60FC7671ADDD}"/>
                  </a:ext>
                </a:extLst>
              </p:cNvPr>
              <p:cNvSpPr/>
              <p:nvPr/>
            </p:nvSpPr>
            <p:spPr>
              <a:xfrm>
                <a:off x="6227588" y="1093811"/>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56" name="Lưu Đồ: Quyết Định 164">
                <a:extLst>
                  <a:ext uri="{FF2B5EF4-FFF2-40B4-BE49-F238E27FC236}">
                    <a16:creationId xmlns:a16="http://schemas.microsoft.com/office/drawing/2014/main" id="{C3220D4A-35F7-FEE0-D51E-7E4B23954CFB}"/>
                  </a:ext>
                </a:extLst>
              </p:cNvPr>
              <p:cNvSpPr/>
              <p:nvPr/>
            </p:nvSpPr>
            <p:spPr>
              <a:xfrm>
                <a:off x="6099838" y="141597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54" name="Lưu Đồ: Quyết Định 162">
                <a:extLst>
                  <a:ext uri="{FF2B5EF4-FFF2-40B4-BE49-F238E27FC236}">
                    <a16:creationId xmlns:a16="http://schemas.microsoft.com/office/drawing/2014/main" id="{B26637A6-1604-259D-84DD-2E0938EB8D0D}"/>
                  </a:ext>
                </a:extLst>
              </p:cNvPr>
              <p:cNvSpPr/>
              <p:nvPr/>
            </p:nvSpPr>
            <p:spPr>
              <a:xfrm>
                <a:off x="6080830" y="78602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solidFill>
                    <a:schemeClr val="tx1"/>
                  </a:solidFill>
                </a:endParaRPr>
              </a:p>
            </p:txBody>
          </p:sp>
        </p:grpSp>
      </p:grpSp>
      <p:sp>
        <p:nvSpPr>
          <p:cNvPr id="19" name="Content Placeholder 2">
            <a:extLst>
              <a:ext uri="{FF2B5EF4-FFF2-40B4-BE49-F238E27FC236}">
                <a16:creationId xmlns:a16="http://schemas.microsoft.com/office/drawing/2014/main" id="{5CC9416B-BD13-DDC3-48F0-45EE56B579BF}"/>
              </a:ext>
            </a:extLst>
          </p:cNvPr>
          <p:cNvSpPr txBox="1">
            <a:spLocks/>
          </p:cNvSpPr>
          <p:nvPr/>
        </p:nvSpPr>
        <p:spPr bwMode="auto">
          <a:xfrm>
            <a:off x="116681" y="556098"/>
            <a:ext cx="8641556" cy="7489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fontAlgn="auto">
              <a:spcBef>
                <a:spcPts val="0"/>
              </a:spcBef>
              <a:spcAft>
                <a:spcPts val="0"/>
              </a:spcAft>
              <a:buNone/>
              <a:defRPr/>
            </a:pPr>
            <a:r>
              <a:rPr lang="en-US" sz="2000" dirty="0">
                <a:solidFill>
                  <a:srgbClr val="C00000"/>
                </a:solidFill>
                <a:latin typeface="Arial" pitchFamily="34" charset="0"/>
                <a:cs typeface="Arial" pitchFamily="34" charset="0"/>
              </a:rPr>
              <a:t>2.1. </a:t>
            </a:r>
            <a:r>
              <a:rPr lang="en-US" sz="2000" dirty="0" err="1">
                <a:solidFill>
                  <a:srgbClr val="C00000"/>
                </a:solidFill>
                <a:latin typeface="Arial" pitchFamily="34" charset="0"/>
                <a:cs typeface="Arial" pitchFamily="34" charset="0"/>
              </a:rPr>
              <a:t>Pháp</a:t>
            </a:r>
            <a:r>
              <a:rPr lang="en-US" sz="2000" dirty="0">
                <a:solidFill>
                  <a:srgbClr val="C00000"/>
                </a:solidFill>
                <a:latin typeface="Arial" pitchFamily="34" charset="0"/>
                <a:cs typeface="Arial" pitchFamily="34" charset="0"/>
              </a:rPr>
              <a:t> </a:t>
            </a:r>
            <a:r>
              <a:rPr lang="en-US" sz="2000" dirty="0" err="1">
                <a:solidFill>
                  <a:srgbClr val="C00000"/>
                </a:solidFill>
                <a:latin typeface="Arial" pitchFamily="34" charset="0"/>
                <a:cs typeface="Arial" pitchFamily="34" charset="0"/>
              </a:rPr>
              <a:t>luật</a:t>
            </a:r>
            <a:r>
              <a:rPr lang="en-US" sz="2000" dirty="0">
                <a:solidFill>
                  <a:srgbClr val="C00000"/>
                </a:solidFill>
                <a:latin typeface="Arial" pitchFamily="34" charset="0"/>
                <a:cs typeface="Arial" pitchFamily="34" charset="0"/>
              </a:rPr>
              <a:t> </a:t>
            </a:r>
            <a:r>
              <a:rPr lang="en-US" sz="2000" dirty="0" err="1">
                <a:solidFill>
                  <a:srgbClr val="C00000"/>
                </a:solidFill>
                <a:latin typeface="Arial" pitchFamily="34" charset="0"/>
                <a:cs typeface="Arial" pitchFamily="34" charset="0"/>
              </a:rPr>
              <a:t>lao</a:t>
            </a:r>
            <a:r>
              <a:rPr lang="en-US" sz="2000" dirty="0">
                <a:solidFill>
                  <a:srgbClr val="C00000"/>
                </a:solidFill>
                <a:latin typeface="Arial" pitchFamily="34" charset="0"/>
                <a:cs typeface="Arial" pitchFamily="34" charset="0"/>
              </a:rPr>
              <a:t> </a:t>
            </a:r>
            <a:r>
              <a:rPr lang="en-US" sz="2000" dirty="0" err="1">
                <a:solidFill>
                  <a:srgbClr val="C00000"/>
                </a:solidFill>
                <a:latin typeface="Arial" pitchFamily="34" charset="0"/>
                <a:cs typeface="Arial" pitchFamily="34" charset="0"/>
              </a:rPr>
              <a:t>động</a:t>
            </a:r>
            <a:r>
              <a:rPr lang="en-US" sz="2000" dirty="0">
                <a:solidFill>
                  <a:srgbClr val="C00000"/>
                </a:solidFill>
                <a:latin typeface="Arial" pitchFamily="34" charset="0"/>
                <a:cs typeface="Arial" pitchFamily="34" charset="0"/>
              </a:rPr>
              <a:t> </a:t>
            </a:r>
            <a:r>
              <a:rPr lang="en-US" sz="2000" dirty="0" err="1">
                <a:solidFill>
                  <a:srgbClr val="C00000"/>
                </a:solidFill>
                <a:latin typeface="Arial" pitchFamily="34" charset="0"/>
                <a:cs typeface="Arial" pitchFamily="34" charset="0"/>
              </a:rPr>
              <a:t>bảo</a:t>
            </a:r>
            <a:r>
              <a:rPr lang="en-US" sz="2000" dirty="0">
                <a:solidFill>
                  <a:srgbClr val="C00000"/>
                </a:solidFill>
                <a:latin typeface="Arial" pitchFamily="34" charset="0"/>
                <a:cs typeface="Arial" pitchFamily="34" charset="0"/>
              </a:rPr>
              <a:t> </a:t>
            </a:r>
            <a:r>
              <a:rPr lang="en-US" sz="2000" dirty="0" err="1">
                <a:solidFill>
                  <a:srgbClr val="C00000"/>
                </a:solidFill>
                <a:latin typeface="Arial" pitchFamily="34" charset="0"/>
                <a:cs typeface="Arial" pitchFamily="34" charset="0"/>
              </a:rPr>
              <a:t>vệ</a:t>
            </a:r>
            <a:r>
              <a:rPr lang="en-US" sz="2000" dirty="0">
                <a:solidFill>
                  <a:srgbClr val="C00000"/>
                </a:solidFill>
                <a:latin typeface="Arial" pitchFamily="34" charset="0"/>
                <a:cs typeface="Arial" pitchFamily="34" charset="0"/>
              </a:rPr>
              <a:t> </a:t>
            </a:r>
            <a:r>
              <a:rPr lang="en-US" sz="2000" dirty="0" err="1">
                <a:solidFill>
                  <a:srgbClr val="C00000"/>
                </a:solidFill>
                <a:latin typeface="Arial" pitchFamily="34" charset="0"/>
                <a:cs typeface="Arial" pitchFamily="34" charset="0"/>
              </a:rPr>
              <a:t>quyền</a:t>
            </a:r>
            <a:r>
              <a:rPr lang="en-US" sz="2000" dirty="0">
                <a:solidFill>
                  <a:srgbClr val="C00000"/>
                </a:solidFill>
                <a:latin typeface="Arial" pitchFamily="34" charset="0"/>
                <a:cs typeface="Arial" pitchFamily="34" charset="0"/>
              </a:rPr>
              <a:t> </a:t>
            </a:r>
            <a:r>
              <a:rPr lang="en-US" sz="2000" dirty="0" err="1">
                <a:solidFill>
                  <a:srgbClr val="C00000"/>
                </a:solidFill>
                <a:latin typeface="Arial" pitchFamily="34" charset="0"/>
                <a:cs typeface="Arial" pitchFamily="34" charset="0"/>
              </a:rPr>
              <a:t>và</a:t>
            </a:r>
            <a:r>
              <a:rPr lang="en-US" sz="2000" dirty="0">
                <a:solidFill>
                  <a:srgbClr val="C00000"/>
                </a:solidFill>
                <a:latin typeface="Arial" pitchFamily="34" charset="0"/>
                <a:cs typeface="Arial" pitchFamily="34" charset="0"/>
              </a:rPr>
              <a:t> </a:t>
            </a:r>
            <a:r>
              <a:rPr lang="en-US" sz="2000" dirty="0" err="1">
                <a:solidFill>
                  <a:srgbClr val="C00000"/>
                </a:solidFill>
                <a:latin typeface="Arial" pitchFamily="34" charset="0"/>
                <a:cs typeface="Arial" pitchFamily="34" charset="0"/>
              </a:rPr>
              <a:t>lợi</a:t>
            </a:r>
            <a:r>
              <a:rPr lang="en-US" sz="2000" dirty="0">
                <a:solidFill>
                  <a:srgbClr val="C00000"/>
                </a:solidFill>
                <a:latin typeface="Arial" pitchFamily="34" charset="0"/>
                <a:cs typeface="Arial" pitchFamily="34" charset="0"/>
              </a:rPr>
              <a:t> </a:t>
            </a:r>
            <a:r>
              <a:rPr lang="en-US" sz="2000" dirty="0" err="1">
                <a:solidFill>
                  <a:srgbClr val="C00000"/>
                </a:solidFill>
                <a:latin typeface="Arial" pitchFamily="34" charset="0"/>
                <a:cs typeface="Arial" pitchFamily="34" charset="0"/>
              </a:rPr>
              <a:t>ích</a:t>
            </a:r>
            <a:r>
              <a:rPr lang="en-US" sz="2000" dirty="0">
                <a:solidFill>
                  <a:srgbClr val="C00000"/>
                </a:solidFill>
                <a:latin typeface="Arial" pitchFamily="34" charset="0"/>
                <a:cs typeface="Arial" pitchFamily="34" charset="0"/>
              </a:rPr>
              <a:t> </a:t>
            </a:r>
            <a:r>
              <a:rPr lang="en-US" sz="2000" dirty="0" err="1">
                <a:solidFill>
                  <a:srgbClr val="C00000"/>
                </a:solidFill>
                <a:latin typeface="Arial" pitchFamily="34" charset="0"/>
                <a:cs typeface="Arial" pitchFamily="34" charset="0"/>
              </a:rPr>
              <a:t>hợp</a:t>
            </a:r>
            <a:r>
              <a:rPr lang="en-US" sz="2000" dirty="0">
                <a:solidFill>
                  <a:srgbClr val="C00000"/>
                </a:solidFill>
                <a:latin typeface="Arial" pitchFamily="34" charset="0"/>
                <a:cs typeface="Arial" pitchFamily="34" charset="0"/>
              </a:rPr>
              <a:t> </a:t>
            </a:r>
            <a:r>
              <a:rPr lang="en-US" sz="2000" dirty="0" err="1">
                <a:solidFill>
                  <a:srgbClr val="C00000"/>
                </a:solidFill>
                <a:latin typeface="Arial" pitchFamily="34" charset="0"/>
                <a:cs typeface="Arial" pitchFamily="34" charset="0"/>
              </a:rPr>
              <a:t>pháp</a:t>
            </a:r>
            <a:r>
              <a:rPr lang="en-US" sz="2000" dirty="0">
                <a:solidFill>
                  <a:srgbClr val="C00000"/>
                </a:solidFill>
                <a:latin typeface="Arial" pitchFamily="34" charset="0"/>
                <a:cs typeface="Arial" pitchFamily="34" charset="0"/>
              </a:rPr>
              <a:t> </a:t>
            </a:r>
            <a:r>
              <a:rPr lang="en-US" sz="2000" dirty="0" err="1">
                <a:solidFill>
                  <a:srgbClr val="C00000"/>
                </a:solidFill>
                <a:latin typeface="Arial" pitchFamily="34" charset="0"/>
                <a:cs typeface="Arial" pitchFamily="34" charset="0"/>
              </a:rPr>
              <a:t>của</a:t>
            </a:r>
            <a:r>
              <a:rPr lang="en-US" sz="2000" dirty="0">
                <a:solidFill>
                  <a:srgbClr val="C00000"/>
                </a:solidFill>
                <a:latin typeface="Arial" pitchFamily="34" charset="0"/>
                <a:cs typeface="Arial" pitchFamily="34" charset="0"/>
              </a:rPr>
              <a:t> </a:t>
            </a:r>
            <a:r>
              <a:rPr lang="en-US" sz="2000" dirty="0" err="1">
                <a:solidFill>
                  <a:srgbClr val="C00000"/>
                </a:solidFill>
                <a:latin typeface="Arial" pitchFamily="34" charset="0"/>
                <a:cs typeface="Arial" pitchFamily="34" charset="0"/>
              </a:rPr>
              <a:t>các</a:t>
            </a:r>
            <a:r>
              <a:rPr lang="en-US" sz="2000" dirty="0">
                <a:solidFill>
                  <a:srgbClr val="C00000"/>
                </a:solidFill>
                <a:latin typeface="Arial" pitchFamily="34" charset="0"/>
                <a:cs typeface="Arial" pitchFamily="34" charset="0"/>
              </a:rPr>
              <a:t> </a:t>
            </a:r>
            <a:r>
              <a:rPr lang="en-US" sz="2000" dirty="0" err="1">
                <a:solidFill>
                  <a:srgbClr val="C00000"/>
                </a:solidFill>
                <a:latin typeface="Arial" pitchFamily="34" charset="0"/>
                <a:cs typeface="Arial" pitchFamily="34" charset="0"/>
              </a:rPr>
              <a:t>chủ</a:t>
            </a:r>
            <a:r>
              <a:rPr lang="en-US" sz="2000" dirty="0">
                <a:solidFill>
                  <a:srgbClr val="C00000"/>
                </a:solidFill>
                <a:latin typeface="Arial" pitchFamily="34" charset="0"/>
                <a:cs typeface="Arial" pitchFamily="34" charset="0"/>
              </a:rPr>
              <a:t> </a:t>
            </a:r>
            <a:r>
              <a:rPr lang="en-US" sz="2000" dirty="0" err="1">
                <a:solidFill>
                  <a:srgbClr val="C00000"/>
                </a:solidFill>
                <a:latin typeface="Arial" pitchFamily="34" charset="0"/>
                <a:cs typeface="Arial" pitchFamily="34" charset="0"/>
              </a:rPr>
              <a:t>thể</a:t>
            </a:r>
            <a:r>
              <a:rPr lang="en-US" sz="2000" dirty="0">
                <a:solidFill>
                  <a:srgbClr val="C00000"/>
                </a:solidFill>
                <a:latin typeface="Arial" pitchFamily="34" charset="0"/>
                <a:cs typeface="Arial" pitchFamily="34" charset="0"/>
              </a:rPr>
              <a:t> </a:t>
            </a:r>
            <a:r>
              <a:rPr lang="en-US" sz="2000" dirty="0" err="1">
                <a:solidFill>
                  <a:srgbClr val="C00000"/>
                </a:solidFill>
                <a:latin typeface="Arial" pitchFamily="34" charset="0"/>
                <a:cs typeface="Arial" pitchFamily="34" charset="0"/>
              </a:rPr>
              <a:t>quan</a:t>
            </a:r>
            <a:r>
              <a:rPr lang="en-US" sz="2000" dirty="0">
                <a:solidFill>
                  <a:srgbClr val="C00000"/>
                </a:solidFill>
                <a:latin typeface="Arial" pitchFamily="34" charset="0"/>
                <a:cs typeface="Arial" pitchFamily="34" charset="0"/>
              </a:rPr>
              <a:t> </a:t>
            </a:r>
            <a:r>
              <a:rPr lang="en-US" sz="2000" dirty="0" err="1">
                <a:solidFill>
                  <a:srgbClr val="C00000"/>
                </a:solidFill>
                <a:latin typeface="Arial" pitchFamily="34" charset="0"/>
                <a:cs typeface="Arial" pitchFamily="34" charset="0"/>
              </a:rPr>
              <a:t>hệ</a:t>
            </a:r>
            <a:r>
              <a:rPr lang="en-US" sz="2000" dirty="0">
                <a:solidFill>
                  <a:srgbClr val="C00000"/>
                </a:solidFill>
                <a:latin typeface="Arial" pitchFamily="34" charset="0"/>
                <a:cs typeface="Arial" pitchFamily="34" charset="0"/>
              </a:rPr>
              <a:t> </a:t>
            </a:r>
            <a:r>
              <a:rPr lang="en-US" sz="2000" dirty="0" err="1">
                <a:solidFill>
                  <a:srgbClr val="C00000"/>
                </a:solidFill>
                <a:latin typeface="Arial" pitchFamily="34" charset="0"/>
                <a:cs typeface="Arial" pitchFamily="34" charset="0"/>
              </a:rPr>
              <a:t>pháp</a:t>
            </a:r>
            <a:r>
              <a:rPr lang="en-US" sz="2000" dirty="0">
                <a:solidFill>
                  <a:srgbClr val="C00000"/>
                </a:solidFill>
                <a:latin typeface="Arial" pitchFamily="34" charset="0"/>
                <a:cs typeface="Arial" pitchFamily="34" charset="0"/>
              </a:rPr>
              <a:t> </a:t>
            </a:r>
            <a:r>
              <a:rPr lang="en-US" sz="2000" dirty="0" err="1">
                <a:solidFill>
                  <a:srgbClr val="C00000"/>
                </a:solidFill>
                <a:latin typeface="Arial" pitchFamily="34" charset="0"/>
                <a:cs typeface="Arial" pitchFamily="34" charset="0"/>
              </a:rPr>
              <a:t>luật</a:t>
            </a:r>
            <a:r>
              <a:rPr lang="en-US" sz="2000" dirty="0">
                <a:solidFill>
                  <a:srgbClr val="C00000"/>
                </a:solidFill>
                <a:latin typeface="Arial" pitchFamily="34" charset="0"/>
                <a:cs typeface="Arial" pitchFamily="34" charset="0"/>
              </a:rPr>
              <a:t> Lao </a:t>
            </a:r>
            <a:r>
              <a:rPr lang="en-US" sz="2000" dirty="0" err="1">
                <a:solidFill>
                  <a:srgbClr val="C00000"/>
                </a:solidFill>
                <a:latin typeface="Arial" pitchFamily="34" charset="0"/>
                <a:cs typeface="Arial" pitchFamily="34" charset="0"/>
              </a:rPr>
              <a:t>động</a:t>
            </a:r>
            <a:endParaRPr lang="en-US" sz="2000" dirty="0">
              <a:solidFill>
                <a:srgbClr val="C00000"/>
              </a:solidFill>
              <a:latin typeface="Arial" pitchFamily="34" charset="0"/>
              <a:cs typeface="Arial" pitchFamily="34" charset="0"/>
            </a:endParaRPr>
          </a:p>
        </p:txBody>
      </p:sp>
    </p:spTree>
    <p:extLst>
      <p:ext uri="{BB962C8B-B14F-4D97-AF65-F5344CB8AC3E}">
        <p14:creationId xmlns:p14="http://schemas.microsoft.com/office/powerpoint/2010/main" val="333157366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randombar(horizontal)">
                                      <p:cBhvr>
                                        <p:cTn id="7" dur="1000"/>
                                        <p:tgtEl>
                                          <p:spTgt spid="15"/>
                                        </p:tgtEl>
                                      </p:cBhvr>
                                    </p:animEffect>
                                  </p:childTnLst>
                                </p:cTn>
                              </p:par>
                            </p:childTnLst>
                          </p:cTn>
                        </p:par>
                        <p:par>
                          <p:cTn id="8" fill="hold">
                            <p:stCondLst>
                              <p:cond delay="1000"/>
                            </p:stCondLst>
                            <p:childTnLst>
                              <p:par>
                                <p:cTn id="9" presetID="22" presetClass="entr" presetSubtype="1" fill="hold"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up)">
                                      <p:cBhvr>
                                        <p:cTn id="11" dur="750"/>
                                        <p:tgtEl>
                                          <p:spTgt spid="16"/>
                                        </p:tgtEl>
                                      </p:cBhvr>
                                    </p:animEffect>
                                  </p:childTnLst>
                                </p:cTn>
                              </p:par>
                            </p:childTnLst>
                          </p:cTn>
                        </p:par>
                        <p:par>
                          <p:cTn id="12" fill="hold">
                            <p:stCondLst>
                              <p:cond delay="1750"/>
                            </p:stCondLst>
                            <p:childTnLst>
                              <p:par>
                                <p:cTn id="13" presetID="22" presetClass="entr" presetSubtype="1" fill="hold" nodeType="afterEffect">
                                  <p:stCondLst>
                                    <p:cond delay="0"/>
                                  </p:stCondLst>
                                  <p:childTnLst>
                                    <p:set>
                                      <p:cBhvr>
                                        <p:cTn id="14" dur="1" fill="hold">
                                          <p:stCondLst>
                                            <p:cond delay="0"/>
                                          </p:stCondLst>
                                        </p:cTn>
                                        <p:tgtEl>
                                          <p:spTgt spid="31"/>
                                        </p:tgtEl>
                                        <p:attrNameLst>
                                          <p:attrName>style.visibility</p:attrName>
                                        </p:attrNameLst>
                                      </p:cBhvr>
                                      <p:to>
                                        <p:strVal val="visible"/>
                                      </p:to>
                                    </p:set>
                                    <p:animEffect transition="in" filter="wipe(up)">
                                      <p:cBhvr>
                                        <p:cTn id="15" dur="750"/>
                                        <p:tgtEl>
                                          <p:spTgt spid="31"/>
                                        </p:tgtEl>
                                      </p:cBhvr>
                                    </p:animEffect>
                                  </p:childTnLst>
                                </p:cTn>
                              </p:par>
                            </p:childTnLst>
                          </p:cTn>
                        </p:par>
                        <p:par>
                          <p:cTn id="16" fill="hold">
                            <p:stCondLst>
                              <p:cond delay="2500"/>
                            </p:stCondLst>
                            <p:childTnLst>
                              <p:par>
                                <p:cTn id="17" presetID="22" presetClass="entr" presetSubtype="1" fill="hold" nodeType="afterEffect">
                                  <p:stCondLst>
                                    <p:cond delay="0"/>
                                  </p:stCondLst>
                                  <p:childTnLst>
                                    <p:set>
                                      <p:cBhvr>
                                        <p:cTn id="18" dur="1" fill="hold">
                                          <p:stCondLst>
                                            <p:cond delay="0"/>
                                          </p:stCondLst>
                                        </p:cTn>
                                        <p:tgtEl>
                                          <p:spTgt spid="46"/>
                                        </p:tgtEl>
                                        <p:attrNameLst>
                                          <p:attrName>style.visibility</p:attrName>
                                        </p:attrNameLst>
                                      </p:cBhvr>
                                      <p:to>
                                        <p:strVal val="visible"/>
                                      </p:to>
                                    </p:set>
                                    <p:animEffect transition="in" filter="wipe(up)">
                                      <p:cBhvr>
                                        <p:cTn id="19" dur="75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3" name="AutoShape 6" descr="Danh ca Ngọc Sơn chia sẻ di chúc viết tay sâu sắc và đầy tình cảm của người  cha quá cố - MOLI Star">
            <a:extLst>
              <a:ext uri="{FF2B5EF4-FFF2-40B4-BE49-F238E27FC236}">
                <a16:creationId xmlns:a16="http://schemas.microsoft.com/office/drawing/2014/main" id="{09A0B033-5114-91F5-D69C-16D907191493}"/>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4" name="AutoShape 6" descr="Danh ca Ngọc Sơn chia sẻ di chúc viết tay sâu sắc và đầy tình cảm của người  cha quá cố - MOLI Star">
            <a:extLst>
              <a:ext uri="{FF2B5EF4-FFF2-40B4-BE49-F238E27FC236}">
                <a16:creationId xmlns:a16="http://schemas.microsoft.com/office/drawing/2014/main" id="{4CB5A259-D774-696C-CE4C-F516FE3B9F25}"/>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15" name="TextBox 14">
            <a:extLst>
              <a:ext uri="{FF2B5EF4-FFF2-40B4-BE49-F238E27FC236}">
                <a16:creationId xmlns:a16="http://schemas.microsoft.com/office/drawing/2014/main" id="{B2C825BF-9B42-0E54-DE71-A94C218B3A81}"/>
              </a:ext>
            </a:extLst>
          </p:cNvPr>
          <p:cNvSpPr txBox="1"/>
          <p:nvPr/>
        </p:nvSpPr>
        <p:spPr>
          <a:xfrm>
            <a:off x="251222" y="1459745"/>
            <a:ext cx="6088456" cy="461665"/>
          </a:xfrm>
          <a:prstGeom prst="rect">
            <a:avLst/>
          </a:prstGeom>
          <a:noFill/>
        </p:spPr>
        <p:txBody>
          <a:bodyPr wrap="square" rtlCol="0">
            <a:spAutoFit/>
          </a:bodyPr>
          <a:lstStyle/>
          <a:p>
            <a:pPr>
              <a:defRPr/>
            </a:pPr>
            <a:r>
              <a:rPr lang="en-US" sz="2400" dirty="0">
                <a:latin typeface="Arial" pitchFamily="34" charset="0"/>
                <a:cs typeface="Arial" pitchFamily="34" charset="0"/>
              </a:rPr>
              <a:t>+ </a:t>
            </a:r>
            <a:r>
              <a:rPr lang="en-US" sz="2400" b="1" dirty="0" err="1">
                <a:latin typeface="Arial" pitchFamily="34" charset="0"/>
                <a:cs typeface="Arial" pitchFamily="34" charset="0"/>
              </a:rPr>
              <a:t>Đối</a:t>
            </a:r>
            <a:r>
              <a:rPr lang="en-US" sz="2400" b="1" dirty="0">
                <a:latin typeface="Arial" pitchFamily="34" charset="0"/>
                <a:cs typeface="Arial" pitchFamily="34" charset="0"/>
              </a:rPr>
              <a:t> </a:t>
            </a:r>
            <a:r>
              <a:rPr lang="en-US" sz="2400" b="1" dirty="0" err="1">
                <a:latin typeface="Arial" pitchFamily="34" charset="0"/>
                <a:cs typeface="Arial" pitchFamily="34" charset="0"/>
              </a:rPr>
              <a:t>với</a:t>
            </a:r>
            <a:r>
              <a:rPr lang="en-US" sz="2400" b="1" dirty="0">
                <a:latin typeface="Arial" pitchFamily="34" charset="0"/>
                <a:cs typeface="Arial" pitchFamily="34" charset="0"/>
              </a:rPr>
              <a:t> </a:t>
            </a:r>
            <a:r>
              <a:rPr lang="en-US" sz="2400" b="1" dirty="0" err="1">
                <a:latin typeface="Arial" pitchFamily="34" charset="0"/>
                <a:cs typeface="Arial" pitchFamily="34" charset="0"/>
              </a:rPr>
              <a:t>người</a:t>
            </a:r>
            <a:r>
              <a:rPr lang="en-US" sz="2400" b="1" dirty="0">
                <a:latin typeface="Arial" pitchFamily="34" charset="0"/>
                <a:cs typeface="Arial" pitchFamily="34" charset="0"/>
              </a:rPr>
              <a:t> </a:t>
            </a:r>
            <a:r>
              <a:rPr lang="en-US" sz="2400" b="1" dirty="0" err="1">
                <a:latin typeface="Arial" pitchFamily="34" charset="0"/>
                <a:cs typeface="Arial" pitchFamily="34" charset="0"/>
              </a:rPr>
              <a:t>sử</a:t>
            </a:r>
            <a:r>
              <a:rPr lang="en-US" sz="2400" b="1" dirty="0">
                <a:latin typeface="Arial" pitchFamily="34" charset="0"/>
                <a:cs typeface="Arial" pitchFamily="34" charset="0"/>
              </a:rPr>
              <a:t> </a:t>
            </a:r>
            <a:r>
              <a:rPr lang="en-US" sz="2400" b="1" dirty="0" err="1">
                <a:latin typeface="Arial" pitchFamily="34" charset="0"/>
                <a:cs typeface="Arial" pitchFamily="34" charset="0"/>
              </a:rPr>
              <a:t>dụng</a:t>
            </a:r>
            <a:r>
              <a:rPr lang="en-US" sz="2400" b="1" dirty="0">
                <a:latin typeface="Arial" pitchFamily="34" charset="0"/>
                <a:cs typeface="Arial" pitchFamily="34" charset="0"/>
              </a:rPr>
              <a:t> </a:t>
            </a:r>
            <a:r>
              <a:rPr lang="en-US" sz="2400" b="1" dirty="0" err="1">
                <a:latin typeface="Arial" pitchFamily="34" charset="0"/>
                <a:cs typeface="Arial" pitchFamily="34" charset="0"/>
              </a:rPr>
              <a:t>lao</a:t>
            </a:r>
            <a:r>
              <a:rPr lang="en-US" sz="2400" b="1" dirty="0">
                <a:latin typeface="Arial" pitchFamily="34" charset="0"/>
                <a:cs typeface="Arial" pitchFamily="34" charset="0"/>
              </a:rPr>
              <a:t> </a:t>
            </a:r>
            <a:r>
              <a:rPr lang="en-US" sz="2400" b="1" dirty="0" err="1">
                <a:latin typeface="Arial" pitchFamily="34" charset="0"/>
                <a:cs typeface="Arial" pitchFamily="34" charset="0"/>
              </a:rPr>
              <a:t>động</a:t>
            </a:r>
            <a:endParaRPr lang="en-US" sz="2400" dirty="0">
              <a:latin typeface="Arial" pitchFamily="34" charset="0"/>
              <a:cs typeface="Arial" pitchFamily="34" charset="0"/>
            </a:endParaRPr>
          </a:p>
        </p:txBody>
      </p:sp>
      <p:grpSp>
        <p:nvGrpSpPr>
          <p:cNvPr id="16" name="Nhóm 124">
            <a:extLst>
              <a:ext uri="{FF2B5EF4-FFF2-40B4-BE49-F238E27FC236}">
                <a16:creationId xmlns:a16="http://schemas.microsoft.com/office/drawing/2014/main" id="{05CDD30F-19AF-8098-BC6D-ABEE375E023D}"/>
              </a:ext>
            </a:extLst>
          </p:cNvPr>
          <p:cNvGrpSpPr/>
          <p:nvPr/>
        </p:nvGrpSpPr>
        <p:grpSpPr>
          <a:xfrm>
            <a:off x="251221" y="2337265"/>
            <a:ext cx="8507015" cy="797078"/>
            <a:chOff x="669416" y="3058308"/>
            <a:chExt cx="6261196" cy="1062771"/>
          </a:xfrm>
        </p:grpSpPr>
        <p:sp>
          <p:nvSpPr>
            <p:cNvPr id="17" name="TextBox 27">
              <a:extLst>
                <a:ext uri="{FF2B5EF4-FFF2-40B4-BE49-F238E27FC236}">
                  <a16:creationId xmlns:a16="http://schemas.microsoft.com/office/drawing/2014/main" id="{653D94B9-E658-9A35-2C95-410ED8E68C5D}"/>
                </a:ext>
              </a:extLst>
            </p:cNvPr>
            <p:cNvSpPr txBox="1"/>
            <p:nvPr/>
          </p:nvSpPr>
          <p:spPr>
            <a:xfrm>
              <a:off x="1104700" y="3058308"/>
              <a:ext cx="5825912" cy="1062771"/>
            </a:xfrm>
            <a:prstGeom prst="rect">
              <a:avLst/>
            </a:prstGeom>
            <a:noFill/>
          </p:spPr>
          <p:txBody>
            <a:bodyPr wrap="square" rtlCol="0">
              <a:spAutoFit/>
            </a:bodyPr>
            <a:lstStyle/>
            <a:p>
              <a:pPr algn="just">
                <a:lnSpc>
                  <a:spcPct val="120000"/>
                </a:lnSpc>
              </a:pPr>
              <a:r>
                <a:rPr lang="en-US" sz="2000" dirty="0" err="1">
                  <a:latin typeface="Arial" pitchFamily="34" charset="0"/>
                  <a:cs typeface="Arial" pitchFamily="34" charset="0"/>
                </a:rPr>
                <a:t>Để</a:t>
              </a:r>
              <a:r>
                <a:rPr lang="en-US" sz="2000" dirty="0">
                  <a:latin typeface="Arial" pitchFamily="34" charset="0"/>
                  <a:cs typeface="Arial" pitchFamily="34" charset="0"/>
                </a:rPr>
                <a:t> </a:t>
              </a:r>
              <a:r>
                <a:rPr lang="en-US" sz="2000" dirty="0" err="1">
                  <a:latin typeface="Arial" pitchFamily="34" charset="0"/>
                  <a:cs typeface="Arial" pitchFamily="34" charset="0"/>
                </a:rPr>
                <a:t>người</a:t>
              </a:r>
              <a:r>
                <a:rPr lang="en-US" sz="2000" dirty="0">
                  <a:latin typeface="Arial" pitchFamily="34" charset="0"/>
                  <a:cs typeface="Arial" pitchFamily="34" charset="0"/>
                </a:rPr>
                <a:t> SDLĐ </a:t>
              </a:r>
              <a:r>
                <a:rPr lang="en-US" sz="2000" dirty="0" err="1">
                  <a:latin typeface="Arial" pitchFamily="34" charset="0"/>
                  <a:cs typeface="Arial" pitchFamily="34" charset="0"/>
                </a:rPr>
                <a:t>thực</a:t>
              </a:r>
              <a:r>
                <a:rPr lang="en-US" sz="2000" dirty="0">
                  <a:latin typeface="Arial" pitchFamily="34" charset="0"/>
                  <a:cs typeface="Arial" pitchFamily="34" charset="0"/>
                </a:rPr>
                <a:t> </a:t>
              </a:r>
              <a:r>
                <a:rPr lang="en-US" sz="2000" dirty="0" err="1">
                  <a:latin typeface="Arial" pitchFamily="34" charset="0"/>
                  <a:cs typeface="Arial" pitchFamily="34" charset="0"/>
                </a:rPr>
                <a:t>hiện</a:t>
              </a:r>
              <a:r>
                <a:rPr lang="en-US" sz="2000" dirty="0">
                  <a:latin typeface="Arial" pitchFamily="34" charset="0"/>
                  <a:cs typeface="Arial" pitchFamily="34" charset="0"/>
                </a:rPr>
                <a:t> </a:t>
              </a:r>
              <a:r>
                <a:rPr lang="en-US" sz="2000" dirty="0" err="1">
                  <a:latin typeface="Arial" pitchFamily="34" charset="0"/>
                  <a:cs typeface="Arial" pitchFamily="34" charset="0"/>
                </a:rPr>
                <a:t>quyền</a:t>
              </a:r>
              <a:r>
                <a:rPr lang="en-US" sz="2000" dirty="0">
                  <a:latin typeface="Arial" pitchFamily="34" charset="0"/>
                  <a:cs typeface="Arial" pitchFamily="34" charset="0"/>
                </a:rPr>
                <a:t> </a:t>
              </a:r>
              <a:r>
                <a:rPr lang="en-US" sz="2000" dirty="0" err="1">
                  <a:latin typeface="Arial" pitchFamily="34" charset="0"/>
                  <a:cs typeface="Arial" pitchFamily="34" charset="0"/>
                </a:rPr>
                <a:t>tự</a:t>
              </a:r>
              <a:r>
                <a:rPr lang="en-US" sz="2000" dirty="0">
                  <a:latin typeface="Arial" pitchFamily="34" charset="0"/>
                  <a:cs typeface="Arial" pitchFamily="34" charset="0"/>
                </a:rPr>
                <a:t> </a:t>
              </a:r>
              <a:r>
                <a:rPr lang="en-US" sz="2000" dirty="0" err="1">
                  <a:latin typeface="Arial" pitchFamily="34" charset="0"/>
                  <a:cs typeface="Arial" pitchFamily="34" charset="0"/>
                </a:rPr>
                <a:t>chủ</a:t>
              </a:r>
              <a:r>
                <a:rPr lang="en-US" sz="2000" dirty="0">
                  <a:latin typeface="Arial" pitchFamily="34" charset="0"/>
                  <a:cs typeface="Arial" pitchFamily="34" charset="0"/>
                </a:rPr>
                <a:t> </a:t>
              </a:r>
              <a:r>
                <a:rPr lang="en-US" sz="2000" dirty="0" err="1">
                  <a:latin typeface="Arial" pitchFamily="34" charset="0"/>
                  <a:cs typeface="Arial" pitchFamily="34" charset="0"/>
                </a:rPr>
                <a:t>trong</a:t>
              </a:r>
              <a:r>
                <a:rPr lang="en-US" sz="2000" dirty="0">
                  <a:latin typeface="Arial" pitchFamily="34" charset="0"/>
                  <a:cs typeface="Arial" pitchFamily="34" charset="0"/>
                </a:rPr>
                <a:t> </a:t>
              </a:r>
              <a:r>
                <a:rPr lang="en-US" sz="2000" dirty="0" err="1">
                  <a:latin typeface="Arial" pitchFamily="34" charset="0"/>
                  <a:cs typeface="Arial" pitchFamily="34" charset="0"/>
                </a:rPr>
                <a:t>sản</a:t>
              </a:r>
              <a:r>
                <a:rPr lang="en-US" sz="2000" dirty="0">
                  <a:latin typeface="Arial" pitchFamily="34" charset="0"/>
                  <a:cs typeface="Arial" pitchFamily="34" charset="0"/>
                </a:rPr>
                <a:t> </a:t>
              </a:r>
              <a:r>
                <a:rPr lang="en-US" sz="2000" dirty="0" err="1">
                  <a:latin typeface="Arial" pitchFamily="34" charset="0"/>
                  <a:cs typeface="Arial" pitchFamily="34" charset="0"/>
                </a:rPr>
                <a:t>xuất</a:t>
              </a:r>
              <a:r>
                <a:rPr lang="en-US" sz="2000" dirty="0">
                  <a:latin typeface="Arial" pitchFamily="34" charset="0"/>
                  <a:cs typeface="Arial" pitchFamily="34" charset="0"/>
                </a:rPr>
                <a:t> </a:t>
              </a:r>
              <a:r>
                <a:rPr lang="en-US" sz="2000" dirty="0" err="1">
                  <a:latin typeface="Arial" pitchFamily="34" charset="0"/>
                  <a:cs typeface="Arial" pitchFamily="34" charset="0"/>
                </a:rPr>
                <a:t>kinh</a:t>
              </a:r>
              <a:r>
                <a:rPr lang="en-US" sz="2000" dirty="0">
                  <a:latin typeface="Arial" pitchFamily="34" charset="0"/>
                  <a:cs typeface="Arial" pitchFamily="34" charset="0"/>
                </a:rPr>
                <a:t> </a:t>
              </a:r>
              <a:r>
                <a:rPr lang="en-US" sz="2000" dirty="0" err="1">
                  <a:latin typeface="Arial" pitchFamily="34" charset="0"/>
                  <a:cs typeface="Arial" pitchFamily="34" charset="0"/>
                </a:rPr>
                <a:t>doanh</a:t>
              </a:r>
              <a:endParaRPr lang="en-US" sz="2000" dirty="0">
                <a:latin typeface="Arial" panose="020B0604020202020204" pitchFamily="34" charset="0"/>
                <a:ea typeface="Batang" panose="02030600000101010101" pitchFamily="18" charset="-127"/>
                <a:cs typeface="Arial" panose="020B0604020202020204" pitchFamily="34" charset="0"/>
              </a:endParaRPr>
            </a:p>
          </p:txBody>
        </p:sp>
        <p:grpSp>
          <p:nvGrpSpPr>
            <p:cNvPr id="18" name="Nhóm 126">
              <a:extLst>
                <a:ext uri="{FF2B5EF4-FFF2-40B4-BE49-F238E27FC236}">
                  <a16:creationId xmlns:a16="http://schemas.microsoft.com/office/drawing/2014/main" id="{227E29D6-FDF5-EF60-240E-01D17ECB56AA}"/>
                </a:ext>
              </a:extLst>
            </p:cNvPr>
            <p:cNvGrpSpPr/>
            <p:nvPr/>
          </p:nvGrpSpPr>
          <p:grpSpPr>
            <a:xfrm rot="16200000">
              <a:off x="690749" y="3085589"/>
              <a:ext cx="330518" cy="373184"/>
              <a:chOff x="5963428" y="786027"/>
              <a:chExt cx="867388" cy="1034112"/>
            </a:xfrm>
          </p:grpSpPr>
          <p:sp>
            <p:nvSpPr>
              <p:cNvPr id="30" name="Lưu Đồ: Quyết Định 138">
                <a:extLst>
                  <a:ext uri="{FF2B5EF4-FFF2-40B4-BE49-F238E27FC236}">
                    <a16:creationId xmlns:a16="http://schemas.microsoft.com/office/drawing/2014/main" id="{AF173105-314B-D447-0F6A-7833CBB7E8E2}"/>
                  </a:ext>
                </a:extLst>
              </p:cNvPr>
              <p:cNvSpPr/>
              <p:nvPr/>
            </p:nvSpPr>
            <p:spPr>
              <a:xfrm>
                <a:off x="5963428" y="1107595"/>
                <a:ext cx="603228" cy="404164"/>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25">
                  <a:solidFill>
                    <a:schemeClr val="tx1"/>
                  </a:solidFill>
                </a:endParaRPr>
              </a:p>
            </p:txBody>
          </p:sp>
          <p:sp>
            <p:nvSpPr>
              <p:cNvPr id="28" name="Lưu Đồ: Quyết Định 136">
                <a:extLst>
                  <a:ext uri="{FF2B5EF4-FFF2-40B4-BE49-F238E27FC236}">
                    <a16:creationId xmlns:a16="http://schemas.microsoft.com/office/drawing/2014/main" id="{064E50D6-A712-0C1B-29B0-C1764559AA56}"/>
                  </a:ext>
                </a:extLst>
              </p:cNvPr>
              <p:cNvSpPr/>
              <p:nvPr/>
            </p:nvSpPr>
            <p:spPr>
              <a:xfrm>
                <a:off x="6227588" y="1093811"/>
                <a:ext cx="603228" cy="404164"/>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25">
                  <a:solidFill>
                    <a:schemeClr val="tx1"/>
                  </a:solidFill>
                </a:endParaRPr>
              </a:p>
            </p:txBody>
          </p:sp>
          <p:sp>
            <p:nvSpPr>
              <p:cNvPr id="26" name="Lưu Đồ: Quyết Định 134">
                <a:extLst>
                  <a:ext uri="{FF2B5EF4-FFF2-40B4-BE49-F238E27FC236}">
                    <a16:creationId xmlns:a16="http://schemas.microsoft.com/office/drawing/2014/main" id="{870352C5-0193-C24A-37DC-0D7591BB7CAC}"/>
                  </a:ext>
                </a:extLst>
              </p:cNvPr>
              <p:cNvSpPr/>
              <p:nvPr/>
            </p:nvSpPr>
            <p:spPr>
              <a:xfrm>
                <a:off x="6099838" y="1415975"/>
                <a:ext cx="603228" cy="404164"/>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25">
                  <a:solidFill>
                    <a:schemeClr val="tx1"/>
                  </a:solidFill>
                </a:endParaRPr>
              </a:p>
            </p:txBody>
          </p:sp>
          <p:sp>
            <p:nvSpPr>
              <p:cNvPr id="24" name="Lưu Đồ: Quyết Định 132">
                <a:extLst>
                  <a:ext uri="{FF2B5EF4-FFF2-40B4-BE49-F238E27FC236}">
                    <a16:creationId xmlns:a16="http://schemas.microsoft.com/office/drawing/2014/main" id="{606E0705-80D7-AA70-505C-350E557AAEFF}"/>
                  </a:ext>
                </a:extLst>
              </p:cNvPr>
              <p:cNvSpPr/>
              <p:nvPr/>
            </p:nvSpPr>
            <p:spPr>
              <a:xfrm>
                <a:off x="6080830" y="786027"/>
                <a:ext cx="603228" cy="404164"/>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25" dirty="0">
                  <a:solidFill>
                    <a:schemeClr val="tx1"/>
                  </a:solidFill>
                </a:endParaRPr>
              </a:p>
            </p:txBody>
          </p:sp>
        </p:grpSp>
      </p:grpSp>
      <p:grpSp>
        <p:nvGrpSpPr>
          <p:cNvPr id="31" name="Nhóm 139">
            <a:extLst>
              <a:ext uri="{FF2B5EF4-FFF2-40B4-BE49-F238E27FC236}">
                <a16:creationId xmlns:a16="http://schemas.microsoft.com/office/drawing/2014/main" id="{D939D896-0EAB-69DB-599D-3B69002D85D4}"/>
              </a:ext>
            </a:extLst>
          </p:cNvPr>
          <p:cNvGrpSpPr/>
          <p:nvPr/>
        </p:nvGrpSpPr>
        <p:grpSpPr>
          <a:xfrm>
            <a:off x="190143" y="2991528"/>
            <a:ext cx="8568093" cy="427746"/>
            <a:chOff x="669417" y="3059708"/>
            <a:chExt cx="6315358" cy="570328"/>
          </a:xfrm>
        </p:grpSpPr>
        <p:sp>
          <p:nvSpPr>
            <p:cNvPr id="32" name="TextBox 27">
              <a:extLst>
                <a:ext uri="{FF2B5EF4-FFF2-40B4-BE49-F238E27FC236}">
                  <a16:creationId xmlns:a16="http://schemas.microsoft.com/office/drawing/2014/main" id="{69518802-249F-E51D-7461-B638EE7B77F2}"/>
                </a:ext>
              </a:extLst>
            </p:cNvPr>
            <p:cNvSpPr txBox="1"/>
            <p:nvPr/>
          </p:nvSpPr>
          <p:spPr>
            <a:xfrm>
              <a:off x="1158862" y="3059708"/>
              <a:ext cx="5825913" cy="570328"/>
            </a:xfrm>
            <a:prstGeom prst="rect">
              <a:avLst/>
            </a:prstGeom>
            <a:noFill/>
          </p:spPr>
          <p:txBody>
            <a:bodyPr wrap="square" rtlCol="0">
              <a:spAutoFit/>
            </a:bodyPr>
            <a:lstStyle/>
            <a:p>
              <a:pPr algn="just">
                <a:lnSpc>
                  <a:spcPct val="120000"/>
                </a:lnSpc>
              </a:pPr>
              <a:r>
                <a:rPr lang="en-US" sz="2000" dirty="0" err="1">
                  <a:latin typeface="Arial" pitchFamily="34" charset="0"/>
                  <a:cs typeface="Arial" pitchFamily="34" charset="0"/>
                </a:rPr>
                <a:t>Là</a:t>
              </a:r>
              <a:r>
                <a:rPr lang="en-US" sz="2000" dirty="0">
                  <a:latin typeface="Arial" pitchFamily="34" charset="0"/>
                  <a:cs typeface="Arial" pitchFamily="34" charset="0"/>
                </a:rPr>
                <a:t> </a:t>
              </a:r>
              <a:r>
                <a:rPr lang="en-US" sz="2000" dirty="0" err="1">
                  <a:latin typeface="Arial" pitchFamily="34" charset="0"/>
                  <a:cs typeface="Arial" pitchFamily="34" charset="0"/>
                </a:rPr>
                <a:t>để</a:t>
              </a:r>
              <a:r>
                <a:rPr lang="en-US" sz="2000" dirty="0">
                  <a:latin typeface="Arial" pitchFamily="34" charset="0"/>
                  <a:cs typeface="Arial" pitchFamily="34" charset="0"/>
                </a:rPr>
                <a:t> </a:t>
              </a:r>
              <a:r>
                <a:rPr lang="en-US" sz="2000" dirty="0" err="1">
                  <a:latin typeface="Arial" pitchFamily="34" charset="0"/>
                  <a:cs typeface="Arial" pitchFamily="34" charset="0"/>
                </a:rPr>
                <a:t>ổn</a:t>
              </a:r>
              <a:r>
                <a:rPr lang="en-US" sz="2000" dirty="0">
                  <a:latin typeface="Arial" pitchFamily="34" charset="0"/>
                  <a:cs typeface="Arial" pitchFamily="34" charset="0"/>
                </a:rPr>
                <a:t> </a:t>
              </a:r>
              <a:r>
                <a:rPr lang="en-US" sz="2000" dirty="0" err="1">
                  <a:latin typeface="Arial" pitchFamily="34" charset="0"/>
                  <a:cs typeface="Arial" pitchFamily="34" charset="0"/>
                </a:rPr>
                <a:t>định</a:t>
              </a:r>
              <a:r>
                <a:rPr lang="en-US" sz="2000" dirty="0">
                  <a:latin typeface="Arial" pitchFamily="34" charset="0"/>
                  <a:cs typeface="Arial" pitchFamily="34" charset="0"/>
                </a:rPr>
                <a:t> </a:t>
              </a:r>
              <a:r>
                <a:rPr lang="en-US" sz="2000" dirty="0" err="1">
                  <a:latin typeface="Arial" pitchFamily="34" charset="0"/>
                  <a:cs typeface="Arial" pitchFamily="34" charset="0"/>
                </a:rPr>
                <a:t>sản</a:t>
              </a:r>
              <a:r>
                <a:rPr lang="en-US" sz="2000" dirty="0">
                  <a:latin typeface="Arial" pitchFamily="34" charset="0"/>
                  <a:cs typeface="Arial" pitchFamily="34" charset="0"/>
                </a:rPr>
                <a:t> </a:t>
              </a:r>
              <a:r>
                <a:rPr lang="en-US" sz="2000" dirty="0" err="1">
                  <a:latin typeface="Arial" pitchFamily="34" charset="0"/>
                  <a:cs typeface="Arial" pitchFamily="34" charset="0"/>
                </a:rPr>
                <a:t>xuất</a:t>
              </a:r>
              <a:r>
                <a:rPr lang="en-US" sz="2000" dirty="0">
                  <a:latin typeface="Arial" pitchFamily="34" charset="0"/>
                  <a:cs typeface="Arial" pitchFamily="34" charset="0"/>
                </a:rPr>
                <a:t>, </a:t>
              </a:r>
              <a:r>
                <a:rPr lang="en-US" sz="2000" dirty="0" err="1">
                  <a:latin typeface="Arial" pitchFamily="34" charset="0"/>
                  <a:cs typeface="Arial" pitchFamily="34" charset="0"/>
                </a:rPr>
                <a:t>sản</a:t>
              </a:r>
              <a:r>
                <a:rPr lang="en-US" sz="2000" dirty="0">
                  <a:latin typeface="Arial" pitchFamily="34" charset="0"/>
                  <a:cs typeface="Arial" pitchFamily="34" charset="0"/>
                </a:rPr>
                <a:t> </a:t>
              </a:r>
              <a:r>
                <a:rPr lang="en-US" sz="2000" dirty="0" err="1">
                  <a:latin typeface="Arial" pitchFamily="34" charset="0"/>
                  <a:cs typeface="Arial" pitchFamily="34" charset="0"/>
                </a:rPr>
                <a:t>xuất</a:t>
              </a:r>
              <a:r>
                <a:rPr lang="en-US" sz="2000" dirty="0">
                  <a:latin typeface="Arial" pitchFamily="34" charset="0"/>
                  <a:cs typeface="Arial" pitchFamily="34" charset="0"/>
                </a:rPr>
                <a:t> </a:t>
              </a:r>
              <a:r>
                <a:rPr lang="en-US" sz="2000" dirty="0" err="1">
                  <a:latin typeface="Arial" pitchFamily="34" charset="0"/>
                  <a:cs typeface="Arial" pitchFamily="34" charset="0"/>
                </a:rPr>
                <a:t>phát</a:t>
              </a:r>
              <a:r>
                <a:rPr lang="en-US" sz="2000" dirty="0">
                  <a:latin typeface="Arial" pitchFamily="34" charset="0"/>
                  <a:cs typeface="Arial" pitchFamily="34" charset="0"/>
                </a:rPr>
                <a:t> </a:t>
              </a:r>
              <a:r>
                <a:rPr lang="en-US" sz="2000" dirty="0" err="1">
                  <a:latin typeface="Arial" pitchFamily="34" charset="0"/>
                  <a:cs typeface="Arial" pitchFamily="34" charset="0"/>
                </a:rPr>
                <a:t>triển</a:t>
              </a:r>
              <a:r>
                <a:rPr lang="en-US" sz="2000" dirty="0">
                  <a:latin typeface="Arial" pitchFamily="34" charset="0"/>
                  <a:cs typeface="Arial" pitchFamily="34" charset="0"/>
                </a:rPr>
                <a:t> </a:t>
              </a:r>
              <a:r>
                <a:rPr lang="en-US" sz="2000" dirty="0" err="1">
                  <a:latin typeface="Arial" pitchFamily="34" charset="0"/>
                  <a:cs typeface="Arial" pitchFamily="34" charset="0"/>
                </a:rPr>
                <a:t>tạo</a:t>
              </a:r>
              <a:r>
                <a:rPr lang="en-US" sz="2000" dirty="0">
                  <a:latin typeface="Arial" pitchFamily="34" charset="0"/>
                  <a:cs typeface="Arial" pitchFamily="34" charset="0"/>
                </a:rPr>
                <a:t> </a:t>
              </a:r>
              <a:r>
                <a:rPr lang="en-US" sz="2000" dirty="0" err="1">
                  <a:latin typeface="Arial" pitchFamily="34" charset="0"/>
                  <a:cs typeface="Arial" pitchFamily="34" charset="0"/>
                </a:rPr>
                <a:t>thêm</a:t>
              </a:r>
              <a:r>
                <a:rPr lang="en-US" sz="2000" dirty="0">
                  <a:latin typeface="Arial" pitchFamily="34" charset="0"/>
                  <a:cs typeface="Arial" pitchFamily="34" charset="0"/>
                </a:rPr>
                <a:t> </a:t>
              </a:r>
              <a:r>
                <a:rPr lang="en-US" sz="2000" dirty="0" err="1">
                  <a:latin typeface="Arial" pitchFamily="34" charset="0"/>
                  <a:cs typeface="Arial" pitchFamily="34" charset="0"/>
                </a:rPr>
                <a:t>nhiều</a:t>
              </a:r>
              <a:r>
                <a:rPr lang="en-US" sz="2000" dirty="0">
                  <a:latin typeface="Arial" pitchFamily="34" charset="0"/>
                  <a:cs typeface="Arial" pitchFamily="34" charset="0"/>
                </a:rPr>
                <a:t> </a:t>
              </a:r>
              <a:r>
                <a:rPr lang="en-US" sz="2000" dirty="0" err="1">
                  <a:latin typeface="Arial" pitchFamily="34" charset="0"/>
                  <a:cs typeface="Arial" pitchFamily="34" charset="0"/>
                </a:rPr>
                <a:t>của</a:t>
              </a:r>
              <a:r>
                <a:rPr lang="en-US" sz="2000" dirty="0">
                  <a:latin typeface="Arial" pitchFamily="34" charset="0"/>
                  <a:cs typeface="Arial" pitchFamily="34" charset="0"/>
                </a:rPr>
                <a:t> </a:t>
              </a:r>
              <a:r>
                <a:rPr lang="en-US" sz="2000" dirty="0" err="1">
                  <a:latin typeface="Arial" pitchFamily="34" charset="0"/>
                  <a:cs typeface="Arial" pitchFamily="34" charset="0"/>
                </a:rPr>
                <a:t>cải</a:t>
              </a:r>
              <a:r>
                <a:rPr lang="en-US" sz="2000" dirty="0">
                  <a:latin typeface="Arial" pitchFamily="34" charset="0"/>
                  <a:cs typeface="Arial" pitchFamily="34" charset="0"/>
                </a:rPr>
                <a:t> </a:t>
              </a:r>
              <a:endParaRPr lang="en-US" sz="2000" dirty="0">
                <a:latin typeface="Arial" panose="020B0604020202020204" pitchFamily="34" charset="0"/>
                <a:ea typeface="Batang" panose="02030600000101010101" pitchFamily="18" charset="-127"/>
                <a:cs typeface="Arial" panose="020B0604020202020204" pitchFamily="34" charset="0"/>
              </a:endParaRPr>
            </a:p>
          </p:txBody>
        </p:sp>
        <p:grpSp>
          <p:nvGrpSpPr>
            <p:cNvPr id="33" name="Nhóm 141">
              <a:extLst>
                <a:ext uri="{FF2B5EF4-FFF2-40B4-BE49-F238E27FC236}">
                  <a16:creationId xmlns:a16="http://schemas.microsoft.com/office/drawing/2014/main" id="{2D4F9A01-A422-D8E6-2D78-02B453E5C41B}"/>
                </a:ext>
              </a:extLst>
            </p:cNvPr>
            <p:cNvGrpSpPr/>
            <p:nvPr/>
          </p:nvGrpSpPr>
          <p:grpSpPr>
            <a:xfrm rot="16200000">
              <a:off x="690750" y="3085595"/>
              <a:ext cx="330518" cy="373184"/>
              <a:chOff x="5963427" y="786028"/>
              <a:chExt cx="867390" cy="1034111"/>
            </a:xfrm>
          </p:grpSpPr>
          <p:sp>
            <p:nvSpPr>
              <p:cNvPr id="45" name="Lưu Đồ: Quyết Định 153">
                <a:extLst>
                  <a:ext uri="{FF2B5EF4-FFF2-40B4-BE49-F238E27FC236}">
                    <a16:creationId xmlns:a16="http://schemas.microsoft.com/office/drawing/2014/main" id="{FE6EC6A9-CE73-F423-58CE-862859A98717}"/>
                  </a:ext>
                </a:extLst>
              </p:cNvPr>
              <p:cNvSpPr/>
              <p:nvPr/>
            </p:nvSpPr>
            <p:spPr>
              <a:xfrm>
                <a:off x="5963427" y="1107596"/>
                <a:ext cx="603229"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43" name="Lưu Đồ: Quyết Định 151">
                <a:extLst>
                  <a:ext uri="{FF2B5EF4-FFF2-40B4-BE49-F238E27FC236}">
                    <a16:creationId xmlns:a16="http://schemas.microsoft.com/office/drawing/2014/main" id="{3717FA54-C6E1-C5B1-FA21-EA1360E879E9}"/>
                  </a:ext>
                </a:extLst>
              </p:cNvPr>
              <p:cNvSpPr/>
              <p:nvPr/>
            </p:nvSpPr>
            <p:spPr>
              <a:xfrm>
                <a:off x="6227589" y="1093810"/>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41" name="Lưu Đồ: Quyết Định 149">
                <a:extLst>
                  <a:ext uri="{FF2B5EF4-FFF2-40B4-BE49-F238E27FC236}">
                    <a16:creationId xmlns:a16="http://schemas.microsoft.com/office/drawing/2014/main" id="{D7984D1F-6240-57BA-9150-01F4FDD2317A}"/>
                  </a:ext>
                </a:extLst>
              </p:cNvPr>
              <p:cNvSpPr/>
              <p:nvPr/>
            </p:nvSpPr>
            <p:spPr>
              <a:xfrm>
                <a:off x="6099840" y="1415976"/>
                <a:ext cx="603227"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solidFill>
                    <a:schemeClr val="tx1"/>
                  </a:solidFill>
                </a:endParaRPr>
              </a:p>
            </p:txBody>
          </p:sp>
          <p:sp>
            <p:nvSpPr>
              <p:cNvPr id="39" name="Lưu Đồ: Quyết Định 147">
                <a:extLst>
                  <a:ext uri="{FF2B5EF4-FFF2-40B4-BE49-F238E27FC236}">
                    <a16:creationId xmlns:a16="http://schemas.microsoft.com/office/drawing/2014/main" id="{FB6FF9EC-207C-EBED-CDE8-5B45F2FA45B5}"/>
                  </a:ext>
                </a:extLst>
              </p:cNvPr>
              <p:cNvSpPr/>
              <p:nvPr/>
            </p:nvSpPr>
            <p:spPr>
              <a:xfrm>
                <a:off x="6080831" y="786028"/>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grpSp>
      </p:grpSp>
      <p:grpSp>
        <p:nvGrpSpPr>
          <p:cNvPr id="46" name="Nhóm 154">
            <a:extLst>
              <a:ext uri="{FF2B5EF4-FFF2-40B4-BE49-F238E27FC236}">
                <a16:creationId xmlns:a16="http://schemas.microsoft.com/office/drawing/2014/main" id="{E8FDD0B1-D307-D150-5883-8C6A4E47A568}"/>
              </a:ext>
            </a:extLst>
          </p:cNvPr>
          <p:cNvGrpSpPr/>
          <p:nvPr/>
        </p:nvGrpSpPr>
        <p:grpSpPr>
          <a:xfrm>
            <a:off x="116681" y="3591276"/>
            <a:ext cx="9294048" cy="400110"/>
            <a:chOff x="669416" y="3049444"/>
            <a:chExt cx="7142789" cy="533480"/>
          </a:xfrm>
        </p:grpSpPr>
        <p:sp>
          <p:nvSpPr>
            <p:cNvPr id="47" name="TextBox 27">
              <a:extLst>
                <a:ext uri="{FF2B5EF4-FFF2-40B4-BE49-F238E27FC236}">
                  <a16:creationId xmlns:a16="http://schemas.microsoft.com/office/drawing/2014/main" id="{79D0DB06-7B57-CF1E-D847-AABE5F6A1FB5}"/>
                </a:ext>
              </a:extLst>
            </p:cNvPr>
            <p:cNvSpPr txBox="1"/>
            <p:nvPr/>
          </p:nvSpPr>
          <p:spPr>
            <a:xfrm>
              <a:off x="1227337" y="3049444"/>
              <a:ext cx="6584868" cy="533480"/>
            </a:xfrm>
            <a:prstGeom prst="rect">
              <a:avLst/>
            </a:prstGeom>
            <a:noFill/>
          </p:spPr>
          <p:txBody>
            <a:bodyPr wrap="square" rtlCol="0">
              <a:spAutoFit/>
            </a:bodyPr>
            <a:lstStyle/>
            <a:p>
              <a:pPr fontAlgn="auto">
                <a:spcBef>
                  <a:spcPts val="0"/>
                </a:spcBef>
                <a:spcAft>
                  <a:spcPts val="0"/>
                </a:spcAft>
                <a:defRPr/>
              </a:pPr>
              <a:r>
                <a:rPr lang="en-US" sz="2000" dirty="0" err="1">
                  <a:latin typeface="Arial" pitchFamily="34" charset="0"/>
                  <a:cs typeface="Arial" pitchFamily="34" charset="0"/>
                </a:rPr>
                <a:t>Đây</a:t>
              </a:r>
              <a:r>
                <a:rPr lang="en-US" sz="2000" dirty="0">
                  <a:latin typeface="Arial" pitchFamily="34" charset="0"/>
                  <a:cs typeface="Arial" pitchFamily="34" charset="0"/>
                </a:rPr>
                <a:t> </a:t>
              </a:r>
              <a:r>
                <a:rPr lang="en-US" sz="2000" dirty="0" err="1">
                  <a:latin typeface="Arial" pitchFamily="34" charset="0"/>
                  <a:cs typeface="Arial" pitchFamily="34" charset="0"/>
                </a:rPr>
                <a:t>là</a:t>
              </a:r>
              <a:r>
                <a:rPr lang="en-US" sz="2000" dirty="0">
                  <a:latin typeface="Arial" pitchFamily="34" charset="0"/>
                  <a:cs typeface="Arial" pitchFamily="34" charset="0"/>
                </a:rPr>
                <a:t> </a:t>
              </a:r>
              <a:r>
                <a:rPr lang="en-US" sz="2000" dirty="0" err="1">
                  <a:latin typeface="Arial" pitchFamily="34" charset="0"/>
                  <a:cs typeface="Arial" pitchFamily="34" charset="0"/>
                </a:rPr>
                <a:t>việc</a:t>
              </a:r>
              <a:r>
                <a:rPr lang="en-US" sz="2000" dirty="0">
                  <a:latin typeface="Arial" pitchFamily="34" charset="0"/>
                  <a:cs typeface="Arial" pitchFamily="34" charset="0"/>
                </a:rPr>
                <a:t> </a:t>
              </a:r>
              <a:r>
                <a:rPr lang="en-US" sz="2000" dirty="0" err="1">
                  <a:latin typeface="Arial" pitchFamily="34" charset="0"/>
                  <a:cs typeface="Arial" pitchFamily="34" charset="0"/>
                </a:rPr>
                <a:t>thực</a:t>
              </a:r>
              <a:r>
                <a:rPr lang="en-US" sz="2000" dirty="0">
                  <a:latin typeface="Arial" pitchFamily="34" charset="0"/>
                  <a:cs typeface="Arial" pitchFamily="34" charset="0"/>
                </a:rPr>
                <a:t> </a:t>
              </a:r>
              <a:r>
                <a:rPr lang="en-US" sz="2000" dirty="0" err="1">
                  <a:latin typeface="Arial" pitchFamily="34" charset="0"/>
                  <a:cs typeface="Arial" pitchFamily="34" charset="0"/>
                </a:rPr>
                <a:t>hiện</a:t>
              </a:r>
              <a:r>
                <a:rPr lang="en-US" sz="2000" dirty="0">
                  <a:latin typeface="Arial" pitchFamily="34" charset="0"/>
                  <a:cs typeface="Arial" pitchFamily="34" charset="0"/>
                </a:rPr>
                <a:t> </a:t>
              </a:r>
              <a:r>
                <a:rPr lang="en-US" sz="2000" dirty="0" err="1">
                  <a:latin typeface="Arial" pitchFamily="34" charset="0"/>
                  <a:cs typeface="Arial" pitchFamily="34" charset="0"/>
                </a:rPr>
                <a:t>tốt</a:t>
              </a:r>
              <a:r>
                <a:rPr lang="en-US" sz="2000" dirty="0">
                  <a:latin typeface="Arial" pitchFamily="34" charset="0"/>
                  <a:cs typeface="Arial" pitchFamily="34" charset="0"/>
                </a:rPr>
                <a:t> </a:t>
              </a:r>
              <a:r>
                <a:rPr lang="en-US" sz="2000" dirty="0" err="1">
                  <a:latin typeface="Arial" pitchFamily="34" charset="0"/>
                  <a:cs typeface="Arial" pitchFamily="34" charset="0"/>
                </a:rPr>
                <a:t>phát</a:t>
              </a:r>
              <a:r>
                <a:rPr lang="en-US" sz="2000" dirty="0">
                  <a:latin typeface="Arial" pitchFamily="34" charset="0"/>
                  <a:cs typeface="Arial" pitchFamily="34" charset="0"/>
                </a:rPr>
                <a:t> </a:t>
              </a:r>
              <a:r>
                <a:rPr lang="en-US" sz="2000" dirty="0" err="1">
                  <a:latin typeface="Arial" pitchFamily="34" charset="0"/>
                  <a:cs typeface="Arial" pitchFamily="34" charset="0"/>
                </a:rPr>
                <a:t>triển</a:t>
              </a:r>
              <a:r>
                <a:rPr lang="en-US" sz="2000" dirty="0">
                  <a:latin typeface="Arial" pitchFamily="34" charset="0"/>
                  <a:cs typeface="Arial" pitchFamily="34" charset="0"/>
                </a:rPr>
                <a:t> </a:t>
              </a:r>
              <a:r>
                <a:rPr lang="en-US" sz="2000" dirty="0" err="1">
                  <a:latin typeface="Arial" pitchFamily="34" charset="0"/>
                  <a:cs typeface="Arial" pitchFamily="34" charset="0"/>
                </a:rPr>
                <a:t>kinh</a:t>
              </a:r>
              <a:r>
                <a:rPr lang="en-US" sz="2000" dirty="0">
                  <a:latin typeface="Arial" pitchFamily="34" charset="0"/>
                  <a:cs typeface="Arial" pitchFamily="34" charset="0"/>
                </a:rPr>
                <a:t> </a:t>
              </a:r>
              <a:r>
                <a:rPr lang="en-US" sz="2000" dirty="0" err="1">
                  <a:latin typeface="Arial" pitchFamily="34" charset="0"/>
                  <a:cs typeface="Arial" pitchFamily="34" charset="0"/>
                </a:rPr>
                <a:t>tế</a:t>
              </a:r>
              <a:endParaRPr lang="en-US" sz="2000" dirty="0">
                <a:latin typeface="Arial" pitchFamily="34" charset="0"/>
                <a:cs typeface="Arial" pitchFamily="34" charset="0"/>
              </a:endParaRPr>
            </a:p>
          </p:txBody>
        </p:sp>
        <p:grpSp>
          <p:nvGrpSpPr>
            <p:cNvPr id="48" name="Nhóm 156">
              <a:extLst>
                <a:ext uri="{FF2B5EF4-FFF2-40B4-BE49-F238E27FC236}">
                  <a16:creationId xmlns:a16="http://schemas.microsoft.com/office/drawing/2014/main" id="{79A309DA-6808-9E75-D3CB-B36B01C647D2}"/>
                </a:ext>
              </a:extLst>
            </p:cNvPr>
            <p:cNvGrpSpPr/>
            <p:nvPr/>
          </p:nvGrpSpPr>
          <p:grpSpPr>
            <a:xfrm rot="16200000">
              <a:off x="690749" y="3085589"/>
              <a:ext cx="330518" cy="373184"/>
              <a:chOff x="5963428" y="786027"/>
              <a:chExt cx="867388" cy="1034112"/>
            </a:xfrm>
          </p:grpSpPr>
          <p:sp>
            <p:nvSpPr>
              <p:cNvPr id="60" name="Lưu Đồ: Quyết Định 168">
                <a:extLst>
                  <a:ext uri="{FF2B5EF4-FFF2-40B4-BE49-F238E27FC236}">
                    <a16:creationId xmlns:a16="http://schemas.microsoft.com/office/drawing/2014/main" id="{9EB77D60-0D83-0EF6-8B2A-5BB8A5D5EFA8}"/>
                  </a:ext>
                </a:extLst>
              </p:cNvPr>
              <p:cNvSpPr/>
              <p:nvPr/>
            </p:nvSpPr>
            <p:spPr>
              <a:xfrm>
                <a:off x="5963428" y="110759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58" name="Lưu Đồ: Quyết Định 166">
                <a:extLst>
                  <a:ext uri="{FF2B5EF4-FFF2-40B4-BE49-F238E27FC236}">
                    <a16:creationId xmlns:a16="http://schemas.microsoft.com/office/drawing/2014/main" id="{153EC4E8-100A-D196-AD7B-60FC7671ADDD}"/>
                  </a:ext>
                </a:extLst>
              </p:cNvPr>
              <p:cNvSpPr/>
              <p:nvPr/>
            </p:nvSpPr>
            <p:spPr>
              <a:xfrm>
                <a:off x="6227588" y="1093811"/>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56" name="Lưu Đồ: Quyết Định 164">
                <a:extLst>
                  <a:ext uri="{FF2B5EF4-FFF2-40B4-BE49-F238E27FC236}">
                    <a16:creationId xmlns:a16="http://schemas.microsoft.com/office/drawing/2014/main" id="{C3220D4A-35F7-FEE0-D51E-7E4B23954CFB}"/>
                  </a:ext>
                </a:extLst>
              </p:cNvPr>
              <p:cNvSpPr/>
              <p:nvPr/>
            </p:nvSpPr>
            <p:spPr>
              <a:xfrm>
                <a:off x="6099838" y="141597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54" name="Lưu Đồ: Quyết Định 162">
                <a:extLst>
                  <a:ext uri="{FF2B5EF4-FFF2-40B4-BE49-F238E27FC236}">
                    <a16:creationId xmlns:a16="http://schemas.microsoft.com/office/drawing/2014/main" id="{B26637A6-1604-259D-84DD-2E0938EB8D0D}"/>
                  </a:ext>
                </a:extLst>
              </p:cNvPr>
              <p:cNvSpPr/>
              <p:nvPr/>
            </p:nvSpPr>
            <p:spPr>
              <a:xfrm>
                <a:off x="6080830" y="78602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solidFill>
                    <a:schemeClr val="tx1"/>
                  </a:solidFill>
                </a:endParaRPr>
              </a:p>
            </p:txBody>
          </p:sp>
        </p:grpSp>
      </p:grpSp>
      <p:sp>
        <p:nvSpPr>
          <p:cNvPr id="19" name="Content Placeholder 2">
            <a:extLst>
              <a:ext uri="{FF2B5EF4-FFF2-40B4-BE49-F238E27FC236}">
                <a16:creationId xmlns:a16="http://schemas.microsoft.com/office/drawing/2014/main" id="{5CC9416B-BD13-DDC3-48F0-45EE56B579BF}"/>
              </a:ext>
            </a:extLst>
          </p:cNvPr>
          <p:cNvSpPr txBox="1">
            <a:spLocks/>
          </p:cNvSpPr>
          <p:nvPr/>
        </p:nvSpPr>
        <p:spPr bwMode="auto">
          <a:xfrm>
            <a:off x="261203" y="556098"/>
            <a:ext cx="8497033" cy="7489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fontAlgn="auto">
              <a:spcBef>
                <a:spcPts val="0"/>
              </a:spcBef>
              <a:spcAft>
                <a:spcPts val="0"/>
              </a:spcAft>
              <a:buNone/>
              <a:defRPr/>
            </a:pPr>
            <a:r>
              <a:rPr lang="en-US" sz="2000" dirty="0">
                <a:solidFill>
                  <a:srgbClr val="C00000"/>
                </a:solidFill>
                <a:latin typeface="Arial" pitchFamily="34" charset="0"/>
                <a:cs typeface="Arial" pitchFamily="34" charset="0"/>
              </a:rPr>
              <a:t>2.1. </a:t>
            </a:r>
            <a:r>
              <a:rPr lang="en-US" sz="2000" dirty="0" err="1">
                <a:solidFill>
                  <a:srgbClr val="C00000"/>
                </a:solidFill>
                <a:latin typeface="Arial" pitchFamily="34" charset="0"/>
                <a:cs typeface="Arial" pitchFamily="34" charset="0"/>
              </a:rPr>
              <a:t>Pháp</a:t>
            </a:r>
            <a:r>
              <a:rPr lang="en-US" sz="2000" dirty="0">
                <a:solidFill>
                  <a:srgbClr val="C00000"/>
                </a:solidFill>
                <a:latin typeface="Arial" pitchFamily="34" charset="0"/>
                <a:cs typeface="Arial" pitchFamily="34" charset="0"/>
              </a:rPr>
              <a:t> </a:t>
            </a:r>
            <a:r>
              <a:rPr lang="en-US" sz="2000" dirty="0" err="1">
                <a:solidFill>
                  <a:srgbClr val="C00000"/>
                </a:solidFill>
                <a:latin typeface="Arial" pitchFamily="34" charset="0"/>
                <a:cs typeface="Arial" pitchFamily="34" charset="0"/>
              </a:rPr>
              <a:t>luật</a:t>
            </a:r>
            <a:r>
              <a:rPr lang="en-US" sz="2000" dirty="0">
                <a:solidFill>
                  <a:srgbClr val="C00000"/>
                </a:solidFill>
                <a:latin typeface="Arial" pitchFamily="34" charset="0"/>
                <a:cs typeface="Arial" pitchFamily="34" charset="0"/>
              </a:rPr>
              <a:t> </a:t>
            </a:r>
            <a:r>
              <a:rPr lang="en-US" sz="2000" dirty="0" err="1">
                <a:solidFill>
                  <a:srgbClr val="C00000"/>
                </a:solidFill>
                <a:latin typeface="Arial" pitchFamily="34" charset="0"/>
                <a:cs typeface="Arial" pitchFamily="34" charset="0"/>
              </a:rPr>
              <a:t>lao</a:t>
            </a:r>
            <a:r>
              <a:rPr lang="en-US" sz="2000" dirty="0">
                <a:solidFill>
                  <a:srgbClr val="C00000"/>
                </a:solidFill>
                <a:latin typeface="Arial" pitchFamily="34" charset="0"/>
                <a:cs typeface="Arial" pitchFamily="34" charset="0"/>
              </a:rPr>
              <a:t> </a:t>
            </a:r>
            <a:r>
              <a:rPr lang="en-US" sz="2000" dirty="0" err="1">
                <a:solidFill>
                  <a:srgbClr val="C00000"/>
                </a:solidFill>
                <a:latin typeface="Arial" pitchFamily="34" charset="0"/>
                <a:cs typeface="Arial" pitchFamily="34" charset="0"/>
              </a:rPr>
              <a:t>động</a:t>
            </a:r>
            <a:r>
              <a:rPr lang="en-US" sz="2000" dirty="0">
                <a:solidFill>
                  <a:srgbClr val="C00000"/>
                </a:solidFill>
                <a:latin typeface="Arial" pitchFamily="34" charset="0"/>
                <a:cs typeface="Arial" pitchFamily="34" charset="0"/>
              </a:rPr>
              <a:t> </a:t>
            </a:r>
            <a:r>
              <a:rPr lang="en-US" sz="2000" dirty="0" err="1">
                <a:solidFill>
                  <a:srgbClr val="C00000"/>
                </a:solidFill>
                <a:latin typeface="Arial" pitchFamily="34" charset="0"/>
                <a:cs typeface="Arial" pitchFamily="34" charset="0"/>
              </a:rPr>
              <a:t>bảo</a:t>
            </a:r>
            <a:r>
              <a:rPr lang="en-US" sz="2000" dirty="0">
                <a:solidFill>
                  <a:srgbClr val="C00000"/>
                </a:solidFill>
                <a:latin typeface="Arial" pitchFamily="34" charset="0"/>
                <a:cs typeface="Arial" pitchFamily="34" charset="0"/>
              </a:rPr>
              <a:t> </a:t>
            </a:r>
            <a:r>
              <a:rPr lang="en-US" sz="2000" dirty="0" err="1">
                <a:solidFill>
                  <a:srgbClr val="C00000"/>
                </a:solidFill>
                <a:latin typeface="Arial" pitchFamily="34" charset="0"/>
                <a:cs typeface="Arial" pitchFamily="34" charset="0"/>
              </a:rPr>
              <a:t>vệ</a:t>
            </a:r>
            <a:r>
              <a:rPr lang="en-US" sz="2000" dirty="0">
                <a:solidFill>
                  <a:srgbClr val="C00000"/>
                </a:solidFill>
                <a:latin typeface="Arial" pitchFamily="34" charset="0"/>
                <a:cs typeface="Arial" pitchFamily="34" charset="0"/>
              </a:rPr>
              <a:t> </a:t>
            </a:r>
            <a:r>
              <a:rPr lang="en-US" sz="2000" dirty="0" err="1">
                <a:solidFill>
                  <a:srgbClr val="C00000"/>
                </a:solidFill>
                <a:latin typeface="Arial" pitchFamily="34" charset="0"/>
                <a:cs typeface="Arial" pitchFamily="34" charset="0"/>
              </a:rPr>
              <a:t>quyền</a:t>
            </a:r>
            <a:r>
              <a:rPr lang="en-US" sz="2000" dirty="0">
                <a:solidFill>
                  <a:srgbClr val="C00000"/>
                </a:solidFill>
                <a:latin typeface="Arial" pitchFamily="34" charset="0"/>
                <a:cs typeface="Arial" pitchFamily="34" charset="0"/>
              </a:rPr>
              <a:t> </a:t>
            </a:r>
            <a:r>
              <a:rPr lang="en-US" sz="2000" dirty="0" err="1">
                <a:solidFill>
                  <a:srgbClr val="C00000"/>
                </a:solidFill>
                <a:latin typeface="Arial" pitchFamily="34" charset="0"/>
                <a:cs typeface="Arial" pitchFamily="34" charset="0"/>
              </a:rPr>
              <a:t>và</a:t>
            </a:r>
            <a:r>
              <a:rPr lang="en-US" sz="2000" dirty="0">
                <a:solidFill>
                  <a:srgbClr val="C00000"/>
                </a:solidFill>
                <a:latin typeface="Arial" pitchFamily="34" charset="0"/>
                <a:cs typeface="Arial" pitchFamily="34" charset="0"/>
              </a:rPr>
              <a:t> </a:t>
            </a:r>
            <a:r>
              <a:rPr lang="en-US" sz="2000" dirty="0" err="1">
                <a:solidFill>
                  <a:srgbClr val="C00000"/>
                </a:solidFill>
                <a:latin typeface="Arial" pitchFamily="34" charset="0"/>
                <a:cs typeface="Arial" pitchFamily="34" charset="0"/>
              </a:rPr>
              <a:t>lợi</a:t>
            </a:r>
            <a:r>
              <a:rPr lang="en-US" sz="2000" dirty="0">
                <a:solidFill>
                  <a:srgbClr val="C00000"/>
                </a:solidFill>
                <a:latin typeface="Arial" pitchFamily="34" charset="0"/>
                <a:cs typeface="Arial" pitchFamily="34" charset="0"/>
              </a:rPr>
              <a:t> </a:t>
            </a:r>
            <a:r>
              <a:rPr lang="en-US" sz="2000" dirty="0" err="1">
                <a:solidFill>
                  <a:srgbClr val="C00000"/>
                </a:solidFill>
                <a:latin typeface="Arial" pitchFamily="34" charset="0"/>
                <a:cs typeface="Arial" pitchFamily="34" charset="0"/>
              </a:rPr>
              <a:t>ích</a:t>
            </a:r>
            <a:r>
              <a:rPr lang="en-US" sz="2000" dirty="0">
                <a:solidFill>
                  <a:srgbClr val="C00000"/>
                </a:solidFill>
                <a:latin typeface="Arial" pitchFamily="34" charset="0"/>
                <a:cs typeface="Arial" pitchFamily="34" charset="0"/>
              </a:rPr>
              <a:t> </a:t>
            </a:r>
            <a:r>
              <a:rPr lang="en-US" sz="2000" dirty="0" err="1">
                <a:solidFill>
                  <a:srgbClr val="C00000"/>
                </a:solidFill>
                <a:latin typeface="Arial" pitchFamily="34" charset="0"/>
                <a:cs typeface="Arial" pitchFamily="34" charset="0"/>
              </a:rPr>
              <a:t>hợp</a:t>
            </a:r>
            <a:r>
              <a:rPr lang="en-US" sz="2000" dirty="0">
                <a:solidFill>
                  <a:srgbClr val="C00000"/>
                </a:solidFill>
                <a:latin typeface="Arial" pitchFamily="34" charset="0"/>
                <a:cs typeface="Arial" pitchFamily="34" charset="0"/>
              </a:rPr>
              <a:t> </a:t>
            </a:r>
            <a:r>
              <a:rPr lang="en-US" sz="2000" dirty="0" err="1">
                <a:solidFill>
                  <a:srgbClr val="C00000"/>
                </a:solidFill>
                <a:latin typeface="Arial" pitchFamily="34" charset="0"/>
                <a:cs typeface="Arial" pitchFamily="34" charset="0"/>
              </a:rPr>
              <a:t>pháp</a:t>
            </a:r>
            <a:r>
              <a:rPr lang="en-US" sz="2000" dirty="0">
                <a:solidFill>
                  <a:srgbClr val="C00000"/>
                </a:solidFill>
                <a:latin typeface="Arial" pitchFamily="34" charset="0"/>
                <a:cs typeface="Arial" pitchFamily="34" charset="0"/>
              </a:rPr>
              <a:t> </a:t>
            </a:r>
            <a:r>
              <a:rPr lang="en-US" sz="2000" dirty="0" err="1">
                <a:solidFill>
                  <a:srgbClr val="C00000"/>
                </a:solidFill>
                <a:latin typeface="Arial" pitchFamily="34" charset="0"/>
                <a:cs typeface="Arial" pitchFamily="34" charset="0"/>
              </a:rPr>
              <a:t>của</a:t>
            </a:r>
            <a:r>
              <a:rPr lang="en-US" sz="2000" dirty="0">
                <a:solidFill>
                  <a:srgbClr val="C00000"/>
                </a:solidFill>
                <a:latin typeface="Arial" pitchFamily="34" charset="0"/>
                <a:cs typeface="Arial" pitchFamily="34" charset="0"/>
              </a:rPr>
              <a:t> </a:t>
            </a:r>
            <a:r>
              <a:rPr lang="en-US" sz="2000" dirty="0" err="1">
                <a:solidFill>
                  <a:srgbClr val="C00000"/>
                </a:solidFill>
                <a:latin typeface="Arial" pitchFamily="34" charset="0"/>
                <a:cs typeface="Arial" pitchFamily="34" charset="0"/>
              </a:rPr>
              <a:t>các</a:t>
            </a:r>
            <a:r>
              <a:rPr lang="en-US" sz="2000" dirty="0">
                <a:solidFill>
                  <a:srgbClr val="C00000"/>
                </a:solidFill>
                <a:latin typeface="Arial" pitchFamily="34" charset="0"/>
                <a:cs typeface="Arial" pitchFamily="34" charset="0"/>
              </a:rPr>
              <a:t> </a:t>
            </a:r>
            <a:r>
              <a:rPr lang="en-US" sz="2000" dirty="0" err="1">
                <a:solidFill>
                  <a:srgbClr val="C00000"/>
                </a:solidFill>
                <a:latin typeface="Arial" pitchFamily="34" charset="0"/>
                <a:cs typeface="Arial" pitchFamily="34" charset="0"/>
              </a:rPr>
              <a:t>chủ</a:t>
            </a:r>
            <a:r>
              <a:rPr lang="en-US" sz="2000" dirty="0">
                <a:solidFill>
                  <a:srgbClr val="C00000"/>
                </a:solidFill>
                <a:latin typeface="Arial" pitchFamily="34" charset="0"/>
                <a:cs typeface="Arial" pitchFamily="34" charset="0"/>
              </a:rPr>
              <a:t> </a:t>
            </a:r>
            <a:r>
              <a:rPr lang="en-US" sz="2000" dirty="0" err="1">
                <a:solidFill>
                  <a:srgbClr val="C00000"/>
                </a:solidFill>
                <a:latin typeface="Arial" pitchFamily="34" charset="0"/>
                <a:cs typeface="Arial" pitchFamily="34" charset="0"/>
              </a:rPr>
              <a:t>thể</a:t>
            </a:r>
            <a:r>
              <a:rPr lang="en-US" sz="2000" dirty="0">
                <a:solidFill>
                  <a:srgbClr val="C00000"/>
                </a:solidFill>
                <a:latin typeface="Arial" pitchFamily="34" charset="0"/>
                <a:cs typeface="Arial" pitchFamily="34" charset="0"/>
              </a:rPr>
              <a:t> </a:t>
            </a:r>
            <a:r>
              <a:rPr lang="en-US" sz="2000" dirty="0" err="1">
                <a:solidFill>
                  <a:srgbClr val="C00000"/>
                </a:solidFill>
                <a:latin typeface="Arial" pitchFamily="34" charset="0"/>
                <a:cs typeface="Arial" pitchFamily="34" charset="0"/>
              </a:rPr>
              <a:t>quan</a:t>
            </a:r>
            <a:r>
              <a:rPr lang="en-US" sz="2000" dirty="0">
                <a:solidFill>
                  <a:srgbClr val="C00000"/>
                </a:solidFill>
                <a:latin typeface="Arial" pitchFamily="34" charset="0"/>
                <a:cs typeface="Arial" pitchFamily="34" charset="0"/>
              </a:rPr>
              <a:t> </a:t>
            </a:r>
            <a:r>
              <a:rPr lang="en-US" sz="2000" dirty="0" err="1">
                <a:solidFill>
                  <a:srgbClr val="C00000"/>
                </a:solidFill>
                <a:latin typeface="Arial" pitchFamily="34" charset="0"/>
                <a:cs typeface="Arial" pitchFamily="34" charset="0"/>
              </a:rPr>
              <a:t>hệ</a:t>
            </a:r>
            <a:r>
              <a:rPr lang="en-US" sz="2000" dirty="0">
                <a:solidFill>
                  <a:srgbClr val="C00000"/>
                </a:solidFill>
                <a:latin typeface="Arial" pitchFamily="34" charset="0"/>
                <a:cs typeface="Arial" pitchFamily="34" charset="0"/>
              </a:rPr>
              <a:t> </a:t>
            </a:r>
            <a:r>
              <a:rPr lang="en-US" sz="2000" dirty="0" err="1">
                <a:solidFill>
                  <a:srgbClr val="C00000"/>
                </a:solidFill>
                <a:latin typeface="Arial" pitchFamily="34" charset="0"/>
                <a:cs typeface="Arial" pitchFamily="34" charset="0"/>
              </a:rPr>
              <a:t>pháp</a:t>
            </a:r>
            <a:r>
              <a:rPr lang="en-US" sz="2000" dirty="0">
                <a:solidFill>
                  <a:srgbClr val="C00000"/>
                </a:solidFill>
                <a:latin typeface="Arial" pitchFamily="34" charset="0"/>
                <a:cs typeface="Arial" pitchFamily="34" charset="0"/>
              </a:rPr>
              <a:t> </a:t>
            </a:r>
            <a:r>
              <a:rPr lang="en-US" sz="2000" dirty="0" err="1">
                <a:solidFill>
                  <a:srgbClr val="C00000"/>
                </a:solidFill>
                <a:latin typeface="Arial" pitchFamily="34" charset="0"/>
                <a:cs typeface="Arial" pitchFamily="34" charset="0"/>
              </a:rPr>
              <a:t>luật</a:t>
            </a:r>
            <a:r>
              <a:rPr lang="en-US" sz="2000" dirty="0">
                <a:solidFill>
                  <a:srgbClr val="C00000"/>
                </a:solidFill>
                <a:latin typeface="Arial" pitchFamily="34" charset="0"/>
                <a:cs typeface="Arial" pitchFamily="34" charset="0"/>
              </a:rPr>
              <a:t> Lao </a:t>
            </a:r>
            <a:r>
              <a:rPr lang="en-US" sz="2000" dirty="0" err="1">
                <a:solidFill>
                  <a:srgbClr val="C00000"/>
                </a:solidFill>
                <a:latin typeface="Arial" pitchFamily="34" charset="0"/>
                <a:cs typeface="Arial" pitchFamily="34" charset="0"/>
              </a:rPr>
              <a:t>động</a:t>
            </a:r>
            <a:endParaRPr lang="en-US" sz="2000" dirty="0">
              <a:solidFill>
                <a:srgbClr val="C00000"/>
              </a:solidFill>
              <a:latin typeface="Arial" pitchFamily="34" charset="0"/>
              <a:cs typeface="Arial" pitchFamily="34" charset="0"/>
            </a:endParaRPr>
          </a:p>
        </p:txBody>
      </p:sp>
    </p:spTree>
    <p:extLst>
      <p:ext uri="{BB962C8B-B14F-4D97-AF65-F5344CB8AC3E}">
        <p14:creationId xmlns:p14="http://schemas.microsoft.com/office/powerpoint/2010/main" val="3119872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randombar(horizontal)">
                                      <p:cBhvr>
                                        <p:cTn id="7" dur="1000"/>
                                        <p:tgtEl>
                                          <p:spTgt spid="15"/>
                                        </p:tgtEl>
                                      </p:cBhvr>
                                    </p:animEffect>
                                  </p:childTnLst>
                                </p:cTn>
                              </p:par>
                            </p:childTnLst>
                          </p:cTn>
                        </p:par>
                        <p:par>
                          <p:cTn id="8" fill="hold">
                            <p:stCondLst>
                              <p:cond delay="1000"/>
                            </p:stCondLst>
                            <p:childTnLst>
                              <p:par>
                                <p:cTn id="9" presetID="22" presetClass="entr" presetSubtype="1" fill="hold"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up)">
                                      <p:cBhvr>
                                        <p:cTn id="11" dur="750"/>
                                        <p:tgtEl>
                                          <p:spTgt spid="16"/>
                                        </p:tgtEl>
                                      </p:cBhvr>
                                    </p:animEffect>
                                  </p:childTnLst>
                                </p:cTn>
                              </p:par>
                            </p:childTnLst>
                          </p:cTn>
                        </p:par>
                        <p:par>
                          <p:cTn id="12" fill="hold">
                            <p:stCondLst>
                              <p:cond delay="1750"/>
                            </p:stCondLst>
                            <p:childTnLst>
                              <p:par>
                                <p:cTn id="13" presetID="22" presetClass="entr" presetSubtype="1" fill="hold" nodeType="afterEffect">
                                  <p:stCondLst>
                                    <p:cond delay="0"/>
                                  </p:stCondLst>
                                  <p:childTnLst>
                                    <p:set>
                                      <p:cBhvr>
                                        <p:cTn id="14" dur="1" fill="hold">
                                          <p:stCondLst>
                                            <p:cond delay="0"/>
                                          </p:stCondLst>
                                        </p:cTn>
                                        <p:tgtEl>
                                          <p:spTgt spid="31"/>
                                        </p:tgtEl>
                                        <p:attrNameLst>
                                          <p:attrName>style.visibility</p:attrName>
                                        </p:attrNameLst>
                                      </p:cBhvr>
                                      <p:to>
                                        <p:strVal val="visible"/>
                                      </p:to>
                                    </p:set>
                                    <p:animEffect transition="in" filter="wipe(up)">
                                      <p:cBhvr>
                                        <p:cTn id="15" dur="750"/>
                                        <p:tgtEl>
                                          <p:spTgt spid="31"/>
                                        </p:tgtEl>
                                      </p:cBhvr>
                                    </p:animEffect>
                                  </p:childTnLst>
                                </p:cTn>
                              </p:par>
                            </p:childTnLst>
                          </p:cTn>
                        </p:par>
                        <p:par>
                          <p:cTn id="16" fill="hold">
                            <p:stCondLst>
                              <p:cond delay="2500"/>
                            </p:stCondLst>
                            <p:childTnLst>
                              <p:par>
                                <p:cTn id="17" presetID="22" presetClass="entr" presetSubtype="1" fill="hold" nodeType="afterEffect">
                                  <p:stCondLst>
                                    <p:cond delay="0"/>
                                  </p:stCondLst>
                                  <p:childTnLst>
                                    <p:set>
                                      <p:cBhvr>
                                        <p:cTn id="18" dur="1" fill="hold">
                                          <p:stCondLst>
                                            <p:cond delay="0"/>
                                          </p:stCondLst>
                                        </p:cTn>
                                        <p:tgtEl>
                                          <p:spTgt spid="46"/>
                                        </p:tgtEl>
                                        <p:attrNameLst>
                                          <p:attrName>style.visibility</p:attrName>
                                        </p:attrNameLst>
                                      </p:cBhvr>
                                      <p:to>
                                        <p:strVal val="visible"/>
                                      </p:to>
                                    </p:set>
                                    <p:animEffect transition="in" filter="wipe(up)">
                                      <p:cBhvr>
                                        <p:cTn id="19" dur="75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3" name="AutoShape 6" descr="Danh ca Ngọc Sơn chia sẻ di chúc viết tay sâu sắc và đầy tình cảm của người  cha quá cố - MOLI Star">
            <a:extLst>
              <a:ext uri="{FF2B5EF4-FFF2-40B4-BE49-F238E27FC236}">
                <a16:creationId xmlns:a16="http://schemas.microsoft.com/office/drawing/2014/main" id="{09A0B033-5114-91F5-D69C-16D907191493}"/>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4" name="AutoShape 6" descr="Danh ca Ngọc Sơn chia sẻ di chúc viết tay sâu sắc và đầy tình cảm của người  cha quá cố - MOLI Star">
            <a:extLst>
              <a:ext uri="{FF2B5EF4-FFF2-40B4-BE49-F238E27FC236}">
                <a16:creationId xmlns:a16="http://schemas.microsoft.com/office/drawing/2014/main" id="{9E9E6716-1B48-A71C-D960-BC128EC749E4}"/>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grpSp>
        <p:nvGrpSpPr>
          <p:cNvPr id="17" name="Group 16">
            <a:extLst>
              <a:ext uri="{FF2B5EF4-FFF2-40B4-BE49-F238E27FC236}">
                <a16:creationId xmlns:a16="http://schemas.microsoft.com/office/drawing/2014/main" id="{6C5F5193-B718-572B-11DF-3701B56F9F63}"/>
              </a:ext>
            </a:extLst>
          </p:cNvPr>
          <p:cNvGrpSpPr/>
          <p:nvPr/>
        </p:nvGrpSpPr>
        <p:grpSpPr>
          <a:xfrm>
            <a:off x="534952" y="1577757"/>
            <a:ext cx="8501891" cy="2013761"/>
            <a:chOff x="660906" y="2933945"/>
            <a:chExt cx="11335853" cy="2685014"/>
          </a:xfrm>
        </p:grpSpPr>
        <p:grpSp>
          <p:nvGrpSpPr>
            <p:cNvPr id="19" name="Nhóm 126">
              <a:extLst>
                <a:ext uri="{FF2B5EF4-FFF2-40B4-BE49-F238E27FC236}">
                  <a16:creationId xmlns:a16="http://schemas.microsoft.com/office/drawing/2014/main" id="{8AAD76E5-338B-46BE-E395-1C4E997CBC37}"/>
                </a:ext>
              </a:extLst>
            </p:cNvPr>
            <p:cNvGrpSpPr/>
            <p:nvPr/>
          </p:nvGrpSpPr>
          <p:grpSpPr>
            <a:xfrm>
              <a:off x="6043637" y="2933945"/>
              <a:ext cx="5953122" cy="2647624"/>
              <a:chOff x="-316688" y="3050393"/>
              <a:chExt cx="7673618" cy="2647624"/>
            </a:xfrm>
          </p:grpSpPr>
          <p:sp>
            <p:nvSpPr>
              <p:cNvPr id="25" name="Hình chữ nhật: Góc Tròn 127">
                <a:extLst>
                  <a:ext uri="{FF2B5EF4-FFF2-40B4-BE49-F238E27FC236}">
                    <a16:creationId xmlns:a16="http://schemas.microsoft.com/office/drawing/2014/main" id="{938A30BD-09E9-C245-4DEC-762BCE3FD418}"/>
                  </a:ext>
                </a:extLst>
              </p:cNvPr>
              <p:cNvSpPr/>
              <p:nvPr/>
            </p:nvSpPr>
            <p:spPr>
              <a:xfrm>
                <a:off x="2701844" y="3050393"/>
                <a:ext cx="2256180" cy="528801"/>
              </a:xfrm>
              <a:prstGeom prst="roundRect">
                <a:avLst>
                  <a:gd name="adj" fmla="val 32035"/>
                </a:avLst>
              </a:prstGeom>
              <a:noFill/>
              <a:ln w="19050">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26" name="Hình chữ nhật: Góc Tròn 128">
                <a:extLst>
                  <a:ext uri="{FF2B5EF4-FFF2-40B4-BE49-F238E27FC236}">
                    <a16:creationId xmlns:a16="http://schemas.microsoft.com/office/drawing/2014/main" id="{8A81D339-236A-EC6E-D4A3-355926C01B40}"/>
                  </a:ext>
                </a:extLst>
              </p:cNvPr>
              <p:cNvSpPr/>
              <p:nvPr/>
            </p:nvSpPr>
            <p:spPr>
              <a:xfrm>
                <a:off x="-144800" y="4228293"/>
                <a:ext cx="7329841" cy="1469724"/>
              </a:xfrm>
              <a:prstGeom prst="roundRect">
                <a:avLst>
                  <a:gd name="adj" fmla="val 6484"/>
                </a:avLst>
              </a:prstGeom>
              <a:noFill/>
              <a:ln w="19050">
                <a:solidFill>
                  <a:srgbClr val="167BC3"/>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27" name="TextBox 27">
                <a:extLst>
                  <a:ext uri="{FF2B5EF4-FFF2-40B4-BE49-F238E27FC236}">
                    <a16:creationId xmlns:a16="http://schemas.microsoft.com/office/drawing/2014/main" id="{CF88278E-BB50-6EE2-21E0-63F096E441C4}"/>
                  </a:ext>
                </a:extLst>
              </p:cNvPr>
              <p:cNvSpPr txBox="1"/>
              <p:nvPr/>
            </p:nvSpPr>
            <p:spPr>
              <a:xfrm>
                <a:off x="-316688" y="4532266"/>
                <a:ext cx="7673618" cy="943848"/>
              </a:xfrm>
              <a:prstGeom prst="rect">
                <a:avLst/>
              </a:prstGeom>
              <a:noFill/>
            </p:spPr>
            <p:txBody>
              <a:bodyPr wrap="square" rtlCol="0">
                <a:spAutoFit/>
              </a:bodyPr>
              <a:lstStyle/>
              <a:p>
                <a:pPr algn="ctr" fontAlgn="auto">
                  <a:spcBef>
                    <a:spcPts val="0"/>
                  </a:spcBef>
                  <a:spcAft>
                    <a:spcPts val="0"/>
                  </a:spcAft>
                  <a:defRPr/>
                </a:pPr>
                <a:r>
                  <a:rPr lang="en-US" sz="2000" dirty="0" err="1">
                    <a:latin typeface="Times New Roman" panose="02020603050405020304" pitchFamily="18" charset="0"/>
                    <a:ea typeface="Times New Roman" panose="02020603050405020304" pitchFamily="18" charset="0"/>
                  </a:rPr>
                  <a:t>K</a:t>
                </a:r>
                <a:r>
                  <a:rPr lang="en-US" sz="2000" dirty="0" err="1">
                    <a:effectLst/>
                    <a:latin typeface="Times New Roman" panose="02020603050405020304" pitchFamily="18" charset="0"/>
                    <a:ea typeface="Times New Roman" panose="02020603050405020304" pitchFamily="18" charset="0"/>
                  </a:rPr>
                  <a:t>huyến</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khích</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những</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thỏa</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thuận</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có</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lợi</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hơn</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cho</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người</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lao</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động</a:t>
                </a:r>
                <a:endParaRPr lang="en-US" sz="2400" dirty="0">
                  <a:latin typeface="Arial" pitchFamily="34" charset="0"/>
                  <a:cs typeface="Arial" pitchFamily="34" charset="0"/>
                </a:endParaRPr>
              </a:p>
            </p:txBody>
          </p:sp>
          <p:sp>
            <p:nvSpPr>
              <p:cNvPr id="28" name="TextBox 27">
                <a:extLst>
                  <a:ext uri="{FF2B5EF4-FFF2-40B4-BE49-F238E27FC236}">
                    <a16:creationId xmlns:a16="http://schemas.microsoft.com/office/drawing/2014/main" id="{179A16B9-6D3D-258D-12D0-ADD4991E1A87}"/>
                  </a:ext>
                </a:extLst>
              </p:cNvPr>
              <p:cNvSpPr txBox="1"/>
              <p:nvPr/>
            </p:nvSpPr>
            <p:spPr>
              <a:xfrm>
                <a:off x="2701844" y="3085002"/>
                <a:ext cx="2038793" cy="480816"/>
              </a:xfrm>
              <a:prstGeom prst="rect">
                <a:avLst/>
              </a:prstGeom>
              <a:noFill/>
            </p:spPr>
            <p:txBody>
              <a:bodyPr wrap="square" rtlCol="0">
                <a:spAutoFit/>
              </a:bodyPr>
              <a:lstStyle/>
              <a:p>
                <a:pPr algn="ctr">
                  <a:lnSpc>
                    <a:spcPct val="120000"/>
                  </a:lnSpc>
                </a:pPr>
                <a:r>
                  <a:rPr lang="en-US" sz="1600" b="1" dirty="0" err="1">
                    <a:solidFill>
                      <a:schemeClr val="accent1">
                        <a:lumMod val="50000"/>
                      </a:schemeClr>
                    </a:solidFill>
                    <a:latin typeface="Arial" panose="020B0604020202020204" pitchFamily="34" charset="0"/>
                    <a:ea typeface="Batang" panose="02030600000101010101" pitchFamily="18" charset="-127"/>
                    <a:cs typeface="Arial" panose="020B0604020202020204" pitchFamily="34" charset="0"/>
                  </a:rPr>
                  <a:t>Thứ</a:t>
                </a:r>
                <a:r>
                  <a:rPr lang="en-US" sz="1600" b="1" dirty="0">
                    <a:solidFill>
                      <a:schemeClr val="accent1">
                        <a:lumMod val="50000"/>
                      </a:schemeClr>
                    </a:solidFill>
                    <a:latin typeface="Arial" panose="020B0604020202020204" pitchFamily="34" charset="0"/>
                    <a:ea typeface="Batang" panose="02030600000101010101" pitchFamily="18" charset="-127"/>
                    <a:cs typeface="Arial" panose="020B0604020202020204" pitchFamily="34" charset="0"/>
                  </a:rPr>
                  <a:t> </a:t>
                </a:r>
                <a:r>
                  <a:rPr lang="en-US" sz="1600" b="1" dirty="0" err="1">
                    <a:solidFill>
                      <a:schemeClr val="accent1">
                        <a:lumMod val="50000"/>
                      </a:schemeClr>
                    </a:solidFill>
                    <a:latin typeface="Arial" panose="020B0604020202020204" pitchFamily="34" charset="0"/>
                    <a:ea typeface="Batang" panose="02030600000101010101" pitchFamily="18" charset="-127"/>
                    <a:cs typeface="Arial" panose="020B0604020202020204" pitchFamily="34" charset="0"/>
                  </a:rPr>
                  <a:t>hai</a:t>
                </a:r>
                <a:endParaRPr lang="vi-VN" sz="1200" b="1" dirty="0">
                  <a:solidFill>
                    <a:schemeClr val="accent1">
                      <a:lumMod val="50000"/>
                    </a:schemeClr>
                  </a:solidFill>
                  <a:latin typeface="Arial" panose="020B0604020202020204" pitchFamily="34" charset="0"/>
                  <a:ea typeface="Roboto" panose="02000000000000000000" pitchFamily="2" charset="0"/>
                  <a:cs typeface="Arial" panose="020B0604020202020204" pitchFamily="34" charset="0"/>
                </a:endParaRPr>
              </a:p>
            </p:txBody>
          </p:sp>
        </p:grpSp>
        <p:grpSp>
          <p:nvGrpSpPr>
            <p:cNvPr id="20" name="Nhóm 131">
              <a:extLst>
                <a:ext uri="{FF2B5EF4-FFF2-40B4-BE49-F238E27FC236}">
                  <a16:creationId xmlns:a16="http://schemas.microsoft.com/office/drawing/2014/main" id="{61A7B150-91FD-A87E-D05D-82F7B2749238}"/>
                </a:ext>
              </a:extLst>
            </p:cNvPr>
            <p:cNvGrpSpPr/>
            <p:nvPr/>
          </p:nvGrpSpPr>
          <p:grpSpPr>
            <a:xfrm>
              <a:off x="660906" y="3010017"/>
              <a:ext cx="4992204" cy="2608942"/>
              <a:chOff x="2274364" y="3143234"/>
              <a:chExt cx="6434986" cy="2608942"/>
            </a:xfrm>
          </p:grpSpPr>
          <p:sp>
            <p:nvSpPr>
              <p:cNvPr id="21" name="Hình chữ nhật: Góc Tròn 132">
                <a:extLst>
                  <a:ext uri="{FF2B5EF4-FFF2-40B4-BE49-F238E27FC236}">
                    <a16:creationId xmlns:a16="http://schemas.microsoft.com/office/drawing/2014/main" id="{75B393AB-6223-7E8D-16C6-C3C8774D0A2F}"/>
                  </a:ext>
                </a:extLst>
              </p:cNvPr>
              <p:cNvSpPr/>
              <p:nvPr/>
            </p:nvSpPr>
            <p:spPr>
              <a:xfrm>
                <a:off x="4155416" y="3143234"/>
                <a:ext cx="2256182" cy="442605"/>
              </a:xfrm>
              <a:prstGeom prst="roundRect">
                <a:avLst>
                  <a:gd name="adj" fmla="val 32035"/>
                </a:avLst>
              </a:prstGeom>
              <a:noFill/>
              <a:ln w="19050">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22" name="Hình chữ nhật: Góc Tròn 133">
                <a:extLst>
                  <a:ext uri="{FF2B5EF4-FFF2-40B4-BE49-F238E27FC236}">
                    <a16:creationId xmlns:a16="http://schemas.microsoft.com/office/drawing/2014/main" id="{6017F0D0-0DBF-7D91-178A-040BE983CFD4}"/>
                  </a:ext>
                </a:extLst>
              </p:cNvPr>
              <p:cNvSpPr/>
              <p:nvPr/>
            </p:nvSpPr>
            <p:spPr>
              <a:xfrm>
                <a:off x="2274364" y="4392487"/>
                <a:ext cx="6434986" cy="1359689"/>
              </a:xfrm>
              <a:prstGeom prst="roundRect">
                <a:avLst>
                  <a:gd name="adj" fmla="val 6484"/>
                </a:avLst>
              </a:prstGeom>
              <a:noFill/>
              <a:ln w="19050">
                <a:solidFill>
                  <a:srgbClr val="167BC3"/>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23" name="TextBox 27">
                <a:extLst>
                  <a:ext uri="{FF2B5EF4-FFF2-40B4-BE49-F238E27FC236}">
                    <a16:creationId xmlns:a16="http://schemas.microsoft.com/office/drawing/2014/main" id="{A4EDC9C5-3EAC-038F-330A-1661B126DE6B}"/>
                  </a:ext>
                </a:extLst>
              </p:cNvPr>
              <p:cNvSpPr txBox="1"/>
              <p:nvPr/>
            </p:nvSpPr>
            <p:spPr>
              <a:xfrm>
                <a:off x="2274364" y="4488676"/>
                <a:ext cx="6434986" cy="1064565"/>
              </a:xfrm>
              <a:prstGeom prst="rect">
                <a:avLst/>
              </a:prstGeom>
              <a:noFill/>
            </p:spPr>
            <p:txBody>
              <a:bodyPr wrap="square" rtlCol="0">
                <a:spAutoFit/>
              </a:bodyPr>
              <a:lstStyle/>
              <a:p>
                <a:pPr algn="ctr">
                  <a:lnSpc>
                    <a:spcPct val="120000"/>
                  </a:lnSpc>
                </a:pPr>
                <a:r>
                  <a:rPr lang="en-US" sz="2000" dirty="0">
                    <a:effectLst/>
                    <a:latin typeface="Times New Roman" panose="02020603050405020304" pitchFamily="18" charset="0"/>
                    <a:ea typeface="Times New Roman" panose="02020603050405020304" pitchFamily="18" charset="0"/>
                  </a:rPr>
                  <a:t>Tôn </a:t>
                </a:r>
                <a:r>
                  <a:rPr lang="en-US" sz="2000" dirty="0" err="1">
                    <a:effectLst/>
                    <a:latin typeface="Times New Roman" panose="02020603050405020304" pitchFamily="18" charset="0"/>
                    <a:ea typeface="Times New Roman" panose="02020603050405020304" pitchFamily="18" charset="0"/>
                  </a:rPr>
                  <a:t>trọng</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các</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thỏa</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thuận</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hợp</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pháp</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của</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các</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bên</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trong</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quan</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lao</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động</a:t>
                </a:r>
                <a:endParaRPr lang="vi-VN" sz="2400" i="1" dirty="0">
                  <a:latin typeface="Arial" panose="020B0604020202020204" pitchFamily="34" charset="0"/>
                  <a:ea typeface="Roboto" panose="02000000000000000000" pitchFamily="2" charset="0"/>
                  <a:cs typeface="Arial" panose="020B0604020202020204" pitchFamily="34" charset="0"/>
                </a:endParaRPr>
              </a:p>
            </p:txBody>
          </p:sp>
          <p:sp>
            <p:nvSpPr>
              <p:cNvPr id="24" name="TextBox 27">
                <a:extLst>
                  <a:ext uri="{FF2B5EF4-FFF2-40B4-BE49-F238E27FC236}">
                    <a16:creationId xmlns:a16="http://schemas.microsoft.com/office/drawing/2014/main" id="{A3AD6121-032F-C025-4C04-78F860953267}"/>
                  </a:ext>
                </a:extLst>
              </p:cNvPr>
              <p:cNvSpPr txBox="1"/>
              <p:nvPr/>
            </p:nvSpPr>
            <p:spPr>
              <a:xfrm>
                <a:off x="4005195" y="3146485"/>
                <a:ext cx="2556622" cy="436102"/>
              </a:xfrm>
              <a:prstGeom prst="rect">
                <a:avLst/>
              </a:prstGeom>
              <a:noFill/>
            </p:spPr>
            <p:txBody>
              <a:bodyPr wrap="square" rtlCol="0">
                <a:spAutoFit/>
              </a:bodyPr>
              <a:lstStyle/>
              <a:p>
                <a:pPr algn="ctr">
                  <a:lnSpc>
                    <a:spcPct val="120000"/>
                  </a:lnSpc>
                </a:pPr>
                <a:r>
                  <a:rPr lang="en-US" b="1" dirty="0" err="1">
                    <a:solidFill>
                      <a:schemeClr val="accent1">
                        <a:lumMod val="50000"/>
                      </a:schemeClr>
                    </a:solidFill>
                    <a:latin typeface="Arial" panose="020B0604020202020204" pitchFamily="34" charset="0"/>
                    <a:ea typeface="Batang" panose="02030600000101010101" pitchFamily="18" charset="-127"/>
                    <a:cs typeface="Arial" panose="020B0604020202020204" pitchFamily="34" charset="0"/>
                  </a:rPr>
                  <a:t>Thứ</a:t>
                </a:r>
                <a:r>
                  <a:rPr lang="en-US" b="1" dirty="0">
                    <a:solidFill>
                      <a:schemeClr val="accent1">
                        <a:lumMod val="50000"/>
                      </a:schemeClr>
                    </a:solidFill>
                    <a:latin typeface="Arial" panose="020B0604020202020204" pitchFamily="34" charset="0"/>
                    <a:ea typeface="Batang" panose="02030600000101010101" pitchFamily="18" charset="-127"/>
                    <a:cs typeface="Arial" panose="020B0604020202020204" pitchFamily="34" charset="0"/>
                  </a:rPr>
                  <a:t> </a:t>
                </a:r>
                <a:r>
                  <a:rPr lang="en-US" b="1" dirty="0" err="1">
                    <a:solidFill>
                      <a:schemeClr val="accent1">
                        <a:lumMod val="50000"/>
                      </a:schemeClr>
                    </a:solidFill>
                    <a:latin typeface="Arial" panose="020B0604020202020204" pitchFamily="34" charset="0"/>
                    <a:ea typeface="Batang" panose="02030600000101010101" pitchFamily="18" charset="-127"/>
                    <a:cs typeface="Arial" panose="020B0604020202020204" pitchFamily="34" charset="0"/>
                  </a:rPr>
                  <a:t>nhất</a:t>
                </a:r>
                <a:endParaRPr lang="vi-VN" b="1" dirty="0">
                  <a:solidFill>
                    <a:schemeClr val="accent1">
                      <a:lumMod val="50000"/>
                    </a:schemeClr>
                  </a:solidFill>
                  <a:latin typeface="Arial" panose="020B0604020202020204" pitchFamily="34" charset="0"/>
                  <a:ea typeface="Roboto" panose="02000000000000000000" pitchFamily="2" charset="0"/>
                  <a:cs typeface="Arial" panose="020B0604020202020204" pitchFamily="34" charset="0"/>
                </a:endParaRPr>
              </a:p>
            </p:txBody>
          </p:sp>
        </p:grpSp>
      </p:grpSp>
      <p:sp>
        <p:nvSpPr>
          <p:cNvPr id="2" name="Content Placeholder 2">
            <a:extLst>
              <a:ext uri="{FF2B5EF4-FFF2-40B4-BE49-F238E27FC236}">
                <a16:creationId xmlns:a16="http://schemas.microsoft.com/office/drawing/2014/main" id="{E5E68040-950E-8BF4-A3DE-327996D73E4E}"/>
              </a:ext>
            </a:extLst>
          </p:cNvPr>
          <p:cNvSpPr txBox="1">
            <a:spLocks/>
          </p:cNvSpPr>
          <p:nvPr/>
        </p:nvSpPr>
        <p:spPr bwMode="auto">
          <a:xfrm>
            <a:off x="116681" y="556098"/>
            <a:ext cx="8641556" cy="7489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ts val="0"/>
              </a:spcBef>
              <a:buNone/>
              <a:defRPr/>
            </a:pPr>
            <a:r>
              <a:rPr lang="en-US" sz="2000" dirty="0">
                <a:solidFill>
                  <a:srgbClr val="002060"/>
                </a:solidFill>
                <a:latin typeface="Arial" pitchFamily="34" charset="0"/>
                <a:cs typeface="Arial" pitchFamily="34" charset="0"/>
              </a:rPr>
              <a:t>2.2. </a:t>
            </a:r>
            <a:r>
              <a:rPr lang="en-US" sz="2000" dirty="0" err="1">
                <a:solidFill>
                  <a:srgbClr val="002060"/>
                </a:solidFill>
                <a:latin typeface="Arial" pitchFamily="34" charset="0"/>
                <a:cs typeface="Arial" pitchFamily="34" charset="0"/>
              </a:rPr>
              <a:t>Pháp</a:t>
            </a:r>
            <a:r>
              <a:rPr lang="en-US" sz="2000" dirty="0">
                <a:solidFill>
                  <a:srgbClr val="002060"/>
                </a:solidFill>
                <a:latin typeface="Arial" pitchFamily="34" charset="0"/>
                <a:cs typeface="Arial" pitchFamily="34" charset="0"/>
              </a:rPr>
              <a:t> </a:t>
            </a:r>
            <a:r>
              <a:rPr lang="en-US" sz="2000" dirty="0" err="1">
                <a:solidFill>
                  <a:srgbClr val="002060"/>
                </a:solidFill>
                <a:latin typeface="Arial" pitchFamily="34" charset="0"/>
                <a:cs typeface="Arial" pitchFamily="34" charset="0"/>
              </a:rPr>
              <a:t>luật</a:t>
            </a:r>
            <a:r>
              <a:rPr lang="en-US" sz="2000" dirty="0">
                <a:solidFill>
                  <a:srgbClr val="002060"/>
                </a:solidFill>
                <a:latin typeface="Arial" pitchFamily="34" charset="0"/>
                <a:cs typeface="Arial" pitchFamily="34" charset="0"/>
              </a:rPr>
              <a:t> </a:t>
            </a:r>
            <a:r>
              <a:rPr lang="en-US" sz="2000" dirty="0" err="1">
                <a:solidFill>
                  <a:srgbClr val="002060"/>
                </a:solidFill>
                <a:latin typeface="Arial" pitchFamily="34" charset="0"/>
                <a:cs typeface="Arial" pitchFamily="34" charset="0"/>
              </a:rPr>
              <a:t>lao</a:t>
            </a:r>
            <a:r>
              <a:rPr lang="en-US" sz="2000" dirty="0">
                <a:solidFill>
                  <a:srgbClr val="002060"/>
                </a:solidFill>
                <a:latin typeface="Arial" pitchFamily="34" charset="0"/>
                <a:cs typeface="Arial" pitchFamily="34" charset="0"/>
              </a:rPr>
              <a:t> </a:t>
            </a:r>
            <a:r>
              <a:rPr lang="en-US" sz="2000" dirty="0" err="1">
                <a:solidFill>
                  <a:srgbClr val="002060"/>
                </a:solidFill>
                <a:latin typeface="Arial" pitchFamily="34" charset="0"/>
                <a:cs typeface="Arial" pitchFamily="34" charset="0"/>
              </a:rPr>
              <a:t>động</a:t>
            </a:r>
            <a:r>
              <a:rPr lang="en-US" sz="2000" dirty="0">
                <a:solidFill>
                  <a:srgbClr val="002060"/>
                </a:solidFill>
                <a:latin typeface="Arial" pitchFamily="34" charset="0"/>
                <a:cs typeface="Arial" pitchFamily="34" charset="0"/>
              </a:rPr>
              <a:t> </a:t>
            </a:r>
            <a:r>
              <a:rPr lang="en-US" sz="2000" dirty="0" err="1">
                <a:solidFill>
                  <a:srgbClr val="002060"/>
                </a:solidFill>
                <a:latin typeface="Arial" pitchFamily="34" charset="0"/>
                <a:cs typeface="Arial" pitchFamily="34" charset="0"/>
              </a:rPr>
              <a:t>tôn</a:t>
            </a:r>
            <a:r>
              <a:rPr lang="en-US" sz="2000" dirty="0">
                <a:solidFill>
                  <a:srgbClr val="002060"/>
                </a:solidFill>
                <a:latin typeface="Arial" pitchFamily="34" charset="0"/>
                <a:cs typeface="Arial" pitchFamily="34" charset="0"/>
              </a:rPr>
              <a:t> </a:t>
            </a:r>
            <a:r>
              <a:rPr lang="en-US" sz="2000" dirty="0" err="1">
                <a:solidFill>
                  <a:srgbClr val="002060"/>
                </a:solidFill>
                <a:latin typeface="Arial" pitchFamily="34" charset="0"/>
                <a:cs typeface="Arial" pitchFamily="34" charset="0"/>
              </a:rPr>
              <a:t>trọng</a:t>
            </a:r>
            <a:r>
              <a:rPr lang="en-US" sz="2000" dirty="0">
                <a:solidFill>
                  <a:srgbClr val="002060"/>
                </a:solidFill>
                <a:latin typeface="Arial" pitchFamily="34" charset="0"/>
                <a:cs typeface="Arial" pitchFamily="34" charset="0"/>
              </a:rPr>
              <a:t> </a:t>
            </a:r>
            <a:r>
              <a:rPr lang="en-US" sz="2000" dirty="0" err="1">
                <a:solidFill>
                  <a:srgbClr val="002060"/>
                </a:solidFill>
                <a:latin typeface="Arial" pitchFamily="34" charset="0"/>
                <a:cs typeface="Arial" pitchFamily="34" charset="0"/>
              </a:rPr>
              <a:t>sự</a:t>
            </a:r>
            <a:r>
              <a:rPr lang="en-US" sz="2000" dirty="0">
                <a:solidFill>
                  <a:srgbClr val="002060"/>
                </a:solidFill>
                <a:latin typeface="Arial" pitchFamily="34" charset="0"/>
                <a:cs typeface="Arial" pitchFamily="34" charset="0"/>
              </a:rPr>
              <a:t> </a:t>
            </a:r>
            <a:r>
              <a:rPr lang="en-US" sz="2000" dirty="0" err="1">
                <a:solidFill>
                  <a:srgbClr val="002060"/>
                </a:solidFill>
                <a:latin typeface="Arial" pitchFamily="34" charset="0"/>
                <a:cs typeface="Arial" pitchFamily="34" charset="0"/>
              </a:rPr>
              <a:t>thỏa</a:t>
            </a:r>
            <a:r>
              <a:rPr lang="en-US" sz="2000" dirty="0">
                <a:solidFill>
                  <a:srgbClr val="002060"/>
                </a:solidFill>
                <a:latin typeface="Arial" pitchFamily="34" charset="0"/>
                <a:cs typeface="Arial" pitchFamily="34" charset="0"/>
              </a:rPr>
              <a:t> </a:t>
            </a:r>
            <a:r>
              <a:rPr lang="en-US" sz="2000" dirty="0" err="1">
                <a:solidFill>
                  <a:srgbClr val="002060"/>
                </a:solidFill>
                <a:latin typeface="Arial" pitchFamily="34" charset="0"/>
                <a:cs typeface="Arial" pitchFamily="34" charset="0"/>
              </a:rPr>
              <a:t>thuận</a:t>
            </a:r>
            <a:r>
              <a:rPr lang="en-US" sz="2000" dirty="0">
                <a:solidFill>
                  <a:srgbClr val="002060"/>
                </a:solidFill>
                <a:latin typeface="Arial" pitchFamily="34" charset="0"/>
                <a:cs typeface="Arial" pitchFamily="34" charset="0"/>
              </a:rPr>
              <a:t> </a:t>
            </a:r>
            <a:r>
              <a:rPr lang="en-US" sz="2000" dirty="0" err="1">
                <a:solidFill>
                  <a:srgbClr val="002060"/>
                </a:solidFill>
                <a:latin typeface="Arial" pitchFamily="34" charset="0"/>
                <a:cs typeface="Arial" pitchFamily="34" charset="0"/>
              </a:rPr>
              <a:t>hợp</a:t>
            </a:r>
            <a:r>
              <a:rPr lang="en-US" sz="2000" dirty="0">
                <a:solidFill>
                  <a:srgbClr val="002060"/>
                </a:solidFill>
                <a:latin typeface="Arial" pitchFamily="34" charset="0"/>
                <a:cs typeface="Arial" pitchFamily="34" charset="0"/>
              </a:rPr>
              <a:t> </a:t>
            </a:r>
            <a:r>
              <a:rPr lang="en-US" sz="2000" dirty="0" err="1">
                <a:solidFill>
                  <a:srgbClr val="002060"/>
                </a:solidFill>
                <a:latin typeface="Arial" pitchFamily="34" charset="0"/>
                <a:cs typeface="Arial" pitchFamily="34" charset="0"/>
              </a:rPr>
              <a:t>pháp</a:t>
            </a:r>
            <a:r>
              <a:rPr lang="en-US" sz="2000" dirty="0">
                <a:solidFill>
                  <a:srgbClr val="002060"/>
                </a:solidFill>
                <a:latin typeface="Arial" pitchFamily="34" charset="0"/>
                <a:cs typeface="Arial" pitchFamily="34" charset="0"/>
              </a:rPr>
              <a:t> </a:t>
            </a:r>
            <a:r>
              <a:rPr lang="en-US" sz="2000" dirty="0" err="1">
                <a:solidFill>
                  <a:srgbClr val="002060"/>
                </a:solidFill>
                <a:latin typeface="Arial" pitchFamily="34" charset="0"/>
                <a:cs typeface="Arial" pitchFamily="34" charset="0"/>
              </a:rPr>
              <a:t>của</a:t>
            </a:r>
            <a:r>
              <a:rPr lang="en-US" sz="2000" dirty="0">
                <a:solidFill>
                  <a:srgbClr val="002060"/>
                </a:solidFill>
                <a:latin typeface="Arial" pitchFamily="34" charset="0"/>
                <a:cs typeface="Arial" pitchFamily="34" charset="0"/>
              </a:rPr>
              <a:t> </a:t>
            </a:r>
            <a:r>
              <a:rPr lang="en-US" sz="2000" dirty="0" err="1">
                <a:solidFill>
                  <a:srgbClr val="002060"/>
                </a:solidFill>
                <a:latin typeface="Arial" pitchFamily="34" charset="0"/>
                <a:cs typeface="Arial" pitchFamily="34" charset="0"/>
              </a:rPr>
              <a:t>các</a:t>
            </a:r>
            <a:r>
              <a:rPr lang="en-US" sz="2000" dirty="0">
                <a:solidFill>
                  <a:srgbClr val="002060"/>
                </a:solidFill>
                <a:latin typeface="Arial" pitchFamily="34" charset="0"/>
                <a:cs typeface="Arial" pitchFamily="34" charset="0"/>
              </a:rPr>
              <a:t> </a:t>
            </a:r>
            <a:r>
              <a:rPr lang="en-US" sz="2000" dirty="0" err="1">
                <a:solidFill>
                  <a:srgbClr val="002060"/>
                </a:solidFill>
                <a:latin typeface="Arial" pitchFamily="34" charset="0"/>
                <a:cs typeface="Arial" pitchFamily="34" charset="0"/>
              </a:rPr>
              <a:t>chủ</a:t>
            </a:r>
            <a:r>
              <a:rPr lang="en-US" sz="2000" dirty="0">
                <a:solidFill>
                  <a:srgbClr val="002060"/>
                </a:solidFill>
                <a:latin typeface="Arial" pitchFamily="34" charset="0"/>
                <a:cs typeface="Arial" pitchFamily="34" charset="0"/>
              </a:rPr>
              <a:t> </a:t>
            </a:r>
            <a:r>
              <a:rPr lang="en-US" sz="2000" dirty="0" err="1">
                <a:solidFill>
                  <a:srgbClr val="002060"/>
                </a:solidFill>
                <a:latin typeface="Arial" pitchFamily="34" charset="0"/>
                <a:cs typeface="Arial" pitchFamily="34" charset="0"/>
              </a:rPr>
              <a:t>thể</a:t>
            </a:r>
            <a:r>
              <a:rPr lang="en-US" sz="2000" dirty="0">
                <a:solidFill>
                  <a:srgbClr val="002060"/>
                </a:solidFill>
                <a:latin typeface="Arial" pitchFamily="34" charset="0"/>
                <a:cs typeface="Arial" pitchFamily="34" charset="0"/>
              </a:rPr>
              <a:t> </a:t>
            </a:r>
            <a:r>
              <a:rPr lang="en-US" sz="2000" dirty="0" err="1">
                <a:solidFill>
                  <a:srgbClr val="002060"/>
                </a:solidFill>
                <a:latin typeface="Arial" pitchFamily="34" charset="0"/>
                <a:cs typeface="Arial" pitchFamily="34" charset="0"/>
              </a:rPr>
              <a:t>quan</a:t>
            </a:r>
            <a:r>
              <a:rPr lang="en-US" sz="2000" dirty="0">
                <a:solidFill>
                  <a:srgbClr val="002060"/>
                </a:solidFill>
                <a:latin typeface="Arial" pitchFamily="34" charset="0"/>
                <a:cs typeface="Arial" pitchFamily="34" charset="0"/>
              </a:rPr>
              <a:t> </a:t>
            </a:r>
            <a:r>
              <a:rPr lang="en-US" sz="2000" dirty="0" err="1">
                <a:solidFill>
                  <a:srgbClr val="002060"/>
                </a:solidFill>
                <a:latin typeface="Arial" pitchFamily="34" charset="0"/>
                <a:cs typeface="Arial" pitchFamily="34" charset="0"/>
              </a:rPr>
              <a:t>hệ</a:t>
            </a:r>
            <a:r>
              <a:rPr lang="en-US" sz="2000" dirty="0">
                <a:solidFill>
                  <a:srgbClr val="002060"/>
                </a:solidFill>
                <a:latin typeface="Arial" pitchFamily="34" charset="0"/>
                <a:cs typeface="Arial" pitchFamily="34" charset="0"/>
              </a:rPr>
              <a:t> </a:t>
            </a:r>
            <a:r>
              <a:rPr lang="en-US" sz="2000" dirty="0" err="1">
                <a:solidFill>
                  <a:srgbClr val="002060"/>
                </a:solidFill>
                <a:latin typeface="Arial" pitchFamily="34" charset="0"/>
                <a:cs typeface="Arial" pitchFamily="34" charset="0"/>
              </a:rPr>
              <a:t>trong</a:t>
            </a:r>
            <a:r>
              <a:rPr lang="en-US" sz="2000" dirty="0">
                <a:solidFill>
                  <a:srgbClr val="002060"/>
                </a:solidFill>
                <a:latin typeface="Arial" pitchFamily="34" charset="0"/>
                <a:cs typeface="Arial" pitchFamily="34" charset="0"/>
              </a:rPr>
              <a:t> </a:t>
            </a:r>
            <a:r>
              <a:rPr lang="en-US" sz="2000" dirty="0" err="1">
                <a:solidFill>
                  <a:srgbClr val="002060"/>
                </a:solidFill>
                <a:latin typeface="Arial" pitchFamily="34" charset="0"/>
                <a:cs typeface="Arial" pitchFamily="34" charset="0"/>
              </a:rPr>
              <a:t>lao</a:t>
            </a:r>
            <a:r>
              <a:rPr lang="en-US" sz="2000" dirty="0">
                <a:solidFill>
                  <a:srgbClr val="002060"/>
                </a:solidFill>
                <a:latin typeface="Arial" pitchFamily="34" charset="0"/>
                <a:cs typeface="Arial" pitchFamily="34" charset="0"/>
              </a:rPr>
              <a:t> </a:t>
            </a:r>
            <a:r>
              <a:rPr lang="en-US" sz="2000" dirty="0" err="1">
                <a:solidFill>
                  <a:srgbClr val="002060"/>
                </a:solidFill>
                <a:latin typeface="Arial" pitchFamily="34" charset="0"/>
                <a:cs typeface="Arial" pitchFamily="34" charset="0"/>
              </a:rPr>
              <a:t>động</a:t>
            </a:r>
            <a:endParaRPr lang="en-US" sz="1800" b="1" dirty="0">
              <a:effectLst/>
              <a:highlight>
                <a:srgbClr val="FFFFFF"/>
              </a:highlight>
              <a:latin typeface="Times New Roman" panose="02020603050405020304" pitchFamily="18" charset="0"/>
              <a:ea typeface="Times New Roman" panose="02020603050405020304" pitchFamily="18" charset="0"/>
            </a:endParaRPr>
          </a:p>
          <a:p>
            <a:pPr fontAlgn="auto">
              <a:spcBef>
                <a:spcPts val="0"/>
              </a:spcBef>
              <a:spcAft>
                <a:spcPts val="0"/>
              </a:spcAft>
              <a:buNone/>
              <a:defRPr/>
            </a:pPr>
            <a:endParaRPr lang="en-US" sz="2000" dirty="0">
              <a:solidFill>
                <a:srgbClr val="002060"/>
              </a:solidFill>
              <a:latin typeface="Arial" pitchFamily="34" charset="0"/>
              <a:cs typeface="Arial" pitchFamily="34" charset="0"/>
            </a:endParaRPr>
          </a:p>
        </p:txBody>
      </p:sp>
    </p:spTree>
    <p:extLst>
      <p:ext uri="{BB962C8B-B14F-4D97-AF65-F5344CB8AC3E}">
        <p14:creationId xmlns:p14="http://schemas.microsoft.com/office/powerpoint/2010/main" val="30261470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anim calcmode="lin" valueType="num">
                                      <p:cBhvr>
                                        <p:cTn id="8" dur="1000" fill="hold"/>
                                        <p:tgtEl>
                                          <p:spTgt spid="17"/>
                                        </p:tgtEl>
                                        <p:attrNameLst>
                                          <p:attrName>ppt_x</p:attrName>
                                        </p:attrNameLst>
                                      </p:cBhvr>
                                      <p:tavLst>
                                        <p:tav tm="0">
                                          <p:val>
                                            <p:strVal val="#ppt_x"/>
                                          </p:val>
                                        </p:tav>
                                        <p:tav tm="100000">
                                          <p:val>
                                            <p:strVal val="#ppt_x"/>
                                          </p:val>
                                        </p:tav>
                                      </p:tavLst>
                                    </p:anim>
                                    <p:anim calcmode="lin" valueType="num">
                                      <p:cBhvr>
                                        <p:cTn id="9"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3" name="AutoShape 6" descr="Danh ca Ngọc Sơn chia sẻ di chúc viết tay sâu sắc và đầy tình cảm của người  cha quá cố - MOLI Star">
            <a:extLst>
              <a:ext uri="{FF2B5EF4-FFF2-40B4-BE49-F238E27FC236}">
                <a16:creationId xmlns:a16="http://schemas.microsoft.com/office/drawing/2014/main" id="{09A0B033-5114-91F5-D69C-16D907191493}"/>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4" name="AutoShape 6" descr="Danh ca Ngọc Sơn chia sẻ di chúc viết tay sâu sắc và đầy tình cảm của người  cha quá cố - MOLI Star">
            <a:extLst>
              <a:ext uri="{FF2B5EF4-FFF2-40B4-BE49-F238E27FC236}">
                <a16:creationId xmlns:a16="http://schemas.microsoft.com/office/drawing/2014/main" id="{4CB5A259-D774-696C-CE4C-F516FE3B9F25}"/>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grpSp>
        <p:nvGrpSpPr>
          <p:cNvPr id="16" name="Nhóm 124">
            <a:extLst>
              <a:ext uri="{FF2B5EF4-FFF2-40B4-BE49-F238E27FC236}">
                <a16:creationId xmlns:a16="http://schemas.microsoft.com/office/drawing/2014/main" id="{05CDD30F-19AF-8098-BC6D-ABEE375E023D}"/>
              </a:ext>
            </a:extLst>
          </p:cNvPr>
          <p:cNvGrpSpPr/>
          <p:nvPr/>
        </p:nvGrpSpPr>
        <p:grpSpPr>
          <a:xfrm>
            <a:off x="267677" y="1474547"/>
            <a:ext cx="8568093" cy="1166410"/>
            <a:chOff x="669416" y="2758472"/>
            <a:chExt cx="6315356" cy="1555213"/>
          </a:xfrm>
        </p:grpSpPr>
        <p:sp>
          <p:nvSpPr>
            <p:cNvPr id="17" name="TextBox 27">
              <a:extLst>
                <a:ext uri="{FF2B5EF4-FFF2-40B4-BE49-F238E27FC236}">
                  <a16:creationId xmlns:a16="http://schemas.microsoft.com/office/drawing/2014/main" id="{653D94B9-E658-9A35-2C95-410ED8E68C5D}"/>
                </a:ext>
              </a:extLst>
            </p:cNvPr>
            <p:cNvSpPr txBox="1"/>
            <p:nvPr/>
          </p:nvSpPr>
          <p:spPr>
            <a:xfrm>
              <a:off x="1158860" y="2758472"/>
              <a:ext cx="5825912" cy="1555213"/>
            </a:xfrm>
            <a:prstGeom prst="rect">
              <a:avLst/>
            </a:prstGeom>
            <a:noFill/>
          </p:spPr>
          <p:txBody>
            <a:bodyPr wrap="square" rtlCol="0">
              <a:spAutoFit/>
            </a:bodyPr>
            <a:lstStyle/>
            <a:p>
              <a:pPr algn="just">
                <a:lnSpc>
                  <a:spcPct val="120000"/>
                </a:lnSpc>
              </a:pPr>
              <a:r>
                <a:rPr lang="en-US" sz="2000" dirty="0" err="1">
                  <a:latin typeface="Arial" pitchFamily="34" charset="0"/>
                  <a:cs typeface="Arial" pitchFamily="34" charset="0"/>
                </a:rPr>
                <a:t>Pháp</a:t>
              </a:r>
              <a:r>
                <a:rPr lang="en-US" sz="2000" dirty="0">
                  <a:latin typeface="Arial" pitchFamily="34" charset="0"/>
                  <a:cs typeface="Arial" pitchFamily="34" charset="0"/>
                </a:rPr>
                <a:t> </a:t>
              </a:r>
              <a:r>
                <a:rPr lang="en-US" sz="2000" dirty="0" err="1">
                  <a:latin typeface="Arial" pitchFamily="34" charset="0"/>
                  <a:cs typeface="Arial" pitchFamily="34" charset="0"/>
                </a:rPr>
                <a:t>luật</a:t>
              </a:r>
              <a:r>
                <a:rPr lang="en-US" sz="2000" dirty="0">
                  <a:latin typeface="Arial" pitchFamily="34" charset="0"/>
                  <a:cs typeface="Arial" pitchFamily="34" charset="0"/>
                </a:rPr>
                <a:t> </a:t>
              </a:r>
              <a:r>
                <a:rPr lang="en-US" sz="2000" dirty="0" err="1">
                  <a:latin typeface="Arial" pitchFamily="34" charset="0"/>
                  <a:cs typeface="Arial" pitchFamily="34" charset="0"/>
                </a:rPr>
                <a:t>lao</a:t>
              </a:r>
              <a:r>
                <a:rPr lang="en-US" sz="2000" dirty="0">
                  <a:latin typeface="Arial" pitchFamily="34" charset="0"/>
                  <a:cs typeface="Arial" pitchFamily="34" charset="0"/>
                </a:rPr>
                <a:t> </a:t>
              </a:r>
              <a:r>
                <a:rPr lang="en-US" sz="2000" dirty="0" err="1">
                  <a:latin typeface="Arial" pitchFamily="34" charset="0"/>
                  <a:cs typeface="Arial" pitchFamily="34" charset="0"/>
                </a:rPr>
                <a:t>động</a:t>
              </a:r>
              <a:r>
                <a:rPr lang="en-US" sz="2000" dirty="0">
                  <a:latin typeface="Arial" pitchFamily="34" charset="0"/>
                  <a:cs typeface="Arial" pitchFamily="34" charset="0"/>
                </a:rPr>
                <a:t> </a:t>
              </a:r>
              <a:r>
                <a:rPr lang="en-US" sz="2000" dirty="0" err="1">
                  <a:latin typeface="Arial" pitchFamily="34" charset="0"/>
                  <a:cs typeface="Arial" pitchFamily="34" charset="0"/>
                </a:rPr>
                <a:t>quy</a:t>
              </a:r>
              <a:r>
                <a:rPr lang="en-US" sz="2000" dirty="0">
                  <a:latin typeface="Arial" pitchFamily="34" charset="0"/>
                  <a:cs typeface="Arial" pitchFamily="34" charset="0"/>
                </a:rPr>
                <a:t> </a:t>
              </a:r>
              <a:r>
                <a:rPr lang="en-US" sz="2000" dirty="0" err="1">
                  <a:latin typeface="Arial" pitchFamily="34" charset="0"/>
                  <a:cs typeface="Arial" pitchFamily="34" charset="0"/>
                </a:rPr>
                <a:t>định</a:t>
              </a:r>
              <a:r>
                <a:rPr lang="en-US" sz="2000" dirty="0">
                  <a:latin typeface="Arial" pitchFamily="34" charset="0"/>
                  <a:cs typeface="Arial" pitchFamily="34" charset="0"/>
                </a:rPr>
                <a:t> </a:t>
              </a:r>
              <a:r>
                <a:rPr lang="en-US" sz="2000" dirty="0" err="1">
                  <a:latin typeface="Arial" pitchFamily="34" charset="0"/>
                  <a:cs typeface="Arial" pitchFamily="34" charset="0"/>
                </a:rPr>
                <a:t>tiền</a:t>
              </a:r>
              <a:r>
                <a:rPr lang="en-US" sz="2000" dirty="0">
                  <a:latin typeface="Arial" pitchFamily="34" charset="0"/>
                  <a:cs typeface="Arial" pitchFamily="34" charset="0"/>
                </a:rPr>
                <a:t> </a:t>
              </a:r>
              <a:r>
                <a:rPr lang="en-US" sz="2000" dirty="0" err="1">
                  <a:latin typeface="Arial" pitchFamily="34" charset="0"/>
                  <a:cs typeface="Arial" pitchFamily="34" charset="0"/>
                </a:rPr>
                <a:t>công</a:t>
              </a:r>
              <a:r>
                <a:rPr lang="en-US" sz="2000" dirty="0">
                  <a:latin typeface="Arial" pitchFamily="34" charset="0"/>
                  <a:cs typeface="Arial" pitchFamily="34" charset="0"/>
                </a:rPr>
                <a:t> (</a:t>
              </a:r>
              <a:r>
                <a:rPr lang="en-US" sz="2000" dirty="0" err="1">
                  <a:latin typeface="Arial" pitchFamily="34" charset="0"/>
                  <a:cs typeface="Arial" pitchFamily="34" charset="0"/>
                </a:rPr>
                <a:t>tiền</a:t>
              </a:r>
              <a:r>
                <a:rPr lang="en-US" sz="2000" dirty="0">
                  <a:latin typeface="Arial" pitchFamily="34" charset="0"/>
                  <a:cs typeface="Arial" pitchFamily="34" charset="0"/>
                </a:rPr>
                <a:t> </a:t>
              </a:r>
              <a:r>
                <a:rPr lang="en-US" sz="2000" dirty="0" err="1">
                  <a:latin typeface="Arial" pitchFamily="34" charset="0"/>
                  <a:cs typeface="Arial" pitchFamily="34" charset="0"/>
                </a:rPr>
                <a:t>lương</a:t>
              </a:r>
              <a:r>
                <a:rPr lang="en-US" sz="2000" dirty="0">
                  <a:latin typeface="Arial" pitchFamily="34" charset="0"/>
                  <a:cs typeface="Arial" pitchFamily="34" charset="0"/>
                </a:rPr>
                <a:t>) </a:t>
              </a:r>
              <a:r>
                <a:rPr lang="en-US" sz="2000" dirty="0" err="1">
                  <a:latin typeface="Arial" pitchFamily="34" charset="0"/>
                  <a:cs typeface="Arial" pitchFamily="34" charset="0"/>
                </a:rPr>
                <a:t>trả</a:t>
              </a:r>
              <a:r>
                <a:rPr lang="en-US" sz="2000" dirty="0">
                  <a:latin typeface="Arial" pitchFamily="34" charset="0"/>
                  <a:cs typeface="Arial" pitchFamily="34" charset="0"/>
                </a:rPr>
                <a:t> </a:t>
              </a:r>
              <a:r>
                <a:rPr lang="en-US" sz="2000" dirty="0" err="1">
                  <a:latin typeface="Arial" pitchFamily="34" charset="0"/>
                  <a:cs typeface="Arial" pitchFamily="34" charset="0"/>
                </a:rPr>
                <a:t>cho</a:t>
              </a:r>
              <a:r>
                <a:rPr lang="en-US" sz="2000" dirty="0">
                  <a:latin typeface="Arial" pitchFamily="34" charset="0"/>
                  <a:cs typeface="Arial" pitchFamily="34" charset="0"/>
                </a:rPr>
                <a:t> </a:t>
              </a:r>
              <a:r>
                <a:rPr lang="en-US" sz="2000" dirty="0" err="1">
                  <a:latin typeface="Arial" pitchFamily="34" charset="0"/>
                  <a:cs typeface="Arial" pitchFamily="34" charset="0"/>
                </a:rPr>
                <a:t>người</a:t>
              </a:r>
              <a:r>
                <a:rPr lang="en-US" sz="2000" dirty="0">
                  <a:latin typeface="Arial" pitchFamily="34" charset="0"/>
                  <a:cs typeface="Arial" pitchFamily="34" charset="0"/>
                </a:rPr>
                <a:t> </a:t>
              </a:r>
              <a:r>
                <a:rPr lang="en-US" sz="2000" dirty="0" err="1">
                  <a:latin typeface="Arial" pitchFamily="34" charset="0"/>
                  <a:cs typeface="Arial" pitchFamily="34" charset="0"/>
                </a:rPr>
                <a:t>lao</a:t>
              </a:r>
              <a:r>
                <a:rPr lang="en-US" sz="2000" dirty="0">
                  <a:latin typeface="Arial" pitchFamily="34" charset="0"/>
                  <a:cs typeface="Arial" pitchFamily="34" charset="0"/>
                </a:rPr>
                <a:t> </a:t>
              </a:r>
              <a:r>
                <a:rPr lang="en-US" sz="2000" dirty="0" err="1">
                  <a:latin typeface="Arial" pitchFamily="34" charset="0"/>
                  <a:cs typeface="Arial" pitchFamily="34" charset="0"/>
                </a:rPr>
                <a:t>động</a:t>
              </a:r>
              <a:r>
                <a:rPr lang="en-US" sz="2000" dirty="0">
                  <a:latin typeface="Arial" pitchFamily="34" charset="0"/>
                  <a:cs typeface="Arial" pitchFamily="34" charset="0"/>
                </a:rPr>
                <a:t> </a:t>
              </a:r>
              <a:r>
                <a:rPr lang="en-US" sz="2000" dirty="0" err="1">
                  <a:latin typeface="Arial" pitchFamily="34" charset="0"/>
                  <a:cs typeface="Arial" pitchFamily="34" charset="0"/>
                </a:rPr>
                <a:t>theo</a:t>
              </a:r>
              <a:r>
                <a:rPr lang="en-US" sz="2000" dirty="0">
                  <a:latin typeface="Arial" pitchFamily="34" charset="0"/>
                  <a:cs typeface="Arial" pitchFamily="34" charset="0"/>
                </a:rPr>
                <a:t> </a:t>
              </a:r>
              <a:r>
                <a:rPr lang="en-US" sz="2000" dirty="0" err="1">
                  <a:latin typeface="Arial" pitchFamily="34" charset="0"/>
                  <a:cs typeface="Arial" pitchFamily="34" charset="0"/>
                </a:rPr>
                <a:t>năng</a:t>
              </a:r>
              <a:r>
                <a:rPr lang="en-US" sz="2000" dirty="0">
                  <a:latin typeface="Arial" pitchFamily="34" charset="0"/>
                  <a:cs typeface="Arial" pitchFamily="34" charset="0"/>
                </a:rPr>
                <a:t> </a:t>
              </a:r>
              <a:r>
                <a:rPr lang="en-US" sz="2000" dirty="0" err="1">
                  <a:latin typeface="Arial" pitchFamily="34" charset="0"/>
                  <a:cs typeface="Arial" pitchFamily="34" charset="0"/>
                </a:rPr>
                <a:t>suất</a:t>
              </a:r>
              <a:r>
                <a:rPr lang="en-US" sz="2000" dirty="0">
                  <a:latin typeface="Arial" pitchFamily="34" charset="0"/>
                  <a:cs typeface="Arial" pitchFamily="34" charset="0"/>
                </a:rPr>
                <a:t> </a:t>
              </a:r>
              <a:r>
                <a:rPr lang="en-US" sz="2000" dirty="0" err="1">
                  <a:latin typeface="Arial" pitchFamily="34" charset="0"/>
                  <a:cs typeface="Arial" pitchFamily="34" charset="0"/>
                </a:rPr>
                <a:t>lao</a:t>
              </a:r>
              <a:r>
                <a:rPr lang="en-US" sz="2000" dirty="0">
                  <a:latin typeface="Arial" pitchFamily="34" charset="0"/>
                  <a:cs typeface="Arial" pitchFamily="34" charset="0"/>
                </a:rPr>
                <a:t> </a:t>
              </a:r>
              <a:r>
                <a:rPr lang="en-US" sz="2000" dirty="0" err="1">
                  <a:latin typeface="Arial" pitchFamily="34" charset="0"/>
                  <a:cs typeface="Arial" pitchFamily="34" charset="0"/>
                </a:rPr>
                <a:t>động</a:t>
              </a:r>
              <a:r>
                <a:rPr lang="en-US" sz="2000" dirty="0">
                  <a:latin typeface="Arial" pitchFamily="34" charset="0"/>
                  <a:cs typeface="Arial" pitchFamily="34" charset="0"/>
                </a:rPr>
                <a:t>, </a:t>
              </a:r>
              <a:r>
                <a:rPr lang="en-US" sz="2000" dirty="0" err="1">
                  <a:latin typeface="Arial" pitchFamily="34" charset="0"/>
                  <a:cs typeface="Arial" pitchFamily="34" charset="0"/>
                </a:rPr>
                <a:t>chất</a:t>
              </a:r>
              <a:r>
                <a:rPr lang="en-US" sz="2000" dirty="0">
                  <a:latin typeface="Arial" pitchFamily="34" charset="0"/>
                  <a:cs typeface="Arial" pitchFamily="34" charset="0"/>
                </a:rPr>
                <a:t> </a:t>
              </a:r>
              <a:r>
                <a:rPr lang="en-US" sz="2000" dirty="0" err="1">
                  <a:latin typeface="Arial" pitchFamily="34" charset="0"/>
                  <a:cs typeface="Arial" pitchFamily="34" charset="0"/>
                </a:rPr>
                <a:t>lượng</a:t>
              </a:r>
              <a:r>
                <a:rPr lang="en-US" sz="2000" dirty="0">
                  <a:latin typeface="Arial" pitchFamily="34" charset="0"/>
                  <a:cs typeface="Arial" pitchFamily="34" charset="0"/>
                </a:rPr>
                <a:t> </a:t>
              </a:r>
              <a:r>
                <a:rPr lang="en-US" sz="2000" dirty="0" err="1">
                  <a:latin typeface="Arial" pitchFamily="34" charset="0"/>
                  <a:cs typeface="Arial" pitchFamily="34" charset="0"/>
                </a:rPr>
                <a:t>và</a:t>
              </a:r>
              <a:r>
                <a:rPr lang="en-US" sz="2000" dirty="0">
                  <a:latin typeface="Arial" pitchFamily="34" charset="0"/>
                  <a:cs typeface="Arial" pitchFamily="34" charset="0"/>
                </a:rPr>
                <a:t> </a:t>
              </a:r>
              <a:r>
                <a:rPr lang="en-US" sz="2000" dirty="0" err="1">
                  <a:latin typeface="Arial" pitchFamily="34" charset="0"/>
                  <a:cs typeface="Arial" pitchFamily="34" charset="0"/>
                </a:rPr>
                <a:t>hiệu</a:t>
              </a:r>
              <a:r>
                <a:rPr lang="en-US" sz="2000" dirty="0">
                  <a:latin typeface="Arial" pitchFamily="34" charset="0"/>
                  <a:cs typeface="Arial" pitchFamily="34" charset="0"/>
                </a:rPr>
                <a:t> </a:t>
              </a:r>
              <a:r>
                <a:rPr lang="en-US" sz="2000" dirty="0" err="1">
                  <a:latin typeface="Arial" pitchFamily="34" charset="0"/>
                  <a:cs typeface="Arial" pitchFamily="34" charset="0"/>
                </a:rPr>
                <a:t>quả</a:t>
              </a:r>
              <a:r>
                <a:rPr lang="en-US" sz="2000" dirty="0">
                  <a:latin typeface="Arial" pitchFamily="34" charset="0"/>
                  <a:cs typeface="Arial" pitchFamily="34" charset="0"/>
                </a:rPr>
                <a:t> </a:t>
              </a:r>
              <a:r>
                <a:rPr lang="en-US" sz="2000" dirty="0" err="1">
                  <a:latin typeface="Arial" pitchFamily="34" charset="0"/>
                  <a:cs typeface="Arial" pitchFamily="34" charset="0"/>
                </a:rPr>
                <a:t>công</a:t>
              </a:r>
              <a:r>
                <a:rPr lang="en-US" sz="2000" dirty="0">
                  <a:latin typeface="Arial" pitchFamily="34" charset="0"/>
                  <a:cs typeface="Arial" pitchFamily="34" charset="0"/>
                </a:rPr>
                <a:t> </a:t>
              </a:r>
              <a:r>
                <a:rPr lang="en-US" sz="2000" dirty="0" err="1">
                  <a:latin typeface="Arial" pitchFamily="34" charset="0"/>
                  <a:cs typeface="Arial" pitchFamily="34" charset="0"/>
                </a:rPr>
                <a:t>việc</a:t>
              </a:r>
              <a:endParaRPr lang="en-US" sz="2000" dirty="0">
                <a:latin typeface="Arial" panose="020B0604020202020204" pitchFamily="34" charset="0"/>
                <a:ea typeface="Batang" panose="02030600000101010101" pitchFamily="18" charset="-127"/>
                <a:cs typeface="Arial" panose="020B0604020202020204" pitchFamily="34" charset="0"/>
              </a:endParaRPr>
            </a:p>
          </p:txBody>
        </p:sp>
        <p:grpSp>
          <p:nvGrpSpPr>
            <p:cNvPr id="18" name="Nhóm 126">
              <a:extLst>
                <a:ext uri="{FF2B5EF4-FFF2-40B4-BE49-F238E27FC236}">
                  <a16:creationId xmlns:a16="http://schemas.microsoft.com/office/drawing/2014/main" id="{227E29D6-FDF5-EF60-240E-01D17ECB56AA}"/>
                </a:ext>
              </a:extLst>
            </p:cNvPr>
            <p:cNvGrpSpPr/>
            <p:nvPr/>
          </p:nvGrpSpPr>
          <p:grpSpPr>
            <a:xfrm rot="16200000">
              <a:off x="690749" y="3085589"/>
              <a:ext cx="330518" cy="373184"/>
              <a:chOff x="5963428" y="786027"/>
              <a:chExt cx="867388" cy="1034112"/>
            </a:xfrm>
          </p:grpSpPr>
          <p:sp>
            <p:nvSpPr>
              <p:cNvPr id="30" name="Lưu Đồ: Quyết Định 138">
                <a:extLst>
                  <a:ext uri="{FF2B5EF4-FFF2-40B4-BE49-F238E27FC236}">
                    <a16:creationId xmlns:a16="http://schemas.microsoft.com/office/drawing/2014/main" id="{AF173105-314B-D447-0F6A-7833CBB7E8E2}"/>
                  </a:ext>
                </a:extLst>
              </p:cNvPr>
              <p:cNvSpPr/>
              <p:nvPr/>
            </p:nvSpPr>
            <p:spPr>
              <a:xfrm>
                <a:off x="5963428" y="1107595"/>
                <a:ext cx="603228" cy="404164"/>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25">
                  <a:solidFill>
                    <a:schemeClr val="tx1"/>
                  </a:solidFill>
                </a:endParaRPr>
              </a:p>
            </p:txBody>
          </p:sp>
          <p:sp>
            <p:nvSpPr>
              <p:cNvPr id="28" name="Lưu Đồ: Quyết Định 136">
                <a:extLst>
                  <a:ext uri="{FF2B5EF4-FFF2-40B4-BE49-F238E27FC236}">
                    <a16:creationId xmlns:a16="http://schemas.microsoft.com/office/drawing/2014/main" id="{064E50D6-A712-0C1B-29B0-C1764559AA56}"/>
                  </a:ext>
                </a:extLst>
              </p:cNvPr>
              <p:cNvSpPr/>
              <p:nvPr/>
            </p:nvSpPr>
            <p:spPr>
              <a:xfrm>
                <a:off x="6227588" y="1093811"/>
                <a:ext cx="603228" cy="404164"/>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25">
                  <a:solidFill>
                    <a:schemeClr val="tx1"/>
                  </a:solidFill>
                </a:endParaRPr>
              </a:p>
            </p:txBody>
          </p:sp>
          <p:sp>
            <p:nvSpPr>
              <p:cNvPr id="26" name="Lưu Đồ: Quyết Định 134">
                <a:extLst>
                  <a:ext uri="{FF2B5EF4-FFF2-40B4-BE49-F238E27FC236}">
                    <a16:creationId xmlns:a16="http://schemas.microsoft.com/office/drawing/2014/main" id="{870352C5-0193-C24A-37DC-0D7591BB7CAC}"/>
                  </a:ext>
                </a:extLst>
              </p:cNvPr>
              <p:cNvSpPr/>
              <p:nvPr/>
            </p:nvSpPr>
            <p:spPr>
              <a:xfrm>
                <a:off x="6099838" y="1415975"/>
                <a:ext cx="603228" cy="404164"/>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25">
                  <a:solidFill>
                    <a:schemeClr val="tx1"/>
                  </a:solidFill>
                </a:endParaRPr>
              </a:p>
            </p:txBody>
          </p:sp>
          <p:sp>
            <p:nvSpPr>
              <p:cNvPr id="24" name="Lưu Đồ: Quyết Định 132">
                <a:extLst>
                  <a:ext uri="{FF2B5EF4-FFF2-40B4-BE49-F238E27FC236}">
                    <a16:creationId xmlns:a16="http://schemas.microsoft.com/office/drawing/2014/main" id="{606E0705-80D7-AA70-505C-350E557AAEFF}"/>
                  </a:ext>
                </a:extLst>
              </p:cNvPr>
              <p:cNvSpPr/>
              <p:nvPr/>
            </p:nvSpPr>
            <p:spPr>
              <a:xfrm>
                <a:off x="6080830" y="786027"/>
                <a:ext cx="603228" cy="404164"/>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25" dirty="0">
                  <a:solidFill>
                    <a:schemeClr val="tx1"/>
                  </a:solidFill>
                </a:endParaRPr>
              </a:p>
            </p:txBody>
          </p:sp>
        </p:grpSp>
      </p:grpSp>
      <p:grpSp>
        <p:nvGrpSpPr>
          <p:cNvPr id="46" name="Nhóm 154">
            <a:extLst>
              <a:ext uri="{FF2B5EF4-FFF2-40B4-BE49-F238E27FC236}">
                <a16:creationId xmlns:a16="http://schemas.microsoft.com/office/drawing/2014/main" id="{E8FDD0B1-D307-D150-5883-8C6A4E47A568}"/>
              </a:ext>
            </a:extLst>
          </p:cNvPr>
          <p:cNvGrpSpPr/>
          <p:nvPr/>
        </p:nvGrpSpPr>
        <p:grpSpPr>
          <a:xfrm>
            <a:off x="166687" y="3107318"/>
            <a:ext cx="8810626" cy="707886"/>
            <a:chOff x="669416" y="2897889"/>
            <a:chExt cx="6771263" cy="943847"/>
          </a:xfrm>
        </p:grpSpPr>
        <p:sp>
          <p:nvSpPr>
            <p:cNvPr id="47" name="TextBox 27">
              <a:extLst>
                <a:ext uri="{FF2B5EF4-FFF2-40B4-BE49-F238E27FC236}">
                  <a16:creationId xmlns:a16="http://schemas.microsoft.com/office/drawing/2014/main" id="{79D0DB06-7B57-CF1E-D847-AABE5F6A1FB5}"/>
                </a:ext>
              </a:extLst>
            </p:cNvPr>
            <p:cNvSpPr txBox="1"/>
            <p:nvPr/>
          </p:nvSpPr>
          <p:spPr>
            <a:xfrm>
              <a:off x="1158861" y="2897889"/>
              <a:ext cx="6281818" cy="943847"/>
            </a:xfrm>
            <a:prstGeom prst="rect">
              <a:avLst/>
            </a:prstGeom>
            <a:noFill/>
          </p:spPr>
          <p:txBody>
            <a:bodyPr wrap="square" rtlCol="0">
              <a:spAutoFit/>
            </a:bodyPr>
            <a:lstStyle/>
            <a:p>
              <a:pPr fontAlgn="auto">
                <a:spcBef>
                  <a:spcPts val="0"/>
                </a:spcBef>
                <a:spcAft>
                  <a:spcPts val="0"/>
                </a:spcAft>
                <a:defRPr/>
              </a:pPr>
              <a:r>
                <a:rPr lang="en-US" sz="2000" dirty="0">
                  <a:latin typeface="Arial" pitchFamily="34" charset="0"/>
                  <a:cs typeface="Arial" pitchFamily="34" charset="0"/>
                </a:rPr>
                <a:t>Quy </a:t>
              </a:r>
              <a:r>
                <a:rPr lang="en-US" sz="2000" dirty="0" err="1">
                  <a:latin typeface="Arial" pitchFamily="34" charset="0"/>
                  <a:cs typeface="Arial" pitchFamily="34" charset="0"/>
                </a:rPr>
                <a:t>định</a:t>
              </a:r>
              <a:r>
                <a:rPr lang="en-US" sz="2000" dirty="0">
                  <a:latin typeface="Arial" pitchFamily="34" charset="0"/>
                  <a:cs typeface="Arial" pitchFamily="34" charset="0"/>
                </a:rPr>
                <a:t> </a:t>
              </a:r>
              <a:r>
                <a:rPr lang="en-US" sz="2000" dirty="0" err="1">
                  <a:latin typeface="Arial" pitchFamily="34" charset="0"/>
                  <a:cs typeface="Arial" pitchFamily="34" charset="0"/>
                </a:rPr>
                <a:t>mức</a:t>
              </a:r>
              <a:r>
                <a:rPr lang="en-US" sz="2000" dirty="0">
                  <a:latin typeface="Arial" pitchFamily="34" charset="0"/>
                  <a:cs typeface="Arial" pitchFamily="34" charset="0"/>
                </a:rPr>
                <a:t> </a:t>
              </a:r>
              <a:r>
                <a:rPr lang="en-US" sz="2000" dirty="0" err="1">
                  <a:latin typeface="Arial" pitchFamily="34" charset="0"/>
                  <a:cs typeface="Arial" pitchFamily="34" charset="0"/>
                </a:rPr>
                <a:t>tiền</a:t>
              </a:r>
              <a:r>
                <a:rPr lang="en-US" sz="2000" dirty="0">
                  <a:latin typeface="Arial" pitchFamily="34" charset="0"/>
                  <a:cs typeface="Arial" pitchFamily="34" charset="0"/>
                </a:rPr>
                <a:t> </a:t>
              </a:r>
              <a:r>
                <a:rPr lang="en-US" sz="1800" dirty="0" err="1">
                  <a:latin typeface="Arial" pitchFamily="34" charset="0"/>
                  <a:cs typeface="Arial" pitchFamily="34" charset="0"/>
                </a:rPr>
                <a:t>công</a:t>
              </a:r>
              <a:r>
                <a:rPr lang="en-US" sz="2000" dirty="0">
                  <a:latin typeface="Arial" pitchFamily="34" charset="0"/>
                  <a:cs typeface="Arial" pitchFamily="34" charset="0"/>
                </a:rPr>
                <a:t> </a:t>
              </a:r>
              <a:r>
                <a:rPr lang="en-US" sz="2000" dirty="0" err="1">
                  <a:latin typeface="Arial" pitchFamily="34" charset="0"/>
                  <a:cs typeface="Arial" pitchFamily="34" charset="0"/>
                </a:rPr>
                <a:t>dù</a:t>
              </a:r>
              <a:r>
                <a:rPr lang="en-US" sz="2000" dirty="0">
                  <a:latin typeface="Arial" pitchFamily="34" charset="0"/>
                  <a:cs typeface="Arial" pitchFamily="34" charset="0"/>
                </a:rPr>
                <a:t> </a:t>
              </a:r>
              <a:r>
                <a:rPr lang="en-US" sz="2000" dirty="0" err="1">
                  <a:latin typeface="Arial" pitchFamily="34" charset="0"/>
                  <a:cs typeface="Arial" pitchFamily="34" charset="0"/>
                </a:rPr>
                <a:t>hai</a:t>
              </a:r>
              <a:r>
                <a:rPr lang="en-US" sz="2000" dirty="0">
                  <a:latin typeface="Arial" pitchFamily="34" charset="0"/>
                  <a:cs typeface="Arial" pitchFamily="34" charset="0"/>
                </a:rPr>
                <a:t> </a:t>
              </a:r>
              <a:r>
                <a:rPr lang="en-US" sz="2000" dirty="0" err="1">
                  <a:latin typeface="Arial" pitchFamily="34" charset="0"/>
                  <a:cs typeface="Arial" pitchFamily="34" charset="0"/>
                </a:rPr>
                <a:t>bên</a:t>
              </a:r>
              <a:r>
                <a:rPr lang="en-US" sz="2000" dirty="0">
                  <a:latin typeface="Arial" pitchFamily="34" charset="0"/>
                  <a:cs typeface="Arial" pitchFamily="34" charset="0"/>
                </a:rPr>
                <a:t> </a:t>
              </a:r>
              <a:r>
                <a:rPr lang="en-US" sz="2000" dirty="0" err="1">
                  <a:latin typeface="Arial" pitchFamily="34" charset="0"/>
                  <a:cs typeface="Arial" pitchFamily="34" charset="0"/>
                </a:rPr>
                <a:t>thỏa</a:t>
              </a:r>
              <a:r>
                <a:rPr lang="en-US" sz="2000" dirty="0">
                  <a:latin typeface="Arial" pitchFamily="34" charset="0"/>
                  <a:cs typeface="Arial" pitchFamily="34" charset="0"/>
                </a:rPr>
                <a:t> </a:t>
              </a:r>
              <a:r>
                <a:rPr lang="en-US" sz="2000" dirty="0" err="1">
                  <a:latin typeface="Arial" pitchFamily="34" charset="0"/>
                  <a:cs typeface="Arial" pitchFamily="34" charset="0"/>
                </a:rPr>
                <a:t>thuận</a:t>
              </a:r>
              <a:r>
                <a:rPr lang="en-US" sz="2000" dirty="0">
                  <a:latin typeface="Arial" pitchFamily="34" charset="0"/>
                  <a:cs typeface="Arial" pitchFamily="34" charset="0"/>
                </a:rPr>
                <a:t> </a:t>
              </a:r>
              <a:r>
                <a:rPr lang="en-US" sz="2000" dirty="0" err="1">
                  <a:latin typeface="Arial" pitchFamily="34" charset="0"/>
                  <a:cs typeface="Arial" pitchFamily="34" charset="0"/>
                </a:rPr>
                <a:t>thế</a:t>
              </a:r>
              <a:r>
                <a:rPr lang="en-US" sz="2000" dirty="0">
                  <a:latin typeface="Arial" pitchFamily="34" charset="0"/>
                  <a:cs typeface="Arial" pitchFamily="34" charset="0"/>
                </a:rPr>
                <a:t> </a:t>
              </a:r>
              <a:r>
                <a:rPr lang="en-US" sz="2000" dirty="0" err="1">
                  <a:latin typeface="Arial" pitchFamily="34" charset="0"/>
                  <a:cs typeface="Arial" pitchFamily="34" charset="0"/>
                </a:rPr>
                <a:t>nào</a:t>
              </a:r>
              <a:r>
                <a:rPr lang="en-US" sz="2000" dirty="0">
                  <a:latin typeface="Arial" pitchFamily="34" charset="0"/>
                  <a:cs typeface="Arial" pitchFamily="34" charset="0"/>
                </a:rPr>
                <a:t> </a:t>
              </a:r>
              <a:r>
                <a:rPr lang="en-US" sz="2000" dirty="0" err="1">
                  <a:latin typeface="Arial" pitchFamily="34" charset="0"/>
                  <a:cs typeface="Arial" pitchFamily="34" charset="0"/>
                </a:rPr>
                <a:t>cũng</a:t>
              </a:r>
              <a:r>
                <a:rPr lang="en-US" sz="2000" dirty="0">
                  <a:latin typeface="Arial" pitchFamily="34" charset="0"/>
                  <a:cs typeface="Arial" pitchFamily="34" charset="0"/>
                </a:rPr>
                <a:t> </a:t>
              </a:r>
              <a:r>
                <a:rPr lang="en-US" sz="2000" dirty="0" err="1">
                  <a:latin typeface="Arial" pitchFamily="34" charset="0"/>
                  <a:cs typeface="Arial" pitchFamily="34" charset="0"/>
                </a:rPr>
                <a:t>không</a:t>
              </a:r>
              <a:r>
                <a:rPr lang="en-US" sz="2000" dirty="0">
                  <a:latin typeface="Arial" pitchFamily="34" charset="0"/>
                  <a:cs typeface="Arial" pitchFamily="34" charset="0"/>
                </a:rPr>
                <a:t> </a:t>
              </a:r>
              <a:r>
                <a:rPr lang="en-US" sz="2000" dirty="0" err="1">
                  <a:latin typeface="Arial" pitchFamily="34" charset="0"/>
                  <a:cs typeface="Arial" pitchFamily="34" charset="0"/>
                </a:rPr>
                <a:t>được</a:t>
              </a:r>
              <a:r>
                <a:rPr lang="en-US" sz="2000" dirty="0">
                  <a:latin typeface="Arial" pitchFamily="34" charset="0"/>
                  <a:cs typeface="Arial" pitchFamily="34" charset="0"/>
                </a:rPr>
                <a:t> </a:t>
              </a:r>
              <a:r>
                <a:rPr lang="en-US" sz="2000" dirty="0" err="1">
                  <a:latin typeface="Arial" pitchFamily="34" charset="0"/>
                  <a:cs typeface="Arial" pitchFamily="34" charset="0"/>
                </a:rPr>
                <a:t>thấp</a:t>
              </a:r>
              <a:r>
                <a:rPr lang="en-US" sz="2000" dirty="0">
                  <a:latin typeface="Arial" pitchFamily="34" charset="0"/>
                  <a:cs typeface="Arial" pitchFamily="34" charset="0"/>
                </a:rPr>
                <a:t> </a:t>
              </a:r>
              <a:r>
                <a:rPr lang="en-US" sz="2000" dirty="0" err="1">
                  <a:latin typeface="Arial" pitchFamily="34" charset="0"/>
                  <a:cs typeface="Arial" pitchFamily="34" charset="0"/>
                </a:rPr>
                <a:t>hơn</a:t>
              </a:r>
              <a:r>
                <a:rPr lang="en-US" sz="2000" dirty="0">
                  <a:latin typeface="Arial" pitchFamily="34" charset="0"/>
                  <a:cs typeface="Arial" pitchFamily="34" charset="0"/>
                </a:rPr>
                <a:t> </a:t>
              </a:r>
              <a:r>
                <a:rPr lang="en-US" sz="2000" dirty="0" err="1">
                  <a:latin typeface="Arial" pitchFamily="34" charset="0"/>
                  <a:cs typeface="Arial" pitchFamily="34" charset="0"/>
                </a:rPr>
                <a:t>mức</a:t>
              </a:r>
              <a:r>
                <a:rPr lang="en-US" sz="2000" dirty="0">
                  <a:latin typeface="Arial" pitchFamily="34" charset="0"/>
                  <a:cs typeface="Arial" pitchFamily="34" charset="0"/>
                </a:rPr>
                <a:t> </a:t>
              </a:r>
              <a:r>
                <a:rPr lang="en-US" sz="2000" dirty="0" err="1">
                  <a:latin typeface="Arial" pitchFamily="34" charset="0"/>
                  <a:cs typeface="Arial" pitchFamily="34" charset="0"/>
                </a:rPr>
                <a:t>lương</a:t>
              </a:r>
              <a:r>
                <a:rPr lang="en-US" sz="2000" dirty="0">
                  <a:latin typeface="Arial" pitchFamily="34" charset="0"/>
                  <a:cs typeface="Arial" pitchFamily="34" charset="0"/>
                </a:rPr>
                <a:t> </a:t>
              </a:r>
              <a:r>
                <a:rPr lang="en-US" sz="2000" dirty="0" err="1">
                  <a:latin typeface="Arial" pitchFamily="34" charset="0"/>
                  <a:cs typeface="Arial" pitchFamily="34" charset="0"/>
                </a:rPr>
                <a:t>tối</a:t>
              </a:r>
              <a:r>
                <a:rPr lang="en-US" sz="2000" dirty="0">
                  <a:latin typeface="Arial" pitchFamily="34" charset="0"/>
                  <a:cs typeface="Arial" pitchFamily="34" charset="0"/>
                </a:rPr>
                <a:t> </a:t>
              </a:r>
              <a:r>
                <a:rPr lang="en-US" sz="2000" dirty="0" err="1">
                  <a:latin typeface="Arial" pitchFamily="34" charset="0"/>
                  <a:cs typeface="Arial" pitchFamily="34" charset="0"/>
                </a:rPr>
                <a:t>thiểu</a:t>
              </a:r>
              <a:r>
                <a:rPr lang="en-US" sz="2000" dirty="0">
                  <a:latin typeface="Arial" pitchFamily="34" charset="0"/>
                  <a:cs typeface="Arial" pitchFamily="34" charset="0"/>
                </a:rPr>
                <a:t> do </a:t>
              </a:r>
              <a:r>
                <a:rPr lang="en-US" sz="2000" dirty="0" err="1">
                  <a:latin typeface="Arial" pitchFamily="34" charset="0"/>
                  <a:cs typeface="Arial" pitchFamily="34" charset="0"/>
                </a:rPr>
                <a:t>nhà</a:t>
              </a:r>
              <a:r>
                <a:rPr lang="en-US" sz="2000" dirty="0">
                  <a:latin typeface="Arial" pitchFamily="34" charset="0"/>
                  <a:cs typeface="Arial" pitchFamily="34" charset="0"/>
                </a:rPr>
                <a:t> </a:t>
              </a:r>
              <a:r>
                <a:rPr lang="en-US" sz="2000" dirty="0" err="1">
                  <a:latin typeface="Arial" pitchFamily="34" charset="0"/>
                  <a:cs typeface="Arial" pitchFamily="34" charset="0"/>
                </a:rPr>
                <a:t>nước</a:t>
              </a:r>
              <a:r>
                <a:rPr lang="en-US" sz="2000" dirty="0">
                  <a:latin typeface="Arial" pitchFamily="34" charset="0"/>
                  <a:cs typeface="Arial" pitchFamily="34" charset="0"/>
                </a:rPr>
                <a:t> </a:t>
              </a:r>
              <a:r>
                <a:rPr lang="en-US" sz="2000" dirty="0" err="1">
                  <a:latin typeface="Arial" pitchFamily="34" charset="0"/>
                  <a:cs typeface="Arial" pitchFamily="34" charset="0"/>
                </a:rPr>
                <a:t>quy</a:t>
              </a:r>
              <a:r>
                <a:rPr lang="en-US" sz="2000" dirty="0">
                  <a:latin typeface="Arial" pitchFamily="34" charset="0"/>
                  <a:cs typeface="Arial" pitchFamily="34" charset="0"/>
                </a:rPr>
                <a:t> </a:t>
              </a:r>
              <a:r>
                <a:rPr lang="en-US" sz="2000" dirty="0" err="1">
                  <a:latin typeface="Arial" pitchFamily="34" charset="0"/>
                  <a:cs typeface="Arial" pitchFamily="34" charset="0"/>
                </a:rPr>
                <a:t>định</a:t>
              </a:r>
              <a:r>
                <a:rPr lang="en-US" sz="2000" dirty="0">
                  <a:latin typeface="Arial" pitchFamily="34" charset="0"/>
                  <a:cs typeface="Arial" pitchFamily="34" charset="0"/>
                </a:rPr>
                <a:t>.</a:t>
              </a:r>
              <a:endParaRPr lang="en-US" sz="1900" dirty="0">
                <a:latin typeface="Arial" pitchFamily="34" charset="0"/>
                <a:cs typeface="Arial" pitchFamily="34" charset="0"/>
              </a:endParaRPr>
            </a:p>
          </p:txBody>
        </p:sp>
        <p:grpSp>
          <p:nvGrpSpPr>
            <p:cNvPr id="48" name="Nhóm 156">
              <a:extLst>
                <a:ext uri="{FF2B5EF4-FFF2-40B4-BE49-F238E27FC236}">
                  <a16:creationId xmlns:a16="http://schemas.microsoft.com/office/drawing/2014/main" id="{79A309DA-6808-9E75-D3CB-B36B01C647D2}"/>
                </a:ext>
              </a:extLst>
            </p:cNvPr>
            <p:cNvGrpSpPr/>
            <p:nvPr/>
          </p:nvGrpSpPr>
          <p:grpSpPr>
            <a:xfrm rot="16200000">
              <a:off x="690749" y="3085589"/>
              <a:ext cx="330518" cy="373184"/>
              <a:chOff x="5963428" y="786027"/>
              <a:chExt cx="867388" cy="1034112"/>
            </a:xfrm>
          </p:grpSpPr>
          <p:sp>
            <p:nvSpPr>
              <p:cNvPr id="60" name="Lưu Đồ: Quyết Định 168">
                <a:extLst>
                  <a:ext uri="{FF2B5EF4-FFF2-40B4-BE49-F238E27FC236}">
                    <a16:creationId xmlns:a16="http://schemas.microsoft.com/office/drawing/2014/main" id="{9EB77D60-0D83-0EF6-8B2A-5BB8A5D5EFA8}"/>
                  </a:ext>
                </a:extLst>
              </p:cNvPr>
              <p:cNvSpPr/>
              <p:nvPr/>
            </p:nvSpPr>
            <p:spPr>
              <a:xfrm>
                <a:off x="5963428" y="110759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58" name="Lưu Đồ: Quyết Định 166">
                <a:extLst>
                  <a:ext uri="{FF2B5EF4-FFF2-40B4-BE49-F238E27FC236}">
                    <a16:creationId xmlns:a16="http://schemas.microsoft.com/office/drawing/2014/main" id="{153EC4E8-100A-D196-AD7B-60FC7671ADDD}"/>
                  </a:ext>
                </a:extLst>
              </p:cNvPr>
              <p:cNvSpPr/>
              <p:nvPr/>
            </p:nvSpPr>
            <p:spPr>
              <a:xfrm>
                <a:off x="6227588" y="1093811"/>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56" name="Lưu Đồ: Quyết Định 164">
                <a:extLst>
                  <a:ext uri="{FF2B5EF4-FFF2-40B4-BE49-F238E27FC236}">
                    <a16:creationId xmlns:a16="http://schemas.microsoft.com/office/drawing/2014/main" id="{C3220D4A-35F7-FEE0-D51E-7E4B23954CFB}"/>
                  </a:ext>
                </a:extLst>
              </p:cNvPr>
              <p:cNvSpPr/>
              <p:nvPr/>
            </p:nvSpPr>
            <p:spPr>
              <a:xfrm>
                <a:off x="6099838" y="141597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54" name="Lưu Đồ: Quyết Định 162">
                <a:extLst>
                  <a:ext uri="{FF2B5EF4-FFF2-40B4-BE49-F238E27FC236}">
                    <a16:creationId xmlns:a16="http://schemas.microsoft.com/office/drawing/2014/main" id="{B26637A6-1604-259D-84DD-2E0938EB8D0D}"/>
                  </a:ext>
                </a:extLst>
              </p:cNvPr>
              <p:cNvSpPr/>
              <p:nvPr/>
            </p:nvSpPr>
            <p:spPr>
              <a:xfrm>
                <a:off x="6080830" y="78602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solidFill>
                    <a:schemeClr val="tx1"/>
                  </a:solidFill>
                </a:endParaRPr>
              </a:p>
            </p:txBody>
          </p:sp>
        </p:grpSp>
      </p:grpSp>
      <p:sp>
        <p:nvSpPr>
          <p:cNvPr id="19" name="Content Placeholder 2">
            <a:extLst>
              <a:ext uri="{FF2B5EF4-FFF2-40B4-BE49-F238E27FC236}">
                <a16:creationId xmlns:a16="http://schemas.microsoft.com/office/drawing/2014/main" id="{5CC9416B-BD13-DDC3-48F0-45EE56B579BF}"/>
              </a:ext>
            </a:extLst>
          </p:cNvPr>
          <p:cNvSpPr txBox="1">
            <a:spLocks/>
          </p:cNvSpPr>
          <p:nvPr/>
        </p:nvSpPr>
        <p:spPr bwMode="auto">
          <a:xfrm>
            <a:off x="116681" y="556098"/>
            <a:ext cx="8641556" cy="7489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fontAlgn="auto">
              <a:spcBef>
                <a:spcPts val="0"/>
              </a:spcBef>
              <a:spcAft>
                <a:spcPts val="0"/>
              </a:spcAft>
              <a:buNone/>
              <a:defRPr/>
            </a:pPr>
            <a:r>
              <a:rPr lang="en-US" sz="2000" b="1" dirty="0">
                <a:solidFill>
                  <a:srgbClr val="C00000"/>
                </a:solidFill>
                <a:latin typeface="Arial" pitchFamily="34" charset="0"/>
                <a:cs typeface="Arial" pitchFamily="34" charset="0"/>
              </a:rPr>
              <a:t>2.3. </a:t>
            </a:r>
            <a:r>
              <a:rPr lang="en-US" sz="2000" b="1" dirty="0" err="1">
                <a:solidFill>
                  <a:srgbClr val="C00000"/>
                </a:solidFill>
                <a:latin typeface="Arial" pitchFamily="34" charset="0"/>
                <a:cs typeface="Arial" pitchFamily="34" charset="0"/>
              </a:rPr>
              <a:t>Nguyên</a:t>
            </a:r>
            <a:r>
              <a:rPr lang="en-US" sz="2000" b="1" dirty="0">
                <a:solidFill>
                  <a:srgbClr val="C00000"/>
                </a:solidFill>
                <a:latin typeface="Arial" pitchFamily="34" charset="0"/>
                <a:cs typeface="Arial" pitchFamily="34" charset="0"/>
              </a:rPr>
              <a:t> </a:t>
            </a:r>
            <a:r>
              <a:rPr lang="en-US" sz="2000" b="1" dirty="0" err="1">
                <a:solidFill>
                  <a:srgbClr val="C00000"/>
                </a:solidFill>
                <a:latin typeface="Arial" pitchFamily="34" charset="0"/>
                <a:cs typeface="Arial" pitchFamily="34" charset="0"/>
              </a:rPr>
              <a:t>tắc</a:t>
            </a:r>
            <a:r>
              <a:rPr lang="en-US" sz="2000" b="1" dirty="0">
                <a:solidFill>
                  <a:srgbClr val="C00000"/>
                </a:solidFill>
                <a:latin typeface="Arial" pitchFamily="34" charset="0"/>
                <a:cs typeface="Arial" pitchFamily="34" charset="0"/>
              </a:rPr>
              <a:t> </a:t>
            </a:r>
            <a:r>
              <a:rPr lang="en-US" sz="2000" b="1" dirty="0" err="1">
                <a:solidFill>
                  <a:srgbClr val="C00000"/>
                </a:solidFill>
                <a:latin typeface="Arial" pitchFamily="34" charset="0"/>
                <a:cs typeface="Arial" pitchFamily="34" charset="0"/>
              </a:rPr>
              <a:t>trả</a:t>
            </a:r>
            <a:r>
              <a:rPr lang="en-US" sz="2000" b="1" dirty="0">
                <a:solidFill>
                  <a:srgbClr val="C00000"/>
                </a:solidFill>
                <a:latin typeface="Arial" pitchFamily="34" charset="0"/>
                <a:cs typeface="Arial" pitchFamily="34" charset="0"/>
              </a:rPr>
              <a:t> </a:t>
            </a:r>
            <a:r>
              <a:rPr lang="en-US" sz="2000" b="1" dirty="0" err="1">
                <a:solidFill>
                  <a:srgbClr val="C00000"/>
                </a:solidFill>
                <a:latin typeface="Arial" pitchFamily="34" charset="0"/>
                <a:cs typeface="Arial" pitchFamily="34" charset="0"/>
              </a:rPr>
              <a:t>lương</a:t>
            </a:r>
            <a:r>
              <a:rPr lang="en-US" sz="2000" b="1" dirty="0">
                <a:solidFill>
                  <a:srgbClr val="C00000"/>
                </a:solidFill>
                <a:latin typeface="Arial" pitchFamily="34" charset="0"/>
                <a:cs typeface="Arial" pitchFamily="34" charset="0"/>
              </a:rPr>
              <a:t> </a:t>
            </a:r>
            <a:r>
              <a:rPr lang="en-US" sz="2000" b="1" dirty="0" err="1">
                <a:solidFill>
                  <a:srgbClr val="C00000"/>
                </a:solidFill>
                <a:latin typeface="Arial" pitchFamily="34" charset="0"/>
                <a:cs typeface="Arial" pitchFamily="34" charset="0"/>
              </a:rPr>
              <a:t>theo</a:t>
            </a:r>
            <a:r>
              <a:rPr lang="en-US" sz="2000" b="1" dirty="0">
                <a:solidFill>
                  <a:srgbClr val="C00000"/>
                </a:solidFill>
                <a:latin typeface="Arial" pitchFamily="34" charset="0"/>
                <a:cs typeface="Arial" pitchFamily="34" charset="0"/>
              </a:rPr>
              <a:t> </a:t>
            </a:r>
            <a:r>
              <a:rPr lang="en-US" sz="2000" b="1" dirty="0" err="1">
                <a:solidFill>
                  <a:srgbClr val="C00000"/>
                </a:solidFill>
                <a:latin typeface="Arial" pitchFamily="34" charset="0"/>
                <a:cs typeface="Arial" pitchFamily="34" charset="0"/>
              </a:rPr>
              <a:t>lao</a:t>
            </a:r>
            <a:r>
              <a:rPr lang="en-US" sz="2000" b="1" dirty="0">
                <a:solidFill>
                  <a:srgbClr val="C00000"/>
                </a:solidFill>
                <a:latin typeface="Arial" pitchFamily="34" charset="0"/>
                <a:cs typeface="Arial" pitchFamily="34" charset="0"/>
              </a:rPr>
              <a:t> </a:t>
            </a:r>
            <a:r>
              <a:rPr lang="en-US" sz="2000" b="1" dirty="0" err="1">
                <a:solidFill>
                  <a:srgbClr val="C00000"/>
                </a:solidFill>
                <a:latin typeface="Arial" pitchFamily="34" charset="0"/>
                <a:cs typeface="Arial" pitchFamily="34" charset="0"/>
              </a:rPr>
              <a:t>động</a:t>
            </a:r>
            <a:r>
              <a:rPr lang="en-US" sz="2000" b="1" dirty="0">
                <a:solidFill>
                  <a:srgbClr val="C00000"/>
                </a:solidFill>
                <a:latin typeface="Arial" pitchFamily="34" charset="0"/>
                <a:cs typeface="Arial" pitchFamily="34" charset="0"/>
              </a:rPr>
              <a:t> </a:t>
            </a:r>
          </a:p>
        </p:txBody>
      </p:sp>
    </p:spTree>
    <p:extLst>
      <p:ext uri="{BB962C8B-B14F-4D97-AF65-F5344CB8AC3E}">
        <p14:creationId xmlns:p14="http://schemas.microsoft.com/office/powerpoint/2010/main" val="140445252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up)">
                                      <p:cBhvr>
                                        <p:cTn id="7" dur="750"/>
                                        <p:tgtEl>
                                          <p:spTgt spid="16"/>
                                        </p:tgtEl>
                                      </p:cBhvr>
                                    </p:animEffect>
                                  </p:childTnLst>
                                </p:cTn>
                              </p:par>
                            </p:childTnLst>
                          </p:cTn>
                        </p:par>
                        <p:par>
                          <p:cTn id="8" fill="hold">
                            <p:stCondLst>
                              <p:cond delay="750"/>
                            </p:stCondLst>
                            <p:childTnLst>
                              <p:par>
                                <p:cTn id="9" presetID="22" presetClass="entr" presetSubtype="1" fill="hold" nodeType="afterEffect">
                                  <p:stCondLst>
                                    <p:cond delay="0"/>
                                  </p:stCondLst>
                                  <p:childTnLst>
                                    <p:set>
                                      <p:cBhvr>
                                        <p:cTn id="10" dur="1" fill="hold">
                                          <p:stCondLst>
                                            <p:cond delay="0"/>
                                          </p:stCondLst>
                                        </p:cTn>
                                        <p:tgtEl>
                                          <p:spTgt spid="46"/>
                                        </p:tgtEl>
                                        <p:attrNameLst>
                                          <p:attrName>style.visibility</p:attrName>
                                        </p:attrNameLst>
                                      </p:cBhvr>
                                      <p:to>
                                        <p:strVal val="visible"/>
                                      </p:to>
                                    </p:set>
                                    <p:animEffect transition="in" filter="wipe(up)">
                                      <p:cBhvr>
                                        <p:cTn id="11" dur="75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ular Callout 13">
            <a:extLst>
              <a:ext uri="{FF2B5EF4-FFF2-40B4-BE49-F238E27FC236}">
                <a16:creationId xmlns:a16="http://schemas.microsoft.com/office/drawing/2014/main" id="{2C4C71F2-B6B4-C906-2F97-C330272F4FD0}"/>
              </a:ext>
            </a:extLst>
          </p:cNvPr>
          <p:cNvSpPr/>
          <p:nvPr/>
        </p:nvSpPr>
        <p:spPr>
          <a:xfrm>
            <a:off x="431126" y="781050"/>
            <a:ext cx="3050371" cy="1104900"/>
          </a:xfrm>
          <a:prstGeom prst="wedgeRoundRectCallout">
            <a:avLst>
              <a:gd name="adj1" fmla="val -13492"/>
              <a:gd name="adj2" fmla="val 102774"/>
              <a:gd name="adj3" fmla="val 16667"/>
            </a:avLst>
          </a:prstGeom>
          <a:solidFill>
            <a:schemeClr val="bg1"/>
          </a:solidFill>
          <a:ln w="38100">
            <a:solidFill>
              <a:schemeClr val="accent5">
                <a:lumMod val="75000"/>
              </a:schemeClr>
            </a:solidFill>
            <a:prstDash val="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r>
              <a:rPr lang="en-US" sz="1800" b="1" dirty="0" err="1">
                <a:solidFill>
                  <a:schemeClr val="tx1">
                    <a:lumMod val="75000"/>
                  </a:schemeClr>
                </a:solidFill>
                <a:latin typeface="Arial" panose="020B0604020202020204" pitchFamily="34" charset="0"/>
                <a:cs typeface="Arial" panose="020B0604020202020204" pitchFamily="34" charset="0"/>
              </a:rPr>
              <a:t>VD:</a:t>
            </a:r>
            <a:r>
              <a:rPr lang="en-US" sz="1800" b="1" i="1" dirty="0" err="1">
                <a:solidFill>
                  <a:schemeClr val="tx1">
                    <a:lumMod val="75000"/>
                  </a:schemeClr>
                </a:solidFill>
                <a:latin typeface="Arial" pitchFamily="34" charset="0"/>
                <a:cs typeface="Arial" pitchFamily="34" charset="0"/>
              </a:rPr>
              <a:t>Quy</a:t>
            </a:r>
            <a:r>
              <a:rPr lang="en-US" sz="1800" b="1" i="1" dirty="0">
                <a:solidFill>
                  <a:schemeClr val="tx1">
                    <a:lumMod val="75000"/>
                  </a:schemeClr>
                </a:solidFill>
                <a:latin typeface="Arial" pitchFamily="34" charset="0"/>
                <a:cs typeface="Arial" pitchFamily="34" charset="0"/>
              </a:rPr>
              <a:t> </a:t>
            </a:r>
            <a:r>
              <a:rPr lang="en-US" sz="1800" b="1" i="1" dirty="0" err="1">
                <a:solidFill>
                  <a:schemeClr val="tx1">
                    <a:lumMod val="75000"/>
                  </a:schemeClr>
                </a:solidFill>
                <a:latin typeface="Arial" pitchFamily="34" charset="0"/>
                <a:cs typeface="Arial" pitchFamily="34" charset="0"/>
              </a:rPr>
              <a:t>định</a:t>
            </a:r>
            <a:r>
              <a:rPr lang="en-US" sz="1800" b="1" i="1" dirty="0">
                <a:solidFill>
                  <a:schemeClr val="tx1">
                    <a:lumMod val="75000"/>
                  </a:schemeClr>
                </a:solidFill>
                <a:latin typeface="Arial" pitchFamily="34" charset="0"/>
                <a:cs typeface="Arial" pitchFamily="34" charset="0"/>
              </a:rPr>
              <a:t> 1 </a:t>
            </a:r>
            <a:r>
              <a:rPr lang="en-US" sz="1800" b="1" i="1" dirty="0" err="1">
                <a:solidFill>
                  <a:schemeClr val="tx1">
                    <a:lumMod val="75000"/>
                  </a:schemeClr>
                </a:solidFill>
                <a:latin typeface="Arial" pitchFamily="34" charset="0"/>
                <a:cs typeface="Arial" pitchFamily="34" charset="0"/>
              </a:rPr>
              <a:t>ngày</a:t>
            </a:r>
            <a:r>
              <a:rPr lang="en-US" sz="1800" b="1" i="1" dirty="0">
                <a:solidFill>
                  <a:schemeClr val="tx1">
                    <a:lumMod val="75000"/>
                  </a:schemeClr>
                </a:solidFill>
                <a:latin typeface="Arial" pitchFamily="34" charset="0"/>
                <a:cs typeface="Arial" pitchFamily="34" charset="0"/>
              </a:rPr>
              <a:t> </a:t>
            </a:r>
            <a:r>
              <a:rPr lang="en-US" sz="1800" b="1" i="1" dirty="0" err="1">
                <a:solidFill>
                  <a:schemeClr val="tx1">
                    <a:lumMod val="75000"/>
                  </a:schemeClr>
                </a:solidFill>
                <a:latin typeface="Arial" pitchFamily="34" charset="0"/>
                <a:cs typeface="Arial" pitchFamily="34" charset="0"/>
              </a:rPr>
              <a:t>làm</a:t>
            </a:r>
            <a:r>
              <a:rPr lang="en-US" sz="1800" b="1" i="1" dirty="0">
                <a:solidFill>
                  <a:schemeClr val="tx1">
                    <a:lumMod val="75000"/>
                  </a:schemeClr>
                </a:solidFill>
                <a:latin typeface="Arial" pitchFamily="34" charset="0"/>
                <a:cs typeface="Arial" pitchFamily="34" charset="0"/>
              </a:rPr>
              <a:t> 8g </a:t>
            </a:r>
            <a:r>
              <a:rPr lang="en-US" sz="1800" b="1" i="1" dirty="0" err="1">
                <a:solidFill>
                  <a:schemeClr val="tx1">
                    <a:lumMod val="75000"/>
                  </a:schemeClr>
                </a:solidFill>
                <a:latin typeface="Arial" pitchFamily="34" charset="0"/>
                <a:cs typeface="Arial" pitchFamily="34" charset="0"/>
              </a:rPr>
              <a:t>lương</a:t>
            </a:r>
            <a:r>
              <a:rPr lang="en-US" sz="1800" b="1" i="1" dirty="0">
                <a:solidFill>
                  <a:schemeClr val="tx1">
                    <a:lumMod val="75000"/>
                  </a:schemeClr>
                </a:solidFill>
                <a:latin typeface="Arial" pitchFamily="34" charset="0"/>
                <a:cs typeface="Arial" pitchFamily="34" charset="0"/>
              </a:rPr>
              <a:t> </a:t>
            </a:r>
            <a:r>
              <a:rPr lang="en-US" sz="1800" b="1" i="1" dirty="0" err="1">
                <a:solidFill>
                  <a:schemeClr val="tx1">
                    <a:lumMod val="75000"/>
                  </a:schemeClr>
                </a:solidFill>
                <a:latin typeface="Arial" pitchFamily="34" charset="0"/>
                <a:cs typeface="Arial" pitchFamily="34" charset="0"/>
              </a:rPr>
              <a:t>tối</a:t>
            </a:r>
            <a:r>
              <a:rPr lang="en-US" sz="1800" b="1" i="1" dirty="0">
                <a:solidFill>
                  <a:schemeClr val="tx1">
                    <a:lumMod val="75000"/>
                  </a:schemeClr>
                </a:solidFill>
                <a:latin typeface="Arial" pitchFamily="34" charset="0"/>
                <a:cs typeface="Arial" pitchFamily="34" charset="0"/>
              </a:rPr>
              <a:t> </a:t>
            </a:r>
            <a:r>
              <a:rPr lang="en-US" sz="1800" b="1" i="1" dirty="0" err="1" smtClean="0">
                <a:solidFill>
                  <a:schemeClr val="tx1">
                    <a:lumMod val="75000"/>
                  </a:schemeClr>
                </a:solidFill>
                <a:latin typeface="Arial" pitchFamily="34" charset="0"/>
                <a:cs typeface="Arial" pitchFamily="34" charset="0"/>
              </a:rPr>
              <a:t>thiểu</a:t>
            </a:r>
            <a:r>
              <a:rPr lang="en-US" sz="1800" b="1" i="1" dirty="0" smtClean="0">
                <a:solidFill>
                  <a:schemeClr val="tx1">
                    <a:lumMod val="75000"/>
                  </a:schemeClr>
                </a:solidFill>
                <a:latin typeface="Arial" pitchFamily="34" charset="0"/>
                <a:cs typeface="Arial" pitchFamily="34" charset="0"/>
              </a:rPr>
              <a:t> </a:t>
            </a:r>
            <a:r>
              <a:rPr lang="en-US" sz="1800" b="1" i="1" dirty="0" err="1" smtClean="0">
                <a:solidFill>
                  <a:schemeClr val="tx1">
                    <a:lumMod val="75000"/>
                  </a:schemeClr>
                </a:solidFill>
                <a:latin typeface="Arial" pitchFamily="34" charset="0"/>
                <a:cs typeface="Arial" pitchFamily="34" charset="0"/>
              </a:rPr>
              <a:t>theo</a:t>
            </a:r>
            <a:r>
              <a:rPr lang="en-US" sz="1800" b="1" i="1" dirty="0" smtClean="0">
                <a:solidFill>
                  <a:schemeClr val="tx1">
                    <a:lumMod val="75000"/>
                  </a:schemeClr>
                </a:solidFill>
                <a:latin typeface="Arial" pitchFamily="34" charset="0"/>
                <a:cs typeface="Arial" pitchFamily="34" charset="0"/>
              </a:rPr>
              <a:t> NĐ 74 </a:t>
            </a:r>
            <a:r>
              <a:rPr lang="en-US" sz="1800" b="1" i="1" dirty="0" err="1">
                <a:solidFill>
                  <a:schemeClr val="tx1">
                    <a:lumMod val="75000"/>
                  </a:schemeClr>
                </a:solidFill>
                <a:latin typeface="Arial" pitchFamily="34" charset="0"/>
                <a:cs typeface="Arial" pitchFamily="34" charset="0"/>
              </a:rPr>
              <a:t>là</a:t>
            </a:r>
            <a:endParaRPr lang="en-US" sz="1800" dirty="0">
              <a:solidFill>
                <a:schemeClr val="tx1">
                  <a:lumMod val="75000"/>
                </a:schemeClr>
              </a:solidFill>
              <a:latin typeface="Arial" pitchFamily="34" charset="0"/>
              <a:cs typeface="Arial" pitchFamily="34" charset="0"/>
            </a:endParaRPr>
          </a:p>
          <a:p>
            <a:pPr algn="ctr"/>
            <a:endParaRPr lang="en-US" sz="1800" b="1" dirty="0">
              <a:solidFill>
                <a:schemeClr val="tx1">
                  <a:lumMod val="75000"/>
                </a:schemeClr>
              </a:solidFill>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573C6BBC-E73F-6389-411D-E6A7CFA3292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a:xfrm flipV="1">
            <a:off x="2715294" y="4109625"/>
            <a:ext cx="839467" cy="300110"/>
          </a:xfrm>
          <a:prstGeom prst="rect">
            <a:avLst/>
          </a:prstGeom>
        </p:spPr>
      </p:pic>
      <p:grpSp>
        <p:nvGrpSpPr>
          <p:cNvPr id="6" name="Group 5">
            <a:extLst>
              <a:ext uri="{FF2B5EF4-FFF2-40B4-BE49-F238E27FC236}">
                <a16:creationId xmlns:a16="http://schemas.microsoft.com/office/drawing/2014/main" id="{C8139253-6AE6-ECF3-729A-B0F1B5D12E7C}"/>
              </a:ext>
            </a:extLst>
          </p:cNvPr>
          <p:cNvGrpSpPr/>
          <p:nvPr/>
        </p:nvGrpSpPr>
        <p:grpSpPr>
          <a:xfrm>
            <a:off x="4608546" y="512379"/>
            <a:ext cx="4130285" cy="3897356"/>
            <a:chOff x="8755908" y="1535934"/>
            <a:chExt cx="8629534" cy="6480147"/>
          </a:xfrm>
        </p:grpSpPr>
        <p:sp>
          <p:nvSpPr>
            <p:cNvPr id="17" name="Rectangle: Rounded Corners 16">
              <a:extLst>
                <a:ext uri="{FF2B5EF4-FFF2-40B4-BE49-F238E27FC236}">
                  <a16:creationId xmlns:a16="http://schemas.microsoft.com/office/drawing/2014/main" id="{8CAD4EEF-B714-4811-7E02-5AB6C043B4F4}"/>
                </a:ext>
              </a:extLst>
            </p:cNvPr>
            <p:cNvSpPr/>
            <p:nvPr/>
          </p:nvSpPr>
          <p:spPr>
            <a:xfrm>
              <a:off x="8755908" y="3113129"/>
              <a:ext cx="8629534" cy="4902952"/>
            </a:xfrm>
            <a:prstGeom prst="roundRect">
              <a:avLst/>
            </a:prstGeom>
            <a:solidFill>
              <a:schemeClr val="bg1"/>
            </a:solidFill>
            <a:ln w="38100">
              <a:solidFill>
                <a:schemeClr val="accent6">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auto">
                <a:spcBef>
                  <a:spcPts val="0"/>
                </a:spcBef>
                <a:spcAft>
                  <a:spcPts val="0"/>
                </a:spcAft>
                <a:defRPr/>
              </a:pPr>
              <a:endParaRPr lang="en-US" sz="1800" dirty="0">
                <a:solidFill>
                  <a:schemeClr val="tx1">
                    <a:lumMod val="75000"/>
                  </a:schemeClr>
                </a:solidFill>
                <a:latin typeface="Arial" pitchFamily="34" charset="0"/>
                <a:cs typeface="Arial" pitchFamily="34" charset="0"/>
              </a:endParaRPr>
            </a:p>
          </p:txBody>
        </p:sp>
        <p:pic>
          <p:nvPicPr>
            <p:cNvPr id="15" name="Picture 16">
              <a:extLst>
                <a:ext uri="{FF2B5EF4-FFF2-40B4-BE49-F238E27FC236}">
                  <a16:creationId xmlns:a16="http://schemas.microsoft.com/office/drawing/2014/main" id="{3D57A80C-5F23-64FD-DCD5-D4FA748C71ED}"/>
                </a:ext>
              </a:extLst>
            </p:cNvPr>
            <p:cNvPicPr>
              <a:picLocks noChangeAspect="1"/>
            </p:cNvPicPr>
            <p:nvPr/>
          </p:nvPicPr>
          <p:blipFill>
            <a:blip r:embed="rId3" cstate="print">
              <a:duotone>
                <a:prstClr val="black"/>
                <a:srgbClr val="D9C3A5">
                  <a:tint val="50000"/>
                  <a:satMod val="180000"/>
                </a:srgbClr>
              </a:duotone>
              <a:extLst>
                <a:ext uri="{28A0092B-C50C-407E-A947-70E740481C1C}">
                  <a14:useLocalDpi xmlns:a14="http://schemas.microsoft.com/office/drawing/2010/main" val="0"/>
                </a:ext>
              </a:extLst>
            </a:blip>
            <a:srcRect/>
            <a:stretch>
              <a:fillRect/>
            </a:stretch>
          </p:blipFill>
          <p:spPr>
            <a:xfrm>
              <a:off x="12127737" y="1535934"/>
              <a:ext cx="1406997" cy="1337107"/>
            </a:xfrm>
            <a:prstGeom prst="rect">
              <a:avLst/>
            </a:prstGeom>
          </p:spPr>
        </p:pic>
      </p:grpSp>
      <p:pic>
        <p:nvPicPr>
          <p:cNvPr id="18" name="Picture 17" descr="A picture containing toy, doll&#10;&#10;Description automatically generated">
            <a:extLst>
              <a:ext uri="{FF2B5EF4-FFF2-40B4-BE49-F238E27FC236}">
                <a16:creationId xmlns:a16="http://schemas.microsoft.com/office/drawing/2014/main" id="{57118E58-E9DA-2175-E3A5-8DD5808C217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0520" y="2241437"/>
            <a:ext cx="2127233" cy="2506436"/>
          </a:xfrm>
          <a:prstGeom prst="rect">
            <a:avLst/>
          </a:prstGeom>
        </p:spPr>
      </p:pic>
      <p:pic>
        <p:nvPicPr>
          <p:cNvPr id="2" name="Picture 1"/>
          <p:cNvPicPr>
            <a:picLocks noChangeAspect="1"/>
          </p:cNvPicPr>
          <p:nvPr/>
        </p:nvPicPr>
        <p:blipFill>
          <a:blip r:embed="rId5"/>
          <a:stretch>
            <a:fillRect/>
          </a:stretch>
        </p:blipFill>
        <p:spPr>
          <a:xfrm>
            <a:off x="4608546" y="1460952"/>
            <a:ext cx="4130285" cy="2948783"/>
          </a:xfrm>
          <a:prstGeom prst="rect">
            <a:avLst/>
          </a:prstGeom>
        </p:spPr>
      </p:pic>
    </p:spTree>
    <p:extLst>
      <p:ext uri="{BB962C8B-B14F-4D97-AF65-F5344CB8AC3E}">
        <p14:creationId xmlns:p14="http://schemas.microsoft.com/office/powerpoint/2010/main" val="147300726"/>
      </p:ext>
    </p:extLst>
  </p:cSld>
  <p:clrMapOvr>
    <a:masterClrMapping/>
  </p:clrMapOvr>
  <mc:AlternateContent xmlns:mc="http://schemas.openxmlformats.org/markup-compatibility/2006">
    <mc:Choice xmlns="" xmlns:p159="http://schemas.microsoft.com/office/powerpoint/2015/09/main" Requires="p159">
      <p:transition spd="med">
        <p159:morph option="byObject"/>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par>
                                <p:cTn id="8" presetID="14" presetClass="entr" presetSubtype="10" fill="hold"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randombar(horizontal)">
                                      <p:cBhvr>
                                        <p:cTn id="10" dur="500"/>
                                        <p:tgtEl>
                                          <p:spTgt spid="18"/>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par>
                          <p:cTn id="16" fill="hold">
                            <p:stCondLst>
                              <p:cond delay="500"/>
                            </p:stCondLst>
                            <p:childTnLst>
                              <p:par>
                                <p:cTn id="17" presetID="22" presetClass="entr" presetSubtype="4"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down)">
                                      <p:cBhvr>
                                        <p:cTn id="1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3" name="AutoShape 6" descr="Danh ca Ngọc Sơn chia sẻ di chúc viết tay sâu sắc và đầy tình cảm của người  cha quá cố - MOLI Star">
            <a:extLst>
              <a:ext uri="{FF2B5EF4-FFF2-40B4-BE49-F238E27FC236}">
                <a16:creationId xmlns:a16="http://schemas.microsoft.com/office/drawing/2014/main" id="{09A0B033-5114-91F5-D69C-16D907191493}"/>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4" name="AutoShape 6" descr="Danh ca Ngọc Sơn chia sẻ di chúc viết tay sâu sắc và đầy tình cảm của người  cha quá cố - MOLI Star">
            <a:extLst>
              <a:ext uri="{FF2B5EF4-FFF2-40B4-BE49-F238E27FC236}">
                <a16:creationId xmlns:a16="http://schemas.microsoft.com/office/drawing/2014/main" id="{C930D15B-602F-4DF2-A7AB-40C76182ACC0}"/>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grpSp>
        <p:nvGrpSpPr>
          <p:cNvPr id="17" name="Nhóm 8">
            <a:extLst>
              <a:ext uri="{FF2B5EF4-FFF2-40B4-BE49-F238E27FC236}">
                <a16:creationId xmlns:a16="http://schemas.microsoft.com/office/drawing/2014/main" id="{6C0944EF-4298-EFF7-360C-1E71F5FD48CC}"/>
              </a:ext>
            </a:extLst>
          </p:cNvPr>
          <p:cNvGrpSpPr/>
          <p:nvPr/>
        </p:nvGrpSpPr>
        <p:grpSpPr>
          <a:xfrm>
            <a:off x="510567" y="1638376"/>
            <a:ext cx="5576888" cy="930801"/>
            <a:chOff x="1158239" y="3339451"/>
            <a:chExt cx="3362468" cy="1241069"/>
          </a:xfrm>
        </p:grpSpPr>
        <p:grpSp>
          <p:nvGrpSpPr>
            <p:cNvPr id="19" name="Nhóm 5">
              <a:extLst>
                <a:ext uri="{FF2B5EF4-FFF2-40B4-BE49-F238E27FC236}">
                  <a16:creationId xmlns:a16="http://schemas.microsoft.com/office/drawing/2014/main" id="{C5E50113-5C66-FEEF-CFFF-8E1303ED2D12}"/>
                </a:ext>
              </a:extLst>
            </p:cNvPr>
            <p:cNvGrpSpPr/>
            <p:nvPr/>
          </p:nvGrpSpPr>
          <p:grpSpPr>
            <a:xfrm>
              <a:off x="1158239" y="3339451"/>
              <a:ext cx="3362468" cy="1241069"/>
              <a:chOff x="1189622" y="3163085"/>
              <a:chExt cx="3362468" cy="1241069"/>
            </a:xfrm>
          </p:grpSpPr>
          <p:sp>
            <p:nvSpPr>
              <p:cNvPr id="21" name="Hình chữ nhật: Góc Tròn 2">
                <a:extLst>
                  <a:ext uri="{FF2B5EF4-FFF2-40B4-BE49-F238E27FC236}">
                    <a16:creationId xmlns:a16="http://schemas.microsoft.com/office/drawing/2014/main" id="{F6426A1D-D4F9-4F3D-9330-1E144E694A4D}"/>
                  </a:ext>
                </a:extLst>
              </p:cNvPr>
              <p:cNvSpPr/>
              <p:nvPr/>
            </p:nvSpPr>
            <p:spPr>
              <a:xfrm>
                <a:off x="1189622" y="3210323"/>
                <a:ext cx="78010" cy="1193831"/>
              </a:xfrm>
              <a:prstGeom prst="roundRect">
                <a:avLst/>
              </a:prstGeom>
              <a:solidFill>
                <a:srgbClr val="E768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22" name="TextBox 24">
                <a:extLst>
                  <a:ext uri="{FF2B5EF4-FFF2-40B4-BE49-F238E27FC236}">
                    <a16:creationId xmlns:a16="http://schemas.microsoft.com/office/drawing/2014/main" id="{E0D01B64-F655-7148-5D34-99997FA3550E}"/>
                  </a:ext>
                </a:extLst>
              </p:cNvPr>
              <p:cNvSpPr txBox="1"/>
              <p:nvPr/>
            </p:nvSpPr>
            <p:spPr>
              <a:xfrm>
                <a:off x="1315742" y="3163085"/>
                <a:ext cx="3236348" cy="492443"/>
              </a:xfrm>
              <a:prstGeom prst="rect">
                <a:avLst/>
              </a:prstGeom>
              <a:noFill/>
            </p:spPr>
            <p:txBody>
              <a:bodyPr wrap="square" rtlCol="0">
                <a:spAutoFit/>
              </a:bodyPr>
              <a:lstStyle/>
              <a:p>
                <a:r>
                  <a:rPr lang="en-US" sz="1800" dirty="0">
                    <a:solidFill>
                      <a:srgbClr val="C00000"/>
                    </a:solidFill>
                    <a:latin typeface="Arial" panose="020B0604020202020204" pitchFamily="34" charset="0"/>
                    <a:ea typeface="Roboto" panose="02000000000000000000" pitchFamily="2" charset="0"/>
                    <a:cs typeface="Arial" panose="020B0604020202020204" pitchFamily="34" charset="0"/>
                  </a:rPr>
                  <a:t>1</a:t>
                </a:r>
                <a:endParaRPr lang="vi-VN" sz="1800" dirty="0">
                  <a:solidFill>
                    <a:srgbClr val="C00000"/>
                  </a:solidFill>
                  <a:latin typeface="Arial" panose="020B0604020202020204" pitchFamily="34" charset="0"/>
                  <a:ea typeface="Roboto" panose="02000000000000000000" pitchFamily="2" charset="0"/>
                  <a:cs typeface="Arial" panose="020B0604020202020204" pitchFamily="34" charset="0"/>
                </a:endParaRPr>
              </a:p>
            </p:txBody>
          </p:sp>
          <p:cxnSp>
            <p:nvCxnSpPr>
              <p:cNvPr id="23" name="Đường nối Thẳng 4">
                <a:extLst>
                  <a:ext uri="{FF2B5EF4-FFF2-40B4-BE49-F238E27FC236}">
                    <a16:creationId xmlns:a16="http://schemas.microsoft.com/office/drawing/2014/main" id="{C1699F43-433F-664D-0890-0B54D8FE3FFD}"/>
                  </a:ext>
                </a:extLst>
              </p:cNvPr>
              <p:cNvCxnSpPr>
                <a:cxnSpLocks/>
              </p:cNvCxnSpPr>
              <p:nvPr/>
            </p:nvCxnSpPr>
            <p:spPr>
              <a:xfrm>
                <a:off x="1275102" y="3654824"/>
                <a:ext cx="3015339" cy="0"/>
              </a:xfrm>
              <a:prstGeom prst="line">
                <a:avLst/>
              </a:prstGeom>
              <a:ln w="12700">
                <a:solidFill>
                  <a:srgbClr val="E7680F"/>
                </a:solidFill>
              </a:ln>
            </p:spPr>
            <p:style>
              <a:lnRef idx="1">
                <a:schemeClr val="accent1"/>
              </a:lnRef>
              <a:fillRef idx="0">
                <a:schemeClr val="accent1"/>
              </a:fillRef>
              <a:effectRef idx="0">
                <a:schemeClr val="accent1"/>
              </a:effectRef>
              <a:fontRef idx="minor">
                <a:schemeClr val="tx1"/>
              </a:fontRef>
            </p:style>
          </p:cxnSp>
        </p:grpSp>
        <p:sp>
          <p:nvSpPr>
            <p:cNvPr id="20" name="TextBox 27">
              <a:extLst>
                <a:ext uri="{FF2B5EF4-FFF2-40B4-BE49-F238E27FC236}">
                  <a16:creationId xmlns:a16="http://schemas.microsoft.com/office/drawing/2014/main" id="{581B68F2-D658-0008-CE29-2B2C27A80074}"/>
                </a:ext>
              </a:extLst>
            </p:cNvPr>
            <p:cNvSpPr txBox="1"/>
            <p:nvPr/>
          </p:nvSpPr>
          <p:spPr>
            <a:xfrm>
              <a:off x="1314803" y="3831190"/>
              <a:ext cx="3119761" cy="533480"/>
            </a:xfrm>
            <a:prstGeom prst="rect">
              <a:avLst/>
            </a:prstGeom>
            <a:noFill/>
          </p:spPr>
          <p:txBody>
            <a:bodyPr wrap="square" rtlCol="0">
              <a:spAutoFit/>
            </a:bodyPr>
            <a:lstStyle/>
            <a:p>
              <a:pPr lvl="0"/>
              <a:r>
                <a:rPr lang="en-US" sz="2000" dirty="0">
                  <a:solidFill>
                    <a:schemeClr val="tx1"/>
                  </a:solidFill>
                  <a:cs typeface="Arial" pitchFamily="34" charset="0"/>
                </a:rPr>
                <a:t>Đ</a:t>
              </a:r>
              <a:r>
                <a:rPr lang="vi-VN" sz="2000" dirty="0">
                  <a:solidFill>
                    <a:schemeClr val="tx1"/>
                  </a:solidFill>
                  <a:cs typeface="Arial" pitchFamily="34" charset="0"/>
                </a:rPr>
                <a:t>ảm bảo thu nhập ổn định cuộc sống</a:t>
              </a:r>
              <a:r>
                <a:rPr lang="en-US" sz="2000" dirty="0">
                  <a:solidFill>
                    <a:schemeClr val="tx1"/>
                  </a:solidFill>
                  <a:latin typeface="Arial" pitchFamily="34" charset="0"/>
                  <a:cs typeface="Arial" pitchFamily="34" charset="0"/>
                </a:rPr>
                <a:t> NLĐ</a:t>
              </a:r>
              <a:endParaRPr lang="en-US" sz="2800" dirty="0"/>
            </a:p>
          </p:txBody>
        </p:sp>
      </p:grpSp>
      <p:grpSp>
        <p:nvGrpSpPr>
          <p:cNvPr id="24" name="Nhóm 27">
            <a:extLst>
              <a:ext uri="{FF2B5EF4-FFF2-40B4-BE49-F238E27FC236}">
                <a16:creationId xmlns:a16="http://schemas.microsoft.com/office/drawing/2014/main" id="{0BA576AE-779A-0476-89FB-F0EE6A16EE7C}"/>
              </a:ext>
            </a:extLst>
          </p:cNvPr>
          <p:cNvGrpSpPr/>
          <p:nvPr/>
        </p:nvGrpSpPr>
        <p:grpSpPr>
          <a:xfrm>
            <a:off x="1013748" y="3137562"/>
            <a:ext cx="8301701" cy="1082850"/>
            <a:chOff x="1158239" y="3339451"/>
            <a:chExt cx="6566799" cy="1443800"/>
          </a:xfrm>
        </p:grpSpPr>
        <p:grpSp>
          <p:nvGrpSpPr>
            <p:cNvPr id="26" name="Nhóm 89">
              <a:extLst>
                <a:ext uri="{FF2B5EF4-FFF2-40B4-BE49-F238E27FC236}">
                  <a16:creationId xmlns:a16="http://schemas.microsoft.com/office/drawing/2014/main" id="{3D690B85-D7E8-523F-A59E-225766D6959B}"/>
                </a:ext>
              </a:extLst>
            </p:cNvPr>
            <p:cNvGrpSpPr/>
            <p:nvPr/>
          </p:nvGrpSpPr>
          <p:grpSpPr>
            <a:xfrm>
              <a:off x="1158239" y="3339451"/>
              <a:ext cx="5142624" cy="874325"/>
              <a:chOff x="1189622" y="3163085"/>
              <a:chExt cx="5142624" cy="874325"/>
            </a:xfrm>
          </p:grpSpPr>
          <p:sp>
            <p:nvSpPr>
              <p:cNvPr id="28" name="!!4">
                <a:extLst>
                  <a:ext uri="{FF2B5EF4-FFF2-40B4-BE49-F238E27FC236}">
                    <a16:creationId xmlns:a16="http://schemas.microsoft.com/office/drawing/2014/main" id="{46A08BBA-11CA-3605-A61C-A08A7FBF5E8D}"/>
                  </a:ext>
                </a:extLst>
              </p:cNvPr>
              <p:cNvSpPr/>
              <p:nvPr/>
            </p:nvSpPr>
            <p:spPr>
              <a:xfrm>
                <a:off x="1189622" y="3210324"/>
                <a:ext cx="85480" cy="827086"/>
              </a:xfrm>
              <a:prstGeom prst="roundRect">
                <a:avLst/>
              </a:prstGeom>
              <a:solidFill>
                <a:srgbClr val="E768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p>
            </p:txBody>
          </p:sp>
          <p:sp>
            <p:nvSpPr>
              <p:cNvPr id="29" name="!!3">
                <a:extLst>
                  <a:ext uri="{FF2B5EF4-FFF2-40B4-BE49-F238E27FC236}">
                    <a16:creationId xmlns:a16="http://schemas.microsoft.com/office/drawing/2014/main" id="{E2F2527F-4524-DB87-77B9-EE45BE86BF4A}"/>
                  </a:ext>
                </a:extLst>
              </p:cNvPr>
              <p:cNvSpPr txBox="1"/>
              <p:nvPr/>
            </p:nvSpPr>
            <p:spPr>
              <a:xfrm>
                <a:off x="1315742" y="3163085"/>
                <a:ext cx="5016504" cy="492442"/>
              </a:xfrm>
              <a:prstGeom prst="rect">
                <a:avLst/>
              </a:prstGeom>
              <a:noFill/>
            </p:spPr>
            <p:txBody>
              <a:bodyPr wrap="square" rtlCol="0">
                <a:spAutoFit/>
              </a:bodyPr>
              <a:lstStyle/>
              <a:p>
                <a:pPr lvl="0"/>
                <a:r>
                  <a:rPr lang="pt-BR" altLang="vi-VN" sz="1800" dirty="0">
                    <a:solidFill>
                      <a:srgbClr val="D81618"/>
                    </a:solidFill>
                    <a:latin typeface="+mn-lt"/>
                    <a:cs typeface="Times New Roman" panose="02020603050405020304" pitchFamily="18" charset="0"/>
                  </a:rPr>
                  <a:t>2</a:t>
                </a:r>
                <a:endParaRPr lang="en-US" sz="2400" dirty="0">
                  <a:solidFill>
                    <a:srgbClr val="D81618"/>
                  </a:solidFill>
                  <a:latin typeface="+mn-lt"/>
                </a:endParaRPr>
              </a:p>
            </p:txBody>
          </p:sp>
          <p:cxnSp>
            <p:nvCxnSpPr>
              <p:cNvPr id="30" name="!!2">
                <a:extLst>
                  <a:ext uri="{FF2B5EF4-FFF2-40B4-BE49-F238E27FC236}">
                    <a16:creationId xmlns:a16="http://schemas.microsoft.com/office/drawing/2014/main" id="{BD084F6A-6048-4167-EC77-03985E3BCDA4}"/>
                  </a:ext>
                </a:extLst>
              </p:cNvPr>
              <p:cNvCxnSpPr>
                <a:cxnSpLocks/>
              </p:cNvCxnSpPr>
              <p:nvPr/>
            </p:nvCxnSpPr>
            <p:spPr>
              <a:xfrm>
                <a:off x="1275102" y="3654824"/>
                <a:ext cx="3015339" cy="0"/>
              </a:xfrm>
              <a:prstGeom prst="line">
                <a:avLst/>
              </a:prstGeom>
              <a:ln w="12700">
                <a:solidFill>
                  <a:srgbClr val="E7680F"/>
                </a:solidFill>
              </a:ln>
            </p:spPr>
            <p:style>
              <a:lnRef idx="1">
                <a:schemeClr val="accent1"/>
              </a:lnRef>
              <a:fillRef idx="0">
                <a:schemeClr val="accent1"/>
              </a:fillRef>
              <a:effectRef idx="0">
                <a:schemeClr val="accent1"/>
              </a:effectRef>
              <a:fontRef idx="minor">
                <a:schemeClr val="tx1"/>
              </a:fontRef>
            </p:style>
          </p:cxnSp>
        </p:grpSp>
        <p:sp>
          <p:nvSpPr>
            <p:cNvPr id="27" name="!!1">
              <a:extLst>
                <a:ext uri="{FF2B5EF4-FFF2-40B4-BE49-F238E27FC236}">
                  <a16:creationId xmlns:a16="http://schemas.microsoft.com/office/drawing/2014/main" id="{B9B8B857-A9B0-9118-DCA6-97A915F85FAD}"/>
                </a:ext>
              </a:extLst>
            </p:cNvPr>
            <p:cNvSpPr txBox="1"/>
            <p:nvPr/>
          </p:nvSpPr>
          <p:spPr>
            <a:xfrm>
              <a:off x="1329199" y="3839403"/>
              <a:ext cx="6395839" cy="943848"/>
            </a:xfrm>
            <a:prstGeom prst="rect">
              <a:avLst/>
            </a:prstGeom>
            <a:noFill/>
          </p:spPr>
          <p:txBody>
            <a:bodyPr wrap="square" rtlCol="0">
              <a:spAutoFit/>
            </a:bodyPr>
            <a:lstStyle/>
            <a:p>
              <a:pPr fontAlgn="auto">
                <a:spcBef>
                  <a:spcPts val="0"/>
                </a:spcBef>
                <a:spcAft>
                  <a:spcPts val="0"/>
                </a:spcAft>
                <a:defRPr/>
              </a:pPr>
              <a:r>
                <a:rPr lang="en-US" sz="2000" dirty="0">
                  <a:solidFill>
                    <a:schemeClr val="tx1"/>
                  </a:solidFill>
                  <a:latin typeface="Arial" pitchFamily="34" charset="0"/>
                  <a:cs typeface="Arial" pitchFamily="34" charset="0"/>
                </a:rPr>
                <a:t>Khi </a:t>
              </a:r>
              <a:r>
                <a:rPr lang="vi-VN" sz="2000" dirty="0">
                  <a:solidFill>
                    <a:schemeClr val="tx1"/>
                  </a:solidFill>
                  <a:cs typeface="Arial" pitchFamily="34" charset="0"/>
                </a:rPr>
                <a:t>rủi ro, ốm đau, thai sản, tai nạn lao động, tạm thời mất việc làm, khi người lao động hết tuổi lao động hoặc khi họ chết</a:t>
              </a:r>
              <a:r>
                <a:rPr lang="en-US" sz="2000" dirty="0">
                  <a:solidFill>
                    <a:schemeClr val="tx1"/>
                  </a:solidFill>
                  <a:latin typeface="Arial" pitchFamily="34" charset="0"/>
                  <a:cs typeface="Arial" pitchFamily="34" charset="0"/>
                </a:rPr>
                <a:t>…</a:t>
              </a:r>
              <a:endParaRPr lang="en-US" sz="1900" dirty="0">
                <a:latin typeface="Arial" pitchFamily="34" charset="0"/>
                <a:cs typeface="Arial" pitchFamily="34" charset="0"/>
              </a:endParaRPr>
            </a:p>
          </p:txBody>
        </p:sp>
      </p:grpSp>
      <p:sp>
        <p:nvSpPr>
          <p:cNvPr id="6" name="Content Placeholder 2">
            <a:extLst>
              <a:ext uri="{FF2B5EF4-FFF2-40B4-BE49-F238E27FC236}">
                <a16:creationId xmlns:a16="http://schemas.microsoft.com/office/drawing/2014/main" id="{6EFD6992-D114-472D-3D52-BF8A9BF0B82B}"/>
              </a:ext>
            </a:extLst>
          </p:cNvPr>
          <p:cNvSpPr txBox="1">
            <a:spLocks/>
          </p:cNvSpPr>
          <p:nvPr/>
        </p:nvSpPr>
        <p:spPr bwMode="auto">
          <a:xfrm>
            <a:off x="116681" y="556098"/>
            <a:ext cx="8641556" cy="7489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ts val="0"/>
              </a:spcBef>
              <a:buNone/>
              <a:defRPr/>
            </a:pPr>
            <a:r>
              <a:rPr lang="en-US" sz="2000" b="1" dirty="0">
                <a:solidFill>
                  <a:srgbClr val="C00000"/>
                </a:solidFill>
                <a:latin typeface="Arial" pitchFamily="34" charset="0"/>
                <a:cs typeface="Arial" pitchFamily="34" charset="0"/>
              </a:rPr>
              <a:t>2.</a:t>
            </a:r>
            <a:r>
              <a:rPr lang="en-US" sz="2000" b="1" dirty="0">
                <a:solidFill>
                  <a:srgbClr val="C00000"/>
                </a:solidFill>
                <a:cs typeface="Arial" pitchFamily="34" charset="0"/>
              </a:rPr>
              <a:t>4</a:t>
            </a:r>
            <a:r>
              <a:rPr lang="en-US" sz="2000" b="1" dirty="0">
                <a:solidFill>
                  <a:srgbClr val="C00000"/>
                </a:solidFill>
                <a:latin typeface="+mn-lt"/>
                <a:cs typeface="Arial" pitchFamily="34" charset="0"/>
              </a:rPr>
              <a:t>. </a:t>
            </a:r>
            <a:r>
              <a:rPr lang="en-US" sz="2000" b="1" dirty="0" err="1">
                <a:solidFill>
                  <a:srgbClr val="C00000"/>
                </a:solidFill>
                <a:latin typeface="+mn-lt"/>
                <a:cs typeface="Arial" pitchFamily="34" charset="0"/>
              </a:rPr>
              <a:t>Nguyên</a:t>
            </a:r>
            <a:r>
              <a:rPr lang="en-US" sz="2000" b="1" dirty="0">
                <a:solidFill>
                  <a:srgbClr val="C00000"/>
                </a:solidFill>
                <a:latin typeface="+mn-lt"/>
                <a:cs typeface="Arial" pitchFamily="34" charset="0"/>
              </a:rPr>
              <a:t> </a:t>
            </a:r>
            <a:r>
              <a:rPr lang="en-US" sz="2000" b="1" dirty="0" err="1">
                <a:solidFill>
                  <a:srgbClr val="C00000"/>
                </a:solidFill>
                <a:latin typeface="+mn-lt"/>
                <a:cs typeface="Arial" pitchFamily="34" charset="0"/>
              </a:rPr>
              <a:t>tắc</a:t>
            </a:r>
            <a:r>
              <a:rPr lang="en-US" sz="2000" b="1" dirty="0">
                <a:solidFill>
                  <a:srgbClr val="C00000"/>
                </a:solidFill>
                <a:latin typeface="+mn-lt"/>
                <a:cs typeface="Arial" pitchFamily="34" charset="0"/>
              </a:rPr>
              <a:t> </a:t>
            </a:r>
            <a:r>
              <a:rPr lang="en-US" sz="2000" b="1" dirty="0" err="1">
                <a:solidFill>
                  <a:srgbClr val="C00000"/>
                </a:solidFill>
                <a:effectLst/>
                <a:highlight>
                  <a:srgbClr val="FFFFFF"/>
                </a:highlight>
                <a:latin typeface="+mn-lt"/>
                <a:ea typeface="Times New Roman" panose="02020603050405020304" pitchFamily="18" charset="0"/>
              </a:rPr>
              <a:t>thực</a:t>
            </a:r>
            <a:r>
              <a:rPr lang="en-US" sz="2000" b="1" dirty="0">
                <a:solidFill>
                  <a:srgbClr val="C00000"/>
                </a:solidFill>
                <a:effectLst/>
                <a:highlight>
                  <a:srgbClr val="FFFFFF"/>
                </a:highlight>
                <a:latin typeface="+mn-lt"/>
                <a:ea typeface="Times New Roman" panose="02020603050405020304" pitchFamily="18" charset="0"/>
              </a:rPr>
              <a:t> </a:t>
            </a:r>
            <a:r>
              <a:rPr lang="en-US" sz="2000" b="1" dirty="0" err="1">
                <a:solidFill>
                  <a:srgbClr val="C00000"/>
                </a:solidFill>
                <a:effectLst/>
                <a:highlight>
                  <a:srgbClr val="FFFFFF"/>
                </a:highlight>
                <a:latin typeface="+mn-lt"/>
                <a:ea typeface="Times New Roman" panose="02020603050405020304" pitchFamily="18" charset="0"/>
              </a:rPr>
              <a:t>hiện</a:t>
            </a:r>
            <a:r>
              <a:rPr lang="en-US" sz="2000" b="1" dirty="0">
                <a:solidFill>
                  <a:srgbClr val="C00000"/>
                </a:solidFill>
                <a:effectLst/>
                <a:highlight>
                  <a:srgbClr val="FFFFFF"/>
                </a:highlight>
                <a:latin typeface="+mn-lt"/>
                <a:ea typeface="Times New Roman" panose="02020603050405020304" pitchFamily="18" charset="0"/>
              </a:rPr>
              <a:t> </a:t>
            </a:r>
            <a:r>
              <a:rPr lang="en-US" sz="2000" b="1" dirty="0" err="1">
                <a:solidFill>
                  <a:srgbClr val="C00000"/>
                </a:solidFill>
                <a:effectLst/>
                <a:highlight>
                  <a:srgbClr val="FFFFFF"/>
                </a:highlight>
                <a:latin typeface="+mn-lt"/>
                <a:ea typeface="Times New Roman" panose="02020603050405020304" pitchFamily="18" charset="0"/>
              </a:rPr>
              <a:t>bảo</a:t>
            </a:r>
            <a:r>
              <a:rPr lang="en-US" sz="2000" b="1" dirty="0">
                <a:solidFill>
                  <a:srgbClr val="C00000"/>
                </a:solidFill>
                <a:effectLst/>
                <a:highlight>
                  <a:srgbClr val="FFFFFF"/>
                </a:highlight>
                <a:latin typeface="+mn-lt"/>
                <a:ea typeface="Times New Roman" panose="02020603050405020304" pitchFamily="18" charset="0"/>
              </a:rPr>
              <a:t> </a:t>
            </a:r>
            <a:r>
              <a:rPr lang="en-US" sz="2000" b="1" dirty="0" err="1">
                <a:solidFill>
                  <a:srgbClr val="C00000"/>
                </a:solidFill>
                <a:effectLst/>
                <a:highlight>
                  <a:srgbClr val="FFFFFF"/>
                </a:highlight>
                <a:latin typeface="+mn-lt"/>
                <a:ea typeface="Times New Roman" panose="02020603050405020304" pitchFamily="18" charset="0"/>
              </a:rPr>
              <a:t>hiểm</a:t>
            </a:r>
            <a:r>
              <a:rPr lang="en-US" sz="2000" b="1" dirty="0">
                <a:solidFill>
                  <a:srgbClr val="C00000"/>
                </a:solidFill>
                <a:effectLst/>
                <a:highlight>
                  <a:srgbClr val="FFFFFF"/>
                </a:highlight>
                <a:latin typeface="+mn-lt"/>
                <a:ea typeface="Times New Roman" panose="02020603050405020304" pitchFamily="18" charset="0"/>
              </a:rPr>
              <a:t> </a:t>
            </a:r>
            <a:r>
              <a:rPr lang="en-US" sz="2000" b="1" dirty="0" err="1">
                <a:solidFill>
                  <a:srgbClr val="C00000"/>
                </a:solidFill>
                <a:effectLst/>
                <a:highlight>
                  <a:srgbClr val="FFFFFF"/>
                </a:highlight>
                <a:latin typeface="+mn-lt"/>
                <a:ea typeface="Times New Roman" panose="02020603050405020304" pitchFamily="18" charset="0"/>
              </a:rPr>
              <a:t>xã</a:t>
            </a:r>
            <a:r>
              <a:rPr lang="en-US" sz="2000" b="1" dirty="0">
                <a:solidFill>
                  <a:srgbClr val="C00000"/>
                </a:solidFill>
                <a:effectLst/>
                <a:highlight>
                  <a:srgbClr val="FFFFFF"/>
                </a:highlight>
                <a:latin typeface="+mn-lt"/>
                <a:ea typeface="Times New Roman" panose="02020603050405020304" pitchFamily="18" charset="0"/>
              </a:rPr>
              <a:t> </a:t>
            </a:r>
            <a:r>
              <a:rPr lang="en-US" sz="2000" b="1" dirty="0" err="1">
                <a:solidFill>
                  <a:srgbClr val="C00000"/>
                </a:solidFill>
                <a:effectLst/>
                <a:highlight>
                  <a:srgbClr val="FFFFFF"/>
                </a:highlight>
                <a:latin typeface="+mn-lt"/>
                <a:ea typeface="Times New Roman" panose="02020603050405020304" pitchFamily="18" charset="0"/>
              </a:rPr>
              <a:t>hội</a:t>
            </a:r>
            <a:r>
              <a:rPr lang="en-US" sz="2000" b="1" dirty="0">
                <a:solidFill>
                  <a:srgbClr val="C00000"/>
                </a:solidFill>
                <a:effectLst/>
                <a:highlight>
                  <a:srgbClr val="FFFFFF"/>
                </a:highlight>
                <a:latin typeface="+mn-lt"/>
                <a:ea typeface="Times New Roman" panose="02020603050405020304" pitchFamily="18" charset="0"/>
              </a:rPr>
              <a:t> </a:t>
            </a:r>
            <a:r>
              <a:rPr lang="en-US" sz="2000" b="1" dirty="0" err="1">
                <a:solidFill>
                  <a:srgbClr val="C00000"/>
                </a:solidFill>
                <a:effectLst/>
                <a:highlight>
                  <a:srgbClr val="FFFFFF"/>
                </a:highlight>
                <a:latin typeface="+mn-lt"/>
                <a:ea typeface="Times New Roman" panose="02020603050405020304" pitchFamily="18" charset="0"/>
              </a:rPr>
              <a:t>đối</a:t>
            </a:r>
            <a:r>
              <a:rPr lang="en-US" sz="2000" b="1" dirty="0">
                <a:solidFill>
                  <a:srgbClr val="C00000"/>
                </a:solidFill>
                <a:effectLst/>
                <a:highlight>
                  <a:srgbClr val="FFFFFF"/>
                </a:highlight>
                <a:latin typeface="+mn-lt"/>
                <a:ea typeface="Times New Roman" panose="02020603050405020304" pitchFamily="18" charset="0"/>
              </a:rPr>
              <a:t> </a:t>
            </a:r>
            <a:r>
              <a:rPr lang="en-US" sz="2000" b="1" dirty="0" err="1">
                <a:solidFill>
                  <a:srgbClr val="C00000"/>
                </a:solidFill>
                <a:effectLst/>
                <a:highlight>
                  <a:srgbClr val="FFFFFF"/>
                </a:highlight>
                <a:latin typeface="+mn-lt"/>
                <a:ea typeface="Times New Roman" panose="02020603050405020304" pitchFamily="18" charset="0"/>
              </a:rPr>
              <a:t>với</a:t>
            </a:r>
            <a:r>
              <a:rPr lang="en-US" sz="2000" b="1" dirty="0">
                <a:solidFill>
                  <a:srgbClr val="C00000"/>
                </a:solidFill>
                <a:effectLst/>
                <a:highlight>
                  <a:srgbClr val="FFFFFF"/>
                </a:highlight>
                <a:latin typeface="+mn-lt"/>
                <a:ea typeface="Times New Roman" panose="02020603050405020304" pitchFamily="18" charset="0"/>
              </a:rPr>
              <a:t> </a:t>
            </a:r>
            <a:r>
              <a:rPr lang="en-US" sz="2000" b="1" dirty="0" err="1">
                <a:solidFill>
                  <a:srgbClr val="C00000"/>
                </a:solidFill>
                <a:effectLst/>
                <a:highlight>
                  <a:srgbClr val="FFFFFF"/>
                </a:highlight>
                <a:latin typeface="+mn-lt"/>
                <a:ea typeface="Times New Roman" panose="02020603050405020304" pitchFamily="18" charset="0"/>
              </a:rPr>
              <a:t>người</a:t>
            </a:r>
            <a:r>
              <a:rPr lang="en-US" sz="2000" b="1" dirty="0">
                <a:solidFill>
                  <a:srgbClr val="C00000"/>
                </a:solidFill>
                <a:effectLst/>
                <a:highlight>
                  <a:srgbClr val="FFFFFF"/>
                </a:highlight>
                <a:latin typeface="+mn-lt"/>
                <a:ea typeface="Times New Roman" panose="02020603050405020304" pitchFamily="18" charset="0"/>
              </a:rPr>
              <a:t> </a:t>
            </a:r>
            <a:r>
              <a:rPr lang="en-US" sz="2000" b="1" dirty="0" err="1">
                <a:solidFill>
                  <a:srgbClr val="C00000"/>
                </a:solidFill>
                <a:effectLst/>
                <a:highlight>
                  <a:srgbClr val="FFFFFF"/>
                </a:highlight>
                <a:latin typeface="+mn-lt"/>
                <a:ea typeface="Times New Roman" panose="02020603050405020304" pitchFamily="18" charset="0"/>
              </a:rPr>
              <a:t>lao</a:t>
            </a:r>
            <a:r>
              <a:rPr lang="en-US" sz="2000" b="1" dirty="0">
                <a:solidFill>
                  <a:srgbClr val="C00000"/>
                </a:solidFill>
                <a:effectLst/>
                <a:highlight>
                  <a:srgbClr val="FFFFFF"/>
                </a:highlight>
                <a:latin typeface="+mn-lt"/>
                <a:ea typeface="Times New Roman" panose="02020603050405020304" pitchFamily="18" charset="0"/>
              </a:rPr>
              <a:t> </a:t>
            </a:r>
            <a:r>
              <a:rPr lang="en-US" sz="2000" b="1" dirty="0" err="1">
                <a:solidFill>
                  <a:srgbClr val="C00000"/>
                </a:solidFill>
                <a:effectLst/>
                <a:highlight>
                  <a:srgbClr val="FFFFFF"/>
                </a:highlight>
                <a:latin typeface="+mn-lt"/>
                <a:ea typeface="Times New Roman" panose="02020603050405020304" pitchFamily="18" charset="0"/>
              </a:rPr>
              <a:t>động</a:t>
            </a:r>
            <a:endParaRPr lang="en-US" sz="2000" b="1" dirty="0">
              <a:solidFill>
                <a:srgbClr val="C00000"/>
              </a:solidFill>
              <a:effectLst/>
              <a:highlight>
                <a:srgbClr val="FFFFFF"/>
              </a:highlight>
              <a:latin typeface="+mn-lt"/>
              <a:ea typeface="Times New Roman" panose="02020603050405020304" pitchFamily="18" charset="0"/>
            </a:endParaRPr>
          </a:p>
          <a:p>
            <a:pPr fontAlgn="auto">
              <a:spcBef>
                <a:spcPts val="0"/>
              </a:spcBef>
              <a:spcAft>
                <a:spcPts val="0"/>
              </a:spcAft>
              <a:buNone/>
              <a:defRPr/>
            </a:pPr>
            <a:endParaRPr lang="en-US" sz="2000" dirty="0">
              <a:solidFill>
                <a:srgbClr val="002060"/>
              </a:solidFill>
              <a:latin typeface="Arial" pitchFamily="34" charset="0"/>
              <a:cs typeface="Arial" pitchFamily="34" charset="0"/>
            </a:endParaRPr>
          </a:p>
        </p:txBody>
      </p:sp>
    </p:spTree>
    <p:extLst>
      <p:ext uri="{BB962C8B-B14F-4D97-AF65-F5344CB8AC3E}">
        <p14:creationId xmlns:p14="http://schemas.microsoft.com/office/powerpoint/2010/main" val="5140428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1000"/>
                                        <p:tgtEl>
                                          <p:spTgt spid="17"/>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wipe(left)">
                                      <p:cBhvr>
                                        <p:cTn id="11" dur="1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3" name="AutoShape 6" descr="Danh ca Ngọc Sơn chia sẻ di chúc viết tay sâu sắc và đầy tình cảm của người  cha quá cố - MOLI Star">
            <a:extLst>
              <a:ext uri="{FF2B5EF4-FFF2-40B4-BE49-F238E27FC236}">
                <a16:creationId xmlns:a16="http://schemas.microsoft.com/office/drawing/2014/main" id="{09A0B033-5114-91F5-D69C-16D907191493}"/>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4" name="AutoShape 6" descr="Danh ca Ngọc Sơn chia sẻ di chúc viết tay sâu sắc và đầy tình cảm của người  cha quá cố - MOLI Star">
            <a:extLst>
              <a:ext uri="{FF2B5EF4-FFF2-40B4-BE49-F238E27FC236}">
                <a16:creationId xmlns:a16="http://schemas.microsoft.com/office/drawing/2014/main" id="{4CB5A259-D774-696C-CE4C-F516FE3B9F25}"/>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grpSp>
        <p:nvGrpSpPr>
          <p:cNvPr id="16" name="Nhóm 124">
            <a:extLst>
              <a:ext uri="{FF2B5EF4-FFF2-40B4-BE49-F238E27FC236}">
                <a16:creationId xmlns:a16="http://schemas.microsoft.com/office/drawing/2014/main" id="{05CDD30F-19AF-8098-BC6D-ABEE375E023D}"/>
              </a:ext>
            </a:extLst>
          </p:cNvPr>
          <p:cNvGrpSpPr/>
          <p:nvPr/>
        </p:nvGrpSpPr>
        <p:grpSpPr>
          <a:xfrm>
            <a:off x="153412" y="1987384"/>
            <a:ext cx="8568094" cy="427746"/>
            <a:chOff x="669416" y="2985367"/>
            <a:chExt cx="6315357" cy="570328"/>
          </a:xfrm>
        </p:grpSpPr>
        <p:sp>
          <p:nvSpPr>
            <p:cNvPr id="17" name="TextBox 27">
              <a:extLst>
                <a:ext uri="{FF2B5EF4-FFF2-40B4-BE49-F238E27FC236}">
                  <a16:creationId xmlns:a16="http://schemas.microsoft.com/office/drawing/2014/main" id="{653D94B9-E658-9A35-2C95-410ED8E68C5D}"/>
                </a:ext>
              </a:extLst>
            </p:cNvPr>
            <p:cNvSpPr txBox="1"/>
            <p:nvPr/>
          </p:nvSpPr>
          <p:spPr>
            <a:xfrm>
              <a:off x="1158861" y="2985367"/>
              <a:ext cx="5825912" cy="570328"/>
            </a:xfrm>
            <a:prstGeom prst="rect">
              <a:avLst/>
            </a:prstGeom>
            <a:noFill/>
          </p:spPr>
          <p:txBody>
            <a:bodyPr wrap="square" rtlCol="0">
              <a:spAutoFit/>
            </a:bodyPr>
            <a:lstStyle/>
            <a:p>
              <a:pPr algn="just">
                <a:lnSpc>
                  <a:spcPct val="120000"/>
                </a:lnSpc>
              </a:pPr>
              <a:r>
                <a:rPr lang="en-US" sz="2000" dirty="0">
                  <a:latin typeface="Arial" pitchFamily="34" charset="0"/>
                  <a:cs typeface="Arial" pitchFamily="34" charset="0"/>
                </a:rPr>
                <a:t>N</a:t>
              </a:r>
              <a:r>
                <a:rPr lang="vi-VN" sz="2000" dirty="0">
                  <a:cs typeface="Arial" pitchFamily="34" charset="0"/>
                </a:rPr>
                <a:t>guyên tắc bảo đảm quyền tự do lựa chọn việc làm của </a:t>
              </a:r>
              <a:r>
                <a:rPr lang="en-US" sz="2000" dirty="0">
                  <a:latin typeface="Arial" pitchFamily="34" charset="0"/>
                  <a:cs typeface="Arial" pitchFamily="34" charset="0"/>
                </a:rPr>
                <a:t>NLĐ</a:t>
              </a:r>
              <a:endParaRPr lang="en-US" sz="2000" dirty="0">
                <a:latin typeface="Arial" panose="020B0604020202020204" pitchFamily="34" charset="0"/>
                <a:ea typeface="Batang" panose="02030600000101010101" pitchFamily="18" charset="-127"/>
                <a:cs typeface="Arial" panose="020B0604020202020204" pitchFamily="34" charset="0"/>
              </a:endParaRPr>
            </a:p>
          </p:txBody>
        </p:sp>
        <p:grpSp>
          <p:nvGrpSpPr>
            <p:cNvPr id="18" name="Nhóm 126">
              <a:extLst>
                <a:ext uri="{FF2B5EF4-FFF2-40B4-BE49-F238E27FC236}">
                  <a16:creationId xmlns:a16="http://schemas.microsoft.com/office/drawing/2014/main" id="{227E29D6-FDF5-EF60-240E-01D17ECB56AA}"/>
                </a:ext>
              </a:extLst>
            </p:cNvPr>
            <p:cNvGrpSpPr/>
            <p:nvPr/>
          </p:nvGrpSpPr>
          <p:grpSpPr>
            <a:xfrm rot="16200000">
              <a:off x="690749" y="3085589"/>
              <a:ext cx="330518" cy="373184"/>
              <a:chOff x="5963428" y="786027"/>
              <a:chExt cx="867388" cy="1034112"/>
            </a:xfrm>
          </p:grpSpPr>
          <p:sp>
            <p:nvSpPr>
              <p:cNvPr id="30" name="Lưu Đồ: Quyết Định 138">
                <a:extLst>
                  <a:ext uri="{FF2B5EF4-FFF2-40B4-BE49-F238E27FC236}">
                    <a16:creationId xmlns:a16="http://schemas.microsoft.com/office/drawing/2014/main" id="{AF173105-314B-D447-0F6A-7833CBB7E8E2}"/>
                  </a:ext>
                </a:extLst>
              </p:cNvPr>
              <p:cNvSpPr/>
              <p:nvPr/>
            </p:nvSpPr>
            <p:spPr>
              <a:xfrm>
                <a:off x="5963428" y="1107595"/>
                <a:ext cx="603228" cy="404164"/>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25">
                  <a:solidFill>
                    <a:schemeClr val="tx1"/>
                  </a:solidFill>
                </a:endParaRPr>
              </a:p>
            </p:txBody>
          </p:sp>
          <p:sp>
            <p:nvSpPr>
              <p:cNvPr id="28" name="Lưu Đồ: Quyết Định 136">
                <a:extLst>
                  <a:ext uri="{FF2B5EF4-FFF2-40B4-BE49-F238E27FC236}">
                    <a16:creationId xmlns:a16="http://schemas.microsoft.com/office/drawing/2014/main" id="{064E50D6-A712-0C1B-29B0-C1764559AA56}"/>
                  </a:ext>
                </a:extLst>
              </p:cNvPr>
              <p:cNvSpPr/>
              <p:nvPr/>
            </p:nvSpPr>
            <p:spPr>
              <a:xfrm>
                <a:off x="6227588" y="1093811"/>
                <a:ext cx="603228" cy="404164"/>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25">
                  <a:solidFill>
                    <a:schemeClr val="tx1"/>
                  </a:solidFill>
                </a:endParaRPr>
              </a:p>
            </p:txBody>
          </p:sp>
          <p:sp>
            <p:nvSpPr>
              <p:cNvPr id="26" name="Lưu Đồ: Quyết Định 134">
                <a:extLst>
                  <a:ext uri="{FF2B5EF4-FFF2-40B4-BE49-F238E27FC236}">
                    <a16:creationId xmlns:a16="http://schemas.microsoft.com/office/drawing/2014/main" id="{870352C5-0193-C24A-37DC-0D7591BB7CAC}"/>
                  </a:ext>
                </a:extLst>
              </p:cNvPr>
              <p:cNvSpPr/>
              <p:nvPr/>
            </p:nvSpPr>
            <p:spPr>
              <a:xfrm>
                <a:off x="6099838" y="1415975"/>
                <a:ext cx="603228" cy="404164"/>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25">
                  <a:solidFill>
                    <a:schemeClr val="tx1"/>
                  </a:solidFill>
                </a:endParaRPr>
              </a:p>
            </p:txBody>
          </p:sp>
          <p:sp>
            <p:nvSpPr>
              <p:cNvPr id="24" name="Lưu Đồ: Quyết Định 132">
                <a:extLst>
                  <a:ext uri="{FF2B5EF4-FFF2-40B4-BE49-F238E27FC236}">
                    <a16:creationId xmlns:a16="http://schemas.microsoft.com/office/drawing/2014/main" id="{606E0705-80D7-AA70-505C-350E557AAEFF}"/>
                  </a:ext>
                </a:extLst>
              </p:cNvPr>
              <p:cNvSpPr/>
              <p:nvPr/>
            </p:nvSpPr>
            <p:spPr>
              <a:xfrm>
                <a:off x="6080830" y="786027"/>
                <a:ext cx="603228" cy="404164"/>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25" dirty="0">
                  <a:solidFill>
                    <a:schemeClr val="tx1"/>
                  </a:solidFill>
                </a:endParaRPr>
              </a:p>
            </p:txBody>
          </p:sp>
        </p:grpSp>
      </p:grpSp>
      <p:grpSp>
        <p:nvGrpSpPr>
          <p:cNvPr id="46" name="Nhóm 154">
            <a:extLst>
              <a:ext uri="{FF2B5EF4-FFF2-40B4-BE49-F238E27FC236}">
                <a16:creationId xmlns:a16="http://schemas.microsoft.com/office/drawing/2014/main" id="{E8FDD0B1-D307-D150-5883-8C6A4E47A568}"/>
              </a:ext>
            </a:extLst>
          </p:cNvPr>
          <p:cNvGrpSpPr/>
          <p:nvPr/>
        </p:nvGrpSpPr>
        <p:grpSpPr>
          <a:xfrm>
            <a:off x="345281" y="2669957"/>
            <a:ext cx="8810626" cy="404664"/>
            <a:chOff x="669416" y="2897889"/>
            <a:chExt cx="6771263" cy="539551"/>
          </a:xfrm>
        </p:grpSpPr>
        <p:sp>
          <p:nvSpPr>
            <p:cNvPr id="47" name="TextBox 27">
              <a:extLst>
                <a:ext uri="{FF2B5EF4-FFF2-40B4-BE49-F238E27FC236}">
                  <a16:creationId xmlns:a16="http://schemas.microsoft.com/office/drawing/2014/main" id="{79D0DB06-7B57-CF1E-D847-AABE5F6A1FB5}"/>
                </a:ext>
              </a:extLst>
            </p:cNvPr>
            <p:cNvSpPr txBox="1"/>
            <p:nvPr/>
          </p:nvSpPr>
          <p:spPr>
            <a:xfrm>
              <a:off x="1158861" y="2897889"/>
              <a:ext cx="6281818" cy="533479"/>
            </a:xfrm>
            <a:prstGeom prst="rect">
              <a:avLst/>
            </a:prstGeom>
            <a:noFill/>
          </p:spPr>
          <p:txBody>
            <a:bodyPr wrap="square" rtlCol="0">
              <a:spAutoFit/>
            </a:bodyPr>
            <a:lstStyle/>
            <a:p>
              <a:pPr fontAlgn="auto">
                <a:spcBef>
                  <a:spcPts val="0"/>
                </a:spcBef>
                <a:spcAft>
                  <a:spcPts val="0"/>
                </a:spcAft>
                <a:defRPr/>
              </a:pPr>
              <a:r>
                <a:rPr lang="en-US" sz="2000" dirty="0">
                  <a:latin typeface="Arial" pitchFamily="34" charset="0"/>
                  <a:cs typeface="Arial" pitchFamily="34" charset="0"/>
                </a:rPr>
                <a:t>N</a:t>
              </a:r>
              <a:r>
                <a:rPr lang="vi-VN" sz="2000" dirty="0">
                  <a:cs typeface="Arial" pitchFamily="34" charset="0"/>
                </a:rPr>
                <a:t>guyên tắc bảo hộ </a:t>
              </a:r>
              <a:r>
                <a:rPr lang="en-US" sz="2000" dirty="0">
                  <a:latin typeface="Arial" pitchFamily="34" charset="0"/>
                  <a:cs typeface="Arial" pitchFamily="34" charset="0"/>
                </a:rPr>
                <a:t>LĐ </a:t>
              </a:r>
              <a:r>
                <a:rPr lang="vi-VN" sz="2000" dirty="0">
                  <a:cs typeface="Arial" pitchFamily="34" charset="0"/>
                </a:rPr>
                <a:t>cho </a:t>
              </a:r>
              <a:r>
                <a:rPr lang="en-US" sz="2000" dirty="0">
                  <a:latin typeface="Arial" pitchFamily="34" charset="0"/>
                  <a:cs typeface="Arial" pitchFamily="34" charset="0"/>
                </a:rPr>
                <a:t>NLĐ</a:t>
              </a:r>
              <a:endParaRPr lang="en-US" sz="1900" dirty="0">
                <a:latin typeface="Arial" pitchFamily="34" charset="0"/>
                <a:cs typeface="Arial" pitchFamily="34" charset="0"/>
              </a:endParaRPr>
            </a:p>
          </p:txBody>
        </p:sp>
        <p:grpSp>
          <p:nvGrpSpPr>
            <p:cNvPr id="48" name="Nhóm 156">
              <a:extLst>
                <a:ext uri="{FF2B5EF4-FFF2-40B4-BE49-F238E27FC236}">
                  <a16:creationId xmlns:a16="http://schemas.microsoft.com/office/drawing/2014/main" id="{79A309DA-6808-9E75-D3CB-B36B01C647D2}"/>
                </a:ext>
              </a:extLst>
            </p:cNvPr>
            <p:cNvGrpSpPr/>
            <p:nvPr/>
          </p:nvGrpSpPr>
          <p:grpSpPr>
            <a:xfrm rot="16200000">
              <a:off x="690749" y="3085589"/>
              <a:ext cx="330518" cy="373184"/>
              <a:chOff x="5963428" y="786027"/>
              <a:chExt cx="867388" cy="1034112"/>
            </a:xfrm>
          </p:grpSpPr>
          <p:sp>
            <p:nvSpPr>
              <p:cNvPr id="60" name="Lưu Đồ: Quyết Định 168">
                <a:extLst>
                  <a:ext uri="{FF2B5EF4-FFF2-40B4-BE49-F238E27FC236}">
                    <a16:creationId xmlns:a16="http://schemas.microsoft.com/office/drawing/2014/main" id="{9EB77D60-0D83-0EF6-8B2A-5BB8A5D5EFA8}"/>
                  </a:ext>
                </a:extLst>
              </p:cNvPr>
              <p:cNvSpPr/>
              <p:nvPr/>
            </p:nvSpPr>
            <p:spPr>
              <a:xfrm>
                <a:off x="5963428" y="110759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58" name="Lưu Đồ: Quyết Định 166">
                <a:extLst>
                  <a:ext uri="{FF2B5EF4-FFF2-40B4-BE49-F238E27FC236}">
                    <a16:creationId xmlns:a16="http://schemas.microsoft.com/office/drawing/2014/main" id="{153EC4E8-100A-D196-AD7B-60FC7671ADDD}"/>
                  </a:ext>
                </a:extLst>
              </p:cNvPr>
              <p:cNvSpPr/>
              <p:nvPr/>
            </p:nvSpPr>
            <p:spPr>
              <a:xfrm>
                <a:off x="6227588" y="1093811"/>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56" name="Lưu Đồ: Quyết Định 164">
                <a:extLst>
                  <a:ext uri="{FF2B5EF4-FFF2-40B4-BE49-F238E27FC236}">
                    <a16:creationId xmlns:a16="http://schemas.microsoft.com/office/drawing/2014/main" id="{C3220D4A-35F7-FEE0-D51E-7E4B23954CFB}"/>
                  </a:ext>
                </a:extLst>
              </p:cNvPr>
              <p:cNvSpPr/>
              <p:nvPr/>
            </p:nvSpPr>
            <p:spPr>
              <a:xfrm>
                <a:off x="6099838" y="141597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54" name="Lưu Đồ: Quyết Định 162">
                <a:extLst>
                  <a:ext uri="{FF2B5EF4-FFF2-40B4-BE49-F238E27FC236}">
                    <a16:creationId xmlns:a16="http://schemas.microsoft.com/office/drawing/2014/main" id="{B26637A6-1604-259D-84DD-2E0938EB8D0D}"/>
                  </a:ext>
                </a:extLst>
              </p:cNvPr>
              <p:cNvSpPr/>
              <p:nvPr/>
            </p:nvSpPr>
            <p:spPr>
              <a:xfrm>
                <a:off x="6080830" y="78602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solidFill>
                    <a:schemeClr val="tx1"/>
                  </a:solidFill>
                </a:endParaRPr>
              </a:p>
            </p:txBody>
          </p:sp>
        </p:grpSp>
      </p:grpSp>
      <p:grpSp>
        <p:nvGrpSpPr>
          <p:cNvPr id="2" name="Nhóm 154">
            <a:extLst>
              <a:ext uri="{FF2B5EF4-FFF2-40B4-BE49-F238E27FC236}">
                <a16:creationId xmlns:a16="http://schemas.microsoft.com/office/drawing/2014/main" id="{7608718B-188E-1872-D8FE-E78BAAE250BC}"/>
              </a:ext>
            </a:extLst>
          </p:cNvPr>
          <p:cNvGrpSpPr/>
          <p:nvPr/>
        </p:nvGrpSpPr>
        <p:grpSpPr>
          <a:xfrm>
            <a:off x="345281" y="3324894"/>
            <a:ext cx="8810626" cy="404664"/>
            <a:chOff x="669416" y="2897889"/>
            <a:chExt cx="6771263" cy="539551"/>
          </a:xfrm>
        </p:grpSpPr>
        <p:sp>
          <p:nvSpPr>
            <p:cNvPr id="5" name="TextBox 27">
              <a:extLst>
                <a:ext uri="{FF2B5EF4-FFF2-40B4-BE49-F238E27FC236}">
                  <a16:creationId xmlns:a16="http://schemas.microsoft.com/office/drawing/2014/main" id="{9804849E-BD6C-3584-4F3F-A84245C8B227}"/>
                </a:ext>
              </a:extLst>
            </p:cNvPr>
            <p:cNvSpPr txBox="1"/>
            <p:nvPr/>
          </p:nvSpPr>
          <p:spPr>
            <a:xfrm>
              <a:off x="1158861" y="2897889"/>
              <a:ext cx="6281818" cy="533479"/>
            </a:xfrm>
            <a:prstGeom prst="rect">
              <a:avLst/>
            </a:prstGeom>
            <a:noFill/>
          </p:spPr>
          <p:txBody>
            <a:bodyPr wrap="square" rtlCol="0">
              <a:spAutoFit/>
            </a:bodyPr>
            <a:lstStyle/>
            <a:p>
              <a:pPr fontAlgn="auto">
                <a:spcBef>
                  <a:spcPts val="0"/>
                </a:spcBef>
                <a:spcAft>
                  <a:spcPts val="0"/>
                </a:spcAft>
                <a:defRPr/>
              </a:pPr>
              <a:r>
                <a:rPr lang="en-US" sz="2000" dirty="0">
                  <a:latin typeface="Arial" pitchFamily="34" charset="0"/>
                  <a:cs typeface="Arial" pitchFamily="34" charset="0"/>
                </a:rPr>
                <a:t>N</a:t>
              </a:r>
              <a:r>
                <a:rPr lang="vi-VN" sz="2000" dirty="0">
                  <a:cs typeface="Arial" pitchFamily="34" charset="0"/>
                </a:rPr>
                <a:t>guyên tắc tôn trọng đại diện của các chủ thể quan hệ </a:t>
              </a:r>
              <a:r>
                <a:rPr lang="en-US" sz="2000" dirty="0">
                  <a:latin typeface="Arial" pitchFamily="34" charset="0"/>
                  <a:cs typeface="Arial" pitchFamily="34" charset="0"/>
                </a:rPr>
                <a:t>PL LĐ</a:t>
              </a:r>
              <a:endParaRPr lang="en-US" sz="1900" dirty="0">
                <a:latin typeface="Arial" pitchFamily="34" charset="0"/>
                <a:cs typeface="Arial" pitchFamily="34" charset="0"/>
              </a:endParaRPr>
            </a:p>
          </p:txBody>
        </p:sp>
        <p:grpSp>
          <p:nvGrpSpPr>
            <p:cNvPr id="6" name="Nhóm 156">
              <a:extLst>
                <a:ext uri="{FF2B5EF4-FFF2-40B4-BE49-F238E27FC236}">
                  <a16:creationId xmlns:a16="http://schemas.microsoft.com/office/drawing/2014/main" id="{A26A65EC-4F7F-6E6B-3519-9FA207324591}"/>
                </a:ext>
              </a:extLst>
            </p:cNvPr>
            <p:cNvGrpSpPr/>
            <p:nvPr/>
          </p:nvGrpSpPr>
          <p:grpSpPr>
            <a:xfrm rot="16200000">
              <a:off x="690749" y="3085589"/>
              <a:ext cx="330518" cy="373184"/>
              <a:chOff x="5963428" y="786027"/>
              <a:chExt cx="867388" cy="1034112"/>
            </a:xfrm>
          </p:grpSpPr>
          <p:sp>
            <p:nvSpPr>
              <p:cNvPr id="7" name="Lưu Đồ: Quyết Định 168">
                <a:extLst>
                  <a:ext uri="{FF2B5EF4-FFF2-40B4-BE49-F238E27FC236}">
                    <a16:creationId xmlns:a16="http://schemas.microsoft.com/office/drawing/2014/main" id="{97D6EAE1-A891-6F57-3318-BD277810CDEF}"/>
                  </a:ext>
                </a:extLst>
              </p:cNvPr>
              <p:cNvSpPr/>
              <p:nvPr/>
            </p:nvSpPr>
            <p:spPr>
              <a:xfrm>
                <a:off x="5963428" y="110759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8" name="Lưu Đồ: Quyết Định 166">
                <a:extLst>
                  <a:ext uri="{FF2B5EF4-FFF2-40B4-BE49-F238E27FC236}">
                    <a16:creationId xmlns:a16="http://schemas.microsoft.com/office/drawing/2014/main" id="{A6DCAB3E-87E1-55D6-4DF0-71839C4E7FD6}"/>
                  </a:ext>
                </a:extLst>
              </p:cNvPr>
              <p:cNvSpPr/>
              <p:nvPr/>
            </p:nvSpPr>
            <p:spPr>
              <a:xfrm>
                <a:off x="6227588" y="1093811"/>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9" name="Lưu Đồ: Quyết Định 164">
                <a:extLst>
                  <a:ext uri="{FF2B5EF4-FFF2-40B4-BE49-F238E27FC236}">
                    <a16:creationId xmlns:a16="http://schemas.microsoft.com/office/drawing/2014/main" id="{842E093A-D441-68E3-A8B4-24EBE1AAE008}"/>
                  </a:ext>
                </a:extLst>
              </p:cNvPr>
              <p:cNvSpPr/>
              <p:nvPr/>
            </p:nvSpPr>
            <p:spPr>
              <a:xfrm>
                <a:off x="6099838" y="141597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10" name="Lưu Đồ: Quyết Định 162">
                <a:extLst>
                  <a:ext uri="{FF2B5EF4-FFF2-40B4-BE49-F238E27FC236}">
                    <a16:creationId xmlns:a16="http://schemas.microsoft.com/office/drawing/2014/main" id="{42F3B403-ADDD-BCD8-8D71-E37A6CBD2ADC}"/>
                  </a:ext>
                </a:extLst>
              </p:cNvPr>
              <p:cNvSpPr/>
              <p:nvPr/>
            </p:nvSpPr>
            <p:spPr>
              <a:xfrm>
                <a:off x="6080830" y="78602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solidFill>
                    <a:schemeClr val="tx1"/>
                  </a:solidFill>
                </a:endParaRPr>
              </a:p>
            </p:txBody>
          </p:sp>
        </p:grpSp>
      </p:grpSp>
      <p:sp>
        <p:nvSpPr>
          <p:cNvPr id="11" name="TextBox 10">
            <a:extLst>
              <a:ext uri="{FF2B5EF4-FFF2-40B4-BE49-F238E27FC236}">
                <a16:creationId xmlns:a16="http://schemas.microsoft.com/office/drawing/2014/main" id="{E5E797FB-3CCB-F19A-8E6D-B63EBA12D74C}"/>
              </a:ext>
            </a:extLst>
          </p:cNvPr>
          <p:cNvSpPr txBox="1"/>
          <p:nvPr/>
        </p:nvSpPr>
        <p:spPr>
          <a:xfrm>
            <a:off x="304103" y="1059262"/>
            <a:ext cx="7161115" cy="707886"/>
          </a:xfrm>
          <a:prstGeom prst="rect">
            <a:avLst/>
          </a:prstGeom>
          <a:noFill/>
        </p:spPr>
        <p:txBody>
          <a:bodyPr wrap="square" rtlCol="0">
            <a:spAutoFit/>
          </a:bodyPr>
          <a:lstStyle/>
          <a:p>
            <a:pPr algn="ctr">
              <a:defRPr/>
            </a:pPr>
            <a:r>
              <a:rPr lang="vi-VN" sz="2000" dirty="0">
                <a:cs typeface="Arial" pitchFamily="34" charset="0"/>
              </a:rPr>
              <a:t>Ngoài các nguyên tắc cơ bản nói trên, pháp luật lao động còn bảo đảm các nguyên tắc khác như:</a:t>
            </a:r>
            <a:endParaRPr lang="en-US" sz="2000" b="1" dirty="0">
              <a:latin typeface="Arial" pitchFamily="34" charset="0"/>
              <a:cs typeface="Arial" pitchFamily="34" charset="0"/>
            </a:endParaRPr>
          </a:p>
        </p:txBody>
      </p:sp>
    </p:spTree>
    <p:extLst>
      <p:ext uri="{BB962C8B-B14F-4D97-AF65-F5344CB8AC3E}">
        <p14:creationId xmlns:p14="http://schemas.microsoft.com/office/powerpoint/2010/main" val="23067415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randombar(horizontal)">
                                      <p:cBhvr>
                                        <p:cTn id="7" dur="1000"/>
                                        <p:tgtEl>
                                          <p:spTgt spid="11"/>
                                        </p:tgtEl>
                                      </p:cBhvr>
                                    </p:animEffect>
                                  </p:childTnLst>
                                </p:cTn>
                              </p:par>
                            </p:childTnLst>
                          </p:cTn>
                        </p:par>
                        <p:par>
                          <p:cTn id="8" fill="hold">
                            <p:stCondLst>
                              <p:cond delay="1000"/>
                            </p:stCondLst>
                            <p:childTnLst>
                              <p:par>
                                <p:cTn id="9" presetID="22" presetClass="entr" presetSubtype="1" fill="hold"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up)">
                                      <p:cBhvr>
                                        <p:cTn id="11" dur="750"/>
                                        <p:tgtEl>
                                          <p:spTgt spid="16"/>
                                        </p:tgtEl>
                                      </p:cBhvr>
                                    </p:animEffect>
                                  </p:childTnLst>
                                </p:cTn>
                              </p:par>
                            </p:childTnLst>
                          </p:cTn>
                        </p:par>
                        <p:par>
                          <p:cTn id="12" fill="hold">
                            <p:stCondLst>
                              <p:cond delay="1750"/>
                            </p:stCondLst>
                            <p:childTnLst>
                              <p:par>
                                <p:cTn id="13" presetID="22" presetClass="entr" presetSubtype="1" fill="hold" nodeType="afterEffect">
                                  <p:stCondLst>
                                    <p:cond delay="0"/>
                                  </p:stCondLst>
                                  <p:childTnLst>
                                    <p:set>
                                      <p:cBhvr>
                                        <p:cTn id="14" dur="1" fill="hold">
                                          <p:stCondLst>
                                            <p:cond delay="0"/>
                                          </p:stCondLst>
                                        </p:cTn>
                                        <p:tgtEl>
                                          <p:spTgt spid="46"/>
                                        </p:tgtEl>
                                        <p:attrNameLst>
                                          <p:attrName>style.visibility</p:attrName>
                                        </p:attrNameLst>
                                      </p:cBhvr>
                                      <p:to>
                                        <p:strVal val="visible"/>
                                      </p:to>
                                    </p:set>
                                    <p:animEffect transition="in" filter="wipe(up)">
                                      <p:cBhvr>
                                        <p:cTn id="15" dur="750"/>
                                        <p:tgtEl>
                                          <p:spTgt spid="46"/>
                                        </p:tgtEl>
                                      </p:cBhvr>
                                    </p:animEffect>
                                  </p:childTnLst>
                                </p:cTn>
                              </p:par>
                            </p:childTnLst>
                          </p:cTn>
                        </p:par>
                        <p:par>
                          <p:cTn id="16" fill="hold">
                            <p:stCondLst>
                              <p:cond delay="2500"/>
                            </p:stCondLst>
                            <p:childTnLst>
                              <p:par>
                                <p:cTn id="17" presetID="22" presetClass="entr" presetSubtype="1"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wipe(up)">
                                      <p:cBhvr>
                                        <p:cTn id="19" dur="7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3" name="AutoShape 6" descr="Danh ca Ngọc Sơn chia sẻ di chúc viết tay sâu sắc và đầy tình cảm của người  cha quá cố - MOLI Star">
            <a:extLst>
              <a:ext uri="{FF2B5EF4-FFF2-40B4-BE49-F238E27FC236}">
                <a16:creationId xmlns:a16="http://schemas.microsoft.com/office/drawing/2014/main" id="{09A0B033-5114-91F5-D69C-16D907191493}"/>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4" name="AutoShape 6" descr="Danh ca Ngọc Sơn chia sẻ di chúc viết tay sâu sắc và đầy tình cảm của người  cha quá cố - MOLI Star">
            <a:extLst>
              <a:ext uri="{FF2B5EF4-FFF2-40B4-BE49-F238E27FC236}">
                <a16:creationId xmlns:a16="http://schemas.microsoft.com/office/drawing/2014/main" id="{C930D15B-602F-4DF2-A7AB-40C76182ACC0}"/>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16" name="TextBox 15">
            <a:extLst>
              <a:ext uri="{FF2B5EF4-FFF2-40B4-BE49-F238E27FC236}">
                <a16:creationId xmlns:a16="http://schemas.microsoft.com/office/drawing/2014/main" id="{44E174B6-34B5-D44D-F250-55396ADCAD4A}"/>
              </a:ext>
            </a:extLst>
          </p:cNvPr>
          <p:cNvSpPr txBox="1"/>
          <p:nvPr/>
        </p:nvSpPr>
        <p:spPr>
          <a:xfrm>
            <a:off x="1358588" y="1435954"/>
            <a:ext cx="5285100" cy="400110"/>
          </a:xfrm>
          <a:prstGeom prst="rect">
            <a:avLst/>
          </a:prstGeom>
          <a:noFill/>
        </p:spPr>
        <p:txBody>
          <a:bodyPr wrap="square" rtlCol="0">
            <a:spAutoFit/>
          </a:bodyPr>
          <a:lstStyle/>
          <a:p>
            <a:pPr algn="ctr">
              <a:defRPr/>
            </a:pPr>
            <a:r>
              <a:rPr lang="vi-VN" sz="2000" dirty="0">
                <a:solidFill>
                  <a:srgbClr val="002060"/>
                </a:solidFill>
                <a:cs typeface="Arial" pitchFamily="34" charset="0"/>
              </a:rPr>
              <a:t>3.1. Quyền và nghĩa vụ của </a:t>
            </a:r>
            <a:r>
              <a:rPr lang="en-US" sz="2000" dirty="0">
                <a:solidFill>
                  <a:srgbClr val="002060"/>
                </a:solidFill>
                <a:latin typeface="Arial" pitchFamily="34" charset="0"/>
                <a:cs typeface="Arial" pitchFamily="34" charset="0"/>
              </a:rPr>
              <a:t>NLĐ</a:t>
            </a:r>
            <a:endParaRPr lang="en-US" sz="2000" b="1" dirty="0">
              <a:solidFill>
                <a:srgbClr val="002060"/>
              </a:solidFill>
              <a:latin typeface="Arial" pitchFamily="34" charset="0"/>
              <a:cs typeface="Arial" pitchFamily="34" charset="0"/>
            </a:endParaRPr>
          </a:p>
        </p:txBody>
      </p:sp>
      <p:grpSp>
        <p:nvGrpSpPr>
          <p:cNvPr id="2" name="Nhóm 25">
            <a:extLst>
              <a:ext uri="{FF2B5EF4-FFF2-40B4-BE49-F238E27FC236}">
                <a16:creationId xmlns:a16="http://schemas.microsoft.com/office/drawing/2014/main" id="{ED0A1463-6CA9-E69F-A663-B2B751821061}"/>
              </a:ext>
            </a:extLst>
          </p:cNvPr>
          <p:cNvGrpSpPr/>
          <p:nvPr/>
        </p:nvGrpSpPr>
        <p:grpSpPr>
          <a:xfrm>
            <a:off x="0" y="627447"/>
            <a:ext cx="5903409" cy="585931"/>
            <a:chOff x="475212" y="489252"/>
            <a:chExt cx="4504292" cy="781241"/>
          </a:xfrm>
        </p:grpSpPr>
        <p:grpSp>
          <p:nvGrpSpPr>
            <p:cNvPr id="5" name="Nhóm 26">
              <a:extLst>
                <a:ext uri="{FF2B5EF4-FFF2-40B4-BE49-F238E27FC236}">
                  <a16:creationId xmlns:a16="http://schemas.microsoft.com/office/drawing/2014/main" id="{96C9393E-6F0E-82DF-9DB5-FF11D14BAAC9}"/>
                </a:ext>
              </a:extLst>
            </p:cNvPr>
            <p:cNvGrpSpPr/>
            <p:nvPr/>
          </p:nvGrpSpPr>
          <p:grpSpPr>
            <a:xfrm>
              <a:off x="475212" y="489252"/>
              <a:ext cx="4504292" cy="781241"/>
              <a:chOff x="475212" y="489252"/>
              <a:chExt cx="4504292" cy="781241"/>
            </a:xfrm>
          </p:grpSpPr>
          <p:sp>
            <p:nvSpPr>
              <p:cNvPr id="25" name="Rectangle: Rounded Corners 20">
                <a:extLst>
                  <a:ext uri="{FF2B5EF4-FFF2-40B4-BE49-F238E27FC236}">
                    <a16:creationId xmlns:a16="http://schemas.microsoft.com/office/drawing/2014/main" id="{33F74D58-3EA4-53E5-3184-E006667A5FAB}"/>
                  </a:ext>
                </a:extLst>
              </p:cNvPr>
              <p:cNvSpPr/>
              <p:nvPr/>
            </p:nvSpPr>
            <p:spPr>
              <a:xfrm>
                <a:off x="666398" y="516221"/>
                <a:ext cx="4313106" cy="754272"/>
              </a:xfrm>
              <a:prstGeom prst="roundRect">
                <a:avLst>
                  <a:gd name="adj" fmla="val 50000"/>
                </a:avLst>
              </a:prstGeom>
              <a:solidFill>
                <a:schemeClr val="bg1">
                  <a:lumMod val="95000"/>
                </a:schemeClr>
              </a:solidFill>
              <a:ln w="19050">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1050">
                  <a:solidFill>
                    <a:schemeClr val="bg1">
                      <a:lumMod val="95000"/>
                    </a:schemeClr>
                  </a:solidFill>
                </a:endParaRPr>
              </a:p>
            </p:txBody>
          </p:sp>
          <p:sp>
            <p:nvSpPr>
              <p:cNvPr id="31" name="Rectangle: Rounded Corners 20">
                <a:extLst>
                  <a:ext uri="{FF2B5EF4-FFF2-40B4-BE49-F238E27FC236}">
                    <a16:creationId xmlns:a16="http://schemas.microsoft.com/office/drawing/2014/main" id="{FCEA5BDD-A84B-740E-C973-03175A287555}"/>
                  </a:ext>
                </a:extLst>
              </p:cNvPr>
              <p:cNvSpPr/>
              <p:nvPr/>
            </p:nvSpPr>
            <p:spPr>
              <a:xfrm>
                <a:off x="957578" y="607137"/>
                <a:ext cx="3902657" cy="564402"/>
              </a:xfrm>
              <a:prstGeom prst="roundRect">
                <a:avLst>
                  <a:gd name="adj" fmla="val 50000"/>
                </a:avLst>
              </a:prstGeom>
              <a:solidFill>
                <a:schemeClr val="bg1"/>
              </a:solidFill>
              <a:ln>
                <a:solidFill>
                  <a:schemeClr val="bg1">
                    <a:lumMod val="95000"/>
                  </a:schemeClr>
                </a:solidFill>
              </a:ln>
              <a:effectLst>
                <a:outerShdw blurRad="50800" dist="38100" dir="5400000" algn="t"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1050">
                  <a:solidFill>
                    <a:schemeClr val="bg1">
                      <a:lumMod val="95000"/>
                    </a:schemeClr>
                  </a:solidFill>
                </a:endParaRPr>
              </a:p>
            </p:txBody>
          </p:sp>
          <p:grpSp>
            <p:nvGrpSpPr>
              <p:cNvPr id="32" name="Nhóm 30">
                <a:extLst>
                  <a:ext uri="{FF2B5EF4-FFF2-40B4-BE49-F238E27FC236}">
                    <a16:creationId xmlns:a16="http://schemas.microsoft.com/office/drawing/2014/main" id="{F60F8141-B643-0240-877D-B1DCD072FC6B}"/>
                  </a:ext>
                </a:extLst>
              </p:cNvPr>
              <p:cNvGrpSpPr/>
              <p:nvPr/>
            </p:nvGrpSpPr>
            <p:grpSpPr>
              <a:xfrm>
                <a:off x="475212" y="489252"/>
                <a:ext cx="859716" cy="779672"/>
                <a:chOff x="630445" y="2543352"/>
                <a:chExt cx="916482" cy="831153"/>
              </a:xfrm>
            </p:grpSpPr>
            <p:sp>
              <p:nvSpPr>
                <p:cNvPr id="34" name="Hình Bầu dục 32">
                  <a:extLst>
                    <a:ext uri="{FF2B5EF4-FFF2-40B4-BE49-F238E27FC236}">
                      <a16:creationId xmlns:a16="http://schemas.microsoft.com/office/drawing/2014/main" id="{BA711F4E-36A3-0028-1731-D84A275BD547}"/>
                    </a:ext>
                  </a:extLst>
                </p:cNvPr>
                <p:cNvSpPr/>
                <p:nvPr/>
              </p:nvSpPr>
              <p:spPr>
                <a:xfrm>
                  <a:off x="630445" y="2543352"/>
                  <a:ext cx="916482" cy="831153"/>
                </a:xfrm>
                <a:prstGeom prst="ellipse">
                  <a:avLst/>
                </a:prstGeom>
                <a:solidFill>
                  <a:srgbClr val="167B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35" name="Hình Bầu dục 33">
                  <a:extLst>
                    <a:ext uri="{FF2B5EF4-FFF2-40B4-BE49-F238E27FC236}">
                      <a16:creationId xmlns:a16="http://schemas.microsoft.com/office/drawing/2014/main" id="{E3DAC1A8-02A9-C775-745C-BB9B7AB80035}"/>
                    </a:ext>
                  </a:extLst>
                </p:cNvPr>
                <p:cNvSpPr/>
                <p:nvPr/>
              </p:nvSpPr>
              <p:spPr>
                <a:xfrm>
                  <a:off x="706297" y="2619215"/>
                  <a:ext cx="764809" cy="67942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75" b="1">
                    <a:solidFill>
                      <a:schemeClr val="accent4">
                        <a:lumMod val="50000"/>
                      </a:schemeClr>
                    </a:solidFill>
                    <a:latin typeface="Arial" panose="020B0604020202020204" pitchFamily="34" charset="0"/>
                    <a:cs typeface="Arial" panose="020B0604020202020204" pitchFamily="34" charset="0"/>
                  </a:endParaRPr>
                </a:p>
              </p:txBody>
            </p:sp>
          </p:grpSp>
          <p:sp>
            <p:nvSpPr>
              <p:cNvPr id="33" name="TextBox 17">
                <a:extLst>
                  <a:ext uri="{FF2B5EF4-FFF2-40B4-BE49-F238E27FC236}">
                    <a16:creationId xmlns:a16="http://schemas.microsoft.com/office/drawing/2014/main" id="{083FA03B-3A59-DDC0-B907-6C6F8A6D8BB0}"/>
                  </a:ext>
                </a:extLst>
              </p:cNvPr>
              <p:cNvSpPr txBox="1"/>
              <p:nvPr/>
            </p:nvSpPr>
            <p:spPr>
              <a:xfrm>
                <a:off x="1261012" y="668440"/>
                <a:ext cx="3465723" cy="492442"/>
              </a:xfrm>
              <a:prstGeom prst="rect">
                <a:avLst/>
              </a:prstGeom>
              <a:noFill/>
            </p:spPr>
            <p:txBody>
              <a:bodyPr wrap="square" rtlCol="0">
                <a:spAutoFit/>
              </a:bodyPr>
              <a:lstStyle/>
              <a:p>
                <a:r>
                  <a:rPr lang="en-US" sz="1800" b="1" dirty="0">
                    <a:solidFill>
                      <a:srgbClr val="206252"/>
                    </a:solidFill>
                    <a:latin typeface="Arial" panose="020B0604020202020204" pitchFamily="34" charset="0"/>
                    <a:ea typeface="Roboto" panose="02000000000000000000" pitchFamily="2" charset="0"/>
                    <a:cs typeface="Arial" panose="020B0604020202020204" pitchFamily="34" charset="0"/>
                  </a:rPr>
                  <a:t> </a:t>
                </a:r>
                <a:r>
                  <a:rPr lang="en-US" sz="1800"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 </a:t>
                </a:r>
                <a:r>
                  <a:rPr lang="en-US" sz="1800" b="1" dirty="0" err="1">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Một</a:t>
                </a:r>
                <a:r>
                  <a:rPr lang="en-US" sz="1800"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 </a:t>
                </a:r>
                <a:r>
                  <a:rPr lang="en-US" sz="1800" b="1" dirty="0" err="1">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số</a:t>
                </a:r>
                <a:r>
                  <a:rPr lang="en-US" sz="1800"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 </a:t>
                </a:r>
                <a:r>
                  <a:rPr lang="en-US" sz="1800" b="1" dirty="0" err="1">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nội</a:t>
                </a:r>
                <a:r>
                  <a:rPr lang="en-US" sz="1800"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 dung </a:t>
                </a:r>
                <a:r>
                  <a:rPr lang="en-US" sz="1800" b="1" dirty="0" err="1">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của</a:t>
                </a:r>
                <a:r>
                  <a:rPr lang="en-US" sz="1800"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 </a:t>
                </a:r>
                <a:r>
                  <a:rPr lang="en-US" sz="1800" b="1" dirty="0" err="1">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Bộ</a:t>
                </a:r>
                <a:r>
                  <a:rPr lang="en-US" sz="1800"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 </a:t>
                </a:r>
                <a:r>
                  <a:rPr lang="en-US" sz="1800" b="1" dirty="0" err="1">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luật</a:t>
                </a:r>
                <a:r>
                  <a:rPr lang="en-US" sz="1800"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 </a:t>
                </a:r>
                <a:r>
                  <a:rPr lang="en-US" sz="1800" b="1" dirty="0" err="1">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lao</a:t>
                </a:r>
                <a:r>
                  <a:rPr lang="en-US" sz="1800"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 </a:t>
                </a:r>
                <a:r>
                  <a:rPr lang="en-US" sz="1800" b="1" dirty="0" err="1">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động</a:t>
                </a:r>
                <a:endParaRPr lang="vi-VN" sz="1800"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endParaRPr>
              </a:p>
            </p:txBody>
          </p:sp>
        </p:grpSp>
        <p:sp>
          <p:nvSpPr>
            <p:cNvPr id="18" name="TextBox 23">
              <a:extLst>
                <a:ext uri="{FF2B5EF4-FFF2-40B4-BE49-F238E27FC236}">
                  <a16:creationId xmlns:a16="http://schemas.microsoft.com/office/drawing/2014/main" id="{F59177C1-4342-5CD7-51B4-9ABA8C93C740}"/>
                </a:ext>
              </a:extLst>
            </p:cNvPr>
            <p:cNvSpPr txBox="1"/>
            <p:nvPr/>
          </p:nvSpPr>
          <p:spPr>
            <a:xfrm>
              <a:off x="526881" y="689692"/>
              <a:ext cx="717437" cy="384721"/>
            </a:xfrm>
            <a:prstGeom prst="rect">
              <a:avLst/>
            </a:prstGeom>
            <a:noFill/>
          </p:spPr>
          <p:txBody>
            <a:bodyPr wrap="square" rtlCol="0">
              <a:spAutoFit/>
            </a:bodyPr>
            <a:lstStyle/>
            <a:p>
              <a:pPr algn="ctr"/>
              <a:r>
                <a:rPr lang="en-US" sz="1275"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3</a:t>
              </a:r>
              <a:endParaRPr lang="vi-VN" sz="1275"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endParaRPr>
            </a:p>
          </p:txBody>
        </p:sp>
      </p:grpSp>
      <p:sp>
        <p:nvSpPr>
          <p:cNvPr id="6" name="TextBox 5">
            <a:extLst>
              <a:ext uri="{FF2B5EF4-FFF2-40B4-BE49-F238E27FC236}">
                <a16:creationId xmlns:a16="http://schemas.microsoft.com/office/drawing/2014/main" id="{B19D9344-D668-3E19-9089-29541B0681B2}"/>
              </a:ext>
            </a:extLst>
          </p:cNvPr>
          <p:cNvSpPr txBox="1"/>
          <p:nvPr/>
        </p:nvSpPr>
        <p:spPr>
          <a:xfrm>
            <a:off x="1968192" y="2045558"/>
            <a:ext cx="5285100" cy="400110"/>
          </a:xfrm>
          <a:prstGeom prst="rect">
            <a:avLst/>
          </a:prstGeom>
          <a:noFill/>
        </p:spPr>
        <p:txBody>
          <a:bodyPr wrap="square" rtlCol="0">
            <a:spAutoFit/>
          </a:bodyPr>
          <a:lstStyle/>
          <a:p>
            <a:pPr algn="ctr">
              <a:defRPr/>
            </a:pPr>
            <a:r>
              <a:rPr lang="vi-VN" sz="2000" dirty="0">
                <a:solidFill>
                  <a:srgbClr val="002060"/>
                </a:solidFill>
                <a:cs typeface="Arial" pitchFamily="34" charset="0"/>
              </a:rPr>
              <a:t>3.1.</a:t>
            </a:r>
            <a:r>
              <a:rPr lang="en-US" sz="2000" dirty="0">
                <a:solidFill>
                  <a:srgbClr val="002060"/>
                </a:solidFill>
                <a:cs typeface="Arial" pitchFamily="34" charset="0"/>
              </a:rPr>
              <a:t>1.</a:t>
            </a:r>
            <a:r>
              <a:rPr lang="vi-VN" sz="2000" dirty="0">
                <a:solidFill>
                  <a:srgbClr val="002060"/>
                </a:solidFill>
                <a:cs typeface="Arial" pitchFamily="34" charset="0"/>
              </a:rPr>
              <a:t> Quyền cơ bản của </a:t>
            </a:r>
            <a:r>
              <a:rPr lang="en-US" sz="2000" dirty="0">
                <a:solidFill>
                  <a:srgbClr val="002060"/>
                </a:solidFill>
                <a:latin typeface="Arial" pitchFamily="34" charset="0"/>
                <a:cs typeface="Arial" pitchFamily="34" charset="0"/>
              </a:rPr>
              <a:t>NLĐ</a:t>
            </a:r>
            <a:endParaRPr lang="en-US" sz="2000" b="1" dirty="0">
              <a:solidFill>
                <a:srgbClr val="002060"/>
              </a:solidFill>
              <a:latin typeface="Arial" pitchFamily="34" charset="0"/>
              <a:cs typeface="Arial" pitchFamily="34" charset="0"/>
            </a:endParaRPr>
          </a:p>
        </p:txBody>
      </p:sp>
    </p:spTree>
    <p:extLst>
      <p:ext uri="{BB962C8B-B14F-4D97-AF65-F5344CB8AC3E}">
        <p14:creationId xmlns:p14="http://schemas.microsoft.com/office/powerpoint/2010/main" val="19597527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randombar(horizontal)">
                                      <p:cBhvr>
                                        <p:cTn id="7" dur="1000"/>
                                        <p:tgtEl>
                                          <p:spTgt spid="16"/>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randombar(horizontal)">
                                      <p:cBhvr>
                                        <p:cTn id="10"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grpSp>
        <p:nvGrpSpPr>
          <p:cNvPr id="17" name="Nhóm 154">
            <a:extLst>
              <a:ext uri="{FF2B5EF4-FFF2-40B4-BE49-F238E27FC236}">
                <a16:creationId xmlns:a16="http://schemas.microsoft.com/office/drawing/2014/main" id="{B7FB9D5D-05C2-A033-BA63-BCECAA00FF8C}"/>
              </a:ext>
            </a:extLst>
          </p:cNvPr>
          <p:cNvGrpSpPr/>
          <p:nvPr/>
        </p:nvGrpSpPr>
        <p:grpSpPr>
          <a:xfrm>
            <a:off x="268475" y="1270568"/>
            <a:ext cx="5749550" cy="707886"/>
            <a:chOff x="669416" y="2897889"/>
            <a:chExt cx="6771263" cy="943846"/>
          </a:xfrm>
        </p:grpSpPr>
        <p:sp>
          <p:nvSpPr>
            <p:cNvPr id="18" name="TextBox 27">
              <a:extLst>
                <a:ext uri="{FF2B5EF4-FFF2-40B4-BE49-F238E27FC236}">
                  <a16:creationId xmlns:a16="http://schemas.microsoft.com/office/drawing/2014/main" id="{3D9451A8-5B2C-826A-E4FB-34DA9AC72394}"/>
                </a:ext>
              </a:extLst>
            </p:cNvPr>
            <p:cNvSpPr txBox="1"/>
            <p:nvPr/>
          </p:nvSpPr>
          <p:spPr>
            <a:xfrm>
              <a:off x="1158861" y="2897889"/>
              <a:ext cx="6281818" cy="943846"/>
            </a:xfrm>
            <a:prstGeom prst="rect">
              <a:avLst/>
            </a:prstGeom>
            <a:noFill/>
          </p:spPr>
          <p:txBody>
            <a:bodyPr wrap="square" rtlCol="0">
              <a:spAutoFit/>
            </a:bodyPr>
            <a:lstStyle/>
            <a:p>
              <a:pPr fontAlgn="auto">
                <a:spcBef>
                  <a:spcPts val="0"/>
                </a:spcBef>
                <a:spcAft>
                  <a:spcPts val="0"/>
                </a:spcAft>
                <a:defRPr/>
              </a:pPr>
              <a:r>
                <a:rPr lang="vi-VN" sz="2000" dirty="0">
                  <a:cs typeface="Arial" pitchFamily="34" charset="0"/>
                </a:rPr>
                <a:t>Quyền được nghỉ ngơi theo chế độ quy định</a:t>
              </a:r>
              <a:endParaRPr lang="en-US" sz="1900" dirty="0">
                <a:latin typeface="Arial" pitchFamily="34" charset="0"/>
                <a:cs typeface="Arial" pitchFamily="34" charset="0"/>
              </a:endParaRPr>
            </a:p>
          </p:txBody>
        </p:sp>
        <p:grpSp>
          <p:nvGrpSpPr>
            <p:cNvPr id="19" name="Nhóm 156">
              <a:extLst>
                <a:ext uri="{FF2B5EF4-FFF2-40B4-BE49-F238E27FC236}">
                  <a16:creationId xmlns:a16="http://schemas.microsoft.com/office/drawing/2014/main" id="{C368CA6D-882B-93DA-714E-8D4D097D5757}"/>
                </a:ext>
              </a:extLst>
            </p:cNvPr>
            <p:cNvGrpSpPr/>
            <p:nvPr/>
          </p:nvGrpSpPr>
          <p:grpSpPr>
            <a:xfrm rot="16200000">
              <a:off x="690749" y="3085589"/>
              <a:ext cx="330518" cy="373184"/>
              <a:chOff x="5963428" y="786027"/>
              <a:chExt cx="867388" cy="1034112"/>
            </a:xfrm>
          </p:grpSpPr>
          <p:sp>
            <p:nvSpPr>
              <p:cNvPr id="20" name="Lưu Đồ: Quyết Định 168">
                <a:extLst>
                  <a:ext uri="{FF2B5EF4-FFF2-40B4-BE49-F238E27FC236}">
                    <a16:creationId xmlns:a16="http://schemas.microsoft.com/office/drawing/2014/main" id="{F5D05E2A-625B-97D9-EE94-ECC8CA3F63FD}"/>
                  </a:ext>
                </a:extLst>
              </p:cNvPr>
              <p:cNvSpPr/>
              <p:nvPr/>
            </p:nvSpPr>
            <p:spPr>
              <a:xfrm>
                <a:off x="5963428" y="110759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21" name="Lưu Đồ: Quyết Định 166">
                <a:extLst>
                  <a:ext uri="{FF2B5EF4-FFF2-40B4-BE49-F238E27FC236}">
                    <a16:creationId xmlns:a16="http://schemas.microsoft.com/office/drawing/2014/main" id="{3DF3E25F-DCE4-168D-3BDB-FAC79ADD1E23}"/>
                  </a:ext>
                </a:extLst>
              </p:cNvPr>
              <p:cNvSpPr/>
              <p:nvPr/>
            </p:nvSpPr>
            <p:spPr>
              <a:xfrm>
                <a:off x="6227588" y="1093811"/>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22" name="Lưu Đồ: Quyết Định 164">
                <a:extLst>
                  <a:ext uri="{FF2B5EF4-FFF2-40B4-BE49-F238E27FC236}">
                    <a16:creationId xmlns:a16="http://schemas.microsoft.com/office/drawing/2014/main" id="{58D54AC1-A8FA-C892-C87D-DED01339054D}"/>
                  </a:ext>
                </a:extLst>
              </p:cNvPr>
              <p:cNvSpPr/>
              <p:nvPr/>
            </p:nvSpPr>
            <p:spPr>
              <a:xfrm>
                <a:off x="6099838" y="141597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23" name="Lưu Đồ: Quyết Định 162">
                <a:extLst>
                  <a:ext uri="{FF2B5EF4-FFF2-40B4-BE49-F238E27FC236}">
                    <a16:creationId xmlns:a16="http://schemas.microsoft.com/office/drawing/2014/main" id="{C1CB8E5A-B772-E97B-61F2-35855BF79CBE}"/>
                  </a:ext>
                </a:extLst>
              </p:cNvPr>
              <p:cNvSpPr/>
              <p:nvPr/>
            </p:nvSpPr>
            <p:spPr>
              <a:xfrm>
                <a:off x="6080830" y="78602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solidFill>
                    <a:schemeClr val="tx1"/>
                  </a:solidFill>
                </a:endParaRPr>
              </a:p>
            </p:txBody>
          </p:sp>
        </p:grpSp>
      </p:grpSp>
      <p:grpSp>
        <p:nvGrpSpPr>
          <p:cNvPr id="25" name="Nhóm 154">
            <a:extLst>
              <a:ext uri="{FF2B5EF4-FFF2-40B4-BE49-F238E27FC236}">
                <a16:creationId xmlns:a16="http://schemas.microsoft.com/office/drawing/2014/main" id="{59A6897C-C2CF-FAA2-E6FC-8CA126621A3C}"/>
              </a:ext>
            </a:extLst>
          </p:cNvPr>
          <p:cNvGrpSpPr/>
          <p:nvPr/>
        </p:nvGrpSpPr>
        <p:grpSpPr>
          <a:xfrm>
            <a:off x="268475" y="2243738"/>
            <a:ext cx="5749550" cy="707886"/>
            <a:chOff x="669416" y="2897889"/>
            <a:chExt cx="7300661" cy="943846"/>
          </a:xfrm>
        </p:grpSpPr>
        <p:sp>
          <p:nvSpPr>
            <p:cNvPr id="26" name="TextBox 27">
              <a:extLst>
                <a:ext uri="{FF2B5EF4-FFF2-40B4-BE49-F238E27FC236}">
                  <a16:creationId xmlns:a16="http://schemas.microsoft.com/office/drawing/2014/main" id="{2A987CC6-283F-3571-B6E0-EC9D51DBCE54}"/>
                </a:ext>
              </a:extLst>
            </p:cNvPr>
            <p:cNvSpPr txBox="1"/>
            <p:nvPr/>
          </p:nvSpPr>
          <p:spPr>
            <a:xfrm>
              <a:off x="1158861" y="2897889"/>
              <a:ext cx="6811216" cy="943846"/>
            </a:xfrm>
            <a:prstGeom prst="rect">
              <a:avLst/>
            </a:prstGeom>
            <a:noFill/>
          </p:spPr>
          <p:txBody>
            <a:bodyPr wrap="square" rtlCol="0">
              <a:spAutoFit/>
            </a:bodyPr>
            <a:lstStyle/>
            <a:p>
              <a:pPr fontAlgn="auto">
                <a:spcBef>
                  <a:spcPts val="0"/>
                </a:spcBef>
                <a:spcAft>
                  <a:spcPts val="0"/>
                </a:spcAft>
                <a:defRPr/>
              </a:pPr>
              <a:r>
                <a:rPr lang="vi-VN" sz="2000" dirty="0">
                  <a:cs typeface="Arial" pitchFamily="34" charset="0"/>
                </a:rPr>
                <a:t>Quyền được tham gia đóng và hưởng bảo hiểm </a:t>
              </a:r>
              <a:r>
                <a:rPr lang="en-US" sz="2000" dirty="0">
                  <a:cs typeface="Arial" pitchFamily="34" charset="0"/>
                </a:rPr>
                <a:t>XH</a:t>
              </a:r>
              <a:endParaRPr lang="en-US" sz="1900" dirty="0">
                <a:latin typeface="Arial" pitchFamily="34" charset="0"/>
                <a:cs typeface="Arial" pitchFamily="34" charset="0"/>
              </a:endParaRPr>
            </a:p>
          </p:txBody>
        </p:sp>
        <p:grpSp>
          <p:nvGrpSpPr>
            <p:cNvPr id="27" name="Nhóm 156">
              <a:extLst>
                <a:ext uri="{FF2B5EF4-FFF2-40B4-BE49-F238E27FC236}">
                  <a16:creationId xmlns:a16="http://schemas.microsoft.com/office/drawing/2014/main" id="{66924D28-80F6-BD78-521D-65C10747FED3}"/>
                </a:ext>
              </a:extLst>
            </p:cNvPr>
            <p:cNvGrpSpPr/>
            <p:nvPr/>
          </p:nvGrpSpPr>
          <p:grpSpPr>
            <a:xfrm rot="16200000">
              <a:off x="690749" y="3085589"/>
              <a:ext cx="330518" cy="373184"/>
              <a:chOff x="5963428" y="786027"/>
              <a:chExt cx="867388" cy="1034112"/>
            </a:xfrm>
          </p:grpSpPr>
          <p:sp>
            <p:nvSpPr>
              <p:cNvPr id="28" name="Lưu Đồ: Quyết Định 168">
                <a:extLst>
                  <a:ext uri="{FF2B5EF4-FFF2-40B4-BE49-F238E27FC236}">
                    <a16:creationId xmlns:a16="http://schemas.microsoft.com/office/drawing/2014/main" id="{D90C8647-BD05-C7D9-B267-F9E3CE8F0E0C}"/>
                  </a:ext>
                </a:extLst>
              </p:cNvPr>
              <p:cNvSpPr/>
              <p:nvPr/>
            </p:nvSpPr>
            <p:spPr>
              <a:xfrm>
                <a:off x="5963428" y="110759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29" name="Lưu Đồ: Quyết Định 166">
                <a:extLst>
                  <a:ext uri="{FF2B5EF4-FFF2-40B4-BE49-F238E27FC236}">
                    <a16:creationId xmlns:a16="http://schemas.microsoft.com/office/drawing/2014/main" id="{94DB7A68-BF51-0EC3-8CB9-D1C43BF610F7}"/>
                  </a:ext>
                </a:extLst>
              </p:cNvPr>
              <p:cNvSpPr/>
              <p:nvPr/>
            </p:nvSpPr>
            <p:spPr>
              <a:xfrm>
                <a:off x="6227588" y="1093811"/>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30" name="Lưu Đồ: Quyết Định 164">
                <a:extLst>
                  <a:ext uri="{FF2B5EF4-FFF2-40B4-BE49-F238E27FC236}">
                    <a16:creationId xmlns:a16="http://schemas.microsoft.com/office/drawing/2014/main" id="{356E9D5E-48A2-C6FD-E268-5AFAAF3602F2}"/>
                  </a:ext>
                </a:extLst>
              </p:cNvPr>
              <p:cNvSpPr/>
              <p:nvPr/>
            </p:nvSpPr>
            <p:spPr>
              <a:xfrm>
                <a:off x="6099838" y="141597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31" name="Lưu Đồ: Quyết Định 162">
                <a:extLst>
                  <a:ext uri="{FF2B5EF4-FFF2-40B4-BE49-F238E27FC236}">
                    <a16:creationId xmlns:a16="http://schemas.microsoft.com/office/drawing/2014/main" id="{34C1BFFC-B2B6-9EDF-84CC-1F9A0F185D59}"/>
                  </a:ext>
                </a:extLst>
              </p:cNvPr>
              <p:cNvSpPr/>
              <p:nvPr/>
            </p:nvSpPr>
            <p:spPr>
              <a:xfrm>
                <a:off x="6080830" y="78602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solidFill>
                    <a:schemeClr val="tx1"/>
                  </a:solidFill>
                </a:endParaRPr>
              </a:p>
            </p:txBody>
          </p:sp>
        </p:grpSp>
      </p:grpSp>
      <p:grpSp>
        <p:nvGrpSpPr>
          <p:cNvPr id="32" name="Nhóm 154">
            <a:extLst>
              <a:ext uri="{FF2B5EF4-FFF2-40B4-BE49-F238E27FC236}">
                <a16:creationId xmlns:a16="http://schemas.microsoft.com/office/drawing/2014/main" id="{AEA3CA45-AC1A-FA48-0B66-216011946614}"/>
              </a:ext>
            </a:extLst>
          </p:cNvPr>
          <p:cNvGrpSpPr/>
          <p:nvPr/>
        </p:nvGrpSpPr>
        <p:grpSpPr>
          <a:xfrm>
            <a:off x="345281" y="3408765"/>
            <a:ext cx="5476875" cy="1015663"/>
            <a:chOff x="669416" y="2897889"/>
            <a:chExt cx="6771263" cy="1354214"/>
          </a:xfrm>
        </p:grpSpPr>
        <p:sp>
          <p:nvSpPr>
            <p:cNvPr id="33" name="TextBox 27">
              <a:extLst>
                <a:ext uri="{FF2B5EF4-FFF2-40B4-BE49-F238E27FC236}">
                  <a16:creationId xmlns:a16="http://schemas.microsoft.com/office/drawing/2014/main" id="{041DFF2C-4E1F-FC3B-64DD-D2C403467380}"/>
                </a:ext>
              </a:extLst>
            </p:cNvPr>
            <p:cNvSpPr txBox="1"/>
            <p:nvPr/>
          </p:nvSpPr>
          <p:spPr>
            <a:xfrm>
              <a:off x="1158861" y="2897889"/>
              <a:ext cx="6281818" cy="1354214"/>
            </a:xfrm>
            <a:prstGeom prst="rect">
              <a:avLst/>
            </a:prstGeom>
            <a:noFill/>
          </p:spPr>
          <p:txBody>
            <a:bodyPr wrap="square" rtlCol="0">
              <a:spAutoFit/>
            </a:bodyPr>
            <a:lstStyle/>
            <a:p>
              <a:pPr fontAlgn="auto">
                <a:spcBef>
                  <a:spcPts val="0"/>
                </a:spcBef>
                <a:spcAft>
                  <a:spcPts val="0"/>
                </a:spcAft>
                <a:defRPr/>
              </a:pPr>
              <a:r>
                <a:rPr lang="vi-VN" sz="2000" dirty="0">
                  <a:cs typeface="Arial" pitchFamily="34" charset="0"/>
                </a:rPr>
                <a:t>Quyền được làm việc trong điều kiện đảm bảo an toàn lao động và vệ sinh lao động</a:t>
              </a:r>
              <a:endParaRPr lang="en-US" sz="1900" dirty="0">
                <a:latin typeface="Arial" pitchFamily="34" charset="0"/>
                <a:cs typeface="Arial" pitchFamily="34" charset="0"/>
              </a:endParaRPr>
            </a:p>
          </p:txBody>
        </p:sp>
        <p:grpSp>
          <p:nvGrpSpPr>
            <p:cNvPr id="34" name="Nhóm 156">
              <a:extLst>
                <a:ext uri="{FF2B5EF4-FFF2-40B4-BE49-F238E27FC236}">
                  <a16:creationId xmlns:a16="http://schemas.microsoft.com/office/drawing/2014/main" id="{30AC12E8-30B2-2936-D5C0-FC15B1610BD8}"/>
                </a:ext>
              </a:extLst>
            </p:cNvPr>
            <p:cNvGrpSpPr/>
            <p:nvPr/>
          </p:nvGrpSpPr>
          <p:grpSpPr>
            <a:xfrm rot="16200000">
              <a:off x="690749" y="3085589"/>
              <a:ext cx="330518" cy="373184"/>
              <a:chOff x="5963428" y="786027"/>
              <a:chExt cx="867388" cy="1034112"/>
            </a:xfrm>
          </p:grpSpPr>
          <p:sp>
            <p:nvSpPr>
              <p:cNvPr id="35" name="Lưu Đồ: Quyết Định 168">
                <a:extLst>
                  <a:ext uri="{FF2B5EF4-FFF2-40B4-BE49-F238E27FC236}">
                    <a16:creationId xmlns:a16="http://schemas.microsoft.com/office/drawing/2014/main" id="{F737DA37-441D-0CA7-B82D-80A56ED64040}"/>
                  </a:ext>
                </a:extLst>
              </p:cNvPr>
              <p:cNvSpPr/>
              <p:nvPr/>
            </p:nvSpPr>
            <p:spPr>
              <a:xfrm>
                <a:off x="5963428" y="110759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36" name="Lưu Đồ: Quyết Định 166">
                <a:extLst>
                  <a:ext uri="{FF2B5EF4-FFF2-40B4-BE49-F238E27FC236}">
                    <a16:creationId xmlns:a16="http://schemas.microsoft.com/office/drawing/2014/main" id="{3B1B8C8C-3E10-E121-E741-C009476554E0}"/>
                  </a:ext>
                </a:extLst>
              </p:cNvPr>
              <p:cNvSpPr/>
              <p:nvPr/>
            </p:nvSpPr>
            <p:spPr>
              <a:xfrm>
                <a:off x="6227588" y="1093811"/>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37" name="Lưu Đồ: Quyết Định 164">
                <a:extLst>
                  <a:ext uri="{FF2B5EF4-FFF2-40B4-BE49-F238E27FC236}">
                    <a16:creationId xmlns:a16="http://schemas.microsoft.com/office/drawing/2014/main" id="{5369459A-506D-9A9C-AB95-0B05440A239C}"/>
                  </a:ext>
                </a:extLst>
              </p:cNvPr>
              <p:cNvSpPr/>
              <p:nvPr/>
            </p:nvSpPr>
            <p:spPr>
              <a:xfrm>
                <a:off x="6099838" y="141597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38" name="Lưu Đồ: Quyết Định 162">
                <a:extLst>
                  <a:ext uri="{FF2B5EF4-FFF2-40B4-BE49-F238E27FC236}">
                    <a16:creationId xmlns:a16="http://schemas.microsoft.com/office/drawing/2014/main" id="{04256E53-E4A8-3B75-4BAC-0A2F092B0EBC}"/>
                  </a:ext>
                </a:extLst>
              </p:cNvPr>
              <p:cNvSpPr/>
              <p:nvPr/>
            </p:nvSpPr>
            <p:spPr>
              <a:xfrm>
                <a:off x="6080830" y="78602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solidFill>
                    <a:schemeClr val="tx1"/>
                  </a:solidFill>
                </a:endParaRPr>
              </a:p>
            </p:txBody>
          </p:sp>
        </p:grpSp>
      </p:grpSp>
      <p:pic>
        <p:nvPicPr>
          <p:cNvPr id="3" name="Picture 2"/>
          <p:cNvPicPr>
            <a:picLocks noChangeAspect="1"/>
          </p:cNvPicPr>
          <p:nvPr/>
        </p:nvPicPr>
        <p:blipFill>
          <a:blip r:embed="rId2"/>
          <a:stretch>
            <a:fillRect/>
          </a:stretch>
        </p:blipFill>
        <p:spPr>
          <a:xfrm>
            <a:off x="6018025" y="685801"/>
            <a:ext cx="2999555" cy="3977640"/>
          </a:xfrm>
          <a:prstGeom prst="rect">
            <a:avLst/>
          </a:prstGeom>
        </p:spPr>
      </p:pic>
    </p:spTree>
    <p:extLst>
      <p:ext uri="{BB962C8B-B14F-4D97-AF65-F5344CB8AC3E}">
        <p14:creationId xmlns:p14="http://schemas.microsoft.com/office/powerpoint/2010/main" val="26533921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up)">
                                      <p:cBhvr>
                                        <p:cTn id="7" dur="750"/>
                                        <p:tgtEl>
                                          <p:spTgt spid="17"/>
                                        </p:tgtEl>
                                      </p:cBhvr>
                                    </p:animEffect>
                                  </p:childTnLst>
                                </p:cTn>
                              </p:par>
                            </p:childTnLst>
                          </p:cTn>
                        </p:par>
                        <p:par>
                          <p:cTn id="8" fill="hold">
                            <p:stCondLst>
                              <p:cond delay="750"/>
                            </p:stCondLst>
                            <p:childTnLst>
                              <p:par>
                                <p:cTn id="9" presetID="22" presetClass="entr" presetSubtype="1" fill="hold" nodeType="after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wipe(up)">
                                      <p:cBhvr>
                                        <p:cTn id="11" dur="750"/>
                                        <p:tgtEl>
                                          <p:spTgt spid="25"/>
                                        </p:tgtEl>
                                      </p:cBhvr>
                                    </p:animEffect>
                                  </p:childTnLst>
                                </p:cTn>
                              </p:par>
                            </p:childTnLst>
                          </p:cTn>
                        </p:par>
                        <p:par>
                          <p:cTn id="12" fill="hold">
                            <p:stCondLst>
                              <p:cond delay="1500"/>
                            </p:stCondLst>
                            <p:childTnLst>
                              <p:par>
                                <p:cTn id="13" presetID="22" presetClass="entr" presetSubtype="1" fill="hold" nodeType="afterEffect">
                                  <p:stCondLst>
                                    <p:cond delay="0"/>
                                  </p:stCondLst>
                                  <p:childTnLst>
                                    <p:set>
                                      <p:cBhvr>
                                        <p:cTn id="14" dur="1" fill="hold">
                                          <p:stCondLst>
                                            <p:cond delay="0"/>
                                          </p:stCondLst>
                                        </p:cTn>
                                        <p:tgtEl>
                                          <p:spTgt spid="32"/>
                                        </p:tgtEl>
                                        <p:attrNameLst>
                                          <p:attrName>style.visibility</p:attrName>
                                        </p:attrNameLst>
                                      </p:cBhvr>
                                      <p:to>
                                        <p:strVal val="visible"/>
                                      </p:to>
                                    </p:set>
                                    <p:animEffect transition="in" filter="wipe(up)">
                                      <p:cBhvr>
                                        <p:cTn id="15" dur="75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grpSp>
        <p:nvGrpSpPr>
          <p:cNvPr id="17" name="Nhóm 154">
            <a:extLst>
              <a:ext uri="{FF2B5EF4-FFF2-40B4-BE49-F238E27FC236}">
                <a16:creationId xmlns:a16="http://schemas.microsoft.com/office/drawing/2014/main" id="{B7FB9D5D-05C2-A033-BA63-BCECAA00FF8C}"/>
              </a:ext>
            </a:extLst>
          </p:cNvPr>
          <p:cNvGrpSpPr/>
          <p:nvPr/>
        </p:nvGrpSpPr>
        <p:grpSpPr>
          <a:xfrm>
            <a:off x="268475" y="1270568"/>
            <a:ext cx="5104583" cy="707886"/>
            <a:chOff x="669416" y="2897889"/>
            <a:chExt cx="6771263" cy="943846"/>
          </a:xfrm>
        </p:grpSpPr>
        <p:sp>
          <p:nvSpPr>
            <p:cNvPr id="18" name="TextBox 27">
              <a:extLst>
                <a:ext uri="{FF2B5EF4-FFF2-40B4-BE49-F238E27FC236}">
                  <a16:creationId xmlns:a16="http://schemas.microsoft.com/office/drawing/2014/main" id="{3D9451A8-5B2C-826A-E4FB-34DA9AC72394}"/>
                </a:ext>
              </a:extLst>
            </p:cNvPr>
            <p:cNvSpPr txBox="1"/>
            <p:nvPr/>
          </p:nvSpPr>
          <p:spPr>
            <a:xfrm>
              <a:off x="1158861" y="2897889"/>
              <a:ext cx="6281818" cy="943846"/>
            </a:xfrm>
            <a:prstGeom prst="rect">
              <a:avLst/>
            </a:prstGeom>
            <a:noFill/>
          </p:spPr>
          <p:txBody>
            <a:bodyPr wrap="square" rtlCol="0">
              <a:spAutoFit/>
            </a:bodyPr>
            <a:lstStyle/>
            <a:p>
              <a:pPr fontAlgn="auto">
                <a:spcBef>
                  <a:spcPts val="0"/>
                </a:spcBef>
                <a:spcAft>
                  <a:spcPts val="0"/>
                </a:spcAft>
                <a:defRPr/>
              </a:pPr>
              <a:r>
                <a:rPr lang="vi-VN" sz="2000" dirty="0">
                  <a:cs typeface="Arial" pitchFamily="34" charset="0"/>
                </a:rPr>
                <a:t>Quyền được làm việc, tự do lựa chọn việc làm và nghề nghiệp phù hợp</a:t>
              </a:r>
              <a:endParaRPr lang="en-US" sz="1900" dirty="0">
                <a:latin typeface="Arial" pitchFamily="34" charset="0"/>
                <a:cs typeface="Arial" pitchFamily="34" charset="0"/>
              </a:endParaRPr>
            </a:p>
          </p:txBody>
        </p:sp>
        <p:grpSp>
          <p:nvGrpSpPr>
            <p:cNvPr id="19" name="Nhóm 156">
              <a:extLst>
                <a:ext uri="{FF2B5EF4-FFF2-40B4-BE49-F238E27FC236}">
                  <a16:creationId xmlns:a16="http://schemas.microsoft.com/office/drawing/2014/main" id="{C368CA6D-882B-93DA-714E-8D4D097D5757}"/>
                </a:ext>
              </a:extLst>
            </p:cNvPr>
            <p:cNvGrpSpPr/>
            <p:nvPr/>
          </p:nvGrpSpPr>
          <p:grpSpPr>
            <a:xfrm rot="16200000">
              <a:off x="690749" y="3085589"/>
              <a:ext cx="330518" cy="373184"/>
              <a:chOff x="5963428" y="786027"/>
              <a:chExt cx="867388" cy="1034112"/>
            </a:xfrm>
          </p:grpSpPr>
          <p:sp>
            <p:nvSpPr>
              <p:cNvPr id="20" name="Lưu Đồ: Quyết Định 168">
                <a:extLst>
                  <a:ext uri="{FF2B5EF4-FFF2-40B4-BE49-F238E27FC236}">
                    <a16:creationId xmlns:a16="http://schemas.microsoft.com/office/drawing/2014/main" id="{F5D05E2A-625B-97D9-EE94-ECC8CA3F63FD}"/>
                  </a:ext>
                </a:extLst>
              </p:cNvPr>
              <p:cNvSpPr/>
              <p:nvPr/>
            </p:nvSpPr>
            <p:spPr>
              <a:xfrm>
                <a:off x="5963428" y="110759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21" name="Lưu Đồ: Quyết Định 166">
                <a:extLst>
                  <a:ext uri="{FF2B5EF4-FFF2-40B4-BE49-F238E27FC236}">
                    <a16:creationId xmlns:a16="http://schemas.microsoft.com/office/drawing/2014/main" id="{3DF3E25F-DCE4-168D-3BDB-FAC79ADD1E23}"/>
                  </a:ext>
                </a:extLst>
              </p:cNvPr>
              <p:cNvSpPr/>
              <p:nvPr/>
            </p:nvSpPr>
            <p:spPr>
              <a:xfrm>
                <a:off x="6227588" y="1093811"/>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22" name="Lưu Đồ: Quyết Định 164">
                <a:extLst>
                  <a:ext uri="{FF2B5EF4-FFF2-40B4-BE49-F238E27FC236}">
                    <a16:creationId xmlns:a16="http://schemas.microsoft.com/office/drawing/2014/main" id="{58D54AC1-A8FA-C892-C87D-DED01339054D}"/>
                  </a:ext>
                </a:extLst>
              </p:cNvPr>
              <p:cNvSpPr/>
              <p:nvPr/>
            </p:nvSpPr>
            <p:spPr>
              <a:xfrm>
                <a:off x="6099838" y="141597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23" name="Lưu Đồ: Quyết Định 162">
                <a:extLst>
                  <a:ext uri="{FF2B5EF4-FFF2-40B4-BE49-F238E27FC236}">
                    <a16:creationId xmlns:a16="http://schemas.microsoft.com/office/drawing/2014/main" id="{C1CB8E5A-B772-E97B-61F2-35855BF79CBE}"/>
                  </a:ext>
                </a:extLst>
              </p:cNvPr>
              <p:cNvSpPr/>
              <p:nvPr/>
            </p:nvSpPr>
            <p:spPr>
              <a:xfrm>
                <a:off x="6080830" y="78602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solidFill>
                    <a:schemeClr val="tx1"/>
                  </a:solidFill>
                </a:endParaRPr>
              </a:p>
            </p:txBody>
          </p:sp>
        </p:grpSp>
      </p:grpSp>
      <p:pic>
        <p:nvPicPr>
          <p:cNvPr id="1026" name="Picture 2" descr="Hiến pháp nước Cộng hòa xã hội chủ nghĩa Việt Nam – Wikipedia tiếng Việt">
            <a:extLst>
              <a:ext uri="{FF2B5EF4-FFF2-40B4-BE49-F238E27FC236}">
                <a16:creationId xmlns:a16="http://schemas.microsoft.com/office/drawing/2014/main" id="{792DE5E1-9AF1-F246-ECCC-8486D0B7539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8025" y="710399"/>
            <a:ext cx="2857500" cy="3954448"/>
          </a:xfrm>
          <a:prstGeom prst="rect">
            <a:avLst/>
          </a:prstGeom>
          <a:noFill/>
          <a:extLst>
            <a:ext uri="{909E8E84-426E-40DD-AFC4-6F175D3DCCD1}">
              <a14:hiddenFill xmlns:a14="http://schemas.microsoft.com/office/drawing/2010/main">
                <a:solidFill>
                  <a:srgbClr val="FFFFFF"/>
                </a:solidFill>
              </a14:hiddenFill>
            </a:ext>
          </a:extLst>
        </p:spPr>
      </p:pic>
      <p:grpSp>
        <p:nvGrpSpPr>
          <p:cNvPr id="25" name="Nhóm 154">
            <a:extLst>
              <a:ext uri="{FF2B5EF4-FFF2-40B4-BE49-F238E27FC236}">
                <a16:creationId xmlns:a16="http://schemas.microsoft.com/office/drawing/2014/main" id="{59A6897C-C2CF-FAA2-E6FC-8CA126621A3C}"/>
              </a:ext>
            </a:extLst>
          </p:cNvPr>
          <p:cNvGrpSpPr/>
          <p:nvPr/>
        </p:nvGrpSpPr>
        <p:grpSpPr>
          <a:xfrm>
            <a:off x="268475" y="2243738"/>
            <a:ext cx="5503675" cy="707886"/>
            <a:chOff x="669416" y="2897889"/>
            <a:chExt cx="7300661" cy="943846"/>
          </a:xfrm>
        </p:grpSpPr>
        <p:sp>
          <p:nvSpPr>
            <p:cNvPr id="26" name="TextBox 27">
              <a:extLst>
                <a:ext uri="{FF2B5EF4-FFF2-40B4-BE49-F238E27FC236}">
                  <a16:creationId xmlns:a16="http://schemas.microsoft.com/office/drawing/2014/main" id="{2A987CC6-283F-3571-B6E0-EC9D51DBCE54}"/>
                </a:ext>
              </a:extLst>
            </p:cNvPr>
            <p:cNvSpPr txBox="1"/>
            <p:nvPr/>
          </p:nvSpPr>
          <p:spPr>
            <a:xfrm>
              <a:off x="1158861" y="2897889"/>
              <a:ext cx="6811216" cy="943846"/>
            </a:xfrm>
            <a:prstGeom prst="rect">
              <a:avLst/>
            </a:prstGeom>
            <a:noFill/>
          </p:spPr>
          <p:txBody>
            <a:bodyPr wrap="square" rtlCol="0">
              <a:spAutoFit/>
            </a:bodyPr>
            <a:lstStyle/>
            <a:p>
              <a:pPr fontAlgn="auto">
                <a:spcBef>
                  <a:spcPts val="0"/>
                </a:spcBef>
                <a:spcAft>
                  <a:spcPts val="0"/>
                </a:spcAft>
                <a:defRPr/>
              </a:pPr>
              <a:r>
                <a:rPr lang="vi-VN" sz="2000" dirty="0">
                  <a:cs typeface="Arial" pitchFamily="34" charset="0"/>
                </a:rPr>
                <a:t>Quyền được trả công (lương) trên cơ sở thỏa thuận với người sử dụng lao động</a:t>
              </a:r>
              <a:endParaRPr lang="en-US" sz="1900" dirty="0">
                <a:latin typeface="Arial" pitchFamily="34" charset="0"/>
                <a:cs typeface="Arial" pitchFamily="34" charset="0"/>
              </a:endParaRPr>
            </a:p>
          </p:txBody>
        </p:sp>
        <p:grpSp>
          <p:nvGrpSpPr>
            <p:cNvPr id="27" name="Nhóm 156">
              <a:extLst>
                <a:ext uri="{FF2B5EF4-FFF2-40B4-BE49-F238E27FC236}">
                  <a16:creationId xmlns:a16="http://schemas.microsoft.com/office/drawing/2014/main" id="{66924D28-80F6-BD78-521D-65C10747FED3}"/>
                </a:ext>
              </a:extLst>
            </p:cNvPr>
            <p:cNvGrpSpPr/>
            <p:nvPr/>
          </p:nvGrpSpPr>
          <p:grpSpPr>
            <a:xfrm rot="16200000">
              <a:off x="690749" y="3085589"/>
              <a:ext cx="330518" cy="373184"/>
              <a:chOff x="5963428" y="786027"/>
              <a:chExt cx="867388" cy="1034112"/>
            </a:xfrm>
          </p:grpSpPr>
          <p:sp>
            <p:nvSpPr>
              <p:cNvPr id="28" name="Lưu Đồ: Quyết Định 168">
                <a:extLst>
                  <a:ext uri="{FF2B5EF4-FFF2-40B4-BE49-F238E27FC236}">
                    <a16:creationId xmlns:a16="http://schemas.microsoft.com/office/drawing/2014/main" id="{D90C8647-BD05-C7D9-B267-F9E3CE8F0E0C}"/>
                  </a:ext>
                </a:extLst>
              </p:cNvPr>
              <p:cNvSpPr/>
              <p:nvPr/>
            </p:nvSpPr>
            <p:spPr>
              <a:xfrm>
                <a:off x="5963428" y="110759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29" name="Lưu Đồ: Quyết Định 166">
                <a:extLst>
                  <a:ext uri="{FF2B5EF4-FFF2-40B4-BE49-F238E27FC236}">
                    <a16:creationId xmlns:a16="http://schemas.microsoft.com/office/drawing/2014/main" id="{94DB7A68-BF51-0EC3-8CB9-D1C43BF610F7}"/>
                  </a:ext>
                </a:extLst>
              </p:cNvPr>
              <p:cNvSpPr/>
              <p:nvPr/>
            </p:nvSpPr>
            <p:spPr>
              <a:xfrm>
                <a:off x="6227588" y="1093811"/>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30" name="Lưu Đồ: Quyết Định 164">
                <a:extLst>
                  <a:ext uri="{FF2B5EF4-FFF2-40B4-BE49-F238E27FC236}">
                    <a16:creationId xmlns:a16="http://schemas.microsoft.com/office/drawing/2014/main" id="{356E9D5E-48A2-C6FD-E268-5AFAAF3602F2}"/>
                  </a:ext>
                </a:extLst>
              </p:cNvPr>
              <p:cNvSpPr/>
              <p:nvPr/>
            </p:nvSpPr>
            <p:spPr>
              <a:xfrm>
                <a:off x="6099838" y="141597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31" name="Lưu Đồ: Quyết Định 162">
                <a:extLst>
                  <a:ext uri="{FF2B5EF4-FFF2-40B4-BE49-F238E27FC236}">
                    <a16:creationId xmlns:a16="http://schemas.microsoft.com/office/drawing/2014/main" id="{34C1BFFC-B2B6-9EDF-84CC-1F9A0F185D59}"/>
                  </a:ext>
                </a:extLst>
              </p:cNvPr>
              <p:cNvSpPr/>
              <p:nvPr/>
            </p:nvSpPr>
            <p:spPr>
              <a:xfrm>
                <a:off x="6080830" y="78602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solidFill>
                    <a:schemeClr val="tx1"/>
                  </a:solidFill>
                </a:endParaRPr>
              </a:p>
            </p:txBody>
          </p:sp>
        </p:grpSp>
      </p:grpSp>
      <p:grpSp>
        <p:nvGrpSpPr>
          <p:cNvPr id="32" name="Nhóm 154">
            <a:extLst>
              <a:ext uri="{FF2B5EF4-FFF2-40B4-BE49-F238E27FC236}">
                <a16:creationId xmlns:a16="http://schemas.microsoft.com/office/drawing/2014/main" id="{AEA3CA45-AC1A-FA48-0B66-216011946614}"/>
              </a:ext>
            </a:extLst>
          </p:cNvPr>
          <p:cNvGrpSpPr/>
          <p:nvPr/>
        </p:nvGrpSpPr>
        <p:grpSpPr>
          <a:xfrm>
            <a:off x="345281" y="3408764"/>
            <a:ext cx="5476875" cy="707886"/>
            <a:chOff x="669416" y="2897889"/>
            <a:chExt cx="6771263" cy="943846"/>
          </a:xfrm>
        </p:grpSpPr>
        <p:sp>
          <p:nvSpPr>
            <p:cNvPr id="33" name="TextBox 27">
              <a:extLst>
                <a:ext uri="{FF2B5EF4-FFF2-40B4-BE49-F238E27FC236}">
                  <a16:creationId xmlns:a16="http://schemas.microsoft.com/office/drawing/2014/main" id="{041DFF2C-4E1F-FC3B-64DD-D2C403467380}"/>
                </a:ext>
              </a:extLst>
            </p:cNvPr>
            <p:cNvSpPr txBox="1"/>
            <p:nvPr/>
          </p:nvSpPr>
          <p:spPr>
            <a:xfrm>
              <a:off x="1158861" y="2897889"/>
              <a:ext cx="6281818" cy="943846"/>
            </a:xfrm>
            <a:prstGeom prst="rect">
              <a:avLst/>
            </a:prstGeom>
            <a:noFill/>
          </p:spPr>
          <p:txBody>
            <a:bodyPr wrap="square" rtlCol="0">
              <a:spAutoFit/>
            </a:bodyPr>
            <a:lstStyle/>
            <a:p>
              <a:pPr fontAlgn="auto">
                <a:spcBef>
                  <a:spcPts val="0"/>
                </a:spcBef>
                <a:spcAft>
                  <a:spcPts val="0"/>
                </a:spcAft>
                <a:defRPr/>
              </a:pPr>
              <a:r>
                <a:rPr lang="vi-VN" sz="2000" dirty="0">
                  <a:cs typeface="Arial" pitchFamily="34" charset="0"/>
                </a:rPr>
                <a:t>Quyền được thành lập, gia nhập, hoạt động công đoàn</a:t>
              </a:r>
              <a:r>
                <a:rPr lang="en-US" sz="2000" dirty="0">
                  <a:cs typeface="Arial" pitchFamily="34" charset="0"/>
                </a:rPr>
                <a:t>….</a:t>
              </a:r>
              <a:endParaRPr lang="en-US" sz="1900" dirty="0">
                <a:latin typeface="Arial" pitchFamily="34" charset="0"/>
                <a:cs typeface="Arial" pitchFamily="34" charset="0"/>
              </a:endParaRPr>
            </a:p>
          </p:txBody>
        </p:sp>
        <p:grpSp>
          <p:nvGrpSpPr>
            <p:cNvPr id="34" name="Nhóm 156">
              <a:extLst>
                <a:ext uri="{FF2B5EF4-FFF2-40B4-BE49-F238E27FC236}">
                  <a16:creationId xmlns:a16="http://schemas.microsoft.com/office/drawing/2014/main" id="{30AC12E8-30B2-2936-D5C0-FC15B1610BD8}"/>
                </a:ext>
              </a:extLst>
            </p:cNvPr>
            <p:cNvGrpSpPr/>
            <p:nvPr/>
          </p:nvGrpSpPr>
          <p:grpSpPr>
            <a:xfrm rot="16200000">
              <a:off x="690749" y="3085589"/>
              <a:ext cx="330518" cy="373184"/>
              <a:chOff x="5963428" y="786027"/>
              <a:chExt cx="867388" cy="1034112"/>
            </a:xfrm>
          </p:grpSpPr>
          <p:sp>
            <p:nvSpPr>
              <p:cNvPr id="35" name="Lưu Đồ: Quyết Định 168">
                <a:extLst>
                  <a:ext uri="{FF2B5EF4-FFF2-40B4-BE49-F238E27FC236}">
                    <a16:creationId xmlns:a16="http://schemas.microsoft.com/office/drawing/2014/main" id="{F737DA37-441D-0CA7-B82D-80A56ED64040}"/>
                  </a:ext>
                </a:extLst>
              </p:cNvPr>
              <p:cNvSpPr/>
              <p:nvPr/>
            </p:nvSpPr>
            <p:spPr>
              <a:xfrm>
                <a:off x="5963428" y="110759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36" name="Lưu Đồ: Quyết Định 166">
                <a:extLst>
                  <a:ext uri="{FF2B5EF4-FFF2-40B4-BE49-F238E27FC236}">
                    <a16:creationId xmlns:a16="http://schemas.microsoft.com/office/drawing/2014/main" id="{3B1B8C8C-3E10-E121-E741-C009476554E0}"/>
                  </a:ext>
                </a:extLst>
              </p:cNvPr>
              <p:cNvSpPr/>
              <p:nvPr/>
            </p:nvSpPr>
            <p:spPr>
              <a:xfrm>
                <a:off x="6227588" y="1093811"/>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37" name="Lưu Đồ: Quyết Định 164">
                <a:extLst>
                  <a:ext uri="{FF2B5EF4-FFF2-40B4-BE49-F238E27FC236}">
                    <a16:creationId xmlns:a16="http://schemas.microsoft.com/office/drawing/2014/main" id="{5369459A-506D-9A9C-AB95-0B05440A239C}"/>
                  </a:ext>
                </a:extLst>
              </p:cNvPr>
              <p:cNvSpPr/>
              <p:nvPr/>
            </p:nvSpPr>
            <p:spPr>
              <a:xfrm>
                <a:off x="6099838" y="141597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38" name="Lưu Đồ: Quyết Định 162">
                <a:extLst>
                  <a:ext uri="{FF2B5EF4-FFF2-40B4-BE49-F238E27FC236}">
                    <a16:creationId xmlns:a16="http://schemas.microsoft.com/office/drawing/2014/main" id="{04256E53-E4A8-3B75-4BAC-0A2F092B0EBC}"/>
                  </a:ext>
                </a:extLst>
              </p:cNvPr>
              <p:cNvSpPr/>
              <p:nvPr/>
            </p:nvSpPr>
            <p:spPr>
              <a:xfrm>
                <a:off x="6080830" y="78602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solidFill>
                    <a:schemeClr val="tx1"/>
                  </a:solidFill>
                </a:endParaRPr>
              </a:p>
            </p:txBody>
          </p:sp>
        </p:grpSp>
      </p:grpSp>
      <p:pic>
        <p:nvPicPr>
          <p:cNvPr id="39" name="Picture 38"/>
          <p:cNvPicPr>
            <a:picLocks noChangeAspect="1"/>
          </p:cNvPicPr>
          <p:nvPr/>
        </p:nvPicPr>
        <p:blipFill>
          <a:blip r:embed="rId3"/>
          <a:stretch>
            <a:fillRect/>
          </a:stretch>
        </p:blipFill>
        <p:spPr>
          <a:xfrm>
            <a:off x="6018025" y="685801"/>
            <a:ext cx="2999555" cy="3977640"/>
          </a:xfrm>
          <a:prstGeom prst="rect">
            <a:avLst/>
          </a:prstGeom>
        </p:spPr>
      </p:pic>
    </p:spTree>
    <p:extLst>
      <p:ext uri="{BB962C8B-B14F-4D97-AF65-F5344CB8AC3E}">
        <p14:creationId xmlns:p14="http://schemas.microsoft.com/office/powerpoint/2010/main" val="388195636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up)">
                                      <p:cBhvr>
                                        <p:cTn id="7" dur="750"/>
                                        <p:tgtEl>
                                          <p:spTgt spid="17"/>
                                        </p:tgtEl>
                                      </p:cBhvr>
                                    </p:animEffect>
                                  </p:childTnLst>
                                </p:cTn>
                              </p:par>
                            </p:childTnLst>
                          </p:cTn>
                        </p:par>
                        <p:par>
                          <p:cTn id="8" fill="hold">
                            <p:stCondLst>
                              <p:cond delay="750"/>
                            </p:stCondLst>
                            <p:childTnLst>
                              <p:par>
                                <p:cTn id="9" presetID="22" presetClass="entr" presetSubtype="1" fill="hold" nodeType="after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wipe(up)">
                                      <p:cBhvr>
                                        <p:cTn id="11" dur="750"/>
                                        <p:tgtEl>
                                          <p:spTgt spid="25"/>
                                        </p:tgtEl>
                                      </p:cBhvr>
                                    </p:animEffect>
                                  </p:childTnLst>
                                </p:cTn>
                              </p:par>
                            </p:childTnLst>
                          </p:cTn>
                        </p:par>
                        <p:par>
                          <p:cTn id="12" fill="hold">
                            <p:stCondLst>
                              <p:cond delay="1500"/>
                            </p:stCondLst>
                            <p:childTnLst>
                              <p:par>
                                <p:cTn id="13" presetID="22" presetClass="entr" presetSubtype="1" fill="hold" nodeType="afterEffect">
                                  <p:stCondLst>
                                    <p:cond delay="0"/>
                                  </p:stCondLst>
                                  <p:childTnLst>
                                    <p:set>
                                      <p:cBhvr>
                                        <p:cTn id="14" dur="1" fill="hold">
                                          <p:stCondLst>
                                            <p:cond delay="0"/>
                                          </p:stCondLst>
                                        </p:cTn>
                                        <p:tgtEl>
                                          <p:spTgt spid="32"/>
                                        </p:tgtEl>
                                        <p:attrNameLst>
                                          <p:attrName>style.visibility</p:attrName>
                                        </p:attrNameLst>
                                      </p:cBhvr>
                                      <p:to>
                                        <p:strVal val="visible"/>
                                      </p:to>
                                    </p:set>
                                    <p:animEffect transition="in" filter="wipe(up)">
                                      <p:cBhvr>
                                        <p:cTn id="15" dur="75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3" name="AutoShape 6" descr="Danh ca Ngọc Sơn chia sẻ di chúc viết tay sâu sắc và đầy tình cảm của người  cha quá cố - MOLI Star">
            <a:extLst>
              <a:ext uri="{FF2B5EF4-FFF2-40B4-BE49-F238E27FC236}">
                <a16:creationId xmlns:a16="http://schemas.microsoft.com/office/drawing/2014/main" id="{09A0B033-5114-91F5-D69C-16D907191493}"/>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4" name="AutoShape 6" descr="Danh ca Ngọc Sơn chia sẻ di chúc viết tay sâu sắc và đầy tình cảm của người  cha quá cố - MOLI Star">
            <a:extLst>
              <a:ext uri="{FF2B5EF4-FFF2-40B4-BE49-F238E27FC236}">
                <a16:creationId xmlns:a16="http://schemas.microsoft.com/office/drawing/2014/main" id="{DCCCAAA5-04D5-71FE-9DCB-C141B909C7C8}"/>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cxnSp>
        <p:nvCxnSpPr>
          <p:cNvPr id="16" name="Đường kết nối: Mũi tên Gấp khúc 6">
            <a:extLst>
              <a:ext uri="{FF2B5EF4-FFF2-40B4-BE49-F238E27FC236}">
                <a16:creationId xmlns:a16="http://schemas.microsoft.com/office/drawing/2014/main" id="{72F8B575-8AA1-7888-3D1F-80CC676215E7}"/>
              </a:ext>
            </a:extLst>
          </p:cNvPr>
          <p:cNvCxnSpPr>
            <a:cxnSpLocks/>
          </p:cNvCxnSpPr>
          <p:nvPr/>
        </p:nvCxnSpPr>
        <p:spPr>
          <a:xfrm>
            <a:off x="526370" y="1198574"/>
            <a:ext cx="1263050" cy="500645"/>
          </a:xfrm>
          <a:prstGeom prst="bentConnector3">
            <a:avLst>
              <a:gd name="adj1" fmla="val 61312"/>
            </a:avLst>
          </a:prstGeom>
          <a:ln w="28575">
            <a:solidFill>
              <a:srgbClr val="E7680F"/>
            </a:solidFill>
            <a:tailEnd type="triangle"/>
          </a:ln>
        </p:spPr>
        <p:style>
          <a:lnRef idx="1">
            <a:schemeClr val="accent1"/>
          </a:lnRef>
          <a:fillRef idx="0">
            <a:schemeClr val="accent1"/>
          </a:fillRef>
          <a:effectRef idx="0">
            <a:schemeClr val="accent1"/>
          </a:effectRef>
          <a:fontRef idx="minor">
            <a:schemeClr val="tx1"/>
          </a:fontRef>
        </p:style>
      </p:cxnSp>
      <p:grpSp>
        <p:nvGrpSpPr>
          <p:cNvPr id="17" name="Nhóm 40">
            <a:extLst>
              <a:ext uri="{FF2B5EF4-FFF2-40B4-BE49-F238E27FC236}">
                <a16:creationId xmlns:a16="http://schemas.microsoft.com/office/drawing/2014/main" id="{A129B5DC-2348-59D2-A5AD-3424F0ECFD80}"/>
              </a:ext>
            </a:extLst>
          </p:cNvPr>
          <p:cNvGrpSpPr/>
          <p:nvPr/>
        </p:nvGrpSpPr>
        <p:grpSpPr>
          <a:xfrm>
            <a:off x="1789419" y="1335793"/>
            <a:ext cx="7111693" cy="836847"/>
            <a:chOff x="4793508" y="3391432"/>
            <a:chExt cx="5538548" cy="879155"/>
          </a:xfrm>
        </p:grpSpPr>
        <p:grpSp>
          <p:nvGrpSpPr>
            <p:cNvPr id="19" name="Nhóm 53">
              <a:extLst>
                <a:ext uri="{FF2B5EF4-FFF2-40B4-BE49-F238E27FC236}">
                  <a16:creationId xmlns:a16="http://schemas.microsoft.com/office/drawing/2014/main" id="{5ED63B45-147F-B970-1F75-33CE649E8C27}"/>
                </a:ext>
              </a:extLst>
            </p:cNvPr>
            <p:cNvGrpSpPr/>
            <p:nvPr/>
          </p:nvGrpSpPr>
          <p:grpSpPr>
            <a:xfrm>
              <a:off x="5137109" y="3391432"/>
              <a:ext cx="5194947" cy="879155"/>
              <a:chOff x="5297995" y="3645330"/>
              <a:chExt cx="3798999" cy="642915"/>
            </a:xfrm>
          </p:grpSpPr>
          <p:sp>
            <p:nvSpPr>
              <p:cNvPr id="21" name="Hình chữ nhật: Góc Tròn 54">
                <a:extLst>
                  <a:ext uri="{FF2B5EF4-FFF2-40B4-BE49-F238E27FC236}">
                    <a16:creationId xmlns:a16="http://schemas.microsoft.com/office/drawing/2014/main" id="{B5CCA18A-454D-5113-981D-D478D035C09B}"/>
                  </a:ext>
                </a:extLst>
              </p:cNvPr>
              <p:cNvSpPr/>
              <p:nvPr/>
            </p:nvSpPr>
            <p:spPr>
              <a:xfrm>
                <a:off x="5297995" y="3645330"/>
                <a:ext cx="3798999" cy="642915"/>
              </a:xfrm>
              <a:prstGeom prst="roundRect">
                <a:avLst>
                  <a:gd name="adj" fmla="val 50000"/>
                </a:avLst>
              </a:prstGeom>
              <a:solidFill>
                <a:schemeClr val="bg1">
                  <a:lumMod val="95000"/>
                </a:schemeClr>
              </a:solidFill>
              <a:ln>
                <a:solidFill>
                  <a:srgbClr val="E7680F"/>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22" name="Hình chữ nhật: Góc Tròn 55">
                <a:extLst>
                  <a:ext uri="{FF2B5EF4-FFF2-40B4-BE49-F238E27FC236}">
                    <a16:creationId xmlns:a16="http://schemas.microsoft.com/office/drawing/2014/main" id="{816B5671-6E6E-4D35-83A9-F1D4284670BB}"/>
                  </a:ext>
                </a:extLst>
              </p:cNvPr>
              <p:cNvSpPr/>
              <p:nvPr/>
            </p:nvSpPr>
            <p:spPr>
              <a:xfrm>
                <a:off x="5426767" y="3731052"/>
                <a:ext cx="3556981" cy="471470"/>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23" name="TextBox 27">
                <a:extLst>
                  <a:ext uri="{FF2B5EF4-FFF2-40B4-BE49-F238E27FC236}">
                    <a16:creationId xmlns:a16="http://schemas.microsoft.com/office/drawing/2014/main" id="{09C9C84C-37BE-5A2F-11EB-48669EBDD973}"/>
                  </a:ext>
                </a:extLst>
              </p:cNvPr>
              <p:cNvSpPr txBox="1"/>
              <p:nvPr/>
            </p:nvSpPr>
            <p:spPr>
              <a:xfrm>
                <a:off x="5581120" y="3739001"/>
                <a:ext cx="3283419" cy="536626"/>
              </a:xfrm>
              <a:prstGeom prst="rect">
                <a:avLst/>
              </a:prstGeom>
              <a:noFill/>
            </p:spPr>
            <p:txBody>
              <a:bodyPr wrap="square" rtlCol="0">
                <a:spAutoFit/>
              </a:bodyPr>
              <a:lstStyle/>
              <a:p>
                <a:pPr algn="ctr">
                  <a:lnSpc>
                    <a:spcPct val="120000"/>
                  </a:lnSpc>
                </a:pPr>
                <a:r>
                  <a:rPr lang="en-US" sz="1800" dirty="0">
                    <a:cs typeface="Arial" pitchFamily="34" charset="0"/>
                  </a:rPr>
                  <a:t>T</a:t>
                </a:r>
                <a:r>
                  <a:rPr lang="vi-VN" sz="1800" dirty="0">
                    <a:cs typeface="Arial" pitchFamily="34" charset="0"/>
                  </a:rPr>
                  <a:t>hực hiện nghiêm túc những thỏa thuận trong hợp đồng </a:t>
                </a:r>
                <a:r>
                  <a:rPr lang="en-US" sz="1800" dirty="0" err="1">
                    <a:cs typeface="Arial" pitchFamily="34" charset="0"/>
                  </a:rPr>
                  <a:t>lao</a:t>
                </a:r>
                <a:r>
                  <a:rPr lang="en-US" sz="1800" dirty="0">
                    <a:cs typeface="Arial" pitchFamily="34" charset="0"/>
                  </a:rPr>
                  <a:t> </a:t>
                </a:r>
                <a:r>
                  <a:rPr lang="en-US" sz="1800" dirty="0" err="1">
                    <a:cs typeface="Arial" pitchFamily="34" charset="0"/>
                  </a:rPr>
                  <a:t>động</a:t>
                </a:r>
                <a:endParaRPr lang="vi-VN" sz="1650" b="1" i="1" dirty="0">
                  <a:latin typeface="Arial" panose="020B0604020202020204" pitchFamily="34" charset="0"/>
                  <a:ea typeface="Roboto" panose="02000000000000000000" pitchFamily="2" charset="0"/>
                  <a:cs typeface="Arial" panose="020B0604020202020204" pitchFamily="34" charset="0"/>
                </a:endParaRPr>
              </a:p>
            </p:txBody>
          </p:sp>
        </p:grpSp>
        <p:cxnSp>
          <p:nvCxnSpPr>
            <p:cNvPr id="20" name="Đường nối Thẳng 35">
              <a:extLst>
                <a:ext uri="{FF2B5EF4-FFF2-40B4-BE49-F238E27FC236}">
                  <a16:creationId xmlns:a16="http://schemas.microsoft.com/office/drawing/2014/main" id="{5F23F5C2-B773-0EE7-FDF8-62F95956D1DE}"/>
                </a:ext>
              </a:extLst>
            </p:cNvPr>
            <p:cNvCxnSpPr>
              <a:cxnSpLocks/>
            </p:cNvCxnSpPr>
            <p:nvPr/>
          </p:nvCxnSpPr>
          <p:spPr>
            <a:xfrm flipV="1">
              <a:off x="4793508" y="3770264"/>
              <a:ext cx="343603" cy="597"/>
            </a:xfrm>
            <a:prstGeom prst="line">
              <a:avLst/>
            </a:prstGeom>
            <a:ln w="19050">
              <a:solidFill>
                <a:srgbClr val="E7680F"/>
              </a:solidFill>
            </a:ln>
          </p:spPr>
          <p:style>
            <a:lnRef idx="1">
              <a:schemeClr val="accent1"/>
            </a:lnRef>
            <a:fillRef idx="0">
              <a:schemeClr val="accent1"/>
            </a:fillRef>
            <a:effectRef idx="0">
              <a:schemeClr val="accent1"/>
            </a:effectRef>
            <a:fontRef idx="minor">
              <a:schemeClr val="tx1"/>
            </a:fontRef>
          </p:style>
        </p:cxnSp>
      </p:grpSp>
      <p:cxnSp>
        <p:nvCxnSpPr>
          <p:cNvPr id="24" name="Đường kết nối: Mũi tên Gấp khúc 15">
            <a:extLst>
              <a:ext uri="{FF2B5EF4-FFF2-40B4-BE49-F238E27FC236}">
                <a16:creationId xmlns:a16="http://schemas.microsoft.com/office/drawing/2014/main" id="{54C4A338-7527-639C-49E5-DC3B066765B7}"/>
              </a:ext>
            </a:extLst>
          </p:cNvPr>
          <p:cNvCxnSpPr>
            <a:cxnSpLocks/>
          </p:cNvCxnSpPr>
          <p:nvPr/>
        </p:nvCxnSpPr>
        <p:spPr>
          <a:xfrm rot="16200000" flipH="1">
            <a:off x="1130740" y="1840276"/>
            <a:ext cx="998768" cy="631523"/>
          </a:xfrm>
          <a:prstGeom prst="bentConnector2">
            <a:avLst/>
          </a:prstGeom>
          <a:ln w="28575">
            <a:solidFill>
              <a:srgbClr val="E7680F"/>
            </a:solidFill>
            <a:tailEnd type="triangle"/>
          </a:ln>
        </p:spPr>
        <p:style>
          <a:lnRef idx="1">
            <a:schemeClr val="accent1"/>
          </a:lnRef>
          <a:fillRef idx="0">
            <a:schemeClr val="accent1"/>
          </a:fillRef>
          <a:effectRef idx="0">
            <a:schemeClr val="accent1"/>
          </a:effectRef>
          <a:fontRef idx="minor">
            <a:schemeClr val="tx1"/>
          </a:fontRef>
        </p:style>
      </p:cxnSp>
      <p:grpSp>
        <p:nvGrpSpPr>
          <p:cNvPr id="25" name="Nhóm 36">
            <a:extLst>
              <a:ext uri="{FF2B5EF4-FFF2-40B4-BE49-F238E27FC236}">
                <a16:creationId xmlns:a16="http://schemas.microsoft.com/office/drawing/2014/main" id="{046B421E-9670-BDCE-4CD0-1F370213583B}"/>
              </a:ext>
            </a:extLst>
          </p:cNvPr>
          <p:cNvGrpSpPr/>
          <p:nvPr/>
        </p:nvGrpSpPr>
        <p:grpSpPr>
          <a:xfrm>
            <a:off x="2019453" y="2400744"/>
            <a:ext cx="7030012" cy="802481"/>
            <a:chOff x="4648572" y="4279307"/>
            <a:chExt cx="6508879" cy="1069974"/>
          </a:xfrm>
        </p:grpSpPr>
        <p:grpSp>
          <p:nvGrpSpPr>
            <p:cNvPr id="27" name="Nhóm 49">
              <a:extLst>
                <a:ext uri="{FF2B5EF4-FFF2-40B4-BE49-F238E27FC236}">
                  <a16:creationId xmlns:a16="http://schemas.microsoft.com/office/drawing/2014/main" id="{B013ECC3-C719-F588-E98D-50CA7083DB0C}"/>
                </a:ext>
              </a:extLst>
            </p:cNvPr>
            <p:cNvGrpSpPr/>
            <p:nvPr/>
          </p:nvGrpSpPr>
          <p:grpSpPr>
            <a:xfrm>
              <a:off x="4933244" y="4279307"/>
              <a:ext cx="6224207" cy="1069974"/>
              <a:chOff x="5148910" y="3547828"/>
              <a:chExt cx="4551683" cy="782459"/>
            </a:xfrm>
          </p:grpSpPr>
          <p:sp>
            <p:nvSpPr>
              <p:cNvPr id="29" name="Hình chữ nhật: Góc Tròn 50">
                <a:extLst>
                  <a:ext uri="{FF2B5EF4-FFF2-40B4-BE49-F238E27FC236}">
                    <a16:creationId xmlns:a16="http://schemas.microsoft.com/office/drawing/2014/main" id="{60A327C9-050F-2884-9CE2-F623DFC3BA33}"/>
                  </a:ext>
                </a:extLst>
              </p:cNvPr>
              <p:cNvSpPr/>
              <p:nvPr/>
            </p:nvSpPr>
            <p:spPr>
              <a:xfrm>
                <a:off x="5148910" y="3547828"/>
                <a:ext cx="4551683" cy="782459"/>
              </a:xfrm>
              <a:prstGeom prst="roundRect">
                <a:avLst>
                  <a:gd name="adj" fmla="val 50000"/>
                </a:avLst>
              </a:prstGeom>
              <a:solidFill>
                <a:schemeClr val="bg1">
                  <a:lumMod val="95000"/>
                </a:schemeClr>
              </a:solidFill>
              <a:ln>
                <a:solidFill>
                  <a:srgbClr val="E7680F"/>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30" name="Hình chữ nhật: Góc Tròn 51">
                <a:extLst>
                  <a:ext uri="{FF2B5EF4-FFF2-40B4-BE49-F238E27FC236}">
                    <a16:creationId xmlns:a16="http://schemas.microsoft.com/office/drawing/2014/main" id="{B80342C3-95EE-697C-502C-6AA1510121AE}"/>
                  </a:ext>
                </a:extLst>
              </p:cNvPr>
              <p:cNvSpPr/>
              <p:nvPr/>
            </p:nvSpPr>
            <p:spPr>
              <a:xfrm>
                <a:off x="5277681" y="3633289"/>
                <a:ext cx="4273826" cy="611533"/>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31" name="TextBox 27">
                <a:extLst>
                  <a:ext uri="{FF2B5EF4-FFF2-40B4-BE49-F238E27FC236}">
                    <a16:creationId xmlns:a16="http://schemas.microsoft.com/office/drawing/2014/main" id="{98CCCA74-BC5A-7D93-9912-0E4C05A6E94C}"/>
                  </a:ext>
                </a:extLst>
              </p:cNvPr>
              <p:cNvSpPr txBox="1"/>
              <p:nvPr/>
            </p:nvSpPr>
            <p:spPr>
              <a:xfrm>
                <a:off x="5277681" y="3602167"/>
                <a:ext cx="4273826" cy="708480"/>
              </a:xfrm>
              <a:prstGeom prst="rect">
                <a:avLst/>
              </a:prstGeom>
              <a:noFill/>
            </p:spPr>
            <p:txBody>
              <a:bodyPr wrap="square" rtlCol="0">
                <a:spAutoFit/>
              </a:bodyPr>
              <a:lstStyle/>
              <a:p>
                <a:pPr algn="ctr">
                  <a:lnSpc>
                    <a:spcPct val="120000"/>
                  </a:lnSpc>
                </a:pPr>
                <a:r>
                  <a:rPr lang="en-US" sz="1800" dirty="0">
                    <a:cs typeface="Arial" pitchFamily="34" charset="0"/>
                  </a:rPr>
                  <a:t>T</a:t>
                </a:r>
                <a:r>
                  <a:rPr lang="vi-VN" sz="1800" dirty="0">
                    <a:cs typeface="Arial" pitchFamily="34" charset="0"/>
                  </a:rPr>
                  <a:t>hực hiện nghiêm túc các quy định về kỷ luật lao động, về an toàn lao động và vệ sinh lao động</a:t>
                </a:r>
                <a:endParaRPr lang="vi-VN" sz="1650" b="1" i="1" dirty="0">
                  <a:latin typeface="Arial" panose="020B0604020202020204" pitchFamily="34" charset="0"/>
                  <a:ea typeface="Roboto" panose="02000000000000000000" pitchFamily="2" charset="0"/>
                  <a:cs typeface="Arial" panose="020B0604020202020204" pitchFamily="34" charset="0"/>
                </a:endParaRPr>
              </a:p>
            </p:txBody>
          </p:sp>
        </p:grpSp>
        <p:cxnSp>
          <p:nvCxnSpPr>
            <p:cNvPr id="28" name="Đường nối Thẳng 59">
              <a:extLst>
                <a:ext uri="{FF2B5EF4-FFF2-40B4-BE49-F238E27FC236}">
                  <a16:creationId xmlns:a16="http://schemas.microsoft.com/office/drawing/2014/main" id="{C7B3BE8F-E25A-8D59-D8D6-BD73F76BED5B}"/>
                </a:ext>
              </a:extLst>
            </p:cNvPr>
            <p:cNvCxnSpPr>
              <a:cxnSpLocks/>
            </p:cNvCxnSpPr>
            <p:nvPr/>
          </p:nvCxnSpPr>
          <p:spPr>
            <a:xfrm>
              <a:off x="4648572" y="4618876"/>
              <a:ext cx="306323" cy="3"/>
            </a:xfrm>
            <a:prstGeom prst="line">
              <a:avLst/>
            </a:prstGeom>
            <a:ln w="19050">
              <a:solidFill>
                <a:srgbClr val="E7680F"/>
              </a:solidFill>
            </a:ln>
          </p:spPr>
          <p:style>
            <a:lnRef idx="1">
              <a:schemeClr val="accent1"/>
            </a:lnRef>
            <a:fillRef idx="0">
              <a:schemeClr val="accent1"/>
            </a:fillRef>
            <a:effectRef idx="0">
              <a:schemeClr val="accent1"/>
            </a:effectRef>
            <a:fontRef idx="minor">
              <a:schemeClr val="tx1"/>
            </a:fontRef>
          </p:style>
        </p:cxnSp>
      </p:grpSp>
      <p:grpSp>
        <p:nvGrpSpPr>
          <p:cNvPr id="33" name="Nhóm 87">
            <a:extLst>
              <a:ext uri="{FF2B5EF4-FFF2-40B4-BE49-F238E27FC236}">
                <a16:creationId xmlns:a16="http://schemas.microsoft.com/office/drawing/2014/main" id="{378DC5C9-7FB6-7D94-FD4E-21A36148629C}"/>
              </a:ext>
            </a:extLst>
          </p:cNvPr>
          <p:cNvGrpSpPr/>
          <p:nvPr/>
        </p:nvGrpSpPr>
        <p:grpSpPr>
          <a:xfrm>
            <a:off x="455447" y="446659"/>
            <a:ext cx="5397746" cy="740440"/>
            <a:chOff x="1158239" y="3339451"/>
            <a:chExt cx="5985804" cy="987253"/>
          </a:xfrm>
        </p:grpSpPr>
        <p:sp>
          <p:nvSpPr>
            <p:cNvPr id="34" name="!!5">
              <a:extLst>
                <a:ext uri="{FF2B5EF4-FFF2-40B4-BE49-F238E27FC236}">
                  <a16:creationId xmlns:a16="http://schemas.microsoft.com/office/drawing/2014/main" id="{23FC080C-7159-CFDD-3381-0470025DD1CB}"/>
                </a:ext>
              </a:extLst>
            </p:cNvPr>
            <p:cNvSpPr txBox="1"/>
            <p:nvPr/>
          </p:nvSpPr>
          <p:spPr>
            <a:xfrm>
              <a:off x="2051014" y="3401843"/>
              <a:ext cx="3258266" cy="451405"/>
            </a:xfrm>
            <a:prstGeom prst="rect">
              <a:avLst/>
            </a:prstGeom>
            <a:noFill/>
          </p:spPr>
          <p:txBody>
            <a:bodyPr wrap="square" rtlCol="0">
              <a:spAutoFit/>
            </a:bodyPr>
            <a:lstStyle/>
            <a:p>
              <a:r>
                <a:rPr lang="vi-VN" sz="1600" b="1" i="1" dirty="0">
                  <a:cs typeface="Arial" pitchFamily="34" charset="0"/>
                </a:rPr>
                <a:t>Nghĩa vụ cơ bản của </a:t>
              </a:r>
              <a:r>
                <a:rPr lang="en-US" sz="1600" b="1" i="1" dirty="0">
                  <a:latin typeface="Arial" pitchFamily="34" charset="0"/>
                  <a:cs typeface="Arial" pitchFamily="34" charset="0"/>
                </a:rPr>
                <a:t>NLĐ </a:t>
              </a:r>
              <a:r>
                <a:rPr lang="en-US" sz="1575"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a:t>
              </a:r>
              <a:endParaRPr lang="vi-VN" sz="1575"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endParaRPr>
            </a:p>
          </p:txBody>
        </p:sp>
        <p:grpSp>
          <p:nvGrpSpPr>
            <p:cNvPr id="35" name="Nhóm 89">
              <a:extLst>
                <a:ext uri="{FF2B5EF4-FFF2-40B4-BE49-F238E27FC236}">
                  <a16:creationId xmlns:a16="http://schemas.microsoft.com/office/drawing/2014/main" id="{35DE6D0F-8E20-EC8A-9DD2-44B2B9989F12}"/>
                </a:ext>
              </a:extLst>
            </p:cNvPr>
            <p:cNvGrpSpPr/>
            <p:nvPr/>
          </p:nvGrpSpPr>
          <p:grpSpPr>
            <a:xfrm>
              <a:off x="1158239" y="3339451"/>
              <a:ext cx="3100819" cy="987253"/>
              <a:chOff x="1189622" y="3163085"/>
              <a:chExt cx="3100819" cy="987253"/>
            </a:xfrm>
          </p:grpSpPr>
          <p:sp>
            <p:nvSpPr>
              <p:cNvPr id="37" name="!!4">
                <a:extLst>
                  <a:ext uri="{FF2B5EF4-FFF2-40B4-BE49-F238E27FC236}">
                    <a16:creationId xmlns:a16="http://schemas.microsoft.com/office/drawing/2014/main" id="{86A5BC97-FD64-8DED-B407-662208475330}"/>
                  </a:ext>
                </a:extLst>
              </p:cNvPr>
              <p:cNvSpPr/>
              <p:nvPr/>
            </p:nvSpPr>
            <p:spPr>
              <a:xfrm>
                <a:off x="1189622" y="3210323"/>
                <a:ext cx="85480" cy="940015"/>
              </a:xfrm>
              <a:prstGeom prst="roundRect">
                <a:avLst/>
              </a:prstGeom>
              <a:solidFill>
                <a:srgbClr val="E768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p>
            </p:txBody>
          </p:sp>
          <p:sp>
            <p:nvSpPr>
              <p:cNvPr id="38" name="!!3">
                <a:extLst>
                  <a:ext uri="{FF2B5EF4-FFF2-40B4-BE49-F238E27FC236}">
                    <a16:creationId xmlns:a16="http://schemas.microsoft.com/office/drawing/2014/main" id="{DD441ABE-DB85-EF03-4AE8-7066727DA6A5}"/>
                  </a:ext>
                </a:extLst>
              </p:cNvPr>
              <p:cNvSpPr txBox="1"/>
              <p:nvPr/>
            </p:nvSpPr>
            <p:spPr>
              <a:xfrm>
                <a:off x="1315741" y="3163085"/>
                <a:ext cx="1123407" cy="492443"/>
              </a:xfrm>
              <a:prstGeom prst="rect">
                <a:avLst/>
              </a:prstGeom>
              <a:noFill/>
            </p:spPr>
            <p:txBody>
              <a:bodyPr wrap="square" rtlCol="0">
                <a:spAutoFit/>
              </a:bodyPr>
              <a:lstStyle/>
              <a:p>
                <a:r>
                  <a:rPr lang="en-US" sz="1800" b="1" dirty="0">
                    <a:solidFill>
                      <a:srgbClr val="E7680F"/>
                    </a:solidFill>
                    <a:latin typeface="Arial" panose="020B0604020202020204" pitchFamily="34" charset="0"/>
                    <a:ea typeface="Roboto" panose="02000000000000000000" pitchFamily="2" charset="0"/>
                    <a:cs typeface="Arial" panose="020B0604020202020204" pitchFamily="34" charset="0"/>
                  </a:rPr>
                  <a:t>3.1.2. </a:t>
                </a:r>
                <a:endParaRPr lang="vi-VN" sz="1800" b="1" dirty="0">
                  <a:solidFill>
                    <a:srgbClr val="E7680F"/>
                  </a:solidFill>
                  <a:latin typeface="Arial" panose="020B0604020202020204" pitchFamily="34" charset="0"/>
                  <a:ea typeface="Roboto" panose="02000000000000000000" pitchFamily="2" charset="0"/>
                  <a:cs typeface="Arial" panose="020B0604020202020204" pitchFamily="34" charset="0"/>
                </a:endParaRPr>
              </a:p>
            </p:txBody>
          </p:sp>
          <p:cxnSp>
            <p:nvCxnSpPr>
              <p:cNvPr id="39" name="!!2">
                <a:extLst>
                  <a:ext uri="{FF2B5EF4-FFF2-40B4-BE49-F238E27FC236}">
                    <a16:creationId xmlns:a16="http://schemas.microsoft.com/office/drawing/2014/main" id="{08E9930E-2716-2723-3FC8-1699BBA25E5A}"/>
                  </a:ext>
                </a:extLst>
              </p:cNvPr>
              <p:cNvCxnSpPr>
                <a:cxnSpLocks/>
              </p:cNvCxnSpPr>
              <p:nvPr/>
            </p:nvCxnSpPr>
            <p:spPr>
              <a:xfrm>
                <a:off x="1275102" y="3654824"/>
                <a:ext cx="3015339" cy="0"/>
              </a:xfrm>
              <a:prstGeom prst="line">
                <a:avLst/>
              </a:prstGeom>
              <a:ln w="12700">
                <a:solidFill>
                  <a:srgbClr val="E7680F"/>
                </a:solidFill>
              </a:ln>
            </p:spPr>
            <p:style>
              <a:lnRef idx="1">
                <a:schemeClr val="accent1"/>
              </a:lnRef>
              <a:fillRef idx="0">
                <a:schemeClr val="accent1"/>
              </a:fillRef>
              <a:effectRef idx="0">
                <a:schemeClr val="accent1"/>
              </a:effectRef>
              <a:fontRef idx="minor">
                <a:schemeClr val="tx1"/>
              </a:fontRef>
            </p:style>
          </p:cxnSp>
        </p:grpSp>
        <p:sp>
          <p:nvSpPr>
            <p:cNvPr id="36" name="!!1">
              <a:extLst>
                <a:ext uri="{FF2B5EF4-FFF2-40B4-BE49-F238E27FC236}">
                  <a16:creationId xmlns:a16="http://schemas.microsoft.com/office/drawing/2014/main" id="{C6FD4EC0-7693-DB33-F1C4-4D11B61E251B}"/>
                </a:ext>
              </a:extLst>
            </p:cNvPr>
            <p:cNvSpPr txBox="1"/>
            <p:nvPr/>
          </p:nvSpPr>
          <p:spPr>
            <a:xfrm>
              <a:off x="1279578" y="3839403"/>
              <a:ext cx="5864465" cy="475259"/>
            </a:xfrm>
            <a:prstGeom prst="rect">
              <a:avLst/>
            </a:prstGeom>
            <a:noFill/>
          </p:spPr>
          <p:txBody>
            <a:bodyPr wrap="square" rtlCol="0">
              <a:spAutoFit/>
            </a:bodyPr>
            <a:lstStyle/>
            <a:p>
              <a:pPr algn="just">
                <a:lnSpc>
                  <a:spcPct val="120000"/>
                </a:lnSpc>
              </a:pPr>
              <a:endParaRPr lang="vi-VN" sz="1575" b="1" i="1" dirty="0">
                <a:latin typeface="Arial" panose="020B0604020202020204" pitchFamily="34" charset="0"/>
                <a:ea typeface="Roboto" panose="02000000000000000000" pitchFamily="2" charset="0"/>
                <a:cs typeface="Arial" panose="020B0604020202020204" pitchFamily="34" charset="0"/>
              </a:endParaRPr>
            </a:p>
          </p:txBody>
        </p:sp>
      </p:grpSp>
      <p:grpSp>
        <p:nvGrpSpPr>
          <p:cNvPr id="49" name="Nhóm 36">
            <a:extLst>
              <a:ext uri="{FF2B5EF4-FFF2-40B4-BE49-F238E27FC236}">
                <a16:creationId xmlns:a16="http://schemas.microsoft.com/office/drawing/2014/main" id="{83F1DE61-1CCC-F7E6-0FA6-170BD301A6E6}"/>
              </a:ext>
            </a:extLst>
          </p:cNvPr>
          <p:cNvGrpSpPr/>
          <p:nvPr/>
        </p:nvGrpSpPr>
        <p:grpSpPr>
          <a:xfrm>
            <a:off x="1945885" y="3442310"/>
            <a:ext cx="7030012" cy="802481"/>
            <a:chOff x="4648572" y="4279307"/>
            <a:chExt cx="6508879" cy="1069974"/>
          </a:xfrm>
        </p:grpSpPr>
        <p:grpSp>
          <p:nvGrpSpPr>
            <p:cNvPr id="50" name="Nhóm 49">
              <a:extLst>
                <a:ext uri="{FF2B5EF4-FFF2-40B4-BE49-F238E27FC236}">
                  <a16:creationId xmlns:a16="http://schemas.microsoft.com/office/drawing/2014/main" id="{98DC4A71-15D9-4585-002A-6FD199130FCA}"/>
                </a:ext>
              </a:extLst>
            </p:cNvPr>
            <p:cNvGrpSpPr/>
            <p:nvPr/>
          </p:nvGrpSpPr>
          <p:grpSpPr>
            <a:xfrm>
              <a:off x="4933244" y="4279307"/>
              <a:ext cx="6224207" cy="1069974"/>
              <a:chOff x="5148910" y="3547828"/>
              <a:chExt cx="4551683" cy="782459"/>
            </a:xfrm>
          </p:grpSpPr>
          <p:sp>
            <p:nvSpPr>
              <p:cNvPr id="52" name="Hình chữ nhật: Góc Tròn 50">
                <a:extLst>
                  <a:ext uri="{FF2B5EF4-FFF2-40B4-BE49-F238E27FC236}">
                    <a16:creationId xmlns:a16="http://schemas.microsoft.com/office/drawing/2014/main" id="{F1B4542F-43F3-D758-3C1F-B2DD475CC860}"/>
                  </a:ext>
                </a:extLst>
              </p:cNvPr>
              <p:cNvSpPr/>
              <p:nvPr/>
            </p:nvSpPr>
            <p:spPr>
              <a:xfrm>
                <a:off x="5148910" y="3547828"/>
                <a:ext cx="4551683" cy="782459"/>
              </a:xfrm>
              <a:prstGeom prst="roundRect">
                <a:avLst>
                  <a:gd name="adj" fmla="val 50000"/>
                </a:avLst>
              </a:prstGeom>
              <a:solidFill>
                <a:schemeClr val="bg1">
                  <a:lumMod val="95000"/>
                </a:schemeClr>
              </a:solidFill>
              <a:ln>
                <a:solidFill>
                  <a:srgbClr val="E7680F"/>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53" name="Hình chữ nhật: Góc Tròn 51">
                <a:extLst>
                  <a:ext uri="{FF2B5EF4-FFF2-40B4-BE49-F238E27FC236}">
                    <a16:creationId xmlns:a16="http://schemas.microsoft.com/office/drawing/2014/main" id="{9BBDF26A-24E2-4CF1-F278-73584428469F}"/>
                  </a:ext>
                </a:extLst>
              </p:cNvPr>
              <p:cNvSpPr/>
              <p:nvPr/>
            </p:nvSpPr>
            <p:spPr>
              <a:xfrm>
                <a:off x="5277681" y="3633289"/>
                <a:ext cx="4273826" cy="611533"/>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54" name="TextBox 27">
                <a:extLst>
                  <a:ext uri="{FF2B5EF4-FFF2-40B4-BE49-F238E27FC236}">
                    <a16:creationId xmlns:a16="http://schemas.microsoft.com/office/drawing/2014/main" id="{8C71D49F-A443-6FBA-C7E2-9C82B279F55C}"/>
                  </a:ext>
                </a:extLst>
              </p:cNvPr>
              <p:cNvSpPr txBox="1"/>
              <p:nvPr/>
            </p:nvSpPr>
            <p:spPr>
              <a:xfrm>
                <a:off x="5277682" y="3602167"/>
                <a:ext cx="3922448" cy="708480"/>
              </a:xfrm>
              <a:prstGeom prst="rect">
                <a:avLst/>
              </a:prstGeom>
              <a:noFill/>
            </p:spPr>
            <p:txBody>
              <a:bodyPr wrap="square" rtlCol="0">
                <a:spAutoFit/>
              </a:bodyPr>
              <a:lstStyle/>
              <a:p>
                <a:pPr algn="ctr">
                  <a:lnSpc>
                    <a:spcPct val="120000"/>
                  </a:lnSpc>
                </a:pPr>
                <a:r>
                  <a:rPr lang="vi-VN" sz="1800" dirty="0"/>
                  <a:t>chấp hành sự điều hành hợp pháp của người sử dụng lao động</a:t>
                </a:r>
                <a:endParaRPr lang="vi-VN" sz="1650" i="1" dirty="0">
                  <a:latin typeface="Arial" panose="020B0604020202020204" pitchFamily="34" charset="0"/>
                  <a:ea typeface="Roboto" panose="02000000000000000000" pitchFamily="2" charset="0"/>
                  <a:cs typeface="Arial" panose="020B0604020202020204" pitchFamily="34" charset="0"/>
                </a:endParaRPr>
              </a:p>
            </p:txBody>
          </p:sp>
        </p:grpSp>
        <p:cxnSp>
          <p:nvCxnSpPr>
            <p:cNvPr id="51" name="Đường nối Thẳng 59">
              <a:extLst>
                <a:ext uri="{FF2B5EF4-FFF2-40B4-BE49-F238E27FC236}">
                  <a16:creationId xmlns:a16="http://schemas.microsoft.com/office/drawing/2014/main" id="{B0409E95-1DCF-D9F5-BCAF-C939E0F24F42}"/>
                </a:ext>
              </a:extLst>
            </p:cNvPr>
            <p:cNvCxnSpPr>
              <a:cxnSpLocks/>
            </p:cNvCxnSpPr>
            <p:nvPr/>
          </p:nvCxnSpPr>
          <p:spPr>
            <a:xfrm>
              <a:off x="4648572" y="4618876"/>
              <a:ext cx="306323" cy="3"/>
            </a:xfrm>
            <a:prstGeom prst="line">
              <a:avLst/>
            </a:prstGeom>
            <a:ln w="19050">
              <a:solidFill>
                <a:srgbClr val="E7680F"/>
              </a:solidFill>
            </a:ln>
          </p:spPr>
          <p:style>
            <a:lnRef idx="1">
              <a:schemeClr val="accent1"/>
            </a:lnRef>
            <a:fillRef idx="0">
              <a:schemeClr val="accent1"/>
            </a:fillRef>
            <a:effectRef idx="0">
              <a:schemeClr val="accent1"/>
            </a:effectRef>
            <a:fontRef idx="minor">
              <a:schemeClr val="tx1"/>
            </a:fontRef>
          </p:style>
        </p:cxnSp>
      </p:grpSp>
      <p:cxnSp>
        <p:nvCxnSpPr>
          <p:cNvPr id="55" name="Đường kết nối: Mũi tên Gấp khúc 15">
            <a:extLst>
              <a:ext uri="{FF2B5EF4-FFF2-40B4-BE49-F238E27FC236}">
                <a16:creationId xmlns:a16="http://schemas.microsoft.com/office/drawing/2014/main" id="{4A918D0A-94D5-7143-AFD5-5825A8CC2A73}"/>
              </a:ext>
            </a:extLst>
          </p:cNvPr>
          <p:cNvCxnSpPr>
            <a:cxnSpLocks/>
          </p:cNvCxnSpPr>
          <p:nvPr/>
        </p:nvCxnSpPr>
        <p:spPr>
          <a:xfrm rot="16200000" flipH="1">
            <a:off x="1130739" y="2851437"/>
            <a:ext cx="998768" cy="631523"/>
          </a:xfrm>
          <a:prstGeom prst="bentConnector2">
            <a:avLst/>
          </a:prstGeom>
          <a:ln w="28575">
            <a:solidFill>
              <a:srgbClr val="E7680F"/>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35098221"/>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up)">
                                      <p:cBhvr>
                                        <p:cTn id="7" dur="1000"/>
                                        <p:tgtEl>
                                          <p:spTgt spid="16"/>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wipe(left)">
                                      <p:cBhvr>
                                        <p:cTn id="11" dur="1000"/>
                                        <p:tgtEl>
                                          <p:spTgt spid="17"/>
                                        </p:tgtEl>
                                      </p:cBhvr>
                                    </p:animEffect>
                                  </p:childTnLst>
                                </p:cTn>
                              </p:par>
                            </p:childTnLst>
                          </p:cTn>
                        </p:par>
                        <p:par>
                          <p:cTn id="12" fill="hold">
                            <p:stCondLst>
                              <p:cond delay="2000"/>
                            </p:stCondLst>
                            <p:childTnLst>
                              <p:par>
                                <p:cTn id="13" presetID="22" presetClass="entr" presetSubtype="1" fill="hold" nodeType="after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wipe(up)">
                                      <p:cBhvr>
                                        <p:cTn id="15" dur="1000"/>
                                        <p:tgtEl>
                                          <p:spTgt spid="24"/>
                                        </p:tgtEl>
                                      </p:cBhvr>
                                    </p:animEffect>
                                  </p:childTnLst>
                                </p:cTn>
                              </p:par>
                            </p:childTnLst>
                          </p:cTn>
                        </p:par>
                        <p:par>
                          <p:cTn id="16" fill="hold">
                            <p:stCondLst>
                              <p:cond delay="3000"/>
                            </p:stCondLst>
                            <p:childTnLst>
                              <p:par>
                                <p:cTn id="17" presetID="22" presetClass="entr" presetSubtype="8" fill="hold" nodeType="after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wipe(left)">
                                      <p:cBhvr>
                                        <p:cTn id="19" dur="1000"/>
                                        <p:tgtEl>
                                          <p:spTgt spid="25"/>
                                        </p:tgtEl>
                                      </p:cBhvr>
                                    </p:animEffect>
                                  </p:childTnLst>
                                </p:cTn>
                              </p:par>
                            </p:childTnLst>
                          </p:cTn>
                        </p:par>
                        <p:par>
                          <p:cTn id="20" fill="hold">
                            <p:stCondLst>
                              <p:cond delay="4000"/>
                            </p:stCondLst>
                            <p:childTnLst>
                              <p:par>
                                <p:cTn id="21" presetID="22" presetClass="entr" presetSubtype="8" fill="hold" nodeType="afterEffect">
                                  <p:stCondLst>
                                    <p:cond delay="0"/>
                                  </p:stCondLst>
                                  <p:childTnLst>
                                    <p:set>
                                      <p:cBhvr>
                                        <p:cTn id="22" dur="1" fill="hold">
                                          <p:stCondLst>
                                            <p:cond delay="0"/>
                                          </p:stCondLst>
                                        </p:cTn>
                                        <p:tgtEl>
                                          <p:spTgt spid="49"/>
                                        </p:tgtEl>
                                        <p:attrNameLst>
                                          <p:attrName>style.visibility</p:attrName>
                                        </p:attrNameLst>
                                      </p:cBhvr>
                                      <p:to>
                                        <p:strVal val="visible"/>
                                      </p:to>
                                    </p:set>
                                    <p:animEffect transition="in" filter="wipe(left)">
                                      <p:cBhvr>
                                        <p:cTn id="23" dur="1000"/>
                                        <p:tgtEl>
                                          <p:spTgt spid="49"/>
                                        </p:tgtEl>
                                      </p:cBhvr>
                                    </p:animEffect>
                                  </p:childTnLst>
                                </p:cTn>
                              </p:par>
                            </p:childTnLst>
                          </p:cTn>
                        </p:par>
                        <p:par>
                          <p:cTn id="24" fill="hold">
                            <p:stCondLst>
                              <p:cond delay="5000"/>
                            </p:stCondLst>
                            <p:childTnLst>
                              <p:par>
                                <p:cTn id="25" presetID="22" presetClass="entr" presetSubtype="1" fill="hold" nodeType="afterEffect">
                                  <p:stCondLst>
                                    <p:cond delay="0"/>
                                  </p:stCondLst>
                                  <p:childTnLst>
                                    <p:set>
                                      <p:cBhvr>
                                        <p:cTn id="26" dur="1" fill="hold">
                                          <p:stCondLst>
                                            <p:cond delay="0"/>
                                          </p:stCondLst>
                                        </p:cTn>
                                        <p:tgtEl>
                                          <p:spTgt spid="55"/>
                                        </p:tgtEl>
                                        <p:attrNameLst>
                                          <p:attrName>style.visibility</p:attrName>
                                        </p:attrNameLst>
                                      </p:cBhvr>
                                      <p:to>
                                        <p:strVal val="visible"/>
                                      </p:to>
                                    </p:set>
                                    <p:animEffect transition="in" filter="wipe(up)">
                                      <p:cBhvr>
                                        <p:cTn id="27" dur="10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3" name="AutoShape 6" descr="Danh ca Ngọc Sơn chia sẻ di chúc viết tay sâu sắc và đầy tình cảm của người  cha quá cố - MOLI Star">
            <a:extLst>
              <a:ext uri="{FF2B5EF4-FFF2-40B4-BE49-F238E27FC236}">
                <a16:creationId xmlns:a16="http://schemas.microsoft.com/office/drawing/2014/main" id="{09A0B033-5114-91F5-D69C-16D907191493}"/>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4" name="AutoShape 6" descr="Danh ca Ngọc Sơn chia sẻ di chúc viết tay sâu sắc và đầy tình cảm của người  cha quá cố - MOLI Star">
            <a:extLst>
              <a:ext uri="{FF2B5EF4-FFF2-40B4-BE49-F238E27FC236}">
                <a16:creationId xmlns:a16="http://schemas.microsoft.com/office/drawing/2014/main" id="{C930D15B-602F-4DF2-A7AB-40C76182ACC0}"/>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16" name="TextBox 15">
            <a:extLst>
              <a:ext uri="{FF2B5EF4-FFF2-40B4-BE49-F238E27FC236}">
                <a16:creationId xmlns:a16="http://schemas.microsoft.com/office/drawing/2014/main" id="{44E174B6-34B5-D44D-F250-55396ADCAD4A}"/>
              </a:ext>
            </a:extLst>
          </p:cNvPr>
          <p:cNvSpPr txBox="1"/>
          <p:nvPr/>
        </p:nvSpPr>
        <p:spPr>
          <a:xfrm>
            <a:off x="1358587" y="1435954"/>
            <a:ext cx="6385237" cy="400110"/>
          </a:xfrm>
          <a:prstGeom prst="rect">
            <a:avLst/>
          </a:prstGeom>
          <a:noFill/>
        </p:spPr>
        <p:txBody>
          <a:bodyPr wrap="square" rtlCol="0">
            <a:spAutoFit/>
          </a:bodyPr>
          <a:lstStyle/>
          <a:p>
            <a:pPr algn="ctr">
              <a:defRPr/>
            </a:pPr>
            <a:r>
              <a:rPr lang="vi-VN" sz="2000" dirty="0">
                <a:solidFill>
                  <a:srgbClr val="002060"/>
                </a:solidFill>
                <a:cs typeface="Arial" pitchFamily="34" charset="0"/>
              </a:rPr>
              <a:t>3.</a:t>
            </a:r>
            <a:r>
              <a:rPr lang="en-US" sz="2000" dirty="0">
                <a:solidFill>
                  <a:srgbClr val="002060"/>
                </a:solidFill>
                <a:cs typeface="Arial" pitchFamily="34" charset="0"/>
              </a:rPr>
              <a:t>2</a:t>
            </a:r>
            <a:r>
              <a:rPr lang="vi-VN" sz="2000" dirty="0">
                <a:solidFill>
                  <a:srgbClr val="002060"/>
                </a:solidFill>
                <a:cs typeface="Arial" pitchFamily="34" charset="0"/>
              </a:rPr>
              <a:t>. Quyền và nghĩa vụ của </a:t>
            </a:r>
            <a:r>
              <a:rPr lang="en-US" sz="2000" dirty="0" err="1">
                <a:solidFill>
                  <a:srgbClr val="002060"/>
                </a:solidFill>
                <a:cs typeface="Arial" pitchFamily="34" charset="0"/>
              </a:rPr>
              <a:t>người</a:t>
            </a:r>
            <a:r>
              <a:rPr lang="en-US" sz="2000" dirty="0">
                <a:solidFill>
                  <a:srgbClr val="002060"/>
                </a:solidFill>
                <a:cs typeface="Arial" pitchFamily="34" charset="0"/>
              </a:rPr>
              <a:t> </a:t>
            </a:r>
            <a:r>
              <a:rPr lang="en-US" sz="2000" dirty="0" err="1">
                <a:solidFill>
                  <a:srgbClr val="002060"/>
                </a:solidFill>
                <a:cs typeface="Arial" pitchFamily="34" charset="0"/>
              </a:rPr>
              <a:t>sử</a:t>
            </a:r>
            <a:r>
              <a:rPr lang="en-US" sz="2000" dirty="0">
                <a:solidFill>
                  <a:srgbClr val="002060"/>
                </a:solidFill>
                <a:cs typeface="Arial" pitchFamily="34" charset="0"/>
              </a:rPr>
              <a:t> </a:t>
            </a:r>
            <a:r>
              <a:rPr lang="en-US" sz="2000" dirty="0" err="1">
                <a:solidFill>
                  <a:srgbClr val="002060"/>
                </a:solidFill>
                <a:cs typeface="Arial" pitchFamily="34" charset="0"/>
              </a:rPr>
              <a:t>dụng</a:t>
            </a:r>
            <a:r>
              <a:rPr lang="en-US" sz="2000" dirty="0">
                <a:solidFill>
                  <a:srgbClr val="002060"/>
                </a:solidFill>
                <a:cs typeface="Arial" pitchFamily="34" charset="0"/>
              </a:rPr>
              <a:t> </a:t>
            </a:r>
            <a:r>
              <a:rPr lang="en-US" sz="2000" dirty="0" err="1">
                <a:solidFill>
                  <a:srgbClr val="002060"/>
                </a:solidFill>
                <a:cs typeface="Arial" pitchFamily="34" charset="0"/>
              </a:rPr>
              <a:t>lao</a:t>
            </a:r>
            <a:r>
              <a:rPr lang="en-US" sz="2000" dirty="0">
                <a:solidFill>
                  <a:srgbClr val="002060"/>
                </a:solidFill>
                <a:cs typeface="Arial" pitchFamily="34" charset="0"/>
              </a:rPr>
              <a:t> </a:t>
            </a:r>
            <a:r>
              <a:rPr lang="en-US" sz="2000" dirty="0" err="1">
                <a:solidFill>
                  <a:srgbClr val="002060"/>
                </a:solidFill>
                <a:cs typeface="Arial" pitchFamily="34" charset="0"/>
              </a:rPr>
              <a:t>động</a:t>
            </a:r>
            <a:endParaRPr lang="en-US" sz="2000" b="1" dirty="0">
              <a:solidFill>
                <a:srgbClr val="002060"/>
              </a:solidFill>
              <a:latin typeface="Arial" pitchFamily="34" charset="0"/>
              <a:cs typeface="Arial" pitchFamily="34" charset="0"/>
            </a:endParaRPr>
          </a:p>
        </p:txBody>
      </p:sp>
      <p:grpSp>
        <p:nvGrpSpPr>
          <p:cNvPr id="2" name="Nhóm 25">
            <a:extLst>
              <a:ext uri="{FF2B5EF4-FFF2-40B4-BE49-F238E27FC236}">
                <a16:creationId xmlns:a16="http://schemas.microsoft.com/office/drawing/2014/main" id="{ED0A1463-6CA9-E69F-A663-B2B751821061}"/>
              </a:ext>
            </a:extLst>
          </p:cNvPr>
          <p:cNvGrpSpPr/>
          <p:nvPr/>
        </p:nvGrpSpPr>
        <p:grpSpPr>
          <a:xfrm>
            <a:off x="0" y="627447"/>
            <a:ext cx="5903409" cy="585931"/>
            <a:chOff x="475212" y="489252"/>
            <a:chExt cx="4504292" cy="781241"/>
          </a:xfrm>
        </p:grpSpPr>
        <p:grpSp>
          <p:nvGrpSpPr>
            <p:cNvPr id="5" name="Nhóm 26">
              <a:extLst>
                <a:ext uri="{FF2B5EF4-FFF2-40B4-BE49-F238E27FC236}">
                  <a16:creationId xmlns:a16="http://schemas.microsoft.com/office/drawing/2014/main" id="{96C9393E-6F0E-82DF-9DB5-FF11D14BAAC9}"/>
                </a:ext>
              </a:extLst>
            </p:cNvPr>
            <p:cNvGrpSpPr/>
            <p:nvPr/>
          </p:nvGrpSpPr>
          <p:grpSpPr>
            <a:xfrm>
              <a:off x="475212" y="489252"/>
              <a:ext cx="4504292" cy="781241"/>
              <a:chOff x="475212" y="489252"/>
              <a:chExt cx="4504292" cy="781241"/>
            </a:xfrm>
          </p:grpSpPr>
          <p:sp>
            <p:nvSpPr>
              <p:cNvPr id="25" name="Rectangle: Rounded Corners 20">
                <a:extLst>
                  <a:ext uri="{FF2B5EF4-FFF2-40B4-BE49-F238E27FC236}">
                    <a16:creationId xmlns:a16="http://schemas.microsoft.com/office/drawing/2014/main" id="{33F74D58-3EA4-53E5-3184-E006667A5FAB}"/>
                  </a:ext>
                </a:extLst>
              </p:cNvPr>
              <p:cNvSpPr/>
              <p:nvPr/>
            </p:nvSpPr>
            <p:spPr>
              <a:xfrm>
                <a:off x="666398" y="516221"/>
                <a:ext cx="4313106" cy="754272"/>
              </a:xfrm>
              <a:prstGeom prst="roundRect">
                <a:avLst>
                  <a:gd name="adj" fmla="val 50000"/>
                </a:avLst>
              </a:prstGeom>
              <a:solidFill>
                <a:schemeClr val="bg1">
                  <a:lumMod val="95000"/>
                </a:schemeClr>
              </a:solidFill>
              <a:ln w="19050">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1050">
                  <a:solidFill>
                    <a:schemeClr val="bg1">
                      <a:lumMod val="95000"/>
                    </a:schemeClr>
                  </a:solidFill>
                </a:endParaRPr>
              </a:p>
            </p:txBody>
          </p:sp>
          <p:sp>
            <p:nvSpPr>
              <p:cNvPr id="31" name="Rectangle: Rounded Corners 20">
                <a:extLst>
                  <a:ext uri="{FF2B5EF4-FFF2-40B4-BE49-F238E27FC236}">
                    <a16:creationId xmlns:a16="http://schemas.microsoft.com/office/drawing/2014/main" id="{FCEA5BDD-A84B-740E-C973-03175A287555}"/>
                  </a:ext>
                </a:extLst>
              </p:cNvPr>
              <p:cNvSpPr/>
              <p:nvPr/>
            </p:nvSpPr>
            <p:spPr>
              <a:xfrm>
                <a:off x="957578" y="607137"/>
                <a:ext cx="3902657" cy="564402"/>
              </a:xfrm>
              <a:prstGeom prst="roundRect">
                <a:avLst>
                  <a:gd name="adj" fmla="val 50000"/>
                </a:avLst>
              </a:prstGeom>
              <a:solidFill>
                <a:schemeClr val="bg1"/>
              </a:solidFill>
              <a:ln>
                <a:solidFill>
                  <a:schemeClr val="bg1">
                    <a:lumMod val="95000"/>
                  </a:schemeClr>
                </a:solidFill>
              </a:ln>
              <a:effectLst>
                <a:outerShdw blurRad="50800" dist="38100" dir="5400000" algn="t"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1050">
                  <a:solidFill>
                    <a:schemeClr val="bg1">
                      <a:lumMod val="95000"/>
                    </a:schemeClr>
                  </a:solidFill>
                </a:endParaRPr>
              </a:p>
            </p:txBody>
          </p:sp>
          <p:grpSp>
            <p:nvGrpSpPr>
              <p:cNvPr id="32" name="Nhóm 30">
                <a:extLst>
                  <a:ext uri="{FF2B5EF4-FFF2-40B4-BE49-F238E27FC236}">
                    <a16:creationId xmlns:a16="http://schemas.microsoft.com/office/drawing/2014/main" id="{F60F8141-B643-0240-877D-B1DCD072FC6B}"/>
                  </a:ext>
                </a:extLst>
              </p:cNvPr>
              <p:cNvGrpSpPr/>
              <p:nvPr/>
            </p:nvGrpSpPr>
            <p:grpSpPr>
              <a:xfrm>
                <a:off x="475212" y="489252"/>
                <a:ext cx="859716" cy="779672"/>
                <a:chOff x="630445" y="2543352"/>
                <a:chExt cx="916482" cy="831153"/>
              </a:xfrm>
            </p:grpSpPr>
            <p:sp>
              <p:nvSpPr>
                <p:cNvPr id="34" name="Hình Bầu dục 32">
                  <a:extLst>
                    <a:ext uri="{FF2B5EF4-FFF2-40B4-BE49-F238E27FC236}">
                      <a16:creationId xmlns:a16="http://schemas.microsoft.com/office/drawing/2014/main" id="{BA711F4E-36A3-0028-1731-D84A275BD547}"/>
                    </a:ext>
                  </a:extLst>
                </p:cNvPr>
                <p:cNvSpPr/>
                <p:nvPr/>
              </p:nvSpPr>
              <p:spPr>
                <a:xfrm>
                  <a:off x="630445" y="2543352"/>
                  <a:ext cx="916482" cy="831153"/>
                </a:xfrm>
                <a:prstGeom prst="ellipse">
                  <a:avLst/>
                </a:prstGeom>
                <a:solidFill>
                  <a:srgbClr val="167B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35" name="Hình Bầu dục 33">
                  <a:extLst>
                    <a:ext uri="{FF2B5EF4-FFF2-40B4-BE49-F238E27FC236}">
                      <a16:creationId xmlns:a16="http://schemas.microsoft.com/office/drawing/2014/main" id="{E3DAC1A8-02A9-C775-745C-BB9B7AB80035}"/>
                    </a:ext>
                  </a:extLst>
                </p:cNvPr>
                <p:cNvSpPr/>
                <p:nvPr/>
              </p:nvSpPr>
              <p:spPr>
                <a:xfrm>
                  <a:off x="706297" y="2619215"/>
                  <a:ext cx="764809" cy="67942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75" b="1">
                    <a:solidFill>
                      <a:schemeClr val="accent4">
                        <a:lumMod val="50000"/>
                      </a:schemeClr>
                    </a:solidFill>
                    <a:latin typeface="Arial" panose="020B0604020202020204" pitchFamily="34" charset="0"/>
                    <a:cs typeface="Arial" panose="020B0604020202020204" pitchFamily="34" charset="0"/>
                  </a:endParaRPr>
                </a:p>
              </p:txBody>
            </p:sp>
          </p:grpSp>
          <p:sp>
            <p:nvSpPr>
              <p:cNvPr id="33" name="TextBox 17">
                <a:extLst>
                  <a:ext uri="{FF2B5EF4-FFF2-40B4-BE49-F238E27FC236}">
                    <a16:creationId xmlns:a16="http://schemas.microsoft.com/office/drawing/2014/main" id="{083FA03B-3A59-DDC0-B907-6C6F8A6D8BB0}"/>
                  </a:ext>
                </a:extLst>
              </p:cNvPr>
              <p:cNvSpPr txBox="1"/>
              <p:nvPr/>
            </p:nvSpPr>
            <p:spPr>
              <a:xfrm>
                <a:off x="1261012" y="668440"/>
                <a:ext cx="3465723" cy="492442"/>
              </a:xfrm>
              <a:prstGeom prst="rect">
                <a:avLst/>
              </a:prstGeom>
              <a:noFill/>
            </p:spPr>
            <p:txBody>
              <a:bodyPr wrap="square" rtlCol="0">
                <a:spAutoFit/>
              </a:bodyPr>
              <a:lstStyle/>
              <a:p>
                <a:r>
                  <a:rPr lang="en-US" sz="1800" b="1" dirty="0">
                    <a:solidFill>
                      <a:srgbClr val="206252"/>
                    </a:solidFill>
                    <a:latin typeface="Arial" panose="020B0604020202020204" pitchFamily="34" charset="0"/>
                    <a:ea typeface="Roboto" panose="02000000000000000000" pitchFamily="2" charset="0"/>
                    <a:cs typeface="Arial" panose="020B0604020202020204" pitchFamily="34" charset="0"/>
                  </a:rPr>
                  <a:t> </a:t>
                </a:r>
                <a:r>
                  <a:rPr lang="en-US" sz="1800"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 </a:t>
                </a:r>
                <a:r>
                  <a:rPr lang="en-US" sz="1800" b="1" dirty="0" err="1">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Một</a:t>
                </a:r>
                <a:r>
                  <a:rPr lang="en-US" sz="1800"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 </a:t>
                </a:r>
                <a:r>
                  <a:rPr lang="en-US" sz="1800" b="1" dirty="0" err="1">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số</a:t>
                </a:r>
                <a:r>
                  <a:rPr lang="en-US" sz="1800"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 </a:t>
                </a:r>
                <a:r>
                  <a:rPr lang="en-US" sz="1800" b="1" dirty="0" err="1">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nội</a:t>
                </a:r>
                <a:r>
                  <a:rPr lang="en-US" sz="1800"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 dung </a:t>
                </a:r>
                <a:r>
                  <a:rPr lang="en-US" sz="1800" b="1" dirty="0" err="1">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của</a:t>
                </a:r>
                <a:r>
                  <a:rPr lang="en-US" sz="1800"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 </a:t>
                </a:r>
                <a:r>
                  <a:rPr lang="en-US" sz="1800" b="1" dirty="0" err="1">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Bộ</a:t>
                </a:r>
                <a:r>
                  <a:rPr lang="en-US" sz="1800"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 </a:t>
                </a:r>
                <a:r>
                  <a:rPr lang="en-US" sz="1800" b="1" dirty="0" err="1">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luật</a:t>
                </a:r>
                <a:r>
                  <a:rPr lang="en-US" sz="1800"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 </a:t>
                </a:r>
                <a:r>
                  <a:rPr lang="en-US" sz="1800" b="1" dirty="0" err="1">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lao</a:t>
                </a:r>
                <a:r>
                  <a:rPr lang="en-US" sz="1800"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 </a:t>
                </a:r>
                <a:r>
                  <a:rPr lang="en-US" sz="1800" b="1" dirty="0" err="1">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động</a:t>
                </a:r>
                <a:endParaRPr lang="vi-VN" sz="1800"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endParaRPr>
              </a:p>
            </p:txBody>
          </p:sp>
        </p:grpSp>
        <p:sp>
          <p:nvSpPr>
            <p:cNvPr id="18" name="TextBox 23">
              <a:extLst>
                <a:ext uri="{FF2B5EF4-FFF2-40B4-BE49-F238E27FC236}">
                  <a16:creationId xmlns:a16="http://schemas.microsoft.com/office/drawing/2014/main" id="{F59177C1-4342-5CD7-51B4-9ABA8C93C740}"/>
                </a:ext>
              </a:extLst>
            </p:cNvPr>
            <p:cNvSpPr txBox="1"/>
            <p:nvPr/>
          </p:nvSpPr>
          <p:spPr>
            <a:xfrm>
              <a:off x="526881" y="689692"/>
              <a:ext cx="717437" cy="384721"/>
            </a:xfrm>
            <a:prstGeom prst="rect">
              <a:avLst/>
            </a:prstGeom>
            <a:noFill/>
          </p:spPr>
          <p:txBody>
            <a:bodyPr wrap="square" rtlCol="0">
              <a:spAutoFit/>
            </a:bodyPr>
            <a:lstStyle/>
            <a:p>
              <a:pPr algn="ctr"/>
              <a:r>
                <a:rPr lang="en-US" sz="1275"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3</a:t>
              </a:r>
              <a:endParaRPr lang="vi-VN" sz="1275"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endParaRPr>
            </a:p>
          </p:txBody>
        </p:sp>
      </p:grpSp>
      <p:sp>
        <p:nvSpPr>
          <p:cNvPr id="6" name="TextBox 5">
            <a:extLst>
              <a:ext uri="{FF2B5EF4-FFF2-40B4-BE49-F238E27FC236}">
                <a16:creationId xmlns:a16="http://schemas.microsoft.com/office/drawing/2014/main" id="{B19D9344-D668-3E19-9089-29541B0681B2}"/>
              </a:ext>
            </a:extLst>
          </p:cNvPr>
          <p:cNvSpPr txBox="1"/>
          <p:nvPr/>
        </p:nvSpPr>
        <p:spPr>
          <a:xfrm>
            <a:off x="1968191" y="2045558"/>
            <a:ext cx="6175683" cy="400110"/>
          </a:xfrm>
          <a:prstGeom prst="rect">
            <a:avLst/>
          </a:prstGeom>
          <a:noFill/>
        </p:spPr>
        <p:txBody>
          <a:bodyPr wrap="square" rtlCol="0">
            <a:spAutoFit/>
          </a:bodyPr>
          <a:lstStyle/>
          <a:p>
            <a:pPr algn="ctr">
              <a:defRPr/>
            </a:pPr>
            <a:r>
              <a:rPr lang="vi-VN" sz="2000" dirty="0">
                <a:solidFill>
                  <a:srgbClr val="002060"/>
                </a:solidFill>
                <a:cs typeface="Arial" pitchFamily="34" charset="0"/>
              </a:rPr>
              <a:t>3.</a:t>
            </a:r>
            <a:r>
              <a:rPr lang="en-US" sz="2000" dirty="0">
                <a:solidFill>
                  <a:srgbClr val="002060"/>
                </a:solidFill>
                <a:cs typeface="Arial" pitchFamily="34" charset="0"/>
              </a:rPr>
              <a:t>2</a:t>
            </a:r>
            <a:r>
              <a:rPr lang="vi-VN" sz="2000" dirty="0">
                <a:solidFill>
                  <a:srgbClr val="002060"/>
                </a:solidFill>
                <a:cs typeface="Arial" pitchFamily="34" charset="0"/>
              </a:rPr>
              <a:t>.</a:t>
            </a:r>
            <a:r>
              <a:rPr lang="en-US" sz="2000" dirty="0">
                <a:solidFill>
                  <a:srgbClr val="002060"/>
                </a:solidFill>
                <a:cs typeface="Arial" pitchFamily="34" charset="0"/>
              </a:rPr>
              <a:t>1.</a:t>
            </a:r>
            <a:r>
              <a:rPr lang="vi-VN" sz="2000" dirty="0">
                <a:solidFill>
                  <a:srgbClr val="002060"/>
                </a:solidFill>
                <a:cs typeface="Arial" pitchFamily="34" charset="0"/>
              </a:rPr>
              <a:t> Quyền cơ bản của</a:t>
            </a:r>
            <a:r>
              <a:rPr lang="en-US" sz="2000" dirty="0">
                <a:solidFill>
                  <a:srgbClr val="002060"/>
                </a:solidFill>
                <a:cs typeface="Arial" pitchFamily="34" charset="0"/>
              </a:rPr>
              <a:t> </a:t>
            </a:r>
            <a:r>
              <a:rPr lang="en-US" sz="2000" dirty="0" err="1">
                <a:solidFill>
                  <a:srgbClr val="002060"/>
                </a:solidFill>
                <a:cs typeface="Arial" pitchFamily="34" charset="0"/>
              </a:rPr>
              <a:t>người</a:t>
            </a:r>
            <a:r>
              <a:rPr lang="en-US" sz="2000" dirty="0">
                <a:solidFill>
                  <a:srgbClr val="002060"/>
                </a:solidFill>
                <a:cs typeface="Arial" pitchFamily="34" charset="0"/>
              </a:rPr>
              <a:t> </a:t>
            </a:r>
            <a:r>
              <a:rPr lang="en-US" sz="2000" dirty="0" err="1">
                <a:solidFill>
                  <a:srgbClr val="002060"/>
                </a:solidFill>
                <a:cs typeface="Arial" pitchFamily="34" charset="0"/>
              </a:rPr>
              <a:t>sử</a:t>
            </a:r>
            <a:r>
              <a:rPr lang="en-US" sz="2000" dirty="0">
                <a:solidFill>
                  <a:srgbClr val="002060"/>
                </a:solidFill>
                <a:cs typeface="Arial" pitchFamily="34" charset="0"/>
              </a:rPr>
              <a:t> </a:t>
            </a:r>
            <a:r>
              <a:rPr lang="en-US" sz="2000" dirty="0" err="1">
                <a:solidFill>
                  <a:srgbClr val="002060"/>
                </a:solidFill>
                <a:cs typeface="Arial" pitchFamily="34" charset="0"/>
              </a:rPr>
              <a:t>dụng</a:t>
            </a:r>
            <a:r>
              <a:rPr lang="en-US" sz="2000" dirty="0">
                <a:solidFill>
                  <a:srgbClr val="002060"/>
                </a:solidFill>
                <a:cs typeface="Arial" pitchFamily="34" charset="0"/>
              </a:rPr>
              <a:t> </a:t>
            </a:r>
            <a:r>
              <a:rPr lang="en-US" sz="2000" dirty="0" err="1">
                <a:solidFill>
                  <a:srgbClr val="002060"/>
                </a:solidFill>
                <a:cs typeface="Arial" pitchFamily="34" charset="0"/>
              </a:rPr>
              <a:t>lao</a:t>
            </a:r>
            <a:r>
              <a:rPr lang="en-US" sz="2000" dirty="0">
                <a:solidFill>
                  <a:srgbClr val="002060"/>
                </a:solidFill>
                <a:cs typeface="Arial" pitchFamily="34" charset="0"/>
              </a:rPr>
              <a:t> </a:t>
            </a:r>
            <a:r>
              <a:rPr lang="en-US" sz="2000" dirty="0" err="1">
                <a:solidFill>
                  <a:srgbClr val="002060"/>
                </a:solidFill>
                <a:cs typeface="Arial" pitchFamily="34" charset="0"/>
              </a:rPr>
              <a:t>động</a:t>
            </a:r>
            <a:endParaRPr lang="en-US" sz="2000" b="1" dirty="0">
              <a:solidFill>
                <a:srgbClr val="002060"/>
              </a:solidFill>
              <a:latin typeface="Arial" pitchFamily="34" charset="0"/>
              <a:cs typeface="Arial" pitchFamily="34" charset="0"/>
            </a:endParaRPr>
          </a:p>
        </p:txBody>
      </p:sp>
    </p:spTree>
    <p:extLst>
      <p:ext uri="{BB962C8B-B14F-4D97-AF65-F5344CB8AC3E}">
        <p14:creationId xmlns:p14="http://schemas.microsoft.com/office/powerpoint/2010/main" val="357794842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randombar(horizontal)">
                                      <p:cBhvr>
                                        <p:cTn id="7" dur="1000"/>
                                        <p:tgtEl>
                                          <p:spTgt spid="16"/>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randombar(horizontal)">
                                      <p:cBhvr>
                                        <p:cTn id="10"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3" name="AutoShape 6" descr="Danh ca Ngọc Sơn chia sẻ di chúc viết tay sâu sắc và đầy tình cảm của người  cha quá cố - MOLI Star">
            <a:extLst>
              <a:ext uri="{FF2B5EF4-FFF2-40B4-BE49-F238E27FC236}">
                <a16:creationId xmlns:a16="http://schemas.microsoft.com/office/drawing/2014/main" id="{09A0B033-5114-91F5-D69C-16D907191493}"/>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4" name="AutoShape 6" descr="Danh ca Ngọc Sơn chia sẻ di chúc viết tay sâu sắc và đầy tình cảm của người  cha quá cố - MOLI Star">
            <a:extLst>
              <a:ext uri="{FF2B5EF4-FFF2-40B4-BE49-F238E27FC236}">
                <a16:creationId xmlns:a16="http://schemas.microsoft.com/office/drawing/2014/main" id="{4CB5A259-D774-696C-CE4C-F516FE3B9F25}"/>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grpSp>
        <p:nvGrpSpPr>
          <p:cNvPr id="16" name="Nhóm 124">
            <a:extLst>
              <a:ext uri="{FF2B5EF4-FFF2-40B4-BE49-F238E27FC236}">
                <a16:creationId xmlns:a16="http://schemas.microsoft.com/office/drawing/2014/main" id="{05CDD30F-19AF-8098-BC6D-ABEE375E023D}"/>
              </a:ext>
            </a:extLst>
          </p:cNvPr>
          <p:cNvGrpSpPr/>
          <p:nvPr/>
        </p:nvGrpSpPr>
        <p:grpSpPr>
          <a:xfrm>
            <a:off x="230981" y="1714123"/>
            <a:ext cx="8568094" cy="707886"/>
            <a:chOff x="669416" y="2985367"/>
            <a:chExt cx="6315357" cy="943848"/>
          </a:xfrm>
        </p:grpSpPr>
        <p:sp>
          <p:nvSpPr>
            <p:cNvPr id="17" name="TextBox 27">
              <a:extLst>
                <a:ext uri="{FF2B5EF4-FFF2-40B4-BE49-F238E27FC236}">
                  <a16:creationId xmlns:a16="http://schemas.microsoft.com/office/drawing/2014/main" id="{653D94B9-E658-9A35-2C95-410ED8E68C5D}"/>
                </a:ext>
              </a:extLst>
            </p:cNvPr>
            <p:cNvSpPr txBox="1"/>
            <p:nvPr/>
          </p:nvSpPr>
          <p:spPr>
            <a:xfrm>
              <a:off x="1158861" y="2985367"/>
              <a:ext cx="5825912" cy="943848"/>
            </a:xfrm>
            <a:prstGeom prst="rect">
              <a:avLst/>
            </a:prstGeom>
            <a:noFill/>
          </p:spPr>
          <p:txBody>
            <a:bodyPr wrap="square" rtlCol="0">
              <a:spAutoFit/>
            </a:bodyPr>
            <a:lstStyle/>
            <a:p>
              <a:pPr fontAlgn="auto">
                <a:spcBef>
                  <a:spcPts val="0"/>
                </a:spcBef>
                <a:spcAft>
                  <a:spcPts val="0"/>
                </a:spcAft>
                <a:defRPr/>
              </a:pPr>
              <a:r>
                <a:rPr lang="vi-VN" sz="2000" dirty="0">
                  <a:cs typeface="Arial" pitchFamily="34" charset="0"/>
                </a:rPr>
                <a:t>Quyền được khen thưởng và xử lý vi phạm kỷ luật lao động theo quy định</a:t>
              </a:r>
              <a:endParaRPr lang="en-US" sz="1900" dirty="0">
                <a:latin typeface="Arial" pitchFamily="34" charset="0"/>
                <a:cs typeface="Arial" pitchFamily="34" charset="0"/>
              </a:endParaRPr>
            </a:p>
          </p:txBody>
        </p:sp>
        <p:grpSp>
          <p:nvGrpSpPr>
            <p:cNvPr id="18" name="Nhóm 126">
              <a:extLst>
                <a:ext uri="{FF2B5EF4-FFF2-40B4-BE49-F238E27FC236}">
                  <a16:creationId xmlns:a16="http://schemas.microsoft.com/office/drawing/2014/main" id="{227E29D6-FDF5-EF60-240E-01D17ECB56AA}"/>
                </a:ext>
              </a:extLst>
            </p:cNvPr>
            <p:cNvGrpSpPr/>
            <p:nvPr/>
          </p:nvGrpSpPr>
          <p:grpSpPr>
            <a:xfrm rot="16200000">
              <a:off x="690749" y="3085589"/>
              <a:ext cx="330518" cy="373184"/>
              <a:chOff x="5963428" y="786027"/>
              <a:chExt cx="867388" cy="1034112"/>
            </a:xfrm>
          </p:grpSpPr>
          <p:sp>
            <p:nvSpPr>
              <p:cNvPr id="30" name="Lưu Đồ: Quyết Định 138">
                <a:extLst>
                  <a:ext uri="{FF2B5EF4-FFF2-40B4-BE49-F238E27FC236}">
                    <a16:creationId xmlns:a16="http://schemas.microsoft.com/office/drawing/2014/main" id="{AF173105-314B-D447-0F6A-7833CBB7E8E2}"/>
                  </a:ext>
                </a:extLst>
              </p:cNvPr>
              <p:cNvSpPr/>
              <p:nvPr/>
            </p:nvSpPr>
            <p:spPr>
              <a:xfrm>
                <a:off x="5963428" y="1107595"/>
                <a:ext cx="603228" cy="404164"/>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25">
                  <a:solidFill>
                    <a:schemeClr val="tx1"/>
                  </a:solidFill>
                </a:endParaRPr>
              </a:p>
            </p:txBody>
          </p:sp>
          <p:sp>
            <p:nvSpPr>
              <p:cNvPr id="28" name="Lưu Đồ: Quyết Định 136">
                <a:extLst>
                  <a:ext uri="{FF2B5EF4-FFF2-40B4-BE49-F238E27FC236}">
                    <a16:creationId xmlns:a16="http://schemas.microsoft.com/office/drawing/2014/main" id="{064E50D6-A712-0C1B-29B0-C1764559AA56}"/>
                  </a:ext>
                </a:extLst>
              </p:cNvPr>
              <p:cNvSpPr/>
              <p:nvPr/>
            </p:nvSpPr>
            <p:spPr>
              <a:xfrm>
                <a:off x="6227588" y="1093811"/>
                <a:ext cx="603228" cy="404164"/>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25">
                  <a:solidFill>
                    <a:schemeClr val="tx1"/>
                  </a:solidFill>
                </a:endParaRPr>
              </a:p>
            </p:txBody>
          </p:sp>
          <p:sp>
            <p:nvSpPr>
              <p:cNvPr id="26" name="Lưu Đồ: Quyết Định 134">
                <a:extLst>
                  <a:ext uri="{FF2B5EF4-FFF2-40B4-BE49-F238E27FC236}">
                    <a16:creationId xmlns:a16="http://schemas.microsoft.com/office/drawing/2014/main" id="{870352C5-0193-C24A-37DC-0D7591BB7CAC}"/>
                  </a:ext>
                </a:extLst>
              </p:cNvPr>
              <p:cNvSpPr/>
              <p:nvPr/>
            </p:nvSpPr>
            <p:spPr>
              <a:xfrm>
                <a:off x="6099838" y="1415975"/>
                <a:ext cx="603228" cy="404164"/>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25">
                  <a:solidFill>
                    <a:schemeClr val="tx1"/>
                  </a:solidFill>
                </a:endParaRPr>
              </a:p>
            </p:txBody>
          </p:sp>
          <p:sp>
            <p:nvSpPr>
              <p:cNvPr id="24" name="Lưu Đồ: Quyết Định 132">
                <a:extLst>
                  <a:ext uri="{FF2B5EF4-FFF2-40B4-BE49-F238E27FC236}">
                    <a16:creationId xmlns:a16="http://schemas.microsoft.com/office/drawing/2014/main" id="{606E0705-80D7-AA70-505C-350E557AAEFF}"/>
                  </a:ext>
                </a:extLst>
              </p:cNvPr>
              <p:cNvSpPr/>
              <p:nvPr/>
            </p:nvSpPr>
            <p:spPr>
              <a:xfrm>
                <a:off x="6080830" y="786027"/>
                <a:ext cx="603228" cy="404164"/>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25" dirty="0">
                  <a:solidFill>
                    <a:schemeClr val="tx1"/>
                  </a:solidFill>
                </a:endParaRPr>
              </a:p>
            </p:txBody>
          </p:sp>
        </p:grpSp>
      </p:grpSp>
      <p:grpSp>
        <p:nvGrpSpPr>
          <p:cNvPr id="46" name="Nhóm 154">
            <a:extLst>
              <a:ext uri="{FF2B5EF4-FFF2-40B4-BE49-F238E27FC236}">
                <a16:creationId xmlns:a16="http://schemas.microsoft.com/office/drawing/2014/main" id="{E8FDD0B1-D307-D150-5883-8C6A4E47A568}"/>
              </a:ext>
            </a:extLst>
          </p:cNvPr>
          <p:cNvGrpSpPr/>
          <p:nvPr/>
        </p:nvGrpSpPr>
        <p:grpSpPr>
          <a:xfrm>
            <a:off x="345281" y="2669958"/>
            <a:ext cx="8810626" cy="707886"/>
            <a:chOff x="669416" y="2897889"/>
            <a:chExt cx="6771263" cy="943846"/>
          </a:xfrm>
        </p:grpSpPr>
        <p:sp>
          <p:nvSpPr>
            <p:cNvPr id="47" name="TextBox 27">
              <a:extLst>
                <a:ext uri="{FF2B5EF4-FFF2-40B4-BE49-F238E27FC236}">
                  <a16:creationId xmlns:a16="http://schemas.microsoft.com/office/drawing/2014/main" id="{79D0DB06-7B57-CF1E-D847-AABE5F6A1FB5}"/>
                </a:ext>
              </a:extLst>
            </p:cNvPr>
            <p:cNvSpPr txBox="1"/>
            <p:nvPr/>
          </p:nvSpPr>
          <p:spPr>
            <a:xfrm>
              <a:off x="1158861" y="2897889"/>
              <a:ext cx="6281818" cy="943846"/>
            </a:xfrm>
            <a:prstGeom prst="rect">
              <a:avLst/>
            </a:prstGeom>
            <a:noFill/>
          </p:spPr>
          <p:txBody>
            <a:bodyPr wrap="square" rtlCol="0">
              <a:spAutoFit/>
            </a:bodyPr>
            <a:lstStyle/>
            <a:p>
              <a:pPr fontAlgn="auto">
                <a:spcBef>
                  <a:spcPts val="0"/>
                </a:spcBef>
                <a:spcAft>
                  <a:spcPts val="0"/>
                </a:spcAft>
                <a:defRPr/>
              </a:pPr>
              <a:r>
                <a:rPr lang="vi-VN" sz="2000" dirty="0">
                  <a:cs typeface="Arial" pitchFamily="34" charset="0"/>
                </a:rPr>
                <a:t>Quyền được đơn phương chấm dứt hợp đồng lao động trong những trường hợp quy định</a:t>
              </a:r>
              <a:endParaRPr lang="en-US" sz="1900" dirty="0">
                <a:latin typeface="Arial" pitchFamily="34" charset="0"/>
                <a:cs typeface="Arial" pitchFamily="34" charset="0"/>
              </a:endParaRPr>
            </a:p>
          </p:txBody>
        </p:sp>
        <p:grpSp>
          <p:nvGrpSpPr>
            <p:cNvPr id="48" name="Nhóm 156">
              <a:extLst>
                <a:ext uri="{FF2B5EF4-FFF2-40B4-BE49-F238E27FC236}">
                  <a16:creationId xmlns:a16="http://schemas.microsoft.com/office/drawing/2014/main" id="{79A309DA-6808-9E75-D3CB-B36B01C647D2}"/>
                </a:ext>
              </a:extLst>
            </p:cNvPr>
            <p:cNvGrpSpPr/>
            <p:nvPr/>
          </p:nvGrpSpPr>
          <p:grpSpPr>
            <a:xfrm rot="16200000">
              <a:off x="690749" y="3085589"/>
              <a:ext cx="330518" cy="373184"/>
              <a:chOff x="5963428" y="786027"/>
              <a:chExt cx="867388" cy="1034112"/>
            </a:xfrm>
          </p:grpSpPr>
          <p:sp>
            <p:nvSpPr>
              <p:cNvPr id="60" name="Lưu Đồ: Quyết Định 168">
                <a:extLst>
                  <a:ext uri="{FF2B5EF4-FFF2-40B4-BE49-F238E27FC236}">
                    <a16:creationId xmlns:a16="http://schemas.microsoft.com/office/drawing/2014/main" id="{9EB77D60-0D83-0EF6-8B2A-5BB8A5D5EFA8}"/>
                  </a:ext>
                </a:extLst>
              </p:cNvPr>
              <p:cNvSpPr/>
              <p:nvPr/>
            </p:nvSpPr>
            <p:spPr>
              <a:xfrm>
                <a:off x="5963428" y="110759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58" name="Lưu Đồ: Quyết Định 166">
                <a:extLst>
                  <a:ext uri="{FF2B5EF4-FFF2-40B4-BE49-F238E27FC236}">
                    <a16:creationId xmlns:a16="http://schemas.microsoft.com/office/drawing/2014/main" id="{153EC4E8-100A-D196-AD7B-60FC7671ADDD}"/>
                  </a:ext>
                </a:extLst>
              </p:cNvPr>
              <p:cNvSpPr/>
              <p:nvPr/>
            </p:nvSpPr>
            <p:spPr>
              <a:xfrm>
                <a:off x="6227588" y="1093811"/>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56" name="Lưu Đồ: Quyết Định 164">
                <a:extLst>
                  <a:ext uri="{FF2B5EF4-FFF2-40B4-BE49-F238E27FC236}">
                    <a16:creationId xmlns:a16="http://schemas.microsoft.com/office/drawing/2014/main" id="{C3220D4A-35F7-FEE0-D51E-7E4B23954CFB}"/>
                  </a:ext>
                </a:extLst>
              </p:cNvPr>
              <p:cNvSpPr/>
              <p:nvPr/>
            </p:nvSpPr>
            <p:spPr>
              <a:xfrm>
                <a:off x="6099838" y="141597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54" name="Lưu Đồ: Quyết Định 162">
                <a:extLst>
                  <a:ext uri="{FF2B5EF4-FFF2-40B4-BE49-F238E27FC236}">
                    <a16:creationId xmlns:a16="http://schemas.microsoft.com/office/drawing/2014/main" id="{B26637A6-1604-259D-84DD-2E0938EB8D0D}"/>
                  </a:ext>
                </a:extLst>
              </p:cNvPr>
              <p:cNvSpPr/>
              <p:nvPr/>
            </p:nvSpPr>
            <p:spPr>
              <a:xfrm>
                <a:off x="6080830" y="78602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solidFill>
                    <a:schemeClr val="tx1"/>
                  </a:solidFill>
                </a:endParaRPr>
              </a:p>
            </p:txBody>
          </p:sp>
        </p:grpSp>
      </p:grpSp>
      <p:grpSp>
        <p:nvGrpSpPr>
          <p:cNvPr id="2" name="Nhóm 154">
            <a:extLst>
              <a:ext uri="{FF2B5EF4-FFF2-40B4-BE49-F238E27FC236}">
                <a16:creationId xmlns:a16="http://schemas.microsoft.com/office/drawing/2014/main" id="{7608718B-188E-1872-D8FE-E78BAAE250BC}"/>
              </a:ext>
            </a:extLst>
          </p:cNvPr>
          <p:cNvGrpSpPr/>
          <p:nvPr/>
        </p:nvGrpSpPr>
        <p:grpSpPr>
          <a:xfrm>
            <a:off x="345281" y="3641094"/>
            <a:ext cx="8810626" cy="1015663"/>
            <a:chOff x="669416" y="2760332"/>
            <a:chExt cx="6771263" cy="1354215"/>
          </a:xfrm>
        </p:grpSpPr>
        <p:sp>
          <p:nvSpPr>
            <p:cNvPr id="5" name="TextBox 27">
              <a:extLst>
                <a:ext uri="{FF2B5EF4-FFF2-40B4-BE49-F238E27FC236}">
                  <a16:creationId xmlns:a16="http://schemas.microsoft.com/office/drawing/2014/main" id="{9804849E-BD6C-3584-4F3F-A84245C8B227}"/>
                </a:ext>
              </a:extLst>
            </p:cNvPr>
            <p:cNvSpPr txBox="1"/>
            <p:nvPr/>
          </p:nvSpPr>
          <p:spPr>
            <a:xfrm>
              <a:off x="1158861" y="2760332"/>
              <a:ext cx="6281818" cy="1354215"/>
            </a:xfrm>
            <a:prstGeom prst="rect">
              <a:avLst/>
            </a:prstGeom>
            <a:noFill/>
          </p:spPr>
          <p:txBody>
            <a:bodyPr wrap="square" rtlCol="0">
              <a:spAutoFit/>
            </a:bodyPr>
            <a:lstStyle/>
            <a:p>
              <a:pPr fontAlgn="auto">
                <a:spcBef>
                  <a:spcPts val="0"/>
                </a:spcBef>
                <a:spcAft>
                  <a:spcPts val="0"/>
                </a:spcAft>
                <a:defRPr/>
              </a:pPr>
              <a:r>
                <a:rPr lang="vi-VN" sz="2000" dirty="0">
                  <a:cs typeface="Arial" pitchFamily="34" charset="0"/>
                </a:rPr>
                <a:t>Ngoài ra, </a:t>
              </a:r>
              <a:r>
                <a:rPr lang="en-US" sz="2000" dirty="0">
                  <a:latin typeface="Arial" pitchFamily="34" charset="0"/>
                  <a:cs typeface="Arial" pitchFamily="34" charset="0"/>
                </a:rPr>
                <a:t>NSD LĐ </a:t>
              </a:r>
              <a:r>
                <a:rPr lang="vi-VN" sz="2000" dirty="0">
                  <a:cs typeface="Arial" pitchFamily="34" charset="0"/>
                </a:rPr>
                <a:t>có quyền khác như quyền được trở thành một bên chủ thể tham gia thương lượng và ký kết thỏa ước lao động tập thể; quyền khiếu nại tố cáo...</a:t>
              </a:r>
              <a:endParaRPr lang="en-US" sz="2000" b="1" dirty="0">
                <a:latin typeface="Arial" pitchFamily="34" charset="0"/>
                <a:cs typeface="Arial" pitchFamily="34" charset="0"/>
              </a:endParaRPr>
            </a:p>
          </p:txBody>
        </p:sp>
        <p:grpSp>
          <p:nvGrpSpPr>
            <p:cNvPr id="6" name="Nhóm 156">
              <a:extLst>
                <a:ext uri="{FF2B5EF4-FFF2-40B4-BE49-F238E27FC236}">
                  <a16:creationId xmlns:a16="http://schemas.microsoft.com/office/drawing/2014/main" id="{A26A65EC-4F7F-6E6B-3519-9FA207324591}"/>
                </a:ext>
              </a:extLst>
            </p:cNvPr>
            <p:cNvGrpSpPr/>
            <p:nvPr/>
          </p:nvGrpSpPr>
          <p:grpSpPr>
            <a:xfrm rot="16200000">
              <a:off x="690749" y="3085589"/>
              <a:ext cx="330518" cy="373184"/>
              <a:chOff x="5963428" y="786027"/>
              <a:chExt cx="867388" cy="1034112"/>
            </a:xfrm>
          </p:grpSpPr>
          <p:sp>
            <p:nvSpPr>
              <p:cNvPr id="7" name="Lưu Đồ: Quyết Định 168">
                <a:extLst>
                  <a:ext uri="{FF2B5EF4-FFF2-40B4-BE49-F238E27FC236}">
                    <a16:creationId xmlns:a16="http://schemas.microsoft.com/office/drawing/2014/main" id="{97D6EAE1-A891-6F57-3318-BD277810CDEF}"/>
                  </a:ext>
                </a:extLst>
              </p:cNvPr>
              <p:cNvSpPr/>
              <p:nvPr/>
            </p:nvSpPr>
            <p:spPr>
              <a:xfrm>
                <a:off x="5963428" y="110759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8" name="Lưu Đồ: Quyết Định 166">
                <a:extLst>
                  <a:ext uri="{FF2B5EF4-FFF2-40B4-BE49-F238E27FC236}">
                    <a16:creationId xmlns:a16="http://schemas.microsoft.com/office/drawing/2014/main" id="{A6DCAB3E-87E1-55D6-4DF0-71839C4E7FD6}"/>
                  </a:ext>
                </a:extLst>
              </p:cNvPr>
              <p:cNvSpPr/>
              <p:nvPr/>
            </p:nvSpPr>
            <p:spPr>
              <a:xfrm>
                <a:off x="6227588" y="1093811"/>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9" name="Lưu Đồ: Quyết Định 164">
                <a:extLst>
                  <a:ext uri="{FF2B5EF4-FFF2-40B4-BE49-F238E27FC236}">
                    <a16:creationId xmlns:a16="http://schemas.microsoft.com/office/drawing/2014/main" id="{842E093A-D441-68E3-A8B4-24EBE1AAE008}"/>
                  </a:ext>
                </a:extLst>
              </p:cNvPr>
              <p:cNvSpPr/>
              <p:nvPr/>
            </p:nvSpPr>
            <p:spPr>
              <a:xfrm>
                <a:off x="6099838" y="141597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10" name="Lưu Đồ: Quyết Định 162">
                <a:extLst>
                  <a:ext uri="{FF2B5EF4-FFF2-40B4-BE49-F238E27FC236}">
                    <a16:creationId xmlns:a16="http://schemas.microsoft.com/office/drawing/2014/main" id="{42F3B403-ADDD-BCD8-8D71-E37A6CBD2ADC}"/>
                  </a:ext>
                </a:extLst>
              </p:cNvPr>
              <p:cNvSpPr/>
              <p:nvPr/>
            </p:nvSpPr>
            <p:spPr>
              <a:xfrm>
                <a:off x="6080830" y="78602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solidFill>
                    <a:schemeClr val="tx1"/>
                  </a:solidFill>
                </a:endParaRPr>
              </a:p>
            </p:txBody>
          </p:sp>
        </p:grpSp>
      </p:grpSp>
      <p:grpSp>
        <p:nvGrpSpPr>
          <p:cNvPr id="12" name="Nhóm 124">
            <a:extLst>
              <a:ext uri="{FF2B5EF4-FFF2-40B4-BE49-F238E27FC236}">
                <a16:creationId xmlns:a16="http://schemas.microsoft.com/office/drawing/2014/main" id="{E095862D-32C0-8EC1-093A-8157EBF1080C}"/>
              </a:ext>
            </a:extLst>
          </p:cNvPr>
          <p:cNvGrpSpPr/>
          <p:nvPr/>
        </p:nvGrpSpPr>
        <p:grpSpPr>
          <a:xfrm>
            <a:off x="230981" y="690076"/>
            <a:ext cx="8568094" cy="797078"/>
            <a:chOff x="669416" y="2985367"/>
            <a:chExt cx="6315357" cy="1062771"/>
          </a:xfrm>
        </p:grpSpPr>
        <p:sp>
          <p:nvSpPr>
            <p:cNvPr id="13" name="TextBox 27">
              <a:extLst>
                <a:ext uri="{FF2B5EF4-FFF2-40B4-BE49-F238E27FC236}">
                  <a16:creationId xmlns:a16="http://schemas.microsoft.com/office/drawing/2014/main" id="{21262DDA-DA40-964B-3D1C-7EE2B876547C}"/>
                </a:ext>
              </a:extLst>
            </p:cNvPr>
            <p:cNvSpPr txBox="1"/>
            <p:nvPr/>
          </p:nvSpPr>
          <p:spPr>
            <a:xfrm>
              <a:off x="1158861" y="2985367"/>
              <a:ext cx="5825912" cy="1062771"/>
            </a:xfrm>
            <a:prstGeom prst="rect">
              <a:avLst/>
            </a:prstGeom>
            <a:noFill/>
          </p:spPr>
          <p:txBody>
            <a:bodyPr wrap="square" rtlCol="0">
              <a:spAutoFit/>
            </a:bodyPr>
            <a:lstStyle/>
            <a:p>
              <a:pPr algn="just">
                <a:lnSpc>
                  <a:spcPct val="120000"/>
                </a:lnSpc>
              </a:pPr>
              <a:r>
                <a:rPr lang="vi-VN" sz="2000" dirty="0">
                  <a:cs typeface="Arial" pitchFamily="34" charset="0"/>
                </a:rPr>
                <a:t>Có quyền chủ động tuyển chọn, bố trí và điều hành lao động theo nhu cầu sản xuất kinh doanh của doanh nghiệp</a:t>
              </a:r>
              <a:endParaRPr lang="en-US" sz="2000" dirty="0">
                <a:latin typeface="Arial" panose="020B0604020202020204" pitchFamily="34" charset="0"/>
                <a:ea typeface="Batang" panose="02030600000101010101" pitchFamily="18" charset="-127"/>
                <a:cs typeface="Arial" panose="020B0604020202020204" pitchFamily="34" charset="0"/>
              </a:endParaRPr>
            </a:p>
          </p:txBody>
        </p:sp>
        <p:grpSp>
          <p:nvGrpSpPr>
            <p:cNvPr id="15" name="Nhóm 126">
              <a:extLst>
                <a:ext uri="{FF2B5EF4-FFF2-40B4-BE49-F238E27FC236}">
                  <a16:creationId xmlns:a16="http://schemas.microsoft.com/office/drawing/2014/main" id="{CF996F53-6C21-1631-D729-116575063C20}"/>
                </a:ext>
              </a:extLst>
            </p:cNvPr>
            <p:cNvGrpSpPr/>
            <p:nvPr/>
          </p:nvGrpSpPr>
          <p:grpSpPr>
            <a:xfrm rot="16200000">
              <a:off x="690749" y="3085589"/>
              <a:ext cx="330518" cy="373184"/>
              <a:chOff x="5963428" y="786027"/>
              <a:chExt cx="867388" cy="1034112"/>
            </a:xfrm>
          </p:grpSpPr>
          <p:sp>
            <p:nvSpPr>
              <p:cNvPr id="19" name="Lưu Đồ: Quyết Định 138">
                <a:extLst>
                  <a:ext uri="{FF2B5EF4-FFF2-40B4-BE49-F238E27FC236}">
                    <a16:creationId xmlns:a16="http://schemas.microsoft.com/office/drawing/2014/main" id="{4AAEB8CA-7E84-DEA9-CB5A-96C03DE6002B}"/>
                  </a:ext>
                </a:extLst>
              </p:cNvPr>
              <p:cNvSpPr/>
              <p:nvPr/>
            </p:nvSpPr>
            <p:spPr>
              <a:xfrm>
                <a:off x="5963428" y="1107595"/>
                <a:ext cx="603228" cy="404164"/>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25">
                  <a:solidFill>
                    <a:schemeClr val="tx1"/>
                  </a:solidFill>
                </a:endParaRPr>
              </a:p>
            </p:txBody>
          </p:sp>
          <p:sp>
            <p:nvSpPr>
              <p:cNvPr id="20" name="Lưu Đồ: Quyết Định 136">
                <a:extLst>
                  <a:ext uri="{FF2B5EF4-FFF2-40B4-BE49-F238E27FC236}">
                    <a16:creationId xmlns:a16="http://schemas.microsoft.com/office/drawing/2014/main" id="{13AA73DB-71F6-C4D3-E22C-B13CE818A1F6}"/>
                  </a:ext>
                </a:extLst>
              </p:cNvPr>
              <p:cNvSpPr/>
              <p:nvPr/>
            </p:nvSpPr>
            <p:spPr>
              <a:xfrm>
                <a:off x="6227588" y="1093811"/>
                <a:ext cx="603228" cy="404164"/>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25">
                  <a:solidFill>
                    <a:schemeClr val="tx1"/>
                  </a:solidFill>
                </a:endParaRPr>
              </a:p>
            </p:txBody>
          </p:sp>
          <p:sp>
            <p:nvSpPr>
              <p:cNvPr id="21" name="Lưu Đồ: Quyết Định 134">
                <a:extLst>
                  <a:ext uri="{FF2B5EF4-FFF2-40B4-BE49-F238E27FC236}">
                    <a16:creationId xmlns:a16="http://schemas.microsoft.com/office/drawing/2014/main" id="{FF8049A7-7B0C-5348-81B0-6B1EA06F0D2E}"/>
                  </a:ext>
                </a:extLst>
              </p:cNvPr>
              <p:cNvSpPr/>
              <p:nvPr/>
            </p:nvSpPr>
            <p:spPr>
              <a:xfrm>
                <a:off x="6099838" y="1415975"/>
                <a:ext cx="603228" cy="404164"/>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25">
                  <a:solidFill>
                    <a:schemeClr val="tx1"/>
                  </a:solidFill>
                </a:endParaRPr>
              </a:p>
            </p:txBody>
          </p:sp>
          <p:sp>
            <p:nvSpPr>
              <p:cNvPr id="22" name="Lưu Đồ: Quyết Định 132">
                <a:extLst>
                  <a:ext uri="{FF2B5EF4-FFF2-40B4-BE49-F238E27FC236}">
                    <a16:creationId xmlns:a16="http://schemas.microsoft.com/office/drawing/2014/main" id="{3FD54BB0-64BE-6117-FD9E-2023753E1D5F}"/>
                  </a:ext>
                </a:extLst>
              </p:cNvPr>
              <p:cNvSpPr/>
              <p:nvPr/>
            </p:nvSpPr>
            <p:spPr>
              <a:xfrm>
                <a:off x="6080830" y="786027"/>
                <a:ext cx="603228" cy="404164"/>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25" dirty="0">
                  <a:solidFill>
                    <a:schemeClr val="tx1"/>
                  </a:solidFill>
                </a:endParaRPr>
              </a:p>
            </p:txBody>
          </p:sp>
        </p:grpSp>
      </p:grpSp>
    </p:spTree>
    <p:extLst>
      <p:ext uri="{BB962C8B-B14F-4D97-AF65-F5344CB8AC3E}">
        <p14:creationId xmlns:p14="http://schemas.microsoft.com/office/powerpoint/2010/main" val="292986233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up)">
                                      <p:cBhvr>
                                        <p:cTn id="7" dur="750"/>
                                        <p:tgtEl>
                                          <p:spTgt spid="12"/>
                                        </p:tgtEl>
                                      </p:cBhvr>
                                    </p:animEffect>
                                  </p:childTnLst>
                                </p:cTn>
                              </p:par>
                            </p:childTnLst>
                          </p:cTn>
                        </p:par>
                        <p:par>
                          <p:cTn id="8" fill="hold">
                            <p:stCondLst>
                              <p:cond delay="750"/>
                            </p:stCondLst>
                            <p:childTnLst>
                              <p:par>
                                <p:cTn id="9" presetID="22" presetClass="entr" presetSubtype="1" fill="hold"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up)">
                                      <p:cBhvr>
                                        <p:cTn id="11" dur="750"/>
                                        <p:tgtEl>
                                          <p:spTgt spid="16"/>
                                        </p:tgtEl>
                                      </p:cBhvr>
                                    </p:animEffect>
                                  </p:childTnLst>
                                </p:cTn>
                              </p:par>
                            </p:childTnLst>
                          </p:cTn>
                        </p:par>
                        <p:par>
                          <p:cTn id="12" fill="hold">
                            <p:stCondLst>
                              <p:cond delay="1500"/>
                            </p:stCondLst>
                            <p:childTnLst>
                              <p:par>
                                <p:cTn id="13" presetID="22" presetClass="entr" presetSubtype="1" fill="hold" nodeType="afterEffect">
                                  <p:stCondLst>
                                    <p:cond delay="0"/>
                                  </p:stCondLst>
                                  <p:childTnLst>
                                    <p:set>
                                      <p:cBhvr>
                                        <p:cTn id="14" dur="1" fill="hold">
                                          <p:stCondLst>
                                            <p:cond delay="0"/>
                                          </p:stCondLst>
                                        </p:cTn>
                                        <p:tgtEl>
                                          <p:spTgt spid="46"/>
                                        </p:tgtEl>
                                        <p:attrNameLst>
                                          <p:attrName>style.visibility</p:attrName>
                                        </p:attrNameLst>
                                      </p:cBhvr>
                                      <p:to>
                                        <p:strVal val="visible"/>
                                      </p:to>
                                    </p:set>
                                    <p:animEffect transition="in" filter="wipe(up)">
                                      <p:cBhvr>
                                        <p:cTn id="15" dur="750"/>
                                        <p:tgtEl>
                                          <p:spTgt spid="46"/>
                                        </p:tgtEl>
                                      </p:cBhvr>
                                    </p:animEffect>
                                  </p:childTnLst>
                                </p:cTn>
                              </p:par>
                            </p:childTnLst>
                          </p:cTn>
                        </p:par>
                        <p:par>
                          <p:cTn id="16" fill="hold">
                            <p:stCondLst>
                              <p:cond delay="2250"/>
                            </p:stCondLst>
                            <p:childTnLst>
                              <p:par>
                                <p:cTn id="17" presetID="22" presetClass="entr" presetSubtype="1"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wipe(up)">
                                      <p:cBhvr>
                                        <p:cTn id="19" dur="7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3" name="AutoShape 6" descr="Danh ca Ngọc Sơn chia sẻ di chúc viết tay sâu sắc và đầy tình cảm của người  cha quá cố - MOLI Star">
            <a:extLst>
              <a:ext uri="{FF2B5EF4-FFF2-40B4-BE49-F238E27FC236}">
                <a16:creationId xmlns:a16="http://schemas.microsoft.com/office/drawing/2014/main" id="{09A0B033-5114-91F5-D69C-16D907191493}"/>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4" name="AutoShape 6" descr="Danh ca Ngọc Sơn chia sẻ di chúc viết tay sâu sắc và đầy tình cảm của người  cha quá cố - MOLI Star">
            <a:extLst>
              <a:ext uri="{FF2B5EF4-FFF2-40B4-BE49-F238E27FC236}">
                <a16:creationId xmlns:a16="http://schemas.microsoft.com/office/drawing/2014/main" id="{DCCCAAA5-04D5-71FE-9DCB-C141B909C7C8}"/>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cxnSp>
        <p:nvCxnSpPr>
          <p:cNvPr id="16" name="Đường kết nối: Mũi tên Gấp khúc 6">
            <a:extLst>
              <a:ext uri="{FF2B5EF4-FFF2-40B4-BE49-F238E27FC236}">
                <a16:creationId xmlns:a16="http://schemas.microsoft.com/office/drawing/2014/main" id="{72F8B575-8AA1-7888-3D1F-80CC676215E7}"/>
              </a:ext>
            </a:extLst>
          </p:cNvPr>
          <p:cNvCxnSpPr>
            <a:cxnSpLocks/>
          </p:cNvCxnSpPr>
          <p:nvPr/>
        </p:nvCxnSpPr>
        <p:spPr>
          <a:xfrm>
            <a:off x="526370" y="1198574"/>
            <a:ext cx="1263050" cy="500645"/>
          </a:xfrm>
          <a:prstGeom prst="bentConnector3">
            <a:avLst>
              <a:gd name="adj1" fmla="val 61312"/>
            </a:avLst>
          </a:prstGeom>
          <a:ln w="28575">
            <a:solidFill>
              <a:srgbClr val="E7680F"/>
            </a:solidFill>
            <a:tailEnd type="triangle"/>
          </a:ln>
        </p:spPr>
        <p:style>
          <a:lnRef idx="1">
            <a:schemeClr val="accent1"/>
          </a:lnRef>
          <a:fillRef idx="0">
            <a:schemeClr val="accent1"/>
          </a:fillRef>
          <a:effectRef idx="0">
            <a:schemeClr val="accent1"/>
          </a:effectRef>
          <a:fontRef idx="minor">
            <a:schemeClr val="tx1"/>
          </a:fontRef>
        </p:style>
      </p:cxnSp>
      <p:grpSp>
        <p:nvGrpSpPr>
          <p:cNvPr id="17" name="Nhóm 40">
            <a:extLst>
              <a:ext uri="{FF2B5EF4-FFF2-40B4-BE49-F238E27FC236}">
                <a16:creationId xmlns:a16="http://schemas.microsoft.com/office/drawing/2014/main" id="{A129B5DC-2348-59D2-A5AD-3424F0ECFD80}"/>
              </a:ext>
            </a:extLst>
          </p:cNvPr>
          <p:cNvGrpSpPr/>
          <p:nvPr/>
        </p:nvGrpSpPr>
        <p:grpSpPr>
          <a:xfrm>
            <a:off x="1789419" y="1335793"/>
            <a:ext cx="7111693" cy="836847"/>
            <a:chOff x="4793508" y="3391432"/>
            <a:chExt cx="5538548" cy="879155"/>
          </a:xfrm>
        </p:grpSpPr>
        <p:grpSp>
          <p:nvGrpSpPr>
            <p:cNvPr id="19" name="Nhóm 53">
              <a:extLst>
                <a:ext uri="{FF2B5EF4-FFF2-40B4-BE49-F238E27FC236}">
                  <a16:creationId xmlns:a16="http://schemas.microsoft.com/office/drawing/2014/main" id="{5ED63B45-147F-B970-1F75-33CE649E8C27}"/>
                </a:ext>
              </a:extLst>
            </p:cNvPr>
            <p:cNvGrpSpPr/>
            <p:nvPr/>
          </p:nvGrpSpPr>
          <p:grpSpPr>
            <a:xfrm>
              <a:off x="5137109" y="3391432"/>
              <a:ext cx="5194947" cy="879155"/>
              <a:chOff x="5297995" y="3645330"/>
              <a:chExt cx="3798999" cy="642915"/>
            </a:xfrm>
          </p:grpSpPr>
          <p:sp>
            <p:nvSpPr>
              <p:cNvPr id="21" name="Hình chữ nhật: Góc Tròn 54">
                <a:extLst>
                  <a:ext uri="{FF2B5EF4-FFF2-40B4-BE49-F238E27FC236}">
                    <a16:creationId xmlns:a16="http://schemas.microsoft.com/office/drawing/2014/main" id="{B5CCA18A-454D-5113-981D-D478D035C09B}"/>
                  </a:ext>
                </a:extLst>
              </p:cNvPr>
              <p:cNvSpPr/>
              <p:nvPr/>
            </p:nvSpPr>
            <p:spPr>
              <a:xfrm>
                <a:off x="5297995" y="3645330"/>
                <a:ext cx="3798999" cy="642915"/>
              </a:xfrm>
              <a:prstGeom prst="roundRect">
                <a:avLst>
                  <a:gd name="adj" fmla="val 50000"/>
                </a:avLst>
              </a:prstGeom>
              <a:solidFill>
                <a:schemeClr val="bg1">
                  <a:lumMod val="95000"/>
                </a:schemeClr>
              </a:solidFill>
              <a:ln>
                <a:solidFill>
                  <a:srgbClr val="E7680F"/>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22" name="Hình chữ nhật: Góc Tròn 55">
                <a:extLst>
                  <a:ext uri="{FF2B5EF4-FFF2-40B4-BE49-F238E27FC236}">
                    <a16:creationId xmlns:a16="http://schemas.microsoft.com/office/drawing/2014/main" id="{816B5671-6E6E-4D35-83A9-F1D4284670BB}"/>
                  </a:ext>
                </a:extLst>
              </p:cNvPr>
              <p:cNvSpPr/>
              <p:nvPr/>
            </p:nvSpPr>
            <p:spPr>
              <a:xfrm>
                <a:off x="5426767" y="3731052"/>
                <a:ext cx="3556981" cy="471470"/>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23" name="TextBox 27">
                <a:extLst>
                  <a:ext uri="{FF2B5EF4-FFF2-40B4-BE49-F238E27FC236}">
                    <a16:creationId xmlns:a16="http://schemas.microsoft.com/office/drawing/2014/main" id="{09C9C84C-37BE-5A2F-11EB-48669EBDD973}"/>
                  </a:ext>
                </a:extLst>
              </p:cNvPr>
              <p:cNvSpPr txBox="1"/>
              <p:nvPr/>
            </p:nvSpPr>
            <p:spPr>
              <a:xfrm>
                <a:off x="5581120" y="3739001"/>
                <a:ext cx="3283419" cy="302855"/>
              </a:xfrm>
              <a:prstGeom prst="rect">
                <a:avLst/>
              </a:prstGeom>
              <a:noFill/>
            </p:spPr>
            <p:txBody>
              <a:bodyPr wrap="square" rtlCol="0">
                <a:spAutoFit/>
              </a:bodyPr>
              <a:lstStyle/>
              <a:p>
                <a:pPr algn="ctr">
                  <a:lnSpc>
                    <a:spcPct val="120000"/>
                  </a:lnSpc>
                </a:pPr>
                <a:r>
                  <a:rPr lang="en-US" sz="1800" dirty="0">
                    <a:cs typeface="Arial" pitchFamily="34" charset="0"/>
                  </a:rPr>
                  <a:t>T</a:t>
                </a:r>
                <a:r>
                  <a:rPr lang="vi-VN" sz="1800" dirty="0">
                    <a:cs typeface="Arial" pitchFamily="34" charset="0"/>
                  </a:rPr>
                  <a:t>hực hiện nghiêm túc </a:t>
                </a:r>
                <a:r>
                  <a:rPr lang="en-US" sz="1800" dirty="0" err="1">
                    <a:latin typeface="Arial" pitchFamily="34" charset="0"/>
                    <a:cs typeface="Arial" pitchFamily="34" charset="0"/>
                  </a:rPr>
                  <a:t>thỏa</a:t>
                </a:r>
                <a:r>
                  <a:rPr lang="en-US" sz="1800" dirty="0">
                    <a:latin typeface="Arial" pitchFamily="34" charset="0"/>
                    <a:cs typeface="Arial" pitchFamily="34" charset="0"/>
                  </a:rPr>
                  <a:t> </a:t>
                </a:r>
                <a:r>
                  <a:rPr lang="en-US" sz="1800" dirty="0" err="1">
                    <a:latin typeface="Arial" pitchFamily="34" charset="0"/>
                    <a:cs typeface="Arial" pitchFamily="34" charset="0"/>
                  </a:rPr>
                  <a:t>thuận</a:t>
                </a:r>
                <a:r>
                  <a:rPr lang="en-US" sz="1800" dirty="0">
                    <a:latin typeface="Arial" pitchFamily="34" charset="0"/>
                    <a:cs typeface="Arial" pitchFamily="34" charset="0"/>
                  </a:rPr>
                  <a:t> </a:t>
                </a:r>
                <a:r>
                  <a:rPr lang="en-US" sz="1800" dirty="0" err="1">
                    <a:latin typeface="Arial" pitchFamily="34" charset="0"/>
                    <a:cs typeface="Arial" pitchFamily="34" charset="0"/>
                  </a:rPr>
                  <a:t>trong</a:t>
                </a:r>
                <a:r>
                  <a:rPr lang="en-US" sz="1800" dirty="0">
                    <a:latin typeface="Arial" pitchFamily="34" charset="0"/>
                    <a:cs typeface="Arial" pitchFamily="34" charset="0"/>
                  </a:rPr>
                  <a:t> HĐ LĐ </a:t>
                </a:r>
                <a:endParaRPr lang="vi-VN" sz="1650" b="1" i="1" dirty="0">
                  <a:latin typeface="Arial" panose="020B0604020202020204" pitchFamily="34" charset="0"/>
                  <a:ea typeface="Roboto" panose="02000000000000000000" pitchFamily="2" charset="0"/>
                  <a:cs typeface="Arial" panose="020B0604020202020204" pitchFamily="34" charset="0"/>
                </a:endParaRPr>
              </a:p>
            </p:txBody>
          </p:sp>
        </p:grpSp>
        <p:cxnSp>
          <p:nvCxnSpPr>
            <p:cNvPr id="20" name="Đường nối Thẳng 35">
              <a:extLst>
                <a:ext uri="{FF2B5EF4-FFF2-40B4-BE49-F238E27FC236}">
                  <a16:creationId xmlns:a16="http://schemas.microsoft.com/office/drawing/2014/main" id="{5F23F5C2-B773-0EE7-FDF8-62F95956D1DE}"/>
                </a:ext>
              </a:extLst>
            </p:cNvPr>
            <p:cNvCxnSpPr>
              <a:cxnSpLocks/>
            </p:cNvCxnSpPr>
            <p:nvPr/>
          </p:nvCxnSpPr>
          <p:spPr>
            <a:xfrm flipV="1">
              <a:off x="4793508" y="3770264"/>
              <a:ext cx="343603" cy="597"/>
            </a:xfrm>
            <a:prstGeom prst="line">
              <a:avLst/>
            </a:prstGeom>
            <a:ln w="19050">
              <a:solidFill>
                <a:srgbClr val="E7680F"/>
              </a:solidFill>
            </a:ln>
          </p:spPr>
          <p:style>
            <a:lnRef idx="1">
              <a:schemeClr val="accent1"/>
            </a:lnRef>
            <a:fillRef idx="0">
              <a:schemeClr val="accent1"/>
            </a:fillRef>
            <a:effectRef idx="0">
              <a:schemeClr val="accent1"/>
            </a:effectRef>
            <a:fontRef idx="minor">
              <a:schemeClr val="tx1"/>
            </a:fontRef>
          </p:style>
        </p:cxnSp>
      </p:grpSp>
      <p:cxnSp>
        <p:nvCxnSpPr>
          <p:cNvPr id="24" name="Đường kết nối: Mũi tên Gấp khúc 15">
            <a:extLst>
              <a:ext uri="{FF2B5EF4-FFF2-40B4-BE49-F238E27FC236}">
                <a16:creationId xmlns:a16="http://schemas.microsoft.com/office/drawing/2014/main" id="{54C4A338-7527-639C-49E5-DC3B066765B7}"/>
              </a:ext>
            </a:extLst>
          </p:cNvPr>
          <p:cNvCxnSpPr>
            <a:cxnSpLocks/>
          </p:cNvCxnSpPr>
          <p:nvPr/>
        </p:nvCxnSpPr>
        <p:spPr>
          <a:xfrm rot="16200000" flipH="1">
            <a:off x="1130740" y="1840276"/>
            <a:ext cx="998768" cy="631523"/>
          </a:xfrm>
          <a:prstGeom prst="bentConnector2">
            <a:avLst/>
          </a:prstGeom>
          <a:ln w="28575">
            <a:solidFill>
              <a:srgbClr val="E7680F"/>
            </a:solidFill>
            <a:tailEnd type="triangle"/>
          </a:ln>
        </p:spPr>
        <p:style>
          <a:lnRef idx="1">
            <a:schemeClr val="accent1"/>
          </a:lnRef>
          <a:fillRef idx="0">
            <a:schemeClr val="accent1"/>
          </a:fillRef>
          <a:effectRef idx="0">
            <a:schemeClr val="accent1"/>
          </a:effectRef>
          <a:fontRef idx="minor">
            <a:schemeClr val="tx1"/>
          </a:fontRef>
        </p:style>
      </p:cxnSp>
      <p:grpSp>
        <p:nvGrpSpPr>
          <p:cNvPr id="25" name="Nhóm 36">
            <a:extLst>
              <a:ext uri="{FF2B5EF4-FFF2-40B4-BE49-F238E27FC236}">
                <a16:creationId xmlns:a16="http://schemas.microsoft.com/office/drawing/2014/main" id="{046B421E-9670-BDCE-4CD0-1F370213583B}"/>
              </a:ext>
            </a:extLst>
          </p:cNvPr>
          <p:cNvGrpSpPr/>
          <p:nvPr/>
        </p:nvGrpSpPr>
        <p:grpSpPr>
          <a:xfrm>
            <a:off x="2019453" y="2400739"/>
            <a:ext cx="7030012" cy="1089538"/>
            <a:chOff x="4648572" y="4279303"/>
            <a:chExt cx="6508879" cy="1452717"/>
          </a:xfrm>
        </p:grpSpPr>
        <p:grpSp>
          <p:nvGrpSpPr>
            <p:cNvPr id="27" name="Nhóm 49">
              <a:extLst>
                <a:ext uri="{FF2B5EF4-FFF2-40B4-BE49-F238E27FC236}">
                  <a16:creationId xmlns:a16="http://schemas.microsoft.com/office/drawing/2014/main" id="{B013ECC3-C719-F588-E98D-50CA7083DB0C}"/>
                </a:ext>
              </a:extLst>
            </p:cNvPr>
            <p:cNvGrpSpPr/>
            <p:nvPr/>
          </p:nvGrpSpPr>
          <p:grpSpPr>
            <a:xfrm>
              <a:off x="4933244" y="4279303"/>
              <a:ext cx="6224207" cy="1452717"/>
              <a:chOff x="5148910" y="3547828"/>
              <a:chExt cx="4551683" cy="1062355"/>
            </a:xfrm>
          </p:grpSpPr>
          <p:sp>
            <p:nvSpPr>
              <p:cNvPr id="29" name="Hình chữ nhật: Góc Tròn 50">
                <a:extLst>
                  <a:ext uri="{FF2B5EF4-FFF2-40B4-BE49-F238E27FC236}">
                    <a16:creationId xmlns:a16="http://schemas.microsoft.com/office/drawing/2014/main" id="{60A327C9-050F-2884-9CE2-F623DFC3BA33}"/>
                  </a:ext>
                </a:extLst>
              </p:cNvPr>
              <p:cNvSpPr/>
              <p:nvPr/>
            </p:nvSpPr>
            <p:spPr>
              <a:xfrm>
                <a:off x="5148910" y="3547828"/>
                <a:ext cx="4551683" cy="782459"/>
              </a:xfrm>
              <a:prstGeom prst="roundRect">
                <a:avLst>
                  <a:gd name="adj" fmla="val 50000"/>
                </a:avLst>
              </a:prstGeom>
              <a:solidFill>
                <a:schemeClr val="bg1">
                  <a:lumMod val="95000"/>
                </a:schemeClr>
              </a:solidFill>
              <a:ln>
                <a:solidFill>
                  <a:srgbClr val="E7680F"/>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30" name="Hình chữ nhật: Góc Tròn 51">
                <a:extLst>
                  <a:ext uri="{FF2B5EF4-FFF2-40B4-BE49-F238E27FC236}">
                    <a16:creationId xmlns:a16="http://schemas.microsoft.com/office/drawing/2014/main" id="{B80342C3-95EE-697C-502C-6AA1510121AE}"/>
                  </a:ext>
                </a:extLst>
              </p:cNvPr>
              <p:cNvSpPr/>
              <p:nvPr/>
            </p:nvSpPr>
            <p:spPr>
              <a:xfrm>
                <a:off x="5277681" y="3633289"/>
                <a:ext cx="4273826" cy="611533"/>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31" name="TextBox 27">
                <a:extLst>
                  <a:ext uri="{FF2B5EF4-FFF2-40B4-BE49-F238E27FC236}">
                    <a16:creationId xmlns:a16="http://schemas.microsoft.com/office/drawing/2014/main" id="{98CCCA74-BC5A-7D93-9912-0E4C05A6E94C}"/>
                  </a:ext>
                </a:extLst>
              </p:cNvPr>
              <p:cNvSpPr txBox="1"/>
              <p:nvPr/>
            </p:nvSpPr>
            <p:spPr>
              <a:xfrm>
                <a:off x="5277681" y="3602167"/>
                <a:ext cx="4273826" cy="1008016"/>
              </a:xfrm>
              <a:prstGeom prst="rect">
                <a:avLst/>
              </a:prstGeom>
              <a:noFill/>
            </p:spPr>
            <p:txBody>
              <a:bodyPr wrap="square" rtlCol="0">
                <a:spAutoFit/>
              </a:bodyPr>
              <a:lstStyle/>
              <a:p>
                <a:pPr algn="ctr">
                  <a:lnSpc>
                    <a:spcPct val="120000"/>
                  </a:lnSpc>
                </a:pPr>
                <a:r>
                  <a:rPr lang="en-US" sz="1800" dirty="0">
                    <a:cs typeface="Arial" pitchFamily="34" charset="0"/>
                  </a:rPr>
                  <a:t>T</a:t>
                </a:r>
                <a:r>
                  <a:rPr lang="vi-VN" sz="1800" dirty="0">
                    <a:cs typeface="Arial" pitchFamily="34" charset="0"/>
                  </a:rPr>
                  <a:t>hực hiện nghiêm túc </a:t>
                </a:r>
                <a:r>
                  <a:rPr lang="en-US" sz="1800" dirty="0" err="1">
                    <a:latin typeface="Arial" pitchFamily="34" charset="0"/>
                    <a:cs typeface="Arial" pitchFamily="34" charset="0"/>
                  </a:rPr>
                  <a:t>những</a:t>
                </a:r>
                <a:r>
                  <a:rPr lang="en-US" sz="1800" dirty="0">
                    <a:latin typeface="Arial" pitchFamily="34" charset="0"/>
                    <a:cs typeface="Arial" pitchFamily="34" charset="0"/>
                  </a:rPr>
                  <a:t> </a:t>
                </a:r>
                <a:r>
                  <a:rPr lang="en-US" sz="1800" dirty="0" err="1">
                    <a:latin typeface="Arial" pitchFamily="34" charset="0"/>
                    <a:cs typeface="Arial" pitchFamily="34" charset="0"/>
                  </a:rPr>
                  <a:t>quy</a:t>
                </a:r>
                <a:r>
                  <a:rPr lang="en-US" sz="1800" dirty="0">
                    <a:latin typeface="Arial" pitchFamily="34" charset="0"/>
                    <a:cs typeface="Arial" pitchFamily="34" charset="0"/>
                  </a:rPr>
                  <a:t> </a:t>
                </a:r>
                <a:r>
                  <a:rPr lang="en-US" sz="1800" dirty="0" err="1">
                    <a:latin typeface="Arial" pitchFamily="34" charset="0"/>
                    <a:cs typeface="Arial" pitchFamily="34" charset="0"/>
                  </a:rPr>
                  <a:t>định</a:t>
                </a:r>
                <a:r>
                  <a:rPr lang="en-US" sz="1800" dirty="0">
                    <a:latin typeface="Arial" pitchFamily="34" charset="0"/>
                    <a:cs typeface="Arial" pitchFamily="34" charset="0"/>
                  </a:rPr>
                  <a:t> </a:t>
                </a:r>
                <a:r>
                  <a:rPr lang="en-US" sz="1800" dirty="0" err="1">
                    <a:latin typeface="Arial" pitchFamily="34" charset="0"/>
                    <a:cs typeface="Arial" pitchFamily="34" charset="0"/>
                  </a:rPr>
                  <a:t>trong</a:t>
                </a:r>
                <a:r>
                  <a:rPr lang="en-US" sz="1800" dirty="0">
                    <a:latin typeface="Arial" pitchFamily="34" charset="0"/>
                    <a:cs typeface="Arial" pitchFamily="34" charset="0"/>
                  </a:rPr>
                  <a:t> </a:t>
                </a:r>
                <a:r>
                  <a:rPr lang="en-US" sz="1800" dirty="0" err="1">
                    <a:latin typeface="Arial" pitchFamily="34" charset="0"/>
                    <a:cs typeface="Arial" pitchFamily="34" charset="0"/>
                  </a:rPr>
                  <a:t>thỏa</a:t>
                </a:r>
                <a:r>
                  <a:rPr lang="en-US" sz="1800" dirty="0">
                    <a:latin typeface="Arial" pitchFamily="34" charset="0"/>
                    <a:cs typeface="Arial" pitchFamily="34" charset="0"/>
                  </a:rPr>
                  <a:t> </a:t>
                </a:r>
                <a:r>
                  <a:rPr lang="en-US" sz="1800" dirty="0" err="1">
                    <a:latin typeface="Arial" pitchFamily="34" charset="0"/>
                    <a:cs typeface="Arial" pitchFamily="34" charset="0"/>
                  </a:rPr>
                  <a:t>ước</a:t>
                </a:r>
                <a:r>
                  <a:rPr lang="en-US" sz="1800" dirty="0">
                    <a:latin typeface="Arial" pitchFamily="34" charset="0"/>
                    <a:cs typeface="Arial" pitchFamily="34" charset="0"/>
                  </a:rPr>
                  <a:t> LĐ </a:t>
                </a:r>
                <a:r>
                  <a:rPr lang="en-US" sz="1800" dirty="0" err="1">
                    <a:latin typeface="Arial" pitchFamily="34" charset="0"/>
                    <a:cs typeface="Arial" pitchFamily="34" charset="0"/>
                  </a:rPr>
                  <a:t>và</a:t>
                </a:r>
                <a:r>
                  <a:rPr lang="en-US" sz="1800" dirty="0">
                    <a:latin typeface="Arial" pitchFamily="34" charset="0"/>
                    <a:cs typeface="Arial" pitchFamily="34" charset="0"/>
                  </a:rPr>
                  <a:t> </a:t>
                </a:r>
                <a:r>
                  <a:rPr lang="en-US" sz="1800" dirty="0" err="1">
                    <a:latin typeface="Arial" pitchFamily="34" charset="0"/>
                    <a:cs typeface="Arial" pitchFamily="34" charset="0"/>
                  </a:rPr>
                  <a:t>những</a:t>
                </a:r>
                <a:r>
                  <a:rPr lang="en-US" sz="1800" dirty="0">
                    <a:latin typeface="Arial" pitchFamily="34" charset="0"/>
                    <a:cs typeface="Arial" pitchFamily="34" charset="0"/>
                  </a:rPr>
                  <a:t> </a:t>
                </a:r>
                <a:r>
                  <a:rPr lang="en-US" sz="1800" dirty="0" err="1">
                    <a:latin typeface="Arial" pitchFamily="34" charset="0"/>
                    <a:cs typeface="Arial" pitchFamily="34" charset="0"/>
                  </a:rPr>
                  <a:t>thỏa</a:t>
                </a:r>
                <a:r>
                  <a:rPr lang="en-US" sz="1800" dirty="0">
                    <a:latin typeface="Arial" pitchFamily="34" charset="0"/>
                    <a:cs typeface="Arial" pitchFamily="34" charset="0"/>
                  </a:rPr>
                  <a:t> </a:t>
                </a:r>
                <a:r>
                  <a:rPr lang="en-US" sz="1800" dirty="0" err="1">
                    <a:latin typeface="Arial" pitchFamily="34" charset="0"/>
                    <a:cs typeface="Arial" pitchFamily="34" charset="0"/>
                  </a:rPr>
                  <a:t>thuận</a:t>
                </a:r>
                <a:r>
                  <a:rPr lang="en-US" sz="1800" dirty="0">
                    <a:latin typeface="Arial" pitchFamily="34" charset="0"/>
                    <a:cs typeface="Arial" pitchFamily="34" charset="0"/>
                  </a:rPr>
                  <a:t> </a:t>
                </a:r>
                <a:r>
                  <a:rPr lang="en-US" sz="1800" dirty="0" err="1">
                    <a:latin typeface="Arial" pitchFamily="34" charset="0"/>
                    <a:cs typeface="Arial" pitchFamily="34" charset="0"/>
                  </a:rPr>
                  <a:t>khác</a:t>
                </a:r>
                <a:r>
                  <a:rPr lang="en-US" sz="1800" dirty="0">
                    <a:latin typeface="Arial" pitchFamily="34" charset="0"/>
                    <a:cs typeface="Arial" pitchFamily="34" charset="0"/>
                  </a:rPr>
                  <a:t> </a:t>
                </a:r>
                <a:r>
                  <a:rPr lang="en-US" sz="1800" dirty="0" err="1">
                    <a:latin typeface="Arial" pitchFamily="34" charset="0"/>
                    <a:cs typeface="Arial" pitchFamily="34" charset="0"/>
                  </a:rPr>
                  <a:t>với</a:t>
                </a:r>
                <a:r>
                  <a:rPr lang="en-US" sz="1800" dirty="0">
                    <a:latin typeface="Arial" pitchFamily="34" charset="0"/>
                    <a:cs typeface="Arial" pitchFamily="34" charset="0"/>
                  </a:rPr>
                  <a:t> NLĐ</a:t>
                </a:r>
                <a:endParaRPr lang="en-US" sz="1800" b="1" dirty="0">
                  <a:latin typeface="Arial" pitchFamily="34" charset="0"/>
                  <a:cs typeface="Arial" pitchFamily="34" charset="0"/>
                </a:endParaRPr>
              </a:p>
              <a:p>
                <a:pPr algn="ctr">
                  <a:lnSpc>
                    <a:spcPct val="120000"/>
                  </a:lnSpc>
                </a:pPr>
                <a:endParaRPr lang="vi-VN" sz="1650" b="1" i="1" dirty="0">
                  <a:latin typeface="Arial" panose="020B0604020202020204" pitchFamily="34" charset="0"/>
                  <a:ea typeface="Roboto" panose="02000000000000000000" pitchFamily="2" charset="0"/>
                  <a:cs typeface="Arial" panose="020B0604020202020204" pitchFamily="34" charset="0"/>
                </a:endParaRPr>
              </a:p>
            </p:txBody>
          </p:sp>
        </p:grpSp>
        <p:cxnSp>
          <p:nvCxnSpPr>
            <p:cNvPr id="28" name="Đường nối Thẳng 59">
              <a:extLst>
                <a:ext uri="{FF2B5EF4-FFF2-40B4-BE49-F238E27FC236}">
                  <a16:creationId xmlns:a16="http://schemas.microsoft.com/office/drawing/2014/main" id="{C7B3BE8F-E25A-8D59-D8D6-BD73F76BED5B}"/>
                </a:ext>
              </a:extLst>
            </p:cNvPr>
            <p:cNvCxnSpPr>
              <a:cxnSpLocks/>
            </p:cNvCxnSpPr>
            <p:nvPr/>
          </p:nvCxnSpPr>
          <p:spPr>
            <a:xfrm>
              <a:off x="4648572" y="4618876"/>
              <a:ext cx="306323" cy="3"/>
            </a:xfrm>
            <a:prstGeom prst="line">
              <a:avLst/>
            </a:prstGeom>
            <a:ln w="19050">
              <a:solidFill>
                <a:srgbClr val="E7680F"/>
              </a:solidFill>
            </a:ln>
          </p:spPr>
          <p:style>
            <a:lnRef idx="1">
              <a:schemeClr val="accent1"/>
            </a:lnRef>
            <a:fillRef idx="0">
              <a:schemeClr val="accent1"/>
            </a:fillRef>
            <a:effectRef idx="0">
              <a:schemeClr val="accent1"/>
            </a:effectRef>
            <a:fontRef idx="minor">
              <a:schemeClr val="tx1"/>
            </a:fontRef>
          </p:style>
        </p:cxnSp>
      </p:grpSp>
      <p:grpSp>
        <p:nvGrpSpPr>
          <p:cNvPr id="33" name="Nhóm 87">
            <a:extLst>
              <a:ext uri="{FF2B5EF4-FFF2-40B4-BE49-F238E27FC236}">
                <a16:creationId xmlns:a16="http://schemas.microsoft.com/office/drawing/2014/main" id="{378DC5C9-7FB6-7D94-FD4E-21A36148629C}"/>
              </a:ext>
            </a:extLst>
          </p:cNvPr>
          <p:cNvGrpSpPr/>
          <p:nvPr/>
        </p:nvGrpSpPr>
        <p:grpSpPr>
          <a:xfrm>
            <a:off x="455447" y="446659"/>
            <a:ext cx="5702466" cy="740440"/>
            <a:chOff x="1158239" y="3339451"/>
            <a:chExt cx="6323722" cy="987253"/>
          </a:xfrm>
        </p:grpSpPr>
        <p:sp>
          <p:nvSpPr>
            <p:cNvPr id="34" name="!!5">
              <a:extLst>
                <a:ext uri="{FF2B5EF4-FFF2-40B4-BE49-F238E27FC236}">
                  <a16:creationId xmlns:a16="http://schemas.microsoft.com/office/drawing/2014/main" id="{23FC080C-7159-CFDD-3381-0470025DD1CB}"/>
                </a:ext>
              </a:extLst>
            </p:cNvPr>
            <p:cNvSpPr txBox="1"/>
            <p:nvPr/>
          </p:nvSpPr>
          <p:spPr>
            <a:xfrm>
              <a:off x="2051014" y="3401843"/>
              <a:ext cx="5430947" cy="451405"/>
            </a:xfrm>
            <a:prstGeom prst="rect">
              <a:avLst/>
            </a:prstGeom>
            <a:noFill/>
          </p:spPr>
          <p:txBody>
            <a:bodyPr wrap="square" rtlCol="0">
              <a:spAutoFit/>
            </a:bodyPr>
            <a:lstStyle/>
            <a:p>
              <a:r>
                <a:rPr lang="vi-VN" sz="1600" b="1" i="1" dirty="0">
                  <a:cs typeface="Arial" pitchFamily="34" charset="0"/>
                </a:rPr>
                <a:t>Nghĩa vụ cơ bản của </a:t>
              </a:r>
              <a:r>
                <a:rPr lang="en-US" sz="1600" b="1" i="1" dirty="0" err="1">
                  <a:latin typeface="Arial" pitchFamily="34" charset="0"/>
                  <a:cs typeface="Arial" pitchFamily="34" charset="0"/>
                </a:rPr>
                <a:t>người</a:t>
              </a:r>
              <a:r>
                <a:rPr lang="en-US" sz="1600" b="1" i="1" dirty="0">
                  <a:latin typeface="Arial" pitchFamily="34" charset="0"/>
                  <a:cs typeface="Arial" pitchFamily="34" charset="0"/>
                </a:rPr>
                <a:t> </a:t>
              </a:r>
              <a:r>
                <a:rPr lang="en-US" sz="1600" b="1" i="1" dirty="0" err="1">
                  <a:latin typeface="Arial" pitchFamily="34" charset="0"/>
                  <a:cs typeface="Arial" pitchFamily="34" charset="0"/>
                </a:rPr>
                <a:t>sử</a:t>
              </a:r>
              <a:r>
                <a:rPr lang="en-US" sz="1600" b="1" i="1" dirty="0">
                  <a:latin typeface="Arial" pitchFamily="34" charset="0"/>
                  <a:cs typeface="Arial" pitchFamily="34" charset="0"/>
                </a:rPr>
                <a:t> </a:t>
              </a:r>
              <a:r>
                <a:rPr lang="en-US" sz="1600" b="1" i="1" dirty="0" err="1">
                  <a:latin typeface="Arial" pitchFamily="34" charset="0"/>
                  <a:cs typeface="Arial" pitchFamily="34" charset="0"/>
                </a:rPr>
                <a:t>dụng</a:t>
              </a:r>
              <a:r>
                <a:rPr lang="en-US" sz="1600" b="1" i="1" dirty="0">
                  <a:latin typeface="Arial" pitchFamily="34" charset="0"/>
                  <a:cs typeface="Arial" pitchFamily="34" charset="0"/>
                </a:rPr>
                <a:t> </a:t>
              </a:r>
              <a:r>
                <a:rPr lang="en-US" sz="1600" b="1" i="1" dirty="0" err="1">
                  <a:latin typeface="Arial" pitchFamily="34" charset="0"/>
                  <a:cs typeface="Arial" pitchFamily="34" charset="0"/>
                </a:rPr>
                <a:t>lao</a:t>
              </a:r>
              <a:r>
                <a:rPr lang="en-US" sz="1600" b="1" i="1" dirty="0">
                  <a:latin typeface="Arial" pitchFamily="34" charset="0"/>
                  <a:cs typeface="Arial" pitchFamily="34" charset="0"/>
                </a:rPr>
                <a:t> </a:t>
              </a:r>
              <a:r>
                <a:rPr lang="en-US" sz="1600" b="1" i="1" dirty="0" err="1">
                  <a:latin typeface="Arial" pitchFamily="34" charset="0"/>
                  <a:cs typeface="Arial" pitchFamily="34" charset="0"/>
                </a:rPr>
                <a:t>động</a:t>
              </a:r>
              <a:r>
                <a:rPr lang="en-US" sz="1600" b="1" i="1" dirty="0">
                  <a:latin typeface="Arial" pitchFamily="34" charset="0"/>
                  <a:cs typeface="Arial" pitchFamily="34" charset="0"/>
                </a:rPr>
                <a:t> </a:t>
              </a:r>
              <a:endParaRPr lang="vi-VN" sz="1575"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endParaRPr>
            </a:p>
          </p:txBody>
        </p:sp>
        <p:grpSp>
          <p:nvGrpSpPr>
            <p:cNvPr id="35" name="Nhóm 89">
              <a:extLst>
                <a:ext uri="{FF2B5EF4-FFF2-40B4-BE49-F238E27FC236}">
                  <a16:creationId xmlns:a16="http://schemas.microsoft.com/office/drawing/2014/main" id="{35DE6D0F-8E20-EC8A-9DD2-44B2B9989F12}"/>
                </a:ext>
              </a:extLst>
            </p:cNvPr>
            <p:cNvGrpSpPr/>
            <p:nvPr/>
          </p:nvGrpSpPr>
          <p:grpSpPr>
            <a:xfrm>
              <a:off x="1158239" y="3339451"/>
              <a:ext cx="3100819" cy="987253"/>
              <a:chOff x="1189622" y="3163085"/>
              <a:chExt cx="3100819" cy="987253"/>
            </a:xfrm>
          </p:grpSpPr>
          <p:sp>
            <p:nvSpPr>
              <p:cNvPr id="37" name="!!4">
                <a:extLst>
                  <a:ext uri="{FF2B5EF4-FFF2-40B4-BE49-F238E27FC236}">
                    <a16:creationId xmlns:a16="http://schemas.microsoft.com/office/drawing/2014/main" id="{86A5BC97-FD64-8DED-B407-662208475330}"/>
                  </a:ext>
                </a:extLst>
              </p:cNvPr>
              <p:cNvSpPr/>
              <p:nvPr/>
            </p:nvSpPr>
            <p:spPr>
              <a:xfrm>
                <a:off x="1189622" y="3210323"/>
                <a:ext cx="85480" cy="940015"/>
              </a:xfrm>
              <a:prstGeom prst="roundRect">
                <a:avLst/>
              </a:prstGeom>
              <a:solidFill>
                <a:srgbClr val="E768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p>
            </p:txBody>
          </p:sp>
          <p:sp>
            <p:nvSpPr>
              <p:cNvPr id="38" name="!!3">
                <a:extLst>
                  <a:ext uri="{FF2B5EF4-FFF2-40B4-BE49-F238E27FC236}">
                    <a16:creationId xmlns:a16="http://schemas.microsoft.com/office/drawing/2014/main" id="{DD441ABE-DB85-EF03-4AE8-7066727DA6A5}"/>
                  </a:ext>
                </a:extLst>
              </p:cNvPr>
              <p:cNvSpPr txBox="1"/>
              <p:nvPr/>
            </p:nvSpPr>
            <p:spPr>
              <a:xfrm>
                <a:off x="1315741" y="3163085"/>
                <a:ext cx="1123407" cy="492443"/>
              </a:xfrm>
              <a:prstGeom prst="rect">
                <a:avLst/>
              </a:prstGeom>
              <a:noFill/>
            </p:spPr>
            <p:txBody>
              <a:bodyPr wrap="square" rtlCol="0">
                <a:spAutoFit/>
              </a:bodyPr>
              <a:lstStyle/>
              <a:p>
                <a:r>
                  <a:rPr lang="en-US" sz="1800" b="1" dirty="0">
                    <a:solidFill>
                      <a:srgbClr val="E7680F"/>
                    </a:solidFill>
                    <a:latin typeface="Arial" panose="020B0604020202020204" pitchFamily="34" charset="0"/>
                    <a:ea typeface="Roboto" panose="02000000000000000000" pitchFamily="2" charset="0"/>
                    <a:cs typeface="Arial" panose="020B0604020202020204" pitchFamily="34" charset="0"/>
                  </a:rPr>
                  <a:t>3.2.2. </a:t>
                </a:r>
                <a:endParaRPr lang="vi-VN" sz="1800" b="1" dirty="0">
                  <a:solidFill>
                    <a:srgbClr val="E7680F"/>
                  </a:solidFill>
                  <a:latin typeface="Arial" panose="020B0604020202020204" pitchFamily="34" charset="0"/>
                  <a:ea typeface="Roboto" panose="02000000000000000000" pitchFamily="2" charset="0"/>
                  <a:cs typeface="Arial" panose="020B0604020202020204" pitchFamily="34" charset="0"/>
                </a:endParaRPr>
              </a:p>
            </p:txBody>
          </p:sp>
          <p:cxnSp>
            <p:nvCxnSpPr>
              <p:cNvPr id="39" name="!!2">
                <a:extLst>
                  <a:ext uri="{FF2B5EF4-FFF2-40B4-BE49-F238E27FC236}">
                    <a16:creationId xmlns:a16="http://schemas.microsoft.com/office/drawing/2014/main" id="{08E9930E-2716-2723-3FC8-1699BBA25E5A}"/>
                  </a:ext>
                </a:extLst>
              </p:cNvPr>
              <p:cNvCxnSpPr>
                <a:cxnSpLocks/>
              </p:cNvCxnSpPr>
              <p:nvPr/>
            </p:nvCxnSpPr>
            <p:spPr>
              <a:xfrm>
                <a:off x="1275102" y="3654824"/>
                <a:ext cx="3015339" cy="0"/>
              </a:xfrm>
              <a:prstGeom prst="line">
                <a:avLst/>
              </a:prstGeom>
              <a:ln w="12700">
                <a:solidFill>
                  <a:srgbClr val="E7680F"/>
                </a:solidFill>
              </a:ln>
            </p:spPr>
            <p:style>
              <a:lnRef idx="1">
                <a:schemeClr val="accent1"/>
              </a:lnRef>
              <a:fillRef idx="0">
                <a:schemeClr val="accent1"/>
              </a:fillRef>
              <a:effectRef idx="0">
                <a:schemeClr val="accent1"/>
              </a:effectRef>
              <a:fontRef idx="minor">
                <a:schemeClr val="tx1"/>
              </a:fontRef>
            </p:style>
          </p:cxnSp>
        </p:grpSp>
        <p:sp>
          <p:nvSpPr>
            <p:cNvPr id="36" name="!!1">
              <a:extLst>
                <a:ext uri="{FF2B5EF4-FFF2-40B4-BE49-F238E27FC236}">
                  <a16:creationId xmlns:a16="http://schemas.microsoft.com/office/drawing/2014/main" id="{C6FD4EC0-7693-DB33-F1C4-4D11B61E251B}"/>
                </a:ext>
              </a:extLst>
            </p:cNvPr>
            <p:cNvSpPr txBox="1"/>
            <p:nvPr/>
          </p:nvSpPr>
          <p:spPr>
            <a:xfrm>
              <a:off x="1279578" y="3839403"/>
              <a:ext cx="5864465" cy="475259"/>
            </a:xfrm>
            <a:prstGeom prst="rect">
              <a:avLst/>
            </a:prstGeom>
            <a:noFill/>
          </p:spPr>
          <p:txBody>
            <a:bodyPr wrap="square" rtlCol="0">
              <a:spAutoFit/>
            </a:bodyPr>
            <a:lstStyle/>
            <a:p>
              <a:pPr algn="just">
                <a:lnSpc>
                  <a:spcPct val="120000"/>
                </a:lnSpc>
              </a:pPr>
              <a:endParaRPr lang="vi-VN" sz="1575" b="1" i="1" dirty="0">
                <a:latin typeface="Arial" panose="020B0604020202020204" pitchFamily="34" charset="0"/>
                <a:ea typeface="Roboto" panose="02000000000000000000" pitchFamily="2" charset="0"/>
                <a:cs typeface="Arial" panose="020B0604020202020204" pitchFamily="34" charset="0"/>
              </a:endParaRPr>
            </a:p>
          </p:txBody>
        </p:sp>
      </p:grpSp>
      <p:grpSp>
        <p:nvGrpSpPr>
          <p:cNvPr id="49" name="Nhóm 36">
            <a:extLst>
              <a:ext uri="{FF2B5EF4-FFF2-40B4-BE49-F238E27FC236}">
                <a16:creationId xmlns:a16="http://schemas.microsoft.com/office/drawing/2014/main" id="{83F1DE61-1CCC-F7E6-0FA6-170BD301A6E6}"/>
              </a:ext>
            </a:extLst>
          </p:cNvPr>
          <p:cNvGrpSpPr/>
          <p:nvPr/>
        </p:nvGrpSpPr>
        <p:grpSpPr>
          <a:xfrm>
            <a:off x="1945885" y="3442310"/>
            <a:ext cx="7030012" cy="802481"/>
            <a:chOff x="4648572" y="4279307"/>
            <a:chExt cx="6508879" cy="1069974"/>
          </a:xfrm>
        </p:grpSpPr>
        <p:grpSp>
          <p:nvGrpSpPr>
            <p:cNvPr id="50" name="Nhóm 49">
              <a:extLst>
                <a:ext uri="{FF2B5EF4-FFF2-40B4-BE49-F238E27FC236}">
                  <a16:creationId xmlns:a16="http://schemas.microsoft.com/office/drawing/2014/main" id="{98DC4A71-15D9-4585-002A-6FD199130FCA}"/>
                </a:ext>
              </a:extLst>
            </p:cNvPr>
            <p:cNvGrpSpPr/>
            <p:nvPr/>
          </p:nvGrpSpPr>
          <p:grpSpPr>
            <a:xfrm>
              <a:off x="4933244" y="4279307"/>
              <a:ext cx="6224207" cy="1069974"/>
              <a:chOff x="5148910" y="3547828"/>
              <a:chExt cx="4551683" cy="782459"/>
            </a:xfrm>
          </p:grpSpPr>
          <p:sp>
            <p:nvSpPr>
              <p:cNvPr id="52" name="Hình chữ nhật: Góc Tròn 50">
                <a:extLst>
                  <a:ext uri="{FF2B5EF4-FFF2-40B4-BE49-F238E27FC236}">
                    <a16:creationId xmlns:a16="http://schemas.microsoft.com/office/drawing/2014/main" id="{F1B4542F-43F3-D758-3C1F-B2DD475CC860}"/>
                  </a:ext>
                </a:extLst>
              </p:cNvPr>
              <p:cNvSpPr/>
              <p:nvPr/>
            </p:nvSpPr>
            <p:spPr>
              <a:xfrm>
                <a:off x="5148910" y="3547828"/>
                <a:ext cx="4551683" cy="782459"/>
              </a:xfrm>
              <a:prstGeom prst="roundRect">
                <a:avLst>
                  <a:gd name="adj" fmla="val 50000"/>
                </a:avLst>
              </a:prstGeom>
              <a:solidFill>
                <a:schemeClr val="bg1">
                  <a:lumMod val="95000"/>
                </a:schemeClr>
              </a:solidFill>
              <a:ln>
                <a:solidFill>
                  <a:srgbClr val="E7680F"/>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53" name="Hình chữ nhật: Góc Tròn 51">
                <a:extLst>
                  <a:ext uri="{FF2B5EF4-FFF2-40B4-BE49-F238E27FC236}">
                    <a16:creationId xmlns:a16="http://schemas.microsoft.com/office/drawing/2014/main" id="{9BBDF26A-24E2-4CF1-F278-73584428469F}"/>
                  </a:ext>
                </a:extLst>
              </p:cNvPr>
              <p:cNvSpPr/>
              <p:nvPr/>
            </p:nvSpPr>
            <p:spPr>
              <a:xfrm>
                <a:off x="5277681" y="3633289"/>
                <a:ext cx="4273826" cy="611533"/>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54" name="TextBox 27">
                <a:extLst>
                  <a:ext uri="{FF2B5EF4-FFF2-40B4-BE49-F238E27FC236}">
                    <a16:creationId xmlns:a16="http://schemas.microsoft.com/office/drawing/2014/main" id="{8C71D49F-A443-6FBA-C7E2-9C82B279F55C}"/>
                  </a:ext>
                </a:extLst>
              </p:cNvPr>
              <p:cNvSpPr txBox="1"/>
              <p:nvPr/>
            </p:nvSpPr>
            <p:spPr>
              <a:xfrm>
                <a:off x="5277681" y="3602167"/>
                <a:ext cx="4237643" cy="708480"/>
              </a:xfrm>
              <a:prstGeom prst="rect">
                <a:avLst/>
              </a:prstGeom>
              <a:noFill/>
            </p:spPr>
            <p:txBody>
              <a:bodyPr wrap="square" rtlCol="0">
                <a:spAutoFit/>
              </a:bodyPr>
              <a:lstStyle/>
              <a:p>
                <a:pPr algn="ctr">
                  <a:lnSpc>
                    <a:spcPct val="120000"/>
                  </a:lnSpc>
                </a:pPr>
                <a:r>
                  <a:rPr lang="en-US" sz="1800" dirty="0">
                    <a:latin typeface="Arial" pitchFamily="34" charset="0"/>
                    <a:cs typeface="Arial" pitchFamily="34" charset="0"/>
                  </a:rPr>
                  <a:t>T</a:t>
                </a:r>
                <a:r>
                  <a:rPr lang="vi-VN" sz="1800" dirty="0">
                    <a:cs typeface="Arial" pitchFamily="34" charset="0"/>
                  </a:rPr>
                  <a:t>ôn trọng và cộng tác với tổ chức công đoàn để giải quyết các vấn đề phát sinh từ quan hệ lao động</a:t>
                </a:r>
                <a:r>
                  <a:rPr lang="en-US" sz="1800" dirty="0">
                    <a:cs typeface="Arial" pitchFamily="34" charset="0"/>
                  </a:rPr>
                  <a:t>…..</a:t>
                </a:r>
                <a:endParaRPr lang="vi-VN" sz="1650" i="1" dirty="0">
                  <a:latin typeface="Arial" panose="020B0604020202020204" pitchFamily="34" charset="0"/>
                  <a:ea typeface="Roboto" panose="02000000000000000000" pitchFamily="2" charset="0"/>
                  <a:cs typeface="Arial" panose="020B0604020202020204" pitchFamily="34" charset="0"/>
                </a:endParaRPr>
              </a:p>
            </p:txBody>
          </p:sp>
        </p:grpSp>
        <p:cxnSp>
          <p:nvCxnSpPr>
            <p:cNvPr id="51" name="Đường nối Thẳng 59">
              <a:extLst>
                <a:ext uri="{FF2B5EF4-FFF2-40B4-BE49-F238E27FC236}">
                  <a16:creationId xmlns:a16="http://schemas.microsoft.com/office/drawing/2014/main" id="{B0409E95-1DCF-D9F5-BCAF-C939E0F24F42}"/>
                </a:ext>
              </a:extLst>
            </p:cNvPr>
            <p:cNvCxnSpPr>
              <a:cxnSpLocks/>
            </p:cNvCxnSpPr>
            <p:nvPr/>
          </p:nvCxnSpPr>
          <p:spPr>
            <a:xfrm>
              <a:off x="4648572" y="4618876"/>
              <a:ext cx="306323" cy="3"/>
            </a:xfrm>
            <a:prstGeom prst="line">
              <a:avLst/>
            </a:prstGeom>
            <a:ln w="19050">
              <a:solidFill>
                <a:srgbClr val="E7680F"/>
              </a:solidFill>
            </a:ln>
          </p:spPr>
          <p:style>
            <a:lnRef idx="1">
              <a:schemeClr val="accent1"/>
            </a:lnRef>
            <a:fillRef idx="0">
              <a:schemeClr val="accent1"/>
            </a:fillRef>
            <a:effectRef idx="0">
              <a:schemeClr val="accent1"/>
            </a:effectRef>
            <a:fontRef idx="minor">
              <a:schemeClr val="tx1"/>
            </a:fontRef>
          </p:style>
        </p:cxnSp>
      </p:grpSp>
      <p:cxnSp>
        <p:nvCxnSpPr>
          <p:cNvPr id="55" name="Đường kết nối: Mũi tên Gấp khúc 15">
            <a:extLst>
              <a:ext uri="{FF2B5EF4-FFF2-40B4-BE49-F238E27FC236}">
                <a16:creationId xmlns:a16="http://schemas.microsoft.com/office/drawing/2014/main" id="{4A918D0A-94D5-7143-AFD5-5825A8CC2A73}"/>
              </a:ext>
            </a:extLst>
          </p:cNvPr>
          <p:cNvCxnSpPr>
            <a:cxnSpLocks/>
          </p:cNvCxnSpPr>
          <p:nvPr/>
        </p:nvCxnSpPr>
        <p:spPr>
          <a:xfrm rot="16200000" flipH="1">
            <a:off x="1130739" y="2851437"/>
            <a:ext cx="998768" cy="631523"/>
          </a:xfrm>
          <a:prstGeom prst="bentConnector2">
            <a:avLst/>
          </a:prstGeom>
          <a:ln w="28575">
            <a:solidFill>
              <a:srgbClr val="E7680F"/>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89568831"/>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up)">
                                      <p:cBhvr>
                                        <p:cTn id="7" dur="1000"/>
                                        <p:tgtEl>
                                          <p:spTgt spid="16"/>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wipe(left)">
                                      <p:cBhvr>
                                        <p:cTn id="11" dur="1000"/>
                                        <p:tgtEl>
                                          <p:spTgt spid="17"/>
                                        </p:tgtEl>
                                      </p:cBhvr>
                                    </p:animEffect>
                                  </p:childTnLst>
                                </p:cTn>
                              </p:par>
                            </p:childTnLst>
                          </p:cTn>
                        </p:par>
                        <p:par>
                          <p:cTn id="12" fill="hold">
                            <p:stCondLst>
                              <p:cond delay="2000"/>
                            </p:stCondLst>
                            <p:childTnLst>
                              <p:par>
                                <p:cTn id="13" presetID="22" presetClass="entr" presetSubtype="1" fill="hold" nodeType="after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wipe(up)">
                                      <p:cBhvr>
                                        <p:cTn id="15" dur="1000"/>
                                        <p:tgtEl>
                                          <p:spTgt spid="24"/>
                                        </p:tgtEl>
                                      </p:cBhvr>
                                    </p:animEffect>
                                  </p:childTnLst>
                                </p:cTn>
                              </p:par>
                            </p:childTnLst>
                          </p:cTn>
                        </p:par>
                        <p:par>
                          <p:cTn id="16" fill="hold">
                            <p:stCondLst>
                              <p:cond delay="3000"/>
                            </p:stCondLst>
                            <p:childTnLst>
                              <p:par>
                                <p:cTn id="17" presetID="22" presetClass="entr" presetSubtype="8" fill="hold" nodeType="after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wipe(left)">
                                      <p:cBhvr>
                                        <p:cTn id="19" dur="1000"/>
                                        <p:tgtEl>
                                          <p:spTgt spid="25"/>
                                        </p:tgtEl>
                                      </p:cBhvr>
                                    </p:animEffect>
                                  </p:childTnLst>
                                </p:cTn>
                              </p:par>
                            </p:childTnLst>
                          </p:cTn>
                        </p:par>
                        <p:par>
                          <p:cTn id="20" fill="hold">
                            <p:stCondLst>
                              <p:cond delay="4000"/>
                            </p:stCondLst>
                            <p:childTnLst>
                              <p:par>
                                <p:cTn id="21" presetID="22" presetClass="entr" presetSubtype="8" fill="hold" nodeType="afterEffect">
                                  <p:stCondLst>
                                    <p:cond delay="0"/>
                                  </p:stCondLst>
                                  <p:childTnLst>
                                    <p:set>
                                      <p:cBhvr>
                                        <p:cTn id="22" dur="1" fill="hold">
                                          <p:stCondLst>
                                            <p:cond delay="0"/>
                                          </p:stCondLst>
                                        </p:cTn>
                                        <p:tgtEl>
                                          <p:spTgt spid="49"/>
                                        </p:tgtEl>
                                        <p:attrNameLst>
                                          <p:attrName>style.visibility</p:attrName>
                                        </p:attrNameLst>
                                      </p:cBhvr>
                                      <p:to>
                                        <p:strVal val="visible"/>
                                      </p:to>
                                    </p:set>
                                    <p:animEffect transition="in" filter="wipe(left)">
                                      <p:cBhvr>
                                        <p:cTn id="23" dur="1000"/>
                                        <p:tgtEl>
                                          <p:spTgt spid="49"/>
                                        </p:tgtEl>
                                      </p:cBhvr>
                                    </p:animEffect>
                                  </p:childTnLst>
                                </p:cTn>
                              </p:par>
                            </p:childTnLst>
                          </p:cTn>
                        </p:par>
                        <p:par>
                          <p:cTn id="24" fill="hold">
                            <p:stCondLst>
                              <p:cond delay="5000"/>
                            </p:stCondLst>
                            <p:childTnLst>
                              <p:par>
                                <p:cTn id="25" presetID="22" presetClass="entr" presetSubtype="1" fill="hold" nodeType="afterEffect">
                                  <p:stCondLst>
                                    <p:cond delay="0"/>
                                  </p:stCondLst>
                                  <p:childTnLst>
                                    <p:set>
                                      <p:cBhvr>
                                        <p:cTn id="26" dur="1" fill="hold">
                                          <p:stCondLst>
                                            <p:cond delay="0"/>
                                          </p:stCondLst>
                                        </p:cTn>
                                        <p:tgtEl>
                                          <p:spTgt spid="55"/>
                                        </p:tgtEl>
                                        <p:attrNameLst>
                                          <p:attrName>style.visibility</p:attrName>
                                        </p:attrNameLst>
                                      </p:cBhvr>
                                      <p:to>
                                        <p:strVal val="visible"/>
                                      </p:to>
                                    </p:set>
                                    <p:animEffect transition="in" filter="wipe(up)">
                                      <p:cBhvr>
                                        <p:cTn id="27" dur="10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7">
            <a:extLst>
              <a:ext uri="{FF2B5EF4-FFF2-40B4-BE49-F238E27FC236}">
                <a16:creationId xmlns:a16="http://schemas.microsoft.com/office/drawing/2014/main" id="{7461F0CA-52DC-FFD3-EB94-A74F26BA0F6B}"/>
              </a:ext>
            </a:extLst>
          </p:cNvPr>
          <p:cNvSpPr txBox="1"/>
          <p:nvPr/>
        </p:nvSpPr>
        <p:spPr>
          <a:xfrm>
            <a:off x="507206" y="2058973"/>
            <a:ext cx="8465343" cy="1881990"/>
          </a:xfrm>
          <a:prstGeom prst="rect">
            <a:avLst/>
          </a:prstGeom>
          <a:noFill/>
        </p:spPr>
        <p:txBody>
          <a:bodyPr wrap="square" rtlCol="0">
            <a:spAutoFit/>
          </a:bodyPr>
          <a:lstStyle/>
          <a:p>
            <a:pPr algn="ctr">
              <a:lnSpc>
                <a:spcPct val="150000"/>
              </a:lnSpc>
            </a:pPr>
            <a:r>
              <a:rPr lang="vi-VN" sz="2000" dirty="0"/>
              <a:t>Hợp đồng lao động là sự thỏa thuận giữa người lao động và người sử dụng lao động về việc làm có trả lương, điều kiện làm việc, quyền và nghĩa vụ của mỗi bên trong quan hệ lao động</a:t>
            </a:r>
            <a:r>
              <a:rPr lang="en-US" sz="2000" dirty="0"/>
              <a:t>.</a:t>
            </a:r>
          </a:p>
          <a:p>
            <a:pPr algn="ctr">
              <a:lnSpc>
                <a:spcPct val="150000"/>
              </a:lnSpc>
            </a:pPr>
            <a:r>
              <a:rPr lang="en-US" sz="2000" b="1" dirty="0">
                <a:solidFill>
                  <a:srgbClr val="C00000"/>
                </a:solidFill>
                <a:latin typeface="Arial" panose="020B0604020202020204" pitchFamily="34" charset="0"/>
                <a:ea typeface="Roboto" panose="02000000000000000000" pitchFamily="2" charset="0"/>
                <a:cs typeface="Arial" panose="020B0604020202020204" pitchFamily="34" charset="0"/>
              </a:rPr>
              <a:t>                                  ( </a:t>
            </a:r>
            <a:r>
              <a:rPr lang="en-US" sz="2000" b="1" dirty="0" err="1">
                <a:solidFill>
                  <a:srgbClr val="C00000"/>
                </a:solidFill>
                <a:latin typeface="Arial" panose="020B0604020202020204" pitchFamily="34" charset="0"/>
                <a:ea typeface="Roboto" panose="02000000000000000000" pitchFamily="2" charset="0"/>
                <a:cs typeface="Arial" panose="020B0604020202020204" pitchFamily="34" charset="0"/>
              </a:rPr>
              <a:t>Điều</a:t>
            </a:r>
            <a:r>
              <a:rPr lang="en-US" sz="2000" b="1" dirty="0">
                <a:solidFill>
                  <a:srgbClr val="C00000"/>
                </a:solidFill>
                <a:latin typeface="Arial" panose="020B0604020202020204" pitchFamily="34" charset="0"/>
                <a:ea typeface="Roboto" panose="02000000000000000000" pitchFamily="2" charset="0"/>
                <a:cs typeface="Arial" panose="020B0604020202020204" pitchFamily="34" charset="0"/>
              </a:rPr>
              <a:t> 13/BLLĐ/2019)</a:t>
            </a:r>
            <a:endParaRPr lang="vi-VN" sz="2000" b="1" dirty="0">
              <a:solidFill>
                <a:srgbClr val="C00000"/>
              </a:solidFill>
              <a:latin typeface="Arial" panose="020B0604020202020204" pitchFamily="34" charset="0"/>
              <a:ea typeface="Roboto" panose="02000000000000000000" pitchFamily="2" charset="0"/>
              <a:cs typeface="Arial" panose="020B0604020202020204" pitchFamily="34" charset="0"/>
            </a:endParaRPr>
          </a:p>
        </p:txBody>
      </p:sp>
      <p:sp>
        <p:nvSpPr>
          <p:cNvPr id="4" name="TextBox 3">
            <a:extLst>
              <a:ext uri="{FF2B5EF4-FFF2-40B4-BE49-F238E27FC236}">
                <a16:creationId xmlns:a16="http://schemas.microsoft.com/office/drawing/2014/main" id="{1AFD8945-EC9B-3017-F55A-9A125D787D6A}"/>
              </a:ext>
            </a:extLst>
          </p:cNvPr>
          <p:cNvSpPr txBox="1"/>
          <p:nvPr/>
        </p:nvSpPr>
        <p:spPr>
          <a:xfrm>
            <a:off x="3780676" y="1243067"/>
            <a:ext cx="5363324" cy="430887"/>
          </a:xfrm>
          <a:prstGeom prst="rect">
            <a:avLst/>
          </a:prstGeom>
          <a:noFill/>
        </p:spPr>
        <p:txBody>
          <a:bodyPr wrap="square" rtlCol="0">
            <a:spAutoFit/>
          </a:bodyPr>
          <a:lstStyle/>
          <a:p>
            <a:pPr algn="ctr"/>
            <a:r>
              <a:rPr lang="en-US" sz="2200" b="1" dirty="0">
                <a:solidFill>
                  <a:srgbClr val="C00000"/>
                </a:solidFill>
                <a:latin typeface="Arial" panose="020B0604020202020204" pitchFamily="34" charset="0"/>
                <a:ea typeface="Roboto" panose="02000000000000000000" pitchFamily="2" charset="0"/>
                <a:cs typeface="Arial" panose="020B0604020202020204" pitchFamily="34" charset="0"/>
              </a:rPr>
              <a:t>3.3.1. </a:t>
            </a:r>
            <a:r>
              <a:rPr lang="en-US" sz="2200" b="1" dirty="0" err="1">
                <a:solidFill>
                  <a:srgbClr val="C00000"/>
                </a:solidFill>
                <a:latin typeface="Arial" panose="020B0604020202020204" pitchFamily="34" charset="0"/>
                <a:ea typeface="Roboto" panose="02000000000000000000" pitchFamily="2" charset="0"/>
                <a:cs typeface="Arial" panose="020B0604020202020204" pitchFamily="34" charset="0"/>
              </a:rPr>
              <a:t>Khái</a:t>
            </a:r>
            <a:r>
              <a:rPr lang="en-US" sz="2200" b="1" dirty="0">
                <a:solidFill>
                  <a:srgbClr val="C00000"/>
                </a:solidFill>
                <a:latin typeface="Arial" panose="020B0604020202020204" pitchFamily="34" charset="0"/>
                <a:ea typeface="Roboto" panose="02000000000000000000" pitchFamily="2" charset="0"/>
                <a:cs typeface="Arial" panose="020B0604020202020204" pitchFamily="34" charset="0"/>
              </a:rPr>
              <a:t> </a:t>
            </a:r>
            <a:r>
              <a:rPr lang="en-US" sz="2200" b="1" dirty="0" err="1">
                <a:solidFill>
                  <a:srgbClr val="C00000"/>
                </a:solidFill>
                <a:latin typeface="Arial" panose="020B0604020202020204" pitchFamily="34" charset="0"/>
                <a:ea typeface="Roboto" panose="02000000000000000000" pitchFamily="2" charset="0"/>
                <a:cs typeface="Arial" panose="020B0604020202020204" pitchFamily="34" charset="0"/>
              </a:rPr>
              <a:t>niệm</a:t>
            </a:r>
            <a:endParaRPr lang="vi-VN" sz="2200" b="1" dirty="0">
              <a:solidFill>
                <a:srgbClr val="C00000"/>
              </a:solidFill>
              <a:latin typeface="Arial" panose="020B0604020202020204" pitchFamily="34" charset="0"/>
              <a:ea typeface="Roboto" panose="02000000000000000000" pitchFamily="2" charset="0"/>
              <a:cs typeface="Arial" panose="020B0604020202020204" pitchFamily="34" charset="0"/>
            </a:endParaRPr>
          </a:p>
        </p:txBody>
      </p:sp>
      <p:grpSp>
        <p:nvGrpSpPr>
          <p:cNvPr id="5" name="Nhóm 25">
            <a:extLst>
              <a:ext uri="{FF2B5EF4-FFF2-40B4-BE49-F238E27FC236}">
                <a16:creationId xmlns:a16="http://schemas.microsoft.com/office/drawing/2014/main" id="{CDD9CE69-A40D-8255-03FA-09D72580EC3D}"/>
              </a:ext>
            </a:extLst>
          </p:cNvPr>
          <p:cNvGrpSpPr/>
          <p:nvPr/>
        </p:nvGrpSpPr>
        <p:grpSpPr>
          <a:xfrm>
            <a:off x="0" y="542972"/>
            <a:ext cx="3964781" cy="809220"/>
            <a:chOff x="475212" y="489252"/>
            <a:chExt cx="4504292" cy="1078958"/>
          </a:xfrm>
        </p:grpSpPr>
        <p:grpSp>
          <p:nvGrpSpPr>
            <p:cNvPr id="6" name="Nhóm 26">
              <a:extLst>
                <a:ext uri="{FF2B5EF4-FFF2-40B4-BE49-F238E27FC236}">
                  <a16:creationId xmlns:a16="http://schemas.microsoft.com/office/drawing/2014/main" id="{CCA9F530-4484-BA69-089F-80416AAD150A}"/>
                </a:ext>
              </a:extLst>
            </p:cNvPr>
            <p:cNvGrpSpPr/>
            <p:nvPr/>
          </p:nvGrpSpPr>
          <p:grpSpPr>
            <a:xfrm>
              <a:off x="475212" y="489252"/>
              <a:ext cx="4504292" cy="1078958"/>
              <a:chOff x="475212" y="489252"/>
              <a:chExt cx="4504292" cy="1078958"/>
            </a:xfrm>
          </p:grpSpPr>
          <p:sp>
            <p:nvSpPr>
              <p:cNvPr id="8" name="Rectangle: Rounded Corners 20">
                <a:extLst>
                  <a:ext uri="{FF2B5EF4-FFF2-40B4-BE49-F238E27FC236}">
                    <a16:creationId xmlns:a16="http://schemas.microsoft.com/office/drawing/2014/main" id="{64F79BE2-DD65-FC6B-083D-34F28B6697C8}"/>
                  </a:ext>
                </a:extLst>
              </p:cNvPr>
              <p:cNvSpPr/>
              <p:nvPr/>
            </p:nvSpPr>
            <p:spPr>
              <a:xfrm>
                <a:off x="666398" y="516221"/>
                <a:ext cx="4313106" cy="754272"/>
              </a:xfrm>
              <a:prstGeom prst="roundRect">
                <a:avLst>
                  <a:gd name="adj" fmla="val 50000"/>
                </a:avLst>
              </a:prstGeom>
              <a:solidFill>
                <a:schemeClr val="bg1">
                  <a:lumMod val="95000"/>
                </a:schemeClr>
              </a:solidFill>
              <a:ln w="19050">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1050">
                  <a:solidFill>
                    <a:schemeClr val="bg1">
                      <a:lumMod val="95000"/>
                    </a:schemeClr>
                  </a:solidFill>
                </a:endParaRPr>
              </a:p>
            </p:txBody>
          </p:sp>
          <p:sp>
            <p:nvSpPr>
              <p:cNvPr id="9" name="Rectangle: Rounded Corners 20">
                <a:extLst>
                  <a:ext uri="{FF2B5EF4-FFF2-40B4-BE49-F238E27FC236}">
                    <a16:creationId xmlns:a16="http://schemas.microsoft.com/office/drawing/2014/main" id="{4BFFC74C-F839-9C8F-006B-C458B5CC73CC}"/>
                  </a:ext>
                </a:extLst>
              </p:cNvPr>
              <p:cNvSpPr/>
              <p:nvPr/>
            </p:nvSpPr>
            <p:spPr>
              <a:xfrm>
                <a:off x="957578" y="607137"/>
                <a:ext cx="3902657" cy="564402"/>
              </a:xfrm>
              <a:prstGeom prst="roundRect">
                <a:avLst>
                  <a:gd name="adj" fmla="val 50000"/>
                </a:avLst>
              </a:prstGeom>
              <a:solidFill>
                <a:schemeClr val="bg1"/>
              </a:solidFill>
              <a:ln>
                <a:solidFill>
                  <a:schemeClr val="bg1">
                    <a:lumMod val="95000"/>
                  </a:schemeClr>
                </a:solidFill>
              </a:ln>
              <a:effectLst>
                <a:outerShdw blurRad="50800" dist="38100" dir="5400000" algn="t"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1050">
                  <a:solidFill>
                    <a:schemeClr val="bg1">
                      <a:lumMod val="95000"/>
                    </a:schemeClr>
                  </a:solidFill>
                </a:endParaRPr>
              </a:p>
            </p:txBody>
          </p:sp>
          <p:grpSp>
            <p:nvGrpSpPr>
              <p:cNvPr id="10" name="Nhóm 30">
                <a:extLst>
                  <a:ext uri="{FF2B5EF4-FFF2-40B4-BE49-F238E27FC236}">
                    <a16:creationId xmlns:a16="http://schemas.microsoft.com/office/drawing/2014/main" id="{B57E3C5D-4973-A7A0-64E0-118331CFD341}"/>
                  </a:ext>
                </a:extLst>
              </p:cNvPr>
              <p:cNvGrpSpPr/>
              <p:nvPr/>
            </p:nvGrpSpPr>
            <p:grpSpPr>
              <a:xfrm>
                <a:off x="475212" y="489252"/>
                <a:ext cx="859716" cy="779672"/>
                <a:chOff x="630445" y="2543352"/>
                <a:chExt cx="916482" cy="831153"/>
              </a:xfrm>
            </p:grpSpPr>
            <p:sp>
              <p:nvSpPr>
                <p:cNvPr id="12" name="Hình Bầu dục 32">
                  <a:extLst>
                    <a:ext uri="{FF2B5EF4-FFF2-40B4-BE49-F238E27FC236}">
                      <a16:creationId xmlns:a16="http://schemas.microsoft.com/office/drawing/2014/main" id="{916C4856-047B-13D5-82D0-481568AF7D98}"/>
                    </a:ext>
                  </a:extLst>
                </p:cNvPr>
                <p:cNvSpPr/>
                <p:nvPr/>
              </p:nvSpPr>
              <p:spPr>
                <a:xfrm>
                  <a:off x="630445" y="2543352"/>
                  <a:ext cx="916482" cy="831153"/>
                </a:xfrm>
                <a:prstGeom prst="ellipse">
                  <a:avLst/>
                </a:prstGeom>
                <a:solidFill>
                  <a:srgbClr val="167B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13" name="Hình Bầu dục 33">
                  <a:extLst>
                    <a:ext uri="{FF2B5EF4-FFF2-40B4-BE49-F238E27FC236}">
                      <a16:creationId xmlns:a16="http://schemas.microsoft.com/office/drawing/2014/main" id="{D193C578-6934-EFD4-6254-1E7F2431F3AB}"/>
                    </a:ext>
                  </a:extLst>
                </p:cNvPr>
                <p:cNvSpPr/>
                <p:nvPr/>
              </p:nvSpPr>
              <p:spPr>
                <a:xfrm>
                  <a:off x="706297" y="2619215"/>
                  <a:ext cx="764809" cy="67942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75" b="1">
                    <a:solidFill>
                      <a:schemeClr val="accent4">
                        <a:lumMod val="50000"/>
                      </a:schemeClr>
                    </a:solidFill>
                    <a:latin typeface="Arial" panose="020B0604020202020204" pitchFamily="34" charset="0"/>
                    <a:cs typeface="Arial" panose="020B0604020202020204" pitchFamily="34" charset="0"/>
                  </a:endParaRPr>
                </a:p>
              </p:txBody>
            </p:sp>
          </p:grpSp>
          <p:sp>
            <p:nvSpPr>
              <p:cNvPr id="11" name="TextBox 17">
                <a:extLst>
                  <a:ext uri="{FF2B5EF4-FFF2-40B4-BE49-F238E27FC236}">
                    <a16:creationId xmlns:a16="http://schemas.microsoft.com/office/drawing/2014/main" id="{76E65C72-37A9-372F-4C90-9C6FD4850C53}"/>
                  </a:ext>
                </a:extLst>
              </p:cNvPr>
              <p:cNvSpPr txBox="1"/>
              <p:nvPr/>
            </p:nvSpPr>
            <p:spPr>
              <a:xfrm>
                <a:off x="1392430" y="685918"/>
                <a:ext cx="3390067" cy="882292"/>
              </a:xfrm>
              <a:prstGeom prst="rect">
                <a:avLst/>
              </a:prstGeom>
              <a:noFill/>
            </p:spPr>
            <p:txBody>
              <a:bodyPr wrap="square" rtlCol="0">
                <a:spAutoFit/>
              </a:bodyPr>
              <a:lstStyle/>
              <a:p>
                <a:r>
                  <a:rPr lang="en-US" sz="1575" b="1" dirty="0">
                    <a:solidFill>
                      <a:srgbClr val="206252"/>
                    </a:solidFill>
                    <a:latin typeface="Arial" panose="020B0604020202020204" pitchFamily="34" charset="0"/>
                    <a:ea typeface="Roboto" panose="02000000000000000000" pitchFamily="2" charset="0"/>
                    <a:cs typeface="Arial" panose="020B0604020202020204" pitchFamily="34" charset="0"/>
                  </a:rPr>
                  <a:t> </a:t>
                </a:r>
                <a:r>
                  <a:rPr lang="en-US" sz="2000" b="1" dirty="0" err="1">
                    <a:solidFill>
                      <a:schemeClr val="accent5">
                        <a:lumMod val="75000"/>
                      </a:schemeClr>
                    </a:solidFill>
                    <a:effectLst/>
                    <a:highlight>
                      <a:srgbClr val="FFFFFF"/>
                    </a:highlight>
                    <a:latin typeface="Times New Roman" panose="02020603050405020304" pitchFamily="18" charset="0"/>
                    <a:ea typeface="Times New Roman" panose="02020603050405020304" pitchFamily="18" charset="0"/>
                  </a:rPr>
                  <a:t>Hợp</a:t>
                </a:r>
                <a:r>
                  <a:rPr lang="en-US" sz="2000" b="1" dirty="0">
                    <a:solidFill>
                      <a:schemeClr val="accent5">
                        <a:lumMod val="75000"/>
                      </a:schemeClr>
                    </a:solidFill>
                    <a:effectLst/>
                    <a:highlight>
                      <a:srgbClr val="FFFFFF"/>
                    </a:highlight>
                    <a:latin typeface="Times New Roman" panose="02020603050405020304" pitchFamily="18" charset="0"/>
                    <a:ea typeface="Times New Roman" panose="02020603050405020304" pitchFamily="18" charset="0"/>
                  </a:rPr>
                  <a:t> </a:t>
                </a:r>
                <a:r>
                  <a:rPr lang="en-US" sz="2000" b="1" dirty="0" err="1">
                    <a:solidFill>
                      <a:schemeClr val="accent5">
                        <a:lumMod val="75000"/>
                      </a:schemeClr>
                    </a:solidFill>
                    <a:effectLst/>
                    <a:highlight>
                      <a:srgbClr val="FFFFFF"/>
                    </a:highlight>
                    <a:latin typeface="Times New Roman" panose="02020603050405020304" pitchFamily="18" charset="0"/>
                    <a:ea typeface="Times New Roman" panose="02020603050405020304" pitchFamily="18" charset="0"/>
                  </a:rPr>
                  <a:t>đồng</a:t>
                </a:r>
                <a:r>
                  <a:rPr lang="en-US" sz="2000" b="1" dirty="0">
                    <a:solidFill>
                      <a:schemeClr val="accent5">
                        <a:lumMod val="75000"/>
                      </a:schemeClr>
                    </a:solidFill>
                    <a:effectLst/>
                    <a:highlight>
                      <a:srgbClr val="FFFFFF"/>
                    </a:highlight>
                    <a:latin typeface="Times New Roman" panose="02020603050405020304" pitchFamily="18" charset="0"/>
                    <a:ea typeface="Times New Roman" panose="02020603050405020304" pitchFamily="18" charset="0"/>
                  </a:rPr>
                  <a:t> </a:t>
                </a:r>
                <a:r>
                  <a:rPr lang="en-US" sz="2000" b="1" dirty="0" err="1">
                    <a:solidFill>
                      <a:schemeClr val="accent5">
                        <a:lumMod val="75000"/>
                      </a:schemeClr>
                    </a:solidFill>
                    <a:effectLst/>
                    <a:highlight>
                      <a:srgbClr val="FFFFFF"/>
                    </a:highlight>
                    <a:latin typeface="Times New Roman" panose="02020603050405020304" pitchFamily="18" charset="0"/>
                    <a:ea typeface="Times New Roman" panose="02020603050405020304" pitchFamily="18" charset="0"/>
                  </a:rPr>
                  <a:t>lao</a:t>
                </a:r>
                <a:r>
                  <a:rPr lang="en-US" sz="2000" b="1" dirty="0">
                    <a:solidFill>
                      <a:schemeClr val="accent5">
                        <a:lumMod val="75000"/>
                      </a:schemeClr>
                    </a:solidFill>
                    <a:effectLst/>
                    <a:highlight>
                      <a:srgbClr val="FFFFFF"/>
                    </a:highlight>
                    <a:latin typeface="Times New Roman" panose="02020603050405020304" pitchFamily="18" charset="0"/>
                    <a:ea typeface="Times New Roman" panose="02020603050405020304" pitchFamily="18" charset="0"/>
                  </a:rPr>
                  <a:t> </a:t>
                </a:r>
                <a:r>
                  <a:rPr lang="en-US" sz="2000" b="1" dirty="0" err="1">
                    <a:solidFill>
                      <a:schemeClr val="accent5">
                        <a:lumMod val="75000"/>
                      </a:schemeClr>
                    </a:solidFill>
                    <a:effectLst/>
                    <a:highlight>
                      <a:srgbClr val="FFFFFF"/>
                    </a:highlight>
                    <a:latin typeface="Times New Roman" panose="02020603050405020304" pitchFamily="18" charset="0"/>
                    <a:ea typeface="Times New Roman" panose="02020603050405020304" pitchFamily="18" charset="0"/>
                  </a:rPr>
                  <a:t>động</a:t>
                </a:r>
                <a:endParaRPr lang="en-US" sz="1800" b="1" dirty="0">
                  <a:solidFill>
                    <a:schemeClr val="accent5">
                      <a:lumMod val="75000"/>
                    </a:schemeClr>
                  </a:solidFill>
                  <a:effectLst/>
                  <a:highlight>
                    <a:srgbClr val="FFFFFF"/>
                  </a:highlight>
                  <a:latin typeface="Times New Roman" panose="02020603050405020304" pitchFamily="18" charset="0"/>
                  <a:ea typeface="Times New Roman" panose="02020603050405020304" pitchFamily="18" charset="0"/>
                </a:endParaRPr>
              </a:p>
              <a:p>
                <a:endParaRPr lang="vi-VN" sz="1700"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endParaRPr>
              </a:p>
            </p:txBody>
          </p:sp>
        </p:grpSp>
        <p:sp>
          <p:nvSpPr>
            <p:cNvPr id="7" name="TextBox 23">
              <a:extLst>
                <a:ext uri="{FF2B5EF4-FFF2-40B4-BE49-F238E27FC236}">
                  <a16:creationId xmlns:a16="http://schemas.microsoft.com/office/drawing/2014/main" id="{74A0AC71-0564-4D8C-719D-36E905F59D29}"/>
                </a:ext>
              </a:extLst>
            </p:cNvPr>
            <p:cNvSpPr txBox="1"/>
            <p:nvPr/>
          </p:nvSpPr>
          <p:spPr>
            <a:xfrm>
              <a:off x="526881" y="689692"/>
              <a:ext cx="717437" cy="384721"/>
            </a:xfrm>
            <a:prstGeom prst="rect">
              <a:avLst/>
            </a:prstGeom>
            <a:noFill/>
          </p:spPr>
          <p:txBody>
            <a:bodyPr wrap="square" rtlCol="0">
              <a:spAutoFit/>
            </a:bodyPr>
            <a:lstStyle/>
            <a:p>
              <a:pPr algn="ctr"/>
              <a:r>
                <a:rPr lang="en-US" sz="1275"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3.3</a:t>
              </a:r>
              <a:endParaRPr lang="vi-VN" sz="1275"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endParaRPr>
            </a:p>
          </p:txBody>
        </p:sp>
      </p:grpSp>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Tree>
    <p:extLst>
      <p:ext uri="{BB962C8B-B14F-4D97-AF65-F5344CB8AC3E}">
        <p14:creationId xmlns:p14="http://schemas.microsoft.com/office/powerpoint/2010/main" val="39893588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1000"/>
                                        <p:tgtEl>
                                          <p:spTgt spid="4"/>
                                        </p:tgtEl>
                                      </p:cBhvr>
                                    </p:animEffect>
                                  </p:childTnLst>
                                </p:cTn>
                              </p:par>
                            </p:childTnLst>
                          </p:cTn>
                        </p:par>
                        <p:par>
                          <p:cTn id="8" fill="hold">
                            <p:stCondLst>
                              <p:cond delay="1000"/>
                            </p:stCondLst>
                            <p:childTnLst>
                              <p:par>
                                <p:cTn id="9" presetID="22" presetClass="entr" presetSubtype="1"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up)">
                                      <p:cBhvr>
                                        <p:cTn id="11"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7">
            <a:extLst>
              <a:ext uri="{FF2B5EF4-FFF2-40B4-BE49-F238E27FC236}">
                <a16:creationId xmlns:a16="http://schemas.microsoft.com/office/drawing/2014/main" id="{7461F0CA-52DC-FFD3-EB94-A74F26BA0F6B}"/>
              </a:ext>
            </a:extLst>
          </p:cNvPr>
          <p:cNvSpPr txBox="1"/>
          <p:nvPr/>
        </p:nvSpPr>
        <p:spPr>
          <a:xfrm>
            <a:off x="414338" y="2058973"/>
            <a:ext cx="8558211" cy="1881990"/>
          </a:xfrm>
          <a:prstGeom prst="rect">
            <a:avLst/>
          </a:prstGeom>
          <a:noFill/>
        </p:spPr>
        <p:txBody>
          <a:bodyPr wrap="square" rtlCol="0">
            <a:spAutoFit/>
          </a:bodyPr>
          <a:lstStyle/>
          <a:p>
            <a:pPr algn="ctr">
              <a:lnSpc>
                <a:spcPct val="150000"/>
              </a:lnSpc>
            </a:pPr>
            <a:r>
              <a:rPr lang="vi-VN" sz="2000" dirty="0"/>
              <a:t>Công dân muốn trở thành một bên chủ thể giao kết hợp đồng lao động phải là người ít nhất từ </a:t>
            </a:r>
            <a:r>
              <a:rPr lang="vi-VN" sz="2000" b="1" dirty="0"/>
              <a:t>đủ 15 tuổi trở lên</a:t>
            </a:r>
            <a:r>
              <a:rPr lang="vi-VN" sz="2000" dirty="0"/>
              <a:t>, có khả năng lao động, được trả lương và chịu sự quản lý</a:t>
            </a:r>
            <a:r>
              <a:rPr lang="en-US" sz="2000" b="1" dirty="0">
                <a:solidFill>
                  <a:srgbClr val="C00000"/>
                </a:solidFill>
                <a:latin typeface="Arial" panose="020B0604020202020204" pitchFamily="34" charset="0"/>
                <a:ea typeface="Roboto" panose="02000000000000000000" pitchFamily="2" charset="0"/>
                <a:cs typeface="Arial" panose="020B0604020202020204" pitchFamily="34" charset="0"/>
              </a:rPr>
              <a:t>                                </a:t>
            </a:r>
          </a:p>
          <a:p>
            <a:pPr algn="ctr">
              <a:lnSpc>
                <a:spcPct val="150000"/>
              </a:lnSpc>
            </a:pPr>
            <a:r>
              <a:rPr lang="en-US" sz="2000" b="1" dirty="0">
                <a:solidFill>
                  <a:srgbClr val="C00000"/>
                </a:solidFill>
                <a:latin typeface="Arial" panose="020B0604020202020204" pitchFamily="34" charset="0"/>
                <a:ea typeface="Roboto" panose="02000000000000000000" pitchFamily="2" charset="0"/>
                <a:cs typeface="Arial" panose="020B0604020202020204" pitchFamily="34" charset="0"/>
              </a:rPr>
              <a:t>  ( </a:t>
            </a:r>
            <a:r>
              <a:rPr lang="en-US" sz="2000" b="1" dirty="0" err="1">
                <a:solidFill>
                  <a:srgbClr val="C00000"/>
                </a:solidFill>
                <a:latin typeface="Arial" panose="020B0604020202020204" pitchFamily="34" charset="0"/>
                <a:ea typeface="Roboto" panose="02000000000000000000" pitchFamily="2" charset="0"/>
                <a:cs typeface="Arial" panose="020B0604020202020204" pitchFamily="34" charset="0"/>
              </a:rPr>
              <a:t>Điều</a:t>
            </a:r>
            <a:r>
              <a:rPr lang="en-US" sz="2000" b="1" dirty="0">
                <a:solidFill>
                  <a:srgbClr val="C00000"/>
                </a:solidFill>
                <a:latin typeface="Arial" panose="020B0604020202020204" pitchFamily="34" charset="0"/>
                <a:ea typeface="Roboto" panose="02000000000000000000" pitchFamily="2" charset="0"/>
                <a:cs typeface="Arial" panose="020B0604020202020204" pitchFamily="34" charset="0"/>
              </a:rPr>
              <a:t> 3/BLLĐ/2019)</a:t>
            </a:r>
            <a:endParaRPr lang="vi-VN" sz="2000" b="1" dirty="0">
              <a:solidFill>
                <a:srgbClr val="C00000"/>
              </a:solidFill>
              <a:latin typeface="Arial" panose="020B0604020202020204" pitchFamily="34" charset="0"/>
              <a:ea typeface="Roboto" panose="02000000000000000000" pitchFamily="2" charset="0"/>
              <a:cs typeface="Arial" panose="020B0604020202020204" pitchFamily="34" charset="0"/>
            </a:endParaRPr>
          </a:p>
        </p:txBody>
      </p:sp>
      <p:sp>
        <p:nvSpPr>
          <p:cNvPr id="4" name="TextBox 3">
            <a:extLst>
              <a:ext uri="{FF2B5EF4-FFF2-40B4-BE49-F238E27FC236}">
                <a16:creationId xmlns:a16="http://schemas.microsoft.com/office/drawing/2014/main" id="{1AFD8945-EC9B-3017-F55A-9A125D787D6A}"/>
              </a:ext>
            </a:extLst>
          </p:cNvPr>
          <p:cNvSpPr txBox="1"/>
          <p:nvPr/>
        </p:nvSpPr>
        <p:spPr>
          <a:xfrm>
            <a:off x="-473448" y="423889"/>
            <a:ext cx="5363324" cy="430887"/>
          </a:xfrm>
          <a:prstGeom prst="rect">
            <a:avLst/>
          </a:prstGeom>
          <a:noFill/>
        </p:spPr>
        <p:txBody>
          <a:bodyPr wrap="square" rtlCol="0">
            <a:spAutoFit/>
          </a:bodyPr>
          <a:lstStyle/>
          <a:p>
            <a:pPr algn="ctr"/>
            <a:r>
              <a:rPr lang="en-US" sz="2200" b="1" dirty="0">
                <a:solidFill>
                  <a:srgbClr val="C00000"/>
                </a:solidFill>
                <a:latin typeface="Arial" panose="020B0604020202020204" pitchFamily="34" charset="0"/>
                <a:ea typeface="Roboto" panose="02000000000000000000" pitchFamily="2" charset="0"/>
                <a:cs typeface="Arial" panose="020B0604020202020204" pitchFamily="34" charset="0"/>
              </a:rPr>
              <a:t>3.3.2. </a:t>
            </a:r>
            <a:r>
              <a:rPr lang="en-US" sz="2200" b="1" dirty="0" err="1">
                <a:solidFill>
                  <a:srgbClr val="C00000"/>
                </a:solidFill>
                <a:latin typeface="Arial" panose="020B0604020202020204" pitchFamily="34" charset="0"/>
                <a:ea typeface="Roboto" panose="02000000000000000000" pitchFamily="2" charset="0"/>
                <a:cs typeface="Arial" panose="020B0604020202020204" pitchFamily="34" charset="0"/>
              </a:rPr>
              <a:t>Chủ</a:t>
            </a:r>
            <a:r>
              <a:rPr lang="en-US" sz="2200" b="1" dirty="0">
                <a:solidFill>
                  <a:srgbClr val="C00000"/>
                </a:solidFill>
                <a:latin typeface="Arial" panose="020B0604020202020204" pitchFamily="34" charset="0"/>
                <a:ea typeface="Roboto" panose="02000000000000000000" pitchFamily="2" charset="0"/>
                <a:cs typeface="Arial" panose="020B0604020202020204" pitchFamily="34" charset="0"/>
              </a:rPr>
              <a:t> </a:t>
            </a:r>
            <a:r>
              <a:rPr lang="en-US" sz="2200" b="1" dirty="0" err="1">
                <a:solidFill>
                  <a:srgbClr val="C00000"/>
                </a:solidFill>
                <a:latin typeface="Arial" panose="020B0604020202020204" pitchFamily="34" charset="0"/>
                <a:ea typeface="Roboto" panose="02000000000000000000" pitchFamily="2" charset="0"/>
                <a:cs typeface="Arial" panose="020B0604020202020204" pitchFamily="34" charset="0"/>
              </a:rPr>
              <a:t>thể</a:t>
            </a:r>
            <a:r>
              <a:rPr lang="en-US" sz="2200" b="1" dirty="0">
                <a:solidFill>
                  <a:srgbClr val="C00000"/>
                </a:solidFill>
                <a:latin typeface="Arial" panose="020B0604020202020204" pitchFamily="34" charset="0"/>
                <a:ea typeface="Roboto" panose="02000000000000000000" pitchFamily="2" charset="0"/>
                <a:cs typeface="Arial" panose="020B0604020202020204" pitchFamily="34" charset="0"/>
              </a:rPr>
              <a:t> </a:t>
            </a:r>
            <a:r>
              <a:rPr lang="en-US" sz="2200" b="1" dirty="0" err="1">
                <a:solidFill>
                  <a:srgbClr val="C00000"/>
                </a:solidFill>
                <a:latin typeface="Arial" panose="020B0604020202020204" pitchFamily="34" charset="0"/>
                <a:ea typeface="Roboto" panose="02000000000000000000" pitchFamily="2" charset="0"/>
                <a:cs typeface="Arial" panose="020B0604020202020204" pitchFamily="34" charset="0"/>
              </a:rPr>
              <a:t>giao</a:t>
            </a:r>
            <a:r>
              <a:rPr lang="en-US" sz="2200" b="1" dirty="0">
                <a:solidFill>
                  <a:srgbClr val="C00000"/>
                </a:solidFill>
                <a:latin typeface="Arial" panose="020B0604020202020204" pitchFamily="34" charset="0"/>
                <a:ea typeface="Roboto" panose="02000000000000000000" pitchFamily="2" charset="0"/>
                <a:cs typeface="Arial" panose="020B0604020202020204" pitchFamily="34" charset="0"/>
              </a:rPr>
              <a:t> </a:t>
            </a:r>
            <a:r>
              <a:rPr lang="en-US" sz="2200" b="1" dirty="0" err="1">
                <a:solidFill>
                  <a:srgbClr val="C00000"/>
                </a:solidFill>
                <a:latin typeface="Arial" panose="020B0604020202020204" pitchFamily="34" charset="0"/>
                <a:ea typeface="Roboto" panose="02000000000000000000" pitchFamily="2" charset="0"/>
                <a:cs typeface="Arial" panose="020B0604020202020204" pitchFamily="34" charset="0"/>
              </a:rPr>
              <a:t>kết</a:t>
            </a:r>
            <a:r>
              <a:rPr lang="en-US" sz="2200" b="1" dirty="0">
                <a:solidFill>
                  <a:srgbClr val="C00000"/>
                </a:solidFill>
                <a:latin typeface="Arial" panose="020B0604020202020204" pitchFamily="34" charset="0"/>
                <a:ea typeface="Roboto" panose="02000000000000000000" pitchFamily="2" charset="0"/>
                <a:cs typeface="Arial" panose="020B0604020202020204" pitchFamily="34" charset="0"/>
              </a:rPr>
              <a:t> HĐLĐ</a:t>
            </a:r>
            <a:endParaRPr lang="vi-VN" sz="2200" b="1" dirty="0">
              <a:solidFill>
                <a:srgbClr val="C00000"/>
              </a:solidFill>
              <a:latin typeface="Arial" panose="020B0604020202020204" pitchFamily="34" charset="0"/>
              <a:ea typeface="Roboto" panose="02000000000000000000" pitchFamily="2" charset="0"/>
              <a:cs typeface="Arial" panose="020B0604020202020204" pitchFamily="34" charset="0"/>
            </a:endParaRPr>
          </a:p>
        </p:txBody>
      </p:sp>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23" name="TextBox 22">
            <a:extLst>
              <a:ext uri="{FF2B5EF4-FFF2-40B4-BE49-F238E27FC236}">
                <a16:creationId xmlns:a16="http://schemas.microsoft.com/office/drawing/2014/main" id="{30877C91-56B8-3411-8A41-7AB7F94B75BF}"/>
              </a:ext>
            </a:extLst>
          </p:cNvPr>
          <p:cNvSpPr txBox="1"/>
          <p:nvPr/>
        </p:nvSpPr>
        <p:spPr>
          <a:xfrm>
            <a:off x="-1115910" y="1025987"/>
            <a:ext cx="6005785" cy="430887"/>
          </a:xfrm>
          <a:prstGeom prst="rect">
            <a:avLst/>
          </a:prstGeom>
          <a:noFill/>
        </p:spPr>
        <p:txBody>
          <a:bodyPr wrap="square" rtlCol="0">
            <a:spAutoFit/>
          </a:bodyPr>
          <a:lstStyle/>
          <a:p>
            <a:pPr algn="ctr"/>
            <a:r>
              <a:rPr lang="en-US" sz="2200" b="1" dirty="0" smtClean="0">
                <a:solidFill>
                  <a:srgbClr val="C00000"/>
                </a:solidFill>
                <a:latin typeface="Arial" panose="020B0604020202020204" pitchFamily="34" charset="0"/>
                <a:ea typeface="Roboto" panose="02000000000000000000" pitchFamily="2" charset="0"/>
                <a:cs typeface="Arial" panose="020B0604020202020204" pitchFamily="34" charset="0"/>
              </a:rPr>
              <a:t>3.3.2.1. </a:t>
            </a:r>
            <a:r>
              <a:rPr lang="en-US" sz="2200" b="1" dirty="0" err="1">
                <a:solidFill>
                  <a:srgbClr val="C00000"/>
                </a:solidFill>
                <a:latin typeface="Arial" panose="020B0604020202020204" pitchFamily="34" charset="0"/>
                <a:ea typeface="Roboto" panose="02000000000000000000" pitchFamily="2" charset="0"/>
                <a:cs typeface="Arial" panose="020B0604020202020204" pitchFamily="34" charset="0"/>
              </a:rPr>
              <a:t>Người</a:t>
            </a:r>
            <a:r>
              <a:rPr lang="en-US" sz="2200" b="1" dirty="0">
                <a:solidFill>
                  <a:srgbClr val="C00000"/>
                </a:solidFill>
                <a:latin typeface="Arial" panose="020B0604020202020204" pitchFamily="34" charset="0"/>
                <a:ea typeface="Roboto" panose="02000000000000000000" pitchFamily="2" charset="0"/>
                <a:cs typeface="Arial" panose="020B0604020202020204" pitchFamily="34" charset="0"/>
              </a:rPr>
              <a:t> </a:t>
            </a:r>
            <a:r>
              <a:rPr lang="en-US" sz="2200" b="1" dirty="0" err="1">
                <a:solidFill>
                  <a:srgbClr val="C00000"/>
                </a:solidFill>
                <a:latin typeface="Arial" panose="020B0604020202020204" pitchFamily="34" charset="0"/>
                <a:ea typeface="Roboto" panose="02000000000000000000" pitchFamily="2" charset="0"/>
                <a:cs typeface="Arial" panose="020B0604020202020204" pitchFamily="34" charset="0"/>
              </a:rPr>
              <a:t>lao</a:t>
            </a:r>
            <a:r>
              <a:rPr lang="en-US" sz="2200" b="1" dirty="0">
                <a:solidFill>
                  <a:srgbClr val="C00000"/>
                </a:solidFill>
                <a:latin typeface="Arial" panose="020B0604020202020204" pitchFamily="34" charset="0"/>
                <a:ea typeface="Roboto" panose="02000000000000000000" pitchFamily="2" charset="0"/>
                <a:cs typeface="Arial" panose="020B0604020202020204" pitchFamily="34" charset="0"/>
              </a:rPr>
              <a:t> </a:t>
            </a:r>
            <a:r>
              <a:rPr lang="en-US" sz="2200" b="1" dirty="0" err="1">
                <a:solidFill>
                  <a:srgbClr val="C00000"/>
                </a:solidFill>
                <a:latin typeface="Arial" panose="020B0604020202020204" pitchFamily="34" charset="0"/>
                <a:ea typeface="Roboto" panose="02000000000000000000" pitchFamily="2" charset="0"/>
                <a:cs typeface="Arial" panose="020B0604020202020204" pitchFamily="34" charset="0"/>
              </a:rPr>
              <a:t>động</a:t>
            </a:r>
            <a:endParaRPr lang="vi-VN" sz="2200" b="1" dirty="0">
              <a:solidFill>
                <a:srgbClr val="C00000"/>
              </a:solidFill>
              <a:latin typeface="Arial" panose="020B0604020202020204" pitchFamily="34" charset="0"/>
              <a:ea typeface="Roboto" panose="02000000000000000000" pitchFamily="2" charset="0"/>
              <a:cs typeface="Arial" panose="020B0604020202020204" pitchFamily="34" charset="0"/>
            </a:endParaRPr>
          </a:p>
        </p:txBody>
      </p:sp>
    </p:spTree>
    <p:extLst>
      <p:ext uri="{BB962C8B-B14F-4D97-AF65-F5344CB8AC3E}">
        <p14:creationId xmlns:p14="http://schemas.microsoft.com/office/powerpoint/2010/main" val="59046318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1000"/>
                                        <p:tgtEl>
                                          <p:spTgt spid="4"/>
                                        </p:tgtEl>
                                      </p:cBhvr>
                                    </p:animEffect>
                                  </p:childTnLst>
                                </p:cTn>
                              </p:par>
                            </p:childTnLst>
                          </p:cTn>
                        </p:par>
                        <p:par>
                          <p:cTn id="8" fill="hold">
                            <p:stCondLst>
                              <p:cond delay="1000"/>
                            </p:stCondLst>
                            <p:childTnLst>
                              <p:par>
                                <p:cTn id="9" presetID="22" presetClass="entr" presetSubtype="1"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up)">
                                      <p:cBhvr>
                                        <p:cTn id="11" dur="1000"/>
                                        <p:tgtEl>
                                          <p:spTgt spid="3"/>
                                        </p:tgtEl>
                                      </p:cBhvr>
                                    </p:animEffect>
                                  </p:childTnLst>
                                </p:cTn>
                              </p:par>
                              <p:par>
                                <p:cTn id="12" presetID="14" presetClass="entr" presetSubtype="10" fill="hold" grpId="0" nodeType="withEffect">
                                  <p:stCondLst>
                                    <p:cond delay="0"/>
                                  </p:stCondLst>
                                  <p:childTnLst>
                                    <p:set>
                                      <p:cBhvr>
                                        <p:cTn id="13" dur="1" fill="hold">
                                          <p:stCondLst>
                                            <p:cond delay="0"/>
                                          </p:stCondLst>
                                        </p:cTn>
                                        <p:tgtEl>
                                          <p:spTgt spid="23"/>
                                        </p:tgtEl>
                                        <p:attrNameLst>
                                          <p:attrName>style.visibility</p:attrName>
                                        </p:attrNameLst>
                                      </p:cBhvr>
                                      <p:to>
                                        <p:strVal val="visible"/>
                                      </p:to>
                                    </p:set>
                                    <p:animEffect transition="in" filter="randombar(horizontal)">
                                      <p:cBhvr>
                                        <p:cTn id="14" dur="1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2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3" name="AutoShape 6" descr="Danh ca Ngọc Sơn chia sẻ di chúc viết tay sâu sắc và đầy tình cảm của người  cha quá cố - MOLI Star">
            <a:extLst>
              <a:ext uri="{FF2B5EF4-FFF2-40B4-BE49-F238E27FC236}">
                <a16:creationId xmlns:a16="http://schemas.microsoft.com/office/drawing/2014/main" id="{09A0B033-5114-91F5-D69C-16D907191493}"/>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18" name="TextBox 17">
            <a:extLst>
              <a:ext uri="{FF2B5EF4-FFF2-40B4-BE49-F238E27FC236}">
                <a16:creationId xmlns:a16="http://schemas.microsoft.com/office/drawing/2014/main" id="{5FCC0D4F-65D3-0474-80FF-C1B076647400}"/>
              </a:ext>
            </a:extLst>
          </p:cNvPr>
          <p:cNvSpPr txBox="1"/>
          <p:nvPr/>
        </p:nvSpPr>
        <p:spPr>
          <a:xfrm>
            <a:off x="507963" y="470507"/>
            <a:ext cx="6685794" cy="830997"/>
          </a:xfrm>
          <a:prstGeom prst="rect">
            <a:avLst/>
          </a:prstGeom>
          <a:noFill/>
        </p:spPr>
        <p:txBody>
          <a:bodyPr wrap="square" rtlCol="0">
            <a:spAutoFit/>
          </a:bodyPr>
          <a:lstStyle/>
          <a:p>
            <a:pPr algn="ctr">
              <a:defRPr/>
            </a:pPr>
            <a:r>
              <a:rPr lang="vi-VN" sz="2400" b="1" i="1" dirty="0">
                <a:cs typeface="Arial" pitchFamily="34" charset="0"/>
              </a:rPr>
              <a:t>Tuy nhiên trong một số trường hợp như VH  NT (xiếc, múa</a:t>
            </a:r>
            <a:r>
              <a:rPr lang="en-US" sz="2400" b="1" i="1" dirty="0">
                <a:cs typeface="Arial" pitchFamily="34" charset="0"/>
              </a:rPr>
              <a:t>…)</a:t>
            </a:r>
            <a:endParaRPr lang="en-US" sz="2400" b="1" dirty="0">
              <a:latin typeface="Arial" pitchFamily="34" charset="0"/>
              <a:cs typeface="Arial" pitchFamily="34" charset="0"/>
            </a:endParaRPr>
          </a:p>
        </p:txBody>
      </p:sp>
      <p:grpSp>
        <p:nvGrpSpPr>
          <p:cNvPr id="2" name="Nhóm 154">
            <a:extLst>
              <a:ext uri="{FF2B5EF4-FFF2-40B4-BE49-F238E27FC236}">
                <a16:creationId xmlns:a16="http://schemas.microsoft.com/office/drawing/2014/main" id="{BA188DEF-2E5A-7721-7979-C93A75967543}"/>
              </a:ext>
            </a:extLst>
          </p:cNvPr>
          <p:cNvGrpSpPr/>
          <p:nvPr/>
        </p:nvGrpSpPr>
        <p:grpSpPr>
          <a:xfrm>
            <a:off x="332769" y="1863865"/>
            <a:ext cx="8186963" cy="1015663"/>
            <a:chOff x="669416" y="2897889"/>
            <a:chExt cx="6384700" cy="1354214"/>
          </a:xfrm>
        </p:grpSpPr>
        <p:sp>
          <p:nvSpPr>
            <p:cNvPr id="4" name="TextBox 27">
              <a:extLst>
                <a:ext uri="{FF2B5EF4-FFF2-40B4-BE49-F238E27FC236}">
                  <a16:creationId xmlns:a16="http://schemas.microsoft.com/office/drawing/2014/main" id="{83FD0A63-1645-271E-422A-C0664CCEFE0E}"/>
                </a:ext>
              </a:extLst>
            </p:cNvPr>
            <p:cNvSpPr txBox="1"/>
            <p:nvPr/>
          </p:nvSpPr>
          <p:spPr>
            <a:xfrm>
              <a:off x="1158862" y="2897889"/>
              <a:ext cx="5895254" cy="1354214"/>
            </a:xfrm>
            <a:prstGeom prst="rect">
              <a:avLst/>
            </a:prstGeom>
            <a:noFill/>
          </p:spPr>
          <p:txBody>
            <a:bodyPr wrap="square" rtlCol="0">
              <a:spAutoFit/>
            </a:bodyPr>
            <a:lstStyle/>
            <a:p>
              <a:pPr algn="ctr" fontAlgn="auto">
                <a:spcBef>
                  <a:spcPts val="0"/>
                </a:spcBef>
                <a:spcAft>
                  <a:spcPts val="0"/>
                </a:spcAft>
                <a:defRPr/>
              </a:pPr>
              <a:r>
                <a:rPr lang="en-US" sz="2000" dirty="0"/>
                <a:t>PL LĐ </a:t>
              </a:r>
              <a:r>
                <a:rPr lang="vi-VN" sz="2000" dirty="0"/>
                <a:t>cũng cho phép các công dân </a:t>
              </a:r>
              <a:r>
                <a:rPr lang="vi-VN" sz="2000" dirty="0">
                  <a:solidFill>
                    <a:srgbClr val="FF0000"/>
                  </a:solidFill>
                </a:rPr>
                <a:t>chưa đủ 15 tuổi </a:t>
              </a:r>
              <a:r>
                <a:rPr lang="vi-VN" sz="2000" dirty="0"/>
                <a:t>có thể được trở thành chủ thể giao kết </a:t>
              </a:r>
              <a:r>
                <a:rPr lang="en-US" sz="2000" dirty="0"/>
                <a:t>HĐ LĐ </a:t>
              </a:r>
              <a:r>
                <a:rPr lang="vi-VN" sz="2000" dirty="0"/>
                <a:t>nhưng phải có những </a:t>
              </a:r>
              <a:r>
                <a:rPr lang="en-US" sz="2000" dirty="0"/>
                <a:t>ĐK </a:t>
              </a:r>
              <a:r>
                <a:rPr lang="vi-VN" sz="2000" dirty="0"/>
                <a:t>ràng buộc kèm theo</a:t>
              </a:r>
              <a:endParaRPr lang="en-US" sz="2000" dirty="0">
                <a:latin typeface="Arial" pitchFamily="34" charset="0"/>
                <a:cs typeface="Arial" pitchFamily="34" charset="0"/>
              </a:endParaRPr>
            </a:p>
          </p:txBody>
        </p:sp>
        <p:grpSp>
          <p:nvGrpSpPr>
            <p:cNvPr id="15" name="Nhóm 156">
              <a:extLst>
                <a:ext uri="{FF2B5EF4-FFF2-40B4-BE49-F238E27FC236}">
                  <a16:creationId xmlns:a16="http://schemas.microsoft.com/office/drawing/2014/main" id="{79544E55-DC1D-752E-F141-EB37A9DAD05C}"/>
                </a:ext>
              </a:extLst>
            </p:cNvPr>
            <p:cNvGrpSpPr/>
            <p:nvPr/>
          </p:nvGrpSpPr>
          <p:grpSpPr>
            <a:xfrm rot="16200000">
              <a:off x="690749" y="3085589"/>
              <a:ext cx="330518" cy="373184"/>
              <a:chOff x="5963428" y="786027"/>
              <a:chExt cx="867388" cy="1034112"/>
            </a:xfrm>
          </p:grpSpPr>
          <p:sp>
            <p:nvSpPr>
              <p:cNvPr id="16" name="Lưu Đồ: Quyết Định 168">
                <a:extLst>
                  <a:ext uri="{FF2B5EF4-FFF2-40B4-BE49-F238E27FC236}">
                    <a16:creationId xmlns:a16="http://schemas.microsoft.com/office/drawing/2014/main" id="{693437E3-F270-01D4-6F47-79E7E6359F69}"/>
                  </a:ext>
                </a:extLst>
              </p:cNvPr>
              <p:cNvSpPr/>
              <p:nvPr/>
            </p:nvSpPr>
            <p:spPr>
              <a:xfrm>
                <a:off x="5963428" y="110759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17" name="Lưu Đồ: Quyết Định 166">
                <a:extLst>
                  <a:ext uri="{FF2B5EF4-FFF2-40B4-BE49-F238E27FC236}">
                    <a16:creationId xmlns:a16="http://schemas.microsoft.com/office/drawing/2014/main" id="{BFB3663B-3BB3-C2A2-9A0B-0D055591D9EC}"/>
                  </a:ext>
                </a:extLst>
              </p:cNvPr>
              <p:cNvSpPr/>
              <p:nvPr/>
            </p:nvSpPr>
            <p:spPr>
              <a:xfrm>
                <a:off x="6227588" y="1093811"/>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19" name="Lưu Đồ: Quyết Định 164">
                <a:extLst>
                  <a:ext uri="{FF2B5EF4-FFF2-40B4-BE49-F238E27FC236}">
                    <a16:creationId xmlns:a16="http://schemas.microsoft.com/office/drawing/2014/main" id="{39F3CC62-A178-34AD-C40D-0971AA1448E5}"/>
                  </a:ext>
                </a:extLst>
              </p:cNvPr>
              <p:cNvSpPr/>
              <p:nvPr/>
            </p:nvSpPr>
            <p:spPr>
              <a:xfrm>
                <a:off x="6099838" y="141597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20" name="Lưu Đồ: Quyết Định 162">
                <a:extLst>
                  <a:ext uri="{FF2B5EF4-FFF2-40B4-BE49-F238E27FC236}">
                    <a16:creationId xmlns:a16="http://schemas.microsoft.com/office/drawing/2014/main" id="{D9DF2332-0106-28FA-D35D-7E7686522A9F}"/>
                  </a:ext>
                </a:extLst>
              </p:cNvPr>
              <p:cNvSpPr/>
              <p:nvPr/>
            </p:nvSpPr>
            <p:spPr>
              <a:xfrm>
                <a:off x="6080830" y="78602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solidFill>
                    <a:schemeClr val="tx1"/>
                  </a:solidFill>
                </a:endParaRPr>
              </a:p>
            </p:txBody>
          </p:sp>
        </p:grpSp>
      </p:grpSp>
      <p:grpSp>
        <p:nvGrpSpPr>
          <p:cNvPr id="21" name="Nhóm 154">
            <a:extLst>
              <a:ext uri="{FF2B5EF4-FFF2-40B4-BE49-F238E27FC236}">
                <a16:creationId xmlns:a16="http://schemas.microsoft.com/office/drawing/2014/main" id="{CE745B19-CE5B-402A-5AF6-DE1BF1E1E9E9}"/>
              </a:ext>
            </a:extLst>
          </p:cNvPr>
          <p:cNvGrpSpPr/>
          <p:nvPr/>
        </p:nvGrpSpPr>
        <p:grpSpPr>
          <a:xfrm>
            <a:off x="370866" y="3202132"/>
            <a:ext cx="8253465" cy="707886"/>
            <a:chOff x="669416" y="2897889"/>
            <a:chExt cx="6436563" cy="943846"/>
          </a:xfrm>
        </p:grpSpPr>
        <p:sp>
          <p:nvSpPr>
            <p:cNvPr id="22" name="TextBox 27">
              <a:extLst>
                <a:ext uri="{FF2B5EF4-FFF2-40B4-BE49-F238E27FC236}">
                  <a16:creationId xmlns:a16="http://schemas.microsoft.com/office/drawing/2014/main" id="{7954D4BC-FE54-EB09-3F7F-D0DE31B8C2F4}"/>
                </a:ext>
              </a:extLst>
            </p:cNvPr>
            <p:cNvSpPr txBox="1"/>
            <p:nvPr/>
          </p:nvSpPr>
          <p:spPr>
            <a:xfrm>
              <a:off x="1158862" y="2897889"/>
              <a:ext cx="5947117" cy="943846"/>
            </a:xfrm>
            <a:prstGeom prst="rect">
              <a:avLst/>
            </a:prstGeom>
            <a:noFill/>
          </p:spPr>
          <p:txBody>
            <a:bodyPr wrap="square" rtlCol="0">
              <a:spAutoFit/>
            </a:bodyPr>
            <a:lstStyle/>
            <a:p>
              <a:pPr algn="ctr" fontAlgn="auto">
                <a:spcBef>
                  <a:spcPts val="0"/>
                </a:spcBef>
                <a:spcAft>
                  <a:spcPts val="0"/>
                </a:spcAft>
                <a:defRPr/>
              </a:pPr>
              <a:r>
                <a:rPr lang="en-US" sz="2000" dirty="0">
                  <a:cs typeface="Arial" pitchFamily="34" charset="0"/>
                </a:rPr>
                <a:t>T</a:t>
              </a:r>
              <a:r>
                <a:rPr lang="vi-VN" sz="2000" dirty="0">
                  <a:cs typeface="Arial" pitchFamily="34" charset="0"/>
                </a:rPr>
                <a:t>hực hiện </a:t>
              </a:r>
              <a:r>
                <a:rPr lang="en-US" sz="2000" dirty="0">
                  <a:latin typeface="Arial" pitchFamily="34" charset="0"/>
                  <a:cs typeface="Arial" pitchFamily="34" charset="0"/>
                </a:rPr>
                <a:t>HĐ LĐ </a:t>
              </a:r>
              <a:r>
                <a:rPr lang="vi-VN" sz="2000" dirty="0">
                  <a:cs typeface="Arial" pitchFamily="34" charset="0"/>
                </a:rPr>
                <a:t>phải có sự đồng ý của cha mẹ hoặc người đại diện hợp pháp.</a:t>
              </a:r>
            </a:p>
          </p:txBody>
        </p:sp>
        <p:grpSp>
          <p:nvGrpSpPr>
            <p:cNvPr id="23" name="Nhóm 156">
              <a:extLst>
                <a:ext uri="{FF2B5EF4-FFF2-40B4-BE49-F238E27FC236}">
                  <a16:creationId xmlns:a16="http://schemas.microsoft.com/office/drawing/2014/main" id="{963F9E75-84D2-B662-5AFD-BCC9D44CC05F}"/>
                </a:ext>
              </a:extLst>
            </p:cNvPr>
            <p:cNvGrpSpPr/>
            <p:nvPr/>
          </p:nvGrpSpPr>
          <p:grpSpPr>
            <a:xfrm rot="16200000">
              <a:off x="690749" y="3085589"/>
              <a:ext cx="330518" cy="373184"/>
              <a:chOff x="5963428" y="786027"/>
              <a:chExt cx="867388" cy="1034112"/>
            </a:xfrm>
          </p:grpSpPr>
          <p:sp>
            <p:nvSpPr>
              <p:cNvPr id="24" name="Lưu Đồ: Quyết Định 168">
                <a:extLst>
                  <a:ext uri="{FF2B5EF4-FFF2-40B4-BE49-F238E27FC236}">
                    <a16:creationId xmlns:a16="http://schemas.microsoft.com/office/drawing/2014/main" id="{E27E52F4-E558-1535-D349-C7113D9716DF}"/>
                  </a:ext>
                </a:extLst>
              </p:cNvPr>
              <p:cNvSpPr/>
              <p:nvPr/>
            </p:nvSpPr>
            <p:spPr>
              <a:xfrm>
                <a:off x="5963428" y="110759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25" name="Lưu Đồ: Quyết Định 166">
                <a:extLst>
                  <a:ext uri="{FF2B5EF4-FFF2-40B4-BE49-F238E27FC236}">
                    <a16:creationId xmlns:a16="http://schemas.microsoft.com/office/drawing/2014/main" id="{AEAD0CBD-C75E-DAB8-B895-1F141E3ACCC5}"/>
                  </a:ext>
                </a:extLst>
              </p:cNvPr>
              <p:cNvSpPr/>
              <p:nvPr/>
            </p:nvSpPr>
            <p:spPr>
              <a:xfrm>
                <a:off x="6227588" y="1093811"/>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26" name="Lưu Đồ: Quyết Định 164">
                <a:extLst>
                  <a:ext uri="{FF2B5EF4-FFF2-40B4-BE49-F238E27FC236}">
                    <a16:creationId xmlns:a16="http://schemas.microsoft.com/office/drawing/2014/main" id="{9C5CC2D6-A117-A251-87A0-E5C7F4189976}"/>
                  </a:ext>
                </a:extLst>
              </p:cNvPr>
              <p:cNvSpPr/>
              <p:nvPr/>
            </p:nvSpPr>
            <p:spPr>
              <a:xfrm>
                <a:off x="6099838" y="141597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27" name="Lưu Đồ: Quyết Định 162">
                <a:extLst>
                  <a:ext uri="{FF2B5EF4-FFF2-40B4-BE49-F238E27FC236}">
                    <a16:creationId xmlns:a16="http://schemas.microsoft.com/office/drawing/2014/main" id="{FDBA2C63-B621-347C-4C64-B4583668CB1D}"/>
                  </a:ext>
                </a:extLst>
              </p:cNvPr>
              <p:cNvSpPr/>
              <p:nvPr/>
            </p:nvSpPr>
            <p:spPr>
              <a:xfrm>
                <a:off x="6080830" y="78602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solidFill>
                    <a:schemeClr val="tx1"/>
                  </a:solidFill>
                </a:endParaRPr>
              </a:p>
            </p:txBody>
          </p:sp>
        </p:grpSp>
      </p:grpSp>
    </p:spTree>
    <p:extLst>
      <p:ext uri="{BB962C8B-B14F-4D97-AF65-F5344CB8AC3E}">
        <p14:creationId xmlns:p14="http://schemas.microsoft.com/office/powerpoint/2010/main" val="309772592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randombar(horizontal)">
                                      <p:cBhvr>
                                        <p:cTn id="7" dur="1000"/>
                                        <p:tgtEl>
                                          <p:spTgt spid="18"/>
                                        </p:tgtEl>
                                      </p:cBhvr>
                                    </p:animEffect>
                                  </p:childTnLst>
                                </p:cTn>
                              </p:par>
                            </p:childTnLst>
                          </p:cTn>
                        </p:par>
                        <p:par>
                          <p:cTn id="8" fill="hold">
                            <p:stCondLst>
                              <p:cond delay="1000"/>
                            </p:stCondLst>
                            <p:childTnLst>
                              <p:par>
                                <p:cTn id="9" presetID="22" presetClass="entr" presetSubtype="1"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up)">
                                      <p:cBhvr>
                                        <p:cTn id="11" dur="750"/>
                                        <p:tgtEl>
                                          <p:spTgt spid="2"/>
                                        </p:tgtEl>
                                      </p:cBhvr>
                                    </p:animEffect>
                                  </p:childTnLst>
                                </p:cTn>
                              </p:par>
                            </p:childTnLst>
                          </p:cTn>
                        </p:par>
                        <p:par>
                          <p:cTn id="12" fill="hold">
                            <p:stCondLst>
                              <p:cond delay="1750"/>
                            </p:stCondLst>
                            <p:childTnLst>
                              <p:par>
                                <p:cTn id="13" presetID="22" presetClass="entr" presetSubtype="1" fill="hold" nodeType="after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wipe(up)">
                                      <p:cBhvr>
                                        <p:cTn id="15" dur="75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7">
            <a:extLst>
              <a:ext uri="{FF2B5EF4-FFF2-40B4-BE49-F238E27FC236}">
                <a16:creationId xmlns:a16="http://schemas.microsoft.com/office/drawing/2014/main" id="{7461F0CA-52DC-FFD3-EB94-A74F26BA0F6B}"/>
              </a:ext>
            </a:extLst>
          </p:cNvPr>
          <p:cNvSpPr txBox="1"/>
          <p:nvPr/>
        </p:nvSpPr>
        <p:spPr>
          <a:xfrm>
            <a:off x="414338" y="2058973"/>
            <a:ext cx="8558211" cy="1420325"/>
          </a:xfrm>
          <a:prstGeom prst="rect">
            <a:avLst/>
          </a:prstGeom>
          <a:noFill/>
        </p:spPr>
        <p:txBody>
          <a:bodyPr wrap="square" rtlCol="0">
            <a:spAutoFit/>
          </a:bodyPr>
          <a:lstStyle/>
          <a:p>
            <a:pPr algn="ctr">
              <a:lnSpc>
                <a:spcPct val="150000"/>
              </a:lnSpc>
            </a:pPr>
            <a:r>
              <a:rPr lang="vi-VN" sz="2000" b="1" dirty="0">
                <a:cs typeface="Arial" pitchFamily="34" charset="0"/>
              </a:rPr>
              <a:t>Điều kiện để một cá nhân trở thành chủ thể thuê mướn giao kết hợp đồng </a:t>
            </a:r>
            <a:r>
              <a:rPr lang="en-US" sz="2000" b="1" dirty="0">
                <a:cs typeface="Arial" pitchFamily="34" charset="0"/>
              </a:rPr>
              <a:t>LĐ </a:t>
            </a:r>
            <a:r>
              <a:rPr lang="vi-VN" sz="2000" b="1" dirty="0">
                <a:cs typeface="Arial" pitchFamily="34" charset="0"/>
              </a:rPr>
              <a:t>là</a:t>
            </a:r>
            <a:r>
              <a:rPr lang="en-US" sz="2000" b="1" dirty="0">
                <a:cs typeface="Arial" pitchFamily="34" charset="0"/>
              </a:rPr>
              <a:t> </a:t>
            </a:r>
            <a:r>
              <a:rPr lang="vi-VN" sz="2000" b="1" dirty="0">
                <a:cs typeface="Arial" pitchFamily="34" charset="0"/>
              </a:rPr>
              <a:t>người ít nhất phải </a:t>
            </a:r>
            <a:r>
              <a:rPr lang="vi-VN" sz="2000" b="1" dirty="0">
                <a:solidFill>
                  <a:srgbClr val="FF0000"/>
                </a:solidFill>
                <a:cs typeface="Arial" pitchFamily="34" charset="0"/>
              </a:rPr>
              <a:t>từ đủ 18 tuổi trở </a:t>
            </a:r>
            <a:r>
              <a:rPr lang="vi-VN" sz="2000" b="1" dirty="0">
                <a:cs typeface="Arial" pitchFamily="34" charset="0"/>
              </a:rPr>
              <a:t>lên và có </a:t>
            </a:r>
            <a:r>
              <a:rPr lang="vi-VN" sz="2000" b="1" dirty="0">
                <a:solidFill>
                  <a:srgbClr val="FF0000"/>
                </a:solidFill>
                <a:cs typeface="Arial" pitchFamily="34" charset="0"/>
              </a:rPr>
              <a:t>đầy đủ năng lực hành vi dân sự</a:t>
            </a:r>
            <a:r>
              <a:rPr lang="vi-VN" sz="2000" b="1" dirty="0">
                <a:cs typeface="Arial" pitchFamily="34" charset="0"/>
              </a:rPr>
              <a:t>, có khả năng </a:t>
            </a:r>
            <a:r>
              <a:rPr lang="vi-VN" sz="2000" b="1" dirty="0">
                <a:solidFill>
                  <a:srgbClr val="FF0000"/>
                </a:solidFill>
                <a:cs typeface="Arial" pitchFamily="34" charset="0"/>
              </a:rPr>
              <a:t>thuê mướn </a:t>
            </a:r>
            <a:r>
              <a:rPr lang="vi-VN" sz="2000" b="1" dirty="0">
                <a:cs typeface="Arial" pitchFamily="34" charset="0"/>
              </a:rPr>
              <a:t>và </a:t>
            </a:r>
            <a:r>
              <a:rPr lang="vi-VN" sz="2000" b="1" dirty="0">
                <a:solidFill>
                  <a:srgbClr val="FF0000"/>
                </a:solidFill>
                <a:cs typeface="Arial" pitchFamily="34" charset="0"/>
              </a:rPr>
              <a:t>trả công </a:t>
            </a:r>
            <a:r>
              <a:rPr lang="vi-VN" sz="2000" b="1" dirty="0">
                <a:cs typeface="Arial" pitchFamily="34" charset="0"/>
              </a:rPr>
              <a:t>lao động</a:t>
            </a:r>
            <a:endParaRPr lang="en-US" sz="2000" b="1" dirty="0">
              <a:latin typeface="Arial" pitchFamily="34" charset="0"/>
              <a:cs typeface="Arial" pitchFamily="34" charset="0"/>
            </a:endParaRPr>
          </a:p>
        </p:txBody>
      </p:sp>
      <p:sp>
        <p:nvSpPr>
          <p:cNvPr id="4" name="TextBox 3">
            <a:extLst>
              <a:ext uri="{FF2B5EF4-FFF2-40B4-BE49-F238E27FC236}">
                <a16:creationId xmlns:a16="http://schemas.microsoft.com/office/drawing/2014/main" id="{1AFD8945-EC9B-3017-F55A-9A125D787D6A}"/>
              </a:ext>
            </a:extLst>
          </p:cNvPr>
          <p:cNvSpPr txBox="1"/>
          <p:nvPr/>
        </p:nvSpPr>
        <p:spPr>
          <a:xfrm>
            <a:off x="-473448" y="423889"/>
            <a:ext cx="5363324" cy="430887"/>
          </a:xfrm>
          <a:prstGeom prst="rect">
            <a:avLst/>
          </a:prstGeom>
          <a:noFill/>
        </p:spPr>
        <p:txBody>
          <a:bodyPr wrap="square" rtlCol="0">
            <a:spAutoFit/>
          </a:bodyPr>
          <a:lstStyle/>
          <a:p>
            <a:pPr algn="ctr"/>
            <a:r>
              <a:rPr lang="en-US" sz="2200" b="1" dirty="0">
                <a:solidFill>
                  <a:srgbClr val="C00000"/>
                </a:solidFill>
                <a:latin typeface="Arial" panose="020B0604020202020204" pitchFamily="34" charset="0"/>
                <a:ea typeface="Roboto" panose="02000000000000000000" pitchFamily="2" charset="0"/>
                <a:cs typeface="Arial" panose="020B0604020202020204" pitchFamily="34" charset="0"/>
              </a:rPr>
              <a:t>3.3.2. </a:t>
            </a:r>
            <a:r>
              <a:rPr lang="en-US" sz="2200" b="1" dirty="0" err="1">
                <a:solidFill>
                  <a:srgbClr val="C00000"/>
                </a:solidFill>
                <a:latin typeface="Arial" panose="020B0604020202020204" pitchFamily="34" charset="0"/>
                <a:ea typeface="Roboto" panose="02000000000000000000" pitchFamily="2" charset="0"/>
                <a:cs typeface="Arial" panose="020B0604020202020204" pitchFamily="34" charset="0"/>
              </a:rPr>
              <a:t>Chủ</a:t>
            </a:r>
            <a:r>
              <a:rPr lang="en-US" sz="2200" b="1" dirty="0">
                <a:solidFill>
                  <a:srgbClr val="C00000"/>
                </a:solidFill>
                <a:latin typeface="Arial" panose="020B0604020202020204" pitchFamily="34" charset="0"/>
                <a:ea typeface="Roboto" panose="02000000000000000000" pitchFamily="2" charset="0"/>
                <a:cs typeface="Arial" panose="020B0604020202020204" pitchFamily="34" charset="0"/>
              </a:rPr>
              <a:t> </a:t>
            </a:r>
            <a:r>
              <a:rPr lang="en-US" sz="2200" b="1" dirty="0" err="1">
                <a:solidFill>
                  <a:srgbClr val="C00000"/>
                </a:solidFill>
                <a:latin typeface="Arial" panose="020B0604020202020204" pitchFamily="34" charset="0"/>
                <a:ea typeface="Roboto" panose="02000000000000000000" pitchFamily="2" charset="0"/>
                <a:cs typeface="Arial" panose="020B0604020202020204" pitchFamily="34" charset="0"/>
              </a:rPr>
              <a:t>thể</a:t>
            </a:r>
            <a:r>
              <a:rPr lang="en-US" sz="2200" b="1" dirty="0">
                <a:solidFill>
                  <a:srgbClr val="C00000"/>
                </a:solidFill>
                <a:latin typeface="Arial" panose="020B0604020202020204" pitchFamily="34" charset="0"/>
                <a:ea typeface="Roboto" panose="02000000000000000000" pitchFamily="2" charset="0"/>
                <a:cs typeface="Arial" panose="020B0604020202020204" pitchFamily="34" charset="0"/>
              </a:rPr>
              <a:t> </a:t>
            </a:r>
            <a:r>
              <a:rPr lang="en-US" sz="2200" b="1" dirty="0" err="1">
                <a:solidFill>
                  <a:srgbClr val="C00000"/>
                </a:solidFill>
                <a:latin typeface="Arial" panose="020B0604020202020204" pitchFamily="34" charset="0"/>
                <a:ea typeface="Roboto" panose="02000000000000000000" pitchFamily="2" charset="0"/>
                <a:cs typeface="Arial" panose="020B0604020202020204" pitchFamily="34" charset="0"/>
              </a:rPr>
              <a:t>giao</a:t>
            </a:r>
            <a:r>
              <a:rPr lang="en-US" sz="2200" b="1" dirty="0">
                <a:solidFill>
                  <a:srgbClr val="C00000"/>
                </a:solidFill>
                <a:latin typeface="Arial" panose="020B0604020202020204" pitchFamily="34" charset="0"/>
                <a:ea typeface="Roboto" panose="02000000000000000000" pitchFamily="2" charset="0"/>
                <a:cs typeface="Arial" panose="020B0604020202020204" pitchFamily="34" charset="0"/>
              </a:rPr>
              <a:t> </a:t>
            </a:r>
            <a:r>
              <a:rPr lang="en-US" sz="2200" b="1" dirty="0" err="1">
                <a:solidFill>
                  <a:srgbClr val="C00000"/>
                </a:solidFill>
                <a:latin typeface="Arial" panose="020B0604020202020204" pitchFamily="34" charset="0"/>
                <a:ea typeface="Roboto" panose="02000000000000000000" pitchFamily="2" charset="0"/>
                <a:cs typeface="Arial" panose="020B0604020202020204" pitchFamily="34" charset="0"/>
              </a:rPr>
              <a:t>kết</a:t>
            </a:r>
            <a:r>
              <a:rPr lang="en-US" sz="2200" b="1" dirty="0">
                <a:solidFill>
                  <a:srgbClr val="C00000"/>
                </a:solidFill>
                <a:latin typeface="Arial" panose="020B0604020202020204" pitchFamily="34" charset="0"/>
                <a:ea typeface="Roboto" panose="02000000000000000000" pitchFamily="2" charset="0"/>
                <a:cs typeface="Arial" panose="020B0604020202020204" pitchFamily="34" charset="0"/>
              </a:rPr>
              <a:t> HĐLĐ</a:t>
            </a:r>
            <a:endParaRPr lang="vi-VN" sz="2200" b="1" dirty="0">
              <a:solidFill>
                <a:srgbClr val="C00000"/>
              </a:solidFill>
              <a:latin typeface="Arial" panose="020B0604020202020204" pitchFamily="34" charset="0"/>
              <a:ea typeface="Roboto" panose="02000000000000000000" pitchFamily="2" charset="0"/>
              <a:cs typeface="Arial" panose="020B0604020202020204" pitchFamily="34" charset="0"/>
            </a:endParaRPr>
          </a:p>
        </p:txBody>
      </p:sp>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23" name="TextBox 22">
            <a:extLst>
              <a:ext uri="{FF2B5EF4-FFF2-40B4-BE49-F238E27FC236}">
                <a16:creationId xmlns:a16="http://schemas.microsoft.com/office/drawing/2014/main" id="{30877C91-56B8-3411-8A41-7AB7F94B75BF}"/>
              </a:ext>
            </a:extLst>
          </p:cNvPr>
          <p:cNvSpPr txBox="1"/>
          <p:nvPr/>
        </p:nvSpPr>
        <p:spPr>
          <a:xfrm>
            <a:off x="-178649" y="1109007"/>
            <a:ext cx="5363324" cy="430887"/>
          </a:xfrm>
          <a:prstGeom prst="rect">
            <a:avLst/>
          </a:prstGeom>
          <a:noFill/>
        </p:spPr>
        <p:txBody>
          <a:bodyPr wrap="square" rtlCol="0">
            <a:spAutoFit/>
          </a:bodyPr>
          <a:lstStyle/>
          <a:p>
            <a:pPr algn="ctr"/>
            <a:r>
              <a:rPr lang="en-US" sz="2200" b="1" dirty="0" smtClean="0">
                <a:solidFill>
                  <a:srgbClr val="C00000"/>
                </a:solidFill>
                <a:latin typeface="Arial" panose="020B0604020202020204" pitchFamily="34" charset="0"/>
                <a:ea typeface="Roboto" panose="02000000000000000000" pitchFamily="2" charset="0"/>
                <a:cs typeface="Arial" panose="020B0604020202020204" pitchFamily="34" charset="0"/>
              </a:rPr>
              <a:t>3.3.2.2. </a:t>
            </a:r>
            <a:r>
              <a:rPr lang="en-US" sz="2200" b="1" dirty="0" err="1">
                <a:solidFill>
                  <a:srgbClr val="C00000"/>
                </a:solidFill>
                <a:latin typeface="Arial" panose="020B0604020202020204" pitchFamily="34" charset="0"/>
                <a:ea typeface="Roboto" panose="02000000000000000000" pitchFamily="2" charset="0"/>
                <a:cs typeface="Arial" panose="020B0604020202020204" pitchFamily="34" charset="0"/>
              </a:rPr>
              <a:t>Người</a:t>
            </a:r>
            <a:r>
              <a:rPr lang="en-US" sz="2200" b="1" dirty="0">
                <a:solidFill>
                  <a:srgbClr val="C00000"/>
                </a:solidFill>
                <a:latin typeface="Arial" panose="020B0604020202020204" pitchFamily="34" charset="0"/>
                <a:ea typeface="Roboto" panose="02000000000000000000" pitchFamily="2" charset="0"/>
                <a:cs typeface="Arial" panose="020B0604020202020204" pitchFamily="34" charset="0"/>
              </a:rPr>
              <a:t> </a:t>
            </a:r>
            <a:r>
              <a:rPr lang="en-US" sz="2200" b="1" dirty="0" err="1">
                <a:solidFill>
                  <a:srgbClr val="C00000"/>
                </a:solidFill>
                <a:latin typeface="Arial" panose="020B0604020202020204" pitchFamily="34" charset="0"/>
                <a:ea typeface="Roboto" panose="02000000000000000000" pitchFamily="2" charset="0"/>
                <a:cs typeface="Arial" panose="020B0604020202020204" pitchFamily="34" charset="0"/>
              </a:rPr>
              <a:t>sử</a:t>
            </a:r>
            <a:r>
              <a:rPr lang="en-US" sz="2200" b="1" dirty="0">
                <a:solidFill>
                  <a:srgbClr val="C00000"/>
                </a:solidFill>
                <a:latin typeface="Arial" panose="020B0604020202020204" pitchFamily="34" charset="0"/>
                <a:ea typeface="Roboto" panose="02000000000000000000" pitchFamily="2" charset="0"/>
                <a:cs typeface="Arial" panose="020B0604020202020204" pitchFamily="34" charset="0"/>
              </a:rPr>
              <a:t> </a:t>
            </a:r>
            <a:r>
              <a:rPr lang="en-US" sz="2200" b="1" dirty="0" err="1">
                <a:solidFill>
                  <a:srgbClr val="C00000"/>
                </a:solidFill>
                <a:latin typeface="Arial" panose="020B0604020202020204" pitchFamily="34" charset="0"/>
                <a:ea typeface="Roboto" panose="02000000000000000000" pitchFamily="2" charset="0"/>
                <a:cs typeface="Arial" panose="020B0604020202020204" pitchFamily="34" charset="0"/>
              </a:rPr>
              <a:t>dụng</a:t>
            </a:r>
            <a:r>
              <a:rPr lang="en-US" sz="2200" b="1" dirty="0">
                <a:solidFill>
                  <a:srgbClr val="C00000"/>
                </a:solidFill>
                <a:latin typeface="Arial" panose="020B0604020202020204" pitchFamily="34" charset="0"/>
                <a:ea typeface="Roboto" panose="02000000000000000000" pitchFamily="2" charset="0"/>
                <a:cs typeface="Arial" panose="020B0604020202020204" pitchFamily="34" charset="0"/>
              </a:rPr>
              <a:t> </a:t>
            </a:r>
            <a:r>
              <a:rPr lang="en-US" sz="2200" b="1" dirty="0" err="1">
                <a:solidFill>
                  <a:srgbClr val="C00000"/>
                </a:solidFill>
                <a:latin typeface="Arial" panose="020B0604020202020204" pitchFamily="34" charset="0"/>
                <a:ea typeface="Roboto" panose="02000000000000000000" pitchFamily="2" charset="0"/>
                <a:cs typeface="Arial" panose="020B0604020202020204" pitchFamily="34" charset="0"/>
              </a:rPr>
              <a:t>lao</a:t>
            </a:r>
            <a:r>
              <a:rPr lang="en-US" sz="2200" b="1" dirty="0">
                <a:solidFill>
                  <a:srgbClr val="C00000"/>
                </a:solidFill>
                <a:latin typeface="Arial" panose="020B0604020202020204" pitchFamily="34" charset="0"/>
                <a:ea typeface="Roboto" panose="02000000000000000000" pitchFamily="2" charset="0"/>
                <a:cs typeface="Arial" panose="020B0604020202020204" pitchFamily="34" charset="0"/>
              </a:rPr>
              <a:t> </a:t>
            </a:r>
            <a:r>
              <a:rPr lang="en-US" sz="2200" b="1" dirty="0" err="1">
                <a:solidFill>
                  <a:srgbClr val="C00000"/>
                </a:solidFill>
                <a:latin typeface="Arial" panose="020B0604020202020204" pitchFamily="34" charset="0"/>
                <a:ea typeface="Roboto" panose="02000000000000000000" pitchFamily="2" charset="0"/>
                <a:cs typeface="Arial" panose="020B0604020202020204" pitchFamily="34" charset="0"/>
              </a:rPr>
              <a:t>động</a:t>
            </a:r>
            <a:endParaRPr lang="vi-VN" sz="2200" b="1" dirty="0">
              <a:solidFill>
                <a:srgbClr val="C00000"/>
              </a:solidFill>
              <a:latin typeface="Arial" panose="020B0604020202020204" pitchFamily="34" charset="0"/>
              <a:ea typeface="Roboto" panose="02000000000000000000" pitchFamily="2" charset="0"/>
              <a:cs typeface="Arial" panose="020B0604020202020204" pitchFamily="34" charset="0"/>
            </a:endParaRPr>
          </a:p>
        </p:txBody>
      </p:sp>
    </p:spTree>
    <p:extLst>
      <p:ext uri="{BB962C8B-B14F-4D97-AF65-F5344CB8AC3E}">
        <p14:creationId xmlns:p14="http://schemas.microsoft.com/office/powerpoint/2010/main" val="10817494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1000"/>
                                        <p:tgtEl>
                                          <p:spTgt spid="4"/>
                                        </p:tgtEl>
                                      </p:cBhvr>
                                    </p:animEffect>
                                  </p:childTnLst>
                                </p:cTn>
                              </p:par>
                            </p:childTnLst>
                          </p:cTn>
                        </p:par>
                        <p:par>
                          <p:cTn id="8" fill="hold">
                            <p:stCondLst>
                              <p:cond delay="1000"/>
                            </p:stCondLst>
                            <p:childTnLst>
                              <p:par>
                                <p:cTn id="9" presetID="22" presetClass="entr" presetSubtype="1"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up)">
                                      <p:cBhvr>
                                        <p:cTn id="11" dur="1000"/>
                                        <p:tgtEl>
                                          <p:spTgt spid="3"/>
                                        </p:tgtEl>
                                      </p:cBhvr>
                                    </p:animEffect>
                                  </p:childTnLst>
                                </p:cTn>
                              </p:par>
                              <p:par>
                                <p:cTn id="12" presetID="14" presetClass="entr" presetSubtype="10" fill="hold" grpId="0" nodeType="withEffect">
                                  <p:stCondLst>
                                    <p:cond delay="0"/>
                                  </p:stCondLst>
                                  <p:childTnLst>
                                    <p:set>
                                      <p:cBhvr>
                                        <p:cTn id="13" dur="1" fill="hold">
                                          <p:stCondLst>
                                            <p:cond delay="0"/>
                                          </p:stCondLst>
                                        </p:cTn>
                                        <p:tgtEl>
                                          <p:spTgt spid="23"/>
                                        </p:tgtEl>
                                        <p:attrNameLst>
                                          <p:attrName>style.visibility</p:attrName>
                                        </p:attrNameLst>
                                      </p:cBhvr>
                                      <p:to>
                                        <p:strVal val="visible"/>
                                      </p:to>
                                    </p:set>
                                    <p:animEffect transition="in" filter="randombar(horizontal)">
                                      <p:cBhvr>
                                        <p:cTn id="14" dur="1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2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3" name="AutoShape 6" descr="Danh ca Ngọc Sơn chia sẻ di chúc viết tay sâu sắc và đầy tình cảm của người  cha quá cố - MOLI Star">
            <a:extLst>
              <a:ext uri="{FF2B5EF4-FFF2-40B4-BE49-F238E27FC236}">
                <a16:creationId xmlns:a16="http://schemas.microsoft.com/office/drawing/2014/main" id="{09A0B033-5114-91F5-D69C-16D907191493}"/>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grpSp>
        <p:nvGrpSpPr>
          <p:cNvPr id="4" name="Nhóm 2">
            <a:extLst>
              <a:ext uri="{FF2B5EF4-FFF2-40B4-BE49-F238E27FC236}">
                <a16:creationId xmlns:a16="http://schemas.microsoft.com/office/drawing/2014/main" id="{AE0DF773-4582-1B24-A741-886B3875C068}"/>
              </a:ext>
            </a:extLst>
          </p:cNvPr>
          <p:cNvGrpSpPr/>
          <p:nvPr/>
        </p:nvGrpSpPr>
        <p:grpSpPr>
          <a:xfrm>
            <a:off x="197164" y="2486184"/>
            <a:ext cx="3984663" cy="923330"/>
            <a:chOff x="1507064" y="2656637"/>
            <a:chExt cx="3669415" cy="850281"/>
          </a:xfrm>
        </p:grpSpPr>
        <p:sp>
          <p:nvSpPr>
            <p:cNvPr id="15" name="TextBox 24">
              <a:extLst>
                <a:ext uri="{FF2B5EF4-FFF2-40B4-BE49-F238E27FC236}">
                  <a16:creationId xmlns:a16="http://schemas.microsoft.com/office/drawing/2014/main" id="{99F8B0B0-C26F-F46F-98FA-20A0960383D7}"/>
                </a:ext>
              </a:extLst>
            </p:cNvPr>
            <p:cNvSpPr txBox="1"/>
            <p:nvPr/>
          </p:nvSpPr>
          <p:spPr>
            <a:xfrm>
              <a:off x="1507064" y="2760265"/>
              <a:ext cx="2004309" cy="340112"/>
            </a:xfrm>
            <a:prstGeom prst="rect">
              <a:avLst/>
            </a:prstGeom>
            <a:noFill/>
          </p:spPr>
          <p:txBody>
            <a:bodyPr wrap="square" rtlCol="0">
              <a:spAutoFit/>
            </a:bodyPr>
            <a:lstStyle/>
            <a:p>
              <a:pPr algn="ctr"/>
              <a:r>
                <a:rPr lang="en-US" sz="1800" b="1" dirty="0" err="1">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Có</a:t>
              </a:r>
              <a:r>
                <a:rPr lang="en-US" sz="1800"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 </a:t>
              </a:r>
              <a:r>
                <a:rPr lang="en-US" sz="1800" b="1" dirty="0" err="1">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tất</a:t>
              </a:r>
              <a:r>
                <a:rPr lang="en-US" sz="1800"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 </a:t>
              </a:r>
              <a:r>
                <a:rPr lang="en-US" sz="1800" b="1" dirty="0" err="1">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cả</a:t>
              </a:r>
              <a:endParaRPr lang="vi-VN" sz="1800"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endParaRPr>
            </a:p>
          </p:txBody>
        </p:sp>
        <p:sp>
          <p:nvSpPr>
            <p:cNvPr id="16" name="TextBox 24">
              <a:extLst>
                <a:ext uri="{FF2B5EF4-FFF2-40B4-BE49-F238E27FC236}">
                  <a16:creationId xmlns:a16="http://schemas.microsoft.com/office/drawing/2014/main" id="{A457B6E4-C76F-7DE7-265D-005B428686C3}"/>
                </a:ext>
              </a:extLst>
            </p:cNvPr>
            <p:cNvSpPr txBox="1"/>
            <p:nvPr/>
          </p:nvSpPr>
          <p:spPr>
            <a:xfrm>
              <a:off x="2615847" y="2656637"/>
              <a:ext cx="1500057" cy="850281"/>
            </a:xfrm>
            <a:prstGeom prst="rect">
              <a:avLst/>
            </a:prstGeom>
            <a:noFill/>
          </p:spPr>
          <p:txBody>
            <a:bodyPr wrap="square" rtlCol="0">
              <a:spAutoFit/>
            </a:bodyPr>
            <a:lstStyle/>
            <a:p>
              <a:pPr algn="ctr"/>
              <a:r>
                <a:rPr lang="en-US" sz="5400" b="1" dirty="0">
                  <a:solidFill>
                    <a:srgbClr val="C00000"/>
                  </a:solidFill>
                  <a:latin typeface="Arial" panose="020B0604020202020204" pitchFamily="34" charset="0"/>
                  <a:ea typeface="Roboto" panose="02000000000000000000" pitchFamily="2" charset="0"/>
                  <a:cs typeface="Arial" panose="020B0604020202020204" pitchFamily="34" charset="0"/>
                </a:rPr>
                <a:t>02</a:t>
              </a:r>
              <a:endParaRPr lang="vi-VN" sz="5400" b="1" dirty="0">
                <a:solidFill>
                  <a:srgbClr val="C00000"/>
                </a:solidFill>
                <a:latin typeface="Arial" panose="020B0604020202020204" pitchFamily="34" charset="0"/>
                <a:ea typeface="Roboto" panose="02000000000000000000" pitchFamily="2" charset="0"/>
                <a:cs typeface="Arial" panose="020B0604020202020204" pitchFamily="34" charset="0"/>
              </a:endParaRPr>
            </a:p>
          </p:txBody>
        </p:sp>
        <p:sp>
          <p:nvSpPr>
            <p:cNvPr id="17" name="TextBox 24">
              <a:extLst>
                <a:ext uri="{FF2B5EF4-FFF2-40B4-BE49-F238E27FC236}">
                  <a16:creationId xmlns:a16="http://schemas.microsoft.com/office/drawing/2014/main" id="{A1B4B5A4-28AD-857E-BEFF-0906364CC118}"/>
                </a:ext>
              </a:extLst>
            </p:cNvPr>
            <p:cNvSpPr txBox="1"/>
            <p:nvPr/>
          </p:nvSpPr>
          <p:spPr>
            <a:xfrm>
              <a:off x="3339059" y="3110864"/>
              <a:ext cx="1837420" cy="340112"/>
            </a:xfrm>
            <a:prstGeom prst="rect">
              <a:avLst/>
            </a:prstGeom>
            <a:noFill/>
          </p:spPr>
          <p:txBody>
            <a:bodyPr wrap="square" rtlCol="0">
              <a:spAutoFit/>
            </a:bodyPr>
            <a:lstStyle/>
            <a:p>
              <a:pPr algn="ctr"/>
              <a:r>
                <a:rPr lang="en-US" sz="1800" b="1" dirty="0" err="1">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Loại</a:t>
              </a:r>
              <a:endParaRPr lang="vi-VN" sz="1800"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endParaRPr>
            </a:p>
          </p:txBody>
        </p:sp>
      </p:grpSp>
      <p:sp>
        <p:nvSpPr>
          <p:cNvPr id="18" name="TextBox 17">
            <a:extLst>
              <a:ext uri="{FF2B5EF4-FFF2-40B4-BE49-F238E27FC236}">
                <a16:creationId xmlns:a16="http://schemas.microsoft.com/office/drawing/2014/main" id="{5FCC0D4F-65D3-0474-80FF-C1B076647400}"/>
              </a:ext>
            </a:extLst>
          </p:cNvPr>
          <p:cNvSpPr txBox="1"/>
          <p:nvPr/>
        </p:nvSpPr>
        <p:spPr>
          <a:xfrm>
            <a:off x="197164" y="1995632"/>
            <a:ext cx="4350025" cy="584775"/>
          </a:xfrm>
          <a:prstGeom prst="rect">
            <a:avLst/>
          </a:prstGeom>
          <a:noFill/>
        </p:spPr>
        <p:txBody>
          <a:bodyPr wrap="square" rtlCol="0">
            <a:spAutoFit/>
          </a:bodyPr>
          <a:lstStyle/>
          <a:p>
            <a:pPr algn="ctr"/>
            <a:r>
              <a:rPr lang="en-US" sz="3200" b="1" dirty="0" err="1">
                <a:solidFill>
                  <a:srgbClr val="C00000"/>
                </a:solidFill>
              </a:rPr>
              <a:t>Điều</a:t>
            </a:r>
            <a:r>
              <a:rPr lang="en-US" sz="3200" b="1" dirty="0">
                <a:solidFill>
                  <a:srgbClr val="C00000"/>
                </a:solidFill>
              </a:rPr>
              <a:t> 20/BLLĐ/2019</a:t>
            </a:r>
            <a:endParaRPr lang="vi-VN" sz="4800" b="1" dirty="0">
              <a:solidFill>
                <a:srgbClr val="C00000"/>
              </a:solidFill>
              <a:latin typeface="Arial" panose="020B0604020202020204" pitchFamily="34" charset="0"/>
              <a:ea typeface="Roboto" panose="02000000000000000000" pitchFamily="2" charset="0"/>
              <a:cs typeface="Arial" panose="020B0604020202020204" pitchFamily="34" charset="0"/>
            </a:endParaRPr>
          </a:p>
        </p:txBody>
      </p:sp>
      <p:pic>
        <p:nvPicPr>
          <p:cNvPr id="19" name="Picture 18" descr="Flat people asking questions illustration Free Vector">
            <a:extLst>
              <a:ext uri="{FF2B5EF4-FFF2-40B4-BE49-F238E27FC236}">
                <a16:creationId xmlns:a16="http://schemas.microsoft.com/office/drawing/2014/main" id="{1F02D684-96BC-1AEC-45CF-A3B0533AA56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086" t="10292" b="8943"/>
          <a:stretch/>
        </p:blipFill>
        <p:spPr bwMode="auto">
          <a:xfrm>
            <a:off x="4547188" y="875319"/>
            <a:ext cx="3955787" cy="3296631"/>
          </a:xfrm>
          <a:prstGeom prst="rect">
            <a:avLst/>
          </a:prstGeom>
          <a:noFill/>
          <a:extLst>
            <a:ext uri="{909E8E84-426E-40DD-AFC4-6F175D3DCCD1}">
              <a14:hiddenFill xmlns:a14="http://schemas.microsoft.com/office/drawing/2010/main">
                <a:solidFill>
                  <a:srgbClr val="FFFFFF"/>
                </a:solidFill>
              </a14:hiddenFill>
            </a:ext>
          </a:extLst>
        </p:spPr>
      </p:pic>
      <p:sp>
        <p:nvSpPr>
          <p:cNvPr id="20" name="Content Placeholder 2">
            <a:extLst>
              <a:ext uri="{FF2B5EF4-FFF2-40B4-BE49-F238E27FC236}">
                <a16:creationId xmlns:a16="http://schemas.microsoft.com/office/drawing/2014/main" id="{03756385-64CD-AED1-5247-9F8353C92049}"/>
              </a:ext>
            </a:extLst>
          </p:cNvPr>
          <p:cNvSpPr txBox="1">
            <a:spLocks/>
          </p:cNvSpPr>
          <p:nvPr/>
        </p:nvSpPr>
        <p:spPr bwMode="auto">
          <a:xfrm>
            <a:off x="116681" y="556098"/>
            <a:ext cx="8641556" cy="7489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ts val="0"/>
              </a:spcBef>
              <a:buNone/>
              <a:defRPr/>
            </a:pPr>
            <a:r>
              <a:rPr lang="en-US" sz="2000" b="1" dirty="0">
                <a:solidFill>
                  <a:srgbClr val="C00000"/>
                </a:solidFill>
                <a:effectLst/>
                <a:latin typeface="Times New Roman" panose="02020603050405020304" pitchFamily="18" charset="0"/>
                <a:ea typeface="Times New Roman" panose="02020603050405020304" pitchFamily="18" charset="0"/>
              </a:rPr>
              <a:t>3.3.3. </a:t>
            </a:r>
            <a:r>
              <a:rPr lang="en-US" sz="2000" b="1" dirty="0" err="1">
                <a:solidFill>
                  <a:srgbClr val="C00000"/>
                </a:solidFill>
                <a:effectLst/>
                <a:latin typeface="Times New Roman" panose="02020603050405020304" pitchFamily="18" charset="0"/>
                <a:ea typeface="Times New Roman" panose="02020603050405020304" pitchFamily="18" charset="0"/>
              </a:rPr>
              <a:t>Phân</a:t>
            </a:r>
            <a:r>
              <a:rPr lang="en-US" sz="2000" b="1" dirty="0">
                <a:solidFill>
                  <a:srgbClr val="C00000"/>
                </a:solidFill>
                <a:effectLst/>
                <a:latin typeface="Times New Roman" panose="02020603050405020304" pitchFamily="18" charset="0"/>
                <a:ea typeface="Times New Roman" panose="02020603050405020304" pitchFamily="18" charset="0"/>
              </a:rPr>
              <a:t> </a:t>
            </a:r>
            <a:r>
              <a:rPr lang="en-US" sz="2000" b="1" dirty="0" err="1">
                <a:solidFill>
                  <a:srgbClr val="C00000"/>
                </a:solidFill>
                <a:effectLst/>
                <a:latin typeface="Times New Roman" panose="02020603050405020304" pitchFamily="18" charset="0"/>
                <a:ea typeface="Times New Roman" panose="02020603050405020304" pitchFamily="18" charset="0"/>
              </a:rPr>
              <a:t>loại</a:t>
            </a:r>
            <a:r>
              <a:rPr lang="en-US" sz="2000" b="1" dirty="0">
                <a:solidFill>
                  <a:srgbClr val="C00000"/>
                </a:solidFill>
                <a:effectLst/>
                <a:latin typeface="Times New Roman" panose="02020603050405020304" pitchFamily="18" charset="0"/>
                <a:ea typeface="Times New Roman" panose="02020603050405020304" pitchFamily="18" charset="0"/>
              </a:rPr>
              <a:t> </a:t>
            </a:r>
            <a:r>
              <a:rPr lang="en-US" sz="2000" b="1" dirty="0" err="1">
                <a:solidFill>
                  <a:srgbClr val="C00000"/>
                </a:solidFill>
                <a:effectLst/>
                <a:latin typeface="Times New Roman" panose="02020603050405020304" pitchFamily="18" charset="0"/>
                <a:ea typeface="Times New Roman" panose="02020603050405020304" pitchFamily="18" charset="0"/>
              </a:rPr>
              <a:t>hợp</a:t>
            </a:r>
            <a:r>
              <a:rPr lang="en-US" sz="2000" b="1" dirty="0">
                <a:solidFill>
                  <a:srgbClr val="C00000"/>
                </a:solidFill>
                <a:effectLst/>
                <a:latin typeface="Times New Roman" panose="02020603050405020304" pitchFamily="18" charset="0"/>
                <a:ea typeface="Times New Roman" panose="02020603050405020304" pitchFamily="18" charset="0"/>
              </a:rPr>
              <a:t> </a:t>
            </a:r>
            <a:r>
              <a:rPr lang="en-US" sz="2000" b="1" dirty="0" err="1">
                <a:solidFill>
                  <a:srgbClr val="C00000"/>
                </a:solidFill>
                <a:effectLst/>
                <a:latin typeface="Times New Roman" panose="02020603050405020304" pitchFamily="18" charset="0"/>
                <a:ea typeface="Times New Roman" panose="02020603050405020304" pitchFamily="18" charset="0"/>
              </a:rPr>
              <a:t>đồng</a:t>
            </a:r>
            <a:r>
              <a:rPr lang="en-US" sz="2000" b="1" dirty="0">
                <a:solidFill>
                  <a:srgbClr val="C00000"/>
                </a:solidFill>
                <a:effectLst/>
                <a:latin typeface="Times New Roman" panose="02020603050405020304" pitchFamily="18" charset="0"/>
                <a:ea typeface="Times New Roman" panose="02020603050405020304" pitchFamily="18" charset="0"/>
              </a:rPr>
              <a:t> </a:t>
            </a:r>
            <a:r>
              <a:rPr lang="en-US" sz="2000" b="1" dirty="0" err="1">
                <a:solidFill>
                  <a:srgbClr val="C00000"/>
                </a:solidFill>
                <a:effectLst/>
                <a:latin typeface="Times New Roman" panose="02020603050405020304" pitchFamily="18" charset="0"/>
                <a:ea typeface="Times New Roman" panose="02020603050405020304" pitchFamily="18" charset="0"/>
              </a:rPr>
              <a:t>lao</a:t>
            </a:r>
            <a:r>
              <a:rPr lang="en-US" sz="2000" b="1" dirty="0">
                <a:solidFill>
                  <a:srgbClr val="C00000"/>
                </a:solidFill>
                <a:effectLst/>
                <a:latin typeface="Times New Roman" panose="02020603050405020304" pitchFamily="18" charset="0"/>
                <a:ea typeface="Times New Roman" panose="02020603050405020304" pitchFamily="18" charset="0"/>
              </a:rPr>
              <a:t> </a:t>
            </a:r>
            <a:r>
              <a:rPr lang="en-US" sz="2000" b="1" dirty="0" err="1">
                <a:solidFill>
                  <a:srgbClr val="C00000"/>
                </a:solidFill>
                <a:effectLst/>
                <a:latin typeface="Times New Roman" panose="02020603050405020304" pitchFamily="18" charset="0"/>
                <a:ea typeface="Times New Roman" panose="02020603050405020304" pitchFamily="18" charset="0"/>
              </a:rPr>
              <a:t>động</a:t>
            </a:r>
            <a:r>
              <a:rPr lang="en-US" sz="2000" b="1" dirty="0">
                <a:solidFill>
                  <a:srgbClr val="C00000"/>
                </a:solidFill>
                <a:effectLst/>
                <a:latin typeface="Times New Roman" panose="02020603050405020304" pitchFamily="18" charset="0"/>
                <a:ea typeface="Times New Roman" panose="02020603050405020304" pitchFamily="18" charset="0"/>
              </a:rPr>
              <a:t> </a:t>
            </a:r>
            <a:endParaRPr lang="en-US" sz="2400" b="1" dirty="0">
              <a:solidFill>
                <a:srgbClr val="C00000"/>
              </a:solidFill>
              <a:latin typeface="Arial" pitchFamily="34" charset="0"/>
              <a:cs typeface="Arial" pitchFamily="34" charset="0"/>
            </a:endParaRPr>
          </a:p>
        </p:txBody>
      </p:sp>
    </p:spTree>
    <p:extLst>
      <p:ext uri="{BB962C8B-B14F-4D97-AF65-F5344CB8AC3E}">
        <p14:creationId xmlns:p14="http://schemas.microsoft.com/office/powerpoint/2010/main" val="367179047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randombar(horizontal)">
                                      <p:cBhvr>
                                        <p:cTn id="7" dur="1000"/>
                                        <p:tgtEl>
                                          <p:spTgt spid="18"/>
                                        </p:tgtEl>
                                      </p:cBhvr>
                                    </p:animEffect>
                                  </p:childTnLst>
                                </p:cTn>
                              </p:par>
                            </p:childTnLst>
                          </p:cTn>
                        </p:par>
                        <p:par>
                          <p:cTn id="8" fill="hold">
                            <p:stCondLst>
                              <p:cond delay="1000"/>
                            </p:stCondLst>
                            <p:childTnLst>
                              <p:par>
                                <p:cTn id="9" presetID="22" presetClass="entr" presetSubtype="1" fill="hold"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wipe(up)">
                                      <p:cBhvr>
                                        <p:cTn id="11" dur="1500"/>
                                        <p:tgtEl>
                                          <p:spTgt spid="19"/>
                                        </p:tgtEl>
                                      </p:cBhvr>
                                    </p:animEffect>
                                  </p:childTnLst>
                                </p:cTn>
                              </p:par>
                              <p:par>
                                <p:cTn id="12" presetID="22" presetClass="entr" presetSubtype="1"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up)">
                                      <p:cBhvr>
                                        <p:cTn id="14"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3" name="AutoShape 6" descr="Danh ca Ngọc Sơn chia sẻ di chúc viết tay sâu sắc và đầy tình cảm của người  cha quá cố - MOLI Star">
            <a:extLst>
              <a:ext uri="{FF2B5EF4-FFF2-40B4-BE49-F238E27FC236}">
                <a16:creationId xmlns:a16="http://schemas.microsoft.com/office/drawing/2014/main" id="{09A0B033-5114-91F5-D69C-16D907191493}"/>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4" name="AutoShape 6" descr="Danh ca Ngọc Sơn chia sẻ di chúc viết tay sâu sắc và đầy tình cảm của người  cha quá cố - MOLI Star">
            <a:extLst>
              <a:ext uri="{FF2B5EF4-FFF2-40B4-BE49-F238E27FC236}">
                <a16:creationId xmlns:a16="http://schemas.microsoft.com/office/drawing/2014/main" id="{C930D15B-602F-4DF2-A7AB-40C76182ACC0}"/>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grpSp>
        <p:nvGrpSpPr>
          <p:cNvPr id="17" name="Nhóm 8">
            <a:extLst>
              <a:ext uri="{FF2B5EF4-FFF2-40B4-BE49-F238E27FC236}">
                <a16:creationId xmlns:a16="http://schemas.microsoft.com/office/drawing/2014/main" id="{6C0944EF-4298-EFF7-360C-1E71F5FD48CC}"/>
              </a:ext>
            </a:extLst>
          </p:cNvPr>
          <p:cNvGrpSpPr/>
          <p:nvPr/>
        </p:nvGrpSpPr>
        <p:grpSpPr>
          <a:xfrm>
            <a:off x="510566" y="1638377"/>
            <a:ext cx="8476271" cy="1015136"/>
            <a:chOff x="1158239" y="3339450"/>
            <a:chExt cx="4938304" cy="1353515"/>
          </a:xfrm>
        </p:grpSpPr>
        <p:grpSp>
          <p:nvGrpSpPr>
            <p:cNvPr id="19" name="Nhóm 5">
              <a:extLst>
                <a:ext uri="{FF2B5EF4-FFF2-40B4-BE49-F238E27FC236}">
                  <a16:creationId xmlns:a16="http://schemas.microsoft.com/office/drawing/2014/main" id="{C5E50113-5C66-FEEF-CFFF-8E1303ED2D12}"/>
                </a:ext>
              </a:extLst>
            </p:cNvPr>
            <p:cNvGrpSpPr/>
            <p:nvPr/>
          </p:nvGrpSpPr>
          <p:grpSpPr>
            <a:xfrm>
              <a:off x="1158239" y="3339450"/>
              <a:ext cx="3362468" cy="1241070"/>
              <a:chOff x="1189622" y="3163084"/>
              <a:chExt cx="3362468" cy="1241070"/>
            </a:xfrm>
          </p:grpSpPr>
          <p:sp>
            <p:nvSpPr>
              <p:cNvPr id="21" name="Hình chữ nhật: Góc Tròn 2">
                <a:extLst>
                  <a:ext uri="{FF2B5EF4-FFF2-40B4-BE49-F238E27FC236}">
                    <a16:creationId xmlns:a16="http://schemas.microsoft.com/office/drawing/2014/main" id="{F6426A1D-D4F9-4F3D-9330-1E144E694A4D}"/>
                  </a:ext>
                </a:extLst>
              </p:cNvPr>
              <p:cNvSpPr/>
              <p:nvPr/>
            </p:nvSpPr>
            <p:spPr>
              <a:xfrm>
                <a:off x="1189622" y="3210323"/>
                <a:ext cx="78010" cy="1193831"/>
              </a:xfrm>
              <a:prstGeom prst="roundRect">
                <a:avLst/>
              </a:prstGeom>
              <a:solidFill>
                <a:srgbClr val="E768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22" name="TextBox 24">
                <a:extLst>
                  <a:ext uri="{FF2B5EF4-FFF2-40B4-BE49-F238E27FC236}">
                    <a16:creationId xmlns:a16="http://schemas.microsoft.com/office/drawing/2014/main" id="{E0D01B64-F655-7148-5D34-99997FA3550E}"/>
                  </a:ext>
                </a:extLst>
              </p:cNvPr>
              <p:cNvSpPr txBox="1"/>
              <p:nvPr/>
            </p:nvSpPr>
            <p:spPr>
              <a:xfrm>
                <a:off x="1315742" y="3163084"/>
                <a:ext cx="3236348" cy="492443"/>
              </a:xfrm>
              <a:prstGeom prst="rect">
                <a:avLst/>
              </a:prstGeom>
              <a:noFill/>
            </p:spPr>
            <p:txBody>
              <a:bodyPr wrap="square" rtlCol="0">
                <a:spAutoFit/>
              </a:bodyPr>
              <a:lstStyle/>
              <a:p>
                <a:r>
                  <a:rPr lang="vi-VN" sz="1800" dirty="0">
                    <a:solidFill>
                      <a:srgbClr val="C00000"/>
                    </a:solidFill>
                    <a:effectLst/>
                    <a:latin typeface="+mn-lt"/>
                    <a:ea typeface="Times New Roman" panose="02020603050405020304" pitchFamily="18" charset="0"/>
                  </a:rPr>
                  <a:t>Hợp đồng lao động không xác định thời hạn (loại 1): </a:t>
                </a:r>
                <a:endParaRPr lang="vi-VN" sz="1800" dirty="0">
                  <a:solidFill>
                    <a:srgbClr val="C00000"/>
                  </a:solidFill>
                  <a:latin typeface="+mn-lt"/>
                  <a:ea typeface="Roboto" panose="02000000000000000000" pitchFamily="2" charset="0"/>
                  <a:cs typeface="Arial" panose="020B0604020202020204" pitchFamily="34" charset="0"/>
                </a:endParaRPr>
              </a:p>
            </p:txBody>
          </p:sp>
          <p:cxnSp>
            <p:nvCxnSpPr>
              <p:cNvPr id="23" name="Đường nối Thẳng 4">
                <a:extLst>
                  <a:ext uri="{FF2B5EF4-FFF2-40B4-BE49-F238E27FC236}">
                    <a16:creationId xmlns:a16="http://schemas.microsoft.com/office/drawing/2014/main" id="{C1699F43-433F-664D-0890-0B54D8FE3FFD}"/>
                  </a:ext>
                </a:extLst>
              </p:cNvPr>
              <p:cNvCxnSpPr>
                <a:cxnSpLocks/>
              </p:cNvCxnSpPr>
              <p:nvPr/>
            </p:nvCxnSpPr>
            <p:spPr>
              <a:xfrm>
                <a:off x="1275102" y="3654824"/>
                <a:ext cx="3015339" cy="0"/>
              </a:xfrm>
              <a:prstGeom prst="line">
                <a:avLst/>
              </a:prstGeom>
              <a:ln w="12700">
                <a:solidFill>
                  <a:srgbClr val="E7680F"/>
                </a:solidFill>
              </a:ln>
            </p:spPr>
            <p:style>
              <a:lnRef idx="1">
                <a:schemeClr val="accent1"/>
              </a:lnRef>
              <a:fillRef idx="0">
                <a:schemeClr val="accent1"/>
              </a:fillRef>
              <a:effectRef idx="0">
                <a:schemeClr val="accent1"/>
              </a:effectRef>
              <a:fontRef idx="minor">
                <a:schemeClr val="tx1"/>
              </a:fontRef>
            </p:style>
          </p:cxnSp>
        </p:grpSp>
        <p:sp>
          <p:nvSpPr>
            <p:cNvPr id="20" name="TextBox 27">
              <a:extLst>
                <a:ext uri="{FF2B5EF4-FFF2-40B4-BE49-F238E27FC236}">
                  <a16:creationId xmlns:a16="http://schemas.microsoft.com/office/drawing/2014/main" id="{581B68F2-D658-0008-CE29-2B2C27A80074}"/>
                </a:ext>
              </a:extLst>
            </p:cNvPr>
            <p:cNvSpPr txBox="1"/>
            <p:nvPr/>
          </p:nvSpPr>
          <p:spPr>
            <a:xfrm>
              <a:off x="1314803" y="3831190"/>
              <a:ext cx="4781740" cy="861775"/>
            </a:xfrm>
            <a:prstGeom prst="rect">
              <a:avLst/>
            </a:prstGeom>
            <a:noFill/>
          </p:spPr>
          <p:txBody>
            <a:bodyPr wrap="square" rtlCol="0">
              <a:spAutoFit/>
            </a:bodyPr>
            <a:lstStyle/>
            <a:p>
              <a:pPr lvl="0"/>
              <a:r>
                <a:rPr lang="en-US" sz="1800" dirty="0">
                  <a:effectLst/>
                  <a:latin typeface="Times New Roman" panose="02020603050405020304" pitchFamily="18" charset="0"/>
                  <a:ea typeface="Times New Roman" panose="02020603050405020304" pitchFamily="18" charset="0"/>
                </a:rPr>
                <a:t>HĐ </a:t>
              </a:r>
              <a:r>
                <a:rPr lang="vi-VN" sz="1800" dirty="0">
                  <a:effectLst/>
                  <a:latin typeface="Times New Roman" panose="02020603050405020304" pitchFamily="18" charset="0"/>
                  <a:ea typeface="Times New Roman" panose="02020603050405020304" pitchFamily="18" charset="0"/>
                </a:rPr>
                <a:t>mà trong đó hai bên không xác định thời hạn, thời điểm chấm dứt hiệu lực của </a:t>
              </a:r>
              <a:r>
                <a:rPr lang="en-US" sz="1800" dirty="0">
                  <a:effectLst/>
                  <a:latin typeface="Times New Roman" panose="02020603050405020304" pitchFamily="18" charset="0"/>
                  <a:ea typeface="Times New Roman" panose="02020603050405020304" pitchFamily="18" charset="0"/>
                </a:rPr>
                <a:t>HĐ</a:t>
              </a:r>
              <a:endParaRPr lang="en-US" sz="2800" dirty="0"/>
            </a:p>
          </p:txBody>
        </p:sp>
      </p:grpSp>
      <p:grpSp>
        <p:nvGrpSpPr>
          <p:cNvPr id="24" name="Nhóm 27">
            <a:extLst>
              <a:ext uri="{FF2B5EF4-FFF2-40B4-BE49-F238E27FC236}">
                <a16:creationId xmlns:a16="http://schemas.microsoft.com/office/drawing/2014/main" id="{0BA576AE-779A-0476-89FB-F0EE6A16EE7C}"/>
              </a:ext>
            </a:extLst>
          </p:cNvPr>
          <p:cNvGrpSpPr/>
          <p:nvPr/>
        </p:nvGrpSpPr>
        <p:grpSpPr>
          <a:xfrm>
            <a:off x="1013748" y="3137561"/>
            <a:ext cx="8073102" cy="980258"/>
            <a:chOff x="1158239" y="3339451"/>
            <a:chExt cx="6385973" cy="1307011"/>
          </a:xfrm>
        </p:grpSpPr>
        <p:grpSp>
          <p:nvGrpSpPr>
            <p:cNvPr id="26" name="Nhóm 89">
              <a:extLst>
                <a:ext uri="{FF2B5EF4-FFF2-40B4-BE49-F238E27FC236}">
                  <a16:creationId xmlns:a16="http://schemas.microsoft.com/office/drawing/2014/main" id="{3D690B85-D7E8-523F-A59E-225766D6959B}"/>
                </a:ext>
              </a:extLst>
            </p:cNvPr>
            <p:cNvGrpSpPr/>
            <p:nvPr/>
          </p:nvGrpSpPr>
          <p:grpSpPr>
            <a:xfrm>
              <a:off x="1158239" y="3339451"/>
              <a:ext cx="5142624" cy="874325"/>
              <a:chOff x="1189622" y="3163085"/>
              <a:chExt cx="5142624" cy="874325"/>
            </a:xfrm>
          </p:grpSpPr>
          <p:sp>
            <p:nvSpPr>
              <p:cNvPr id="28" name="!!4">
                <a:extLst>
                  <a:ext uri="{FF2B5EF4-FFF2-40B4-BE49-F238E27FC236}">
                    <a16:creationId xmlns:a16="http://schemas.microsoft.com/office/drawing/2014/main" id="{46A08BBA-11CA-3605-A61C-A08A7FBF5E8D}"/>
                  </a:ext>
                </a:extLst>
              </p:cNvPr>
              <p:cNvSpPr/>
              <p:nvPr/>
            </p:nvSpPr>
            <p:spPr>
              <a:xfrm>
                <a:off x="1189622" y="3210324"/>
                <a:ext cx="85480" cy="827086"/>
              </a:xfrm>
              <a:prstGeom prst="roundRect">
                <a:avLst/>
              </a:prstGeom>
              <a:solidFill>
                <a:srgbClr val="E768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p>
            </p:txBody>
          </p:sp>
          <p:sp>
            <p:nvSpPr>
              <p:cNvPr id="29" name="!!3">
                <a:extLst>
                  <a:ext uri="{FF2B5EF4-FFF2-40B4-BE49-F238E27FC236}">
                    <a16:creationId xmlns:a16="http://schemas.microsoft.com/office/drawing/2014/main" id="{E2F2527F-4524-DB87-77B9-EE45BE86BF4A}"/>
                  </a:ext>
                </a:extLst>
              </p:cNvPr>
              <p:cNvSpPr txBox="1"/>
              <p:nvPr/>
            </p:nvSpPr>
            <p:spPr>
              <a:xfrm>
                <a:off x="1315742" y="3163085"/>
                <a:ext cx="5016504" cy="492442"/>
              </a:xfrm>
              <a:prstGeom prst="rect">
                <a:avLst/>
              </a:prstGeom>
              <a:noFill/>
            </p:spPr>
            <p:txBody>
              <a:bodyPr wrap="square" rtlCol="0">
                <a:spAutoFit/>
              </a:bodyPr>
              <a:lstStyle/>
              <a:p>
                <a:pPr lvl="0"/>
                <a:r>
                  <a:rPr lang="vi-VN" sz="1800" dirty="0">
                    <a:solidFill>
                      <a:srgbClr val="C00000"/>
                    </a:solidFill>
                    <a:effectLst/>
                    <a:latin typeface="+mn-lt"/>
                    <a:ea typeface="Times New Roman" panose="02020603050405020304" pitchFamily="18" charset="0"/>
                  </a:rPr>
                  <a:t>Hợp đồng lao động xác định thời hạn (loại 2)</a:t>
                </a:r>
                <a:endParaRPr lang="en-US" sz="2400" dirty="0">
                  <a:solidFill>
                    <a:srgbClr val="C00000"/>
                  </a:solidFill>
                  <a:latin typeface="+mn-lt"/>
                </a:endParaRPr>
              </a:p>
            </p:txBody>
          </p:sp>
          <p:cxnSp>
            <p:nvCxnSpPr>
              <p:cNvPr id="30" name="!!2">
                <a:extLst>
                  <a:ext uri="{FF2B5EF4-FFF2-40B4-BE49-F238E27FC236}">
                    <a16:creationId xmlns:a16="http://schemas.microsoft.com/office/drawing/2014/main" id="{BD084F6A-6048-4167-EC77-03985E3BCDA4}"/>
                  </a:ext>
                </a:extLst>
              </p:cNvPr>
              <p:cNvCxnSpPr>
                <a:cxnSpLocks/>
              </p:cNvCxnSpPr>
              <p:nvPr/>
            </p:nvCxnSpPr>
            <p:spPr>
              <a:xfrm>
                <a:off x="1275102" y="3654824"/>
                <a:ext cx="3015339" cy="0"/>
              </a:xfrm>
              <a:prstGeom prst="line">
                <a:avLst/>
              </a:prstGeom>
              <a:ln w="12700">
                <a:solidFill>
                  <a:srgbClr val="E7680F"/>
                </a:solidFill>
              </a:ln>
            </p:spPr>
            <p:style>
              <a:lnRef idx="1">
                <a:schemeClr val="accent1"/>
              </a:lnRef>
              <a:fillRef idx="0">
                <a:schemeClr val="accent1"/>
              </a:fillRef>
              <a:effectRef idx="0">
                <a:schemeClr val="accent1"/>
              </a:effectRef>
              <a:fontRef idx="minor">
                <a:schemeClr val="tx1"/>
              </a:fontRef>
            </p:style>
          </p:cxnSp>
        </p:grpSp>
        <p:sp>
          <p:nvSpPr>
            <p:cNvPr id="27" name="!!1">
              <a:extLst>
                <a:ext uri="{FF2B5EF4-FFF2-40B4-BE49-F238E27FC236}">
                  <a16:creationId xmlns:a16="http://schemas.microsoft.com/office/drawing/2014/main" id="{B9B8B857-A9B0-9118-DCA6-97A915F85FAD}"/>
                </a:ext>
              </a:extLst>
            </p:cNvPr>
            <p:cNvSpPr txBox="1"/>
            <p:nvPr/>
          </p:nvSpPr>
          <p:spPr>
            <a:xfrm>
              <a:off x="1329199" y="3839403"/>
              <a:ext cx="6215013" cy="807059"/>
            </a:xfrm>
            <a:prstGeom prst="rect">
              <a:avLst/>
            </a:prstGeom>
            <a:noFill/>
          </p:spPr>
          <p:txBody>
            <a:bodyPr wrap="square" rtlCol="0">
              <a:spAutoFit/>
            </a:bodyPr>
            <a:lstStyle/>
            <a:p>
              <a:pPr marL="0" marR="0" algn="just">
                <a:lnSpc>
                  <a:spcPts val="2000"/>
                </a:lnSpc>
                <a:spcBef>
                  <a:spcPts val="0"/>
                </a:spcBef>
                <a:spcAft>
                  <a:spcPts val="0"/>
                </a:spcAft>
              </a:pPr>
              <a:r>
                <a:rPr lang="en-US" sz="1800" dirty="0">
                  <a:latin typeface="+mj-lt"/>
                  <a:ea typeface="Times New Roman" panose="02020603050405020304" pitchFamily="18" charset="0"/>
                </a:rPr>
                <a:t>HĐ </a:t>
              </a:r>
              <a:r>
                <a:rPr lang="vi-VN" sz="1800" dirty="0">
                  <a:effectLst/>
                  <a:latin typeface="+mj-lt"/>
                  <a:ea typeface="Times New Roman" panose="02020603050405020304" pitchFamily="18" charset="0"/>
                </a:rPr>
                <a:t>mà trong đó hai bên xác định thời hạn, thời điểm chấm dứt hiệu lực của </a:t>
              </a:r>
              <a:r>
                <a:rPr lang="en-US" sz="1800" dirty="0">
                  <a:effectLst/>
                  <a:latin typeface="+mj-lt"/>
                  <a:ea typeface="Times New Roman" panose="02020603050405020304" pitchFamily="18" charset="0"/>
                </a:rPr>
                <a:t>HĐ</a:t>
              </a:r>
              <a:r>
                <a:rPr lang="vi-VN" sz="1800" dirty="0">
                  <a:effectLst/>
                  <a:latin typeface="+mj-lt"/>
                  <a:ea typeface="Times New Roman" panose="02020603050405020304" pitchFamily="18" charset="0"/>
                </a:rPr>
                <a:t> trong thời gian không quá 36 tháng kể từ thời điểm có hiệu lực của hợp </a:t>
              </a:r>
              <a:r>
                <a:rPr lang="en-US" sz="1800" dirty="0">
                  <a:latin typeface="+mj-lt"/>
                  <a:ea typeface="Times New Roman" panose="02020603050405020304" pitchFamily="18" charset="0"/>
                </a:rPr>
                <a:t>HĐ</a:t>
              </a:r>
              <a:r>
                <a:rPr lang="vi-VN" sz="1800" dirty="0">
                  <a:effectLst/>
                  <a:latin typeface="+mj-lt"/>
                  <a:ea typeface="Times New Roman" panose="02020603050405020304" pitchFamily="18" charset="0"/>
                </a:rPr>
                <a:t>.</a:t>
              </a:r>
              <a:r>
                <a:rPr lang="vi-VN" sz="1800" dirty="0">
                  <a:solidFill>
                    <a:srgbClr val="000000"/>
                  </a:solidFill>
                  <a:effectLst/>
                  <a:highlight>
                    <a:srgbClr val="FFFFFF"/>
                  </a:highlight>
                  <a:latin typeface="+mj-lt"/>
                  <a:ea typeface="Times New Roman" panose="02020603050405020304" pitchFamily="18" charset="0"/>
                </a:rPr>
                <a:t>  </a:t>
              </a:r>
              <a:endParaRPr lang="en-US" sz="1800" dirty="0">
                <a:effectLst/>
                <a:latin typeface="+mj-lt"/>
                <a:ea typeface="Times New Roman" panose="02020603050405020304" pitchFamily="18" charset="0"/>
              </a:endParaRPr>
            </a:p>
          </p:txBody>
        </p:sp>
      </p:grpSp>
      <p:sp>
        <p:nvSpPr>
          <p:cNvPr id="6" name="Content Placeholder 2">
            <a:extLst>
              <a:ext uri="{FF2B5EF4-FFF2-40B4-BE49-F238E27FC236}">
                <a16:creationId xmlns:a16="http://schemas.microsoft.com/office/drawing/2014/main" id="{6EFD6992-D114-472D-3D52-BF8A9BF0B82B}"/>
              </a:ext>
            </a:extLst>
          </p:cNvPr>
          <p:cNvSpPr txBox="1">
            <a:spLocks/>
          </p:cNvSpPr>
          <p:nvPr/>
        </p:nvSpPr>
        <p:spPr bwMode="auto">
          <a:xfrm>
            <a:off x="116681" y="556098"/>
            <a:ext cx="8641556" cy="7489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ts val="0"/>
              </a:spcBef>
              <a:buNone/>
              <a:defRPr/>
            </a:pPr>
            <a:r>
              <a:rPr lang="en-US" sz="2000" b="1" dirty="0">
                <a:solidFill>
                  <a:srgbClr val="C00000"/>
                </a:solidFill>
                <a:effectLst/>
                <a:latin typeface="Times New Roman" panose="02020603050405020304" pitchFamily="18" charset="0"/>
                <a:ea typeface="Times New Roman" panose="02020603050405020304" pitchFamily="18" charset="0"/>
              </a:rPr>
              <a:t>3.3.3. </a:t>
            </a:r>
            <a:r>
              <a:rPr lang="en-US" sz="2000" b="1" dirty="0" err="1">
                <a:solidFill>
                  <a:srgbClr val="C00000"/>
                </a:solidFill>
                <a:effectLst/>
                <a:latin typeface="Times New Roman" panose="02020603050405020304" pitchFamily="18" charset="0"/>
                <a:ea typeface="Times New Roman" panose="02020603050405020304" pitchFamily="18" charset="0"/>
              </a:rPr>
              <a:t>Phân</a:t>
            </a:r>
            <a:r>
              <a:rPr lang="en-US" sz="2000" b="1" dirty="0">
                <a:solidFill>
                  <a:srgbClr val="C00000"/>
                </a:solidFill>
                <a:effectLst/>
                <a:latin typeface="Times New Roman" panose="02020603050405020304" pitchFamily="18" charset="0"/>
                <a:ea typeface="Times New Roman" panose="02020603050405020304" pitchFamily="18" charset="0"/>
              </a:rPr>
              <a:t> </a:t>
            </a:r>
            <a:r>
              <a:rPr lang="en-US" sz="2000" b="1" dirty="0" err="1">
                <a:solidFill>
                  <a:srgbClr val="C00000"/>
                </a:solidFill>
                <a:effectLst/>
                <a:latin typeface="Times New Roman" panose="02020603050405020304" pitchFamily="18" charset="0"/>
                <a:ea typeface="Times New Roman" panose="02020603050405020304" pitchFamily="18" charset="0"/>
              </a:rPr>
              <a:t>loại</a:t>
            </a:r>
            <a:r>
              <a:rPr lang="en-US" sz="2000" b="1" dirty="0">
                <a:solidFill>
                  <a:srgbClr val="C00000"/>
                </a:solidFill>
                <a:effectLst/>
                <a:latin typeface="Times New Roman" panose="02020603050405020304" pitchFamily="18" charset="0"/>
                <a:ea typeface="Times New Roman" panose="02020603050405020304" pitchFamily="18" charset="0"/>
              </a:rPr>
              <a:t> </a:t>
            </a:r>
            <a:r>
              <a:rPr lang="en-US" sz="2000" b="1" dirty="0" err="1">
                <a:solidFill>
                  <a:srgbClr val="C00000"/>
                </a:solidFill>
                <a:effectLst/>
                <a:latin typeface="Times New Roman" panose="02020603050405020304" pitchFamily="18" charset="0"/>
                <a:ea typeface="Times New Roman" panose="02020603050405020304" pitchFamily="18" charset="0"/>
              </a:rPr>
              <a:t>hợp</a:t>
            </a:r>
            <a:r>
              <a:rPr lang="en-US" sz="2000" b="1" dirty="0">
                <a:solidFill>
                  <a:srgbClr val="C00000"/>
                </a:solidFill>
                <a:effectLst/>
                <a:latin typeface="Times New Roman" panose="02020603050405020304" pitchFamily="18" charset="0"/>
                <a:ea typeface="Times New Roman" panose="02020603050405020304" pitchFamily="18" charset="0"/>
              </a:rPr>
              <a:t> </a:t>
            </a:r>
            <a:r>
              <a:rPr lang="en-US" sz="2000" b="1" dirty="0" err="1">
                <a:solidFill>
                  <a:srgbClr val="C00000"/>
                </a:solidFill>
                <a:effectLst/>
                <a:latin typeface="Times New Roman" panose="02020603050405020304" pitchFamily="18" charset="0"/>
                <a:ea typeface="Times New Roman" panose="02020603050405020304" pitchFamily="18" charset="0"/>
              </a:rPr>
              <a:t>đồng</a:t>
            </a:r>
            <a:r>
              <a:rPr lang="en-US" sz="2000" b="1" dirty="0">
                <a:solidFill>
                  <a:srgbClr val="C00000"/>
                </a:solidFill>
                <a:effectLst/>
                <a:latin typeface="Times New Roman" panose="02020603050405020304" pitchFamily="18" charset="0"/>
                <a:ea typeface="Times New Roman" panose="02020603050405020304" pitchFamily="18" charset="0"/>
              </a:rPr>
              <a:t> </a:t>
            </a:r>
            <a:r>
              <a:rPr lang="en-US" sz="2000" b="1" dirty="0" err="1">
                <a:solidFill>
                  <a:srgbClr val="C00000"/>
                </a:solidFill>
                <a:effectLst/>
                <a:latin typeface="Times New Roman" panose="02020603050405020304" pitchFamily="18" charset="0"/>
                <a:ea typeface="Times New Roman" panose="02020603050405020304" pitchFamily="18" charset="0"/>
              </a:rPr>
              <a:t>lao</a:t>
            </a:r>
            <a:r>
              <a:rPr lang="en-US" sz="2000" b="1" dirty="0">
                <a:solidFill>
                  <a:srgbClr val="C00000"/>
                </a:solidFill>
                <a:effectLst/>
                <a:latin typeface="Times New Roman" panose="02020603050405020304" pitchFamily="18" charset="0"/>
                <a:ea typeface="Times New Roman" panose="02020603050405020304" pitchFamily="18" charset="0"/>
              </a:rPr>
              <a:t> </a:t>
            </a:r>
            <a:r>
              <a:rPr lang="en-US" sz="2000" b="1" dirty="0" err="1">
                <a:solidFill>
                  <a:srgbClr val="C00000"/>
                </a:solidFill>
                <a:effectLst/>
                <a:latin typeface="Times New Roman" panose="02020603050405020304" pitchFamily="18" charset="0"/>
                <a:ea typeface="Times New Roman" panose="02020603050405020304" pitchFamily="18" charset="0"/>
              </a:rPr>
              <a:t>động</a:t>
            </a:r>
            <a:r>
              <a:rPr lang="en-US" sz="2000" b="1" dirty="0">
                <a:solidFill>
                  <a:srgbClr val="C00000"/>
                </a:solidFill>
                <a:effectLst/>
                <a:latin typeface="Times New Roman" panose="02020603050405020304" pitchFamily="18" charset="0"/>
                <a:ea typeface="Times New Roman" panose="02020603050405020304" pitchFamily="18" charset="0"/>
              </a:rPr>
              <a:t> </a:t>
            </a:r>
            <a:endParaRPr lang="en-US" sz="2400" b="1" dirty="0">
              <a:solidFill>
                <a:srgbClr val="C00000"/>
              </a:solidFill>
              <a:latin typeface="Arial" pitchFamily="34" charset="0"/>
              <a:cs typeface="Arial" pitchFamily="34" charset="0"/>
            </a:endParaRPr>
          </a:p>
        </p:txBody>
      </p:sp>
    </p:spTree>
    <p:extLst>
      <p:ext uri="{BB962C8B-B14F-4D97-AF65-F5344CB8AC3E}">
        <p14:creationId xmlns:p14="http://schemas.microsoft.com/office/powerpoint/2010/main" val="40483531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1000"/>
                                        <p:tgtEl>
                                          <p:spTgt spid="17"/>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wipe(left)">
                                      <p:cBhvr>
                                        <p:cTn id="11" dur="1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3" name="AutoShape 6" descr="Danh ca Ngọc Sơn chia sẻ di chúc viết tay sâu sắc và đầy tình cảm của người  cha quá cố - MOLI Star">
            <a:extLst>
              <a:ext uri="{FF2B5EF4-FFF2-40B4-BE49-F238E27FC236}">
                <a16:creationId xmlns:a16="http://schemas.microsoft.com/office/drawing/2014/main" id="{09A0B033-5114-91F5-D69C-16D907191493}"/>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18" name="TextBox 17">
            <a:extLst>
              <a:ext uri="{FF2B5EF4-FFF2-40B4-BE49-F238E27FC236}">
                <a16:creationId xmlns:a16="http://schemas.microsoft.com/office/drawing/2014/main" id="{5FCC0D4F-65D3-0474-80FF-C1B076647400}"/>
              </a:ext>
            </a:extLst>
          </p:cNvPr>
          <p:cNvSpPr txBox="1"/>
          <p:nvPr/>
        </p:nvSpPr>
        <p:spPr>
          <a:xfrm>
            <a:off x="116681" y="453389"/>
            <a:ext cx="6685794" cy="400110"/>
          </a:xfrm>
          <a:prstGeom prst="rect">
            <a:avLst/>
          </a:prstGeom>
          <a:noFill/>
        </p:spPr>
        <p:txBody>
          <a:bodyPr wrap="square" rtlCol="0">
            <a:spAutoFit/>
          </a:bodyPr>
          <a:lstStyle/>
          <a:p>
            <a:pPr algn="ctr">
              <a:defRPr/>
            </a:pPr>
            <a:r>
              <a:rPr lang="vi-VN" sz="2000" b="1" i="1" dirty="0">
                <a:cs typeface="Arial" pitchFamily="34" charset="0"/>
              </a:rPr>
              <a:t>Một số lưu ý khi áp dụng </a:t>
            </a:r>
            <a:r>
              <a:rPr lang="en-US" sz="2000" b="1" i="1" dirty="0">
                <a:latin typeface="Arial" pitchFamily="34" charset="0"/>
                <a:cs typeface="Arial" pitchFamily="34" charset="0"/>
              </a:rPr>
              <a:t>HĐ LĐ</a:t>
            </a:r>
            <a:endParaRPr lang="vi-VN" sz="2000" b="1" dirty="0">
              <a:solidFill>
                <a:srgbClr val="C00000"/>
              </a:solidFill>
              <a:cs typeface="Arial" pitchFamily="34" charset="0"/>
            </a:endParaRPr>
          </a:p>
        </p:txBody>
      </p:sp>
      <p:grpSp>
        <p:nvGrpSpPr>
          <p:cNvPr id="2" name="Nhóm 154">
            <a:extLst>
              <a:ext uri="{FF2B5EF4-FFF2-40B4-BE49-F238E27FC236}">
                <a16:creationId xmlns:a16="http://schemas.microsoft.com/office/drawing/2014/main" id="{2CC30D41-B8E5-67CD-FF5D-189D5B6F2B24}"/>
              </a:ext>
            </a:extLst>
          </p:cNvPr>
          <p:cNvGrpSpPr/>
          <p:nvPr/>
        </p:nvGrpSpPr>
        <p:grpSpPr>
          <a:xfrm>
            <a:off x="230981" y="1027833"/>
            <a:ext cx="8186963" cy="1323439"/>
            <a:chOff x="669416" y="2897889"/>
            <a:chExt cx="6384700" cy="1764581"/>
          </a:xfrm>
        </p:grpSpPr>
        <p:sp>
          <p:nvSpPr>
            <p:cNvPr id="4" name="TextBox 27">
              <a:extLst>
                <a:ext uri="{FF2B5EF4-FFF2-40B4-BE49-F238E27FC236}">
                  <a16:creationId xmlns:a16="http://schemas.microsoft.com/office/drawing/2014/main" id="{75E62D3E-65E5-D318-793F-BF34E8066804}"/>
                </a:ext>
              </a:extLst>
            </p:cNvPr>
            <p:cNvSpPr txBox="1"/>
            <p:nvPr/>
          </p:nvSpPr>
          <p:spPr>
            <a:xfrm>
              <a:off x="1158862" y="2897889"/>
              <a:ext cx="5895254" cy="1764581"/>
            </a:xfrm>
            <a:prstGeom prst="rect">
              <a:avLst/>
            </a:prstGeom>
            <a:noFill/>
          </p:spPr>
          <p:txBody>
            <a:bodyPr wrap="square" rtlCol="0">
              <a:spAutoFit/>
            </a:bodyPr>
            <a:lstStyle/>
            <a:p>
              <a:pPr algn="just" fontAlgn="auto">
                <a:spcBef>
                  <a:spcPts val="0"/>
                </a:spcBef>
                <a:spcAft>
                  <a:spcPts val="0"/>
                </a:spcAft>
                <a:defRPr/>
              </a:pPr>
              <a:r>
                <a:rPr lang="vi-VN" sz="2000" dirty="0">
                  <a:cs typeface="Arial" pitchFamily="34" charset="0"/>
                </a:rPr>
                <a:t>Khi </a:t>
              </a:r>
              <a:r>
                <a:rPr lang="en-US" sz="2000" dirty="0">
                  <a:latin typeface="Arial" pitchFamily="34" charset="0"/>
                  <a:cs typeface="Arial" pitchFamily="34" charset="0"/>
                </a:rPr>
                <a:t>HĐ LĐ </a:t>
              </a:r>
              <a:r>
                <a:rPr lang="vi-VN" sz="2000" b="1" i="1" dirty="0">
                  <a:solidFill>
                    <a:srgbClr val="FF0000"/>
                  </a:solidFill>
                  <a:cs typeface="Arial" pitchFamily="34" charset="0"/>
                </a:rPr>
                <a:t>xác định thời hạn </a:t>
              </a:r>
              <a:r>
                <a:rPr lang="en-US" sz="2000" i="1" dirty="0">
                  <a:solidFill>
                    <a:srgbClr val="FF0000"/>
                  </a:solidFill>
                  <a:cs typeface="Arial" pitchFamily="34" charset="0"/>
                </a:rPr>
                <a:t>( </a:t>
              </a:r>
              <a:r>
                <a:rPr lang="vi-VN" sz="2000" dirty="0">
                  <a:solidFill>
                    <a:srgbClr val="FF0000"/>
                  </a:solidFill>
                  <a:cs typeface="Arial" pitchFamily="34" charset="0"/>
                </a:rPr>
                <a:t>loại 2</a:t>
              </a:r>
              <a:r>
                <a:rPr lang="en-US" sz="2000" dirty="0">
                  <a:solidFill>
                    <a:srgbClr val="FF0000"/>
                  </a:solidFill>
                  <a:cs typeface="Arial" pitchFamily="34" charset="0"/>
                </a:rPr>
                <a:t>)</a:t>
              </a:r>
              <a:r>
                <a:rPr lang="vi-VN" sz="2000" dirty="0">
                  <a:cs typeface="Arial" pitchFamily="34" charset="0"/>
                </a:rPr>
                <a:t> hết hạn mà </a:t>
              </a:r>
              <a:r>
                <a:rPr lang="en-US" sz="2000" dirty="0">
                  <a:latin typeface="Arial" pitchFamily="34" charset="0"/>
                  <a:cs typeface="Arial" pitchFamily="34" charset="0"/>
                </a:rPr>
                <a:t>NLĐ </a:t>
              </a:r>
              <a:r>
                <a:rPr lang="vi-VN" sz="2000" dirty="0">
                  <a:cs typeface="Arial" pitchFamily="34" charset="0"/>
                </a:rPr>
                <a:t>tiếp tục làm việc thì trong thời hạn </a:t>
              </a:r>
              <a:r>
                <a:rPr lang="vi-VN" sz="2000" dirty="0">
                  <a:solidFill>
                    <a:srgbClr val="FF0000"/>
                  </a:solidFill>
                  <a:cs typeface="Arial" pitchFamily="34" charset="0"/>
                </a:rPr>
                <a:t>30 ngày</a:t>
              </a:r>
              <a:r>
                <a:rPr lang="vi-VN" sz="2000" dirty="0">
                  <a:cs typeface="Arial" pitchFamily="34" charset="0"/>
                </a:rPr>
                <a:t>, kể từ ngày </a:t>
              </a:r>
              <a:r>
                <a:rPr lang="en-US" sz="2000" dirty="0">
                  <a:cs typeface="Arial" pitchFamily="34" charset="0"/>
                </a:rPr>
                <a:t>HĐLĐ </a:t>
              </a:r>
              <a:r>
                <a:rPr lang="vi-VN" sz="2000" dirty="0">
                  <a:cs typeface="Arial" pitchFamily="34" charset="0"/>
                </a:rPr>
                <a:t>hết hạn, hai bên </a:t>
              </a:r>
              <a:r>
                <a:rPr lang="vi-VN" sz="2000" b="1" dirty="0">
                  <a:solidFill>
                    <a:srgbClr val="FF0000"/>
                  </a:solidFill>
                  <a:cs typeface="Arial" pitchFamily="34" charset="0"/>
                </a:rPr>
                <a:t>phải ký kết </a:t>
              </a:r>
              <a:r>
                <a:rPr lang="en-US" sz="2000" dirty="0">
                  <a:cs typeface="Arial" pitchFamily="34" charset="0"/>
                </a:rPr>
                <a:t>HĐLĐ </a:t>
              </a:r>
              <a:r>
                <a:rPr lang="vi-VN" sz="2000" dirty="0">
                  <a:cs typeface="Arial" pitchFamily="34" charset="0"/>
                </a:rPr>
                <a:t>mới </a:t>
              </a:r>
            </a:p>
            <a:p>
              <a:pPr fontAlgn="auto">
                <a:spcBef>
                  <a:spcPts val="0"/>
                </a:spcBef>
                <a:spcAft>
                  <a:spcPts val="0"/>
                </a:spcAft>
                <a:defRPr/>
              </a:pPr>
              <a:endParaRPr lang="vi-VN" sz="2000" dirty="0">
                <a:cs typeface="Arial" pitchFamily="34" charset="0"/>
              </a:endParaRPr>
            </a:p>
          </p:txBody>
        </p:sp>
        <p:grpSp>
          <p:nvGrpSpPr>
            <p:cNvPr id="15" name="Nhóm 156">
              <a:extLst>
                <a:ext uri="{FF2B5EF4-FFF2-40B4-BE49-F238E27FC236}">
                  <a16:creationId xmlns:a16="http://schemas.microsoft.com/office/drawing/2014/main" id="{0BFF01BE-5417-2530-4F65-07F03DA7A375}"/>
                </a:ext>
              </a:extLst>
            </p:cNvPr>
            <p:cNvGrpSpPr/>
            <p:nvPr/>
          </p:nvGrpSpPr>
          <p:grpSpPr>
            <a:xfrm rot="16200000">
              <a:off x="690749" y="3085589"/>
              <a:ext cx="330518" cy="373184"/>
              <a:chOff x="5963428" y="786027"/>
              <a:chExt cx="867388" cy="1034112"/>
            </a:xfrm>
          </p:grpSpPr>
          <p:sp>
            <p:nvSpPr>
              <p:cNvPr id="16" name="Lưu Đồ: Quyết Định 168">
                <a:extLst>
                  <a:ext uri="{FF2B5EF4-FFF2-40B4-BE49-F238E27FC236}">
                    <a16:creationId xmlns:a16="http://schemas.microsoft.com/office/drawing/2014/main" id="{C7C9E6DA-06DC-ADF9-A46C-9915EC502FF8}"/>
                  </a:ext>
                </a:extLst>
              </p:cNvPr>
              <p:cNvSpPr/>
              <p:nvPr/>
            </p:nvSpPr>
            <p:spPr>
              <a:xfrm>
                <a:off x="5963428" y="110759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17" name="Lưu Đồ: Quyết Định 166">
                <a:extLst>
                  <a:ext uri="{FF2B5EF4-FFF2-40B4-BE49-F238E27FC236}">
                    <a16:creationId xmlns:a16="http://schemas.microsoft.com/office/drawing/2014/main" id="{90429824-A1CD-159F-9E5C-ABF1C5584F2E}"/>
                  </a:ext>
                </a:extLst>
              </p:cNvPr>
              <p:cNvSpPr/>
              <p:nvPr/>
            </p:nvSpPr>
            <p:spPr>
              <a:xfrm>
                <a:off x="6227588" y="1093811"/>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19" name="Lưu Đồ: Quyết Định 164">
                <a:extLst>
                  <a:ext uri="{FF2B5EF4-FFF2-40B4-BE49-F238E27FC236}">
                    <a16:creationId xmlns:a16="http://schemas.microsoft.com/office/drawing/2014/main" id="{8C2E9C2B-2E9A-3B19-4FCB-C0AF33ABFD81}"/>
                  </a:ext>
                </a:extLst>
              </p:cNvPr>
              <p:cNvSpPr/>
              <p:nvPr/>
            </p:nvSpPr>
            <p:spPr>
              <a:xfrm>
                <a:off x="6099838" y="141597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20" name="Lưu Đồ: Quyết Định 162">
                <a:extLst>
                  <a:ext uri="{FF2B5EF4-FFF2-40B4-BE49-F238E27FC236}">
                    <a16:creationId xmlns:a16="http://schemas.microsoft.com/office/drawing/2014/main" id="{9CB5B3CF-18DB-21BF-BB71-688E9E0B5710}"/>
                  </a:ext>
                </a:extLst>
              </p:cNvPr>
              <p:cNvSpPr/>
              <p:nvPr/>
            </p:nvSpPr>
            <p:spPr>
              <a:xfrm>
                <a:off x="6080830" y="78602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solidFill>
                    <a:schemeClr val="tx1"/>
                  </a:solidFill>
                </a:endParaRPr>
              </a:p>
            </p:txBody>
          </p:sp>
        </p:grpSp>
      </p:grpSp>
      <p:grpSp>
        <p:nvGrpSpPr>
          <p:cNvPr id="21" name="Nhóm 154">
            <a:extLst>
              <a:ext uri="{FF2B5EF4-FFF2-40B4-BE49-F238E27FC236}">
                <a16:creationId xmlns:a16="http://schemas.microsoft.com/office/drawing/2014/main" id="{3AF8F2F3-6760-B398-C042-1894AE253694}"/>
              </a:ext>
            </a:extLst>
          </p:cNvPr>
          <p:cNvGrpSpPr/>
          <p:nvPr/>
        </p:nvGrpSpPr>
        <p:grpSpPr>
          <a:xfrm>
            <a:off x="328612" y="2384824"/>
            <a:ext cx="8470108" cy="1631216"/>
            <a:chOff x="669416" y="2689507"/>
            <a:chExt cx="6389892" cy="2174949"/>
          </a:xfrm>
        </p:grpSpPr>
        <p:sp>
          <p:nvSpPr>
            <p:cNvPr id="22" name="TextBox 27">
              <a:extLst>
                <a:ext uri="{FF2B5EF4-FFF2-40B4-BE49-F238E27FC236}">
                  <a16:creationId xmlns:a16="http://schemas.microsoft.com/office/drawing/2014/main" id="{92575803-828C-6E7B-4970-DA66A56FE6EE}"/>
                </a:ext>
              </a:extLst>
            </p:cNvPr>
            <p:cNvSpPr txBox="1"/>
            <p:nvPr/>
          </p:nvSpPr>
          <p:spPr>
            <a:xfrm>
              <a:off x="1164054" y="2689507"/>
              <a:ext cx="5895254" cy="2174949"/>
            </a:xfrm>
            <a:prstGeom prst="rect">
              <a:avLst/>
            </a:prstGeom>
            <a:noFill/>
          </p:spPr>
          <p:txBody>
            <a:bodyPr wrap="square" rtlCol="0">
              <a:spAutoFit/>
            </a:bodyPr>
            <a:lstStyle/>
            <a:p>
              <a:pPr algn="just" fontAlgn="auto">
                <a:spcBef>
                  <a:spcPts val="0"/>
                </a:spcBef>
                <a:spcAft>
                  <a:spcPts val="0"/>
                </a:spcAft>
                <a:defRPr/>
              </a:pPr>
              <a:r>
                <a:rPr lang="en-US" sz="2000" dirty="0">
                  <a:cs typeface="Arial" pitchFamily="34" charset="0"/>
                </a:rPr>
                <a:t>N</a:t>
              </a:r>
              <a:r>
                <a:rPr lang="vi-VN" sz="2000" dirty="0">
                  <a:cs typeface="Arial" pitchFamily="34" charset="0"/>
                </a:rPr>
                <a:t>ếu </a:t>
              </a:r>
              <a:r>
                <a:rPr lang="vi-VN" sz="2000" dirty="0">
                  <a:solidFill>
                    <a:srgbClr val="FF0000"/>
                  </a:solidFill>
                  <a:cs typeface="Arial" pitchFamily="34" charset="0"/>
                </a:rPr>
                <a:t>không ký kết </a:t>
              </a:r>
              <a:r>
                <a:rPr lang="en-US" sz="2000" dirty="0">
                  <a:solidFill>
                    <a:srgbClr val="FF0000"/>
                  </a:solidFill>
                  <a:cs typeface="Arial" pitchFamily="34" charset="0"/>
                </a:rPr>
                <a:t> HĐLĐ </a:t>
              </a:r>
              <a:r>
                <a:rPr lang="vi-VN" sz="2000" dirty="0">
                  <a:cs typeface="Arial" pitchFamily="34" charset="0"/>
                </a:rPr>
                <a:t>mới thì</a:t>
              </a:r>
              <a:r>
                <a:rPr lang="en-US" sz="2000" dirty="0">
                  <a:cs typeface="Arial" pitchFamily="34" charset="0"/>
                </a:rPr>
                <a:t> </a:t>
              </a:r>
              <a:r>
                <a:rPr lang="vi-VN" sz="2000" dirty="0">
                  <a:cs typeface="Arial" pitchFamily="34" charset="0"/>
                </a:rPr>
                <a:t>hợp đồng </a:t>
              </a:r>
              <a:r>
                <a:rPr lang="vi-VN" sz="2000" dirty="0">
                  <a:solidFill>
                    <a:srgbClr val="FF0000"/>
                  </a:solidFill>
                  <a:cs typeface="Arial" pitchFamily="34" charset="0"/>
                </a:rPr>
                <a:t>xác định thời hạn </a:t>
              </a:r>
              <a:r>
                <a:rPr lang="en-US" sz="2000" dirty="0">
                  <a:solidFill>
                    <a:srgbClr val="FF0000"/>
                  </a:solidFill>
                  <a:cs typeface="Arial" pitchFamily="34" charset="0"/>
                </a:rPr>
                <a:t>(</a:t>
              </a:r>
              <a:r>
                <a:rPr lang="vi-VN" sz="2000" dirty="0">
                  <a:solidFill>
                    <a:srgbClr val="FF0000"/>
                  </a:solidFill>
                  <a:cs typeface="Arial" pitchFamily="34" charset="0"/>
                </a:rPr>
                <a:t>loại 2</a:t>
              </a:r>
              <a:r>
                <a:rPr lang="en-US" sz="2000" dirty="0">
                  <a:solidFill>
                    <a:srgbClr val="FF0000"/>
                  </a:solidFill>
                  <a:cs typeface="Arial" pitchFamily="34" charset="0"/>
                </a:rPr>
                <a:t>) </a:t>
              </a:r>
              <a:r>
                <a:rPr lang="vi-VN" sz="2000" dirty="0">
                  <a:cs typeface="Arial" pitchFamily="34" charset="0"/>
                </a:rPr>
                <a:t>trở thành </a:t>
              </a:r>
              <a:r>
                <a:rPr lang="en-US" sz="2000" dirty="0">
                  <a:cs typeface="Arial" pitchFamily="34" charset="0"/>
                </a:rPr>
                <a:t>HĐLĐ </a:t>
              </a:r>
              <a:r>
                <a:rPr lang="vi-VN" sz="2000" dirty="0">
                  <a:solidFill>
                    <a:srgbClr val="FF0000"/>
                  </a:solidFill>
                  <a:cs typeface="Arial" pitchFamily="34" charset="0"/>
                </a:rPr>
                <a:t>không xác định thời hạn </a:t>
              </a:r>
              <a:r>
                <a:rPr lang="en-US" sz="2000" dirty="0">
                  <a:solidFill>
                    <a:srgbClr val="FF0000"/>
                  </a:solidFill>
                  <a:cs typeface="Arial" pitchFamily="34" charset="0"/>
                </a:rPr>
                <a:t>(</a:t>
              </a:r>
              <a:r>
                <a:rPr lang="vi-VN" sz="2000" dirty="0">
                  <a:solidFill>
                    <a:srgbClr val="FF0000"/>
                  </a:solidFill>
                  <a:cs typeface="Arial" pitchFamily="34" charset="0"/>
                </a:rPr>
                <a:t>loại </a:t>
              </a:r>
              <a:r>
                <a:rPr lang="en-US" sz="2000" dirty="0">
                  <a:solidFill>
                    <a:srgbClr val="FF0000"/>
                  </a:solidFill>
                  <a:latin typeface="Arial" pitchFamily="34" charset="0"/>
                  <a:cs typeface="Arial" pitchFamily="34" charset="0"/>
                </a:rPr>
                <a:t>1</a:t>
              </a:r>
              <a:r>
                <a:rPr lang="en-US" sz="2000" dirty="0">
                  <a:solidFill>
                    <a:srgbClr val="FF0000"/>
                  </a:solidFill>
                  <a:cs typeface="Arial" pitchFamily="34" charset="0"/>
                </a:rPr>
                <a:t>)</a:t>
              </a:r>
              <a:endParaRPr lang="en-US" sz="2000" dirty="0">
                <a:solidFill>
                  <a:srgbClr val="FF0000"/>
                </a:solidFill>
                <a:latin typeface="Arial" pitchFamily="34" charset="0"/>
                <a:cs typeface="Arial" pitchFamily="34" charset="0"/>
              </a:endParaRPr>
            </a:p>
            <a:p>
              <a:pPr algn="ctr">
                <a:defRPr/>
              </a:pPr>
              <a:endParaRPr lang="en-US" sz="2000" dirty="0">
                <a:latin typeface="Arial" pitchFamily="34" charset="0"/>
                <a:cs typeface="Arial" pitchFamily="34" charset="0"/>
              </a:endParaRPr>
            </a:p>
            <a:p>
              <a:pPr algn="ctr" fontAlgn="auto">
                <a:spcBef>
                  <a:spcPts val="0"/>
                </a:spcBef>
                <a:spcAft>
                  <a:spcPts val="0"/>
                </a:spcAft>
                <a:defRPr/>
              </a:pPr>
              <a:endParaRPr lang="vi-VN" sz="2000" b="1" i="1" dirty="0">
                <a:cs typeface="Arial" pitchFamily="34" charset="0"/>
              </a:endParaRPr>
            </a:p>
            <a:p>
              <a:pPr fontAlgn="auto">
                <a:spcBef>
                  <a:spcPts val="0"/>
                </a:spcBef>
                <a:spcAft>
                  <a:spcPts val="0"/>
                </a:spcAft>
                <a:defRPr/>
              </a:pPr>
              <a:endParaRPr lang="vi-VN" sz="2000" dirty="0">
                <a:cs typeface="Arial" pitchFamily="34" charset="0"/>
              </a:endParaRPr>
            </a:p>
          </p:txBody>
        </p:sp>
        <p:grpSp>
          <p:nvGrpSpPr>
            <p:cNvPr id="23" name="Nhóm 156">
              <a:extLst>
                <a:ext uri="{FF2B5EF4-FFF2-40B4-BE49-F238E27FC236}">
                  <a16:creationId xmlns:a16="http://schemas.microsoft.com/office/drawing/2014/main" id="{921B9D03-4D3C-24AB-FC31-C88D2DA3999B}"/>
                </a:ext>
              </a:extLst>
            </p:cNvPr>
            <p:cNvGrpSpPr/>
            <p:nvPr/>
          </p:nvGrpSpPr>
          <p:grpSpPr>
            <a:xfrm rot="16200000">
              <a:off x="690749" y="3085589"/>
              <a:ext cx="330518" cy="373184"/>
              <a:chOff x="5963428" y="786027"/>
              <a:chExt cx="867388" cy="1034112"/>
            </a:xfrm>
          </p:grpSpPr>
          <p:sp>
            <p:nvSpPr>
              <p:cNvPr id="24" name="Lưu Đồ: Quyết Định 168">
                <a:extLst>
                  <a:ext uri="{FF2B5EF4-FFF2-40B4-BE49-F238E27FC236}">
                    <a16:creationId xmlns:a16="http://schemas.microsoft.com/office/drawing/2014/main" id="{742E6066-491D-D8EA-4FB1-3E972041D3E0}"/>
                  </a:ext>
                </a:extLst>
              </p:cNvPr>
              <p:cNvSpPr/>
              <p:nvPr/>
            </p:nvSpPr>
            <p:spPr>
              <a:xfrm>
                <a:off x="5963428" y="110759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25" name="Lưu Đồ: Quyết Định 166">
                <a:extLst>
                  <a:ext uri="{FF2B5EF4-FFF2-40B4-BE49-F238E27FC236}">
                    <a16:creationId xmlns:a16="http://schemas.microsoft.com/office/drawing/2014/main" id="{9EAAFF20-E44D-EF55-8869-6A085D0FE0B3}"/>
                  </a:ext>
                </a:extLst>
              </p:cNvPr>
              <p:cNvSpPr/>
              <p:nvPr/>
            </p:nvSpPr>
            <p:spPr>
              <a:xfrm>
                <a:off x="6227588" y="1093811"/>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26" name="Lưu Đồ: Quyết Định 164">
                <a:extLst>
                  <a:ext uri="{FF2B5EF4-FFF2-40B4-BE49-F238E27FC236}">
                    <a16:creationId xmlns:a16="http://schemas.microsoft.com/office/drawing/2014/main" id="{3516AAA4-E609-DA38-BF75-8DA914BC6721}"/>
                  </a:ext>
                </a:extLst>
              </p:cNvPr>
              <p:cNvSpPr/>
              <p:nvPr/>
            </p:nvSpPr>
            <p:spPr>
              <a:xfrm>
                <a:off x="6099838" y="141597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27" name="Lưu Đồ: Quyết Định 162">
                <a:extLst>
                  <a:ext uri="{FF2B5EF4-FFF2-40B4-BE49-F238E27FC236}">
                    <a16:creationId xmlns:a16="http://schemas.microsoft.com/office/drawing/2014/main" id="{7AA5F11D-6A66-04D8-9F2F-42DE6ACFB534}"/>
                  </a:ext>
                </a:extLst>
              </p:cNvPr>
              <p:cNvSpPr/>
              <p:nvPr/>
            </p:nvSpPr>
            <p:spPr>
              <a:xfrm>
                <a:off x="6080830" y="78602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solidFill>
                    <a:schemeClr val="tx1"/>
                  </a:solidFill>
                </a:endParaRPr>
              </a:p>
            </p:txBody>
          </p:sp>
        </p:grpSp>
      </p:grpSp>
      <p:grpSp>
        <p:nvGrpSpPr>
          <p:cNvPr id="28" name="Nhóm 154">
            <a:extLst>
              <a:ext uri="{FF2B5EF4-FFF2-40B4-BE49-F238E27FC236}">
                <a16:creationId xmlns:a16="http://schemas.microsoft.com/office/drawing/2014/main" id="{86B38B94-68AB-1ADC-93D6-9A08ED705FD8}"/>
              </a:ext>
            </a:extLst>
          </p:cNvPr>
          <p:cNvGrpSpPr/>
          <p:nvPr/>
        </p:nvGrpSpPr>
        <p:grpSpPr>
          <a:xfrm>
            <a:off x="345281" y="3466941"/>
            <a:ext cx="8322592" cy="2554545"/>
            <a:chOff x="669416" y="2727967"/>
            <a:chExt cx="6278605" cy="4938766"/>
          </a:xfrm>
        </p:grpSpPr>
        <p:sp>
          <p:nvSpPr>
            <p:cNvPr id="29" name="TextBox 27">
              <a:extLst>
                <a:ext uri="{FF2B5EF4-FFF2-40B4-BE49-F238E27FC236}">
                  <a16:creationId xmlns:a16="http://schemas.microsoft.com/office/drawing/2014/main" id="{E7C8B5A0-1AB0-62BC-A980-1E4B4A9E9564}"/>
                </a:ext>
              </a:extLst>
            </p:cNvPr>
            <p:cNvSpPr txBox="1"/>
            <p:nvPr/>
          </p:nvSpPr>
          <p:spPr>
            <a:xfrm>
              <a:off x="1052767" y="2727967"/>
              <a:ext cx="5895254" cy="4938766"/>
            </a:xfrm>
            <a:prstGeom prst="rect">
              <a:avLst/>
            </a:prstGeom>
            <a:noFill/>
          </p:spPr>
          <p:txBody>
            <a:bodyPr wrap="square" rtlCol="0">
              <a:spAutoFit/>
            </a:bodyPr>
            <a:lstStyle/>
            <a:p>
              <a:pPr algn="just">
                <a:defRPr/>
              </a:pPr>
              <a:r>
                <a:rPr lang="vi-VN" sz="2000" dirty="0">
                  <a:cs typeface="Arial" pitchFamily="34" charset="0"/>
                </a:rPr>
                <a:t>Trong trường hợp hai bên ký kết </a:t>
              </a:r>
              <a:r>
                <a:rPr lang="en-US" sz="2000" dirty="0">
                  <a:cs typeface="Arial" pitchFamily="34" charset="0"/>
                </a:rPr>
                <a:t>HĐ </a:t>
              </a:r>
              <a:r>
                <a:rPr lang="vi-VN" sz="2000" dirty="0">
                  <a:cs typeface="Arial" pitchFamily="34" charset="0"/>
                </a:rPr>
                <a:t>lao động mới là </a:t>
              </a:r>
              <a:r>
                <a:rPr lang="en-US" sz="2000" dirty="0">
                  <a:cs typeface="Arial" pitchFamily="34" charset="0"/>
                </a:rPr>
                <a:t>HĐ </a:t>
              </a:r>
              <a:r>
                <a:rPr lang="vi-VN" sz="2000" dirty="0">
                  <a:cs typeface="Arial" pitchFamily="34" charset="0"/>
                </a:rPr>
                <a:t>loại 2</a:t>
              </a:r>
              <a:r>
                <a:rPr lang="en-US" sz="2000" dirty="0">
                  <a:cs typeface="Arial" pitchFamily="34" charset="0"/>
                </a:rPr>
                <a:t> </a:t>
              </a:r>
              <a:r>
                <a:rPr lang="vi-VN" sz="2000" dirty="0">
                  <a:cs typeface="Arial" pitchFamily="34" charset="0"/>
                </a:rPr>
                <a:t>thì cũng chỉ được ký thêm 01 lần</a:t>
              </a:r>
              <a:r>
                <a:rPr lang="en-US" sz="2000" dirty="0">
                  <a:cs typeface="Arial" pitchFamily="34" charset="0"/>
                </a:rPr>
                <a:t> </a:t>
              </a:r>
              <a:r>
                <a:rPr lang="vi-VN" sz="2000" dirty="0">
                  <a:cs typeface="Arial" pitchFamily="34" charset="0"/>
                </a:rPr>
                <a:t>sau đó nếu người lao động vẫn tiếp tục làm việc thì phải ký kết </a:t>
              </a:r>
              <a:r>
                <a:rPr lang="en-US" sz="2000" dirty="0">
                  <a:cs typeface="Arial" pitchFamily="34" charset="0"/>
                </a:rPr>
                <a:t>HĐLĐ </a:t>
              </a:r>
              <a:r>
                <a:rPr lang="vi-VN" sz="2000" dirty="0">
                  <a:solidFill>
                    <a:srgbClr val="FF0000"/>
                  </a:solidFill>
                  <a:cs typeface="Arial" pitchFamily="34" charset="0"/>
                </a:rPr>
                <a:t>không xác định thời hạn </a:t>
              </a:r>
              <a:endParaRPr lang="en-US" sz="2000" dirty="0">
                <a:solidFill>
                  <a:srgbClr val="FF0000"/>
                </a:solidFill>
                <a:latin typeface="Arial" pitchFamily="34" charset="0"/>
                <a:cs typeface="Arial" pitchFamily="34" charset="0"/>
              </a:endParaRPr>
            </a:p>
            <a:p>
              <a:pPr algn="ctr">
                <a:defRPr/>
              </a:pPr>
              <a:endParaRPr lang="en-US" sz="2000" dirty="0">
                <a:solidFill>
                  <a:schemeClr val="tx1"/>
                </a:solidFill>
                <a:latin typeface="Arial" pitchFamily="34" charset="0"/>
                <a:cs typeface="Arial" pitchFamily="34" charset="0"/>
              </a:endParaRPr>
            </a:p>
            <a:p>
              <a:pPr algn="ctr" fontAlgn="auto">
                <a:spcBef>
                  <a:spcPts val="0"/>
                </a:spcBef>
                <a:spcAft>
                  <a:spcPts val="0"/>
                </a:spcAft>
                <a:defRPr/>
              </a:pPr>
              <a:endParaRPr lang="vi-VN" sz="2000" b="1" i="1" dirty="0">
                <a:cs typeface="Arial" pitchFamily="34" charset="0"/>
              </a:endParaRPr>
            </a:p>
            <a:p>
              <a:pPr algn="ctr">
                <a:defRPr/>
              </a:pPr>
              <a:endParaRPr lang="en-US" sz="2000" dirty="0">
                <a:latin typeface="Arial" pitchFamily="34" charset="0"/>
                <a:cs typeface="Arial" pitchFamily="34" charset="0"/>
              </a:endParaRPr>
            </a:p>
            <a:p>
              <a:pPr algn="ctr" fontAlgn="auto">
                <a:spcBef>
                  <a:spcPts val="0"/>
                </a:spcBef>
                <a:spcAft>
                  <a:spcPts val="0"/>
                </a:spcAft>
                <a:defRPr/>
              </a:pPr>
              <a:endParaRPr lang="vi-VN" sz="2000" b="1" i="1" dirty="0">
                <a:cs typeface="Arial" pitchFamily="34" charset="0"/>
              </a:endParaRPr>
            </a:p>
            <a:p>
              <a:pPr fontAlgn="auto">
                <a:spcBef>
                  <a:spcPts val="0"/>
                </a:spcBef>
                <a:spcAft>
                  <a:spcPts val="0"/>
                </a:spcAft>
                <a:defRPr/>
              </a:pPr>
              <a:endParaRPr lang="vi-VN" sz="2000" dirty="0">
                <a:cs typeface="Arial" pitchFamily="34" charset="0"/>
              </a:endParaRPr>
            </a:p>
          </p:txBody>
        </p:sp>
        <p:grpSp>
          <p:nvGrpSpPr>
            <p:cNvPr id="30" name="Nhóm 156">
              <a:extLst>
                <a:ext uri="{FF2B5EF4-FFF2-40B4-BE49-F238E27FC236}">
                  <a16:creationId xmlns:a16="http://schemas.microsoft.com/office/drawing/2014/main" id="{A2B02329-A77A-97CA-5FC1-26AC9E9A5215}"/>
                </a:ext>
              </a:extLst>
            </p:cNvPr>
            <p:cNvGrpSpPr/>
            <p:nvPr/>
          </p:nvGrpSpPr>
          <p:grpSpPr>
            <a:xfrm rot="16200000">
              <a:off x="690749" y="3085589"/>
              <a:ext cx="330518" cy="373184"/>
              <a:chOff x="5963428" y="786027"/>
              <a:chExt cx="867388" cy="1034112"/>
            </a:xfrm>
          </p:grpSpPr>
          <p:sp>
            <p:nvSpPr>
              <p:cNvPr id="31" name="Lưu Đồ: Quyết Định 168">
                <a:extLst>
                  <a:ext uri="{FF2B5EF4-FFF2-40B4-BE49-F238E27FC236}">
                    <a16:creationId xmlns:a16="http://schemas.microsoft.com/office/drawing/2014/main" id="{94A5E919-2EF5-3E2A-9482-D3C508A535F6}"/>
                  </a:ext>
                </a:extLst>
              </p:cNvPr>
              <p:cNvSpPr/>
              <p:nvPr/>
            </p:nvSpPr>
            <p:spPr>
              <a:xfrm>
                <a:off x="5963428" y="110759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32" name="Lưu Đồ: Quyết Định 166">
                <a:extLst>
                  <a:ext uri="{FF2B5EF4-FFF2-40B4-BE49-F238E27FC236}">
                    <a16:creationId xmlns:a16="http://schemas.microsoft.com/office/drawing/2014/main" id="{8DACE827-5ABC-F68A-D6D8-D336C5D70EF8}"/>
                  </a:ext>
                </a:extLst>
              </p:cNvPr>
              <p:cNvSpPr/>
              <p:nvPr/>
            </p:nvSpPr>
            <p:spPr>
              <a:xfrm>
                <a:off x="6227588" y="1093811"/>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33" name="Lưu Đồ: Quyết Định 164">
                <a:extLst>
                  <a:ext uri="{FF2B5EF4-FFF2-40B4-BE49-F238E27FC236}">
                    <a16:creationId xmlns:a16="http://schemas.microsoft.com/office/drawing/2014/main" id="{B6876C05-4DC2-A1B1-AA81-1BD542E42032}"/>
                  </a:ext>
                </a:extLst>
              </p:cNvPr>
              <p:cNvSpPr/>
              <p:nvPr/>
            </p:nvSpPr>
            <p:spPr>
              <a:xfrm>
                <a:off x="6099838" y="141597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34" name="Lưu Đồ: Quyết Định 162">
                <a:extLst>
                  <a:ext uri="{FF2B5EF4-FFF2-40B4-BE49-F238E27FC236}">
                    <a16:creationId xmlns:a16="http://schemas.microsoft.com/office/drawing/2014/main" id="{75C48C38-301A-2AE5-F820-CDB8733863F5}"/>
                  </a:ext>
                </a:extLst>
              </p:cNvPr>
              <p:cNvSpPr/>
              <p:nvPr/>
            </p:nvSpPr>
            <p:spPr>
              <a:xfrm>
                <a:off x="6080830" y="78602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solidFill>
                    <a:schemeClr val="tx1"/>
                  </a:solidFill>
                </a:endParaRPr>
              </a:p>
            </p:txBody>
          </p:sp>
        </p:grpSp>
      </p:grpSp>
    </p:spTree>
    <p:extLst>
      <p:ext uri="{BB962C8B-B14F-4D97-AF65-F5344CB8AC3E}">
        <p14:creationId xmlns:p14="http://schemas.microsoft.com/office/powerpoint/2010/main" val="328923869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randombar(horizontal)">
                                      <p:cBhvr>
                                        <p:cTn id="7" dur="1000"/>
                                        <p:tgtEl>
                                          <p:spTgt spid="18"/>
                                        </p:tgtEl>
                                      </p:cBhvr>
                                    </p:animEffect>
                                  </p:childTnLst>
                                </p:cTn>
                              </p:par>
                            </p:childTnLst>
                          </p:cTn>
                        </p:par>
                        <p:par>
                          <p:cTn id="8" fill="hold">
                            <p:stCondLst>
                              <p:cond delay="1000"/>
                            </p:stCondLst>
                            <p:childTnLst>
                              <p:par>
                                <p:cTn id="9" presetID="22" presetClass="entr" presetSubtype="1"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up)">
                                      <p:cBhvr>
                                        <p:cTn id="11" dur="750"/>
                                        <p:tgtEl>
                                          <p:spTgt spid="2"/>
                                        </p:tgtEl>
                                      </p:cBhvr>
                                    </p:animEffect>
                                  </p:childTnLst>
                                </p:cTn>
                              </p:par>
                            </p:childTnLst>
                          </p:cTn>
                        </p:par>
                        <p:par>
                          <p:cTn id="12" fill="hold">
                            <p:stCondLst>
                              <p:cond delay="1750"/>
                            </p:stCondLst>
                            <p:childTnLst>
                              <p:par>
                                <p:cTn id="13" presetID="22" presetClass="entr" presetSubtype="1" fill="hold" nodeType="after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wipe(up)">
                                      <p:cBhvr>
                                        <p:cTn id="15" dur="750"/>
                                        <p:tgtEl>
                                          <p:spTgt spid="21"/>
                                        </p:tgtEl>
                                      </p:cBhvr>
                                    </p:animEffect>
                                  </p:childTnLst>
                                </p:cTn>
                              </p:par>
                            </p:childTnLst>
                          </p:cTn>
                        </p:par>
                        <p:par>
                          <p:cTn id="16" fill="hold">
                            <p:stCondLst>
                              <p:cond delay="2500"/>
                            </p:stCondLst>
                            <p:childTnLst>
                              <p:par>
                                <p:cTn id="17" presetID="22" presetClass="entr" presetSubtype="1" fill="hold" nodeType="afterEffect">
                                  <p:stCondLst>
                                    <p:cond delay="0"/>
                                  </p:stCondLst>
                                  <p:childTnLst>
                                    <p:set>
                                      <p:cBhvr>
                                        <p:cTn id="18" dur="1" fill="hold">
                                          <p:stCondLst>
                                            <p:cond delay="0"/>
                                          </p:stCondLst>
                                        </p:cTn>
                                        <p:tgtEl>
                                          <p:spTgt spid="28"/>
                                        </p:tgtEl>
                                        <p:attrNameLst>
                                          <p:attrName>style.visibility</p:attrName>
                                        </p:attrNameLst>
                                      </p:cBhvr>
                                      <p:to>
                                        <p:strVal val="visible"/>
                                      </p:to>
                                    </p:set>
                                    <p:animEffect transition="in" filter="wipe(up)">
                                      <p:cBhvr>
                                        <p:cTn id="19" dur="75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3" name="AutoShape 6" descr="Danh ca Ngọc Sơn chia sẻ di chúc viết tay sâu sắc và đầy tình cảm của người  cha quá cố - MOLI Star">
            <a:extLst>
              <a:ext uri="{FF2B5EF4-FFF2-40B4-BE49-F238E27FC236}">
                <a16:creationId xmlns:a16="http://schemas.microsoft.com/office/drawing/2014/main" id="{09A0B033-5114-91F5-D69C-16D907191493}"/>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grpSp>
        <p:nvGrpSpPr>
          <p:cNvPr id="4" name="Nhóm 2">
            <a:extLst>
              <a:ext uri="{FF2B5EF4-FFF2-40B4-BE49-F238E27FC236}">
                <a16:creationId xmlns:a16="http://schemas.microsoft.com/office/drawing/2014/main" id="{AE0DF773-4582-1B24-A741-886B3875C068}"/>
              </a:ext>
            </a:extLst>
          </p:cNvPr>
          <p:cNvGrpSpPr/>
          <p:nvPr/>
        </p:nvGrpSpPr>
        <p:grpSpPr>
          <a:xfrm>
            <a:off x="197164" y="2486184"/>
            <a:ext cx="3984663" cy="923330"/>
            <a:chOff x="1507064" y="2656637"/>
            <a:chExt cx="3669415" cy="850281"/>
          </a:xfrm>
        </p:grpSpPr>
        <p:sp>
          <p:nvSpPr>
            <p:cNvPr id="15" name="TextBox 24">
              <a:extLst>
                <a:ext uri="{FF2B5EF4-FFF2-40B4-BE49-F238E27FC236}">
                  <a16:creationId xmlns:a16="http://schemas.microsoft.com/office/drawing/2014/main" id="{99F8B0B0-C26F-F46F-98FA-20A0960383D7}"/>
                </a:ext>
              </a:extLst>
            </p:cNvPr>
            <p:cNvSpPr txBox="1"/>
            <p:nvPr/>
          </p:nvSpPr>
          <p:spPr>
            <a:xfrm>
              <a:off x="1507064" y="2760265"/>
              <a:ext cx="2004309" cy="340112"/>
            </a:xfrm>
            <a:prstGeom prst="rect">
              <a:avLst/>
            </a:prstGeom>
            <a:noFill/>
          </p:spPr>
          <p:txBody>
            <a:bodyPr wrap="square" rtlCol="0">
              <a:spAutoFit/>
            </a:bodyPr>
            <a:lstStyle/>
            <a:p>
              <a:pPr algn="ctr"/>
              <a:r>
                <a:rPr lang="en-US" sz="1800" b="1" dirty="0" err="1">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Có</a:t>
              </a:r>
              <a:r>
                <a:rPr lang="en-US" sz="1800"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 </a:t>
              </a:r>
              <a:r>
                <a:rPr lang="en-US" sz="1800" b="1" dirty="0" err="1">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tất</a:t>
              </a:r>
              <a:r>
                <a:rPr lang="en-US" sz="1800"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 </a:t>
              </a:r>
              <a:r>
                <a:rPr lang="en-US" sz="1800" b="1" dirty="0" err="1">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cả</a:t>
              </a:r>
              <a:endParaRPr lang="vi-VN" sz="1800"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endParaRPr>
            </a:p>
          </p:txBody>
        </p:sp>
        <p:sp>
          <p:nvSpPr>
            <p:cNvPr id="16" name="TextBox 24">
              <a:extLst>
                <a:ext uri="{FF2B5EF4-FFF2-40B4-BE49-F238E27FC236}">
                  <a16:creationId xmlns:a16="http://schemas.microsoft.com/office/drawing/2014/main" id="{A457B6E4-C76F-7DE7-265D-005B428686C3}"/>
                </a:ext>
              </a:extLst>
            </p:cNvPr>
            <p:cNvSpPr txBox="1"/>
            <p:nvPr/>
          </p:nvSpPr>
          <p:spPr>
            <a:xfrm>
              <a:off x="2615847" y="2656637"/>
              <a:ext cx="1500057" cy="850281"/>
            </a:xfrm>
            <a:prstGeom prst="rect">
              <a:avLst/>
            </a:prstGeom>
            <a:noFill/>
          </p:spPr>
          <p:txBody>
            <a:bodyPr wrap="square" rtlCol="0">
              <a:spAutoFit/>
            </a:bodyPr>
            <a:lstStyle/>
            <a:p>
              <a:pPr algn="ctr"/>
              <a:r>
                <a:rPr lang="en-US" sz="5400" b="1" dirty="0">
                  <a:solidFill>
                    <a:srgbClr val="C00000"/>
                  </a:solidFill>
                  <a:latin typeface="Arial" panose="020B0604020202020204" pitchFamily="34" charset="0"/>
                  <a:ea typeface="Roboto" panose="02000000000000000000" pitchFamily="2" charset="0"/>
                  <a:cs typeface="Arial" panose="020B0604020202020204" pitchFamily="34" charset="0"/>
                </a:rPr>
                <a:t>02</a:t>
              </a:r>
              <a:endParaRPr lang="vi-VN" sz="5400" b="1" dirty="0">
                <a:solidFill>
                  <a:srgbClr val="C00000"/>
                </a:solidFill>
                <a:latin typeface="Arial" panose="020B0604020202020204" pitchFamily="34" charset="0"/>
                <a:ea typeface="Roboto" panose="02000000000000000000" pitchFamily="2" charset="0"/>
                <a:cs typeface="Arial" panose="020B0604020202020204" pitchFamily="34" charset="0"/>
              </a:endParaRPr>
            </a:p>
          </p:txBody>
        </p:sp>
        <p:sp>
          <p:nvSpPr>
            <p:cNvPr id="17" name="TextBox 24">
              <a:extLst>
                <a:ext uri="{FF2B5EF4-FFF2-40B4-BE49-F238E27FC236}">
                  <a16:creationId xmlns:a16="http://schemas.microsoft.com/office/drawing/2014/main" id="{A1B4B5A4-28AD-857E-BEFF-0906364CC118}"/>
                </a:ext>
              </a:extLst>
            </p:cNvPr>
            <p:cNvSpPr txBox="1"/>
            <p:nvPr/>
          </p:nvSpPr>
          <p:spPr>
            <a:xfrm>
              <a:off x="3339059" y="3110864"/>
              <a:ext cx="1837420" cy="340112"/>
            </a:xfrm>
            <a:prstGeom prst="rect">
              <a:avLst/>
            </a:prstGeom>
            <a:noFill/>
          </p:spPr>
          <p:txBody>
            <a:bodyPr wrap="square" rtlCol="0">
              <a:spAutoFit/>
            </a:bodyPr>
            <a:lstStyle/>
            <a:p>
              <a:pPr algn="ctr"/>
              <a:r>
                <a:rPr lang="en-US" sz="1800" b="1" dirty="0" err="1">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Hình</a:t>
              </a:r>
              <a:r>
                <a:rPr lang="en-US" sz="1800"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 </a:t>
              </a:r>
              <a:r>
                <a:rPr lang="en-US" sz="1800" b="1" dirty="0" err="1">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thức</a:t>
              </a:r>
              <a:endParaRPr lang="vi-VN" sz="1800"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endParaRPr>
            </a:p>
          </p:txBody>
        </p:sp>
      </p:grpSp>
      <p:sp>
        <p:nvSpPr>
          <p:cNvPr id="18" name="TextBox 17">
            <a:extLst>
              <a:ext uri="{FF2B5EF4-FFF2-40B4-BE49-F238E27FC236}">
                <a16:creationId xmlns:a16="http://schemas.microsoft.com/office/drawing/2014/main" id="{5FCC0D4F-65D3-0474-80FF-C1B076647400}"/>
              </a:ext>
            </a:extLst>
          </p:cNvPr>
          <p:cNvSpPr txBox="1"/>
          <p:nvPr/>
        </p:nvSpPr>
        <p:spPr>
          <a:xfrm>
            <a:off x="197164" y="1995632"/>
            <a:ext cx="4350025" cy="584775"/>
          </a:xfrm>
          <a:prstGeom prst="rect">
            <a:avLst/>
          </a:prstGeom>
          <a:noFill/>
        </p:spPr>
        <p:txBody>
          <a:bodyPr wrap="square" rtlCol="0">
            <a:spAutoFit/>
          </a:bodyPr>
          <a:lstStyle/>
          <a:p>
            <a:pPr algn="ctr"/>
            <a:r>
              <a:rPr lang="en-US" sz="3200" b="1" dirty="0" err="1">
                <a:solidFill>
                  <a:srgbClr val="C00000"/>
                </a:solidFill>
              </a:rPr>
              <a:t>Điều</a:t>
            </a:r>
            <a:r>
              <a:rPr lang="en-US" sz="3200" b="1" dirty="0">
                <a:solidFill>
                  <a:srgbClr val="C00000"/>
                </a:solidFill>
              </a:rPr>
              <a:t> 14/BLLĐ/2019</a:t>
            </a:r>
            <a:endParaRPr lang="vi-VN" sz="4800" b="1" dirty="0">
              <a:solidFill>
                <a:srgbClr val="C00000"/>
              </a:solidFill>
              <a:latin typeface="Arial" panose="020B0604020202020204" pitchFamily="34" charset="0"/>
              <a:ea typeface="Roboto" panose="02000000000000000000" pitchFamily="2" charset="0"/>
              <a:cs typeface="Arial" panose="020B0604020202020204" pitchFamily="34" charset="0"/>
            </a:endParaRPr>
          </a:p>
        </p:txBody>
      </p:sp>
      <p:pic>
        <p:nvPicPr>
          <p:cNvPr id="19" name="Picture 18" descr="Flat people asking questions illustration Free Vector">
            <a:extLst>
              <a:ext uri="{FF2B5EF4-FFF2-40B4-BE49-F238E27FC236}">
                <a16:creationId xmlns:a16="http://schemas.microsoft.com/office/drawing/2014/main" id="{1F02D684-96BC-1AEC-45CF-A3B0533AA56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086" t="10292" b="8943"/>
          <a:stretch/>
        </p:blipFill>
        <p:spPr bwMode="auto">
          <a:xfrm>
            <a:off x="4547188" y="875319"/>
            <a:ext cx="3955787" cy="3296631"/>
          </a:xfrm>
          <a:prstGeom prst="rect">
            <a:avLst/>
          </a:prstGeom>
          <a:noFill/>
          <a:extLst>
            <a:ext uri="{909E8E84-426E-40DD-AFC4-6F175D3DCCD1}">
              <a14:hiddenFill xmlns:a14="http://schemas.microsoft.com/office/drawing/2010/main">
                <a:solidFill>
                  <a:srgbClr val="FFFFFF"/>
                </a:solidFill>
              </a14:hiddenFill>
            </a:ext>
          </a:extLst>
        </p:spPr>
      </p:pic>
      <p:sp>
        <p:nvSpPr>
          <p:cNvPr id="20" name="Content Placeholder 2">
            <a:extLst>
              <a:ext uri="{FF2B5EF4-FFF2-40B4-BE49-F238E27FC236}">
                <a16:creationId xmlns:a16="http://schemas.microsoft.com/office/drawing/2014/main" id="{03756385-64CD-AED1-5247-9F8353C92049}"/>
              </a:ext>
            </a:extLst>
          </p:cNvPr>
          <p:cNvSpPr txBox="1">
            <a:spLocks/>
          </p:cNvSpPr>
          <p:nvPr/>
        </p:nvSpPr>
        <p:spPr bwMode="auto">
          <a:xfrm>
            <a:off x="116681" y="556098"/>
            <a:ext cx="8641556" cy="7489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ts val="0"/>
              </a:spcBef>
              <a:buNone/>
              <a:defRPr/>
            </a:pPr>
            <a:r>
              <a:rPr lang="en-US" sz="2000" b="1" dirty="0">
                <a:solidFill>
                  <a:srgbClr val="C00000"/>
                </a:solidFill>
                <a:effectLst/>
                <a:latin typeface="Times New Roman" panose="02020603050405020304" pitchFamily="18" charset="0"/>
                <a:ea typeface="Times New Roman" panose="02020603050405020304" pitchFamily="18" charset="0"/>
              </a:rPr>
              <a:t>3.3.4. </a:t>
            </a:r>
            <a:r>
              <a:rPr lang="en-US" sz="2000" b="1" dirty="0" err="1">
                <a:solidFill>
                  <a:srgbClr val="C00000"/>
                </a:solidFill>
                <a:effectLst/>
                <a:latin typeface="Times New Roman" panose="02020603050405020304" pitchFamily="18" charset="0"/>
                <a:ea typeface="Times New Roman" panose="02020603050405020304" pitchFamily="18" charset="0"/>
              </a:rPr>
              <a:t>Hình</a:t>
            </a:r>
            <a:r>
              <a:rPr lang="en-US" sz="2000" b="1" dirty="0">
                <a:solidFill>
                  <a:srgbClr val="C00000"/>
                </a:solidFill>
                <a:effectLst/>
                <a:latin typeface="Times New Roman" panose="02020603050405020304" pitchFamily="18" charset="0"/>
                <a:ea typeface="Times New Roman" panose="02020603050405020304" pitchFamily="18" charset="0"/>
              </a:rPr>
              <a:t> </a:t>
            </a:r>
            <a:r>
              <a:rPr lang="en-US" sz="2000" b="1" dirty="0" err="1">
                <a:solidFill>
                  <a:srgbClr val="C00000"/>
                </a:solidFill>
                <a:effectLst/>
                <a:latin typeface="Times New Roman" panose="02020603050405020304" pitchFamily="18" charset="0"/>
                <a:ea typeface="Times New Roman" panose="02020603050405020304" pitchFamily="18" charset="0"/>
              </a:rPr>
              <a:t>thức</a:t>
            </a:r>
            <a:r>
              <a:rPr lang="en-US" sz="2000" b="1" dirty="0">
                <a:solidFill>
                  <a:srgbClr val="C00000"/>
                </a:solidFill>
                <a:effectLst/>
                <a:latin typeface="Times New Roman" panose="02020603050405020304" pitchFamily="18" charset="0"/>
                <a:ea typeface="Times New Roman" panose="02020603050405020304" pitchFamily="18" charset="0"/>
              </a:rPr>
              <a:t> </a:t>
            </a:r>
            <a:r>
              <a:rPr lang="en-US" sz="2000" b="1" dirty="0" err="1">
                <a:solidFill>
                  <a:srgbClr val="C00000"/>
                </a:solidFill>
                <a:effectLst/>
                <a:latin typeface="Times New Roman" panose="02020603050405020304" pitchFamily="18" charset="0"/>
                <a:ea typeface="Times New Roman" panose="02020603050405020304" pitchFamily="18" charset="0"/>
              </a:rPr>
              <a:t>hợp</a:t>
            </a:r>
            <a:r>
              <a:rPr lang="en-US" sz="2000" b="1" dirty="0">
                <a:solidFill>
                  <a:srgbClr val="C00000"/>
                </a:solidFill>
                <a:effectLst/>
                <a:latin typeface="Times New Roman" panose="02020603050405020304" pitchFamily="18" charset="0"/>
                <a:ea typeface="Times New Roman" panose="02020603050405020304" pitchFamily="18" charset="0"/>
              </a:rPr>
              <a:t> </a:t>
            </a:r>
            <a:r>
              <a:rPr lang="en-US" sz="2000" b="1" dirty="0" err="1">
                <a:solidFill>
                  <a:srgbClr val="C00000"/>
                </a:solidFill>
                <a:effectLst/>
                <a:latin typeface="Times New Roman" panose="02020603050405020304" pitchFamily="18" charset="0"/>
                <a:ea typeface="Times New Roman" panose="02020603050405020304" pitchFamily="18" charset="0"/>
              </a:rPr>
              <a:t>đồng</a:t>
            </a:r>
            <a:r>
              <a:rPr lang="en-US" sz="2000" b="1" dirty="0">
                <a:solidFill>
                  <a:srgbClr val="C00000"/>
                </a:solidFill>
                <a:effectLst/>
                <a:latin typeface="Times New Roman" panose="02020603050405020304" pitchFamily="18" charset="0"/>
                <a:ea typeface="Times New Roman" panose="02020603050405020304" pitchFamily="18" charset="0"/>
              </a:rPr>
              <a:t> </a:t>
            </a:r>
            <a:r>
              <a:rPr lang="en-US" sz="2000" b="1" dirty="0" err="1">
                <a:solidFill>
                  <a:srgbClr val="C00000"/>
                </a:solidFill>
                <a:effectLst/>
                <a:latin typeface="Times New Roman" panose="02020603050405020304" pitchFamily="18" charset="0"/>
                <a:ea typeface="Times New Roman" panose="02020603050405020304" pitchFamily="18" charset="0"/>
              </a:rPr>
              <a:t>lao</a:t>
            </a:r>
            <a:r>
              <a:rPr lang="en-US" sz="2000" b="1" dirty="0">
                <a:solidFill>
                  <a:srgbClr val="C00000"/>
                </a:solidFill>
                <a:effectLst/>
                <a:latin typeface="Times New Roman" panose="02020603050405020304" pitchFamily="18" charset="0"/>
                <a:ea typeface="Times New Roman" panose="02020603050405020304" pitchFamily="18" charset="0"/>
              </a:rPr>
              <a:t> </a:t>
            </a:r>
            <a:r>
              <a:rPr lang="en-US" sz="2000" b="1" dirty="0" err="1">
                <a:solidFill>
                  <a:srgbClr val="C00000"/>
                </a:solidFill>
                <a:effectLst/>
                <a:latin typeface="Times New Roman" panose="02020603050405020304" pitchFamily="18" charset="0"/>
                <a:ea typeface="Times New Roman" panose="02020603050405020304" pitchFamily="18" charset="0"/>
              </a:rPr>
              <a:t>động</a:t>
            </a:r>
            <a:r>
              <a:rPr lang="en-US" sz="2000" b="1" dirty="0">
                <a:solidFill>
                  <a:srgbClr val="C00000"/>
                </a:solidFill>
                <a:effectLst/>
                <a:latin typeface="Times New Roman" panose="02020603050405020304" pitchFamily="18" charset="0"/>
                <a:ea typeface="Times New Roman" panose="02020603050405020304" pitchFamily="18" charset="0"/>
              </a:rPr>
              <a:t> </a:t>
            </a:r>
            <a:endParaRPr lang="en-US" sz="2400" b="1" dirty="0">
              <a:solidFill>
                <a:srgbClr val="C00000"/>
              </a:solidFill>
              <a:latin typeface="Arial" pitchFamily="34" charset="0"/>
              <a:cs typeface="Arial" pitchFamily="34" charset="0"/>
            </a:endParaRPr>
          </a:p>
        </p:txBody>
      </p:sp>
    </p:spTree>
    <p:extLst>
      <p:ext uri="{BB962C8B-B14F-4D97-AF65-F5344CB8AC3E}">
        <p14:creationId xmlns:p14="http://schemas.microsoft.com/office/powerpoint/2010/main" val="392323378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randombar(horizontal)">
                                      <p:cBhvr>
                                        <p:cTn id="7" dur="1000"/>
                                        <p:tgtEl>
                                          <p:spTgt spid="18"/>
                                        </p:tgtEl>
                                      </p:cBhvr>
                                    </p:animEffect>
                                  </p:childTnLst>
                                </p:cTn>
                              </p:par>
                            </p:childTnLst>
                          </p:cTn>
                        </p:par>
                        <p:par>
                          <p:cTn id="8" fill="hold">
                            <p:stCondLst>
                              <p:cond delay="1000"/>
                            </p:stCondLst>
                            <p:childTnLst>
                              <p:par>
                                <p:cTn id="9" presetID="22" presetClass="entr" presetSubtype="1" fill="hold"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wipe(up)">
                                      <p:cBhvr>
                                        <p:cTn id="11" dur="1500"/>
                                        <p:tgtEl>
                                          <p:spTgt spid="19"/>
                                        </p:tgtEl>
                                      </p:cBhvr>
                                    </p:animEffect>
                                  </p:childTnLst>
                                </p:cTn>
                              </p:par>
                              <p:par>
                                <p:cTn id="12" presetID="22" presetClass="entr" presetSubtype="1"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up)">
                                      <p:cBhvr>
                                        <p:cTn id="14"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3" name="AutoShape 6" descr="Danh ca Ngọc Sơn chia sẻ di chúc viết tay sâu sắc và đầy tình cảm của người  cha quá cố - MOLI Star">
            <a:extLst>
              <a:ext uri="{FF2B5EF4-FFF2-40B4-BE49-F238E27FC236}">
                <a16:creationId xmlns:a16="http://schemas.microsoft.com/office/drawing/2014/main" id="{09A0B033-5114-91F5-D69C-16D907191493}"/>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4" name="AutoShape 6" descr="Danh ca Ngọc Sơn chia sẻ di chúc viết tay sâu sắc và đầy tình cảm của người  cha quá cố - MOLI Star">
            <a:extLst>
              <a:ext uri="{FF2B5EF4-FFF2-40B4-BE49-F238E27FC236}">
                <a16:creationId xmlns:a16="http://schemas.microsoft.com/office/drawing/2014/main" id="{C930D15B-602F-4DF2-A7AB-40C76182ACC0}"/>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grpSp>
        <p:nvGrpSpPr>
          <p:cNvPr id="17" name="Nhóm 8">
            <a:extLst>
              <a:ext uri="{FF2B5EF4-FFF2-40B4-BE49-F238E27FC236}">
                <a16:creationId xmlns:a16="http://schemas.microsoft.com/office/drawing/2014/main" id="{6C0944EF-4298-EFF7-360C-1E71F5FD48CC}"/>
              </a:ext>
            </a:extLst>
          </p:cNvPr>
          <p:cNvGrpSpPr/>
          <p:nvPr/>
        </p:nvGrpSpPr>
        <p:grpSpPr>
          <a:xfrm>
            <a:off x="510567" y="1638376"/>
            <a:ext cx="6185041" cy="930802"/>
            <a:chOff x="1158239" y="3339450"/>
            <a:chExt cx="5205207" cy="1241070"/>
          </a:xfrm>
        </p:grpSpPr>
        <p:grpSp>
          <p:nvGrpSpPr>
            <p:cNvPr id="19" name="Nhóm 5">
              <a:extLst>
                <a:ext uri="{FF2B5EF4-FFF2-40B4-BE49-F238E27FC236}">
                  <a16:creationId xmlns:a16="http://schemas.microsoft.com/office/drawing/2014/main" id="{C5E50113-5C66-FEEF-CFFF-8E1303ED2D12}"/>
                </a:ext>
              </a:extLst>
            </p:cNvPr>
            <p:cNvGrpSpPr/>
            <p:nvPr/>
          </p:nvGrpSpPr>
          <p:grpSpPr>
            <a:xfrm>
              <a:off x="1158239" y="3339450"/>
              <a:ext cx="3362468" cy="1241070"/>
              <a:chOff x="1189622" y="3163084"/>
              <a:chExt cx="3362468" cy="1241070"/>
            </a:xfrm>
          </p:grpSpPr>
          <p:sp>
            <p:nvSpPr>
              <p:cNvPr id="21" name="Hình chữ nhật: Góc Tròn 2">
                <a:extLst>
                  <a:ext uri="{FF2B5EF4-FFF2-40B4-BE49-F238E27FC236}">
                    <a16:creationId xmlns:a16="http://schemas.microsoft.com/office/drawing/2014/main" id="{F6426A1D-D4F9-4F3D-9330-1E144E694A4D}"/>
                  </a:ext>
                </a:extLst>
              </p:cNvPr>
              <p:cNvSpPr/>
              <p:nvPr/>
            </p:nvSpPr>
            <p:spPr>
              <a:xfrm>
                <a:off x="1189622" y="3210323"/>
                <a:ext cx="78010" cy="1193831"/>
              </a:xfrm>
              <a:prstGeom prst="roundRect">
                <a:avLst/>
              </a:prstGeom>
              <a:solidFill>
                <a:srgbClr val="E768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22" name="TextBox 24">
                <a:extLst>
                  <a:ext uri="{FF2B5EF4-FFF2-40B4-BE49-F238E27FC236}">
                    <a16:creationId xmlns:a16="http://schemas.microsoft.com/office/drawing/2014/main" id="{E0D01B64-F655-7148-5D34-99997FA3550E}"/>
                  </a:ext>
                </a:extLst>
              </p:cNvPr>
              <p:cNvSpPr txBox="1"/>
              <p:nvPr/>
            </p:nvSpPr>
            <p:spPr>
              <a:xfrm>
                <a:off x="1315742" y="3163084"/>
                <a:ext cx="3236348" cy="492443"/>
              </a:xfrm>
              <a:prstGeom prst="rect">
                <a:avLst/>
              </a:prstGeom>
              <a:noFill/>
            </p:spPr>
            <p:txBody>
              <a:bodyPr wrap="square" rtlCol="0">
                <a:spAutoFit/>
              </a:bodyPr>
              <a:lstStyle/>
              <a:p>
                <a:pPr lvl="0"/>
                <a:r>
                  <a:rPr lang="vi-VN" sz="1800" dirty="0">
                    <a:solidFill>
                      <a:srgbClr val="C00000"/>
                    </a:solidFill>
                    <a:cs typeface="Arial" pitchFamily="34" charset="0"/>
                  </a:rPr>
                  <a:t>Giao kết bằng lời nói</a:t>
                </a:r>
                <a:endParaRPr lang="en-US" sz="1800" dirty="0">
                  <a:solidFill>
                    <a:srgbClr val="C00000"/>
                  </a:solidFill>
                </a:endParaRPr>
              </a:p>
            </p:txBody>
          </p:sp>
          <p:cxnSp>
            <p:nvCxnSpPr>
              <p:cNvPr id="23" name="Đường nối Thẳng 4">
                <a:extLst>
                  <a:ext uri="{FF2B5EF4-FFF2-40B4-BE49-F238E27FC236}">
                    <a16:creationId xmlns:a16="http://schemas.microsoft.com/office/drawing/2014/main" id="{C1699F43-433F-664D-0890-0B54D8FE3FFD}"/>
                  </a:ext>
                </a:extLst>
              </p:cNvPr>
              <p:cNvCxnSpPr>
                <a:cxnSpLocks/>
              </p:cNvCxnSpPr>
              <p:nvPr/>
            </p:nvCxnSpPr>
            <p:spPr>
              <a:xfrm>
                <a:off x="1275102" y="3654824"/>
                <a:ext cx="3015339" cy="0"/>
              </a:xfrm>
              <a:prstGeom prst="line">
                <a:avLst/>
              </a:prstGeom>
              <a:ln w="12700">
                <a:solidFill>
                  <a:srgbClr val="E7680F"/>
                </a:solidFill>
              </a:ln>
            </p:spPr>
            <p:style>
              <a:lnRef idx="1">
                <a:schemeClr val="accent1"/>
              </a:lnRef>
              <a:fillRef idx="0">
                <a:schemeClr val="accent1"/>
              </a:fillRef>
              <a:effectRef idx="0">
                <a:schemeClr val="accent1"/>
              </a:effectRef>
              <a:fontRef idx="minor">
                <a:schemeClr val="tx1"/>
              </a:fontRef>
            </p:style>
          </p:cxnSp>
        </p:grpSp>
        <p:sp>
          <p:nvSpPr>
            <p:cNvPr id="20" name="TextBox 27">
              <a:extLst>
                <a:ext uri="{FF2B5EF4-FFF2-40B4-BE49-F238E27FC236}">
                  <a16:creationId xmlns:a16="http://schemas.microsoft.com/office/drawing/2014/main" id="{581B68F2-D658-0008-CE29-2B2C27A80074}"/>
                </a:ext>
              </a:extLst>
            </p:cNvPr>
            <p:cNvSpPr txBox="1"/>
            <p:nvPr/>
          </p:nvSpPr>
          <p:spPr>
            <a:xfrm>
              <a:off x="1581706" y="3831265"/>
              <a:ext cx="4781740" cy="492443"/>
            </a:xfrm>
            <a:prstGeom prst="rect">
              <a:avLst/>
            </a:prstGeom>
            <a:noFill/>
          </p:spPr>
          <p:txBody>
            <a:bodyPr wrap="square" rtlCol="0">
              <a:spAutoFit/>
            </a:bodyPr>
            <a:lstStyle/>
            <a:p>
              <a:pPr lvl="0"/>
              <a:r>
                <a:rPr lang="en-US" sz="1800" dirty="0">
                  <a:effectLst/>
                  <a:latin typeface="+mn-lt"/>
                  <a:ea typeface="Times New Roman" panose="02020603050405020304" pitchFamily="18" charset="0"/>
                </a:rPr>
                <a:t>Đ</a:t>
              </a:r>
              <a:r>
                <a:rPr lang="vi-VN" sz="1800" dirty="0">
                  <a:effectLst/>
                  <a:latin typeface="+mn-lt"/>
                  <a:ea typeface="Times New Roman" panose="02020603050405020304" pitchFamily="18" charset="0"/>
                </a:rPr>
                <a:t>ối với hợp đồng có thời hạn dưới 01 tháng.</a:t>
              </a:r>
              <a:endParaRPr lang="en-US" sz="2800" dirty="0">
                <a:latin typeface="+mn-lt"/>
              </a:endParaRPr>
            </a:p>
          </p:txBody>
        </p:sp>
      </p:grpSp>
      <p:grpSp>
        <p:nvGrpSpPr>
          <p:cNvPr id="24" name="Nhóm 27">
            <a:extLst>
              <a:ext uri="{FF2B5EF4-FFF2-40B4-BE49-F238E27FC236}">
                <a16:creationId xmlns:a16="http://schemas.microsoft.com/office/drawing/2014/main" id="{0BA576AE-779A-0476-89FB-F0EE6A16EE7C}"/>
              </a:ext>
            </a:extLst>
          </p:cNvPr>
          <p:cNvGrpSpPr/>
          <p:nvPr/>
        </p:nvGrpSpPr>
        <p:grpSpPr>
          <a:xfrm>
            <a:off x="1013748" y="3137562"/>
            <a:ext cx="6501269" cy="723777"/>
            <a:chOff x="1158239" y="3339451"/>
            <a:chExt cx="5142624" cy="965036"/>
          </a:xfrm>
        </p:grpSpPr>
        <p:grpSp>
          <p:nvGrpSpPr>
            <p:cNvPr id="26" name="Nhóm 89">
              <a:extLst>
                <a:ext uri="{FF2B5EF4-FFF2-40B4-BE49-F238E27FC236}">
                  <a16:creationId xmlns:a16="http://schemas.microsoft.com/office/drawing/2014/main" id="{3D690B85-D7E8-523F-A59E-225766D6959B}"/>
                </a:ext>
              </a:extLst>
            </p:cNvPr>
            <p:cNvGrpSpPr/>
            <p:nvPr/>
          </p:nvGrpSpPr>
          <p:grpSpPr>
            <a:xfrm>
              <a:off x="1158239" y="3339451"/>
              <a:ext cx="5142624" cy="874325"/>
              <a:chOff x="1189622" y="3163085"/>
              <a:chExt cx="5142624" cy="874325"/>
            </a:xfrm>
          </p:grpSpPr>
          <p:sp>
            <p:nvSpPr>
              <p:cNvPr id="28" name="!!4">
                <a:extLst>
                  <a:ext uri="{FF2B5EF4-FFF2-40B4-BE49-F238E27FC236}">
                    <a16:creationId xmlns:a16="http://schemas.microsoft.com/office/drawing/2014/main" id="{46A08BBA-11CA-3605-A61C-A08A7FBF5E8D}"/>
                  </a:ext>
                </a:extLst>
              </p:cNvPr>
              <p:cNvSpPr/>
              <p:nvPr/>
            </p:nvSpPr>
            <p:spPr>
              <a:xfrm>
                <a:off x="1189622" y="3210324"/>
                <a:ext cx="85480" cy="827086"/>
              </a:xfrm>
              <a:prstGeom prst="roundRect">
                <a:avLst/>
              </a:prstGeom>
              <a:solidFill>
                <a:srgbClr val="E768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p>
            </p:txBody>
          </p:sp>
          <p:sp>
            <p:nvSpPr>
              <p:cNvPr id="29" name="!!3">
                <a:extLst>
                  <a:ext uri="{FF2B5EF4-FFF2-40B4-BE49-F238E27FC236}">
                    <a16:creationId xmlns:a16="http://schemas.microsoft.com/office/drawing/2014/main" id="{E2F2527F-4524-DB87-77B9-EE45BE86BF4A}"/>
                  </a:ext>
                </a:extLst>
              </p:cNvPr>
              <p:cNvSpPr txBox="1"/>
              <p:nvPr/>
            </p:nvSpPr>
            <p:spPr>
              <a:xfrm>
                <a:off x="1315742" y="3163085"/>
                <a:ext cx="5016504" cy="492442"/>
              </a:xfrm>
              <a:prstGeom prst="rect">
                <a:avLst/>
              </a:prstGeom>
              <a:noFill/>
            </p:spPr>
            <p:txBody>
              <a:bodyPr wrap="square" rtlCol="0">
                <a:spAutoFit/>
              </a:bodyPr>
              <a:lstStyle/>
              <a:p>
                <a:pPr lvl="0"/>
                <a:r>
                  <a:rPr lang="vi-VN" sz="1800" dirty="0">
                    <a:solidFill>
                      <a:srgbClr val="C00000"/>
                    </a:solidFill>
                    <a:cs typeface="Arial" pitchFamily="34" charset="0"/>
                  </a:rPr>
                  <a:t>Giao kết bằng </a:t>
                </a:r>
                <a:r>
                  <a:rPr lang="en-US" sz="1800" dirty="0" err="1">
                    <a:solidFill>
                      <a:srgbClr val="C00000"/>
                    </a:solidFill>
                    <a:latin typeface="Arial" pitchFamily="34" charset="0"/>
                    <a:cs typeface="Arial" pitchFamily="34" charset="0"/>
                  </a:rPr>
                  <a:t>văn</a:t>
                </a:r>
                <a:r>
                  <a:rPr lang="en-US" sz="1800" dirty="0">
                    <a:solidFill>
                      <a:srgbClr val="C00000"/>
                    </a:solidFill>
                    <a:latin typeface="Arial" pitchFamily="34" charset="0"/>
                    <a:cs typeface="Arial" pitchFamily="34" charset="0"/>
                  </a:rPr>
                  <a:t> </a:t>
                </a:r>
                <a:r>
                  <a:rPr lang="en-US" sz="1800" dirty="0" err="1">
                    <a:solidFill>
                      <a:srgbClr val="C00000"/>
                    </a:solidFill>
                    <a:latin typeface="Arial" pitchFamily="34" charset="0"/>
                    <a:cs typeface="Arial" pitchFamily="34" charset="0"/>
                  </a:rPr>
                  <a:t>bản</a:t>
                </a:r>
                <a:endParaRPr lang="en-US" sz="1800" dirty="0">
                  <a:solidFill>
                    <a:srgbClr val="C00000"/>
                  </a:solidFill>
                </a:endParaRPr>
              </a:p>
            </p:txBody>
          </p:sp>
          <p:cxnSp>
            <p:nvCxnSpPr>
              <p:cNvPr id="30" name="!!2">
                <a:extLst>
                  <a:ext uri="{FF2B5EF4-FFF2-40B4-BE49-F238E27FC236}">
                    <a16:creationId xmlns:a16="http://schemas.microsoft.com/office/drawing/2014/main" id="{BD084F6A-6048-4167-EC77-03985E3BCDA4}"/>
                  </a:ext>
                </a:extLst>
              </p:cNvPr>
              <p:cNvCxnSpPr>
                <a:cxnSpLocks/>
              </p:cNvCxnSpPr>
              <p:nvPr/>
            </p:nvCxnSpPr>
            <p:spPr>
              <a:xfrm>
                <a:off x="1275102" y="3654824"/>
                <a:ext cx="3015339" cy="0"/>
              </a:xfrm>
              <a:prstGeom prst="line">
                <a:avLst/>
              </a:prstGeom>
              <a:ln w="12700">
                <a:solidFill>
                  <a:srgbClr val="E7680F"/>
                </a:solidFill>
              </a:ln>
            </p:spPr>
            <p:style>
              <a:lnRef idx="1">
                <a:schemeClr val="accent1"/>
              </a:lnRef>
              <a:fillRef idx="0">
                <a:schemeClr val="accent1"/>
              </a:fillRef>
              <a:effectRef idx="0">
                <a:schemeClr val="accent1"/>
              </a:effectRef>
              <a:fontRef idx="minor">
                <a:schemeClr val="tx1"/>
              </a:fontRef>
            </p:style>
          </p:cxnSp>
        </p:grpSp>
        <p:sp>
          <p:nvSpPr>
            <p:cNvPr id="27" name="!!1">
              <a:extLst>
                <a:ext uri="{FF2B5EF4-FFF2-40B4-BE49-F238E27FC236}">
                  <a16:creationId xmlns:a16="http://schemas.microsoft.com/office/drawing/2014/main" id="{B9B8B857-A9B0-9118-DCA6-97A915F85FAD}"/>
                </a:ext>
              </a:extLst>
            </p:cNvPr>
            <p:cNvSpPr txBox="1"/>
            <p:nvPr/>
          </p:nvSpPr>
          <p:spPr>
            <a:xfrm>
              <a:off x="1780357" y="3839403"/>
              <a:ext cx="3763459" cy="465084"/>
            </a:xfrm>
            <a:prstGeom prst="rect">
              <a:avLst/>
            </a:prstGeom>
            <a:noFill/>
          </p:spPr>
          <p:txBody>
            <a:bodyPr wrap="square" rtlCol="0">
              <a:spAutoFit/>
            </a:bodyPr>
            <a:lstStyle/>
            <a:p>
              <a:pPr marL="0" marR="0" algn="just">
                <a:lnSpc>
                  <a:spcPts val="2000"/>
                </a:lnSpc>
                <a:spcBef>
                  <a:spcPts val="0"/>
                </a:spcBef>
                <a:spcAft>
                  <a:spcPts val="0"/>
                </a:spcAft>
              </a:pPr>
              <a:r>
                <a:rPr lang="en-US" sz="1800" dirty="0">
                  <a:latin typeface="+mn-lt"/>
                  <a:ea typeface="Times New Roman" panose="02020603050405020304" pitchFamily="18" charset="0"/>
                </a:rPr>
                <a:t>P</a:t>
              </a:r>
              <a:r>
                <a:rPr lang="vi-VN" sz="1800" dirty="0">
                  <a:effectLst/>
                  <a:latin typeface="+mn-lt"/>
                  <a:ea typeface="Times New Roman" panose="02020603050405020304" pitchFamily="18" charset="0"/>
                </a:rPr>
                <a:t>hải làm thành 02 bản, mỗi bên giữ 01 bản</a:t>
              </a:r>
              <a:endParaRPr lang="en-US" sz="1800" dirty="0">
                <a:effectLst/>
                <a:latin typeface="+mn-lt"/>
                <a:ea typeface="Times New Roman" panose="02020603050405020304" pitchFamily="18" charset="0"/>
              </a:endParaRPr>
            </a:p>
          </p:txBody>
        </p:sp>
      </p:grpSp>
      <p:sp>
        <p:nvSpPr>
          <p:cNvPr id="2" name="Content Placeholder 2">
            <a:extLst>
              <a:ext uri="{FF2B5EF4-FFF2-40B4-BE49-F238E27FC236}">
                <a16:creationId xmlns:a16="http://schemas.microsoft.com/office/drawing/2014/main" id="{3817E7A9-2564-91A1-956F-E2C4061FC8E7}"/>
              </a:ext>
            </a:extLst>
          </p:cNvPr>
          <p:cNvSpPr txBox="1">
            <a:spLocks/>
          </p:cNvSpPr>
          <p:nvPr/>
        </p:nvSpPr>
        <p:spPr bwMode="auto">
          <a:xfrm>
            <a:off x="116681" y="556098"/>
            <a:ext cx="8641556" cy="7489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ts val="0"/>
              </a:spcBef>
              <a:buNone/>
              <a:defRPr/>
            </a:pPr>
            <a:r>
              <a:rPr lang="en-US" sz="2000" b="1" dirty="0">
                <a:solidFill>
                  <a:srgbClr val="C00000"/>
                </a:solidFill>
                <a:effectLst/>
                <a:latin typeface="Times New Roman" panose="02020603050405020304" pitchFamily="18" charset="0"/>
                <a:ea typeface="Times New Roman" panose="02020603050405020304" pitchFamily="18" charset="0"/>
              </a:rPr>
              <a:t>3.3.4. </a:t>
            </a:r>
            <a:r>
              <a:rPr lang="en-US" sz="2000" b="1" dirty="0" err="1">
                <a:solidFill>
                  <a:srgbClr val="C00000"/>
                </a:solidFill>
                <a:effectLst/>
                <a:latin typeface="Times New Roman" panose="02020603050405020304" pitchFamily="18" charset="0"/>
                <a:ea typeface="Times New Roman" panose="02020603050405020304" pitchFamily="18" charset="0"/>
              </a:rPr>
              <a:t>Hình</a:t>
            </a:r>
            <a:r>
              <a:rPr lang="en-US" sz="2000" b="1" dirty="0">
                <a:solidFill>
                  <a:srgbClr val="C00000"/>
                </a:solidFill>
                <a:effectLst/>
                <a:latin typeface="Times New Roman" panose="02020603050405020304" pitchFamily="18" charset="0"/>
                <a:ea typeface="Times New Roman" panose="02020603050405020304" pitchFamily="18" charset="0"/>
              </a:rPr>
              <a:t> </a:t>
            </a:r>
            <a:r>
              <a:rPr lang="en-US" sz="2000" b="1" dirty="0" err="1">
                <a:solidFill>
                  <a:srgbClr val="C00000"/>
                </a:solidFill>
                <a:effectLst/>
                <a:latin typeface="Times New Roman" panose="02020603050405020304" pitchFamily="18" charset="0"/>
                <a:ea typeface="Times New Roman" panose="02020603050405020304" pitchFamily="18" charset="0"/>
              </a:rPr>
              <a:t>thức</a:t>
            </a:r>
            <a:r>
              <a:rPr lang="en-US" sz="2000" b="1" dirty="0">
                <a:solidFill>
                  <a:srgbClr val="C00000"/>
                </a:solidFill>
                <a:effectLst/>
                <a:latin typeface="Times New Roman" panose="02020603050405020304" pitchFamily="18" charset="0"/>
                <a:ea typeface="Times New Roman" panose="02020603050405020304" pitchFamily="18" charset="0"/>
              </a:rPr>
              <a:t> </a:t>
            </a:r>
            <a:r>
              <a:rPr lang="en-US" sz="2000" b="1" dirty="0" err="1">
                <a:solidFill>
                  <a:srgbClr val="C00000"/>
                </a:solidFill>
                <a:effectLst/>
                <a:latin typeface="Times New Roman" panose="02020603050405020304" pitchFamily="18" charset="0"/>
                <a:ea typeface="Times New Roman" panose="02020603050405020304" pitchFamily="18" charset="0"/>
              </a:rPr>
              <a:t>hợp</a:t>
            </a:r>
            <a:r>
              <a:rPr lang="en-US" sz="2000" b="1" dirty="0">
                <a:solidFill>
                  <a:srgbClr val="C00000"/>
                </a:solidFill>
                <a:effectLst/>
                <a:latin typeface="Times New Roman" panose="02020603050405020304" pitchFamily="18" charset="0"/>
                <a:ea typeface="Times New Roman" panose="02020603050405020304" pitchFamily="18" charset="0"/>
              </a:rPr>
              <a:t> </a:t>
            </a:r>
            <a:r>
              <a:rPr lang="en-US" sz="2000" b="1" dirty="0" err="1">
                <a:solidFill>
                  <a:srgbClr val="C00000"/>
                </a:solidFill>
                <a:effectLst/>
                <a:latin typeface="Times New Roman" panose="02020603050405020304" pitchFamily="18" charset="0"/>
                <a:ea typeface="Times New Roman" panose="02020603050405020304" pitchFamily="18" charset="0"/>
              </a:rPr>
              <a:t>đồng</a:t>
            </a:r>
            <a:r>
              <a:rPr lang="en-US" sz="2000" b="1" dirty="0">
                <a:solidFill>
                  <a:srgbClr val="C00000"/>
                </a:solidFill>
                <a:effectLst/>
                <a:latin typeface="Times New Roman" panose="02020603050405020304" pitchFamily="18" charset="0"/>
                <a:ea typeface="Times New Roman" panose="02020603050405020304" pitchFamily="18" charset="0"/>
              </a:rPr>
              <a:t> </a:t>
            </a:r>
            <a:r>
              <a:rPr lang="en-US" sz="2000" b="1" dirty="0" err="1">
                <a:solidFill>
                  <a:srgbClr val="C00000"/>
                </a:solidFill>
                <a:effectLst/>
                <a:latin typeface="Times New Roman" panose="02020603050405020304" pitchFamily="18" charset="0"/>
                <a:ea typeface="Times New Roman" panose="02020603050405020304" pitchFamily="18" charset="0"/>
              </a:rPr>
              <a:t>lao</a:t>
            </a:r>
            <a:r>
              <a:rPr lang="en-US" sz="2000" b="1" dirty="0">
                <a:solidFill>
                  <a:srgbClr val="C00000"/>
                </a:solidFill>
                <a:effectLst/>
                <a:latin typeface="Times New Roman" panose="02020603050405020304" pitchFamily="18" charset="0"/>
                <a:ea typeface="Times New Roman" panose="02020603050405020304" pitchFamily="18" charset="0"/>
              </a:rPr>
              <a:t> </a:t>
            </a:r>
            <a:r>
              <a:rPr lang="en-US" sz="2000" b="1" dirty="0" err="1">
                <a:solidFill>
                  <a:srgbClr val="C00000"/>
                </a:solidFill>
                <a:effectLst/>
                <a:latin typeface="Times New Roman" panose="02020603050405020304" pitchFamily="18" charset="0"/>
                <a:ea typeface="Times New Roman" panose="02020603050405020304" pitchFamily="18" charset="0"/>
              </a:rPr>
              <a:t>động</a:t>
            </a:r>
            <a:r>
              <a:rPr lang="en-US" sz="2000" b="1" dirty="0">
                <a:solidFill>
                  <a:srgbClr val="C00000"/>
                </a:solidFill>
                <a:effectLst/>
                <a:latin typeface="Times New Roman" panose="02020603050405020304" pitchFamily="18" charset="0"/>
                <a:ea typeface="Times New Roman" panose="02020603050405020304" pitchFamily="18" charset="0"/>
              </a:rPr>
              <a:t> </a:t>
            </a:r>
            <a:endParaRPr lang="en-US" sz="2400" b="1" dirty="0">
              <a:solidFill>
                <a:srgbClr val="C00000"/>
              </a:solidFill>
              <a:latin typeface="Arial" pitchFamily="34" charset="0"/>
              <a:cs typeface="Arial" pitchFamily="34" charset="0"/>
            </a:endParaRPr>
          </a:p>
        </p:txBody>
      </p:sp>
    </p:spTree>
    <p:extLst>
      <p:ext uri="{BB962C8B-B14F-4D97-AF65-F5344CB8AC3E}">
        <p14:creationId xmlns:p14="http://schemas.microsoft.com/office/powerpoint/2010/main" val="14526928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1000"/>
                                        <p:tgtEl>
                                          <p:spTgt spid="17"/>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wipe(left)">
                                      <p:cBhvr>
                                        <p:cTn id="11" dur="1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7">
            <a:extLst>
              <a:ext uri="{FF2B5EF4-FFF2-40B4-BE49-F238E27FC236}">
                <a16:creationId xmlns:a16="http://schemas.microsoft.com/office/drawing/2014/main" id="{7461F0CA-52DC-FFD3-EB94-A74F26BA0F6B}"/>
              </a:ext>
            </a:extLst>
          </p:cNvPr>
          <p:cNvSpPr txBox="1"/>
          <p:nvPr/>
        </p:nvSpPr>
        <p:spPr>
          <a:xfrm>
            <a:off x="663677" y="2058973"/>
            <a:ext cx="8030498" cy="872034"/>
          </a:xfrm>
          <a:prstGeom prst="rect">
            <a:avLst/>
          </a:prstGeom>
          <a:noFill/>
        </p:spPr>
        <p:txBody>
          <a:bodyPr wrap="square" rtlCol="0">
            <a:spAutoFit/>
          </a:bodyPr>
          <a:lstStyle/>
          <a:p>
            <a:pPr algn="ctr">
              <a:lnSpc>
                <a:spcPct val="150000"/>
              </a:lnSpc>
            </a:pPr>
            <a:r>
              <a:rPr lang="vi-VN" sz="1800" dirty="0"/>
              <a:t>Hợp đồng lao động có hiệu lực kể từ ngày giao kết trừ trường hợp hai bên có thỏa thuận khác hoặc pháp luật có quy định khác</a:t>
            </a:r>
            <a:endParaRPr lang="en-US" sz="2800" b="1" dirty="0">
              <a:latin typeface="Arial" pitchFamily="34" charset="0"/>
              <a:cs typeface="Arial" pitchFamily="34" charset="0"/>
            </a:endParaRPr>
          </a:p>
        </p:txBody>
      </p:sp>
      <p:sp>
        <p:nvSpPr>
          <p:cNvPr id="4" name="TextBox 3">
            <a:extLst>
              <a:ext uri="{FF2B5EF4-FFF2-40B4-BE49-F238E27FC236}">
                <a16:creationId xmlns:a16="http://schemas.microsoft.com/office/drawing/2014/main" id="{1AFD8945-EC9B-3017-F55A-9A125D787D6A}"/>
              </a:ext>
            </a:extLst>
          </p:cNvPr>
          <p:cNvSpPr txBox="1"/>
          <p:nvPr/>
        </p:nvSpPr>
        <p:spPr>
          <a:xfrm>
            <a:off x="116680" y="329089"/>
            <a:ext cx="6888803" cy="430887"/>
          </a:xfrm>
          <a:prstGeom prst="rect">
            <a:avLst/>
          </a:prstGeom>
          <a:noFill/>
        </p:spPr>
        <p:txBody>
          <a:bodyPr wrap="square" rtlCol="0">
            <a:spAutoFit/>
          </a:bodyPr>
          <a:lstStyle/>
          <a:p>
            <a:pPr algn="ctr"/>
            <a:r>
              <a:rPr lang="en-US" sz="2200" b="1" dirty="0">
                <a:solidFill>
                  <a:srgbClr val="C00000"/>
                </a:solidFill>
                <a:latin typeface="Arial" panose="020B0604020202020204" pitchFamily="34" charset="0"/>
                <a:ea typeface="Roboto" panose="02000000000000000000" pitchFamily="2" charset="0"/>
                <a:cs typeface="Arial" panose="020B0604020202020204" pitchFamily="34" charset="0"/>
              </a:rPr>
              <a:t>3.3.5. </a:t>
            </a:r>
            <a:r>
              <a:rPr lang="en-US" sz="1800" b="1" dirty="0" err="1">
                <a:solidFill>
                  <a:srgbClr val="C00000"/>
                </a:solidFill>
              </a:rPr>
              <a:t>Hiệu</a:t>
            </a:r>
            <a:r>
              <a:rPr lang="en-US" sz="1800" b="1" dirty="0">
                <a:solidFill>
                  <a:srgbClr val="C00000"/>
                </a:solidFill>
              </a:rPr>
              <a:t> </a:t>
            </a:r>
            <a:r>
              <a:rPr lang="en-US" sz="1800" b="1" dirty="0" err="1">
                <a:solidFill>
                  <a:srgbClr val="C00000"/>
                </a:solidFill>
              </a:rPr>
              <a:t>lực</a:t>
            </a:r>
            <a:r>
              <a:rPr lang="en-US" sz="1800" b="1" dirty="0">
                <a:solidFill>
                  <a:srgbClr val="C00000"/>
                </a:solidFill>
              </a:rPr>
              <a:t> </a:t>
            </a:r>
            <a:r>
              <a:rPr lang="en-US" sz="1800" b="1" dirty="0" err="1">
                <a:solidFill>
                  <a:srgbClr val="C00000"/>
                </a:solidFill>
              </a:rPr>
              <a:t>của</a:t>
            </a:r>
            <a:r>
              <a:rPr lang="en-US" sz="1800" b="1" dirty="0">
                <a:solidFill>
                  <a:srgbClr val="C00000"/>
                </a:solidFill>
              </a:rPr>
              <a:t> </a:t>
            </a:r>
            <a:r>
              <a:rPr lang="en-US" sz="1800" b="1" dirty="0" err="1">
                <a:solidFill>
                  <a:srgbClr val="C00000"/>
                </a:solidFill>
              </a:rPr>
              <a:t>hợp</a:t>
            </a:r>
            <a:r>
              <a:rPr lang="en-US" sz="1800" b="1" dirty="0">
                <a:solidFill>
                  <a:srgbClr val="C00000"/>
                </a:solidFill>
              </a:rPr>
              <a:t> </a:t>
            </a:r>
            <a:r>
              <a:rPr lang="en-US" sz="1800" b="1" dirty="0" err="1">
                <a:solidFill>
                  <a:srgbClr val="C00000"/>
                </a:solidFill>
              </a:rPr>
              <a:t>đồng</a:t>
            </a:r>
            <a:r>
              <a:rPr lang="en-US" sz="1800" b="1" dirty="0">
                <a:solidFill>
                  <a:srgbClr val="C00000"/>
                </a:solidFill>
              </a:rPr>
              <a:t> </a:t>
            </a:r>
            <a:r>
              <a:rPr lang="en-US" sz="1800" b="1" dirty="0" err="1">
                <a:solidFill>
                  <a:srgbClr val="C00000"/>
                </a:solidFill>
              </a:rPr>
              <a:t>lao</a:t>
            </a:r>
            <a:r>
              <a:rPr lang="en-US" sz="1800" b="1" dirty="0">
                <a:solidFill>
                  <a:srgbClr val="C00000"/>
                </a:solidFill>
              </a:rPr>
              <a:t> </a:t>
            </a:r>
            <a:r>
              <a:rPr lang="en-US" sz="1800" b="1" dirty="0" err="1">
                <a:solidFill>
                  <a:srgbClr val="C00000"/>
                </a:solidFill>
              </a:rPr>
              <a:t>động</a:t>
            </a:r>
            <a:r>
              <a:rPr lang="en-US" sz="1800" b="1" dirty="0">
                <a:solidFill>
                  <a:srgbClr val="C00000"/>
                </a:solidFill>
              </a:rPr>
              <a:t> (</a:t>
            </a:r>
            <a:r>
              <a:rPr lang="en-US" sz="1800" b="1" dirty="0" err="1">
                <a:solidFill>
                  <a:srgbClr val="C00000"/>
                </a:solidFill>
              </a:rPr>
              <a:t>Điều</a:t>
            </a:r>
            <a:r>
              <a:rPr lang="en-US" sz="1800" b="1" dirty="0">
                <a:solidFill>
                  <a:srgbClr val="C00000"/>
                </a:solidFill>
              </a:rPr>
              <a:t> 23/BLLĐ/2019</a:t>
            </a:r>
            <a:endParaRPr lang="vi-VN" sz="2200" b="1" dirty="0">
              <a:solidFill>
                <a:srgbClr val="C00000"/>
              </a:solidFill>
              <a:latin typeface="Arial" panose="020B0604020202020204" pitchFamily="34" charset="0"/>
              <a:ea typeface="Roboto" panose="02000000000000000000" pitchFamily="2" charset="0"/>
              <a:cs typeface="Arial" panose="020B0604020202020204" pitchFamily="34" charset="0"/>
            </a:endParaRPr>
          </a:p>
        </p:txBody>
      </p:sp>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Tree>
    <p:extLst>
      <p:ext uri="{BB962C8B-B14F-4D97-AF65-F5344CB8AC3E}">
        <p14:creationId xmlns:p14="http://schemas.microsoft.com/office/powerpoint/2010/main" val="6700245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1000"/>
                                        <p:tgtEl>
                                          <p:spTgt spid="4"/>
                                        </p:tgtEl>
                                      </p:cBhvr>
                                    </p:animEffect>
                                  </p:childTnLst>
                                </p:cTn>
                              </p:par>
                            </p:childTnLst>
                          </p:cTn>
                        </p:par>
                        <p:par>
                          <p:cTn id="8" fill="hold">
                            <p:stCondLst>
                              <p:cond delay="1000"/>
                            </p:stCondLst>
                            <p:childTnLst>
                              <p:par>
                                <p:cTn id="9" presetID="22" presetClass="entr" presetSubtype="1"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up)">
                                      <p:cBhvr>
                                        <p:cTn id="11"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3" name="AutoShape 6" descr="Danh ca Ngọc Sơn chia sẻ di chúc viết tay sâu sắc và đầy tình cảm của người  cha quá cố - MOLI Star">
            <a:extLst>
              <a:ext uri="{FF2B5EF4-FFF2-40B4-BE49-F238E27FC236}">
                <a16:creationId xmlns:a16="http://schemas.microsoft.com/office/drawing/2014/main" id="{09A0B033-5114-91F5-D69C-16D907191493}"/>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4" name="AutoShape 6" descr="Danh ca Ngọc Sơn chia sẻ di chúc viết tay sâu sắc và đầy tình cảm của người  cha quá cố - MOLI Star">
            <a:extLst>
              <a:ext uri="{FF2B5EF4-FFF2-40B4-BE49-F238E27FC236}">
                <a16:creationId xmlns:a16="http://schemas.microsoft.com/office/drawing/2014/main" id="{9E9E6716-1B48-A71C-D960-BC128EC749E4}"/>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grpSp>
        <p:nvGrpSpPr>
          <p:cNvPr id="17" name="Group 16">
            <a:extLst>
              <a:ext uri="{FF2B5EF4-FFF2-40B4-BE49-F238E27FC236}">
                <a16:creationId xmlns:a16="http://schemas.microsoft.com/office/drawing/2014/main" id="{6C5F5193-B718-572B-11DF-3701B56F9F63}"/>
              </a:ext>
            </a:extLst>
          </p:cNvPr>
          <p:cNvGrpSpPr/>
          <p:nvPr/>
        </p:nvGrpSpPr>
        <p:grpSpPr>
          <a:xfrm>
            <a:off x="170868" y="2337076"/>
            <a:ext cx="8973132" cy="1688015"/>
            <a:chOff x="660908" y="3706227"/>
            <a:chExt cx="10820716" cy="2250686"/>
          </a:xfrm>
        </p:grpSpPr>
        <p:grpSp>
          <p:nvGrpSpPr>
            <p:cNvPr id="18" name="Nhóm 121">
              <a:extLst>
                <a:ext uri="{FF2B5EF4-FFF2-40B4-BE49-F238E27FC236}">
                  <a16:creationId xmlns:a16="http://schemas.microsoft.com/office/drawing/2014/main" id="{5684D0F8-B14F-3FD6-F763-5B8C11BEC938}"/>
                </a:ext>
              </a:extLst>
            </p:cNvPr>
            <p:cNvGrpSpPr/>
            <p:nvPr/>
          </p:nvGrpSpPr>
          <p:grpSpPr>
            <a:xfrm>
              <a:off x="4327468" y="3706227"/>
              <a:ext cx="3483135" cy="2250686"/>
              <a:chOff x="2235874" y="3839444"/>
              <a:chExt cx="4489786" cy="2250686"/>
            </a:xfrm>
          </p:grpSpPr>
          <p:sp>
            <p:nvSpPr>
              <p:cNvPr id="30" name="Hình chữ nhật: Góc Tròn 123">
                <a:extLst>
                  <a:ext uri="{FF2B5EF4-FFF2-40B4-BE49-F238E27FC236}">
                    <a16:creationId xmlns:a16="http://schemas.microsoft.com/office/drawing/2014/main" id="{46B103D8-217E-E524-FB8E-8B930D366C03}"/>
                  </a:ext>
                </a:extLst>
              </p:cNvPr>
              <p:cNvSpPr/>
              <p:nvPr/>
            </p:nvSpPr>
            <p:spPr>
              <a:xfrm>
                <a:off x="2274366" y="3839444"/>
                <a:ext cx="4347321" cy="2218417"/>
              </a:xfrm>
              <a:prstGeom prst="roundRect">
                <a:avLst>
                  <a:gd name="adj" fmla="val 6484"/>
                </a:avLst>
              </a:prstGeom>
              <a:noFill/>
              <a:ln w="19050">
                <a:solidFill>
                  <a:srgbClr val="167BC3"/>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31" name="TextBox 27">
                <a:extLst>
                  <a:ext uri="{FF2B5EF4-FFF2-40B4-BE49-F238E27FC236}">
                    <a16:creationId xmlns:a16="http://schemas.microsoft.com/office/drawing/2014/main" id="{7F6011CE-76B1-E99E-FC6E-060541A6725E}"/>
                  </a:ext>
                </a:extLst>
              </p:cNvPr>
              <p:cNvSpPr txBox="1"/>
              <p:nvPr/>
            </p:nvSpPr>
            <p:spPr>
              <a:xfrm>
                <a:off x="2235874" y="4033499"/>
                <a:ext cx="4489786" cy="2056631"/>
              </a:xfrm>
              <a:prstGeom prst="rect">
                <a:avLst/>
              </a:prstGeom>
              <a:noFill/>
            </p:spPr>
            <p:txBody>
              <a:bodyPr wrap="square" rtlCol="0">
                <a:spAutoFit/>
              </a:bodyPr>
              <a:lstStyle/>
              <a:p>
                <a:pPr algn="ctr">
                  <a:lnSpc>
                    <a:spcPct val="120000"/>
                  </a:lnSpc>
                </a:pPr>
                <a:r>
                  <a:rPr lang="vi-VN" sz="1600" dirty="0">
                    <a:effectLst/>
                    <a:latin typeface="+mn-lt"/>
                    <a:ea typeface="Times New Roman" panose="02020603050405020304" pitchFamily="18" charset="0"/>
                  </a:rPr>
                  <a:t>Các hình thức thay đổi nội dung </a:t>
                </a:r>
                <a:r>
                  <a:rPr lang="en-US" sz="1600" dirty="0">
                    <a:effectLst/>
                    <a:latin typeface="+mn-lt"/>
                    <a:ea typeface="Times New Roman" panose="02020603050405020304" pitchFamily="18" charset="0"/>
                  </a:rPr>
                  <a:t>HĐLĐ</a:t>
                </a:r>
                <a:r>
                  <a:rPr lang="vi-VN" sz="1600" dirty="0">
                    <a:effectLst/>
                    <a:latin typeface="+mn-lt"/>
                    <a:ea typeface="Times New Roman" panose="02020603050405020304" pitchFamily="18" charset="0"/>
                  </a:rPr>
                  <a:t> là: sửa đổi, bổ sung các điều khoản có trong hợp đồng đã giao kết hoặc giao kết </a:t>
                </a:r>
                <a:r>
                  <a:rPr lang="en-US" sz="1600" dirty="0">
                    <a:effectLst/>
                    <a:latin typeface="+mn-lt"/>
                    <a:ea typeface="Times New Roman" panose="02020603050405020304" pitchFamily="18" charset="0"/>
                  </a:rPr>
                  <a:t>HĐ</a:t>
                </a:r>
                <a:r>
                  <a:rPr lang="vi-VN" sz="1600" dirty="0">
                    <a:effectLst/>
                    <a:latin typeface="+mn-lt"/>
                    <a:ea typeface="Times New Roman" panose="02020603050405020304" pitchFamily="18" charset="0"/>
                  </a:rPr>
                  <a:t> mới</a:t>
                </a:r>
                <a:endParaRPr lang="vi-VN" i="1" dirty="0">
                  <a:latin typeface="+mn-lt"/>
                  <a:ea typeface="Roboto" panose="02000000000000000000" pitchFamily="2" charset="0"/>
                  <a:cs typeface="Arial" panose="020B0604020202020204" pitchFamily="34" charset="0"/>
                </a:endParaRPr>
              </a:p>
            </p:txBody>
          </p:sp>
        </p:grpSp>
        <p:grpSp>
          <p:nvGrpSpPr>
            <p:cNvPr id="19" name="Nhóm 126">
              <a:extLst>
                <a:ext uri="{FF2B5EF4-FFF2-40B4-BE49-F238E27FC236}">
                  <a16:creationId xmlns:a16="http://schemas.microsoft.com/office/drawing/2014/main" id="{8AAD76E5-338B-46BE-E395-1C4E997CBC37}"/>
                </a:ext>
              </a:extLst>
            </p:cNvPr>
            <p:cNvGrpSpPr/>
            <p:nvPr/>
          </p:nvGrpSpPr>
          <p:grpSpPr>
            <a:xfrm>
              <a:off x="7998490" y="3722996"/>
              <a:ext cx="3483134" cy="2233917"/>
              <a:chOff x="2203133" y="3839444"/>
              <a:chExt cx="4489785" cy="2233917"/>
            </a:xfrm>
          </p:grpSpPr>
          <p:sp>
            <p:nvSpPr>
              <p:cNvPr id="26" name="Hình chữ nhật: Góc Tròn 128">
                <a:extLst>
                  <a:ext uri="{FF2B5EF4-FFF2-40B4-BE49-F238E27FC236}">
                    <a16:creationId xmlns:a16="http://schemas.microsoft.com/office/drawing/2014/main" id="{8A81D339-236A-EC6E-D4A3-355926C01B40}"/>
                  </a:ext>
                </a:extLst>
              </p:cNvPr>
              <p:cNvSpPr/>
              <p:nvPr/>
            </p:nvSpPr>
            <p:spPr>
              <a:xfrm>
                <a:off x="2274366" y="3839444"/>
                <a:ext cx="4347321" cy="2201648"/>
              </a:xfrm>
              <a:prstGeom prst="roundRect">
                <a:avLst>
                  <a:gd name="adj" fmla="val 6484"/>
                </a:avLst>
              </a:prstGeom>
              <a:noFill/>
              <a:ln w="19050">
                <a:solidFill>
                  <a:srgbClr val="167BC3"/>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27" name="TextBox 27">
                <a:extLst>
                  <a:ext uri="{FF2B5EF4-FFF2-40B4-BE49-F238E27FC236}">
                    <a16:creationId xmlns:a16="http://schemas.microsoft.com/office/drawing/2014/main" id="{CF88278E-BB50-6EE2-21E0-63F096E441C4}"/>
                  </a:ext>
                </a:extLst>
              </p:cNvPr>
              <p:cNvSpPr txBox="1"/>
              <p:nvPr/>
            </p:nvSpPr>
            <p:spPr>
              <a:xfrm>
                <a:off x="2203133" y="4016729"/>
                <a:ext cx="4489785" cy="2056632"/>
              </a:xfrm>
              <a:prstGeom prst="rect">
                <a:avLst/>
              </a:prstGeom>
              <a:noFill/>
            </p:spPr>
            <p:txBody>
              <a:bodyPr wrap="square" rtlCol="0">
                <a:spAutoFit/>
              </a:bodyPr>
              <a:lstStyle/>
              <a:p>
                <a:pPr algn="ctr">
                  <a:lnSpc>
                    <a:spcPct val="120000"/>
                  </a:lnSpc>
                </a:pPr>
                <a:r>
                  <a:rPr lang="vi-VN" sz="1600" dirty="0">
                    <a:effectLst/>
                    <a:latin typeface="+mn-lt"/>
                    <a:ea typeface="Times New Roman" panose="02020603050405020304" pitchFamily="18" charset="0"/>
                  </a:rPr>
                  <a:t>Nếu 2 bên không thỏa thuận được về việc sửa đổi, bổ sung hoặc giao kết </a:t>
                </a:r>
                <a:r>
                  <a:rPr lang="en-US" sz="1600" dirty="0">
                    <a:effectLst/>
                    <a:latin typeface="+mn-lt"/>
                    <a:ea typeface="Times New Roman" panose="02020603050405020304" pitchFamily="18" charset="0"/>
                  </a:rPr>
                  <a:t>HĐ</a:t>
                </a:r>
                <a:r>
                  <a:rPr lang="vi-VN" sz="1600" dirty="0">
                    <a:effectLst/>
                    <a:latin typeface="+mn-lt"/>
                    <a:ea typeface="Times New Roman" panose="02020603050405020304" pitchFamily="18" charset="0"/>
                  </a:rPr>
                  <a:t> mới thì phải tiếp tục thực hiện </a:t>
                </a:r>
                <a:r>
                  <a:rPr lang="en-US" sz="1600" dirty="0">
                    <a:effectLst/>
                    <a:latin typeface="+mn-lt"/>
                    <a:ea typeface="Times New Roman" panose="02020603050405020304" pitchFamily="18" charset="0"/>
                  </a:rPr>
                  <a:t>HĐ</a:t>
                </a:r>
                <a:r>
                  <a:rPr lang="vi-VN" sz="1600" dirty="0">
                    <a:effectLst/>
                    <a:latin typeface="+mn-lt"/>
                    <a:ea typeface="Times New Roman" panose="02020603050405020304" pitchFamily="18" charset="0"/>
                  </a:rPr>
                  <a:t> đã giao kết</a:t>
                </a:r>
                <a:r>
                  <a:rPr lang="vi-VN" sz="1600" dirty="0">
                    <a:latin typeface="+mn-lt"/>
                    <a:cs typeface="Arial" pitchFamily="34" charset="0"/>
                  </a:rPr>
                  <a:t>.</a:t>
                </a:r>
                <a:endParaRPr lang="vi-VN" i="1" dirty="0">
                  <a:latin typeface="+mn-lt"/>
                  <a:ea typeface="Roboto" panose="02000000000000000000" pitchFamily="2" charset="0"/>
                  <a:cs typeface="Arial" panose="020B0604020202020204" pitchFamily="34" charset="0"/>
                </a:endParaRPr>
              </a:p>
            </p:txBody>
          </p:sp>
        </p:grpSp>
        <p:grpSp>
          <p:nvGrpSpPr>
            <p:cNvPr id="20" name="Nhóm 131">
              <a:extLst>
                <a:ext uri="{FF2B5EF4-FFF2-40B4-BE49-F238E27FC236}">
                  <a16:creationId xmlns:a16="http://schemas.microsoft.com/office/drawing/2014/main" id="{61A7B150-91FD-A87E-D05D-82F7B2749238}"/>
                </a:ext>
              </a:extLst>
            </p:cNvPr>
            <p:cNvGrpSpPr/>
            <p:nvPr/>
          </p:nvGrpSpPr>
          <p:grpSpPr>
            <a:xfrm>
              <a:off x="660908" y="3706227"/>
              <a:ext cx="3372612" cy="2250686"/>
              <a:chOff x="2274366" y="3839444"/>
              <a:chExt cx="4347321" cy="2250686"/>
            </a:xfrm>
          </p:grpSpPr>
          <p:sp>
            <p:nvSpPr>
              <p:cNvPr id="22" name="Hình chữ nhật: Góc Tròn 133">
                <a:extLst>
                  <a:ext uri="{FF2B5EF4-FFF2-40B4-BE49-F238E27FC236}">
                    <a16:creationId xmlns:a16="http://schemas.microsoft.com/office/drawing/2014/main" id="{6017F0D0-0DBF-7D91-178A-040BE983CFD4}"/>
                  </a:ext>
                </a:extLst>
              </p:cNvPr>
              <p:cNvSpPr/>
              <p:nvPr/>
            </p:nvSpPr>
            <p:spPr>
              <a:xfrm>
                <a:off x="2274366" y="3839444"/>
                <a:ext cx="4347321" cy="2218417"/>
              </a:xfrm>
              <a:prstGeom prst="roundRect">
                <a:avLst>
                  <a:gd name="adj" fmla="val 6484"/>
                </a:avLst>
              </a:prstGeom>
              <a:noFill/>
              <a:ln w="19050">
                <a:solidFill>
                  <a:srgbClr val="167BC3"/>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23" name="TextBox 27">
                <a:extLst>
                  <a:ext uri="{FF2B5EF4-FFF2-40B4-BE49-F238E27FC236}">
                    <a16:creationId xmlns:a16="http://schemas.microsoft.com/office/drawing/2014/main" id="{A4EDC9C5-3EAC-038F-330A-1661B126DE6B}"/>
                  </a:ext>
                </a:extLst>
              </p:cNvPr>
              <p:cNvSpPr txBox="1"/>
              <p:nvPr/>
            </p:nvSpPr>
            <p:spPr>
              <a:xfrm>
                <a:off x="2392814" y="4033499"/>
                <a:ext cx="4190381" cy="2056631"/>
              </a:xfrm>
              <a:prstGeom prst="rect">
                <a:avLst/>
              </a:prstGeom>
              <a:noFill/>
            </p:spPr>
            <p:txBody>
              <a:bodyPr wrap="square" rtlCol="0">
                <a:spAutoFit/>
              </a:bodyPr>
              <a:lstStyle/>
              <a:p>
                <a:pPr algn="ctr">
                  <a:lnSpc>
                    <a:spcPct val="120000"/>
                  </a:lnSpc>
                </a:pPr>
                <a:r>
                  <a:rPr lang="vi-VN" sz="1600" dirty="0">
                    <a:effectLst/>
                    <a:latin typeface="+mn-lt"/>
                    <a:ea typeface="Times New Roman" panose="02020603050405020304" pitchFamily="18" charset="0"/>
                  </a:rPr>
                  <a:t>Trong quá trình thực hiện </a:t>
                </a:r>
                <a:r>
                  <a:rPr lang="en-US" sz="1600" dirty="0">
                    <a:latin typeface="+mn-lt"/>
                    <a:ea typeface="Times New Roman" panose="02020603050405020304" pitchFamily="18" charset="0"/>
                  </a:rPr>
                  <a:t>HĐLĐ</a:t>
                </a:r>
                <a:r>
                  <a:rPr lang="vi-VN" sz="1600" dirty="0">
                    <a:effectLst/>
                    <a:latin typeface="+mn-lt"/>
                    <a:ea typeface="Times New Roman" panose="02020603050405020304" pitchFamily="18" charset="0"/>
                  </a:rPr>
                  <a:t>, nếu bên nào có yêu cầu thay đổi nội dung </a:t>
                </a:r>
                <a:r>
                  <a:rPr lang="en-US" sz="1600" dirty="0">
                    <a:effectLst/>
                    <a:latin typeface="+mn-lt"/>
                    <a:ea typeface="Times New Roman" panose="02020603050405020304" pitchFamily="18" charset="0"/>
                  </a:rPr>
                  <a:t>HĐ </a:t>
                </a:r>
                <a:r>
                  <a:rPr lang="vi-VN" sz="1600" dirty="0">
                    <a:effectLst/>
                    <a:latin typeface="+mn-lt"/>
                    <a:ea typeface="Times New Roman" panose="02020603050405020304" pitchFamily="18" charset="0"/>
                  </a:rPr>
                  <a:t>thì phải báo cho bên kia biết trước ít nhất 3 ngày</a:t>
                </a:r>
                <a:endParaRPr lang="vi-VN" i="1" dirty="0">
                  <a:latin typeface="+mn-lt"/>
                  <a:ea typeface="Roboto" panose="02000000000000000000" pitchFamily="2" charset="0"/>
                  <a:cs typeface="Arial" panose="020B0604020202020204" pitchFamily="34" charset="0"/>
                </a:endParaRPr>
              </a:p>
            </p:txBody>
          </p:sp>
        </p:grpSp>
      </p:grpSp>
      <p:sp>
        <p:nvSpPr>
          <p:cNvPr id="34" name="TextBox 27">
            <a:extLst>
              <a:ext uri="{FF2B5EF4-FFF2-40B4-BE49-F238E27FC236}">
                <a16:creationId xmlns:a16="http://schemas.microsoft.com/office/drawing/2014/main" id="{741DC305-C012-03C6-68EC-3DB3ABB62F97}"/>
              </a:ext>
            </a:extLst>
          </p:cNvPr>
          <p:cNvSpPr txBox="1"/>
          <p:nvPr/>
        </p:nvSpPr>
        <p:spPr>
          <a:xfrm>
            <a:off x="345281" y="874722"/>
            <a:ext cx="7472363" cy="707886"/>
          </a:xfrm>
          <a:prstGeom prst="rect">
            <a:avLst/>
          </a:prstGeom>
          <a:noFill/>
        </p:spPr>
        <p:txBody>
          <a:bodyPr wrap="square" rtlCol="0">
            <a:spAutoFit/>
          </a:bodyPr>
          <a:lstStyle/>
          <a:p>
            <a:pPr algn="ctr"/>
            <a:r>
              <a:rPr lang="vi-VN" sz="2000" b="1" dirty="0"/>
              <a:t>Sửa đổi, bổ sung hợp đồng lao động đã giao kết </a:t>
            </a:r>
            <a:endParaRPr lang="en-US" sz="2000" b="1" dirty="0"/>
          </a:p>
          <a:p>
            <a:pPr algn="ctr"/>
            <a:r>
              <a:rPr lang="vi-VN" sz="2000" b="1" dirty="0"/>
              <a:t>(Điều 33/BLLĐ/2019) </a:t>
            </a:r>
            <a:endParaRPr lang="en-US" sz="2000" b="1" dirty="0"/>
          </a:p>
        </p:txBody>
      </p:sp>
    </p:spTree>
    <p:extLst>
      <p:ext uri="{BB962C8B-B14F-4D97-AF65-F5344CB8AC3E}">
        <p14:creationId xmlns:p14="http://schemas.microsoft.com/office/powerpoint/2010/main" val="40579171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wipe(up)">
                                      <p:cBhvr>
                                        <p:cTn id="7" dur="1000"/>
                                        <p:tgtEl>
                                          <p:spTgt spid="34"/>
                                        </p:tgtEl>
                                      </p:cBhvr>
                                    </p:animEffect>
                                  </p:childTnLst>
                                </p:cTn>
                              </p:par>
                            </p:childTnLst>
                          </p:cTn>
                        </p:par>
                        <p:par>
                          <p:cTn id="8" fill="hold">
                            <p:stCondLst>
                              <p:cond delay="1000"/>
                            </p:stCondLst>
                            <p:childTnLst>
                              <p:par>
                                <p:cTn id="9" presetID="47" presetClass="entr" presetSubtype="0" fill="hold"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fade">
                                      <p:cBhvr>
                                        <p:cTn id="11" dur="1000"/>
                                        <p:tgtEl>
                                          <p:spTgt spid="17"/>
                                        </p:tgtEl>
                                      </p:cBhvr>
                                    </p:animEffect>
                                    <p:anim calcmode="lin" valueType="num">
                                      <p:cBhvr>
                                        <p:cTn id="12" dur="1000" fill="hold"/>
                                        <p:tgtEl>
                                          <p:spTgt spid="17"/>
                                        </p:tgtEl>
                                        <p:attrNameLst>
                                          <p:attrName>ppt_x</p:attrName>
                                        </p:attrNameLst>
                                      </p:cBhvr>
                                      <p:tavLst>
                                        <p:tav tm="0">
                                          <p:val>
                                            <p:strVal val="#ppt_x"/>
                                          </p:val>
                                        </p:tav>
                                        <p:tav tm="100000">
                                          <p:val>
                                            <p:strVal val="#ppt_x"/>
                                          </p:val>
                                        </p:tav>
                                      </p:tavLst>
                                    </p:anim>
                                    <p:anim calcmode="lin" valueType="num">
                                      <p:cBhvr>
                                        <p:cTn id="13"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7">
            <a:extLst>
              <a:ext uri="{FF2B5EF4-FFF2-40B4-BE49-F238E27FC236}">
                <a16:creationId xmlns:a16="http://schemas.microsoft.com/office/drawing/2014/main" id="{7461F0CA-52DC-FFD3-EB94-A74F26BA0F6B}"/>
              </a:ext>
            </a:extLst>
          </p:cNvPr>
          <p:cNvSpPr txBox="1"/>
          <p:nvPr/>
        </p:nvSpPr>
        <p:spPr>
          <a:xfrm>
            <a:off x="535781" y="1746260"/>
            <a:ext cx="8558211" cy="1881990"/>
          </a:xfrm>
          <a:prstGeom prst="rect">
            <a:avLst/>
          </a:prstGeom>
          <a:noFill/>
        </p:spPr>
        <p:txBody>
          <a:bodyPr wrap="square" rtlCol="0">
            <a:spAutoFit/>
          </a:bodyPr>
          <a:lstStyle/>
          <a:p>
            <a:pPr algn="ctr">
              <a:lnSpc>
                <a:spcPct val="150000"/>
              </a:lnSpc>
            </a:pPr>
            <a:r>
              <a:rPr lang="vi-VN" sz="2000" b="1" dirty="0">
                <a:solidFill>
                  <a:schemeClr val="tx1"/>
                </a:solidFill>
                <a:cs typeface="Arial" pitchFamily="34" charset="0"/>
              </a:rPr>
              <a:t>Hợp đồng lao động có hiệu lực kể từ ngày giao kết trừ trường hợp hai bên có thỏa thuận khác hoặc pháp luật có quy định khác</a:t>
            </a:r>
            <a:endParaRPr lang="en-US" sz="2000" b="1" dirty="0">
              <a:solidFill>
                <a:schemeClr val="tx1"/>
              </a:solidFill>
              <a:cs typeface="Arial" pitchFamily="34" charset="0"/>
            </a:endParaRPr>
          </a:p>
          <a:p>
            <a:pPr algn="ctr">
              <a:lnSpc>
                <a:spcPct val="150000"/>
              </a:lnSpc>
            </a:pPr>
            <a:r>
              <a:rPr lang="vi-VN" sz="2000" b="1" i="1" dirty="0">
                <a:solidFill>
                  <a:srgbClr val="C00000"/>
                </a:solidFill>
                <a:cs typeface="Arial" pitchFamily="34" charset="0"/>
              </a:rPr>
              <a:t>(Điều </a:t>
            </a:r>
            <a:r>
              <a:rPr lang="en-US" sz="2000" b="1" i="1" dirty="0">
                <a:solidFill>
                  <a:srgbClr val="C00000"/>
                </a:solidFill>
                <a:latin typeface="Arial" pitchFamily="34" charset="0"/>
                <a:cs typeface="Arial" pitchFamily="34" charset="0"/>
              </a:rPr>
              <a:t>33</a:t>
            </a:r>
            <a:r>
              <a:rPr lang="vi-VN" sz="2000" b="1" i="1" dirty="0">
                <a:solidFill>
                  <a:srgbClr val="C00000"/>
                </a:solidFill>
                <a:cs typeface="Arial" pitchFamily="34" charset="0"/>
              </a:rPr>
              <a:t>/BLLĐ/201</a:t>
            </a:r>
            <a:r>
              <a:rPr lang="en-US" sz="2000" b="1" i="1" dirty="0">
                <a:solidFill>
                  <a:srgbClr val="C00000"/>
                </a:solidFill>
                <a:latin typeface="Arial" pitchFamily="34" charset="0"/>
                <a:cs typeface="Arial" pitchFamily="34" charset="0"/>
              </a:rPr>
              <a:t>9</a:t>
            </a:r>
            <a:r>
              <a:rPr lang="vi-VN" sz="2000" b="1" i="1" dirty="0">
                <a:solidFill>
                  <a:srgbClr val="C00000"/>
                </a:solidFill>
                <a:cs typeface="Arial" pitchFamily="34" charset="0"/>
              </a:rPr>
              <a:t>)</a:t>
            </a:r>
            <a:endParaRPr lang="en-US" sz="2000" dirty="0">
              <a:solidFill>
                <a:srgbClr val="C00000"/>
              </a:solidFill>
              <a:latin typeface="Arial" pitchFamily="34" charset="0"/>
              <a:cs typeface="Arial" pitchFamily="34" charset="0"/>
            </a:endParaRPr>
          </a:p>
          <a:p>
            <a:pPr algn="ctr">
              <a:lnSpc>
                <a:spcPct val="150000"/>
              </a:lnSpc>
            </a:pPr>
            <a:endParaRPr lang="en-US" sz="2000" b="1" dirty="0">
              <a:latin typeface="Arial" pitchFamily="34" charset="0"/>
              <a:cs typeface="Arial" pitchFamily="34" charset="0"/>
            </a:endParaRPr>
          </a:p>
        </p:txBody>
      </p:sp>
      <p:sp>
        <p:nvSpPr>
          <p:cNvPr id="4" name="TextBox 3">
            <a:extLst>
              <a:ext uri="{FF2B5EF4-FFF2-40B4-BE49-F238E27FC236}">
                <a16:creationId xmlns:a16="http://schemas.microsoft.com/office/drawing/2014/main" id="{1AFD8945-EC9B-3017-F55A-9A125D787D6A}"/>
              </a:ext>
            </a:extLst>
          </p:cNvPr>
          <p:cNvSpPr txBox="1"/>
          <p:nvPr/>
        </p:nvSpPr>
        <p:spPr>
          <a:xfrm>
            <a:off x="345281" y="431033"/>
            <a:ext cx="6917111" cy="400110"/>
          </a:xfrm>
          <a:prstGeom prst="rect">
            <a:avLst/>
          </a:prstGeom>
          <a:noFill/>
        </p:spPr>
        <p:txBody>
          <a:bodyPr wrap="square" rtlCol="0">
            <a:spAutoFit/>
          </a:bodyPr>
          <a:lstStyle/>
          <a:p>
            <a:pPr>
              <a:defRPr/>
            </a:pPr>
            <a:r>
              <a:rPr lang="vi-VN" sz="2000" b="1" dirty="0">
                <a:solidFill>
                  <a:srgbClr val="C00000"/>
                </a:solidFill>
                <a:cs typeface="Arial" pitchFamily="34" charset="0"/>
              </a:rPr>
              <a:t>3.3.6. Chấm dứt hợp đồng lao động</a:t>
            </a:r>
          </a:p>
        </p:txBody>
      </p:sp>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6" name="TextBox 27">
            <a:extLst>
              <a:ext uri="{FF2B5EF4-FFF2-40B4-BE49-F238E27FC236}">
                <a16:creationId xmlns:a16="http://schemas.microsoft.com/office/drawing/2014/main" id="{E576D9AC-F420-3C34-11F0-E9EAA44CD4C6}"/>
              </a:ext>
            </a:extLst>
          </p:cNvPr>
          <p:cNvSpPr txBox="1"/>
          <p:nvPr/>
        </p:nvSpPr>
        <p:spPr>
          <a:xfrm>
            <a:off x="-154781" y="3397240"/>
            <a:ext cx="9024461" cy="400110"/>
          </a:xfrm>
          <a:prstGeom prst="rect">
            <a:avLst/>
          </a:prstGeom>
          <a:noFill/>
        </p:spPr>
        <p:txBody>
          <a:bodyPr wrap="square" rtlCol="0">
            <a:spAutoFit/>
          </a:bodyPr>
          <a:lstStyle/>
          <a:p>
            <a:pPr algn="ctr">
              <a:defRPr/>
            </a:pPr>
            <a:r>
              <a:rPr lang="vi-VN" sz="2000" b="1" dirty="0">
                <a:solidFill>
                  <a:schemeClr val="tx1"/>
                </a:solidFill>
                <a:cs typeface="Arial" pitchFamily="34" charset="0"/>
              </a:rPr>
              <a:t>* Sửa đổi, bổ sung hợp đồng lao động đã giao kết (Điều 3</a:t>
            </a:r>
            <a:r>
              <a:rPr lang="en-US" sz="2000" b="1" dirty="0">
                <a:solidFill>
                  <a:schemeClr val="tx1"/>
                </a:solidFill>
                <a:latin typeface="Arial" pitchFamily="34" charset="0"/>
                <a:cs typeface="Arial" pitchFamily="34" charset="0"/>
              </a:rPr>
              <a:t>3</a:t>
            </a:r>
            <a:r>
              <a:rPr lang="vi-VN" sz="2000" b="1" dirty="0">
                <a:solidFill>
                  <a:schemeClr val="tx1"/>
                </a:solidFill>
                <a:cs typeface="Arial" pitchFamily="34" charset="0"/>
              </a:rPr>
              <a:t>/BLLĐ/201</a:t>
            </a:r>
            <a:r>
              <a:rPr lang="en-US" sz="2000" b="1" dirty="0">
                <a:solidFill>
                  <a:schemeClr val="tx1"/>
                </a:solidFill>
                <a:latin typeface="Arial" pitchFamily="34" charset="0"/>
                <a:cs typeface="Arial" pitchFamily="34" charset="0"/>
              </a:rPr>
              <a:t>9</a:t>
            </a:r>
            <a:r>
              <a:rPr lang="vi-VN" sz="2000" b="1" dirty="0">
                <a:solidFill>
                  <a:schemeClr val="tx1"/>
                </a:solidFill>
                <a:cs typeface="Arial" pitchFamily="34" charset="0"/>
              </a:rPr>
              <a:t>) </a:t>
            </a:r>
          </a:p>
        </p:txBody>
      </p:sp>
    </p:spTree>
    <p:extLst>
      <p:ext uri="{BB962C8B-B14F-4D97-AF65-F5344CB8AC3E}">
        <p14:creationId xmlns:p14="http://schemas.microsoft.com/office/powerpoint/2010/main" val="375285589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1000"/>
                                        <p:tgtEl>
                                          <p:spTgt spid="4"/>
                                        </p:tgtEl>
                                      </p:cBhvr>
                                    </p:animEffect>
                                  </p:childTnLst>
                                </p:cTn>
                              </p:par>
                            </p:childTnLst>
                          </p:cTn>
                        </p:par>
                        <p:par>
                          <p:cTn id="8" fill="hold">
                            <p:stCondLst>
                              <p:cond delay="1000"/>
                            </p:stCondLst>
                            <p:childTnLst>
                              <p:par>
                                <p:cTn id="9" presetID="22" presetClass="entr" presetSubtype="1"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up)">
                                      <p:cBhvr>
                                        <p:cTn id="11" dur="1000"/>
                                        <p:tgtEl>
                                          <p:spTgt spid="3"/>
                                        </p:tgtEl>
                                      </p:cBhvr>
                                    </p:animEffect>
                                  </p:childTnLst>
                                </p:cTn>
                              </p:par>
                            </p:childTnLst>
                          </p:cTn>
                        </p:par>
                        <p:par>
                          <p:cTn id="12" fill="hold">
                            <p:stCondLst>
                              <p:cond delay="2000"/>
                            </p:stCondLst>
                            <p:childTnLst>
                              <p:par>
                                <p:cTn id="13" presetID="22" presetClass="entr" presetSubtype="1"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up)">
                                      <p:cBhvr>
                                        <p:cTn id="15"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6"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ounded Rectangle 7"/>
          <p:cNvSpPr/>
          <p:nvPr/>
        </p:nvSpPr>
        <p:spPr>
          <a:xfrm>
            <a:off x="1263650" y="1087364"/>
            <a:ext cx="6699250" cy="435769"/>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	Theo (</a:t>
            </a:r>
            <a:r>
              <a:rPr lang="vi-VN" sz="3200" dirty="0">
                <a:latin typeface="Arial" pitchFamily="34" charset="0"/>
                <a:cs typeface="Arial" pitchFamily="34" charset="0"/>
              </a:rPr>
              <a:t>Điều 3</a:t>
            </a:r>
            <a:r>
              <a:rPr lang="en-US" sz="3200" dirty="0">
                <a:latin typeface="Arial" pitchFamily="34" charset="0"/>
                <a:cs typeface="Arial" pitchFamily="34" charset="0"/>
              </a:rPr>
              <a:t>4</a:t>
            </a:r>
            <a:r>
              <a:rPr lang="vi-VN" sz="3200" dirty="0">
                <a:latin typeface="Arial" pitchFamily="34" charset="0"/>
                <a:cs typeface="Arial" pitchFamily="34" charset="0"/>
              </a:rPr>
              <a:t>/BLLĐ/201</a:t>
            </a:r>
            <a:r>
              <a:rPr lang="en-US" sz="3200" dirty="0">
                <a:latin typeface="Arial" pitchFamily="34" charset="0"/>
                <a:cs typeface="Arial" pitchFamily="34" charset="0"/>
              </a:rPr>
              <a:t>9</a:t>
            </a:r>
            <a:r>
              <a:rPr lang="vi-VN" sz="3200" dirty="0">
                <a:cs typeface="Arial" pitchFamily="34" charset="0"/>
              </a:rPr>
              <a:t>)</a:t>
            </a:r>
          </a:p>
        </p:txBody>
      </p:sp>
      <p:graphicFrame>
        <p:nvGraphicFramePr>
          <p:cNvPr id="5" name="Diagram 4"/>
          <p:cNvGraphicFramePr/>
          <p:nvPr>
            <p:extLst>
              <p:ext uri="{D42A27DB-BD31-4B8C-83A1-F6EECF244321}">
                <p14:modId xmlns:p14="http://schemas.microsoft.com/office/powerpoint/2010/main" val="110365786"/>
              </p:ext>
            </p:extLst>
          </p:nvPr>
        </p:nvGraphicFramePr>
        <p:xfrm>
          <a:off x="3175" y="1327849"/>
          <a:ext cx="9140825" cy="362545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TextBox 1">
            <a:extLst>
              <a:ext uri="{FF2B5EF4-FFF2-40B4-BE49-F238E27FC236}">
                <a16:creationId xmlns:a16="http://schemas.microsoft.com/office/drawing/2014/main" id="{F7FFE8EE-B2F2-2B7D-E50A-8A549ABE46E7}"/>
              </a:ext>
            </a:extLst>
          </p:cNvPr>
          <p:cNvSpPr txBox="1"/>
          <p:nvPr/>
        </p:nvSpPr>
        <p:spPr>
          <a:xfrm>
            <a:off x="345281" y="431033"/>
            <a:ext cx="6917111" cy="369332"/>
          </a:xfrm>
          <a:prstGeom prst="rect">
            <a:avLst/>
          </a:prstGeom>
          <a:noFill/>
        </p:spPr>
        <p:txBody>
          <a:bodyPr wrap="square" rtlCol="0">
            <a:spAutoFit/>
          </a:bodyPr>
          <a:lstStyle/>
          <a:p>
            <a:r>
              <a:rPr lang="en-US" sz="1800" b="1" dirty="0" smtClean="0">
                <a:solidFill>
                  <a:srgbClr val="C00000"/>
                </a:solidFill>
              </a:rPr>
              <a:t>3.3</a:t>
            </a:r>
            <a:r>
              <a:rPr lang="vi-VN" sz="1800" b="1" dirty="0" smtClean="0">
                <a:solidFill>
                  <a:srgbClr val="C00000"/>
                </a:solidFill>
              </a:rPr>
              <a:t>.</a:t>
            </a:r>
            <a:r>
              <a:rPr lang="en-US" sz="1800" b="1" dirty="0" smtClean="0">
                <a:solidFill>
                  <a:srgbClr val="C00000"/>
                </a:solidFill>
              </a:rPr>
              <a:t>6.1.</a:t>
            </a:r>
            <a:r>
              <a:rPr lang="vi-VN" sz="1800" b="1" dirty="0" smtClean="0">
                <a:solidFill>
                  <a:srgbClr val="C00000"/>
                </a:solidFill>
              </a:rPr>
              <a:t> </a:t>
            </a:r>
            <a:r>
              <a:rPr lang="vi-VN" sz="1800" b="1" dirty="0">
                <a:solidFill>
                  <a:srgbClr val="C00000"/>
                </a:solidFill>
              </a:rPr>
              <a:t>Hợp đồng lao động đương nhiên chấm dứt</a:t>
            </a:r>
            <a:endParaRPr lang="en-US" sz="1800" dirty="0">
              <a:solidFill>
                <a:srgbClr val="C00000"/>
              </a:solidFill>
            </a:endParaRPr>
          </a:p>
        </p:txBody>
      </p:sp>
    </p:spTree>
    <p:extLst>
      <p:ext uri="{BB962C8B-B14F-4D97-AF65-F5344CB8AC3E}">
        <p14:creationId xmlns:p14="http://schemas.microsoft.com/office/powerpoint/2010/main" val="5546181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1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6" presetClass="entr" presetSubtype="16"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circle(in)">
                                      <p:cBhvr>
                                        <p:cTn id="19"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Graphic spid="5" grpId="0">
        <p:bldAsOne/>
      </p:bldGraphic>
      <p:bldP spid="2"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7">
            <a:extLst>
              <a:ext uri="{FF2B5EF4-FFF2-40B4-BE49-F238E27FC236}">
                <a16:creationId xmlns:a16="http://schemas.microsoft.com/office/drawing/2014/main" id="{7461F0CA-52DC-FFD3-EB94-A74F26BA0F6B}"/>
              </a:ext>
            </a:extLst>
          </p:cNvPr>
          <p:cNvSpPr txBox="1"/>
          <p:nvPr/>
        </p:nvSpPr>
        <p:spPr>
          <a:xfrm>
            <a:off x="707231" y="1746260"/>
            <a:ext cx="7472363" cy="1685846"/>
          </a:xfrm>
          <a:prstGeom prst="rect">
            <a:avLst/>
          </a:prstGeom>
          <a:noFill/>
        </p:spPr>
        <p:txBody>
          <a:bodyPr wrap="square" rtlCol="0">
            <a:spAutoFit/>
          </a:bodyPr>
          <a:lstStyle/>
          <a:p>
            <a:pPr algn="ctr">
              <a:lnSpc>
                <a:spcPct val="150000"/>
              </a:lnSpc>
              <a:defRPr/>
            </a:pPr>
            <a:r>
              <a:rPr lang="vi-VN" sz="2400" b="1" i="1" dirty="0">
                <a:cs typeface="Arial" pitchFamily="34" charset="0"/>
              </a:rPr>
              <a:t>Pháp luật lao động cho phép mỗi bên có quyền đơn phương chấp dứt hợp đồng lao động trong một số trường hợp</a:t>
            </a:r>
            <a:endParaRPr lang="en-US" sz="2000" b="1" dirty="0">
              <a:latin typeface="Arial" pitchFamily="34" charset="0"/>
              <a:cs typeface="Arial" pitchFamily="34" charset="0"/>
            </a:endParaRPr>
          </a:p>
        </p:txBody>
      </p:sp>
      <p:sp>
        <p:nvSpPr>
          <p:cNvPr id="4" name="TextBox 3">
            <a:extLst>
              <a:ext uri="{FF2B5EF4-FFF2-40B4-BE49-F238E27FC236}">
                <a16:creationId xmlns:a16="http://schemas.microsoft.com/office/drawing/2014/main" id="{1AFD8945-EC9B-3017-F55A-9A125D787D6A}"/>
              </a:ext>
            </a:extLst>
          </p:cNvPr>
          <p:cNvSpPr txBox="1"/>
          <p:nvPr/>
        </p:nvSpPr>
        <p:spPr>
          <a:xfrm>
            <a:off x="345281" y="431033"/>
            <a:ext cx="6917111" cy="400110"/>
          </a:xfrm>
          <a:prstGeom prst="rect">
            <a:avLst/>
          </a:prstGeom>
          <a:noFill/>
        </p:spPr>
        <p:txBody>
          <a:bodyPr wrap="square" rtlCol="0">
            <a:spAutoFit/>
          </a:bodyPr>
          <a:lstStyle/>
          <a:p>
            <a:pPr>
              <a:defRPr/>
            </a:pPr>
            <a:r>
              <a:rPr lang="en-US" sz="2000" b="1" dirty="0" smtClean="0">
                <a:solidFill>
                  <a:srgbClr val="C00000"/>
                </a:solidFill>
                <a:cs typeface="Arial" pitchFamily="34" charset="0"/>
              </a:rPr>
              <a:t>3.3.6.2</a:t>
            </a:r>
            <a:r>
              <a:rPr lang="vi-VN" sz="2000" b="1" dirty="0" smtClean="0">
                <a:solidFill>
                  <a:srgbClr val="C00000"/>
                </a:solidFill>
                <a:cs typeface="Arial" pitchFamily="34" charset="0"/>
              </a:rPr>
              <a:t>. </a:t>
            </a:r>
            <a:r>
              <a:rPr lang="vi-VN" sz="2000" b="1" dirty="0">
                <a:solidFill>
                  <a:srgbClr val="C00000"/>
                </a:solidFill>
                <a:cs typeface="Arial" pitchFamily="34" charset="0"/>
              </a:rPr>
              <a:t>Hợp đồng lao động đơn phương chấm dứt</a:t>
            </a:r>
          </a:p>
        </p:txBody>
      </p:sp>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Tree>
    <p:extLst>
      <p:ext uri="{BB962C8B-B14F-4D97-AF65-F5344CB8AC3E}">
        <p14:creationId xmlns:p14="http://schemas.microsoft.com/office/powerpoint/2010/main" val="32286040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1000"/>
                                        <p:tgtEl>
                                          <p:spTgt spid="4"/>
                                        </p:tgtEl>
                                      </p:cBhvr>
                                    </p:animEffect>
                                  </p:childTnLst>
                                </p:cTn>
                              </p:par>
                            </p:childTnLst>
                          </p:cTn>
                        </p:par>
                        <p:par>
                          <p:cTn id="8" fill="hold">
                            <p:stCondLst>
                              <p:cond delay="1000"/>
                            </p:stCondLst>
                            <p:childTnLst>
                              <p:par>
                                <p:cTn id="9" presetID="22" presetClass="entr" presetSubtype="1"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up)">
                                      <p:cBhvr>
                                        <p:cTn id="11"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3" name="AutoShape 6" descr="Danh ca Ngọc Sơn chia sẻ di chúc viết tay sâu sắc và đầy tình cảm của người  cha quá cố - MOLI Star">
            <a:extLst>
              <a:ext uri="{FF2B5EF4-FFF2-40B4-BE49-F238E27FC236}">
                <a16:creationId xmlns:a16="http://schemas.microsoft.com/office/drawing/2014/main" id="{09A0B033-5114-91F5-D69C-16D907191493}"/>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4" name="AutoShape 6" descr="Danh ca Ngọc Sơn chia sẻ di chúc viết tay sâu sắc và đầy tình cảm của người  cha quá cố - MOLI Star">
            <a:extLst>
              <a:ext uri="{FF2B5EF4-FFF2-40B4-BE49-F238E27FC236}">
                <a16:creationId xmlns:a16="http://schemas.microsoft.com/office/drawing/2014/main" id="{C930D15B-602F-4DF2-A7AB-40C76182ACC0}"/>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grpSp>
        <p:nvGrpSpPr>
          <p:cNvPr id="17" name="Nhóm 8">
            <a:extLst>
              <a:ext uri="{FF2B5EF4-FFF2-40B4-BE49-F238E27FC236}">
                <a16:creationId xmlns:a16="http://schemas.microsoft.com/office/drawing/2014/main" id="{6C0944EF-4298-EFF7-360C-1E71F5FD48CC}"/>
              </a:ext>
            </a:extLst>
          </p:cNvPr>
          <p:cNvGrpSpPr/>
          <p:nvPr/>
        </p:nvGrpSpPr>
        <p:grpSpPr>
          <a:xfrm>
            <a:off x="510566" y="1638376"/>
            <a:ext cx="8176233" cy="930802"/>
            <a:chOff x="1158239" y="3339450"/>
            <a:chExt cx="5205207" cy="1241070"/>
          </a:xfrm>
        </p:grpSpPr>
        <p:grpSp>
          <p:nvGrpSpPr>
            <p:cNvPr id="19" name="Nhóm 5">
              <a:extLst>
                <a:ext uri="{FF2B5EF4-FFF2-40B4-BE49-F238E27FC236}">
                  <a16:creationId xmlns:a16="http://schemas.microsoft.com/office/drawing/2014/main" id="{C5E50113-5C66-FEEF-CFFF-8E1303ED2D12}"/>
                </a:ext>
              </a:extLst>
            </p:cNvPr>
            <p:cNvGrpSpPr/>
            <p:nvPr/>
          </p:nvGrpSpPr>
          <p:grpSpPr>
            <a:xfrm>
              <a:off x="1158239" y="3339450"/>
              <a:ext cx="3362468" cy="1241070"/>
              <a:chOff x="1189622" y="3163084"/>
              <a:chExt cx="3362468" cy="1241070"/>
            </a:xfrm>
          </p:grpSpPr>
          <p:sp>
            <p:nvSpPr>
              <p:cNvPr id="21" name="Hình chữ nhật: Góc Tròn 2">
                <a:extLst>
                  <a:ext uri="{FF2B5EF4-FFF2-40B4-BE49-F238E27FC236}">
                    <a16:creationId xmlns:a16="http://schemas.microsoft.com/office/drawing/2014/main" id="{F6426A1D-D4F9-4F3D-9330-1E144E694A4D}"/>
                  </a:ext>
                </a:extLst>
              </p:cNvPr>
              <p:cNvSpPr/>
              <p:nvPr/>
            </p:nvSpPr>
            <p:spPr>
              <a:xfrm>
                <a:off x="1189622" y="3210323"/>
                <a:ext cx="78010" cy="1193831"/>
              </a:xfrm>
              <a:prstGeom prst="roundRect">
                <a:avLst/>
              </a:prstGeom>
              <a:solidFill>
                <a:srgbClr val="E768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22" name="TextBox 24">
                <a:extLst>
                  <a:ext uri="{FF2B5EF4-FFF2-40B4-BE49-F238E27FC236}">
                    <a16:creationId xmlns:a16="http://schemas.microsoft.com/office/drawing/2014/main" id="{E0D01B64-F655-7148-5D34-99997FA3550E}"/>
                  </a:ext>
                </a:extLst>
              </p:cNvPr>
              <p:cNvSpPr txBox="1"/>
              <p:nvPr/>
            </p:nvSpPr>
            <p:spPr>
              <a:xfrm>
                <a:off x="1315742" y="3163084"/>
                <a:ext cx="3236348" cy="492443"/>
              </a:xfrm>
              <a:prstGeom prst="rect">
                <a:avLst/>
              </a:prstGeom>
              <a:noFill/>
            </p:spPr>
            <p:txBody>
              <a:bodyPr wrap="square" rtlCol="0">
                <a:spAutoFit/>
              </a:bodyPr>
              <a:lstStyle/>
              <a:p>
                <a:pPr lvl="0"/>
                <a:r>
                  <a:rPr lang="en-US" sz="1800" dirty="0">
                    <a:solidFill>
                      <a:srgbClr val="C00000"/>
                    </a:solidFill>
                    <a:cs typeface="Arial" pitchFamily="34" charset="0"/>
                  </a:rPr>
                  <a:t>1</a:t>
                </a:r>
                <a:endParaRPr lang="en-US" sz="1800" dirty="0">
                  <a:solidFill>
                    <a:srgbClr val="C00000"/>
                  </a:solidFill>
                </a:endParaRPr>
              </a:p>
            </p:txBody>
          </p:sp>
          <p:cxnSp>
            <p:nvCxnSpPr>
              <p:cNvPr id="23" name="Đường nối Thẳng 4">
                <a:extLst>
                  <a:ext uri="{FF2B5EF4-FFF2-40B4-BE49-F238E27FC236}">
                    <a16:creationId xmlns:a16="http://schemas.microsoft.com/office/drawing/2014/main" id="{C1699F43-433F-664D-0890-0B54D8FE3FFD}"/>
                  </a:ext>
                </a:extLst>
              </p:cNvPr>
              <p:cNvCxnSpPr>
                <a:cxnSpLocks/>
              </p:cNvCxnSpPr>
              <p:nvPr/>
            </p:nvCxnSpPr>
            <p:spPr>
              <a:xfrm>
                <a:off x="1275102" y="3654824"/>
                <a:ext cx="3015339" cy="0"/>
              </a:xfrm>
              <a:prstGeom prst="line">
                <a:avLst/>
              </a:prstGeom>
              <a:ln w="12700">
                <a:solidFill>
                  <a:srgbClr val="E7680F"/>
                </a:solidFill>
              </a:ln>
            </p:spPr>
            <p:style>
              <a:lnRef idx="1">
                <a:schemeClr val="accent1"/>
              </a:lnRef>
              <a:fillRef idx="0">
                <a:schemeClr val="accent1"/>
              </a:fillRef>
              <a:effectRef idx="0">
                <a:schemeClr val="accent1"/>
              </a:effectRef>
              <a:fontRef idx="minor">
                <a:schemeClr val="tx1"/>
              </a:fontRef>
            </p:style>
          </p:cxnSp>
        </p:grpSp>
        <p:sp>
          <p:nvSpPr>
            <p:cNvPr id="20" name="TextBox 27">
              <a:extLst>
                <a:ext uri="{FF2B5EF4-FFF2-40B4-BE49-F238E27FC236}">
                  <a16:creationId xmlns:a16="http://schemas.microsoft.com/office/drawing/2014/main" id="{581B68F2-D658-0008-CE29-2B2C27A80074}"/>
                </a:ext>
              </a:extLst>
            </p:cNvPr>
            <p:cNvSpPr txBox="1"/>
            <p:nvPr/>
          </p:nvSpPr>
          <p:spPr>
            <a:xfrm>
              <a:off x="1428974" y="3831265"/>
              <a:ext cx="4934472" cy="492443"/>
            </a:xfrm>
            <a:prstGeom prst="rect">
              <a:avLst/>
            </a:prstGeom>
            <a:noFill/>
          </p:spPr>
          <p:txBody>
            <a:bodyPr wrap="square" rtlCol="0">
              <a:spAutoFit/>
            </a:bodyPr>
            <a:lstStyle/>
            <a:p>
              <a:pPr algn="just">
                <a:defRPr/>
              </a:pPr>
              <a:r>
                <a:rPr lang="vi-VN" sz="1800" dirty="0">
                  <a:solidFill>
                    <a:schemeClr val="tx1"/>
                  </a:solidFill>
                  <a:cs typeface="Arial" pitchFamily="34" charset="0"/>
                </a:rPr>
                <a:t>Ít nhất </a:t>
              </a:r>
              <a:r>
                <a:rPr lang="vi-VN" sz="1800" b="1" dirty="0">
                  <a:solidFill>
                    <a:srgbClr val="FF0000"/>
                  </a:solidFill>
                  <a:cs typeface="Arial" pitchFamily="34" charset="0"/>
                </a:rPr>
                <a:t>45</a:t>
              </a:r>
              <a:r>
                <a:rPr lang="en-US" sz="1800" b="1" dirty="0">
                  <a:solidFill>
                    <a:srgbClr val="FF0000"/>
                  </a:solidFill>
                  <a:cs typeface="Arial" pitchFamily="34" charset="0"/>
                </a:rPr>
                <a:t> </a:t>
              </a:r>
              <a:r>
                <a:rPr lang="en-US" sz="1800" b="1" dirty="0" err="1">
                  <a:solidFill>
                    <a:srgbClr val="FF0000"/>
                  </a:solidFill>
                  <a:latin typeface="Arial" pitchFamily="34" charset="0"/>
                  <a:cs typeface="Arial" pitchFamily="34" charset="0"/>
                </a:rPr>
                <a:t>ngày</a:t>
              </a:r>
              <a:r>
                <a:rPr lang="en-US" sz="1800" b="1" dirty="0">
                  <a:solidFill>
                    <a:srgbClr val="FF0000"/>
                  </a:solidFill>
                  <a:cs typeface="Arial" pitchFamily="34" charset="0"/>
                </a:rPr>
                <a:t> </a:t>
              </a:r>
              <a:r>
                <a:rPr lang="vi-VN" sz="1800" dirty="0">
                  <a:solidFill>
                    <a:schemeClr val="tx1"/>
                  </a:solidFill>
                  <a:cs typeface="Arial" pitchFamily="34" charset="0"/>
                </a:rPr>
                <a:t>làm việc theo </a:t>
              </a:r>
              <a:r>
                <a:rPr lang="en-US" sz="1800" dirty="0">
                  <a:solidFill>
                    <a:schemeClr val="tx1"/>
                  </a:solidFill>
                  <a:latin typeface="Arial" pitchFamily="34" charset="0"/>
                  <a:cs typeface="Arial" pitchFamily="34" charset="0"/>
                </a:rPr>
                <a:t>HĐLĐ </a:t>
              </a:r>
              <a:r>
                <a:rPr lang="vi-VN" sz="1800" b="1" dirty="0">
                  <a:solidFill>
                    <a:schemeClr val="tx1"/>
                  </a:solidFill>
                  <a:cs typeface="Arial" pitchFamily="34" charset="0"/>
                </a:rPr>
                <a:t>không xác định thời hạn</a:t>
              </a:r>
              <a:r>
                <a:rPr lang="en-US" sz="1800" b="1" dirty="0">
                  <a:solidFill>
                    <a:schemeClr val="tx1"/>
                  </a:solidFill>
                  <a:latin typeface="Arial" pitchFamily="34" charset="0"/>
                  <a:cs typeface="Arial" pitchFamily="34" charset="0"/>
                </a:rPr>
                <a:t> (</a:t>
              </a:r>
              <a:r>
                <a:rPr lang="en-US" sz="1800" b="1" dirty="0" err="1">
                  <a:solidFill>
                    <a:srgbClr val="FF0000"/>
                  </a:solidFill>
                  <a:latin typeface="Arial" pitchFamily="34" charset="0"/>
                  <a:cs typeface="Arial" pitchFamily="34" charset="0"/>
                </a:rPr>
                <a:t>loại</a:t>
              </a:r>
              <a:r>
                <a:rPr lang="en-US" sz="1800" b="1" dirty="0">
                  <a:solidFill>
                    <a:schemeClr val="tx1"/>
                  </a:solidFill>
                  <a:latin typeface="Arial" pitchFamily="34" charset="0"/>
                  <a:cs typeface="Arial" pitchFamily="34" charset="0"/>
                </a:rPr>
                <a:t> 1)</a:t>
              </a:r>
              <a:r>
                <a:rPr lang="vi-VN" sz="1800" dirty="0">
                  <a:cs typeface="Arial" pitchFamily="34" charset="0"/>
                </a:rPr>
                <a:t> </a:t>
              </a:r>
            </a:p>
          </p:txBody>
        </p:sp>
      </p:grpSp>
      <p:grpSp>
        <p:nvGrpSpPr>
          <p:cNvPr id="24" name="Nhóm 27">
            <a:extLst>
              <a:ext uri="{FF2B5EF4-FFF2-40B4-BE49-F238E27FC236}">
                <a16:creationId xmlns:a16="http://schemas.microsoft.com/office/drawing/2014/main" id="{0BA576AE-779A-0476-89FB-F0EE6A16EE7C}"/>
              </a:ext>
            </a:extLst>
          </p:cNvPr>
          <p:cNvGrpSpPr/>
          <p:nvPr/>
        </p:nvGrpSpPr>
        <p:grpSpPr>
          <a:xfrm>
            <a:off x="1013748" y="3137562"/>
            <a:ext cx="7815927" cy="1021295"/>
            <a:chOff x="1158239" y="3339451"/>
            <a:chExt cx="6182543" cy="1361727"/>
          </a:xfrm>
        </p:grpSpPr>
        <p:grpSp>
          <p:nvGrpSpPr>
            <p:cNvPr id="26" name="Nhóm 89">
              <a:extLst>
                <a:ext uri="{FF2B5EF4-FFF2-40B4-BE49-F238E27FC236}">
                  <a16:creationId xmlns:a16="http://schemas.microsoft.com/office/drawing/2014/main" id="{3D690B85-D7E8-523F-A59E-225766D6959B}"/>
                </a:ext>
              </a:extLst>
            </p:cNvPr>
            <p:cNvGrpSpPr/>
            <p:nvPr/>
          </p:nvGrpSpPr>
          <p:grpSpPr>
            <a:xfrm>
              <a:off x="1158239" y="3339451"/>
              <a:ext cx="5142624" cy="874325"/>
              <a:chOff x="1189622" y="3163085"/>
              <a:chExt cx="5142624" cy="874325"/>
            </a:xfrm>
          </p:grpSpPr>
          <p:sp>
            <p:nvSpPr>
              <p:cNvPr id="28" name="!!4">
                <a:extLst>
                  <a:ext uri="{FF2B5EF4-FFF2-40B4-BE49-F238E27FC236}">
                    <a16:creationId xmlns:a16="http://schemas.microsoft.com/office/drawing/2014/main" id="{46A08BBA-11CA-3605-A61C-A08A7FBF5E8D}"/>
                  </a:ext>
                </a:extLst>
              </p:cNvPr>
              <p:cNvSpPr/>
              <p:nvPr/>
            </p:nvSpPr>
            <p:spPr>
              <a:xfrm>
                <a:off x="1189622" y="3210324"/>
                <a:ext cx="85480" cy="827086"/>
              </a:xfrm>
              <a:prstGeom prst="roundRect">
                <a:avLst/>
              </a:prstGeom>
              <a:solidFill>
                <a:srgbClr val="E768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p>
            </p:txBody>
          </p:sp>
          <p:sp>
            <p:nvSpPr>
              <p:cNvPr id="29" name="!!3">
                <a:extLst>
                  <a:ext uri="{FF2B5EF4-FFF2-40B4-BE49-F238E27FC236}">
                    <a16:creationId xmlns:a16="http://schemas.microsoft.com/office/drawing/2014/main" id="{E2F2527F-4524-DB87-77B9-EE45BE86BF4A}"/>
                  </a:ext>
                </a:extLst>
              </p:cNvPr>
              <p:cNvSpPr txBox="1"/>
              <p:nvPr/>
            </p:nvSpPr>
            <p:spPr>
              <a:xfrm>
                <a:off x="1315742" y="3163085"/>
                <a:ext cx="5016504" cy="492442"/>
              </a:xfrm>
              <a:prstGeom prst="rect">
                <a:avLst/>
              </a:prstGeom>
              <a:noFill/>
            </p:spPr>
            <p:txBody>
              <a:bodyPr wrap="square" rtlCol="0">
                <a:spAutoFit/>
              </a:bodyPr>
              <a:lstStyle/>
              <a:p>
                <a:pPr lvl="0"/>
                <a:r>
                  <a:rPr lang="en-US" sz="1800" dirty="0">
                    <a:solidFill>
                      <a:srgbClr val="C00000"/>
                    </a:solidFill>
                    <a:cs typeface="Arial" pitchFamily="34" charset="0"/>
                  </a:rPr>
                  <a:t>2</a:t>
                </a:r>
                <a:endParaRPr lang="en-US" sz="1800" dirty="0">
                  <a:solidFill>
                    <a:srgbClr val="C00000"/>
                  </a:solidFill>
                </a:endParaRPr>
              </a:p>
            </p:txBody>
          </p:sp>
          <p:cxnSp>
            <p:nvCxnSpPr>
              <p:cNvPr id="30" name="!!2">
                <a:extLst>
                  <a:ext uri="{FF2B5EF4-FFF2-40B4-BE49-F238E27FC236}">
                    <a16:creationId xmlns:a16="http://schemas.microsoft.com/office/drawing/2014/main" id="{BD084F6A-6048-4167-EC77-03985E3BCDA4}"/>
                  </a:ext>
                </a:extLst>
              </p:cNvPr>
              <p:cNvCxnSpPr>
                <a:cxnSpLocks/>
              </p:cNvCxnSpPr>
              <p:nvPr/>
            </p:nvCxnSpPr>
            <p:spPr>
              <a:xfrm>
                <a:off x="1275102" y="3654824"/>
                <a:ext cx="3015339" cy="0"/>
              </a:xfrm>
              <a:prstGeom prst="line">
                <a:avLst/>
              </a:prstGeom>
              <a:ln w="12700">
                <a:solidFill>
                  <a:srgbClr val="E7680F"/>
                </a:solidFill>
              </a:ln>
            </p:spPr>
            <p:style>
              <a:lnRef idx="1">
                <a:schemeClr val="accent1"/>
              </a:lnRef>
              <a:fillRef idx="0">
                <a:schemeClr val="accent1"/>
              </a:fillRef>
              <a:effectRef idx="0">
                <a:schemeClr val="accent1"/>
              </a:effectRef>
              <a:fontRef idx="minor">
                <a:schemeClr val="tx1"/>
              </a:fontRef>
            </p:style>
          </p:cxnSp>
        </p:grpSp>
        <p:sp>
          <p:nvSpPr>
            <p:cNvPr id="27" name="!!1">
              <a:extLst>
                <a:ext uri="{FF2B5EF4-FFF2-40B4-BE49-F238E27FC236}">
                  <a16:creationId xmlns:a16="http://schemas.microsoft.com/office/drawing/2014/main" id="{B9B8B857-A9B0-9118-DCA6-97A915F85FAD}"/>
                </a:ext>
              </a:extLst>
            </p:cNvPr>
            <p:cNvSpPr txBox="1"/>
            <p:nvPr/>
          </p:nvSpPr>
          <p:spPr>
            <a:xfrm>
              <a:off x="1414679" y="3839403"/>
              <a:ext cx="5926103" cy="861775"/>
            </a:xfrm>
            <a:prstGeom prst="rect">
              <a:avLst/>
            </a:prstGeom>
            <a:noFill/>
          </p:spPr>
          <p:txBody>
            <a:bodyPr wrap="square" rtlCol="0">
              <a:spAutoFit/>
            </a:bodyPr>
            <a:lstStyle/>
            <a:p>
              <a:pPr algn="ctr" fontAlgn="auto">
                <a:spcBef>
                  <a:spcPts val="0"/>
                </a:spcBef>
                <a:spcAft>
                  <a:spcPts val="0"/>
                </a:spcAft>
                <a:defRPr/>
              </a:pPr>
              <a:r>
                <a:rPr lang="vi-VN" sz="1800" dirty="0">
                  <a:effectLst/>
                  <a:latin typeface="+mn-lt"/>
                  <a:ea typeface="Times New Roman" panose="02020603050405020304" pitchFamily="18" charset="0"/>
                </a:rPr>
                <a:t>Ít nhất </a:t>
              </a:r>
              <a:r>
                <a:rPr lang="vi-VN" sz="1800" b="1" dirty="0">
                  <a:effectLst/>
                  <a:latin typeface="+mn-lt"/>
                  <a:ea typeface="Times New Roman" panose="02020603050405020304" pitchFamily="18" charset="0"/>
                </a:rPr>
                <a:t>30 ngày</a:t>
              </a:r>
              <a:r>
                <a:rPr lang="vi-VN" sz="1800" dirty="0">
                  <a:effectLst/>
                  <a:latin typeface="+mn-lt"/>
                  <a:ea typeface="Times New Roman" panose="02020603050405020304" pitchFamily="18" charset="0"/>
                </a:rPr>
                <a:t> nếu làm việc theo hợp đồng lao động </a:t>
              </a:r>
              <a:r>
                <a:rPr lang="vi-VN" sz="1800" b="1" dirty="0">
                  <a:effectLst/>
                  <a:latin typeface="+mn-lt"/>
                  <a:ea typeface="Times New Roman" panose="02020603050405020304" pitchFamily="18" charset="0"/>
                </a:rPr>
                <a:t>xác định thời hạn</a:t>
              </a:r>
              <a:r>
                <a:rPr lang="vi-VN" sz="1800" dirty="0">
                  <a:effectLst/>
                  <a:latin typeface="+mn-lt"/>
                  <a:ea typeface="Times New Roman" panose="02020603050405020304" pitchFamily="18" charset="0"/>
                </a:rPr>
                <a:t> có thời hạn từ </a:t>
              </a:r>
              <a:r>
                <a:rPr lang="vi-VN" sz="1800" b="1" dirty="0">
                  <a:effectLst/>
                  <a:latin typeface="+mn-lt"/>
                  <a:ea typeface="Times New Roman" panose="02020603050405020304" pitchFamily="18" charset="0"/>
                </a:rPr>
                <a:t>12 tháng đến 36 tháng</a:t>
              </a:r>
              <a:endParaRPr lang="vi-VN" sz="2000" b="1" i="1" dirty="0">
                <a:latin typeface="+mn-lt"/>
                <a:cs typeface="Arial" pitchFamily="34" charset="0"/>
              </a:endParaRPr>
            </a:p>
          </p:txBody>
        </p:sp>
      </p:grpSp>
      <p:sp>
        <p:nvSpPr>
          <p:cNvPr id="5" name="TextBox 4">
            <a:extLst>
              <a:ext uri="{FF2B5EF4-FFF2-40B4-BE49-F238E27FC236}">
                <a16:creationId xmlns:a16="http://schemas.microsoft.com/office/drawing/2014/main" id="{78D8636B-5662-5CD7-88B9-DF320C39B7CD}"/>
              </a:ext>
            </a:extLst>
          </p:cNvPr>
          <p:cNvSpPr txBox="1"/>
          <p:nvPr/>
        </p:nvSpPr>
        <p:spPr>
          <a:xfrm>
            <a:off x="390902" y="674112"/>
            <a:ext cx="7688679" cy="646331"/>
          </a:xfrm>
          <a:prstGeom prst="rect">
            <a:avLst/>
          </a:prstGeom>
          <a:noFill/>
        </p:spPr>
        <p:txBody>
          <a:bodyPr wrap="square" rtlCol="0">
            <a:spAutoFit/>
          </a:bodyPr>
          <a:lstStyle/>
          <a:p>
            <a:pPr algn="ctr">
              <a:defRPr/>
            </a:pPr>
            <a:r>
              <a:rPr lang="en-US" sz="1800" b="1" dirty="0"/>
              <a:t>TH1: </a:t>
            </a:r>
            <a:r>
              <a:rPr lang="vi-VN" sz="1800" b="1" dirty="0"/>
              <a:t>Người lao động có quyền đơn phương chấm dứt hợp đồng lao động nhưng phải báo trước cho người sử dụng lao động như sau</a:t>
            </a:r>
            <a:r>
              <a:rPr lang="en-US" sz="1800" b="1" dirty="0"/>
              <a:t>:</a:t>
            </a:r>
            <a:endParaRPr lang="vi-VN" sz="3600" b="1" dirty="0">
              <a:solidFill>
                <a:srgbClr val="C00000"/>
              </a:solidFill>
              <a:cs typeface="Arial" pitchFamily="34" charset="0"/>
            </a:endParaRPr>
          </a:p>
        </p:txBody>
      </p:sp>
    </p:spTree>
    <p:extLst>
      <p:ext uri="{BB962C8B-B14F-4D97-AF65-F5344CB8AC3E}">
        <p14:creationId xmlns:p14="http://schemas.microsoft.com/office/powerpoint/2010/main" val="34166256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1000"/>
                                        <p:tgtEl>
                                          <p:spTgt spid="5"/>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wipe(left)">
                                      <p:cBhvr>
                                        <p:cTn id="11" dur="1000"/>
                                        <p:tgtEl>
                                          <p:spTgt spid="17"/>
                                        </p:tgtEl>
                                      </p:cBhvr>
                                    </p:animEffect>
                                  </p:childTnLst>
                                </p:cTn>
                              </p:par>
                            </p:childTnLst>
                          </p:cTn>
                        </p:par>
                        <p:par>
                          <p:cTn id="12" fill="hold">
                            <p:stCondLst>
                              <p:cond delay="2000"/>
                            </p:stCondLst>
                            <p:childTnLst>
                              <p:par>
                                <p:cTn id="13" presetID="22" presetClass="entr" presetSubtype="8" fill="hold" nodeType="after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wipe(left)">
                                      <p:cBhvr>
                                        <p:cTn id="15" dur="1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3" name="AutoShape 6" descr="Danh ca Ngọc Sơn chia sẻ di chúc viết tay sâu sắc và đầy tình cảm của người  cha quá cố - MOLI Star">
            <a:extLst>
              <a:ext uri="{FF2B5EF4-FFF2-40B4-BE49-F238E27FC236}">
                <a16:creationId xmlns:a16="http://schemas.microsoft.com/office/drawing/2014/main" id="{09A0B033-5114-91F5-D69C-16D907191493}"/>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4" name="AutoShape 6" descr="Danh ca Ngọc Sơn chia sẻ di chúc viết tay sâu sắc và đầy tình cảm của người  cha quá cố - MOLI Star">
            <a:extLst>
              <a:ext uri="{FF2B5EF4-FFF2-40B4-BE49-F238E27FC236}">
                <a16:creationId xmlns:a16="http://schemas.microsoft.com/office/drawing/2014/main" id="{C930D15B-602F-4DF2-A7AB-40C76182ACC0}"/>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grpSp>
        <p:nvGrpSpPr>
          <p:cNvPr id="17" name="Nhóm 8">
            <a:extLst>
              <a:ext uri="{FF2B5EF4-FFF2-40B4-BE49-F238E27FC236}">
                <a16:creationId xmlns:a16="http://schemas.microsoft.com/office/drawing/2014/main" id="{6C0944EF-4298-EFF7-360C-1E71F5FD48CC}"/>
              </a:ext>
            </a:extLst>
          </p:cNvPr>
          <p:cNvGrpSpPr/>
          <p:nvPr/>
        </p:nvGrpSpPr>
        <p:grpSpPr>
          <a:xfrm>
            <a:off x="510566" y="1638376"/>
            <a:ext cx="8176233" cy="1281931"/>
            <a:chOff x="1158239" y="3339450"/>
            <a:chExt cx="5205207" cy="1709242"/>
          </a:xfrm>
        </p:grpSpPr>
        <p:grpSp>
          <p:nvGrpSpPr>
            <p:cNvPr id="19" name="Nhóm 5">
              <a:extLst>
                <a:ext uri="{FF2B5EF4-FFF2-40B4-BE49-F238E27FC236}">
                  <a16:creationId xmlns:a16="http://schemas.microsoft.com/office/drawing/2014/main" id="{C5E50113-5C66-FEEF-CFFF-8E1303ED2D12}"/>
                </a:ext>
              </a:extLst>
            </p:cNvPr>
            <p:cNvGrpSpPr/>
            <p:nvPr/>
          </p:nvGrpSpPr>
          <p:grpSpPr>
            <a:xfrm>
              <a:off x="1158239" y="3339450"/>
              <a:ext cx="3362468" cy="1241070"/>
              <a:chOff x="1189622" y="3163084"/>
              <a:chExt cx="3362468" cy="1241070"/>
            </a:xfrm>
          </p:grpSpPr>
          <p:sp>
            <p:nvSpPr>
              <p:cNvPr id="21" name="Hình chữ nhật: Góc Tròn 2">
                <a:extLst>
                  <a:ext uri="{FF2B5EF4-FFF2-40B4-BE49-F238E27FC236}">
                    <a16:creationId xmlns:a16="http://schemas.microsoft.com/office/drawing/2014/main" id="{F6426A1D-D4F9-4F3D-9330-1E144E694A4D}"/>
                  </a:ext>
                </a:extLst>
              </p:cNvPr>
              <p:cNvSpPr/>
              <p:nvPr/>
            </p:nvSpPr>
            <p:spPr>
              <a:xfrm>
                <a:off x="1189622" y="3210323"/>
                <a:ext cx="78010" cy="1193831"/>
              </a:xfrm>
              <a:prstGeom prst="roundRect">
                <a:avLst/>
              </a:prstGeom>
              <a:solidFill>
                <a:srgbClr val="E768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22" name="TextBox 24">
                <a:extLst>
                  <a:ext uri="{FF2B5EF4-FFF2-40B4-BE49-F238E27FC236}">
                    <a16:creationId xmlns:a16="http://schemas.microsoft.com/office/drawing/2014/main" id="{E0D01B64-F655-7148-5D34-99997FA3550E}"/>
                  </a:ext>
                </a:extLst>
              </p:cNvPr>
              <p:cNvSpPr txBox="1"/>
              <p:nvPr/>
            </p:nvSpPr>
            <p:spPr>
              <a:xfrm>
                <a:off x="1315742" y="3163084"/>
                <a:ext cx="3236348" cy="492443"/>
              </a:xfrm>
              <a:prstGeom prst="rect">
                <a:avLst/>
              </a:prstGeom>
              <a:noFill/>
            </p:spPr>
            <p:txBody>
              <a:bodyPr wrap="square" rtlCol="0">
                <a:spAutoFit/>
              </a:bodyPr>
              <a:lstStyle/>
              <a:p>
                <a:pPr lvl="0"/>
                <a:r>
                  <a:rPr lang="en-US" sz="1800" dirty="0">
                    <a:solidFill>
                      <a:srgbClr val="C00000"/>
                    </a:solidFill>
                    <a:cs typeface="Arial" pitchFamily="34" charset="0"/>
                  </a:rPr>
                  <a:t>3</a:t>
                </a:r>
                <a:endParaRPr lang="en-US" sz="1800" dirty="0">
                  <a:solidFill>
                    <a:srgbClr val="C00000"/>
                  </a:solidFill>
                </a:endParaRPr>
              </a:p>
            </p:txBody>
          </p:sp>
          <p:cxnSp>
            <p:nvCxnSpPr>
              <p:cNvPr id="23" name="Đường nối Thẳng 4">
                <a:extLst>
                  <a:ext uri="{FF2B5EF4-FFF2-40B4-BE49-F238E27FC236}">
                    <a16:creationId xmlns:a16="http://schemas.microsoft.com/office/drawing/2014/main" id="{C1699F43-433F-664D-0890-0B54D8FE3FFD}"/>
                  </a:ext>
                </a:extLst>
              </p:cNvPr>
              <p:cNvCxnSpPr>
                <a:cxnSpLocks/>
              </p:cNvCxnSpPr>
              <p:nvPr/>
            </p:nvCxnSpPr>
            <p:spPr>
              <a:xfrm>
                <a:off x="1275102" y="3654824"/>
                <a:ext cx="3015339" cy="0"/>
              </a:xfrm>
              <a:prstGeom prst="line">
                <a:avLst/>
              </a:prstGeom>
              <a:ln w="12700">
                <a:solidFill>
                  <a:srgbClr val="E7680F"/>
                </a:solidFill>
              </a:ln>
            </p:spPr>
            <p:style>
              <a:lnRef idx="1">
                <a:schemeClr val="accent1"/>
              </a:lnRef>
              <a:fillRef idx="0">
                <a:schemeClr val="accent1"/>
              </a:fillRef>
              <a:effectRef idx="0">
                <a:schemeClr val="accent1"/>
              </a:effectRef>
              <a:fontRef idx="minor">
                <a:schemeClr val="tx1"/>
              </a:fontRef>
            </p:style>
          </p:cxnSp>
        </p:grpSp>
        <p:sp>
          <p:nvSpPr>
            <p:cNvPr id="20" name="TextBox 27">
              <a:extLst>
                <a:ext uri="{FF2B5EF4-FFF2-40B4-BE49-F238E27FC236}">
                  <a16:creationId xmlns:a16="http://schemas.microsoft.com/office/drawing/2014/main" id="{581B68F2-D658-0008-CE29-2B2C27A80074}"/>
                </a:ext>
              </a:extLst>
            </p:cNvPr>
            <p:cNvSpPr txBox="1"/>
            <p:nvPr/>
          </p:nvSpPr>
          <p:spPr>
            <a:xfrm>
              <a:off x="1428974" y="3831265"/>
              <a:ext cx="4934472" cy="1217427"/>
            </a:xfrm>
            <a:prstGeom prst="rect">
              <a:avLst/>
            </a:prstGeom>
            <a:noFill/>
          </p:spPr>
          <p:txBody>
            <a:bodyPr wrap="square" rtlCol="0">
              <a:spAutoFit/>
            </a:bodyPr>
            <a:lstStyle/>
            <a:p>
              <a:pPr marL="0" marR="0" algn="ctr">
                <a:lnSpc>
                  <a:spcPts val="2000"/>
                </a:lnSpc>
                <a:spcBef>
                  <a:spcPts val="0"/>
                </a:spcBef>
                <a:spcAft>
                  <a:spcPts val="0"/>
                </a:spcAft>
                <a:tabLst>
                  <a:tab pos="270510" algn="l"/>
                </a:tabLst>
              </a:pPr>
              <a:r>
                <a:rPr lang="vi-VN" sz="1800" dirty="0">
                  <a:effectLst/>
                  <a:latin typeface="Times New Roman" panose="02020603050405020304" pitchFamily="18" charset="0"/>
                  <a:ea typeface="Times New Roman" panose="02020603050405020304" pitchFamily="18" charset="0"/>
                </a:rPr>
                <a:t>Ít nhất </a:t>
              </a:r>
              <a:r>
                <a:rPr lang="vi-VN" sz="1800" b="1" dirty="0">
                  <a:effectLst/>
                  <a:latin typeface="Times New Roman" panose="02020603050405020304" pitchFamily="18" charset="0"/>
                  <a:ea typeface="Times New Roman" panose="02020603050405020304" pitchFamily="18" charset="0"/>
                </a:rPr>
                <a:t>03 ngày làm việc</a:t>
              </a:r>
              <a:r>
                <a:rPr lang="vi-VN" sz="1800" dirty="0">
                  <a:effectLst/>
                  <a:latin typeface="Times New Roman" panose="02020603050405020304" pitchFamily="18" charset="0"/>
                  <a:ea typeface="Times New Roman" panose="02020603050405020304" pitchFamily="18" charset="0"/>
                </a:rPr>
                <a:t> nếu làm việc theo hợp đồng lao động xác định thời hạn có thời hạn </a:t>
              </a:r>
              <a:r>
                <a:rPr lang="vi-VN" sz="1800" b="1" dirty="0">
                  <a:effectLst/>
                  <a:latin typeface="Times New Roman" panose="02020603050405020304" pitchFamily="18" charset="0"/>
                  <a:ea typeface="Times New Roman" panose="02020603050405020304" pitchFamily="18" charset="0"/>
                </a:rPr>
                <a:t>dưới 12 tháng</a:t>
              </a:r>
              <a:r>
                <a:rPr lang="vi-VN" sz="1800" dirty="0">
                  <a:effectLst/>
                  <a:latin typeface="Times New Roman" panose="02020603050405020304" pitchFamily="18" charset="0"/>
                  <a:ea typeface="Times New Roman" panose="02020603050405020304" pitchFamily="18" charset="0"/>
                </a:rPr>
                <a:t>;</a:t>
              </a:r>
              <a:endParaRPr lang="en-US" sz="1800" dirty="0">
                <a:effectLst/>
                <a:latin typeface="Times New Roman" panose="02020603050405020304" pitchFamily="18" charset="0"/>
                <a:ea typeface="Times New Roman" panose="02020603050405020304" pitchFamily="18" charset="0"/>
              </a:endParaRPr>
            </a:p>
            <a:p>
              <a:pPr algn="ctr">
                <a:defRPr/>
              </a:pPr>
              <a:endParaRPr lang="en-US" sz="2000" dirty="0">
                <a:solidFill>
                  <a:schemeClr val="tx1"/>
                </a:solidFill>
                <a:latin typeface="Arial" pitchFamily="34" charset="0"/>
                <a:cs typeface="Arial" pitchFamily="34" charset="0"/>
              </a:endParaRPr>
            </a:p>
          </p:txBody>
        </p:sp>
      </p:grpSp>
      <p:grpSp>
        <p:nvGrpSpPr>
          <p:cNvPr id="24" name="Nhóm 27">
            <a:extLst>
              <a:ext uri="{FF2B5EF4-FFF2-40B4-BE49-F238E27FC236}">
                <a16:creationId xmlns:a16="http://schemas.microsoft.com/office/drawing/2014/main" id="{0BA576AE-779A-0476-89FB-F0EE6A16EE7C}"/>
              </a:ext>
            </a:extLst>
          </p:cNvPr>
          <p:cNvGrpSpPr/>
          <p:nvPr/>
        </p:nvGrpSpPr>
        <p:grpSpPr>
          <a:xfrm>
            <a:off x="1013748" y="3137562"/>
            <a:ext cx="7815927" cy="1021295"/>
            <a:chOff x="1158239" y="3339451"/>
            <a:chExt cx="6182543" cy="1361727"/>
          </a:xfrm>
        </p:grpSpPr>
        <p:grpSp>
          <p:nvGrpSpPr>
            <p:cNvPr id="26" name="Nhóm 89">
              <a:extLst>
                <a:ext uri="{FF2B5EF4-FFF2-40B4-BE49-F238E27FC236}">
                  <a16:creationId xmlns:a16="http://schemas.microsoft.com/office/drawing/2014/main" id="{3D690B85-D7E8-523F-A59E-225766D6959B}"/>
                </a:ext>
              </a:extLst>
            </p:cNvPr>
            <p:cNvGrpSpPr/>
            <p:nvPr/>
          </p:nvGrpSpPr>
          <p:grpSpPr>
            <a:xfrm>
              <a:off x="1158239" y="3339451"/>
              <a:ext cx="5142624" cy="874325"/>
              <a:chOff x="1189622" y="3163085"/>
              <a:chExt cx="5142624" cy="874325"/>
            </a:xfrm>
          </p:grpSpPr>
          <p:sp>
            <p:nvSpPr>
              <p:cNvPr id="28" name="!!4">
                <a:extLst>
                  <a:ext uri="{FF2B5EF4-FFF2-40B4-BE49-F238E27FC236}">
                    <a16:creationId xmlns:a16="http://schemas.microsoft.com/office/drawing/2014/main" id="{46A08BBA-11CA-3605-A61C-A08A7FBF5E8D}"/>
                  </a:ext>
                </a:extLst>
              </p:cNvPr>
              <p:cNvSpPr/>
              <p:nvPr/>
            </p:nvSpPr>
            <p:spPr>
              <a:xfrm>
                <a:off x="1189622" y="3210324"/>
                <a:ext cx="85480" cy="827086"/>
              </a:xfrm>
              <a:prstGeom prst="roundRect">
                <a:avLst/>
              </a:prstGeom>
              <a:solidFill>
                <a:srgbClr val="E768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p>
            </p:txBody>
          </p:sp>
          <p:sp>
            <p:nvSpPr>
              <p:cNvPr id="29" name="!!3">
                <a:extLst>
                  <a:ext uri="{FF2B5EF4-FFF2-40B4-BE49-F238E27FC236}">
                    <a16:creationId xmlns:a16="http://schemas.microsoft.com/office/drawing/2014/main" id="{E2F2527F-4524-DB87-77B9-EE45BE86BF4A}"/>
                  </a:ext>
                </a:extLst>
              </p:cNvPr>
              <p:cNvSpPr txBox="1"/>
              <p:nvPr/>
            </p:nvSpPr>
            <p:spPr>
              <a:xfrm>
                <a:off x="1315742" y="3163085"/>
                <a:ext cx="5016504" cy="492442"/>
              </a:xfrm>
              <a:prstGeom prst="rect">
                <a:avLst/>
              </a:prstGeom>
              <a:noFill/>
            </p:spPr>
            <p:txBody>
              <a:bodyPr wrap="square" rtlCol="0">
                <a:spAutoFit/>
              </a:bodyPr>
              <a:lstStyle/>
              <a:p>
                <a:pPr lvl="0"/>
                <a:r>
                  <a:rPr lang="en-US" sz="1800" dirty="0">
                    <a:solidFill>
                      <a:srgbClr val="C00000"/>
                    </a:solidFill>
                    <a:cs typeface="Arial" pitchFamily="34" charset="0"/>
                  </a:rPr>
                  <a:t>4</a:t>
                </a:r>
                <a:endParaRPr lang="en-US" sz="1800" dirty="0">
                  <a:solidFill>
                    <a:srgbClr val="C00000"/>
                  </a:solidFill>
                </a:endParaRPr>
              </a:p>
            </p:txBody>
          </p:sp>
          <p:cxnSp>
            <p:nvCxnSpPr>
              <p:cNvPr id="30" name="!!2">
                <a:extLst>
                  <a:ext uri="{FF2B5EF4-FFF2-40B4-BE49-F238E27FC236}">
                    <a16:creationId xmlns:a16="http://schemas.microsoft.com/office/drawing/2014/main" id="{BD084F6A-6048-4167-EC77-03985E3BCDA4}"/>
                  </a:ext>
                </a:extLst>
              </p:cNvPr>
              <p:cNvCxnSpPr>
                <a:cxnSpLocks/>
              </p:cNvCxnSpPr>
              <p:nvPr/>
            </p:nvCxnSpPr>
            <p:spPr>
              <a:xfrm>
                <a:off x="1275102" y="3654824"/>
                <a:ext cx="3015339" cy="0"/>
              </a:xfrm>
              <a:prstGeom prst="line">
                <a:avLst/>
              </a:prstGeom>
              <a:ln w="12700">
                <a:solidFill>
                  <a:srgbClr val="E7680F"/>
                </a:solidFill>
              </a:ln>
            </p:spPr>
            <p:style>
              <a:lnRef idx="1">
                <a:schemeClr val="accent1"/>
              </a:lnRef>
              <a:fillRef idx="0">
                <a:schemeClr val="accent1"/>
              </a:fillRef>
              <a:effectRef idx="0">
                <a:schemeClr val="accent1"/>
              </a:effectRef>
              <a:fontRef idx="minor">
                <a:schemeClr val="tx1"/>
              </a:fontRef>
            </p:style>
          </p:cxnSp>
        </p:grpSp>
        <p:sp>
          <p:nvSpPr>
            <p:cNvPr id="27" name="!!1">
              <a:extLst>
                <a:ext uri="{FF2B5EF4-FFF2-40B4-BE49-F238E27FC236}">
                  <a16:creationId xmlns:a16="http://schemas.microsoft.com/office/drawing/2014/main" id="{B9B8B857-A9B0-9118-DCA6-97A915F85FAD}"/>
                </a:ext>
              </a:extLst>
            </p:cNvPr>
            <p:cNvSpPr txBox="1"/>
            <p:nvPr/>
          </p:nvSpPr>
          <p:spPr>
            <a:xfrm>
              <a:off x="1414679" y="3839403"/>
              <a:ext cx="5926103" cy="861775"/>
            </a:xfrm>
            <a:prstGeom prst="rect">
              <a:avLst/>
            </a:prstGeom>
            <a:noFill/>
          </p:spPr>
          <p:txBody>
            <a:bodyPr wrap="square" rtlCol="0">
              <a:spAutoFit/>
            </a:bodyPr>
            <a:lstStyle/>
            <a:p>
              <a:pPr algn="ctr">
                <a:defRPr/>
              </a:pPr>
              <a:r>
                <a:rPr lang="vi-VN" sz="1800" dirty="0">
                  <a:effectLst/>
                  <a:latin typeface="Times New Roman" panose="02020603050405020304" pitchFamily="18" charset="0"/>
                  <a:ea typeface="Times New Roman" panose="02020603050405020304" pitchFamily="18" charset="0"/>
                </a:rPr>
                <a:t>Đối với một số ngành, nghề, công việc đặc thù thì thời hạn báo trước được thực hiện theo quy định của Chính phủ</a:t>
              </a:r>
              <a:endParaRPr lang="vi-VN" sz="2000" dirty="0">
                <a:cs typeface="Arial" pitchFamily="34" charset="0"/>
              </a:endParaRPr>
            </a:p>
          </p:txBody>
        </p:sp>
      </p:grpSp>
      <p:sp>
        <p:nvSpPr>
          <p:cNvPr id="5" name="TextBox 4">
            <a:extLst>
              <a:ext uri="{FF2B5EF4-FFF2-40B4-BE49-F238E27FC236}">
                <a16:creationId xmlns:a16="http://schemas.microsoft.com/office/drawing/2014/main" id="{78D8636B-5662-5CD7-88B9-DF320C39B7CD}"/>
              </a:ext>
            </a:extLst>
          </p:cNvPr>
          <p:cNvSpPr txBox="1"/>
          <p:nvPr/>
        </p:nvSpPr>
        <p:spPr>
          <a:xfrm>
            <a:off x="390902" y="674112"/>
            <a:ext cx="7688679" cy="646331"/>
          </a:xfrm>
          <a:prstGeom prst="rect">
            <a:avLst/>
          </a:prstGeom>
          <a:noFill/>
        </p:spPr>
        <p:txBody>
          <a:bodyPr wrap="square" rtlCol="0">
            <a:spAutoFit/>
          </a:bodyPr>
          <a:lstStyle/>
          <a:p>
            <a:pPr algn="ctr">
              <a:defRPr/>
            </a:pPr>
            <a:r>
              <a:rPr lang="en-US" sz="1800" b="1" dirty="0"/>
              <a:t>TH1: </a:t>
            </a:r>
            <a:r>
              <a:rPr lang="vi-VN" sz="1800" b="1" dirty="0"/>
              <a:t>Người lao động có quyền đơn phương chấm dứt hợp đồng lao động nhưng phải báo trước cho người sử dụng lao động như sau</a:t>
            </a:r>
            <a:r>
              <a:rPr lang="en-US" sz="1800" b="1" dirty="0"/>
              <a:t>:</a:t>
            </a:r>
            <a:endParaRPr lang="vi-VN" sz="3600" b="1" dirty="0">
              <a:solidFill>
                <a:srgbClr val="C00000"/>
              </a:solidFill>
              <a:cs typeface="Arial" pitchFamily="34" charset="0"/>
            </a:endParaRPr>
          </a:p>
        </p:txBody>
      </p:sp>
    </p:spTree>
    <p:extLst>
      <p:ext uri="{BB962C8B-B14F-4D97-AF65-F5344CB8AC3E}">
        <p14:creationId xmlns:p14="http://schemas.microsoft.com/office/powerpoint/2010/main" val="313024470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1000"/>
                                        <p:tgtEl>
                                          <p:spTgt spid="5"/>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wipe(left)">
                                      <p:cBhvr>
                                        <p:cTn id="11" dur="1000"/>
                                        <p:tgtEl>
                                          <p:spTgt spid="17"/>
                                        </p:tgtEl>
                                      </p:cBhvr>
                                    </p:animEffect>
                                  </p:childTnLst>
                                </p:cTn>
                              </p:par>
                            </p:childTnLst>
                          </p:cTn>
                        </p:par>
                        <p:par>
                          <p:cTn id="12" fill="hold">
                            <p:stCondLst>
                              <p:cond delay="2000"/>
                            </p:stCondLst>
                            <p:childTnLst>
                              <p:par>
                                <p:cTn id="13" presetID="22" presetClass="entr" presetSubtype="8" fill="hold" nodeType="after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wipe(left)">
                                      <p:cBhvr>
                                        <p:cTn id="15" dur="1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3" name="AutoShape 6" descr="Danh ca Ngọc Sơn chia sẻ di chúc viết tay sâu sắc và đầy tình cảm của người  cha quá cố - MOLI Star">
            <a:extLst>
              <a:ext uri="{FF2B5EF4-FFF2-40B4-BE49-F238E27FC236}">
                <a16:creationId xmlns:a16="http://schemas.microsoft.com/office/drawing/2014/main" id="{09A0B033-5114-91F5-D69C-16D907191493}"/>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4" name="AutoShape 6" descr="Danh ca Ngọc Sơn chia sẻ di chúc viết tay sâu sắc và đầy tình cảm của người  cha quá cố - MOLI Star">
            <a:extLst>
              <a:ext uri="{FF2B5EF4-FFF2-40B4-BE49-F238E27FC236}">
                <a16:creationId xmlns:a16="http://schemas.microsoft.com/office/drawing/2014/main" id="{C930D15B-602F-4DF2-A7AB-40C76182ACC0}"/>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grpSp>
        <p:nvGrpSpPr>
          <p:cNvPr id="17" name="Nhóm 8">
            <a:extLst>
              <a:ext uri="{FF2B5EF4-FFF2-40B4-BE49-F238E27FC236}">
                <a16:creationId xmlns:a16="http://schemas.microsoft.com/office/drawing/2014/main" id="{6C0944EF-4298-EFF7-360C-1E71F5FD48CC}"/>
              </a:ext>
            </a:extLst>
          </p:cNvPr>
          <p:cNvGrpSpPr/>
          <p:nvPr/>
        </p:nvGrpSpPr>
        <p:grpSpPr>
          <a:xfrm>
            <a:off x="510566" y="1638376"/>
            <a:ext cx="8176233" cy="1292191"/>
            <a:chOff x="1158239" y="3339450"/>
            <a:chExt cx="5205207" cy="1722922"/>
          </a:xfrm>
        </p:grpSpPr>
        <p:grpSp>
          <p:nvGrpSpPr>
            <p:cNvPr id="19" name="Nhóm 5">
              <a:extLst>
                <a:ext uri="{FF2B5EF4-FFF2-40B4-BE49-F238E27FC236}">
                  <a16:creationId xmlns:a16="http://schemas.microsoft.com/office/drawing/2014/main" id="{C5E50113-5C66-FEEF-CFFF-8E1303ED2D12}"/>
                </a:ext>
              </a:extLst>
            </p:cNvPr>
            <p:cNvGrpSpPr/>
            <p:nvPr/>
          </p:nvGrpSpPr>
          <p:grpSpPr>
            <a:xfrm>
              <a:off x="1158239" y="3339450"/>
              <a:ext cx="3362468" cy="1241070"/>
              <a:chOff x="1189622" y="3163084"/>
              <a:chExt cx="3362468" cy="1241070"/>
            </a:xfrm>
          </p:grpSpPr>
          <p:sp>
            <p:nvSpPr>
              <p:cNvPr id="21" name="Hình chữ nhật: Góc Tròn 2">
                <a:extLst>
                  <a:ext uri="{FF2B5EF4-FFF2-40B4-BE49-F238E27FC236}">
                    <a16:creationId xmlns:a16="http://schemas.microsoft.com/office/drawing/2014/main" id="{F6426A1D-D4F9-4F3D-9330-1E144E694A4D}"/>
                  </a:ext>
                </a:extLst>
              </p:cNvPr>
              <p:cNvSpPr/>
              <p:nvPr/>
            </p:nvSpPr>
            <p:spPr>
              <a:xfrm>
                <a:off x="1189622" y="3210323"/>
                <a:ext cx="78010" cy="1193831"/>
              </a:xfrm>
              <a:prstGeom prst="roundRect">
                <a:avLst/>
              </a:prstGeom>
              <a:solidFill>
                <a:srgbClr val="E768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22" name="TextBox 24">
                <a:extLst>
                  <a:ext uri="{FF2B5EF4-FFF2-40B4-BE49-F238E27FC236}">
                    <a16:creationId xmlns:a16="http://schemas.microsoft.com/office/drawing/2014/main" id="{E0D01B64-F655-7148-5D34-99997FA3550E}"/>
                  </a:ext>
                </a:extLst>
              </p:cNvPr>
              <p:cNvSpPr txBox="1"/>
              <p:nvPr/>
            </p:nvSpPr>
            <p:spPr>
              <a:xfrm>
                <a:off x="1315742" y="3163084"/>
                <a:ext cx="3236348" cy="492443"/>
              </a:xfrm>
              <a:prstGeom prst="rect">
                <a:avLst/>
              </a:prstGeom>
              <a:noFill/>
            </p:spPr>
            <p:txBody>
              <a:bodyPr wrap="square" rtlCol="0">
                <a:spAutoFit/>
              </a:bodyPr>
              <a:lstStyle/>
              <a:p>
                <a:pPr lvl="0"/>
                <a:r>
                  <a:rPr lang="en-US" sz="1800" dirty="0">
                    <a:solidFill>
                      <a:srgbClr val="C00000"/>
                    </a:solidFill>
                    <a:cs typeface="Arial" pitchFamily="34" charset="0"/>
                  </a:rPr>
                  <a:t>1</a:t>
                </a:r>
                <a:endParaRPr lang="en-US" sz="1800" dirty="0">
                  <a:solidFill>
                    <a:srgbClr val="C00000"/>
                  </a:solidFill>
                </a:endParaRPr>
              </a:p>
            </p:txBody>
          </p:sp>
          <p:cxnSp>
            <p:nvCxnSpPr>
              <p:cNvPr id="23" name="Đường nối Thẳng 4">
                <a:extLst>
                  <a:ext uri="{FF2B5EF4-FFF2-40B4-BE49-F238E27FC236}">
                    <a16:creationId xmlns:a16="http://schemas.microsoft.com/office/drawing/2014/main" id="{C1699F43-433F-664D-0890-0B54D8FE3FFD}"/>
                  </a:ext>
                </a:extLst>
              </p:cNvPr>
              <p:cNvCxnSpPr>
                <a:cxnSpLocks/>
              </p:cNvCxnSpPr>
              <p:nvPr/>
            </p:nvCxnSpPr>
            <p:spPr>
              <a:xfrm>
                <a:off x="1275102" y="3654824"/>
                <a:ext cx="3015339" cy="0"/>
              </a:xfrm>
              <a:prstGeom prst="line">
                <a:avLst/>
              </a:prstGeom>
              <a:ln w="12700">
                <a:solidFill>
                  <a:srgbClr val="E7680F"/>
                </a:solidFill>
              </a:ln>
            </p:spPr>
            <p:style>
              <a:lnRef idx="1">
                <a:schemeClr val="accent1"/>
              </a:lnRef>
              <a:fillRef idx="0">
                <a:schemeClr val="accent1"/>
              </a:fillRef>
              <a:effectRef idx="0">
                <a:schemeClr val="accent1"/>
              </a:effectRef>
              <a:fontRef idx="minor">
                <a:schemeClr val="tx1"/>
              </a:fontRef>
            </p:style>
          </p:cxnSp>
        </p:grpSp>
        <p:sp>
          <p:nvSpPr>
            <p:cNvPr id="20" name="TextBox 27">
              <a:extLst>
                <a:ext uri="{FF2B5EF4-FFF2-40B4-BE49-F238E27FC236}">
                  <a16:creationId xmlns:a16="http://schemas.microsoft.com/office/drawing/2014/main" id="{581B68F2-D658-0008-CE29-2B2C27A80074}"/>
                </a:ext>
              </a:extLst>
            </p:cNvPr>
            <p:cNvSpPr txBox="1"/>
            <p:nvPr/>
          </p:nvSpPr>
          <p:spPr>
            <a:xfrm>
              <a:off x="1428974" y="3831265"/>
              <a:ext cx="4934472" cy="1231107"/>
            </a:xfrm>
            <a:prstGeom prst="rect">
              <a:avLst/>
            </a:prstGeom>
            <a:noFill/>
          </p:spPr>
          <p:txBody>
            <a:bodyPr wrap="square" rtlCol="0">
              <a:spAutoFit/>
            </a:bodyPr>
            <a:lstStyle/>
            <a:p>
              <a:pPr algn="ctr">
                <a:defRPr/>
              </a:pPr>
              <a:r>
                <a:rPr lang="vi-VN" sz="1800" dirty="0">
                  <a:cs typeface="Arial" pitchFamily="34" charset="0"/>
                </a:rPr>
                <a:t>Không được bố trí theo đúng công việc, địa điểm làm việc hoặc không được bảo đảm điều kiện làm việc theo thỏa thuận, trừ trường hợp quy định tại Điều 29 của Bộ luật Lao động</a:t>
              </a:r>
            </a:p>
          </p:txBody>
        </p:sp>
      </p:grpSp>
      <p:grpSp>
        <p:nvGrpSpPr>
          <p:cNvPr id="24" name="Nhóm 27">
            <a:extLst>
              <a:ext uri="{FF2B5EF4-FFF2-40B4-BE49-F238E27FC236}">
                <a16:creationId xmlns:a16="http://schemas.microsoft.com/office/drawing/2014/main" id="{0BA576AE-779A-0476-89FB-F0EE6A16EE7C}"/>
              </a:ext>
            </a:extLst>
          </p:cNvPr>
          <p:cNvGrpSpPr/>
          <p:nvPr/>
        </p:nvGrpSpPr>
        <p:grpSpPr>
          <a:xfrm>
            <a:off x="1013748" y="3137562"/>
            <a:ext cx="7815927" cy="1021295"/>
            <a:chOff x="1158239" y="3339451"/>
            <a:chExt cx="6182543" cy="1361727"/>
          </a:xfrm>
        </p:grpSpPr>
        <p:grpSp>
          <p:nvGrpSpPr>
            <p:cNvPr id="26" name="Nhóm 89">
              <a:extLst>
                <a:ext uri="{FF2B5EF4-FFF2-40B4-BE49-F238E27FC236}">
                  <a16:creationId xmlns:a16="http://schemas.microsoft.com/office/drawing/2014/main" id="{3D690B85-D7E8-523F-A59E-225766D6959B}"/>
                </a:ext>
              </a:extLst>
            </p:cNvPr>
            <p:cNvGrpSpPr/>
            <p:nvPr/>
          </p:nvGrpSpPr>
          <p:grpSpPr>
            <a:xfrm>
              <a:off x="1158239" y="3339451"/>
              <a:ext cx="5142624" cy="874325"/>
              <a:chOff x="1189622" y="3163085"/>
              <a:chExt cx="5142624" cy="874325"/>
            </a:xfrm>
          </p:grpSpPr>
          <p:sp>
            <p:nvSpPr>
              <p:cNvPr id="28" name="!!4">
                <a:extLst>
                  <a:ext uri="{FF2B5EF4-FFF2-40B4-BE49-F238E27FC236}">
                    <a16:creationId xmlns:a16="http://schemas.microsoft.com/office/drawing/2014/main" id="{46A08BBA-11CA-3605-A61C-A08A7FBF5E8D}"/>
                  </a:ext>
                </a:extLst>
              </p:cNvPr>
              <p:cNvSpPr/>
              <p:nvPr/>
            </p:nvSpPr>
            <p:spPr>
              <a:xfrm>
                <a:off x="1189622" y="3210324"/>
                <a:ext cx="85480" cy="827086"/>
              </a:xfrm>
              <a:prstGeom prst="roundRect">
                <a:avLst/>
              </a:prstGeom>
              <a:solidFill>
                <a:srgbClr val="E768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p>
            </p:txBody>
          </p:sp>
          <p:sp>
            <p:nvSpPr>
              <p:cNvPr id="29" name="!!3">
                <a:extLst>
                  <a:ext uri="{FF2B5EF4-FFF2-40B4-BE49-F238E27FC236}">
                    <a16:creationId xmlns:a16="http://schemas.microsoft.com/office/drawing/2014/main" id="{E2F2527F-4524-DB87-77B9-EE45BE86BF4A}"/>
                  </a:ext>
                </a:extLst>
              </p:cNvPr>
              <p:cNvSpPr txBox="1"/>
              <p:nvPr/>
            </p:nvSpPr>
            <p:spPr>
              <a:xfrm>
                <a:off x="1315742" y="3163085"/>
                <a:ext cx="5016504" cy="492442"/>
              </a:xfrm>
              <a:prstGeom prst="rect">
                <a:avLst/>
              </a:prstGeom>
              <a:noFill/>
            </p:spPr>
            <p:txBody>
              <a:bodyPr wrap="square" rtlCol="0">
                <a:spAutoFit/>
              </a:bodyPr>
              <a:lstStyle/>
              <a:p>
                <a:pPr lvl="0"/>
                <a:r>
                  <a:rPr lang="en-US" sz="1800" dirty="0">
                    <a:solidFill>
                      <a:srgbClr val="C00000"/>
                    </a:solidFill>
                    <a:cs typeface="Arial" pitchFamily="34" charset="0"/>
                  </a:rPr>
                  <a:t>2</a:t>
                </a:r>
                <a:endParaRPr lang="en-US" sz="1800" dirty="0">
                  <a:solidFill>
                    <a:srgbClr val="C00000"/>
                  </a:solidFill>
                </a:endParaRPr>
              </a:p>
            </p:txBody>
          </p:sp>
          <p:cxnSp>
            <p:nvCxnSpPr>
              <p:cNvPr id="30" name="!!2">
                <a:extLst>
                  <a:ext uri="{FF2B5EF4-FFF2-40B4-BE49-F238E27FC236}">
                    <a16:creationId xmlns:a16="http://schemas.microsoft.com/office/drawing/2014/main" id="{BD084F6A-6048-4167-EC77-03985E3BCDA4}"/>
                  </a:ext>
                </a:extLst>
              </p:cNvPr>
              <p:cNvCxnSpPr>
                <a:cxnSpLocks/>
              </p:cNvCxnSpPr>
              <p:nvPr/>
            </p:nvCxnSpPr>
            <p:spPr>
              <a:xfrm>
                <a:off x="1275102" y="3654824"/>
                <a:ext cx="3015339" cy="0"/>
              </a:xfrm>
              <a:prstGeom prst="line">
                <a:avLst/>
              </a:prstGeom>
              <a:ln w="12700">
                <a:solidFill>
                  <a:srgbClr val="E7680F"/>
                </a:solidFill>
              </a:ln>
            </p:spPr>
            <p:style>
              <a:lnRef idx="1">
                <a:schemeClr val="accent1"/>
              </a:lnRef>
              <a:fillRef idx="0">
                <a:schemeClr val="accent1"/>
              </a:fillRef>
              <a:effectRef idx="0">
                <a:schemeClr val="accent1"/>
              </a:effectRef>
              <a:fontRef idx="minor">
                <a:schemeClr val="tx1"/>
              </a:fontRef>
            </p:style>
          </p:cxnSp>
        </p:grpSp>
        <p:sp>
          <p:nvSpPr>
            <p:cNvPr id="27" name="!!1">
              <a:extLst>
                <a:ext uri="{FF2B5EF4-FFF2-40B4-BE49-F238E27FC236}">
                  <a16:creationId xmlns:a16="http://schemas.microsoft.com/office/drawing/2014/main" id="{B9B8B857-A9B0-9118-DCA6-97A915F85FAD}"/>
                </a:ext>
              </a:extLst>
            </p:cNvPr>
            <p:cNvSpPr txBox="1"/>
            <p:nvPr/>
          </p:nvSpPr>
          <p:spPr>
            <a:xfrm>
              <a:off x="1414679" y="3839403"/>
              <a:ext cx="5926103" cy="861775"/>
            </a:xfrm>
            <a:prstGeom prst="rect">
              <a:avLst/>
            </a:prstGeom>
            <a:noFill/>
          </p:spPr>
          <p:txBody>
            <a:bodyPr wrap="square" rtlCol="0">
              <a:spAutoFit/>
            </a:bodyPr>
            <a:lstStyle/>
            <a:p>
              <a:pPr algn="ctr" fontAlgn="auto">
                <a:spcBef>
                  <a:spcPts val="0"/>
                </a:spcBef>
                <a:spcAft>
                  <a:spcPts val="0"/>
                </a:spcAft>
                <a:defRPr/>
              </a:pPr>
              <a:r>
                <a:rPr lang="vi-VN" sz="1800" dirty="0">
                  <a:cs typeface="Arial" pitchFamily="34" charset="0"/>
                </a:rPr>
                <a:t>Không được trả đủ lương hoặc trả lương không đúng thời hạn, trừ trường hợp quy định tại khoản 4 Điều 97 của Bộ luật Lao động</a:t>
              </a:r>
              <a:endParaRPr lang="vi-VN" sz="2000" b="1" i="1" dirty="0">
                <a:latin typeface="+mn-lt"/>
                <a:cs typeface="Arial" pitchFamily="34" charset="0"/>
              </a:endParaRPr>
            </a:p>
          </p:txBody>
        </p:sp>
      </p:grpSp>
      <p:sp>
        <p:nvSpPr>
          <p:cNvPr id="5" name="TextBox 4">
            <a:extLst>
              <a:ext uri="{FF2B5EF4-FFF2-40B4-BE49-F238E27FC236}">
                <a16:creationId xmlns:a16="http://schemas.microsoft.com/office/drawing/2014/main" id="{78D8636B-5662-5CD7-88B9-DF320C39B7CD}"/>
              </a:ext>
            </a:extLst>
          </p:cNvPr>
          <p:cNvSpPr txBox="1"/>
          <p:nvPr/>
        </p:nvSpPr>
        <p:spPr>
          <a:xfrm>
            <a:off x="390902" y="674112"/>
            <a:ext cx="7688679" cy="646331"/>
          </a:xfrm>
          <a:prstGeom prst="rect">
            <a:avLst/>
          </a:prstGeom>
          <a:noFill/>
        </p:spPr>
        <p:txBody>
          <a:bodyPr wrap="square" rtlCol="0">
            <a:spAutoFit/>
          </a:bodyPr>
          <a:lstStyle/>
          <a:p>
            <a:pPr algn="ctr">
              <a:defRPr/>
            </a:pPr>
            <a:r>
              <a:rPr lang="en-US" sz="1800" b="1" dirty="0"/>
              <a:t>TH2: </a:t>
            </a:r>
            <a:r>
              <a:rPr lang="vi-VN" sz="1800" b="1" dirty="0">
                <a:cs typeface="Arial" pitchFamily="34" charset="0"/>
              </a:rPr>
              <a:t>Người lao động có quyền đơn phương chấm dứt hợp đồng lao động không cần báo trước trong trường hợp sau đây</a:t>
            </a:r>
          </a:p>
        </p:txBody>
      </p:sp>
    </p:spTree>
    <p:extLst>
      <p:ext uri="{BB962C8B-B14F-4D97-AF65-F5344CB8AC3E}">
        <p14:creationId xmlns:p14="http://schemas.microsoft.com/office/powerpoint/2010/main" val="178524581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1000"/>
                                        <p:tgtEl>
                                          <p:spTgt spid="5"/>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wipe(left)">
                                      <p:cBhvr>
                                        <p:cTn id="11" dur="1000"/>
                                        <p:tgtEl>
                                          <p:spTgt spid="17"/>
                                        </p:tgtEl>
                                      </p:cBhvr>
                                    </p:animEffect>
                                  </p:childTnLst>
                                </p:cTn>
                              </p:par>
                            </p:childTnLst>
                          </p:cTn>
                        </p:par>
                        <p:par>
                          <p:cTn id="12" fill="hold">
                            <p:stCondLst>
                              <p:cond delay="2000"/>
                            </p:stCondLst>
                            <p:childTnLst>
                              <p:par>
                                <p:cTn id="13" presetID="22" presetClass="entr" presetSubtype="8" fill="hold" nodeType="after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wipe(left)">
                                      <p:cBhvr>
                                        <p:cTn id="15" dur="1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3" name="AutoShape 6" descr="Danh ca Ngọc Sơn chia sẻ di chúc viết tay sâu sắc và đầy tình cảm của người  cha quá cố - MOLI Star">
            <a:extLst>
              <a:ext uri="{FF2B5EF4-FFF2-40B4-BE49-F238E27FC236}">
                <a16:creationId xmlns:a16="http://schemas.microsoft.com/office/drawing/2014/main" id="{09A0B033-5114-91F5-D69C-16D907191493}"/>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4" name="AutoShape 6" descr="Danh ca Ngọc Sơn chia sẻ di chúc viết tay sâu sắc và đầy tình cảm của người  cha quá cố - MOLI Star">
            <a:extLst>
              <a:ext uri="{FF2B5EF4-FFF2-40B4-BE49-F238E27FC236}">
                <a16:creationId xmlns:a16="http://schemas.microsoft.com/office/drawing/2014/main" id="{C930D15B-602F-4DF2-A7AB-40C76182ACC0}"/>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grpSp>
        <p:nvGrpSpPr>
          <p:cNvPr id="17" name="Nhóm 8">
            <a:extLst>
              <a:ext uri="{FF2B5EF4-FFF2-40B4-BE49-F238E27FC236}">
                <a16:creationId xmlns:a16="http://schemas.microsoft.com/office/drawing/2014/main" id="{6C0944EF-4298-EFF7-360C-1E71F5FD48CC}"/>
              </a:ext>
            </a:extLst>
          </p:cNvPr>
          <p:cNvGrpSpPr/>
          <p:nvPr/>
        </p:nvGrpSpPr>
        <p:grpSpPr>
          <a:xfrm>
            <a:off x="597177" y="1524773"/>
            <a:ext cx="8176233" cy="1292191"/>
            <a:chOff x="1158239" y="3339450"/>
            <a:chExt cx="5205207" cy="1722922"/>
          </a:xfrm>
        </p:grpSpPr>
        <p:grpSp>
          <p:nvGrpSpPr>
            <p:cNvPr id="19" name="Nhóm 5">
              <a:extLst>
                <a:ext uri="{FF2B5EF4-FFF2-40B4-BE49-F238E27FC236}">
                  <a16:creationId xmlns:a16="http://schemas.microsoft.com/office/drawing/2014/main" id="{C5E50113-5C66-FEEF-CFFF-8E1303ED2D12}"/>
                </a:ext>
              </a:extLst>
            </p:cNvPr>
            <p:cNvGrpSpPr/>
            <p:nvPr/>
          </p:nvGrpSpPr>
          <p:grpSpPr>
            <a:xfrm>
              <a:off x="1158239" y="3339450"/>
              <a:ext cx="3362468" cy="1241070"/>
              <a:chOff x="1189622" y="3163084"/>
              <a:chExt cx="3362468" cy="1241070"/>
            </a:xfrm>
          </p:grpSpPr>
          <p:sp>
            <p:nvSpPr>
              <p:cNvPr id="21" name="Hình chữ nhật: Góc Tròn 2">
                <a:extLst>
                  <a:ext uri="{FF2B5EF4-FFF2-40B4-BE49-F238E27FC236}">
                    <a16:creationId xmlns:a16="http://schemas.microsoft.com/office/drawing/2014/main" id="{F6426A1D-D4F9-4F3D-9330-1E144E694A4D}"/>
                  </a:ext>
                </a:extLst>
              </p:cNvPr>
              <p:cNvSpPr/>
              <p:nvPr/>
            </p:nvSpPr>
            <p:spPr>
              <a:xfrm>
                <a:off x="1189622" y="3210323"/>
                <a:ext cx="78010" cy="1193831"/>
              </a:xfrm>
              <a:prstGeom prst="roundRect">
                <a:avLst/>
              </a:prstGeom>
              <a:solidFill>
                <a:srgbClr val="E768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22" name="TextBox 24">
                <a:extLst>
                  <a:ext uri="{FF2B5EF4-FFF2-40B4-BE49-F238E27FC236}">
                    <a16:creationId xmlns:a16="http://schemas.microsoft.com/office/drawing/2014/main" id="{E0D01B64-F655-7148-5D34-99997FA3550E}"/>
                  </a:ext>
                </a:extLst>
              </p:cNvPr>
              <p:cNvSpPr txBox="1"/>
              <p:nvPr/>
            </p:nvSpPr>
            <p:spPr>
              <a:xfrm>
                <a:off x="1315742" y="3163084"/>
                <a:ext cx="3236348" cy="492443"/>
              </a:xfrm>
              <a:prstGeom prst="rect">
                <a:avLst/>
              </a:prstGeom>
              <a:noFill/>
            </p:spPr>
            <p:txBody>
              <a:bodyPr wrap="square" rtlCol="0">
                <a:spAutoFit/>
              </a:bodyPr>
              <a:lstStyle/>
              <a:p>
                <a:pPr lvl="0"/>
                <a:r>
                  <a:rPr lang="en-US" sz="1800" dirty="0">
                    <a:solidFill>
                      <a:srgbClr val="C00000"/>
                    </a:solidFill>
                    <a:cs typeface="Arial" pitchFamily="34" charset="0"/>
                  </a:rPr>
                  <a:t>3</a:t>
                </a:r>
                <a:endParaRPr lang="en-US" sz="1800" dirty="0">
                  <a:solidFill>
                    <a:srgbClr val="C00000"/>
                  </a:solidFill>
                </a:endParaRPr>
              </a:p>
            </p:txBody>
          </p:sp>
          <p:cxnSp>
            <p:nvCxnSpPr>
              <p:cNvPr id="23" name="Đường nối Thẳng 4">
                <a:extLst>
                  <a:ext uri="{FF2B5EF4-FFF2-40B4-BE49-F238E27FC236}">
                    <a16:creationId xmlns:a16="http://schemas.microsoft.com/office/drawing/2014/main" id="{C1699F43-433F-664D-0890-0B54D8FE3FFD}"/>
                  </a:ext>
                </a:extLst>
              </p:cNvPr>
              <p:cNvCxnSpPr>
                <a:cxnSpLocks/>
              </p:cNvCxnSpPr>
              <p:nvPr/>
            </p:nvCxnSpPr>
            <p:spPr>
              <a:xfrm>
                <a:off x="1275102" y="3654824"/>
                <a:ext cx="3015339" cy="0"/>
              </a:xfrm>
              <a:prstGeom prst="line">
                <a:avLst/>
              </a:prstGeom>
              <a:ln w="12700">
                <a:solidFill>
                  <a:srgbClr val="E7680F"/>
                </a:solidFill>
              </a:ln>
            </p:spPr>
            <p:style>
              <a:lnRef idx="1">
                <a:schemeClr val="accent1"/>
              </a:lnRef>
              <a:fillRef idx="0">
                <a:schemeClr val="accent1"/>
              </a:fillRef>
              <a:effectRef idx="0">
                <a:schemeClr val="accent1"/>
              </a:effectRef>
              <a:fontRef idx="minor">
                <a:schemeClr val="tx1"/>
              </a:fontRef>
            </p:style>
          </p:cxnSp>
        </p:grpSp>
        <p:sp>
          <p:nvSpPr>
            <p:cNvPr id="20" name="TextBox 27">
              <a:extLst>
                <a:ext uri="{FF2B5EF4-FFF2-40B4-BE49-F238E27FC236}">
                  <a16:creationId xmlns:a16="http://schemas.microsoft.com/office/drawing/2014/main" id="{581B68F2-D658-0008-CE29-2B2C27A80074}"/>
                </a:ext>
              </a:extLst>
            </p:cNvPr>
            <p:cNvSpPr txBox="1"/>
            <p:nvPr/>
          </p:nvSpPr>
          <p:spPr>
            <a:xfrm>
              <a:off x="1428974" y="3831265"/>
              <a:ext cx="4934472" cy="1231107"/>
            </a:xfrm>
            <a:prstGeom prst="rect">
              <a:avLst/>
            </a:prstGeom>
            <a:noFill/>
          </p:spPr>
          <p:txBody>
            <a:bodyPr wrap="square" rtlCol="0">
              <a:spAutoFit/>
            </a:bodyPr>
            <a:lstStyle/>
            <a:p>
              <a:pPr algn="ctr">
                <a:defRPr/>
              </a:pPr>
              <a:r>
                <a:rPr lang="vi-VN" sz="1800" dirty="0">
                  <a:solidFill>
                    <a:schemeClr val="tx1"/>
                  </a:solidFill>
                  <a:cs typeface="Arial" pitchFamily="34" charset="0"/>
                </a:rPr>
                <a:t>Bị người sử dụng lao động ngược đãi, đánh đập hoặc có lời nói, hành vi nhục mạ, hành vi làm ảnh hưởng đến sức khỏe, nhân phẩm, danh dự; bị cưỡng bức lao động</a:t>
              </a:r>
              <a:endParaRPr lang="vi-VN" sz="1800" dirty="0">
                <a:cs typeface="Arial" pitchFamily="34" charset="0"/>
              </a:endParaRPr>
            </a:p>
          </p:txBody>
        </p:sp>
      </p:grpSp>
      <p:grpSp>
        <p:nvGrpSpPr>
          <p:cNvPr id="24" name="Nhóm 27">
            <a:extLst>
              <a:ext uri="{FF2B5EF4-FFF2-40B4-BE49-F238E27FC236}">
                <a16:creationId xmlns:a16="http://schemas.microsoft.com/office/drawing/2014/main" id="{0BA576AE-779A-0476-89FB-F0EE6A16EE7C}"/>
              </a:ext>
            </a:extLst>
          </p:cNvPr>
          <p:cNvGrpSpPr/>
          <p:nvPr/>
        </p:nvGrpSpPr>
        <p:grpSpPr>
          <a:xfrm>
            <a:off x="1377511" y="2833576"/>
            <a:ext cx="6501269" cy="744296"/>
            <a:chOff x="1158239" y="3339451"/>
            <a:chExt cx="5142624" cy="992395"/>
          </a:xfrm>
        </p:grpSpPr>
        <p:grpSp>
          <p:nvGrpSpPr>
            <p:cNvPr id="26" name="Nhóm 89">
              <a:extLst>
                <a:ext uri="{FF2B5EF4-FFF2-40B4-BE49-F238E27FC236}">
                  <a16:creationId xmlns:a16="http://schemas.microsoft.com/office/drawing/2014/main" id="{3D690B85-D7E8-523F-A59E-225766D6959B}"/>
                </a:ext>
              </a:extLst>
            </p:cNvPr>
            <p:cNvGrpSpPr/>
            <p:nvPr/>
          </p:nvGrpSpPr>
          <p:grpSpPr>
            <a:xfrm>
              <a:off x="1158239" y="3339451"/>
              <a:ext cx="5142624" cy="874325"/>
              <a:chOff x="1189622" y="3163085"/>
              <a:chExt cx="5142624" cy="874325"/>
            </a:xfrm>
          </p:grpSpPr>
          <p:sp>
            <p:nvSpPr>
              <p:cNvPr id="28" name="!!4">
                <a:extLst>
                  <a:ext uri="{FF2B5EF4-FFF2-40B4-BE49-F238E27FC236}">
                    <a16:creationId xmlns:a16="http://schemas.microsoft.com/office/drawing/2014/main" id="{46A08BBA-11CA-3605-A61C-A08A7FBF5E8D}"/>
                  </a:ext>
                </a:extLst>
              </p:cNvPr>
              <p:cNvSpPr/>
              <p:nvPr/>
            </p:nvSpPr>
            <p:spPr>
              <a:xfrm>
                <a:off x="1189622" y="3210324"/>
                <a:ext cx="85480" cy="827086"/>
              </a:xfrm>
              <a:prstGeom prst="roundRect">
                <a:avLst/>
              </a:prstGeom>
              <a:solidFill>
                <a:srgbClr val="E768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p>
            </p:txBody>
          </p:sp>
          <p:sp>
            <p:nvSpPr>
              <p:cNvPr id="29" name="!!3">
                <a:extLst>
                  <a:ext uri="{FF2B5EF4-FFF2-40B4-BE49-F238E27FC236}">
                    <a16:creationId xmlns:a16="http://schemas.microsoft.com/office/drawing/2014/main" id="{E2F2527F-4524-DB87-77B9-EE45BE86BF4A}"/>
                  </a:ext>
                </a:extLst>
              </p:cNvPr>
              <p:cNvSpPr txBox="1"/>
              <p:nvPr/>
            </p:nvSpPr>
            <p:spPr>
              <a:xfrm>
                <a:off x="1315742" y="3163085"/>
                <a:ext cx="5016504" cy="492442"/>
              </a:xfrm>
              <a:prstGeom prst="rect">
                <a:avLst/>
              </a:prstGeom>
              <a:noFill/>
            </p:spPr>
            <p:txBody>
              <a:bodyPr wrap="square" rtlCol="0">
                <a:spAutoFit/>
              </a:bodyPr>
              <a:lstStyle/>
              <a:p>
                <a:pPr lvl="0"/>
                <a:r>
                  <a:rPr lang="en-US" sz="1800" dirty="0">
                    <a:solidFill>
                      <a:srgbClr val="C00000"/>
                    </a:solidFill>
                    <a:cs typeface="Arial" pitchFamily="34" charset="0"/>
                  </a:rPr>
                  <a:t>4</a:t>
                </a:r>
                <a:endParaRPr lang="en-US" sz="1800" dirty="0">
                  <a:solidFill>
                    <a:srgbClr val="C00000"/>
                  </a:solidFill>
                </a:endParaRPr>
              </a:p>
            </p:txBody>
          </p:sp>
          <p:cxnSp>
            <p:nvCxnSpPr>
              <p:cNvPr id="30" name="!!2">
                <a:extLst>
                  <a:ext uri="{FF2B5EF4-FFF2-40B4-BE49-F238E27FC236}">
                    <a16:creationId xmlns:a16="http://schemas.microsoft.com/office/drawing/2014/main" id="{BD084F6A-6048-4167-EC77-03985E3BCDA4}"/>
                  </a:ext>
                </a:extLst>
              </p:cNvPr>
              <p:cNvCxnSpPr>
                <a:cxnSpLocks/>
              </p:cNvCxnSpPr>
              <p:nvPr/>
            </p:nvCxnSpPr>
            <p:spPr>
              <a:xfrm>
                <a:off x="1275102" y="3654824"/>
                <a:ext cx="3015339" cy="0"/>
              </a:xfrm>
              <a:prstGeom prst="line">
                <a:avLst/>
              </a:prstGeom>
              <a:ln w="12700">
                <a:solidFill>
                  <a:srgbClr val="E7680F"/>
                </a:solidFill>
              </a:ln>
            </p:spPr>
            <p:style>
              <a:lnRef idx="1">
                <a:schemeClr val="accent1"/>
              </a:lnRef>
              <a:fillRef idx="0">
                <a:schemeClr val="accent1"/>
              </a:fillRef>
              <a:effectRef idx="0">
                <a:schemeClr val="accent1"/>
              </a:effectRef>
              <a:fontRef idx="minor">
                <a:schemeClr val="tx1"/>
              </a:fontRef>
            </p:style>
          </p:cxnSp>
        </p:grpSp>
        <p:sp>
          <p:nvSpPr>
            <p:cNvPr id="27" name="!!1">
              <a:extLst>
                <a:ext uri="{FF2B5EF4-FFF2-40B4-BE49-F238E27FC236}">
                  <a16:creationId xmlns:a16="http://schemas.microsoft.com/office/drawing/2014/main" id="{B9B8B857-A9B0-9118-DCA6-97A915F85FAD}"/>
                </a:ext>
              </a:extLst>
            </p:cNvPr>
            <p:cNvSpPr txBox="1"/>
            <p:nvPr/>
          </p:nvSpPr>
          <p:spPr>
            <a:xfrm>
              <a:off x="1414679" y="3839403"/>
              <a:ext cx="3807038" cy="492443"/>
            </a:xfrm>
            <a:prstGeom prst="rect">
              <a:avLst/>
            </a:prstGeom>
            <a:noFill/>
          </p:spPr>
          <p:txBody>
            <a:bodyPr wrap="square" rtlCol="0">
              <a:spAutoFit/>
            </a:bodyPr>
            <a:lstStyle/>
            <a:p>
              <a:pPr algn="ctr" fontAlgn="auto">
                <a:spcBef>
                  <a:spcPts val="0"/>
                </a:spcBef>
                <a:spcAft>
                  <a:spcPts val="0"/>
                </a:spcAft>
                <a:defRPr/>
              </a:pPr>
              <a:r>
                <a:rPr lang="vi-VN" sz="1800" dirty="0">
                  <a:cs typeface="Arial" pitchFamily="34" charset="0"/>
                </a:rPr>
                <a:t>Bị quấy rối tình dục tại nơi làm việc</a:t>
              </a:r>
              <a:endParaRPr lang="vi-VN" sz="2000" b="1" i="1" dirty="0">
                <a:latin typeface="+mn-lt"/>
                <a:cs typeface="Arial" pitchFamily="34" charset="0"/>
              </a:endParaRPr>
            </a:p>
          </p:txBody>
        </p:sp>
      </p:grpSp>
      <p:sp>
        <p:nvSpPr>
          <p:cNvPr id="5" name="TextBox 4">
            <a:extLst>
              <a:ext uri="{FF2B5EF4-FFF2-40B4-BE49-F238E27FC236}">
                <a16:creationId xmlns:a16="http://schemas.microsoft.com/office/drawing/2014/main" id="{78D8636B-5662-5CD7-88B9-DF320C39B7CD}"/>
              </a:ext>
            </a:extLst>
          </p:cNvPr>
          <p:cNvSpPr txBox="1"/>
          <p:nvPr/>
        </p:nvSpPr>
        <p:spPr>
          <a:xfrm>
            <a:off x="390902" y="674112"/>
            <a:ext cx="7688679" cy="646331"/>
          </a:xfrm>
          <a:prstGeom prst="rect">
            <a:avLst/>
          </a:prstGeom>
          <a:noFill/>
        </p:spPr>
        <p:txBody>
          <a:bodyPr wrap="square" rtlCol="0">
            <a:spAutoFit/>
          </a:bodyPr>
          <a:lstStyle/>
          <a:p>
            <a:pPr algn="ctr">
              <a:defRPr/>
            </a:pPr>
            <a:r>
              <a:rPr lang="en-US" sz="1800" b="1" dirty="0"/>
              <a:t>TH2: </a:t>
            </a:r>
            <a:r>
              <a:rPr lang="vi-VN" sz="1800" b="1" dirty="0">
                <a:cs typeface="Arial" pitchFamily="34" charset="0"/>
              </a:rPr>
              <a:t>Người lao động có quyền đơn phương chấm dứt hợp đồng lao động không cần báo trước trong trường hợp sau đây</a:t>
            </a:r>
          </a:p>
        </p:txBody>
      </p:sp>
      <p:grpSp>
        <p:nvGrpSpPr>
          <p:cNvPr id="2" name="Nhóm 27">
            <a:extLst>
              <a:ext uri="{FF2B5EF4-FFF2-40B4-BE49-F238E27FC236}">
                <a16:creationId xmlns:a16="http://schemas.microsoft.com/office/drawing/2014/main" id="{0830AFF7-96BA-5F93-6502-B0E1EABCD651}"/>
              </a:ext>
            </a:extLst>
          </p:cNvPr>
          <p:cNvGrpSpPr/>
          <p:nvPr/>
        </p:nvGrpSpPr>
        <p:grpSpPr>
          <a:xfrm>
            <a:off x="1494533" y="3709130"/>
            <a:ext cx="7099398" cy="1021295"/>
            <a:chOff x="1158239" y="3339451"/>
            <a:chExt cx="5615755" cy="1361727"/>
          </a:xfrm>
        </p:grpSpPr>
        <p:grpSp>
          <p:nvGrpSpPr>
            <p:cNvPr id="6" name="Nhóm 89">
              <a:extLst>
                <a:ext uri="{FF2B5EF4-FFF2-40B4-BE49-F238E27FC236}">
                  <a16:creationId xmlns:a16="http://schemas.microsoft.com/office/drawing/2014/main" id="{8FF8D93B-A94B-0022-C165-219C94C6EE09}"/>
                </a:ext>
              </a:extLst>
            </p:cNvPr>
            <p:cNvGrpSpPr/>
            <p:nvPr/>
          </p:nvGrpSpPr>
          <p:grpSpPr>
            <a:xfrm>
              <a:off x="1158239" y="3339451"/>
              <a:ext cx="5142624" cy="874325"/>
              <a:chOff x="1189622" y="3163085"/>
              <a:chExt cx="5142624" cy="874325"/>
            </a:xfrm>
          </p:grpSpPr>
          <p:sp>
            <p:nvSpPr>
              <p:cNvPr id="8" name="!!4">
                <a:extLst>
                  <a:ext uri="{FF2B5EF4-FFF2-40B4-BE49-F238E27FC236}">
                    <a16:creationId xmlns:a16="http://schemas.microsoft.com/office/drawing/2014/main" id="{F049698B-39D8-1AB7-57D9-CA9B15BB5F2A}"/>
                  </a:ext>
                </a:extLst>
              </p:cNvPr>
              <p:cNvSpPr/>
              <p:nvPr/>
            </p:nvSpPr>
            <p:spPr>
              <a:xfrm>
                <a:off x="1189622" y="3210324"/>
                <a:ext cx="85480" cy="827086"/>
              </a:xfrm>
              <a:prstGeom prst="roundRect">
                <a:avLst/>
              </a:prstGeom>
              <a:solidFill>
                <a:srgbClr val="E768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p>
            </p:txBody>
          </p:sp>
          <p:sp>
            <p:nvSpPr>
              <p:cNvPr id="9" name="!!3">
                <a:extLst>
                  <a:ext uri="{FF2B5EF4-FFF2-40B4-BE49-F238E27FC236}">
                    <a16:creationId xmlns:a16="http://schemas.microsoft.com/office/drawing/2014/main" id="{E9FE9395-E71D-4404-0965-B9BCCE5FDA89}"/>
                  </a:ext>
                </a:extLst>
              </p:cNvPr>
              <p:cNvSpPr txBox="1"/>
              <p:nvPr/>
            </p:nvSpPr>
            <p:spPr>
              <a:xfrm>
                <a:off x="1315742" y="3163085"/>
                <a:ext cx="5016504" cy="492442"/>
              </a:xfrm>
              <a:prstGeom prst="rect">
                <a:avLst/>
              </a:prstGeom>
              <a:noFill/>
            </p:spPr>
            <p:txBody>
              <a:bodyPr wrap="square" rtlCol="0">
                <a:spAutoFit/>
              </a:bodyPr>
              <a:lstStyle/>
              <a:p>
                <a:pPr lvl="0"/>
                <a:r>
                  <a:rPr lang="en-US" sz="1800" dirty="0">
                    <a:solidFill>
                      <a:srgbClr val="C00000"/>
                    </a:solidFill>
                    <a:cs typeface="Arial" pitchFamily="34" charset="0"/>
                  </a:rPr>
                  <a:t>5</a:t>
                </a:r>
                <a:endParaRPr lang="en-US" sz="1800" dirty="0">
                  <a:solidFill>
                    <a:srgbClr val="C00000"/>
                  </a:solidFill>
                </a:endParaRPr>
              </a:p>
            </p:txBody>
          </p:sp>
          <p:cxnSp>
            <p:nvCxnSpPr>
              <p:cNvPr id="10" name="!!2">
                <a:extLst>
                  <a:ext uri="{FF2B5EF4-FFF2-40B4-BE49-F238E27FC236}">
                    <a16:creationId xmlns:a16="http://schemas.microsoft.com/office/drawing/2014/main" id="{2B9D64D6-0A6B-BC17-D824-B4486F4D761E}"/>
                  </a:ext>
                </a:extLst>
              </p:cNvPr>
              <p:cNvCxnSpPr>
                <a:cxnSpLocks/>
              </p:cNvCxnSpPr>
              <p:nvPr/>
            </p:nvCxnSpPr>
            <p:spPr>
              <a:xfrm>
                <a:off x="1275102" y="3654824"/>
                <a:ext cx="3015339" cy="0"/>
              </a:xfrm>
              <a:prstGeom prst="line">
                <a:avLst/>
              </a:prstGeom>
              <a:ln w="12700">
                <a:solidFill>
                  <a:srgbClr val="E7680F"/>
                </a:solidFill>
              </a:ln>
            </p:spPr>
            <p:style>
              <a:lnRef idx="1">
                <a:schemeClr val="accent1"/>
              </a:lnRef>
              <a:fillRef idx="0">
                <a:schemeClr val="accent1"/>
              </a:fillRef>
              <a:effectRef idx="0">
                <a:schemeClr val="accent1"/>
              </a:effectRef>
              <a:fontRef idx="minor">
                <a:schemeClr val="tx1"/>
              </a:fontRef>
            </p:style>
          </p:cxnSp>
        </p:grpSp>
        <p:sp>
          <p:nvSpPr>
            <p:cNvPr id="7" name="!!1">
              <a:extLst>
                <a:ext uri="{FF2B5EF4-FFF2-40B4-BE49-F238E27FC236}">
                  <a16:creationId xmlns:a16="http://schemas.microsoft.com/office/drawing/2014/main" id="{D55567AA-FF27-142C-1495-F997A13A892C}"/>
                </a:ext>
              </a:extLst>
            </p:cNvPr>
            <p:cNvSpPr txBox="1"/>
            <p:nvPr/>
          </p:nvSpPr>
          <p:spPr>
            <a:xfrm>
              <a:off x="1414679" y="3839403"/>
              <a:ext cx="5359315" cy="861775"/>
            </a:xfrm>
            <a:prstGeom prst="rect">
              <a:avLst/>
            </a:prstGeom>
            <a:noFill/>
          </p:spPr>
          <p:txBody>
            <a:bodyPr wrap="square" rtlCol="0">
              <a:spAutoFit/>
            </a:bodyPr>
            <a:lstStyle/>
            <a:p>
              <a:pPr algn="ctr" fontAlgn="auto">
                <a:spcBef>
                  <a:spcPts val="0"/>
                </a:spcBef>
                <a:spcAft>
                  <a:spcPts val="0"/>
                </a:spcAft>
                <a:defRPr/>
              </a:pPr>
              <a:r>
                <a:rPr lang="vi-VN" sz="1800" dirty="0">
                  <a:solidFill>
                    <a:schemeClr val="tx1"/>
                  </a:solidFill>
                  <a:cs typeface="Arial" pitchFamily="34" charset="0"/>
                </a:rPr>
                <a:t>Lao động nữ mang thai phải nghỉ việc theo quy định tại khoản 1 Điều 138 của Bộ luật Lao động</a:t>
              </a:r>
              <a:endParaRPr lang="vi-VN" sz="2000" b="1" i="1" dirty="0">
                <a:latin typeface="+mn-lt"/>
                <a:cs typeface="Arial" pitchFamily="34" charset="0"/>
              </a:endParaRPr>
            </a:p>
          </p:txBody>
        </p:sp>
      </p:grpSp>
    </p:spTree>
    <p:extLst>
      <p:ext uri="{BB962C8B-B14F-4D97-AF65-F5344CB8AC3E}">
        <p14:creationId xmlns:p14="http://schemas.microsoft.com/office/powerpoint/2010/main" val="64585372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1000"/>
                                        <p:tgtEl>
                                          <p:spTgt spid="5"/>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wipe(left)">
                                      <p:cBhvr>
                                        <p:cTn id="11" dur="1000"/>
                                        <p:tgtEl>
                                          <p:spTgt spid="17"/>
                                        </p:tgtEl>
                                      </p:cBhvr>
                                    </p:animEffect>
                                  </p:childTnLst>
                                </p:cTn>
                              </p:par>
                            </p:childTnLst>
                          </p:cTn>
                        </p:par>
                        <p:par>
                          <p:cTn id="12" fill="hold">
                            <p:stCondLst>
                              <p:cond delay="2000"/>
                            </p:stCondLst>
                            <p:childTnLst>
                              <p:par>
                                <p:cTn id="13" presetID="22" presetClass="entr" presetSubtype="8" fill="hold" nodeType="after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wipe(left)">
                                      <p:cBhvr>
                                        <p:cTn id="15" dur="1000"/>
                                        <p:tgtEl>
                                          <p:spTgt spid="24"/>
                                        </p:tgtEl>
                                      </p:cBhvr>
                                    </p:animEffect>
                                  </p:childTnLst>
                                </p:cTn>
                              </p:par>
                            </p:childTnLst>
                          </p:cTn>
                        </p:par>
                        <p:par>
                          <p:cTn id="16" fill="hold">
                            <p:stCondLst>
                              <p:cond delay="3000"/>
                            </p:stCondLst>
                            <p:childTnLst>
                              <p:par>
                                <p:cTn id="17" presetID="22" presetClass="entr" presetSubtype="8"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wipe(left)">
                                      <p:cBhvr>
                                        <p:cTn id="1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3" name="AutoShape 6" descr="Danh ca Ngọc Sơn chia sẻ di chúc viết tay sâu sắc và đầy tình cảm của người  cha quá cố - MOLI Star">
            <a:extLst>
              <a:ext uri="{FF2B5EF4-FFF2-40B4-BE49-F238E27FC236}">
                <a16:creationId xmlns:a16="http://schemas.microsoft.com/office/drawing/2014/main" id="{09A0B033-5114-91F5-D69C-16D907191493}"/>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4" name="AutoShape 6" descr="Danh ca Ngọc Sơn chia sẻ di chúc viết tay sâu sắc và đầy tình cảm của người  cha quá cố - MOLI Star">
            <a:extLst>
              <a:ext uri="{FF2B5EF4-FFF2-40B4-BE49-F238E27FC236}">
                <a16:creationId xmlns:a16="http://schemas.microsoft.com/office/drawing/2014/main" id="{C930D15B-602F-4DF2-A7AB-40C76182ACC0}"/>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grpSp>
        <p:nvGrpSpPr>
          <p:cNvPr id="17" name="Nhóm 8">
            <a:extLst>
              <a:ext uri="{FF2B5EF4-FFF2-40B4-BE49-F238E27FC236}">
                <a16:creationId xmlns:a16="http://schemas.microsoft.com/office/drawing/2014/main" id="{6C0944EF-4298-EFF7-360C-1E71F5FD48CC}"/>
              </a:ext>
            </a:extLst>
          </p:cNvPr>
          <p:cNvGrpSpPr/>
          <p:nvPr/>
        </p:nvGrpSpPr>
        <p:grpSpPr>
          <a:xfrm>
            <a:off x="510566" y="1638376"/>
            <a:ext cx="8176233" cy="1015192"/>
            <a:chOff x="1158239" y="3339450"/>
            <a:chExt cx="5205207" cy="1353590"/>
          </a:xfrm>
        </p:grpSpPr>
        <p:grpSp>
          <p:nvGrpSpPr>
            <p:cNvPr id="19" name="Nhóm 5">
              <a:extLst>
                <a:ext uri="{FF2B5EF4-FFF2-40B4-BE49-F238E27FC236}">
                  <a16:creationId xmlns:a16="http://schemas.microsoft.com/office/drawing/2014/main" id="{C5E50113-5C66-FEEF-CFFF-8E1303ED2D12}"/>
                </a:ext>
              </a:extLst>
            </p:cNvPr>
            <p:cNvGrpSpPr/>
            <p:nvPr/>
          </p:nvGrpSpPr>
          <p:grpSpPr>
            <a:xfrm>
              <a:off x="1158239" y="3339450"/>
              <a:ext cx="3362468" cy="1241070"/>
              <a:chOff x="1189622" y="3163084"/>
              <a:chExt cx="3362468" cy="1241070"/>
            </a:xfrm>
          </p:grpSpPr>
          <p:sp>
            <p:nvSpPr>
              <p:cNvPr id="21" name="Hình chữ nhật: Góc Tròn 2">
                <a:extLst>
                  <a:ext uri="{FF2B5EF4-FFF2-40B4-BE49-F238E27FC236}">
                    <a16:creationId xmlns:a16="http://schemas.microsoft.com/office/drawing/2014/main" id="{F6426A1D-D4F9-4F3D-9330-1E144E694A4D}"/>
                  </a:ext>
                </a:extLst>
              </p:cNvPr>
              <p:cNvSpPr/>
              <p:nvPr/>
            </p:nvSpPr>
            <p:spPr>
              <a:xfrm>
                <a:off x="1189622" y="3210323"/>
                <a:ext cx="78010" cy="1193831"/>
              </a:xfrm>
              <a:prstGeom prst="roundRect">
                <a:avLst/>
              </a:prstGeom>
              <a:solidFill>
                <a:srgbClr val="E768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22" name="TextBox 24">
                <a:extLst>
                  <a:ext uri="{FF2B5EF4-FFF2-40B4-BE49-F238E27FC236}">
                    <a16:creationId xmlns:a16="http://schemas.microsoft.com/office/drawing/2014/main" id="{E0D01B64-F655-7148-5D34-99997FA3550E}"/>
                  </a:ext>
                </a:extLst>
              </p:cNvPr>
              <p:cNvSpPr txBox="1"/>
              <p:nvPr/>
            </p:nvSpPr>
            <p:spPr>
              <a:xfrm>
                <a:off x="1315742" y="3163084"/>
                <a:ext cx="3236348" cy="492443"/>
              </a:xfrm>
              <a:prstGeom prst="rect">
                <a:avLst/>
              </a:prstGeom>
              <a:noFill/>
            </p:spPr>
            <p:txBody>
              <a:bodyPr wrap="square" rtlCol="0">
                <a:spAutoFit/>
              </a:bodyPr>
              <a:lstStyle/>
              <a:p>
                <a:pPr lvl="0"/>
                <a:r>
                  <a:rPr lang="en-US" sz="1800" dirty="0">
                    <a:solidFill>
                      <a:srgbClr val="C00000"/>
                    </a:solidFill>
                    <a:cs typeface="Arial" pitchFamily="34" charset="0"/>
                  </a:rPr>
                  <a:t>5</a:t>
                </a:r>
                <a:endParaRPr lang="en-US" sz="1800" dirty="0">
                  <a:solidFill>
                    <a:srgbClr val="C00000"/>
                  </a:solidFill>
                </a:endParaRPr>
              </a:p>
            </p:txBody>
          </p:sp>
          <p:cxnSp>
            <p:nvCxnSpPr>
              <p:cNvPr id="23" name="Đường nối Thẳng 4">
                <a:extLst>
                  <a:ext uri="{FF2B5EF4-FFF2-40B4-BE49-F238E27FC236}">
                    <a16:creationId xmlns:a16="http://schemas.microsoft.com/office/drawing/2014/main" id="{C1699F43-433F-664D-0890-0B54D8FE3FFD}"/>
                  </a:ext>
                </a:extLst>
              </p:cNvPr>
              <p:cNvCxnSpPr>
                <a:cxnSpLocks/>
              </p:cNvCxnSpPr>
              <p:nvPr/>
            </p:nvCxnSpPr>
            <p:spPr>
              <a:xfrm>
                <a:off x="1275102" y="3654824"/>
                <a:ext cx="3015339" cy="0"/>
              </a:xfrm>
              <a:prstGeom prst="line">
                <a:avLst/>
              </a:prstGeom>
              <a:ln w="12700">
                <a:solidFill>
                  <a:srgbClr val="E7680F"/>
                </a:solidFill>
              </a:ln>
            </p:spPr>
            <p:style>
              <a:lnRef idx="1">
                <a:schemeClr val="accent1"/>
              </a:lnRef>
              <a:fillRef idx="0">
                <a:schemeClr val="accent1"/>
              </a:fillRef>
              <a:effectRef idx="0">
                <a:schemeClr val="accent1"/>
              </a:effectRef>
              <a:fontRef idx="minor">
                <a:schemeClr val="tx1"/>
              </a:fontRef>
            </p:style>
          </p:cxnSp>
        </p:grpSp>
        <p:sp>
          <p:nvSpPr>
            <p:cNvPr id="20" name="TextBox 27">
              <a:extLst>
                <a:ext uri="{FF2B5EF4-FFF2-40B4-BE49-F238E27FC236}">
                  <a16:creationId xmlns:a16="http://schemas.microsoft.com/office/drawing/2014/main" id="{581B68F2-D658-0008-CE29-2B2C27A80074}"/>
                </a:ext>
              </a:extLst>
            </p:cNvPr>
            <p:cNvSpPr txBox="1"/>
            <p:nvPr/>
          </p:nvSpPr>
          <p:spPr>
            <a:xfrm>
              <a:off x="1428974" y="3831265"/>
              <a:ext cx="4934472" cy="861775"/>
            </a:xfrm>
            <a:prstGeom prst="rect">
              <a:avLst/>
            </a:prstGeom>
            <a:noFill/>
          </p:spPr>
          <p:txBody>
            <a:bodyPr wrap="square" rtlCol="0">
              <a:spAutoFit/>
            </a:bodyPr>
            <a:lstStyle/>
            <a:p>
              <a:pPr algn="ctr">
                <a:defRPr/>
              </a:pPr>
              <a:r>
                <a:rPr lang="vi-VN" sz="1800" dirty="0">
                  <a:cs typeface="Arial" pitchFamily="34" charset="0"/>
                </a:rPr>
                <a:t>Đủ tuổi nghỉ hưu theo quy định tại Điều 169 của Bộ luật này, trừ trường hợp các bên có thỏa thuận khác</a:t>
              </a:r>
            </a:p>
          </p:txBody>
        </p:sp>
      </p:grpSp>
      <p:grpSp>
        <p:nvGrpSpPr>
          <p:cNvPr id="24" name="Nhóm 27">
            <a:extLst>
              <a:ext uri="{FF2B5EF4-FFF2-40B4-BE49-F238E27FC236}">
                <a16:creationId xmlns:a16="http://schemas.microsoft.com/office/drawing/2014/main" id="{0BA576AE-779A-0476-89FB-F0EE6A16EE7C}"/>
              </a:ext>
            </a:extLst>
          </p:cNvPr>
          <p:cNvGrpSpPr/>
          <p:nvPr/>
        </p:nvGrpSpPr>
        <p:grpSpPr>
          <a:xfrm>
            <a:off x="1013748" y="3137562"/>
            <a:ext cx="7815927" cy="1298294"/>
            <a:chOff x="1158239" y="3339451"/>
            <a:chExt cx="6182543" cy="1731059"/>
          </a:xfrm>
        </p:grpSpPr>
        <p:grpSp>
          <p:nvGrpSpPr>
            <p:cNvPr id="26" name="Nhóm 89">
              <a:extLst>
                <a:ext uri="{FF2B5EF4-FFF2-40B4-BE49-F238E27FC236}">
                  <a16:creationId xmlns:a16="http://schemas.microsoft.com/office/drawing/2014/main" id="{3D690B85-D7E8-523F-A59E-225766D6959B}"/>
                </a:ext>
              </a:extLst>
            </p:cNvPr>
            <p:cNvGrpSpPr/>
            <p:nvPr/>
          </p:nvGrpSpPr>
          <p:grpSpPr>
            <a:xfrm>
              <a:off x="1158239" y="3339451"/>
              <a:ext cx="5142624" cy="874325"/>
              <a:chOff x="1189622" y="3163085"/>
              <a:chExt cx="5142624" cy="874325"/>
            </a:xfrm>
          </p:grpSpPr>
          <p:sp>
            <p:nvSpPr>
              <p:cNvPr id="28" name="!!4">
                <a:extLst>
                  <a:ext uri="{FF2B5EF4-FFF2-40B4-BE49-F238E27FC236}">
                    <a16:creationId xmlns:a16="http://schemas.microsoft.com/office/drawing/2014/main" id="{46A08BBA-11CA-3605-A61C-A08A7FBF5E8D}"/>
                  </a:ext>
                </a:extLst>
              </p:cNvPr>
              <p:cNvSpPr/>
              <p:nvPr/>
            </p:nvSpPr>
            <p:spPr>
              <a:xfrm>
                <a:off x="1189622" y="3210324"/>
                <a:ext cx="85480" cy="827086"/>
              </a:xfrm>
              <a:prstGeom prst="roundRect">
                <a:avLst/>
              </a:prstGeom>
              <a:solidFill>
                <a:srgbClr val="E768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p>
            </p:txBody>
          </p:sp>
          <p:sp>
            <p:nvSpPr>
              <p:cNvPr id="29" name="!!3">
                <a:extLst>
                  <a:ext uri="{FF2B5EF4-FFF2-40B4-BE49-F238E27FC236}">
                    <a16:creationId xmlns:a16="http://schemas.microsoft.com/office/drawing/2014/main" id="{E2F2527F-4524-DB87-77B9-EE45BE86BF4A}"/>
                  </a:ext>
                </a:extLst>
              </p:cNvPr>
              <p:cNvSpPr txBox="1"/>
              <p:nvPr/>
            </p:nvSpPr>
            <p:spPr>
              <a:xfrm>
                <a:off x="1315742" y="3163085"/>
                <a:ext cx="5016504" cy="492442"/>
              </a:xfrm>
              <a:prstGeom prst="rect">
                <a:avLst/>
              </a:prstGeom>
              <a:noFill/>
            </p:spPr>
            <p:txBody>
              <a:bodyPr wrap="square" rtlCol="0">
                <a:spAutoFit/>
              </a:bodyPr>
              <a:lstStyle/>
              <a:p>
                <a:pPr lvl="0"/>
                <a:r>
                  <a:rPr lang="en-US" sz="1800" dirty="0">
                    <a:solidFill>
                      <a:srgbClr val="C00000"/>
                    </a:solidFill>
                    <a:cs typeface="Arial" pitchFamily="34" charset="0"/>
                  </a:rPr>
                  <a:t>6</a:t>
                </a:r>
                <a:endParaRPr lang="en-US" sz="1800" dirty="0">
                  <a:solidFill>
                    <a:srgbClr val="C00000"/>
                  </a:solidFill>
                </a:endParaRPr>
              </a:p>
            </p:txBody>
          </p:sp>
          <p:cxnSp>
            <p:nvCxnSpPr>
              <p:cNvPr id="30" name="!!2">
                <a:extLst>
                  <a:ext uri="{FF2B5EF4-FFF2-40B4-BE49-F238E27FC236}">
                    <a16:creationId xmlns:a16="http://schemas.microsoft.com/office/drawing/2014/main" id="{BD084F6A-6048-4167-EC77-03985E3BCDA4}"/>
                  </a:ext>
                </a:extLst>
              </p:cNvPr>
              <p:cNvCxnSpPr>
                <a:cxnSpLocks/>
              </p:cNvCxnSpPr>
              <p:nvPr/>
            </p:nvCxnSpPr>
            <p:spPr>
              <a:xfrm>
                <a:off x="1275102" y="3654824"/>
                <a:ext cx="3015339" cy="0"/>
              </a:xfrm>
              <a:prstGeom prst="line">
                <a:avLst/>
              </a:prstGeom>
              <a:ln w="12700">
                <a:solidFill>
                  <a:srgbClr val="E7680F"/>
                </a:solidFill>
              </a:ln>
            </p:spPr>
            <p:style>
              <a:lnRef idx="1">
                <a:schemeClr val="accent1"/>
              </a:lnRef>
              <a:fillRef idx="0">
                <a:schemeClr val="accent1"/>
              </a:fillRef>
              <a:effectRef idx="0">
                <a:schemeClr val="accent1"/>
              </a:effectRef>
              <a:fontRef idx="minor">
                <a:schemeClr val="tx1"/>
              </a:fontRef>
            </p:style>
          </p:cxnSp>
        </p:grpSp>
        <p:sp>
          <p:nvSpPr>
            <p:cNvPr id="27" name="!!1">
              <a:extLst>
                <a:ext uri="{FF2B5EF4-FFF2-40B4-BE49-F238E27FC236}">
                  <a16:creationId xmlns:a16="http://schemas.microsoft.com/office/drawing/2014/main" id="{B9B8B857-A9B0-9118-DCA6-97A915F85FAD}"/>
                </a:ext>
              </a:extLst>
            </p:cNvPr>
            <p:cNvSpPr txBox="1"/>
            <p:nvPr/>
          </p:nvSpPr>
          <p:spPr>
            <a:xfrm>
              <a:off x="1414679" y="3839403"/>
              <a:ext cx="5926103" cy="1231107"/>
            </a:xfrm>
            <a:prstGeom prst="rect">
              <a:avLst/>
            </a:prstGeom>
            <a:noFill/>
          </p:spPr>
          <p:txBody>
            <a:bodyPr wrap="square" rtlCol="0">
              <a:spAutoFit/>
            </a:bodyPr>
            <a:lstStyle/>
            <a:p>
              <a:pPr algn="ctr" fontAlgn="auto">
                <a:spcBef>
                  <a:spcPts val="0"/>
                </a:spcBef>
                <a:spcAft>
                  <a:spcPts val="0"/>
                </a:spcAft>
                <a:defRPr/>
              </a:pPr>
              <a:r>
                <a:rPr lang="vi-VN" sz="1800" dirty="0">
                  <a:cs typeface="Arial" pitchFamily="34" charset="0"/>
                </a:rPr>
                <a:t>Người sử dụng lao động cung cấp thông tin không trung thực theo quy định tại khoản 1 Điều 16 của Bộ luật Lao động làm ảnh hưởng đến việc thực hiện hợp đồng </a:t>
              </a:r>
              <a:r>
                <a:rPr lang="en-US" sz="1800" dirty="0">
                  <a:cs typeface="Arial" pitchFamily="34" charset="0"/>
                </a:rPr>
                <a:t>LĐ</a:t>
              </a:r>
              <a:endParaRPr lang="vi-VN" sz="2000" b="1" i="1" dirty="0">
                <a:latin typeface="+mn-lt"/>
                <a:cs typeface="Arial" pitchFamily="34" charset="0"/>
              </a:endParaRPr>
            </a:p>
          </p:txBody>
        </p:sp>
      </p:grpSp>
      <p:sp>
        <p:nvSpPr>
          <p:cNvPr id="5" name="TextBox 4">
            <a:extLst>
              <a:ext uri="{FF2B5EF4-FFF2-40B4-BE49-F238E27FC236}">
                <a16:creationId xmlns:a16="http://schemas.microsoft.com/office/drawing/2014/main" id="{78D8636B-5662-5CD7-88B9-DF320C39B7CD}"/>
              </a:ext>
            </a:extLst>
          </p:cNvPr>
          <p:cNvSpPr txBox="1"/>
          <p:nvPr/>
        </p:nvSpPr>
        <p:spPr>
          <a:xfrm>
            <a:off x="390902" y="674112"/>
            <a:ext cx="7688679" cy="646331"/>
          </a:xfrm>
          <a:prstGeom prst="rect">
            <a:avLst/>
          </a:prstGeom>
          <a:noFill/>
        </p:spPr>
        <p:txBody>
          <a:bodyPr wrap="square" rtlCol="0">
            <a:spAutoFit/>
          </a:bodyPr>
          <a:lstStyle/>
          <a:p>
            <a:pPr algn="ctr">
              <a:defRPr/>
            </a:pPr>
            <a:r>
              <a:rPr lang="en-US" sz="1800" b="1" dirty="0"/>
              <a:t>TH2: </a:t>
            </a:r>
            <a:r>
              <a:rPr lang="vi-VN" sz="1800" b="1" dirty="0">
                <a:cs typeface="Arial" pitchFamily="34" charset="0"/>
              </a:rPr>
              <a:t>Người lao động có quyền đơn phương chấm dứt hợp đồng lao động không cần báo trước trong trường hợp sau đây</a:t>
            </a:r>
          </a:p>
        </p:txBody>
      </p:sp>
    </p:spTree>
    <p:extLst>
      <p:ext uri="{BB962C8B-B14F-4D97-AF65-F5344CB8AC3E}">
        <p14:creationId xmlns:p14="http://schemas.microsoft.com/office/powerpoint/2010/main" val="362758760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1000"/>
                                        <p:tgtEl>
                                          <p:spTgt spid="5"/>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wipe(left)">
                                      <p:cBhvr>
                                        <p:cTn id="11" dur="1000"/>
                                        <p:tgtEl>
                                          <p:spTgt spid="17"/>
                                        </p:tgtEl>
                                      </p:cBhvr>
                                    </p:animEffect>
                                  </p:childTnLst>
                                </p:cTn>
                              </p:par>
                            </p:childTnLst>
                          </p:cTn>
                        </p:par>
                        <p:par>
                          <p:cTn id="12" fill="hold">
                            <p:stCondLst>
                              <p:cond delay="2000"/>
                            </p:stCondLst>
                            <p:childTnLst>
                              <p:par>
                                <p:cTn id="13" presetID="22" presetClass="entr" presetSubtype="8" fill="hold" nodeType="after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wipe(left)">
                                      <p:cBhvr>
                                        <p:cTn id="15" dur="1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3" name="AutoShape 6" descr="Danh ca Ngọc Sơn chia sẻ di chúc viết tay sâu sắc và đầy tình cảm của người  cha quá cố - MOLI Star">
            <a:extLst>
              <a:ext uri="{FF2B5EF4-FFF2-40B4-BE49-F238E27FC236}">
                <a16:creationId xmlns:a16="http://schemas.microsoft.com/office/drawing/2014/main" id="{09A0B033-5114-91F5-D69C-16D907191493}"/>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grpSp>
        <p:nvGrpSpPr>
          <p:cNvPr id="2" name="Nhóm 154">
            <a:extLst>
              <a:ext uri="{FF2B5EF4-FFF2-40B4-BE49-F238E27FC236}">
                <a16:creationId xmlns:a16="http://schemas.microsoft.com/office/drawing/2014/main" id="{2CC30D41-B8E5-67CD-FF5D-189D5B6F2B24}"/>
              </a:ext>
            </a:extLst>
          </p:cNvPr>
          <p:cNvGrpSpPr/>
          <p:nvPr/>
        </p:nvGrpSpPr>
        <p:grpSpPr>
          <a:xfrm>
            <a:off x="230981" y="1285653"/>
            <a:ext cx="8370094" cy="923330"/>
            <a:chOff x="669416" y="2897889"/>
            <a:chExt cx="6384700" cy="1231104"/>
          </a:xfrm>
        </p:grpSpPr>
        <p:sp>
          <p:nvSpPr>
            <p:cNvPr id="4" name="TextBox 27">
              <a:extLst>
                <a:ext uri="{FF2B5EF4-FFF2-40B4-BE49-F238E27FC236}">
                  <a16:creationId xmlns:a16="http://schemas.microsoft.com/office/drawing/2014/main" id="{75E62D3E-65E5-D318-793F-BF34E8066804}"/>
                </a:ext>
              </a:extLst>
            </p:cNvPr>
            <p:cNvSpPr txBox="1"/>
            <p:nvPr/>
          </p:nvSpPr>
          <p:spPr>
            <a:xfrm>
              <a:off x="1158862" y="2897889"/>
              <a:ext cx="5895254" cy="1231104"/>
            </a:xfrm>
            <a:prstGeom prst="rect">
              <a:avLst/>
            </a:prstGeom>
            <a:noFill/>
          </p:spPr>
          <p:txBody>
            <a:bodyPr wrap="square" rtlCol="0">
              <a:spAutoFit/>
            </a:bodyPr>
            <a:lstStyle/>
            <a:p>
              <a:pPr algn="just" fontAlgn="auto">
                <a:spcBef>
                  <a:spcPts val="0"/>
                </a:spcBef>
                <a:spcAft>
                  <a:spcPts val="0"/>
                </a:spcAft>
                <a:defRPr/>
              </a:pPr>
              <a:r>
                <a:rPr lang="vi-VN" sz="1800" dirty="0">
                  <a:effectLst/>
                  <a:latin typeface="+mn-lt"/>
                  <a:ea typeface="Times New Roman" panose="02020603050405020304" pitchFamily="18" charset="0"/>
                </a:rPr>
                <a:t>Người lao động thường xuyên không hoàn thành công việc theo </a:t>
              </a:r>
              <a:r>
                <a:rPr lang="en-US" sz="1800" dirty="0">
                  <a:effectLst/>
                  <a:latin typeface="+mn-lt"/>
                  <a:ea typeface="Times New Roman" panose="02020603050405020304" pitchFamily="18" charset="0"/>
                </a:rPr>
                <a:t>HĐLĐ </a:t>
              </a:r>
              <a:r>
                <a:rPr lang="vi-VN" sz="1800" dirty="0">
                  <a:effectLst/>
                  <a:latin typeface="+mn-lt"/>
                  <a:ea typeface="Times New Roman" panose="02020603050405020304" pitchFamily="18" charset="0"/>
                </a:rPr>
                <a:t>được xác định theo tiêu chí đánh giá mức độ hoàn thành công việc trong quy chế của người </a:t>
              </a:r>
              <a:r>
                <a:rPr lang="en-US" sz="1800" dirty="0">
                  <a:effectLst/>
                  <a:latin typeface="+mn-lt"/>
                  <a:ea typeface="Times New Roman" panose="02020603050405020304" pitchFamily="18" charset="0"/>
                </a:rPr>
                <a:t>SDLĐ</a:t>
              </a:r>
              <a:endParaRPr lang="vi-VN" sz="2000" dirty="0">
                <a:latin typeface="+mn-lt"/>
                <a:cs typeface="Arial" pitchFamily="34" charset="0"/>
              </a:endParaRPr>
            </a:p>
          </p:txBody>
        </p:sp>
        <p:grpSp>
          <p:nvGrpSpPr>
            <p:cNvPr id="15" name="Nhóm 156">
              <a:extLst>
                <a:ext uri="{FF2B5EF4-FFF2-40B4-BE49-F238E27FC236}">
                  <a16:creationId xmlns:a16="http://schemas.microsoft.com/office/drawing/2014/main" id="{0BFF01BE-5417-2530-4F65-07F03DA7A375}"/>
                </a:ext>
              </a:extLst>
            </p:cNvPr>
            <p:cNvGrpSpPr/>
            <p:nvPr/>
          </p:nvGrpSpPr>
          <p:grpSpPr>
            <a:xfrm rot="16200000">
              <a:off x="690749" y="3085589"/>
              <a:ext cx="330518" cy="373184"/>
              <a:chOff x="5963428" y="786027"/>
              <a:chExt cx="867388" cy="1034112"/>
            </a:xfrm>
          </p:grpSpPr>
          <p:sp>
            <p:nvSpPr>
              <p:cNvPr id="16" name="Lưu Đồ: Quyết Định 168">
                <a:extLst>
                  <a:ext uri="{FF2B5EF4-FFF2-40B4-BE49-F238E27FC236}">
                    <a16:creationId xmlns:a16="http://schemas.microsoft.com/office/drawing/2014/main" id="{C7C9E6DA-06DC-ADF9-A46C-9915EC502FF8}"/>
                  </a:ext>
                </a:extLst>
              </p:cNvPr>
              <p:cNvSpPr/>
              <p:nvPr/>
            </p:nvSpPr>
            <p:spPr>
              <a:xfrm>
                <a:off x="5963428" y="110759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17" name="Lưu Đồ: Quyết Định 166">
                <a:extLst>
                  <a:ext uri="{FF2B5EF4-FFF2-40B4-BE49-F238E27FC236}">
                    <a16:creationId xmlns:a16="http://schemas.microsoft.com/office/drawing/2014/main" id="{90429824-A1CD-159F-9E5C-ABF1C5584F2E}"/>
                  </a:ext>
                </a:extLst>
              </p:cNvPr>
              <p:cNvSpPr/>
              <p:nvPr/>
            </p:nvSpPr>
            <p:spPr>
              <a:xfrm>
                <a:off x="6227588" y="1093811"/>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19" name="Lưu Đồ: Quyết Định 164">
                <a:extLst>
                  <a:ext uri="{FF2B5EF4-FFF2-40B4-BE49-F238E27FC236}">
                    <a16:creationId xmlns:a16="http://schemas.microsoft.com/office/drawing/2014/main" id="{8C2E9C2B-2E9A-3B19-4FCB-C0AF33ABFD81}"/>
                  </a:ext>
                </a:extLst>
              </p:cNvPr>
              <p:cNvSpPr/>
              <p:nvPr/>
            </p:nvSpPr>
            <p:spPr>
              <a:xfrm>
                <a:off x="6099838" y="141597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20" name="Lưu Đồ: Quyết Định 162">
                <a:extLst>
                  <a:ext uri="{FF2B5EF4-FFF2-40B4-BE49-F238E27FC236}">
                    <a16:creationId xmlns:a16="http://schemas.microsoft.com/office/drawing/2014/main" id="{9CB5B3CF-18DB-21BF-BB71-688E9E0B5710}"/>
                  </a:ext>
                </a:extLst>
              </p:cNvPr>
              <p:cNvSpPr/>
              <p:nvPr/>
            </p:nvSpPr>
            <p:spPr>
              <a:xfrm>
                <a:off x="6080830" y="78602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solidFill>
                    <a:schemeClr val="tx1"/>
                  </a:solidFill>
                </a:endParaRPr>
              </a:p>
            </p:txBody>
          </p:sp>
        </p:grpSp>
      </p:grpSp>
      <p:grpSp>
        <p:nvGrpSpPr>
          <p:cNvPr id="21" name="Nhóm 154">
            <a:extLst>
              <a:ext uri="{FF2B5EF4-FFF2-40B4-BE49-F238E27FC236}">
                <a16:creationId xmlns:a16="http://schemas.microsoft.com/office/drawing/2014/main" id="{3AF8F2F3-6760-B398-C042-1894AE253694}"/>
              </a:ext>
            </a:extLst>
          </p:cNvPr>
          <p:cNvGrpSpPr/>
          <p:nvPr/>
        </p:nvGrpSpPr>
        <p:grpSpPr>
          <a:xfrm>
            <a:off x="326583" y="2371726"/>
            <a:ext cx="8470108" cy="1115010"/>
            <a:chOff x="669416" y="2689507"/>
            <a:chExt cx="6389892" cy="2051839"/>
          </a:xfrm>
        </p:grpSpPr>
        <p:sp>
          <p:nvSpPr>
            <p:cNvPr id="22" name="TextBox 27">
              <a:extLst>
                <a:ext uri="{FF2B5EF4-FFF2-40B4-BE49-F238E27FC236}">
                  <a16:creationId xmlns:a16="http://schemas.microsoft.com/office/drawing/2014/main" id="{92575803-828C-6E7B-4970-DA66A56FE6EE}"/>
                </a:ext>
              </a:extLst>
            </p:cNvPr>
            <p:cNvSpPr txBox="1"/>
            <p:nvPr/>
          </p:nvSpPr>
          <p:spPr>
            <a:xfrm>
              <a:off x="1164054" y="2689507"/>
              <a:ext cx="5895254" cy="2051839"/>
            </a:xfrm>
            <a:prstGeom prst="rect">
              <a:avLst/>
            </a:prstGeom>
            <a:noFill/>
          </p:spPr>
          <p:txBody>
            <a:bodyPr wrap="square" rtlCol="0">
              <a:spAutoFit/>
            </a:bodyPr>
            <a:lstStyle/>
            <a:p>
              <a:pPr algn="just" fontAlgn="auto">
                <a:spcBef>
                  <a:spcPts val="0"/>
                </a:spcBef>
                <a:spcAft>
                  <a:spcPts val="0"/>
                </a:spcAft>
                <a:defRPr/>
              </a:pPr>
              <a:r>
                <a:rPr lang="vi-VN" sz="1800" dirty="0">
                  <a:effectLst/>
                  <a:latin typeface="+mn-lt"/>
                  <a:ea typeface="Times New Roman" panose="02020603050405020304" pitchFamily="18" charset="0"/>
                </a:rPr>
                <a:t>Người lao động bị ốm đau, tai nạn đã điều trị 12 tháng liên tục đối với người làm theo </a:t>
              </a:r>
              <a:r>
                <a:rPr lang="en-US" sz="1800" dirty="0">
                  <a:effectLst/>
                  <a:latin typeface="+mn-lt"/>
                  <a:ea typeface="Times New Roman" panose="02020603050405020304" pitchFamily="18" charset="0"/>
                </a:rPr>
                <a:t>HĐLĐ </a:t>
              </a:r>
              <a:r>
                <a:rPr lang="vi-VN" sz="1800" dirty="0">
                  <a:effectLst/>
                  <a:latin typeface="+mn-lt"/>
                  <a:ea typeface="Times New Roman" panose="02020603050405020304" pitchFamily="18" charset="0"/>
                </a:rPr>
                <a:t>không xác định thời hạn, đã điều trị 06 tháng liên tục, đối với người lao động làm theo </a:t>
              </a:r>
              <a:r>
                <a:rPr lang="en-US" sz="1800" dirty="0">
                  <a:effectLst/>
                  <a:latin typeface="+mn-lt"/>
                  <a:ea typeface="Times New Roman" panose="02020603050405020304" pitchFamily="18" charset="0"/>
                </a:rPr>
                <a:t>HĐLĐ </a:t>
              </a:r>
              <a:r>
                <a:rPr lang="vi-VN" sz="1800" dirty="0">
                  <a:effectLst/>
                  <a:latin typeface="+mn-lt"/>
                  <a:ea typeface="Times New Roman" panose="02020603050405020304" pitchFamily="18" charset="0"/>
                </a:rPr>
                <a:t>xác định thời hạn </a:t>
              </a:r>
              <a:endParaRPr lang="en-US" sz="2000" dirty="0">
                <a:latin typeface="+mn-lt"/>
                <a:cs typeface="Arial" pitchFamily="34" charset="0"/>
              </a:endParaRPr>
            </a:p>
            <a:p>
              <a:pPr algn="ctr" fontAlgn="auto">
                <a:spcBef>
                  <a:spcPts val="0"/>
                </a:spcBef>
                <a:spcAft>
                  <a:spcPts val="0"/>
                </a:spcAft>
                <a:defRPr/>
              </a:pPr>
              <a:endParaRPr lang="vi-VN" sz="2000" b="1" i="1" dirty="0">
                <a:cs typeface="Arial" pitchFamily="34" charset="0"/>
              </a:endParaRPr>
            </a:p>
            <a:p>
              <a:pPr fontAlgn="auto">
                <a:spcBef>
                  <a:spcPts val="0"/>
                </a:spcBef>
                <a:spcAft>
                  <a:spcPts val="0"/>
                </a:spcAft>
                <a:defRPr/>
              </a:pPr>
              <a:endParaRPr lang="vi-VN" sz="2000" dirty="0">
                <a:cs typeface="Arial" pitchFamily="34" charset="0"/>
              </a:endParaRPr>
            </a:p>
          </p:txBody>
        </p:sp>
        <p:grpSp>
          <p:nvGrpSpPr>
            <p:cNvPr id="23" name="Nhóm 156">
              <a:extLst>
                <a:ext uri="{FF2B5EF4-FFF2-40B4-BE49-F238E27FC236}">
                  <a16:creationId xmlns:a16="http://schemas.microsoft.com/office/drawing/2014/main" id="{921B9D03-4D3C-24AB-FC31-C88D2DA3999B}"/>
                </a:ext>
              </a:extLst>
            </p:cNvPr>
            <p:cNvGrpSpPr/>
            <p:nvPr/>
          </p:nvGrpSpPr>
          <p:grpSpPr>
            <a:xfrm rot="16200000">
              <a:off x="690749" y="3085589"/>
              <a:ext cx="330518" cy="373184"/>
              <a:chOff x="5963428" y="786027"/>
              <a:chExt cx="867388" cy="1034112"/>
            </a:xfrm>
          </p:grpSpPr>
          <p:sp>
            <p:nvSpPr>
              <p:cNvPr id="24" name="Lưu Đồ: Quyết Định 168">
                <a:extLst>
                  <a:ext uri="{FF2B5EF4-FFF2-40B4-BE49-F238E27FC236}">
                    <a16:creationId xmlns:a16="http://schemas.microsoft.com/office/drawing/2014/main" id="{742E6066-491D-D8EA-4FB1-3E972041D3E0}"/>
                  </a:ext>
                </a:extLst>
              </p:cNvPr>
              <p:cNvSpPr/>
              <p:nvPr/>
            </p:nvSpPr>
            <p:spPr>
              <a:xfrm>
                <a:off x="5963428" y="110759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25" name="Lưu Đồ: Quyết Định 166">
                <a:extLst>
                  <a:ext uri="{FF2B5EF4-FFF2-40B4-BE49-F238E27FC236}">
                    <a16:creationId xmlns:a16="http://schemas.microsoft.com/office/drawing/2014/main" id="{9EAAFF20-E44D-EF55-8869-6A085D0FE0B3}"/>
                  </a:ext>
                </a:extLst>
              </p:cNvPr>
              <p:cNvSpPr/>
              <p:nvPr/>
            </p:nvSpPr>
            <p:spPr>
              <a:xfrm>
                <a:off x="6227588" y="1093811"/>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26" name="Lưu Đồ: Quyết Định 164">
                <a:extLst>
                  <a:ext uri="{FF2B5EF4-FFF2-40B4-BE49-F238E27FC236}">
                    <a16:creationId xmlns:a16="http://schemas.microsoft.com/office/drawing/2014/main" id="{3516AAA4-E609-DA38-BF75-8DA914BC6721}"/>
                  </a:ext>
                </a:extLst>
              </p:cNvPr>
              <p:cNvSpPr/>
              <p:nvPr/>
            </p:nvSpPr>
            <p:spPr>
              <a:xfrm>
                <a:off x="6099838" y="141597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27" name="Lưu Đồ: Quyết Định 162">
                <a:extLst>
                  <a:ext uri="{FF2B5EF4-FFF2-40B4-BE49-F238E27FC236}">
                    <a16:creationId xmlns:a16="http://schemas.microsoft.com/office/drawing/2014/main" id="{7AA5F11D-6A66-04D8-9F2F-42DE6ACFB534}"/>
                  </a:ext>
                </a:extLst>
              </p:cNvPr>
              <p:cNvSpPr/>
              <p:nvPr/>
            </p:nvSpPr>
            <p:spPr>
              <a:xfrm>
                <a:off x="6080830" y="78602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solidFill>
                    <a:schemeClr val="tx1"/>
                  </a:solidFill>
                </a:endParaRPr>
              </a:p>
            </p:txBody>
          </p:sp>
        </p:grpSp>
      </p:grpSp>
      <p:grpSp>
        <p:nvGrpSpPr>
          <p:cNvPr id="28" name="Nhóm 154">
            <a:extLst>
              <a:ext uri="{FF2B5EF4-FFF2-40B4-BE49-F238E27FC236}">
                <a16:creationId xmlns:a16="http://schemas.microsoft.com/office/drawing/2014/main" id="{86B38B94-68AB-1ADC-93D6-9A08ED705FD8}"/>
              </a:ext>
            </a:extLst>
          </p:cNvPr>
          <p:cNvGrpSpPr/>
          <p:nvPr/>
        </p:nvGrpSpPr>
        <p:grpSpPr>
          <a:xfrm>
            <a:off x="345281" y="3466941"/>
            <a:ext cx="8322592" cy="2154436"/>
            <a:chOff x="669416" y="2727967"/>
            <a:chExt cx="6278605" cy="4165225"/>
          </a:xfrm>
        </p:grpSpPr>
        <p:sp>
          <p:nvSpPr>
            <p:cNvPr id="29" name="TextBox 27">
              <a:extLst>
                <a:ext uri="{FF2B5EF4-FFF2-40B4-BE49-F238E27FC236}">
                  <a16:creationId xmlns:a16="http://schemas.microsoft.com/office/drawing/2014/main" id="{E7C8B5A0-1AB0-62BC-A980-1E4B4A9E9564}"/>
                </a:ext>
              </a:extLst>
            </p:cNvPr>
            <p:cNvSpPr txBox="1"/>
            <p:nvPr/>
          </p:nvSpPr>
          <p:spPr>
            <a:xfrm>
              <a:off x="1052767" y="2727967"/>
              <a:ext cx="5895254" cy="4165225"/>
            </a:xfrm>
            <a:prstGeom prst="rect">
              <a:avLst/>
            </a:prstGeom>
            <a:noFill/>
          </p:spPr>
          <p:txBody>
            <a:bodyPr wrap="square" rtlCol="0">
              <a:spAutoFit/>
            </a:bodyPr>
            <a:lstStyle/>
            <a:p>
              <a:pPr algn="just">
                <a:defRPr/>
              </a:pPr>
              <a:r>
                <a:rPr lang="vi-VN" sz="1800" dirty="0">
                  <a:effectLst/>
                  <a:latin typeface="+mn-lt"/>
                  <a:ea typeface="Times New Roman" panose="02020603050405020304" pitchFamily="18" charset="0"/>
                </a:rPr>
                <a:t>Do thiên tai, hỏa hoạn hoặc những lý do bất khả kháng khác theo quy định của pháp luật, mà người </a:t>
              </a:r>
              <a:r>
                <a:rPr lang="en-US" sz="1800" dirty="0">
                  <a:effectLst/>
                  <a:latin typeface="+mn-lt"/>
                  <a:ea typeface="Times New Roman" panose="02020603050405020304" pitchFamily="18" charset="0"/>
                </a:rPr>
                <a:t>SĐLĐ </a:t>
              </a:r>
              <a:r>
                <a:rPr lang="vi-VN" sz="1800" dirty="0">
                  <a:effectLst/>
                  <a:latin typeface="+mn-lt"/>
                  <a:ea typeface="Times New Roman" panose="02020603050405020304" pitchFamily="18" charset="0"/>
                </a:rPr>
                <a:t>đã tìm mọi biện pháp khắc phục nhưng vẫn buộc phải thu hẹp sản xuất, giảm chỗ làm việc</a:t>
              </a:r>
              <a:endParaRPr lang="en-US" sz="2000" dirty="0">
                <a:solidFill>
                  <a:schemeClr val="tx1"/>
                </a:solidFill>
                <a:latin typeface="+mn-lt"/>
                <a:cs typeface="Arial" pitchFamily="34" charset="0"/>
              </a:endParaRPr>
            </a:p>
            <a:p>
              <a:pPr algn="ctr" fontAlgn="auto">
                <a:spcBef>
                  <a:spcPts val="0"/>
                </a:spcBef>
                <a:spcAft>
                  <a:spcPts val="0"/>
                </a:spcAft>
                <a:defRPr/>
              </a:pPr>
              <a:endParaRPr lang="vi-VN" sz="2000" b="1" i="1" dirty="0">
                <a:latin typeface="+mn-lt"/>
                <a:cs typeface="Arial" pitchFamily="34" charset="0"/>
              </a:endParaRPr>
            </a:p>
            <a:p>
              <a:pPr algn="ctr">
                <a:defRPr/>
              </a:pPr>
              <a:endParaRPr lang="en-US" sz="2000" dirty="0">
                <a:latin typeface="Arial" pitchFamily="34" charset="0"/>
                <a:cs typeface="Arial" pitchFamily="34" charset="0"/>
              </a:endParaRPr>
            </a:p>
            <a:p>
              <a:pPr algn="ctr" fontAlgn="auto">
                <a:spcBef>
                  <a:spcPts val="0"/>
                </a:spcBef>
                <a:spcAft>
                  <a:spcPts val="0"/>
                </a:spcAft>
                <a:defRPr/>
              </a:pPr>
              <a:endParaRPr lang="vi-VN" sz="2000" b="1" i="1" dirty="0">
                <a:cs typeface="Arial" pitchFamily="34" charset="0"/>
              </a:endParaRPr>
            </a:p>
            <a:p>
              <a:pPr fontAlgn="auto">
                <a:spcBef>
                  <a:spcPts val="0"/>
                </a:spcBef>
                <a:spcAft>
                  <a:spcPts val="0"/>
                </a:spcAft>
                <a:defRPr/>
              </a:pPr>
              <a:endParaRPr lang="vi-VN" sz="2000" dirty="0">
                <a:cs typeface="Arial" pitchFamily="34" charset="0"/>
              </a:endParaRPr>
            </a:p>
          </p:txBody>
        </p:sp>
        <p:grpSp>
          <p:nvGrpSpPr>
            <p:cNvPr id="30" name="Nhóm 156">
              <a:extLst>
                <a:ext uri="{FF2B5EF4-FFF2-40B4-BE49-F238E27FC236}">
                  <a16:creationId xmlns:a16="http://schemas.microsoft.com/office/drawing/2014/main" id="{A2B02329-A77A-97CA-5FC1-26AC9E9A5215}"/>
                </a:ext>
              </a:extLst>
            </p:cNvPr>
            <p:cNvGrpSpPr/>
            <p:nvPr/>
          </p:nvGrpSpPr>
          <p:grpSpPr>
            <a:xfrm rot="16200000">
              <a:off x="690749" y="3085589"/>
              <a:ext cx="330518" cy="373184"/>
              <a:chOff x="5963428" y="786027"/>
              <a:chExt cx="867388" cy="1034112"/>
            </a:xfrm>
          </p:grpSpPr>
          <p:sp>
            <p:nvSpPr>
              <p:cNvPr id="31" name="Lưu Đồ: Quyết Định 168">
                <a:extLst>
                  <a:ext uri="{FF2B5EF4-FFF2-40B4-BE49-F238E27FC236}">
                    <a16:creationId xmlns:a16="http://schemas.microsoft.com/office/drawing/2014/main" id="{94A5E919-2EF5-3E2A-9482-D3C508A535F6}"/>
                  </a:ext>
                </a:extLst>
              </p:cNvPr>
              <p:cNvSpPr/>
              <p:nvPr/>
            </p:nvSpPr>
            <p:spPr>
              <a:xfrm>
                <a:off x="5963428" y="110759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32" name="Lưu Đồ: Quyết Định 166">
                <a:extLst>
                  <a:ext uri="{FF2B5EF4-FFF2-40B4-BE49-F238E27FC236}">
                    <a16:creationId xmlns:a16="http://schemas.microsoft.com/office/drawing/2014/main" id="{8DACE827-5ABC-F68A-D6D8-D336C5D70EF8}"/>
                  </a:ext>
                </a:extLst>
              </p:cNvPr>
              <p:cNvSpPr/>
              <p:nvPr/>
            </p:nvSpPr>
            <p:spPr>
              <a:xfrm>
                <a:off x="6227588" y="1093811"/>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33" name="Lưu Đồ: Quyết Định 164">
                <a:extLst>
                  <a:ext uri="{FF2B5EF4-FFF2-40B4-BE49-F238E27FC236}">
                    <a16:creationId xmlns:a16="http://schemas.microsoft.com/office/drawing/2014/main" id="{B6876C05-4DC2-A1B1-AA81-1BD542E42032}"/>
                  </a:ext>
                </a:extLst>
              </p:cNvPr>
              <p:cNvSpPr/>
              <p:nvPr/>
            </p:nvSpPr>
            <p:spPr>
              <a:xfrm>
                <a:off x="6099838" y="141597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34" name="Lưu Đồ: Quyết Định 162">
                <a:extLst>
                  <a:ext uri="{FF2B5EF4-FFF2-40B4-BE49-F238E27FC236}">
                    <a16:creationId xmlns:a16="http://schemas.microsoft.com/office/drawing/2014/main" id="{75C48C38-301A-2AE5-F820-CDB8733863F5}"/>
                  </a:ext>
                </a:extLst>
              </p:cNvPr>
              <p:cNvSpPr/>
              <p:nvPr/>
            </p:nvSpPr>
            <p:spPr>
              <a:xfrm>
                <a:off x="6080830" y="78602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solidFill>
                    <a:schemeClr val="tx1"/>
                  </a:solidFill>
                </a:endParaRPr>
              </a:p>
            </p:txBody>
          </p:sp>
        </p:grpSp>
      </p:grpSp>
      <p:sp>
        <p:nvSpPr>
          <p:cNvPr id="5" name="TextBox 27">
            <a:extLst>
              <a:ext uri="{FF2B5EF4-FFF2-40B4-BE49-F238E27FC236}">
                <a16:creationId xmlns:a16="http://schemas.microsoft.com/office/drawing/2014/main" id="{26BC636B-ACD0-7AFB-D865-E621A90497C7}"/>
              </a:ext>
            </a:extLst>
          </p:cNvPr>
          <p:cNvSpPr txBox="1"/>
          <p:nvPr/>
        </p:nvSpPr>
        <p:spPr>
          <a:xfrm>
            <a:off x="1001286" y="261279"/>
            <a:ext cx="6671102" cy="923330"/>
          </a:xfrm>
          <a:prstGeom prst="rect">
            <a:avLst/>
          </a:prstGeom>
          <a:noFill/>
        </p:spPr>
        <p:txBody>
          <a:bodyPr wrap="square" rtlCol="0">
            <a:spAutoFit/>
          </a:bodyPr>
          <a:lstStyle/>
          <a:p>
            <a:pPr algn="ctr">
              <a:defRPr/>
            </a:pPr>
            <a:r>
              <a:rPr lang="vi-VN" sz="1800" b="1" i="1" dirty="0"/>
              <a:t>Người sử dụng lao động được quyền đơn phương chấm dứt hợp đồng lao động trong các trường hợp sau </a:t>
            </a:r>
            <a:endParaRPr lang="en-US" sz="1800" b="1" i="1" dirty="0"/>
          </a:p>
          <a:p>
            <a:pPr algn="ctr">
              <a:defRPr/>
            </a:pPr>
            <a:r>
              <a:rPr lang="vi-VN" sz="1800" i="1" dirty="0"/>
              <a:t>(Điều 36/BLLĐ/2019)</a:t>
            </a:r>
            <a:r>
              <a:rPr lang="vi-VN" sz="1800" b="1" i="1" dirty="0"/>
              <a:t>:</a:t>
            </a:r>
            <a:endParaRPr lang="vi-VN" sz="3200" b="1" dirty="0">
              <a:cs typeface="Arial" pitchFamily="34" charset="0"/>
            </a:endParaRPr>
          </a:p>
        </p:txBody>
      </p:sp>
    </p:spTree>
    <p:extLst>
      <p:ext uri="{BB962C8B-B14F-4D97-AF65-F5344CB8AC3E}">
        <p14:creationId xmlns:p14="http://schemas.microsoft.com/office/powerpoint/2010/main" val="413213236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750"/>
                                        <p:tgtEl>
                                          <p:spTgt spid="2"/>
                                        </p:tgtEl>
                                      </p:cBhvr>
                                    </p:animEffect>
                                  </p:childTnLst>
                                </p:cTn>
                              </p:par>
                            </p:childTnLst>
                          </p:cTn>
                        </p:par>
                        <p:par>
                          <p:cTn id="8" fill="hold">
                            <p:stCondLst>
                              <p:cond delay="750"/>
                            </p:stCondLst>
                            <p:childTnLst>
                              <p:par>
                                <p:cTn id="9" presetID="22" presetClass="entr" presetSubtype="1" fill="hold"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wipe(up)">
                                      <p:cBhvr>
                                        <p:cTn id="11" dur="750"/>
                                        <p:tgtEl>
                                          <p:spTgt spid="21"/>
                                        </p:tgtEl>
                                      </p:cBhvr>
                                    </p:animEffect>
                                  </p:childTnLst>
                                </p:cTn>
                              </p:par>
                            </p:childTnLst>
                          </p:cTn>
                        </p:par>
                        <p:par>
                          <p:cTn id="12" fill="hold">
                            <p:stCondLst>
                              <p:cond delay="1500"/>
                            </p:stCondLst>
                            <p:childTnLst>
                              <p:par>
                                <p:cTn id="13" presetID="22" presetClass="entr" presetSubtype="1" fill="hold" nodeType="afterEffect">
                                  <p:stCondLst>
                                    <p:cond delay="0"/>
                                  </p:stCondLst>
                                  <p:childTnLst>
                                    <p:set>
                                      <p:cBhvr>
                                        <p:cTn id="14" dur="1" fill="hold">
                                          <p:stCondLst>
                                            <p:cond delay="0"/>
                                          </p:stCondLst>
                                        </p:cTn>
                                        <p:tgtEl>
                                          <p:spTgt spid="28"/>
                                        </p:tgtEl>
                                        <p:attrNameLst>
                                          <p:attrName>style.visibility</p:attrName>
                                        </p:attrNameLst>
                                      </p:cBhvr>
                                      <p:to>
                                        <p:strVal val="visible"/>
                                      </p:to>
                                    </p:set>
                                    <p:animEffect transition="in" filter="wipe(up)">
                                      <p:cBhvr>
                                        <p:cTn id="15" dur="750"/>
                                        <p:tgtEl>
                                          <p:spTgt spid="28"/>
                                        </p:tgtEl>
                                      </p:cBhvr>
                                    </p:animEffect>
                                  </p:childTnLst>
                                </p:cTn>
                              </p:par>
                            </p:childTnLst>
                          </p:cTn>
                        </p:par>
                        <p:par>
                          <p:cTn id="16" fill="hold">
                            <p:stCondLst>
                              <p:cond delay="2250"/>
                            </p:stCondLst>
                            <p:childTnLst>
                              <p:par>
                                <p:cTn id="17" presetID="22" presetClass="entr" presetSubtype="1"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up)">
                                      <p:cBhvr>
                                        <p:cTn id="19"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3" name="AutoShape 6" descr="Danh ca Ngọc Sơn chia sẻ di chúc viết tay sâu sắc và đầy tình cảm của người  cha quá cố - MOLI Star">
            <a:extLst>
              <a:ext uri="{FF2B5EF4-FFF2-40B4-BE49-F238E27FC236}">
                <a16:creationId xmlns:a16="http://schemas.microsoft.com/office/drawing/2014/main" id="{09A0B033-5114-91F5-D69C-16D907191493}"/>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grpSp>
        <p:nvGrpSpPr>
          <p:cNvPr id="2" name="Nhóm 154">
            <a:extLst>
              <a:ext uri="{FF2B5EF4-FFF2-40B4-BE49-F238E27FC236}">
                <a16:creationId xmlns:a16="http://schemas.microsoft.com/office/drawing/2014/main" id="{2CC30D41-B8E5-67CD-FF5D-189D5B6F2B24}"/>
              </a:ext>
            </a:extLst>
          </p:cNvPr>
          <p:cNvGrpSpPr/>
          <p:nvPr/>
        </p:nvGrpSpPr>
        <p:grpSpPr>
          <a:xfrm>
            <a:off x="297779" y="1433515"/>
            <a:ext cx="8370094" cy="646331"/>
            <a:chOff x="669416" y="2897889"/>
            <a:chExt cx="6384700" cy="861773"/>
          </a:xfrm>
        </p:grpSpPr>
        <p:sp>
          <p:nvSpPr>
            <p:cNvPr id="4" name="TextBox 27">
              <a:extLst>
                <a:ext uri="{FF2B5EF4-FFF2-40B4-BE49-F238E27FC236}">
                  <a16:creationId xmlns:a16="http://schemas.microsoft.com/office/drawing/2014/main" id="{75E62D3E-65E5-D318-793F-BF34E8066804}"/>
                </a:ext>
              </a:extLst>
            </p:cNvPr>
            <p:cNvSpPr txBox="1"/>
            <p:nvPr/>
          </p:nvSpPr>
          <p:spPr>
            <a:xfrm>
              <a:off x="1158862" y="2897889"/>
              <a:ext cx="5895254" cy="861773"/>
            </a:xfrm>
            <a:prstGeom prst="rect">
              <a:avLst/>
            </a:prstGeom>
            <a:noFill/>
          </p:spPr>
          <p:txBody>
            <a:bodyPr wrap="square" rtlCol="0">
              <a:spAutoFit/>
            </a:bodyPr>
            <a:lstStyle/>
            <a:p>
              <a:pPr algn="just" fontAlgn="auto">
                <a:spcBef>
                  <a:spcPts val="0"/>
                </a:spcBef>
                <a:spcAft>
                  <a:spcPts val="0"/>
                </a:spcAft>
                <a:defRPr/>
              </a:pPr>
              <a:r>
                <a:rPr lang="vi-VN" sz="1800" dirty="0">
                  <a:effectLst/>
                  <a:latin typeface="+mn-lt"/>
                  <a:ea typeface="Times New Roman" panose="02020603050405020304" pitchFamily="18" charset="0"/>
                </a:rPr>
                <a:t>Người lao động không có mặt tại nơi làm việc sau thời hạn quy định tại Điều 31 của bộ luật này</a:t>
              </a:r>
              <a:endParaRPr lang="vi-VN" sz="2000" dirty="0">
                <a:latin typeface="+mn-lt"/>
                <a:cs typeface="Arial" pitchFamily="34" charset="0"/>
              </a:endParaRPr>
            </a:p>
          </p:txBody>
        </p:sp>
        <p:grpSp>
          <p:nvGrpSpPr>
            <p:cNvPr id="15" name="Nhóm 156">
              <a:extLst>
                <a:ext uri="{FF2B5EF4-FFF2-40B4-BE49-F238E27FC236}">
                  <a16:creationId xmlns:a16="http://schemas.microsoft.com/office/drawing/2014/main" id="{0BFF01BE-5417-2530-4F65-07F03DA7A375}"/>
                </a:ext>
              </a:extLst>
            </p:cNvPr>
            <p:cNvGrpSpPr/>
            <p:nvPr/>
          </p:nvGrpSpPr>
          <p:grpSpPr>
            <a:xfrm rot="16200000">
              <a:off x="690749" y="3085589"/>
              <a:ext cx="330518" cy="373184"/>
              <a:chOff x="5963428" y="786027"/>
              <a:chExt cx="867388" cy="1034112"/>
            </a:xfrm>
          </p:grpSpPr>
          <p:sp>
            <p:nvSpPr>
              <p:cNvPr id="16" name="Lưu Đồ: Quyết Định 168">
                <a:extLst>
                  <a:ext uri="{FF2B5EF4-FFF2-40B4-BE49-F238E27FC236}">
                    <a16:creationId xmlns:a16="http://schemas.microsoft.com/office/drawing/2014/main" id="{C7C9E6DA-06DC-ADF9-A46C-9915EC502FF8}"/>
                  </a:ext>
                </a:extLst>
              </p:cNvPr>
              <p:cNvSpPr/>
              <p:nvPr/>
            </p:nvSpPr>
            <p:spPr>
              <a:xfrm>
                <a:off x="5963428" y="110759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17" name="Lưu Đồ: Quyết Định 166">
                <a:extLst>
                  <a:ext uri="{FF2B5EF4-FFF2-40B4-BE49-F238E27FC236}">
                    <a16:creationId xmlns:a16="http://schemas.microsoft.com/office/drawing/2014/main" id="{90429824-A1CD-159F-9E5C-ABF1C5584F2E}"/>
                  </a:ext>
                </a:extLst>
              </p:cNvPr>
              <p:cNvSpPr/>
              <p:nvPr/>
            </p:nvSpPr>
            <p:spPr>
              <a:xfrm>
                <a:off x="6227588" y="1093811"/>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19" name="Lưu Đồ: Quyết Định 164">
                <a:extLst>
                  <a:ext uri="{FF2B5EF4-FFF2-40B4-BE49-F238E27FC236}">
                    <a16:creationId xmlns:a16="http://schemas.microsoft.com/office/drawing/2014/main" id="{8C2E9C2B-2E9A-3B19-4FCB-C0AF33ABFD81}"/>
                  </a:ext>
                </a:extLst>
              </p:cNvPr>
              <p:cNvSpPr/>
              <p:nvPr/>
            </p:nvSpPr>
            <p:spPr>
              <a:xfrm>
                <a:off x="6099838" y="141597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20" name="Lưu Đồ: Quyết Định 162">
                <a:extLst>
                  <a:ext uri="{FF2B5EF4-FFF2-40B4-BE49-F238E27FC236}">
                    <a16:creationId xmlns:a16="http://schemas.microsoft.com/office/drawing/2014/main" id="{9CB5B3CF-18DB-21BF-BB71-688E9E0B5710}"/>
                  </a:ext>
                </a:extLst>
              </p:cNvPr>
              <p:cNvSpPr/>
              <p:nvPr/>
            </p:nvSpPr>
            <p:spPr>
              <a:xfrm>
                <a:off x="6080830" y="78602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solidFill>
                    <a:schemeClr val="tx1"/>
                  </a:solidFill>
                </a:endParaRPr>
              </a:p>
            </p:txBody>
          </p:sp>
        </p:grpSp>
      </p:grpSp>
      <p:grpSp>
        <p:nvGrpSpPr>
          <p:cNvPr id="21" name="Nhóm 154">
            <a:extLst>
              <a:ext uri="{FF2B5EF4-FFF2-40B4-BE49-F238E27FC236}">
                <a16:creationId xmlns:a16="http://schemas.microsoft.com/office/drawing/2014/main" id="{3AF8F2F3-6760-B398-C042-1894AE253694}"/>
              </a:ext>
            </a:extLst>
          </p:cNvPr>
          <p:cNvGrpSpPr/>
          <p:nvPr/>
        </p:nvGrpSpPr>
        <p:grpSpPr>
          <a:xfrm>
            <a:off x="297778" y="2471412"/>
            <a:ext cx="8470108" cy="646331"/>
            <a:chOff x="669416" y="2689507"/>
            <a:chExt cx="6389892" cy="1189377"/>
          </a:xfrm>
        </p:grpSpPr>
        <p:sp>
          <p:nvSpPr>
            <p:cNvPr id="22" name="TextBox 27">
              <a:extLst>
                <a:ext uri="{FF2B5EF4-FFF2-40B4-BE49-F238E27FC236}">
                  <a16:creationId xmlns:a16="http://schemas.microsoft.com/office/drawing/2014/main" id="{92575803-828C-6E7B-4970-DA66A56FE6EE}"/>
                </a:ext>
              </a:extLst>
            </p:cNvPr>
            <p:cNvSpPr txBox="1"/>
            <p:nvPr/>
          </p:nvSpPr>
          <p:spPr>
            <a:xfrm>
              <a:off x="1164054" y="2689507"/>
              <a:ext cx="5895254" cy="1189377"/>
            </a:xfrm>
            <a:prstGeom prst="rect">
              <a:avLst/>
            </a:prstGeom>
            <a:noFill/>
          </p:spPr>
          <p:txBody>
            <a:bodyPr wrap="square" rtlCol="0">
              <a:spAutoFit/>
            </a:bodyPr>
            <a:lstStyle/>
            <a:p>
              <a:pPr algn="just" fontAlgn="auto">
                <a:spcBef>
                  <a:spcPts val="0"/>
                </a:spcBef>
                <a:spcAft>
                  <a:spcPts val="0"/>
                </a:spcAft>
                <a:defRPr/>
              </a:pPr>
              <a:r>
                <a:rPr lang="vi-VN" sz="1800" dirty="0">
                  <a:effectLst/>
                  <a:latin typeface="+mn-lt"/>
                  <a:ea typeface="Times New Roman" panose="02020603050405020304" pitchFamily="18" charset="0"/>
                </a:rPr>
                <a:t>Người lao động tự ý bỏ việc mà không có lý do chính đáng từ 05 ngày làm việc liên tục trở lên</a:t>
              </a:r>
              <a:endParaRPr lang="vi-VN" sz="2000" dirty="0">
                <a:latin typeface="+mn-lt"/>
                <a:cs typeface="Arial" pitchFamily="34" charset="0"/>
              </a:endParaRPr>
            </a:p>
          </p:txBody>
        </p:sp>
        <p:grpSp>
          <p:nvGrpSpPr>
            <p:cNvPr id="23" name="Nhóm 156">
              <a:extLst>
                <a:ext uri="{FF2B5EF4-FFF2-40B4-BE49-F238E27FC236}">
                  <a16:creationId xmlns:a16="http://schemas.microsoft.com/office/drawing/2014/main" id="{921B9D03-4D3C-24AB-FC31-C88D2DA3999B}"/>
                </a:ext>
              </a:extLst>
            </p:cNvPr>
            <p:cNvGrpSpPr/>
            <p:nvPr/>
          </p:nvGrpSpPr>
          <p:grpSpPr>
            <a:xfrm rot="16200000">
              <a:off x="690749" y="3085589"/>
              <a:ext cx="330518" cy="373184"/>
              <a:chOff x="5963428" y="786027"/>
              <a:chExt cx="867388" cy="1034112"/>
            </a:xfrm>
          </p:grpSpPr>
          <p:sp>
            <p:nvSpPr>
              <p:cNvPr id="24" name="Lưu Đồ: Quyết Định 168">
                <a:extLst>
                  <a:ext uri="{FF2B5EF4-FFF2-40B4-BE49-F238E27FC236}">
                    <a16:creationId xmlns:a16="http://schemas.microsoft.com/office/drawing/2014/main" id="{742E6066-491D-D8EA-4FB1-3E972041D3E0}"/>
                  </a:ext>
                </a:extLst>
              </p:cNvPr>
              <p:cNvSpPr/>
              <p:nvPr/>
            </p:nvSpPr>
            <p:spPr>
              <a:xfrm>
                <a:off x="5963428" y="110759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25" name="Lưu Đồ: Quyết Định 166">
                <a:extLst>
                  <a:ext uri="{FF2B5EF4-FFF2-40B4-BE49-F238E27FC236}">
                    <a16:creationId xmlns:a16="http://schemas.microsoft.com/office/drawing/2014/main" id="{9EAAFF20-E44D-EF55-8869-6A085D0FE0B3}"/>
                  </a:ext>
                </a:extLst>
              </p:cNvPr>
              <p:cNvSpPr/>
              <p:nvPr/>
            </p:nvSpPr>
            <p:spPr>
              <a:xfrm>
                <a:off x="6227588" y="1093811"/>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26" name="Lưu Đồ: Quyết Định 164">
                <a:extLst>
                  <a:ext uri="{FF2B5EF4-FFF2-40B4-BE49-F238E27FC236}">
                    <a16:creationId xmlns:a16="http://schemas.microsoft.com/office/drawing/2014/main" id="{3516AAA4-E609-DA38-BF75-8DA914BC6721}"/>
                  </a:ext>
                </a:extLst>
              </p:cNvPr>
              <p:cNvSpPr/>
              <p:nvPr/>
            </p:nvSpPr>
            <p:spPr>
              <a:xfrm>
                <a:off x="6099838" y="141597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27" name="Lưu Đồ: Quyết Định 162">
                <a:extLst>
                  <a:ext uri="{FF2B5EF4-FFF2-40B4-BE49-F238E27FC236}">
                    <a16:creationId xmlns:a16="http://schemas.microsoft.com/office/drawing/2014/main" id="{7AA5F11D-6A66-04D8-9F2F-42DE6ACFB534}"/>
                  </a:ext>
                </a:extLst>
              </p:cNvPr>
              <p:cNvSpPr/>
              <p:nvPr/>
            </p:nvSpPr>
            <p:spPr>
              <a:xfrm>
                <a:off x="6080830" y="78602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solidFill>
                    <a:schemeClr val="tx1"/>
                  </a:solidFill>
                </a:endParaRPr>
              </a:p>
            </p:txBody>
          </p:sp>
        </p:grpSp>
      </p:grpSp>
      <p:grpSp>
        <p:nvGrpSpPr>
          <p:cNvPr id="28" name="Nhóm 154">
            <a:extLst>
              <a:ext uri="{FF2B5EF4-FFF2-40B4-BE49-F238E27FC236}">
                <a16:creationId xmlns:a16="http://schemas.microsoft.com/office/drawing/2014/main" id="{86B38B94-68AB-1ADC-93D6-9A08ED705FD8}"/>
              </a:ext>
            </a:extLst>
          </p:cNvPr>
          <p:cNvGrpSpPr/>
          <p:nvPr/>
        </p:nvGrpSpPr>
        <p:grpSpPr>
          <a:xfrm>
            <a:off x="345281" y="3466941"/>
            <a:ext cx="8322592" cy="1846659"/>
            <a:chOff x="669416" y="2727967"/>
            <a:chExt cx="6278605" cy="3570192"/>
          </a:xfrm>
        </p:grpSpPr>
        <p:sp>
          <p:nvSpPr>
            <p:cNvPr id="29" name="TextBox 27">
              <a:extLst>
                <a:ext uri="{FF2B5EF4-FFF2-40B4-BE49-F238E27FC236}">
                  <a16:creationId xmlns:a16="http://schemas.microsoft.com/office/drawing/2014/main" id="{E7C8B5A0-1AB0-62BC-A980-1E4B4A9E9564}"/>
                </a:ext>
              </a:extLst>
            </p:cNvPr>
            <p:cNvSpPr txBox="1"/>
            <p:nvPr/>
          </p:nvSpPr>
          <p:spPr>
            <a:xfrm>
              <a:off x="1052767" y="2727967"/>
              <a:ext cx="5895254" cy="3570192"/>
            </a:xfrm>
            <a:prstGeom prst="rect">
              <a:avLst/>
            </a:prstGeom>
            <a:noFill/>
          </p:spPr>
          <p:txBody>
            <a:bodyPr wrap="square" rtlCol="0">
              <a:spAutoFit/>
            </a:bodyPr>
            <a:lstStyle/>
            <a:p>
              <a:pPr algn="just">
                <a:defRPr/>
              </a:pPr>
              <a:r>
                <a:rPr lang="vi-VN" sz="1800" dirty="0">
                  <a:effectLst/>
                  <a:latin typeface="+mn-lt"/>
                  <a:ea typeface="Times New Roman" panose="02020603050405020304" pitchFamily="18" charset="0"/>
                </a:rPr>
                <a:t>Người lao động cung cấp không trung thực thông tin theo quy định tại khoản 2 Điều 16 của Bộ luật Lao động 2019  khi giao kết </a:t>
              </a:r>
              <a:r>
                <a:rPr lang="en-US" sz="1800" dirty="0">
                  <a:effectLst/>
                  <a:latin typeface="+mn-lt"/>
                  <a:ea typeface="Times New Roman" panose="02020603050405020304" pitchFamily="18" charset="0"/>
                </a:rPr>
                <a:t>HĐLĐ</a:t>
              </a:r>
              <a:r>
                <a:rPr lang="vi-VN" sz="1800" dirty="0">
                  <a:effectLst/>
                  <a:latin typeface="+mn-lt"/>
                  <a:ea typeface="Times New Roman" panose="02020603050405020304" pitchFamily="18" charset="0"/>
                </a:rPr>
                <a:t> làm ảnh hưởng đến việc tuyển dụng người lao động</a:t>
              </a:r>
              <a:endParaRPr lang="vi-VN" sz="2000" b="1" i="1" dirty="0">
                <a:latin typeface="+mn-lt"/>
                <a:cs typeface="Arial" pitchFamily="34" charset="0"/>
              </a:endParaRPr>
            </a:p>
            <a:p>
              <a:pPr algn="ctr">
                <a:defRPr/>
              </a:pPr>
              <a:endParaRPr lang="en-US" sz="2000" dirty="0">
                <a:latin typeface="+mn-lt"/>
                <a:cs typeface="Arial" pitchFamily="34" charset="0"/>
              </a:endParaRPr>
            </a:p>
            <a:p>
              <a:pPr algn="ctr" fontAlgn="auto">
                <a:spcBef>
                  <a:spcPts val="0"/>
                </a:spcBef>
                <a:spcAft>
                  <a:spcPts val="0"/>
                </a:spcAft>
                <a:defRPr/>
              </a:pPr>
              <a:endParaRPr lang="vi-VN" sz="2000" b="1" i="1" dirty="0">
                <a:latin typeface="+mn-lt"/>
                <a:cs typeface="Arial" pitchFamily="34" charset="0"/>
              </a:endParaRPr>
            </a:p>
            <a:p>
              <a:pPr fontAlgn="auto">
                <a:spcBef>
                  <a:spcPts val="0"/>
                </a:spcBef>
                <a:spcAft>
                  <a:spcPts val="0"/>
                </a:spcAft>
                <a:defRPr/>
              </a:pPr>
              <a:endParaRPr lang="vi-VN" sz="2000" dirty="0">
                <a:latin typeface="+mn-lt"/>
                <a:cs typeface="Arial" pitchFamily="34" charset="0"/>
              </a:endParaRPr>
            </a:p>
          </p:txBody>
        </p:sp>
        <p:grpSp>
          <p:nvGrpSpPr>
            <p:cNvPr id="30" name="Nhóm 156">
              <a:extLst>
                <a:ext uri="{FF2B5EF4-FFF2-40B4-BE49-F238E27FC236}">
                  <a16:creationId xmlns:a16="http://schemas.microsoft.com/office/drawing/2014/main" id="{A2B02329-A77A-97CA-5FC1-26AC9E9A5215}"/>
                </a:ext>
              </a:extLst>
            </p:cNvPr>
            <p:cNvGrpSpPr/>
            <p:nvPr/>
          </p:nvGrpSpPr>
          <p:grpSpPr>
            <a:xfrm rot="16200000">
              <a:off x="690749" y="3085589"/>
              <a:ext cx="330518" cy="373184"/>
              <a:chOff x="5963428" y="786027"/>
              <a:chExt cx="867388" cy="1034112"/>
            </a:xfrm>
          </p:grpSpPr>
          <p:sp>
            <p:nvSpPr>
              <p:cNvPr id="31" name="Lưu Đồ: Quyết Định 168">
                <a:extLst>
                  <a:ext uri="{FF2B5EF4-FFF2-40B4-BE49-F238E27FC236}">
                    <a16:creationId xmlns:a16="http://schemas.microsoft.com/office/drawing/2014/main" id="{94A5E919-2EF5-3E2A-9482-D3C508A535F6}"/>
                  </a:ext>
                </a:extLst>
              </p:cNvPr>
              <p:cNvSpPr/>
              <p:nvPr/>
            </p:nvSpPr>
            <p:spPr>
              <a:xfrm>
                <a:off x="5963428" y="110759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32" name="Lưu Đồ: Quyết Định 166">
                <a:extLst>
                  <a:ext uri="{FF2B5EF4-FFF2-40B4-BE49-F238E27FC236}">
                    <a16:creationId xmlns:a16="http://schemas.microsoft.com/office/drawing/2014/main" id="{8DACE827-5ABC-F68A-D6D8-D336C5D70EF8}"/>
                  </a:ext>
                </a:extLst>
              </p:cNvPr>
              <p:cNvSpPr/>
              <p:nvPr/>
            </p:nvSpPr>
            <p:spPr>
              <a:xfrm>
                <a:off x="6227588" y="1093811"/>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33" name="Lưu Đồ: Quyết Định 164">
                <a:extLst>
                  <a:ext uri="{FF2B5EF4-FFF2-40B4-BE49-F238E27FC236}">
                    <a16:creationId xmlns:a16="http://schemas.microsoft.com/office/drawing/2014/main" id="{B6876C05-4DC2-A1B1-AA81-1BD542E42032}"/>
                  </a:ext>
                </a:extLst>
              </p:cNvPr>
              <p:cNvSpPr/>
              <p:nvPr/>
            </p:nvSpPr>
            <p:spPr>
              <a:xfrm>
                <a:off x="6099838" y="141597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34" name="Lưu Đồ: Quyết Định 162">
                <a:extLst>
                  <a:ext uri="{FF2B5EF4-FFF2-40B4-BE49-F238E27FC236}">
                    <a16:creationId xmlns:a16="http://schemas.microsoft.com/office/drawing/2014/main" id="{75C48C38-301A-2AE5-F820-CDB8733863F5}"/>
                  </a:ext>
                </a:extLst>
              </p:cNvPr>
              <p:cNvSpPr/>
              <p:nvPr/>
            </p:nvSpPr>
            <p:spPr>
              <a:xfrm>
                <a:off x="6080830" y="78602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solidFill>
                    <a:schemeClr val="tx1"/>
                  </a:solidFill>
                </a:endParaRPr>
              </a:p>
            </p:txBody>
          </p:sp>
        </p:grpSp>
      </p:grpSp>
      <p:sp>
        <p:nvSpPr>
          <p:cNvPr id="5" name="TextBox 27">
            <a:extLst>
              <a:ext uri="{FF2B5EF4-FFF2-40B4-BE49-F238E27FC236}">
                <a16:creationId xmlns:a16="http://schemas.microsoft.com/office/drawing/2014/main" id="{26BC636B-ACD0-7AFB-D865-E621A90497C7}"/>
              </a:ext>
            </a:extLst>
          </p:cNvPr>
          <p:cNvSpPr txBox="1"/>
          <p:nvPr/>
        </p:nvSpPr>
        <p:spPr>
          <a:xfrm>
            <a:off x="1001286" y="261279"/>
            <a:ext cx="6671102" cy="923330"/>
          </a:xfrm>
          <a:prstGeom prst="rect">
            <a:avLst/>
          </a:prstGeom>
          <a:noFill/>
        </p:spPr>
        <p:txBody>
          <a:bodyPr wrap="square" rtlCol="0">
            <a:spAutoFit/>
          </a:bodyPr>
          <a:lstStyle/>
          <a:p>
            <a:pPr algn="ctr">
              <a:defRPr/>
            </a:pPr>
            <a:r>
              <a:rPr lang="vi-VN" sz="1800" b="1" i="1" dirty="0"/>
              <a:t>Người sử dụng lao động được quyền đơn phương chấm dứt hợp đồng lao động trong các trường hợp sau </a:t>
            </a:r>
            <a:endParaRPr lang="en-US" sz="1800" b="1" i="1" dirty="0"/>
          </a:p>
          <a:p>
            <a:pPr algn="ctr">
              <a:defRPr/>
            </a:pPr>
            <a:r>
              <a:rPr lang="vi-VN" sz="1800" i="1" dirty="0"/>
              <a:t>(Điều 36/BLLĐ/2019)</a:t>
            </a:r>
            <a:r>
              <a:rPr lang="vi-VN" sz="1800" b="1" i="1" dirty="0"/>
              <a:t>:</a:t>
            </a:r>
            <a:endParaRPr lang="vi-VN" sz="3200" b="1" dirty="0">
              <a:cs typeface="Arial" pitchFamily="34" charset="0"/>
            </a:endParaRPr>
          </a:p>
        </p:txBody>
      </p:sp>
    </p:spTree>
    <p:extLst>
      <p:ext uri="{BB962C8B-B14F-4D97-AF65-F5344CB8AC3E}">
        <p14:creationId xmlns:p14="http://schemas.microsoft.com/office/powerpoint/2010/main" val="80119608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1000"/>
                                        <p:tgtEl>
                                          <p:spTgt spid="5"/>
                                        </p:tgtEl>
                                      </p:cBhvr>
                                    </p:animEffect>
                                  </p:childTnLst>
                                </p:cTn>
                              </p:par>
                            </p:childTnLst>
                          </p:cTn>
                        </p:par>
                        <p:par>
                          <p:cTn id="8" fill="hold">
                            <p:stCondLst>
                              <p:cond delay="1000"/>
                            </p:stCondLst>
                            <p:childTnLst>
                              <p:par>
                                <p:cTn id="9" presetID="22" presetClass="entr" presetSubtype="1"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up)">
                                      <p:cBhvr>
                                        <p:cTn id="11" dur="750"/>
                                        <p:tgtEl>
                                          <p:spTgt spid="2"/>
                                        </p:tgtEl>
                                      </p:cBhvr>
                                    </p:animEffect>
                                  </p:childTnLst>
                                </p:cTn>
                              </p:par>
                            </p:childTnLst>
                          </p:cTn>
                        </p:par>
                        <p:par>
                          <p:cTn id="12" fill="hold">
                            <p:stCondLst>
                              <p:cond delay="1750"/>
                            </p:stCondLst>
                            <p:childTnLst>
                              <p:par>
                                <p:cTn id="13" presetID="22" presetClass="entr" presetSubtype="1" fill="hold" nodeType="after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wipe(up)">
                                      <p:cBhvr>
                                        <p:cTn id="15" dur="750"/>
                                        <p:tgtEl>
                                          <p:spTgt spid="21"/>
                                        </p:tgtEl>
                                      </p:cBhvr>
                                    </p:animEffect>
                                  </p:childTnLst>
                                </p:cTn>
                              </p:par>
                            </p:childTnLst>
                          </p:cTn>
                        </p:par>
                        <p:par>
                          <p:cTn id="16" fill="hold">
                            <p:stCondLst>
                              <p:cond delay="2500"/>
                            </p:stCondLst>
                            <p:childTnLst>
                              <p:par>
                                <p:cTn id="17" presetID="22" presetClass="entr" presetSubtype="1" fill="hold" nodeType="afterEffect">
                                  <p:stCondLst>
                                    <p:cond delay="0"/>
                                  </p:stCondLst>
                                  <p:childTnLst>
                                    <p:set>
                                      <p:cBhvr>
                                        <p:cTn id="18" dur="1" fill="hold">
                                          <p:stCondLst>
                                            <p:cond delay="0"/>
                                          </p:stCondLst>
                                        </p:cTn>
                                        <p:tgtEl>
                                          <p:spTgt spid="28"/>
                                        </p:tgtEl>
                                        <p:attrNameLst>
                                          <p:attrName>style.visibility</p:attrName>
                                        </p:attrNameLst>
                                      </p:cBhvr>
                                      <p:to>
                                        <p:strVal val="visible"/>
                                      </p:to>
                                    </p:set>
                                    <p:animEffect transition="in" filter="wipe(up)">
                                      <p:cBhvr>
                                        <p:cTn id="19" dur="75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3" name="AutoShape 6" descr="Danh ca Ngọc Sơn chia sẻ di chúc viết tay sâu sắc và đầy tình cảm của người  cha quá cố - MOLI Star">
            <a:extLst>
              <a:ext uri="{FF2B5EF4-FFF2-40B4-BE49-F238E27FC236}">
                <a16:creationId xmlns:a16="http://schemas.microsoft.com/office/drawing/2014/main" id="{09A0B033-5114-91F5-D69C-16D907191493}"/>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4" name="AutoShape 6" descr="Danh ca Ngọc Sơn chia sẻ di chúc viết tay sâu sắc và đầy tình cảm của người  cha quá cố - MOLI Star">
            <a:extLst>
              <a:ext uri="{FF2B5EF4-FFF2-40B4-BE49-F238E27FC236}">
                <a16:creationId xmlns:a16="http://schemas.microsoft.com/office/drawing/2014/main" id="{9E9E6716-1B48-A71C-D960-BC128EC749E4}"/>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grpSp>
        <p:nvGrpSpPr>
          <p:cNvPr id="17" name="Group 16">
            <a:extLst>
              <a:ext uri="{FF2B5EF4-FFF2-40B4-BE49-F238E27FC236}">
                <a16:creationId xmlns:a16="http://schemas.microsoft.com/office/drawing/2014/main" id="{6C5F5193-B718-572B-11DF-3701B56F9F63}"/>
              </a:ext>
            </a:extLst>
          </p:cNvPr>
          <p:cNvGrpSpPr/>
          <p:nvPr/>
        </p:nvGrpSpPr>
        <p:grpSpPr>
          <a:xfrm>
            <a:off x="116680" y="2836234"/>
            <a:ext cx="8973132" cy="1663814"/>
            <a:chOff x="660908" y="3706227"/>
            <a:chExt cx="10820716" cy="2218417"/>
          </a:xfrm>
        </p:grpSpPr>
        <p:grpSp>
          <p:nvGrpSpPr>
            <p:cNvPr id="18" name="Nhóm 121">
              <a:extLst>
                <a:ext uri="{FF2B5EF4-FFF2-40B4-BE49-F238E27FC236}">
                  <a16:creationId xmlns:a16="http://schemas.microsoft.com/office/drawing/2014/main" id="{5684D0F8-B14F-3FD6-F763-5B8C11BEC938}"/>
                </a:ext>
              </a:extLst>
            </p:cNvPr>
            <p:cNvGrpSpPr/>
            <p:nvPr/>
          </p:nvGrpSpPr>
          <p:grpSpPr>
            <a:xfrm>
              <a:off x="4327468" y="3706227"/>
              <a:ext cx="3483135" cy="2218417"/>
              <a:chOff x="2235874" y="3839444"/>
              <a:chExt cx="4489786" cy="2218417"/>
            </a:xfrm>
          </p:grpSpPr>
          <p:sp>
            <p:nvSpPr>
              <p:cNvPr id="30" name="Hình chữ nhật: Góc Tròn 123">
                <a:extLst>
                  <a:ext uri="{FF2B5EF4-FFF2-40B4-BE49-F238E27FC236}">
                    <a16:creationId xmlns:a16="http://schemas.microsoft.com/office/drawing/2014/main" id="{46B103D8-217E-E524-FB8E-8B930D366C03}"/>
                  </a:ext>
                </a:extLst>
              </p:cNvPr>
              <p:cNvSpPr/>
              <p:nvPr/>
            </p:nvSpPr>
            <p:spPr>
              <a:xfrm>
                <a:off x="2274366" y="3839444"/>
                <a:ext cx="4347321" cy="2218417"/>
              </a:xfrm>
              <a:prstGeom prst="roundRect">
                <a:avLst>
                  <a:gd name="adj" fmla="val 6484"/>
                </a:avLst>
              </a:prstGeom>
              <a:noFill/>
              <a:ln w="19050">
                <a:solidFill>
                  <a:srgbClr val="167BC3"/>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31" name="TextBox 27">
                <a:extLst>
                  <a:ext uri="{FF2B5EF4-FFF2-40B4-BE49-F238E27FC236}">
                    <a16:creationId xmlns:a16="http://schemas.microsoft.com/office/drawing/2014/main" id="{7F6011CE-76B1-E99E-FC6E-060541A6725E}"/>
                  </a:ext>
                </a:extLst>
              </p:cNvPr>
              <p:cNvSpPr txBox="1"/>
              <p:nvPr/>
            </p:nvSpPr>
            <p:spPr>
              <a:xfrm>
                <a:off x="2235874" y="4033499"/>
                <a:ext cx="4489786" cy="1855209"/>
              </a:xfrm>
              <a:prstGeom prst="rect">
                <a:avLst/>
              </a:prstGeom>
              <a:noFill/>
            </p:spPr>
            <p:txBody>
              <a:bodyPr wrap="square" rtlCol="0">
                <a:spAutoFit/>
              </a:bodyPr>
              <a:lstStyle/>
              <a:p>
                <a:pPr algn="ctr">
                  <a:lnSpc>
                    <a:spcPct val="120000"/>
                  </a:lnSpc>
                </a:pPr>
                <a:r>
                  <a:rPr lang="vi-VN" sz="1800" dirty="0">
                    <a:cs typeface="Arial" pitchFamily="34" charset="0"/>
                  </a:rPr>
                  <a:t>Ít nhất </a:t>
                </a:r>
                <a:r>
                  <a:rPr lang="vi-VN" sz="1800" dirty="0">
                    <a:solidFill>
                      <a:srgbClr val="FF0000"/>
                    </a:solidFill>
                    <a:cs typeface="Arial" pitchFamily="34" charset="0"/>
                  </a:rPr>
                  <a:t>30 ngày </a:t>
                </a:r>
                <a:r>
                  <a:rPr lang="vi-VN" sz="1800" dirty="0">
                    <a:cs typeface="Arial" pitchFamily="34" charset="0"/>
                  </a:rPr>
                  <a:t>đối với </a:t>
                </a:r>
                <a:r>
                  <a:rPr lang="en-US" sz="1800" dirty="0">
                    <a:latin typeface="Arial" pitchFamily="34" charset="0"/>
                    <a:cs typeface="Arial" pitchFamily="34" charset="0"/>
                  </a:rPr>
                  <a:t>HĐLĐ </a:t>
                </a:r>
                <a:r>
                  <a:rPr lang="vi-VN" sz="1800" dirty="0">
                    <a:cs typeface="Arial" pitchFamily="34" charset="0"/>
                  </a:rPr>
                  <a:t>xác định </a:t>
                </a:r>
                <a:r>
                  <a:rPr lang="en-US" sz="1800" dirty="0">
                    <a:latin typeface="Arial" pitchFamily="34" charset="0"/>
                    <a:cs typeface="Arial" pitchFamily="34" charset="0"/>
                  </a:rPr>
                  <a:t>TH (</a:t>
                </a:r>
                <a:r>
                  <a:rPr lang="en-US" sz="1800" dirty="0" err="1">
                    <a:latin typeface="Arial" pitchFamily="34" charset="0"/>
                    <a:cs typeface="Arial" pitchFamily="34" charset="0"/>
                  </a:rPr>
                  <a:t>có</a:t>
                </a:r>
                <a:r>
                  <a:rPr lang="en-US" sz="1800" dirty="0">
                    <a:latin typeface="Arial" pitchFamily="34" charset="0"/>
                    <a:cs typeface="Arial" pitchFamily="34" charset="0"/>
                  </a:rPr>
                  <a:t> </a:t>
                </a:r>
                <a:r>
                  <a:rPr lang="en-US" sz="1800" dirty="0" err="1">
                    <a:latin typeface="Arial" pitchFamily="34" charset="0"/>
                    <a:cs typeface="Arial" pitchFamily="34" charset="0"/>
                  </a:rPr>
                  <a:t>thời</a:t>
                </a:r>
                <a:r>
                  <a:rPr lang="en-US" sz="1800" dirty="0">
                    <a:latin typeface="Arial" pitchFamily="34" charset="0"/>
                    <a:cs typeface="Arial" pitchFamily="34" charset="0"/>
                  </a:rPr>
                  <a:t> </a:t>
                </a:r>
                <a:r>
                  <a:rPr lang="en-US" sz="1800" dirty="0" err="1">
                    <a:latin typeface="Arial" pitchFamily="34" charset="0"/>
                    <a:cs typeface="Arial" pitchFamily="34" charset="0"/>
                  </a:rPr>
                  <a:t>gian</a:t>
                </a:r>
                <a:r>
                  <a:rPr lang="en-US" sz="1800" dirty="0">
                    <a:latin typeface="Arial" pitchFamily="34" charset="0"/>
                    <a:cs typeface="Arial" pitchFamily="34" charset="0"/>
                  </a:rPr>
                  <a:t> </a:t>
                </a:r>
                <a:r>
                  <a:rPr lang="en-US" sz="1800" dirty="0" err="1">
                    <a:latin typeface="Arial" pitchFamily="34" charset="0"/>
                    <a:cs typeface="Arial" pitchFamily="34" charset="0"/>
                  </a:rPr>
                  <a:t>từ</a:t>
                </a:r>
                <a:r>
                  <a:rPr lang="en-US" sz="1800" dirty="0">
                    <a:latin typeface="Arial" pitchFamily="34" charset="0"/>
                    <a:cs typeface="Arial" pitchFamily="34" charset="0"/>
                  </a:rPr>
                  <a:t> 12 </a:t>
                </a:r>
                <a:r>
                  <a:rPr lang="en-US" sz="1800" dirty="0" err="1">
                    <a:latin typeface="Arial" pitchFamily="34" charset="0"/>
                    <a:cs typeface="Arial" pitchFamily="34" charset="0"/>
                  </a:rPr>
                  <a:t>tháng</a:t>
                </a:r>
                <a:r>
                  <a:rPr lang="en-US" sz="1800" dirty="0">
                    <a:latin typeface="Arial" pitchFamily="34" charset="0"/>
                    <a:cs typeface="Arial" pitchFamily="34" charset="0"/>
                  </a:rPr>
                  <a:t> </a:t>
                </a:r>
                <a:r>
                  <a:rPr lang="en-US" sz="1800" dirty="0" err="1">
                    <a:latin typeface="Arial" pitchFamily="34" charset="0"/>
                    <a:cs typeface="Arial" pitchFamily="34" charset="0"/>
                  </a:rPr>
                  <a:t>đến</a:t>
                </a:r>
                <a:r>
                  <a:rPr lang="en-US" sz="1800" dirty="0">
                    <a:latin typeface="Arial" pitchFamily="34" charset="0"/>
                    <a:cs typeface="Arial" pitchFamily="34" charset="0"/>
                  </a:rPr>
                  <a:t> 36 </a:t>
                </a:r>
                <a:r>
                  <a:rPr lang="en-US" sz="1800" dirty="0" err="1">
                    <a:latin typeface="Arial" pitchFamily="34" charset="0"/>
                    <a:cs typeface="Arial" pitchFamily="34" charset="0"/>
                  </a:rPr>
                  <a:t>tháng</a:t>
                </a:r>
                <a:endParaRPr lang="vi-VN" sz="1600" i="1" dirty="0">
                  <a:latin typeface="Arial" panose="020B0604020202020204" pitchFamily="34" charset="0"/>
                  <a:ea typeface="Roboto" panose="02000000000000000000" pitchFamily="2" charset="0"/>
                  <a:cs typeface="Arial" panose="020B0604020202020204" pitchFamily="34" charset="0"/>
                </a:endParaRPr>
              </a:p>
            </p:txBody>
          </p:sp>
        </p:grpSp>
        <p:grpSp>
          <p:nvGrpSpPr>
            <p:cNvPr id="19" name="Nhóm 126">
              <a:extLst>
                <a:ext uri="{FF2B5EF4-FFF2-40B4-BE49-F238E27FC236}">
                  <a16:creationId xmlns:a16="http://schemas.microsoft.com/office/drawing/2014/main" id="{8AAD76E5-338B-46BE-E395-1C4E997CBC37}"/>
                </a:ext>
              </a:extLst>
            </p:cNvPr>
            <p:cNvGrpSpPr/>
            <p:nvPr/>
          </p:nvGrpSpPr>
          <p:grpSpPr>
            <a:xfrm>
              <a:off x="7998490" y="3722996"/>
              <a:ext cx="3483134" cy="2201648"/>
              <a:chOff x="2203133" y="3839444"/>
              <a:chExt cx="4489785" cy="2201648"/>
            </a:xfrm>
          </p:grpSpPr>
          <p:sp>
            <p:nvSpPr>
              <p:cNvPr id="26" name="Hình chữ nhật: Góc Tròn 128">
                <a:extLst>
                  <a:ext uri="{FF2B5EF4-FFF2-40B4-BE49-F238E27FC236}">
                    <a16:creationId xmlns:a16="http://schemas.microsoft.com/office/drawing/2014/main" id="{8A81D339-236A-EC6E-D4A3-355926C01B40}"/>
                  </a:ext>
                </a:extLst>
              </p:cNvPr>
              <p:cNvSpPr/>
              <p:nvPr/>
            </p:nvSpPr>
            <p:spPr>
              <a:xfrm>
                <a:off x="2274366" y="3839444"/>
                <a:ext cx="4347321" cy="2201648"/>
              </a:xfrm>
              <a:prstGeom prst="roundRect">
                <a:avLst>
                  <a:gd name="adj" fmla="val 6484"/>
                </a:avLst>
              </a:prstGeom>
              <a:noFill/>
              <a:ln w="19050">
                <a:solidFill>
                  <a:srgbClr val="167BC3"/>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27" name="TextBox 27">
                <a:extLst>
                  <a:ext uri="{FF2B5EF4-FFF2-40B4-BE49-F238E27FC236}">
                    <a16:creationId xmlns:a16="http://schemas.microsoft.com/office/drawing/2014/main" id="{CF88278E-BB50-6EE2-21E0-63F096E441C4}"/>
                  </a:ext>
                </a:extLst>
              </p:cNvPr>
              <p:cNvSpPr txBox="1"/>
              <p:nvPr/>
            </p:nvSpPr>
            <p:spPr>
              <a:xfrm>
                <a:off x="2203133" y="4016729"/>
                <a:ext cx="4489785" cy="1855210"/>
              </a:xfrm>
              <a:prstGeom prst="rect">
                <a:avLst/>
              </a:prstGeom>
              <a:noFill/>
            </p:spPr>
            <p:txBody>
              <a:bodyPr wrap="square" rtlCol="0">
                <a:spAutoFit/>
              </a:bodyPr>
              <a:lstStyle/>
              <a:p>
                <a:pPr algn="ctr">
                  <a:lnSpc>
                    <a:spcPct val="120000"/>
                  </a:lnSpc>
                </a:pPr>
                <a:r>
                  <a:rPr lang="vi-VN" sz="1800" dirty="0">
                    <a:cs typeface="Arial" pitchFamily="34" charset="0"/>
                  </a:rPr>
                  <a:t>Ít nhất </a:t>
                </a:r>
                <a:r>
                  <a:rPr lang="vi-VN" sz="1800" dirty="0">
                    <a:solidFill>
                      <a:srgbClr val="FF0000"/>
                    </a:solidFill>
                    <a:cs typeface="Arial" pitchFamily="34" charset="0"/>
                  </a:rPr>
                  <a:t>03 ngày </a:t>
                </a:r>
                <a:r>
                  <a:rPr lang="vi-VN" sz="1800" b="1" dirty="0">
                    <a:solidFill>
                      <a:srgbClr val="FF0000"/>
                    </a:solidFill>
                    <a:cs typeface="Arial" pitchFamily="34" charset="0"/>
                  </a:rPr>
                  <a:t>làm việc </a:t>
                </a:r>
                <a:r>
                  <a:rPr lang="vi-VN" sz="1800" dirty="0">
                    <a:cs typeface="Arial" pitchFamily="34" charset="0"/>
                  </a:rPr>
                  <a:t>đối với </a:t>
                </a:r>
                <a:r>
                  <a:rPr lang="en-US" sz="1800" dirty="0">
                    <a:latin typeface="Arial" pitchFamily="34" charset="0"/>
                    <a:cs typeface="Arial" pitchFamily="34" charset="0"/>
                  </a:rPr>
                  <a:t>HĐ LĐ</a:t>
                </a:r>
                <a:r>
                  <a:rPr lang="vi-VN" sz="1800" dirty="0">
                    <a:cs typeface="Arial" pitchFamily="34" charset="0"/>
                  </a:rPr>
                  <a:t> theo theo một công việc nhất định có thời hạn </a:t>
                </a:r>
                <a:r>
                  <a:rPr lang="vi-VN" sz="1800" dirty="0">
                    <a:solidFill>
                      <a:srgbClr val="FF0000"/>
                    </a:solidFill>
                    <a:cs typeface="Arial" pitchFamily="34" charset="0"/>
                  </a:rPr>
                  <a:t>dưới 12 </a:t>
                </a:r>
                <a:r>
                  <a:rPr lang="vi-VN" sz="1800" dirty="0">
                    <a:cs typeface="Arial" pitchFamily="34" charset="0"/>
                  </a:rPr>
                  <a:t>tháng.</a:t>
                </a:r>
                <a:endParaRPr lang="vi-VN" sz="1600" i="1" dirty="0">
                  <a:latin typeface="Arial" panose="020B0604020202020204" pitchFamily="34" charset="0"/>
                  <a:ea typeface="Roboto" panose="02000000000000000000" pitchFamily="2" charset="0"/>
                  <a:cs typeface="Arial" panose="020B0604020202020204" pitchFamily="34" charset="0"/>
                </a:endParaRPr>
              </a:p>
            </p:txBody>
          </p:sp>
        </p:grpSp>
        <p:grpSp>
          <p:nvGrpSpPr>
            <p:cNvPr id="20" name="Nhóm 131">
              <a:extLst>
                <a:ext uri="{FF2B5EF4-FFF2-40B4-BE49-F238E27FC236}">
                  <a16:creationId xmlns:a16="http://schemas.microsoft.com/office/drawing/2014/main" id="{61A7B150-91FD-A87E-D05D-82F7B2749238}"/>
                </a:ext>
              </a:extLst>
            </p:cNvPr>
            <p:cNvGrpSpPr/>
            <p:nvPr/>
          </p:nvGrpSpPr>
          <p:grpSpPr>
            <a:xfrm>
              <a:off x="660908" y="3706227"/>
              <a:ext cx="3372612" cy="2218417"/>
              <a:chOff x="2274366" y="3839444"/>
              <a:chExt cx="4347321" cy="2218417"/>
            </a:xfrm>
          </p:grpSpPr>
          <p:sp>
            <p:nvSpPr>
              <p:cNvPr id="22" name="Hình chữ nhật: Góc Tròn 133">
                <a:extLst>
                  <a:ext uri="{FF2B5EF4-FFF2-40B4-BE49-F238E27FC236}">
                    <a16:creationId xmlns:a16="http://schemas.microsoft.com/office/drawing/2014/main" id="{6017F0D0-0DBF-7D91-178A-040BE983CFD4}"/>
                  </a:ext>
                </a:extLst>
              </p:cNvPr>
              <p:cNvSpPr/>
              <p:nvPr/>
            </p:nvSpPr>
            <p:spPr>
              <a:xfrm>
                <a:off x="2274366" y="3839444"/>
                <a:ext cx="4347321" cy="2218417"/>
              </a:xfrm>
              <a:prstGeom prst="roundRect">
                <a:avLst>
                  <a:gd name="adj" fmla="val 6484"/>
                </a:avLst>
              </a:prstGeom>
              <a:noFill/>
              <a:ln w="19050">
                <a:solidFill>
                  <a:srgbClr val="167BC3"/>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23" name="TextBox 27">
                <a:extLst>
                  <a:ext uri="{FF2B5EF4-FFF2-40B4-BE49-F238E27FC236}">
                    <a16:creationId xmlns:a16="http://schemas.microsoft.com/office/drawing/2014/main" id="{A4EDC9C5-3EAC-038F-330A-1661B126DE6B}"/>
                  </a:ext>
                </a:extLst>
              </p:cNvPr>
              <p:cNvSpPr txBox="1"/>
              <p:nvPr/>
            </p:nvSpPr>
            <p:spPr>
              <a:xfrm>
                <a:off x="2492754" y="4314289"/>
                <a:ext cx="3986465" cy="1412010"/>
              </a:xfrm>
              <a:prstGeom prst="rect">
                <a:avLst/>
              </a:prstGeom>
              <a:noFill/>
            </p:spPr>
            <p:txBody>
              <a:bodyPr wrap="square" rtlCol="0">
                <a:spAutoFit/>
              </a:bodyPr>
              <a:lstStyle/>
              <a:p>
                <a:pPr algn="ctr">
                  <a:lnSpc>
                    <a:spcPct val="120000"/>
                  </a:lnSpc>
                </a:pPr>
                <a:r>
                  <a:rPr lang="vi-VN" sz="1800" dirty="0">
                    <a:cs typeface="Arial" pitchFamily="34" charset="0"/>
                  </a:rPr>
                  <a:t>Ít nhất </a:t>
                </a:r>
                <a:r>
                  <a:rPr lang="vi-VN" sz="1800" dirty="0">
                    <a:solidFill>
                      <a:srgbClr val="FF0000"/>
                    </a:solidFill>
                    <a:cs typeface="Arial" pitchFamily="34" charset="0"/>
                  </a:rPr>
                  <a:t>45 ngày </a:t>
                </a:r>
                <a:r>
                  <a:rPr lang="vi-VN" sz="1800" dirty="0">
                    <a:cs typeface="Arial" pitchFamily="34" charset="0"/>
                  </a:rPr>
                  <a:t>đối với </a:t>
                </a:r>
                <a:r>
                  <a:rPr lang="en-US" sz="1800" dirty="0">
                    <a:latin typeface="Arial" pitchFamily="34" charset="0"/>
                    <a:cs typeface="Arial" pitchFamily="34" charset="0"/>
                  </a:rPr>
                  <a:t>HĐLĐ</a:t>
                </a:r>
                <a:r>
                  <a:rPr lang="vi-VN" sz="1800" dirty="0">
                    <a:cs typeface="Arial" pitchFamily="34" charset="0"/>
                  </a:rPr>
                  <a:t> không xác định thời hạn</a:t>
                </a:r>
                <a:endParaRPr lang="vi-VN" sz="1600" i="1" dirty="0">
                  <a:latin typeface="Arial" panose="020B0604020202020204" pitchFamily="34" charset="0"/>
                  <a:ea typeface="Roboto" panose="02000000000000000000" pitchFamily="2" charset="0"/>
                  <a:cs typeface="Arial" panose="020B0604020202020204" pitchFamily="34" charset="0"/>
                </a:endParaRPr>
              </a:p>
            </p:txBody>
          </p:sp>
        </p:grpSp>
      </p:grpSp>
      <p:sp>
        <p:nvSpPr>
          <p:cNvPr id="34" name="TextBox 27">
            <a:extLst>
              <a:ext uri="{FF2B5EF4-FFF2-40B4-BE49-F238E27FC236}">
                <a16:creationId xmlns:a16="http://schemas.microsoft.com/office/drawing/2014/main" id="{741DC305-C012-03C6-68EC-3DB3ABB62F97}"/>
              </a:ext>
            </a:extLst>
          </p:cNvPr>
          <p:cNvSpPr txBox="1"/>
          <p:nvPr/>
        </p:nvSpPr>
        <p:spPr>
          <a:xfrm>
            <a:off x="345281" y="874722"/>
            <a:ext cx="7472363" cy="830997"/>
          </a:xfrm>
          <a:prstGeom prst="rect">
            <a:avLst/>
          </a:prstGeom>
          <a:noFill/>
        </p:spPr>
        <p:txBody>
          <a:bodyPr wrap="square" rtlCol="0">
            <a:spAutoFit/>
          </a:bodyPr>
          <a:lstStyle/>
          <a:p>
            <a:pPr algn="ctr">
              <a:defRPr/>
            </a:pPr>
            <a:r>
              <a:rPr lang="vi-VN" sz="2400" b="1" dirty="0">
                <a:cs typeface="Arial" pitchFamily="34" charset="0"/>
              </a:rPr>
              <a:t>Khi đơn phương chấm dứt </a:t>
            </a:r>
            <a:r>
              <a:rPr lang="en-US" sz="2400" b="1" dirty="0">
                <a:latin typeface="Arial" pitchFamily="34" charset="0"/>
                <a:cs typeface="Arial" pitchFamily="34" charset="0"/>
              </a:rPr>
              <a:t>HĐLĐ </a:t>
            </a:r>
            <a:r>
              <a:rPr lang="vi-VN" sz="2400" b="1" dirty="0">
                <a:cs typeface="Arial" pitchFamily="34" charset="0"/>
              </a:rPr>
              <a:t>người lao động phải báo cho </a:t>
            </a:r>
            <a:r>
              <a:rPr lang="en-US" sz="2400" b="1" dirty="0">
                <a:latin typeface="Arial" pitchFamily="34" charset="0"/>
                <a:cs typeface="Arial" pitchFamily="34" charset="0"/>
              </a:rPr>
              <a:t>NSD LĐ </a:t>
            </a:r>
            <a:r>
              <a:rPr lang="vi-VN" sz="2400" b="1" dirty="0">
                <a:cs typeface="Arial" pitchFamily="34" charset="0"/>
              </a:rPr>
              <a:t>biết trước: </a:t>
            </a:r>
          </a:p>
        </p:txBody>
      </p:sp>
    </p:spTree>
    <p:extLst>
      <p:ext uri="{BB962C8B-B14F-4D97-AF65-F5344CB8AC3E}">
        <p14:creationId xmlns:p14="http://schemas.microsoft.com/office/powerpoint/2010/main" val="33414009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wipe(up)">
                                      <p:cBhvr>
                                        <p:cTn id="7" dur="1000"/>
                                        <p:tgtEl>
                                          <p:spTgt spid="34"/>
                                        </p:tgtEl>
                                      </p:cBhvr>
                                    </p:animEffect>
                                  </p:childTnLst>
                                </p:cTn>
                              </p:par>
                            </p:childTnLst>
                          </p:cTn>
                        </p:par>
                        <p:par>
                          <p:cTn id="8" fill="hold">
                            <p:stCondLst>
                              <p:cond delay="1000"/>
                            </p:stCondLst>
                            <p:childTnLst>
                              <p:par>
                                <p:cTn id="9" presetID="47" presetClass="entr" presetSubtype="0" fill="hold"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fade">
                                      <p:cBhvr>
                                        <p:cTn id="11" dur="1000"/>
                                        <p:tgtEl>
                                          <p:spTgt spid="17"/>
                                        </p:tgtEl>
                                      </p:cBhvr>
                                    </p:animEffect>
                                    <p:anim calcmode="lin" valueType="num">
                                      <p:cBhvr>
                                        <p:cTn id="12" dur="1000" fill="hold"/>
                                        <p:tgtEl>
                                          <p:spTgt spid="17"/>
                                        </p:tgtEl>
                                        <p:attrNameLst>
                                          <p:attrName>ppt_x</p:attrName>
                                        </p:attrNameLst>
                                      </p:cBhvr>
                                      <p:tavLst>
                                        <p:tav tm="0">
                                          <p:val>
                                            <p:strVal val="#ppt_x"/>
                                          </p:val>
                                        </p:tav>
                                        <p:tav tm="100000">
                                          <p:val>
                                            <p:strVal val="#ppt_x"/>
                                          </p:val>
                                        </p:tav>
                                      </p:tavLst>
                                    </p:anim>
                                    <p:anim calcmode="lin" valueType="num">
                                      <p:cBhvr>
                                        <p:cTn id="13"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814388" y="938212"/>
            <a:ext cx="7332662" cy="2453879"/>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cs typeface="Arial" pitchFamily="34" charset="0"/>
              </a:rPr>
              <a:t>Các trường hợp </a:t>
            </a:r>
            <a:r>
              <a:rPr lang="en-US" sz="3200" b="1" dirty="0">
                <a:latin typeface="Arial" pitchFamily="34" charset="0"/>
                <a:cs typeface="Arial" pitchFamily="34" charset="0"/>
              </a:rPr>
              <a:t>NSD LĐ </a:t>
            </a:r>
            <a:r>
              <a:rPr lang="vi-VN" sz="3200" b="1" dirty="0">
                <a:solidFill>
                  <a:srgbClr val="FF0000"/>
                </a:solidFill>
                <a:cs typeface="Arial" pitchFamily="34" charset="0"/>
              </a:rPr>
              <a:t>không được </a:t>
            </a:r>
            <a:r>
              <a:rPr lang="vi-VN" sz="3200" b="1" dirty="0">
                <a:cs typeface="Arial" pitchFamily="34" charset="0"/>
              </a:rPr>
              <a:t>đơn phương chấm dứt hợp đồng lao động</a:t>
            </a:r>
          </a:p>
        </p:txBody>
      </p:sp>
      <p:sp>
        <p:nvSpPr>
          <p:cNvPr id="7" name="Rounded Rectangle 6"/>
          <p:cNvSpPr/>
          <p:nvPr/>
        </p:nvSpPr>
        <p:spPr>
          <a:xfrm>
            <a:off x="2465388" y="4045080"/>
            <a:ext cx="4567179" cy="507206"/>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b="1" dirty="0">
                <a:cs typeface="Arial" pitchFamily="34" charset="0"/>
              </a:rPr>
              <a:t>(Điều 39/</a:t>
            </a:r>
            <a:r>
              <a:rPr lang="en-US" sz="3200" b="1" dirty="0">
                <a:cs typeface="Arial" pitchFamily="34" charset="0"/>
              </a:rPr>
              <a:t> </a:t>
            </a:r>
            <a:r>
              <a:rPr lang="vi-VN" sz="3200" b="1" dirty="0">
                <a:cs typeface="Arial" pitchFamily="34" charset="0"/>
              </a:rPr>
              <a:t>BLLĐ/20</a:t>
            </a:r>
            <a:r>
              <a:rPr lang="vi-VN" sz="3200" b="1" dirty="0">
                <a:latin typeface="Arial" pitchFamily="34" charset="0"/>
                <a:cs typeface="Arial" pitchFamily="34" charset="0"/>
              </a:rPr>
              <a:t>1</a:t>
            </a:r>
            <a:r>
              <a:rPr lang="en-US" sz="3200" b="1" dirty="0">
                <a:latin typeface="Arial" pitchFamily="34" charset="0"/>
                <a:cs typeface="Arial" pitchFamily="34" charset="0"/>
              </a:rPr>
              <a:t>9</a:t>
            </a:r>
            <a:r>
              <a:rPr lang="vi-VN" sz="3200" b="1" dirty="0">
                <a:cs typeface="Arial" pitchFamily="34" charset="0"/>
              </a:rPr>
              <a:t>)</a:t>
            </a:r>
          </a:p>
        </p:txBody>
      </p:sp>
    </p:spTree>
    <p:extLst>
      <p:ext uri="{BB962C8B-B14F-4D97-AF65-F5344CB8AC3E}">
        <p14:creationId xmlns:p14="http://schemas.microsoft.com/office/powerpoint/2010/main" val="261790897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3" name="AutoShape 6" descr="Danh ca Ngọc Sơn chia sẻ di chúc viết tay sâu sắc và đầy tình cảm của người  cha quá cố - MOLI Star">
            <a:extLst>
              <a:ext uri="{FF2B5EF4-FFF2-40B4-BE49-F238E27FC236}">
                <a16:creationId xmlns:a16="http://schemas.microsoft.com/office/drawing/2014/main" id="{09A0B033-5114-91F5-D69C-16D907191493}"/>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4" name="AutoShape 6" descr="Danh ca Ngọc Sơn chia sẻ di chúc viết tay sâu sắc và đầy tình cảm của người  cha quá cố - MOLI Star">
            <a:extLst>
              <a:ext uri="{FF2B5EF4-FFF2-40B4-BE49-F238E27FC236}">
                <a16:creationId xmlns:a16="http://schemas.microsoft.com/office/drawing/2014/main" id="{47BBC2CB-2333-C287-606B-87D7D41FCA23}"/>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grpSp>
        <p:nvGrpSpPr>
          <p:cNvPr id="5" name="Group 2">
            <a:extLst>
              <a:ext uri="{FF2B5EF4-FFF2-40B4-BE49-F238E27FC236}">
                <a16:creationId xmlns:a16="http://schemas.microsoft.com/office/drawing/2014/main" id="{4C170490-CBEF-5097-7FD6-A50D375828E8}"/>
              </a:ext>
            </a:extLst>
          </p:cNvPr>
          <p:cNvGrpSpPr/>
          <p:nvPr/>
        </p:nvGrpSpPr>
        <p:grpSpPr>
          <a:xfrm>
            <a:off x="-135777" y="1167038"/>
            <a:ext cx="3484395" cy="3053353"/>
            <a:chOff x="1570236" y="1649046"/>
            <a:chExt cx="4979429" cy="4363441"/>
          </a:xfrm>
        </p:grpSpPr>
        <p:pic>
          <p:nvPicPr>
            <p:cNvPr id="6" name="Picture 12" descr="Graphical user interface&#10;&#10;Description automatically generated with medium confidence">
              <a:extLst>
                <a:ext uri="{FF2B5EF4-FFF2-40B4-BE49-F238E27FC236}">
                  <a16:creationId xmlns:a16="http://schemas.microsoft.com/office/drawing/2014/main" id="{900001E6-1647-0A0A-443A-D6CB86602B0A}"/>
                </a:ext>
              </a:extLst>
            </p:cNvPr>
            <p:cNvPicPr>
              <a:picLocks noChangeAspect="1"/>
            </p:cNvPicPr>
            <p:nvPr/>
          </p:nvPicPr>
          <p:blipFill rotWithShape="1">
            <a:blip r:embed="rId3">
              <a:extLst>
                <a:ext uri="{28A0092B-C50C-407E-A947-70E740481C1C}">
                  <a14:useLocalDpi xmlns:a14="http://schemas.microsoft.com/office/drawing/2010/main" val="0"/>
                </a:ext>
              </a:extLst>
            </a:blip>
            <a:srcRect l="10156" t="23836" r="59289" b="22614"/>
            <a:stretch/>
          </p:blipFill>
          <p:spPr>
            <a:xfrm>
              <a:off x="1570236" y="1649046"/>
              <a:ext cx="4979429" cy="4363441"/>
            </a:xfrm>
            <a:prstGeom prst="rect">
              <a:avLst/>
            </a:prstGeom>
          </p:spPr>
        </p:pic>
        <p:sp>
          <p:nvSpPr>
            <p:cNvPr id="7" name="TextBox 19">
              <a:extLst>
                <a:ext uri="{FF2B5EF4-FFF2-40B4-BE49-F238E27FC236}">
                  <a16:creationId xmlns:a16="http://schemas.microsoft.com/office/drawing/2014/main" id="{A9182E55-B572-54FC-8484-F791F3A7C11A}"/>
                </a:ext>
              </a:extLst>
            </p:cNvPr>
            <p:cNvSpPr txBox="1"/>
            <p:nvPr/>
          </p:nvSpPr>
          <p:spPr>
            <a:xfrm>
              <a:off x="2801710" y="3159760"/>
              <a:ext cx="2374355" cy="478318"/>
            </a:xfrm>
            <a:prstGeom prst="rect">
              <a:avLst/>
            </a:prstGeom>
            <a:noFill/>
          </p:spPr>
          <p:txBody>
            <a:bodyPr wrap="square" rtlCol="0">
              <a:spAutoFit/>
            </a:bodyPr>
            <a:lstStyle/>
            <a:p>
              <a:pPr algn="ctr"/>
              <a:r>
                <a:rPr lang="en-US" sz="1575" b="1" dirty="0" err="1">
                  <a:solidFill>
                    <a:schemeClr val="accent3">
                      <a:lumMod val="50000"/>
                    </a:schemeClr>
                  </a:solidFill>
                  <a:latin typeface="Arial" panose="020B0604020202020204" pitchFamily="34" charset="0"/>
                  <a:cs typeface="Arial" panose="020B0604020202020204" pitchFamily="34" charset="0"/>
                </a:rPr>
                <a:t>Trường</a:t>
              </a:r>
              <a:r>
                <a:rPr lang="en-US" sz="1575" b="1" dirty="0">
                  <a:solidFill>
                    <a:schemeClr val="accent3">
                      <a:lumMod val="50000"/>
                    </a:schemeClr>
                  </a:solidFill>
                  <a:latin typeface="Arial" panose="020B0604020202020204" pitchFamily="34" charset="0"/>
                  <a:cs typeface="Arial" panose="020B0604020202020204" pitchFamily="34" charset="0"/>
                </a:rPr>
                <a:t> </a:t>
              </a:r>
              <a:r>
                <a:rPr lang="en-US" sz="1575" b="1" dirty="0" err="1">
                  <a:solidFill>
                    <a:schemeClr val="accent3">
                      <a:lumMod val="50000"/>
                    </a:schemeClr>
                  </a:solidFill>
                  <a:latin typeface="Arial" panose="020B0604020202020204" pitchFamily="34" charset="0"/>
                  <a:cs typeface="Arial" panose="020B0604020202020204" pitchFamily="34" charset="0"/>
                </a:rPr>
                <a:t>hợp</a:t>
              </a:r>
              <a:r>
                <a:rPr lang="en-US" sz="1575" b="1" dirty="0">
                  <a:solidFill>
                    <a:schemeClr val="accent3">
                      <a:lumMod val="50000"/>
                    </a:schemeClr>
                  </a:solidFill>
                  <a:latin typeface="Arial" panose="020B0604020202020204" pitchFamily="34" charset="0"/>
                  <a:cs typeface="Arial" panose="020B0604020202020204" pitchFamily="34" charset="0"/>
                </a:rPr>
                <a:t> 1</a:t>
              </a:r>
            </a:p>
          </p:txBody>
        </p:sp>
      </p:grpSp>
      <p:sp>
        <p:nvSpPr>
          <p:cNvPr id="13" name="TextBox 27">
            <a:extLst>
              <a:ext uri="{FF2B5EF4-FFF2-40B4-BE49-F238E27FC236}">
                <a16:creationId xmlns:a16="http://schemas.microsoft.com/office/drawing/2014/main" id="{7B60B91A-578D-70A4-44E2-3F57DE54949F}"/>
              </a:ext>
            </a:extLst>
          </p:cNvPr>
          <p:cNvSpPr txBox="1"/>
          <p:nvPr/>
        </p:nvSpPr>
        <p:spPr>
          <a:xfrm>
            <a:off x="345281" y="392558"/>
            <a:ext cx="7472363" cy="1569660"/>
          </a:xfrm>
          <a:prstGeom prst="rect">
            <a:avLst/>
          </a:prstGeom>
          <a:noFill/>
        </p:spPr>
        <p:txBody>
          <a:bodyPr wrap="square" rtlCol="0">
            <a:spAutoFit/>
          </a:bodyPr>
          <a:lstStyle/>
          <a:p>
            <a:pPr algn="ctr">
              <a:defRPr/>
            </a:pPr>
            <a:r>
              <a:rPr lang="vi-VN" sz="2400" b="1" dirty="0">
                <a:cs typeface="Arial" pitchFamily="34" charset="0"/>
              </a:rPr>
              <a:t>Các trường hợp </a:t>
            </a:r>
            <a:r>
              <a:rPr lang="en-US" sz="2400" b="1" dirty="0">
                <a:latin typeface="Arial" pitchFamily="34" charset="0"/>
                <a:cs typeface="Arial" pitchFamily="34" charset="0"/>
              </a:rPr>
              <a:t>NSD LĐ </a:t>
            </a:r>
            <a:r>
              <a:rPr lang="vi-VN" sz="2400" b="1" dirty="0">
                <a:solidFill>
                  <a:srgbClr val="FF0000"/>
                </a:solidFill>
                <a:cs typeface="Arial" pitchFamily="34" charset="0"/>
              </a:rPr>
              <a:t>không được </a:t>
            </a:r>
            <a:r>
              <a:rPr lang="vi-VN" sz="2400" b="1" dirty="0">
                <a:cs typeface="Arial" pitchFamily="34" charset="0"/>
              </a:rPr>
              <a:t>đơn phương chấm dứt hợp đồng lao động</a:t>
            </a:r>
            <a:endParaRPr lang="en-US" sz="2400" b="1" dirty="0">
              <a:cs typeface="Arial" pitchFamily="34" charset="0"/>
            </a:endParaRPr>
          </a:p>
          <a:p>
            <a:pPr algn="ctr">
              <a:defRPr/>
            </a:pPr>
            <a:r>
              <a:rPr lang="vi-VN" sz="2400" b="1" dirty="0">
                <a:solidFill>
                  <a:srgbClr val="C00000"/>
                </a:solidFill>
                <a:cs typeface="Arial" pitchFamily="34" charset="0"/>
              </a:rPr>
              <a:t>(Điều 39/</a:t>
            </a:r>
            <a:r>
              <a:rPr lang="en-US" sz="2400" b="1" dirty="0">
                <a:solidFill>
                  <a:srgbClr val="C00000"/>
                </a:solidFill>
                <a:cs typeface="Arial" pitchFamily="34" charset="0"/>
              </a:rPr>
              <a:t> </a:t>
            </a:r>
            <a:r>
              <a:rPr lang="vi-VN" sz="2400" b="1" dirty="0">
                <a:solidFill>
                  <a:srgbClr val="C00000"/>
                </a:solidFill>
                <a:cs typeface="Arial" pitchFamily="34" charset="0"/>
              </a:rPr>
              <a:t>BLLĐ/20</a:t>
            </a:r>
            <a:r>
              <a:rPr lang="vi-VN" sz="2400" b="1" dirty="0">
                <a:solidFill>
                  <a:srgbClr val="C00000"/>
                </a:solidFill>
                <a:latin typeface="Arial" pitchFamily="34" charset="0"/>
                <a:cs typeface="Arial" pitchFamily="34" charset="0"/>
              </a:rPr>
              <a:t>1</a:t>
            </a:r>
            <a:r>
              <a:rPr lang="en-US" sz="2400" b="1" dirty="0">
                <a:solidFill>
                  <a:srgbClr val="C00000"/>
                </a:solidFill>
                <a:latin typeface="Arial" pitchFamily="34" charset="0"/>
                <a:cs typeface="Arial" pitchFamily="34" charset="0"/>
              </a:rPr>
              <a:t>9</a:t>
            </a:r>
            <a:r>
              <a:rPr lang="vi-VN" sz="2400" b="1" dirty="0">
                <a:solidFill>
                  <a:srgbClr val="C00000"/>
                </a:solidFill>
                <a:cs typeface="Arial" pitchFamily="34" charset="0"/>
              </a:rPr>
              <a:t>)</a:t>
            </a:r>
          </a:p>
          <a:p>
            <a:pPr algn="ctr">
              <a:defRPr/>
            </a:pPr>
            <a:endParaRPr lang="vi-VN" sz="2400" b="1" dirty="0">
              <a:cs typeface="Arial" pitchFamily="34" charset="0"/>
            </a:endParaRPr>
          </a:p>
        </p:txBody>
      </p:sp>
      <p:sp>
        <p:nvSpPr>
          <p:cNvPr id="18" name="TextBox 27">
            <a:extLst>
              <a:ext uri="{FF2B5EF4-FFF2-40B4-BE49-F238E27FC236}">
                <a16:creationId xmlns:a16="http://schemas.microsoft.com/office/drawing/2014/main" id="{26A64598-99BA-6B7F-36A2-79ABA35FB537}"/>
              </a:ext>
            </a:extLst>
          </p:cNvPr>
          <p:cNvSpPr txBox="1"/>
          <p:nvPr/>
        </p:nvSpPr>
        <p:spPr>
          <a:xfrm>
            <a:off x="3178970" y="2379552"/>
            <a:ext cx="5907880" cy="1938992"/>
          </a:xfrm>
          <a:prstGeom prst="rect">
            <a:avLst/>
          </a:prstGeom>
          <a:noFill/>
        </p:spPr>
        <p:txBody>
          <a:bodyPr wrap="square" rtlCol="0">
            <a:spAutoFit/>
          </a:bodyPr>
          <a:lstStyle/>
          <a:p>
            <a:pPr algn="ctr">
              <a:defRPr/>
            </a:pPr>
            <a:r>
              <a:rPr lang="vi-VN" sz="2000" dirty="0">
                <a:latin typeface="+mn-lt"/>
                <a:cs typeface="Arial" pitchFamily="34" charset="0"/>
              </a:rPr>
              <a:t>Người lao động ốm đau hoặc bị tai nạn lao động, bệnh nghề nghiệp đang điều trị, điều dưỡng theo quyết định của cơ sở khám bệnh, chữa bệnh có thẩm quyền, </a:t>
            </a:r>
            <a:r>
              <a:rPr lang="vi-VN" sz="2000" dirty="0">
                <a:solidFill>
                  <a:srgbClr val="FF0000"/>
                </a:solidFill>
                <a:latin typeface="+mn-lt"/>
                <a:cs typeface="Arial" pitchFamily="34" charset="0"/>
              </a:rPr>
              <a:t>trừ trường hợp </a:t>
            </a:r>
            <a:r>
              <a:rPr lang="vi-VN" sz="2000" dirty="0">
                <a:latin typeface="+mn-lt"/>
                <a:cs typeface="Arial" pitchFamily="34" charset="0"/>
              </a:rPr>
              <a:t>quy </a:t>
            </a:r>
            <a:r>
              <a:rPr lang="vi-VN" sz="2000" dirty="0">
                <a:solidFill>
                  <a:srgbClr val="FF0000"/>
                </a:solidFill>
                <a:latin typeface="+mn-lt"/>
                <a:cs typeface="Arial" pitchFamily="34" charset="0"/>
              </a:rPr>
              <a:t>định tại điểm b khoản 1 Điều 3</a:t>
            </a:r>
            <a:r>
              <a:rPr lang="en-US" sz="2000" dirty="0">
                <a:solidFill>
                  <a:srgbClr val="FF0000"/>
                </a:solidFill>
                <a:latin typeface="+mn-lt"/>
                <a:cs typeface="Arial" pitchFamily="34" charset="0"/>
              </a:rPr>
              <a:t>8</a:t>
            </a:r>
            <a:r>
              <a:rPr lang="vi-VN" sz="2000" dirty="0">
                <a:solidFill>
                  <a:srgbClr val="FF0000"/>
                </a:solidFill>
                <a:latin typeface="+mn-lt"/>
                <a:cs typeface="Arial" pitchFamily="34" charset="0"/>
              </a:rPr>
              <a:t> </a:t>
            </a:r>
            <a:r>
              <a:rPr lang="vi-VN" sz="2000" dirty="0">
                <a:latin typeface="+mn-lt"/>
                <a:cs typeface="Arial" pitchFamily="34" charset="0"/>
              </a:rPr>
              <a:t>của </a:t>
            </a:r>
            <a:r>
              <a:rPr lang="en-US" sz="2000" dirty="0">
                <a:latin typeface="+mn-lt"/>
                <a:cs typeface="Arial" pitchFamily="34" charset="0"/>
              </a:rPr>
              <a:t>BLLĐ / 2019</a:t>
            </a:r>
            <a:endParaRPr lang="vi-VN" sz="2000" dirty="0">
              <a:latin typeface="+mn-lt"/>
              <a:cs typeface="Arial" pitchFamily="34" charset="0"/>
            </a:endParaRPr>
          </a:p>
          <a:p>
            <a:pPr algn="ctr">
              <a:defRPr/>
            </a:pPr>
            <a:endParaRPr lang="vi-VN" sz="2000" dirty="0">
              <a:cs typeface="Arial" pitchFamily="34" charset="0"/>
            </a:endParaRPr>
          </a:p>
        </p:txBody>
      </p:sp>
    </p:spTree>
    <p:extLst>
      <p:ext uri="{BB962C8B-B14F-4D97-AF65-F5344CB8AC3E}">
        <p14:creationId xmlns:p14="http://schemas.microsoft.com/office/powerpoint/2010/main" val="2432849475"/>
      </p:ext>
    </p:extLst>
  </p:cSld>
  <p:clrMapOvr>
    <a:masterClrMapping/>
  </p:clrMapOvr>
  <mc:AlternateContent xmlns:mc="http://schemas.openxmlformats.org/markup-compatibility/2006">
    <mc:Choice xmlns="" xmlns:p159="http://schemas.microsoft.com/office/powerpoint/2015/09/main" Requires="p159">
      <p:transition spd="slow">
        <p159:morph option="byObject"/>
      </p:transition>
    </mc:Choice>
    <mc:Fallback>
      <p:transition spd="slow">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3" name="AutoShape 6" descr="Danh ca Ngọc Sơn chia sẻ di chúc viết tay sâu sắc và đầy tình cảm của người  cha quá cố - MOLI Star">
            <a:extLst>
              <a:ext uri="{FF2B5EF4-FFF2-40B4-BE49-F238E27FC236}">
                <a16:creationId xmlns:a16="http://schemas.microsoft.com/office/drawing/2014/main" id="{09A0B033-5114-91F5-D69C-16D907191493}"/>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4" name="AutoShape 6" descr="Danh ca Ngọc Sơn chia sẻ di chúc viết tay sâu sắc và đầy tình cảm của người  cha quá cố - MOLI Star">
            <a:extLst>
              <a:ext uri="{FF2B5EF4-FFF2-40B4-BE49-F238E27FC236}">
                <a16:creationId xmlns:a16="http://schemas.microsoft.com/office/drawing/2014/main" id="{47BBC2CB-2333-C287-606B-87D7D41FCA23}"/>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grpSp>
        <p:nvGrpSpPr>
          <p:cNvPr id="5" name="Group 2">
            <a:extLst>
              <a:ext uri="{FF2B5EF4-FFF2-40B4-BE49-F238E27FC236}">
                <a16:creationId xmlns:a16="http://schemas.microsoft.com/office/drawing/2014/main" id="{4C170490-CBEF-5097-7FD6-A50D375828E8}"/>
              </a:ext>
            </a:extLst>
          </p:cNvPr>
          <p:cNvGrpSpPr/>
          <p:nvPr/>
        </p:nvGrpSpPr>
        <p:grpSpPr>
          <a:xfrm>
            <a:off x="-135777" y="1167038"/>
            <a:ext cx="3484395" cy="3053353"/>
            <a:chOff x="1570236" y="1649046"/>
            <a:chExt cx="4979429" cy="4363441"/>
          </a:xfrm>
        </p:grpSpPr>
        <p:pic>
          <p:nvPicPr>
            <p:cNvPr id="6" name="Picture 12" descr="Graphical user interface&#10;&#10;Description automatically generated with medium confidence">
              <a:extLst>
                <a:ext uri="{FF2B5EF4-FFF2-40B4-BE49-F238E27FC236}">
                  <a16:creationId xmlns:a16="http://schemas.microsoft.com/office/drawing/2014/main" id="{900001E6-1647-0A0A-443A-D6CB86602B0A}"/>
                </a:ext>
              </a:extLst>
            </p:cNvPr>
            <p:cNvPicPr>
              <a:picLocks noChangeAspect="1"/>
            </p:cNvPicPr>
            <p:nvPr/>
          </p:nvPicPr>
          <p:blipFill rotWithShape="1">
            <a:blip r:embed="rId3">
              <a:extLst>
                <a:ext uri="{28A0092B-C50C-407E-A947-70E740481C1C}">
                  <a14:useLocalDpi xmlns:a14="http://schemas.microsoft.com/office/drawing/2010/main" val="0"/>
                </a:ext>
              </a:extLst>
            </a:blip>
            <a:srcRect l="10156" t="23836" r="59289" b="22614"/>
            <a:stretch/>
          </p:blipFill>
          <p:spPr>
            <a:xfrm>
              <a:off x="1570236" y="1649046"/>
              <a:ext cx="4979429" cy="4363441"/>
            </a:xfrm>
            <a:prstGeom prst="rect">
              <a:avLst/>
            </a:prstGeom>
          </p:spPr>
        </p:pic>
        <p:sp>
          <p:nvSpPr>
            <p:cNvPr id="7" name="TextBox 19">
              <a:extLst>
                <a:ext uri="{FF2B5EF4-FFF2-40B4-BE49-F238E27FC236}">
                  <a16:creationId xmlns:a16="http://schemas.microsoft.com/office/drawing/2014/main" id="{A9182E55-B572-54FC-8484-F791F3A7C11A}"/>
                </a:ext>
              </a:extLst>
            </p:cNvPr>
            <p:cNvSpPr txBox="1"/>
            <p:nvPr/>
          </p:nvSpPr>
          <p:spPr>
            <a:xfrm>
              <a:off x="2801710" y="3159760"/>
              <a:ext cx="2374355" cy="478318"/>
            </a:xfrm>
            <a:prstGeom prst="rect">
              <a:avLst/>
            </a:prstGeom>
            <a:noFill/>
          </p:spPr>
          <p:txBody>
            <a:bodyPr wrap="square" rtlCol="0">
              <a:spAutoFit/>
            </a:bodyPr>
            <a:lstStyle/>
            <a:p>
              <a:pPr algn="ctr"/>
              <a:r>
                <a:rPr lang="en-US" sz="1575" b="1" dirty="0" err="1">
                  <a:solidFill>
                    <a:schemeClr val="accent3">
                      <a:lumMod val="50000"/>
                    </a:schemeClr>
                  </a:solidFill>
                  <a:latin typeface="Arial" panose="020B0604020202020204" pitchFamily="34" charset="0"/>
                  <a:cs typeface="Arial" panose="020B0604020202020204" pitchFamily="34" charset="0"/>
                </a:rPr>
                <a:t>Trường</a:t>
              </a:r>
              <a:r>
                <a:rPr lang="en-US" sz="1575" b="1" dirty="0">
                  <a:solidFill>
                    <a:schemeClr val="accent3">
                      <a:lumMod val="50000"/>
                    </a:schemeClr>
                  </a:solidFill>
                  <a:latin typeface="Arial" panose="020B0604020202020204" pitchFamily="34" charset="0"/>
                  <a:cs typeface="Arial" panose="020B0604020202020204" pitchFamily="34" charset="0"/>
                </a:rPr>
                <a:t> </a:t>
              </a:r>
              <a:r>
                <a:rPr lang="en-US" sz="1575" b="1" dirty="0" err="1">
                  <a:solidFill>
                    <a:schemeClr val="accent3">
                      <a:lumMod val="50000"/>
                    </a:schemeClr>
                  </a:solidFill>
                  <a:latin typeface="Arial" panose="020B0604020202020204" pitchFamily="34" charset="0"/>
                  <a:cs typeface="Arial" panose="020B0604020202020204" pitchFamily="34" charset="0"/>
                </a:rPr>
                <a:t>hợp</a:t>
              </a:r>
              <a:r>
                <a:rPr lang="en-US" sz="1575" b="1" dirty="0">
                  <a:solidFill>
                    <a:schemeClr val="accent3">
                      <a:lumMod val="50000"/>
                    </a:schemeClr>
                  </a:solidFill>
                  <a:latin typeface="Arial" panose="020B0604020202020204" pitchFamily="34" charset="0"/>
                  <a:cs typeface="Arial" panose="020B0604020202020204" pitchFamily="34" charset="0"/>
                </a:rPr>
                <a:t> 2</a:t>
              </a:r>
            </a:p>
          </p:txBody>
        </p:sp>
      </p:grpSp>
      <p:sp>
        <p:nvSpPr>
          <p:cNvPr id="13" name="TextBox 27">
            <a:extLst>
              <a:ext uri="{FF2B5EF4-FFF2-40B4-BE49-F238E27FC236}">
                <a16:creationId xmlns:a16="http://schemas.microsoft.com/office/drawing/2014/main" id="{7B60B91A-578D-70A4-44E2-3F57DE54949F}"/>
              </a:ext>
            </a:extLst>
          </p:cNvPr>
          <p:cNvSpPr txBox="1"/>
          <p:nvPr/>
        </p:nvSpPr>
        <p:spPr>
          <a:xfrm>
            <a:off x="345281" y="392558"/>
            <a:ext cx="7472363" cy="1569660"/>
          </a:xfrm>
          <a:prstGeom prst="rect">
            <a:avLst/>
          </a:prstGeom>
          <a:noFill/>
        </p:spPr>
        <p:txBody>
          <a:bodyPr wrap="square" rtlCol="0">
            <a:spAutoFit/>
          </a:bodyPr>
          <a:lstStyle/>
          <a:p>
            <a:pPr algn="ctr">
              <a:defRPr/>
            </a:pPr>
            <a:r>
              <a:rPr lang="vi-VN" sz="2400" b="1" dirty="0">
                <a:cs typeface="Arial" pitchFamily="34" charset="0"/>
              </a:rPr>
              <a:t>Các trường hợp </a:t>
            </a:r>
            <a:r>
              <a:rPr lang="en-US" sz="2400" b="1" dirty="0">
                <a:latin typeface="Arial" pitchFamily="34" charset="0"/>
                <a:cs typeface="Arial" pitchFamily="34" charset="0"/>
              </a:rPr>
              <a:t>NSD LĐ </a:t>
            </a:r>
            <a:r>
              <a:rPr lang="vi-VN" sz="2400" b="1" dirty="0">
                <a:solidFill>
                  <a:srgbClr val="FF0000"/>
                </a:solidFill>
                <a:cs typeface="Arial" pitchFamily="34" charset="0"/>
              </a:rPr>
              <a:t>không được </a:t>
            </a:r>
            <a:r>
              <a:rPr lang="vi-VN" sz="2400" b="1" dirty="0">
                <a:cs typeface="Arial" pitchFamily="34" charset="0"/>
              </a:rPr>
              <a:t>đơn phương chấm dứt hợp đồng lao động</a:t>
            </a:r>
            <a:endParaRPr lang="en-US" sz="2400" b="1" dirty="0">
              <a:cs typeface="Arial" pitchFamily="34" charset="0"/>
            </a:endParaRPr>
          </a:p>
          <a:p>
            <a:pPr algn="ctr">
              <a:defRPr/>
            </a:pPr>
            <a:r>
              <a:rPr lang="vi-VN" sz="2400" b="1" dirty="0">
                <a:solidFill>
                  <a:srgbClr val="C00000"/>
                </a:solidFill>
                <a:cs typeface="Arial" pitchFamily="34" charset="0"/>
              </a:rPr>
              <a:t>(Điều 39/</a:t>
            </a:r>
            <a:r>
              <a:rPr lang="en-US" sz="2400" b="1" dirty="0">
                <a:solidFill>
                  <a:srgbClr val="C00000"/>
                </a:solidFill>
                <a:cs typeface="Arial" pitchFamily="34" charset="0"/>
              </a:rPr>
              <a:t> </a:t>
            </a:r>
            <a:r>
              <a:rPr lang="vi-VN" sz="2400" b="1" dirty="0">
                <a:solidFill>
                  <a:srgbClr val="C00000"/>
                </a:solidFill>
                <a:cs typeface="Arial" pitchFamily="34" charset="0"/>
              </a:rPr>
              <a:t>BLLĐ/20</a:t>
            </a:r>
            <a:r>
              <a:rPr lang="vi-VN" sz="2400" b="1" dirty="0">
                <a:solidFill>
                  <a:srgbClr val="C00000"/>
                </a:solidFill>
                <a:latin typeface="Arial" pitchFamily="34" charset="0"/>
                <a:cs typeface="Arial" pitchFamily="34" charset="0"/>
              </a:rPr>
              <a:t>1</a:t>
            </a:r>
            <a:r>
              <a:rPr lang="en-US" sz="2400" b="1" dirty="0">
                <a:solidFill>
                  <a:srgbClr val="C00000"/>
                </a:solidFill>
                <a:latin typeface="Arial" pitchFamily="34" charset="0"/>
                <a:cs typeface="Arial" pitchFamily="34" charset="0"/>
              </a:rPr>
              <a:t>9</a:t>
            </a:r>
            <a:r>
              <a:rPr lang="vi-VN" sz="2400" b="1" dirty="0">
                <a:solidFill>
                  <a:srgbClr val="C00000"/>
                </a:solidFill>
                <a:cs typeface="Arial" pitchFamily="34" charset="0"/>
              </a:rPr>
              <a:t>)</a:t>
            </a:r>
          </a:p>
          <a:p>
            <a:pPr algn="ctr">
              <a:defRPr/>
            </a:pPr>
            <a:endParaRPr lang="vi-VN" sz="2400" b="1" dirty="0">
              <a:cs typeface="Arial" pitchFamily="34" charset="0"/>
            </a:endParaRPr>
          </a:p>
        </p:txBody>
      </p:sp>
      <p:sp>
        <p:nvSpPr>
          <p:cNvPr id="18" name="TextBox 27">
            <a:extLst>
              <a:ext uri="{FF2B5EF4-FFF2-40B4-BE49-F238E27FC236}">
                <a16:creationId xmlns:a16="http://schemas.microsoft.com/office/drawing/2014/main" id="{26A64598-99BA-6B7F-36A2-79ABA35FB537}"/>
              </a:ext>
            </a:extLst>
          </p:cNvPr>
          <p:cNvSpPr txBox="1"/>
          <p:nvPr/>
        </p:nvSpPr>
        <p:spPr>
          <a:xfrm>
            <a:off x="2950369" y="2379552"/>
            <a:ext cx="6136481" cy="1815882"/>
          </a:xfrm>
          <a:prstGeom prst="rect">
            <a:avLst/>
          </a:prstGeom>
          <a:noFill/>
        </p:spPr>
        <p:txBody>
          <a:bodyPr wrap="square" rtlCol="0">
            <a:spAutoFit/>
          </a:bodyPr>
          <a:lstStyle/>
          <a:p>
            <a:pPr algn="ctr">
              <a:defRPr/>
            </a:pPr>
            <a:r>
              <a:rPr lang="vi-VN" sz="2400" dirty="0">
                <a:cs typeface="Arial" pitchFamily="34" charset="0"/>
              </a:rPr>
              <a:t>Người lao động đang nghỉ hằng năm, nghỉ việc riêng</a:t>
            </a:r>
            <a:r>
              <a:rPr lang="en-US" sz="2400" dirty="0">
                <a:cs typeface="Arial" pitchFamily="34" charset="0"/>
              </a:rPr>
              <a:t> </a:t>
            </a:r>
            <a:r>
              <a:rPr lang="vi-VN" sz="2400" dirty="0">
                <a:cs typeface="Arial" pitchFamily="34" charset="0"/>
              </a:rPr>
              <a:t>và những trường hợp nghỉ khác được người sử dụng lao động đồng ý</a:t>
            </a:r>
          </a:p>
          <a:p>
            <a:pPr>
              <a:defRPr/>
            </a:pPr>
            <a:endParaRPr lang="vi-VN" sz="2000" b="1" dirty="0">
              <a:cs typeface="Arial" pitchFamily="34" charset="0"/>
            </a:endParaRPr>
          </a:p>
          <a:p>
            <a:pPr algn="ctr">
              <a:defRPr/>
            </a:pPr>
            <a:endParaRPr lang="vi-VN" sz="2000" dirty="0">
              <a:cs typeface="Arial" pitchFamily="34" charset="0"/>
            </a:endParaRPr>
          </a:p>
        </p:txBody>
      </p:sp>
    </p:spTree>
    <p:extLst>
      <p:ext uri="{BB962C8B-B14F-4D97-AF65-F5344CB8AC3E}">
        <p14:creationId xmlns:p14="http://schemas.microsoft.com/office/powerpoint/2010/main" val="68422053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3" name="AutoShape 6" descr="Danh ca Ngọc Sơn chia sẻ di chúc viết tay sâu sắc và đầy tình cảm của người  cha quá cố - MOLI Star">
            <a:extLst>
              <a:ext uri="{FF2B5EF4-FFF2-40B4-BE49-F238E27FC236}">
                <a16:creationId xmlns:a16="http://schemas.microsoft.com/office/drawing/2014/main" id="{09A0B033-5114-91F5-D69C-16D907191493}"/>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4" name="AutoShape 6" descr="Danh ca Ngọc Sơn chia sẻ di chúc viết tay sâu sắc và đầy tình cảm của người  cha quá cố - MOLI Star">
            <a:extLst>
              <a:ext uri="{FF2B5EF4-FFF2-40B4-BE49-F238E27FC236}">
                <a16:creationId xmlns:a16="http://schemas.microsoft.com/office/drawing/2014/main" id="{47BBC2CB-2333-C287-606B-87D7D41FCA23}"/>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grpSp>
        <p:nvGrpSpPr>
          <p:cNvPr id="5" name="Group 2">
            <a:extLst>
              <a:ext uri="{FF2B5EF4-FFF2-40B4-BE49-F238E27FC236}">
                <a16:creationId xmlns:a16="http://schemas.microsoft.com/office/drawing/2014/main" id="{4C170490-CBEF-5097-7FD6-A50D375828E8}"/>
              </a:ext>
            </a:extLst>
          </p:cNvPr>
          <p:cNvGrpSpPr/>
          <p:nvPr/>
        </p:nvGrpSpPr>
        <p:grpSpPr>
          <a:xfrm>
            <a:off x="-135777" y="1167038"/>
            <a:ext cx="3484395" cy="3053353"/>
            <a:chOff x="1570236" y="1649046"/>
            <a:chExt cx="4979429" cy="4363441"/>
          </a:xfrm>
        </p:grpSpPr>
        <p:pic>
          <p:nvPicPr>
            <p:cNvPr id="6" name="Picture 12" descr="Graphical user interface&#10;&#10;Description automatically generated with medium confidence">
              <a:extLst>
                <a:ext uri="{FF2B5EF4-FFF2-40B4-BE49-F238E27FC236}">
                  <a16:creationId xmlns:a16="http://schemas.microsoft.com/office/drawing/2014/main" id="{900001E6-1647-0A0A-443A-D6CB86602B0A}"/>
                </a:ext>
              </a:extLst>
            </p:cNvPr>
            <p:cNvPicPr>
              <a:picLocks noChangeAspect="1"/>
            </p:cNvPicPr>
            <p:nvPr/>
          </p:nvPicPr>
          <p:blipFill rotWithShape="1">
            <a:blip r:embed="rId3">
              <a:extLst>
                <a:ext uri="{28A0092B-C50C-407E-A947-70E740481C1C}">
                  <a14:useLocalDpi xmlns:a14="http://schemas.microsoft.com/office/drawing/2010/main" val="0"/>
                </a:ext>
              </a:extLst>
            </a:blip>
            <a:srcRect l="10156" t="23836" r="59289" b="22614"/>
            <a:stretch/>
          </p:blipFill>
          <p:spPr>
            <a:xfrm>
              <a:off x="1570236" y="1649046"/>
              <a:ext cx="4979429" cy="4363441"/>
            </a:xfrm>
            <a:prstGeom prst="rect">
              <a:avLst/>
            </a:prstGeom>
          </p:spPr>
        </p:pic>
        <p:sp>
          <p:nvSpPr>
            <p:cNvPr id="7" name="TextBox 19">
              <a:extLst>
                <a:ext uri="{FF2B5EF4-FFF2-40B4-BE49-F238E27FC236}">
                  <a16:creationId xmlns:a16="http://schemas.microsoft.com/office/drawing/2014/main" id="{A9182E55-B572-54FC-8484-F791F3A7C11A}"/>
                </a:ext>
              </a:extLst>
            </p:cNvPr>
            <p:cNvSpPr txBox="1"/>
            <p:nvPr/>
          </p:nvSpPr>
          <p:spPr>
            <a:xfrm>
              <a:off x="2801710" y="3159760"/>
              <a:ext cx="2374355" cy="478318"/>
            </a:xfrm>
            <a:prstGeom prst="rect">
              <a:avLst/>
            </a:prstGeom>
            <a:noFill/>
          </p:spPr>
          <p:txBody>
            <a:bodyPr wrap="square" rtlCol="0">
              <a:spAutoFit/>
            </a:bodyPr>
            <a:lstStyle/>
            <a:p>
              <a:pPr algn="ctr"/>
              <a:r>
                <a:rPr lang="en-US" sz="1575" b="1" dirty="0" err="1">
                  <a:solidFill>
                    <a:schemeClr val="accent3">
                      <a:lumMod val="50000"/>
                    </a:schemeClr>
                  </a:solidFill>
                  <a:latin typeface="Arial" panose="020B0604020202020204" pitchFamily="34" charset="0"/>
                  <a:cs typeface="Arial" panose="020B0604020202020204" pitchFamily="34" charset="0"/>
                </a:rPr>
                <a:t>Trường</a:t>
              </a:r>
              <a:r>
                <a:rPr lang="en-US" sz="1575" b="1" dirty="0">
                  <a:solidFill>
                    <a:schemeClr val="accent3">
                      <a:lumMod val="50000"/>
                    </a:schemeClr>
                  </a:solidFill>
                  <a:latin typeface="Arial" panose="020B0604020202020204" pitchFamily="34" charset="0"/>
                  <a:cs typeface="Arial" panose="020B0604020202020204" pitchFamily="34" charset="0"/>
                </a:rPr>
                <a:t> </a:t>
              </a:r>
              <a:r>
                <a:rPr lang="en-US" sz="1575" b="1" dirty="0" err="1">
                  <a:solidFill>
                    <a:schemeClr val="accent3">
                      <a:lumMod val="50000"/>
                    </a:schemeClr>
                  </a:solidFill>
                  <a:latin typeface="Arial" panose="020B0604020202020204" pitchFamily="34" charset="0"/>
                  <a:cs typeface="Arial" panose="020B0604020202020204" pitchFamily="34" charset="0"/>
                </a:rPr>
                <a:t>hợp</a:t>
              </a:r>
              <a:r>
                <a:rPr lang="en-US" sz="1575" b="1" dirty="0">
                  <a:solidFill>
                    <a:schemeClr val="accent3">
                      <a:lumMod val="50000"/>
                    </a:schemeClr>
                  </a:solidFill>
                  <a:latin typeface="Arial" panose="020B0604020202020204" pitchFamily="34" charset="0"/>
                  <a:cs typeface="Arial" panose="020B0604020202020204" pitchFamily="34" charset="0"/>
                </a:rPr>
                <a:t> 3</a:t>
              </a:r>
            </a:p>
          </p:txBody>
        </p:sp>
      </p:grpSp>
      <p:sp>
        <p:nvSpPr>
          <p:cNvPr id="13" name="TextBox 27">
            <a:extLst>
              <a:ext uri="{FF2B5EF4-FFF2-40B4-BE49-F238E27FC236}">
                <a16:creationId xmlns:a16="http://schemas.microsoft.com/office/drawing/2014/main" id="{7B60B91A-578D-70A4-44E2-3F57DE54949F}"/>
              </a:ext>
            </a:extLst>
          </p:cNvPr>
          <p:cNvSpPr txBox="1"/>
          <p:nvPr/>
        </p:nvSpPr>
        <p:spPr>
          <a:xfrm>
            <a:off x="345281" y="392558"/>
            <a:ext cx="7472363" cy="1569660"/>
          </a:xfrm>
          <a:prstGeom prst="rect">
            <a:avLst/>
          </a:prstGeom>
          <a:noFill/>
        </p:spPr>
        <p:txBody>
          <a:bodyPr wrap="square" rtlCol="0">
            <a:spAutoFit/>
          </a:bodyPr>
          <a:lstStyle/>
          <a:p>
            <a:pPr algn="ctr">
              <a:defRPr/>
            </a:pPr>
            <a:r>
              <a:rPr lang="vi-VN" sz="2400" b="1" dirty="0">
                <a:cs typeface="Arial" pitchFamily="34" charset="0"/>
              </a:rPr>
              <a:t>Các trường hợp </a:t>
            </a:r>
            <a:r>
              <a:rPr lang="en-US" sz="2400" b="1" dirty="0">
                <a:latin typeface="Arial" pitchFamily="34" charset="0"/>
                <a:cs typeface="Arial" pitchFamily="34" charset="0"/>
              </a:rPr>
              <a:t>NSD LĐ </a:t>
            </a:r>
            <a:r>
              <a:rPr lang="vi-VN" sz="2400" b="1" dirty="0">
                <a:solidFill>
                  <a:srgbClr val="FF0000"/>
                </a:solidFill>
                <a:cs typeface="Arial" pitchFamily="34" charset="0"/>
              </a:rPr>
              <a:t>không được </a:t>
            </a:r>
            <a:r>
              <a:rPr lang="vi-VN" sz="2400" b="1" dirty="0">
                <a:cs typeface="Arial" pitchFamily="34" charset="0"/>
              </a:rPr>
              <a:t>đơn phương chấm dứt hợp đồng lao động</a:t>
            </a:r>
            <a:endParaRPr lang="en-US" sz="2400" b="1" dirty="0">
              <a:cs typeface="Arial" pitchFamily="34" charset="0"/>
            </a:endParaRPr>
          </a:p>
          <a:p>
            <a:pPr algn="ctr">
              <a:defRPr/>
            </a:pPr>
            <a:r>
              <a:rPr lang="vi-VN" sz="2400" b="1" dirty="0">
                <a:solidFill>
                  <a:srgbClr val="C00000"/>
                </a:solidFill>
                <a:cs typeface="Arial" pitchFamily="34" charset="0"/>
              </a:rPr>
              <a:t>(Điều 39/</a:t>
            </a:r>
            <a:r>
              <a:rPr lang="en-US" sz="2400" b="1" dirty="0">
                <a:solidFill>
                  <a:srgbClr val="C00000"/>
                </a:solidFill>
                <a:cs typeface="Arial" pitchFamily="34" charset="0"/>
              </a:rPr>
              <a:t> </a:t>
            </a:r>
            <a:r>
              <a:rPr lang="vi-VN" sz="2400" b="1" dirty="0">
                <a:solidFill>
                  <a:srgbClr val="C00000"/>
                </a:solidFill>
                <a:cs typeface="Arial" pitchFamily="34" charset="0"/>
              </a:rPr>
              <a:t>BLLĐ/20</a:t>
            </a:r>
            <a:r>
              <a:rPr lang="vi-VN" sz="2400" b="1" dirty="0">
                <a:solidFill>
                  <a:srgbClr val="C00000"/>
                </a:solidFill>
                <a:latin typeface="Arial" pitchFamily="34" charset="0"/>
                <a:cs typeface="Arial" pitchFamily="34" charset="0"/>
              </a:rPr>
              <a:t>1</a:t>
            </a:r>
            <a:r>
              <a:rPr lang="en-US" sz="2400" b="1" dirty="0">
                <a:solidFill>
                  <a:srgbClr val="C00000"/>
                </a:solidFill>
                <a:latin typeface="Arial" pitchFamily="34" charset="0"/>
                <a:cs typeface="Arial" pitchFamily="34" charset="0"/>
              </a:rPr>
              <a:t>9</a:t>
            </a:r>
            <a:r>
              <a:rPr lang="vi-VN" sz="2400" b="1" dirty="0">
                <a:solidFill>
                  <a:srgbClr val="C00000"/>
                </a:solidFill>
                <a:cs typeface="Arial" pitchFamily="34" charset="0"/>
              </a:rPr>
              <a:t>)</a:t>
            </a:r>
          </a:p>
          <a:p>
            <a:pPr algn="ctr">
              <a:defRPr/>
            </a:pPr>
            <a:endParaRPr lang="vi-VN" sz="2400" b="1" dirty="0">
              <a:cs typeface="Arial" pitchFamily="34" charset="0"/>
            </a:endParaRPr>
          </a:p>
        </p:txBody>
      </p:sp>
      <p:sp>
        <p:nvSpPr>
          <p:cNvPr id="18" name="TextBox 27">
            <a:extLst>
              <a:ext uri="{FF2B5EF4-FFF2-40B4-BE49-F238E27FC236}">
                <a16:creationId xmlns:a16="http://schemas.microsoft.com/office/drawing/2014/main" id="{26A64598-99BA-6B7F-36A2-79ABA35FB537}"/>
              </a:ext>
            </a:extLst>
          </p:cNvPr>
          <p:cNvSpPr txBox="1"/>
          <p:nvPr/>
        </p:nvSpPr>
        <p:spPr>
          <a:xfrm>
            <a:off x="2950369" y="2379552"/>
            <a:ext cx="6136481" cy="2246769"/>
          </a:xfrm>
          <a:prstGeom prst="rect">
            <a:avLst/>
          </a:prstGeom>
          <a:noFill/>
        </p:spPr>
        <p:txBody>
          <a:bodyPr wrap="square" rtlCol="0">
            <a:spAutoFit/>
          </a:bodyPr>
          <a:lstStyle/>
          <a:p>
            <a:pPr algn="ctr">
              <a:defRPr/>
            </a:pPr>
            <a:r>
              <a:rPr lang="vi-VN" sz="2000" dirty="0">
                <a:cs typeface="Arial" pitchFamily="34" charset="0"/>
              </a:rPr>
              <a:t>Người sử dụng lao động </a:t>
            </a:r>
            <a:r>
              <a:rPr lang="vi-VN" sz="2000" dirty="0">
                <a:solidFill>
                  <a:schemeClr val="tx1"/>
                </a:solidFill>
                <a:cs typeface="Arial" pitchFamily="34" charset="0"/>
              </a:rPr>
              <a:t>không được sa thải hoặc đơn phương chấm dứt hợp đồng lao động </a:t>
            </a:r>
            <a:r>
              <a:rPr lang="vi-VN" sz="2000" dirty="0">
                <a:cs typeface="Arial" pitchFamily="34" charset="0"/>
              </a:rPr>
              <a:t>đối với lao động nữ vì lý do </a:t>
            </a:r>
            <a:r>
              <a:rPr lang="vi-VN" sz="2000" dirty="0">
                <a:solidFill>
                  <a:srgbClr val="FF0000"/>
                </a:solidFill>
                <a:cs typeface="Arial" pitchFamily="34" charset="0"/>
              </a:rPr>
              <a:t>kết hôn, mang thai, nghỉ thai sản, nuôi con dưới 12 tháng tuổi</a:t>
            </a:r>
            <a:endParaRPr lang="en-US" sz="2000" dirty="0">
              <a:solidFill>
                <a:srgbClr val="FF0000"/>
              </a:solidFill>
              <a:cs typeface="Arial" pitchFamily="34" charset="0"/>
            </a:endParaRPr>
          </a:p>
          <a:p>
            <a:pPr algn="ctr">
              <a:defRPr/>
            </a:pPr>
            <a:r>
              <a:rPr lang="vi-VN" sz="2000" dirty="0">
                <a:cs typeface="Arial" pitchFamily="34" charset="0"/>
              </a:rPr>
              <a:t>(khoản 3 Điều </a:t>
            </a:r>
            <a:r>
              <a:rPr lang="vi-VN" sz="2000" dirty="0">
                <a:latin typeface="Arial" pitchFamily="34" charset="0"/>
                <a:cs typeface="Arial" pitchFamily="34" charset="0"/>
              </a:rPr>
              <a:t>155/BLLĐ/201</a:t>
            </a:r>
            <a:r>
              <a:rPr lang="en-US" sz="2000" dirty="0">
                <a:latin typeface="Arial" pitchFamily="34" charset="0"/>
                <a:cs typeface="Arial" pitchFamily="34" charset="0"/>
              </a:rPr>
              <a:t>9</a:t>
            </a:r>
            <a:r>
              <a:rPr lang="vi-VN" sz="2000" dirty="0">
                <a:cs typeface="Arial" pitchFamily="34" charset="0"/>
              </a:rPr>
              <a:t>) </a:t>
            </a:r>
          </a:p>
          <a:p>
            <a:pPr algn="ctr">
              <a:defRPr/>
            </a:pPr>
            <a:endParaRPr lang="vi-VN" sz="2000" dirty="0">
              <a:solidFill>
                <a:srgbClr val="FF0000"/>
              </a:solidFill>
              <a:cs typeface="Arial" pitchFamily="34" charset="0"/>
            </a:endParaRPr>
          </a:p>
          <a:p>
            <a:pPr algn="ctr">
              <a:defRPr/>
            </a:pPr>
            <a:endParaRPr lang="vi-VN" sz="2000" dirty="0">
              <a:cs typeface="Arial" pitchFamily="34" charset="0"/>
            </a:endParaRPr>
          </a:p>
        </p:txBody>
      </p:sp>
    </p:spTree>
    <p:extLst>
      <p:ext uri="{BB962C8B-B14F-4D97-AF65-F5344CB8AC3E}">
        <p14:creationId xmlns:p14="http://schemas.microsoft.com/office/powerpoint/2010/main" val="1085471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3" name="AutoShape 6" descr="Danh ca Ngọc Sơn chia sẻ di chúc viết tay sâu sắc và đầy tình cảm của người  cha quá cố - MOLI Star">
            <a:extLst>
              <a:ext uri="{FF2B5EF4-FFF2-40B4-BE49-F238E27FC236}">
                <a16:creationId xmlns:a16="http://schemas.microsoft.com/office/drawing/2014/main" id="{09A0B033-5114-91F5-D69C-16D907191493}"/>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4" name="AutoShape 6" descr="Danh ca Ngọc Sơn chia sẻ di chúc viết tay sâu sắc và đầy tình cảm của người  cha quá cố - MOLI Star">
            <a:extLst>
              <a:ext uri="{FF2B5EF4-FFF2-40B4-BE49-F238E27FC236}">
                <a16:creationId xmlns:a16="http://schemas.microsoft.com/office/drawing/2014/main" id="{47BBC2CB-2333-C287-606B-87D7D41FCA23}"/>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grpSp>
        <p:nvGrpSpPr>
          <p:cNvPr id="5" name="Group 2">
            <a:extLst>
              <a:ext uri="{FF2B5EF4-FFF2-40B4-BE49-F238E27FC236}">
                <a16:creationId xmlns:a16="http://schemas.microsoft.com/office/drawing/2014/main" id="{4C170490-CBEF-5097-7FD6-A50D375828E8}"/>
              </a:ext>
            </a:extLst>
          </p:cNvPr>
          <p:cNvGrpSpPr/>
          <p:nvPr/>
        </p:nvGrpSpPr>
        <p:grpSpPr>
          <a:xfrm>
            <a:off x="-135777" y="1167038"/>
            <a:ext cx="3484395" cy="3053353"/>
            <a:chOff x="1570236" y="1649046"/>
            <a:chExt cx="4979429" cy="4363441"/>
          </a:xfrm>
        </p:grpSpPr>
        <p:pic>
          <p:nvPicPr>
            <p:cNvPr id="6" name="Picture 12" descr="Graphical user interface&#10;&#10;Description automatically generated with medium confidence">
              <a:extLst>
                <a:ext uri="{FF2B5EF4-FFF2-40B4-BE49-F238E27FC236}">
                  <a16:creationId xmlns:a16="http://schemas.microsoft.com/office/drawing/2014/main" id="{900001E6-1647-0A0A-443A-D6CB86602B0A}"/>
                </a:ext>
              </a:extLst>
            </p:cNvPr>
            <p:cNvPicPr>
              <a:picLocks noChangeAspect="1"/>
            </p:cNvPicPr>
            <p:nvPr/>
          </p:nvPicPr>
          <p:blipFill rotWithShape="1">
            <a:blip r:embed="rId3">
              <a:extLst>
                <a:ext uri="{28A0092B-C50C-407E-A947-70E740481C1C}">
                  <a14:useLocalDpi xmlns:a14="http://schemas.microsoft.com/office/drawing/2010/main" val="0"/>
                </a:ext>
              </a:extLst>
            </a:blip>
            <a:srcRect l="10156" t="23836" r="59289" b="22614"/>
            <a:stretch/>
          </p:blipFill>
          <p:spPr>
            <a:xfrm>
              <a:off x="1570236" y="1649046"/>
              <a:ext cx="4979429" cy="4363441"/>
            </a:xfrm>
            <a:prstGeom prst="rect">
              <a:avLst/>
            </a:prstGeom>
          </p:spPr>
        </p:pic>
        <p:sp>
          <p:nvSpPr>
            <p:cNvPr id="7" name="TextBox 19">
              <a:extLst>
                <a:ext uri="{FF2B5EF4-FFF2-40B4-BE49-F238E27FC236}">
                  <a16:creationId xmlns:a16="http://schemas.microsoft.com/office/drawing/2014/main" id="{A9182E55-B572-54FC-8484-F791F3A7C11A}"/>
                </a:ext>
              </a:extLst>
            </p:cNvPr>
            <p:cNvSpPr txBox="1"/>
            <p:nvPr/>
          </p:nvSpPr>
          <p:spPr>
            <a:xfrm>
              <a:off x="2801710" y="3159760"/>
              <a:ext cx="2374355" cy="478318"/>
            </a:xfrm>
            <a:prstGeom prst="rect">
              <a:avLst/>
            </a:prstGeom>
            <a:noFill/>
          </p:spPr>
          <p:txBody>
            <a:bodyPr wrap="square" rtlCol="0">
              <a:spAutoFit/>
            </a:bodyPr>
            <a:lstStyle/>
            <a:p>
              <a:pPr algn="ctr"/>
              <a:r>
                <a:rPr lang="en-US" sz="1575" b="1" dirty="0" err="1">
                  <a:solidFill>
                    <a:schemeClr val="accent3">
                      <a:lumMod val="50000"/>
                    </a:schemeClr>
                  </a:solidFill>
                  <a:latin typeface="Arial" panose="020B0604020202020204" pitchFamily="34" charset="0"/>
                  <a:cs typeface="Arial" panose="020B0604020202020204" pitchFamily="34" charset="0"/>
                </a:rPr>
                <a:t>Trường</a:t>
              </a:r>
              <a:r>
                <a:rPr lang="en-US" sz="1575" b="1" dirty="0">
                  <a:solidFill>
                    <a:schemeClr val="accent3">
                      <a:lumMod val="50000"/>
                    </a:schemeClr>
                  </a:solidFill>
                  <a:latin typeface="Arial" panose="020B0604020202020204" pitchFamily="34" charset="0"/>
                  <a:cs typeface="Arial" panose="020B0604020202020204" pitchFamily="34" charset="0"/>
                </a:rPr>
                <a:t> </a:t>
              </a:r>
              <a:r>
                <a:rPr lang="en-US" sz="1575" b="1" dirty="0" err="1">
                  <a:solidFill>
                    <a:schemeClr val="accent3">
                      <a:lumMod val="50000"/>
                    </a:schemeClr>
                  </a:solidFill>
                  <a:latin typeface="Arial" panose="020B0604020202020204" pitchFamily="34" charset="0"/>
                  <a:cs typeface="Arial" panose="020B0604020202020204" pitchFamily="34" charset="0"/>
                </a:rPr>
                <a:t>hợp</a:t>
              </a:r>
              <a:r>
                <a:rPr lang="en-US" sz="1575" b="1" dirty="0">
                  <a:solidFill>
                    <a:schemeClr val="accent3">
                      <a:lumMod val="50000"/>
                    </a:schemeClr>
                  </a:solidFill>
                  <a:latin typeface="Arial" panose="020B0604020202020204" pitchFamily="34" charset="0"/>
                  <a:cs typeface="Arial" panose="020B0604020202020204" pitchFamily="34" charset="0"/>
                </a:rPr>
                <a:t> 4</a:t>
              </a:r>
            </a:p>
          </p:txBody>
        </p:sp>
      </p:grpSp>
      <p:sp>
        <p:nvSpPr>
          <p:cNvPr id="13" name="TextBox 27">
            <a:extLst>
              <a:ext uri="{FF2B5EF4-FFF2-40B4-BE49-F238E27FC236}">
                <a16:creationId xmlns:a16="http://schemas.microsoft.com/office/drawing/2014/main" id="{7B60B91A-578D-70A4-44E2-3F57DE54949F}"/>
              </a:ext>
            </a:extLst>
          </p:cNvPr>
          <p:cNvSpPr txBox="1"/>
          <p:nvPr/>
        </p:nvSpPr>
        <p:spPr>
          <a:xfrm>
            <a:off x="345281" y="392558"/>
            <a:ext cx="7472363" cy="1569660"/>
          </a:xfrm>
          <a:prstGeom prst="rect">
            <a:avLst/>
          </a:prstGeom>
          <a:noFill/>
        </p:spPr>
        <p:txBody>
          <a:bodyPr wrap="square" rtlCol="0">
            <a:spAutoFit/>
          </a:bodyPr>
          <a:lstStyle/>
          <a:p>
            <a:pPr algn="ctr">
              <a:defRPr/>
            </a:pPr>
            <a:r>
              <a:rPr lang="vi-VN" sz="2400" b="1" dirty="0">
                <a:cs typeface="Arial" pitchFamily="34" charset="0"/>
              </a:rPr>
              <a:t>Các trường hợp </a:t>
            </a:r>
            <a:r>
              <a:rPr lang="en-US" sz="2400" b="1" dirty="0">
                <a:latin typeface="Arial" pitchFamily="34" charset="0"/>
                <a:cs typeface="Arial" pitchFamily="34" charset="0"/>
              </a:rPr>
              <a:t>NSD LĐ </a:t>
            </a:r>
            <a:r>
              <a:rPr lang="vi-VN" sz="2400" b="1" dirty="0">
                <a:solidFill>
                  <a:srgbClr val="FF0000"/>
                </a:solidFill>
                <a:cs typeface="Arial" pitchFamily="34" charset="0"/>
              </a:rPr>
              <a:t>không được </a:t>
            </a:r>
            <a:r>
              <a:rPr lang="vi-VN" sz="2400" b="1" dirty="0">
                <a:cs typeface="Arial" pitchFamily="34" charset="0"/>
              </a:rPr>
              <a:t>đơn phương chấm dứt hợp đồng lao động</a:t>
            </a:r>
            <a:endParaRPr lang="en-US" sz="2400" b="1" dirty="0">
              <a:cs typeface="Arial" pitchFamily="34" charset="0"/>
            </a:endParaRPr>
          </a:p>
          <a:p>
            <a:pPr algn="ctr">
              <a:defRPr/>
            </a:pPr>
            <a:r>
              <a:rPr lang="vi-VN" sz="2400" b="1" dirty="0">
                <a:solidFill>
                  <a:srgbClr val="C00000"/>
                </a:solidFill>
                <a:cs typeface="Arial" pitchFamily="34" charset="0"/>
              </a:rPr>
              <a:t>(Điều 39/</a:t>
            </a:r>
            <a:r>
              <a:rPr lang="en-US" sz="2400" b="1" dirty="0">
                <a:solidFill>
                  <a:srgbClr val="C00000"/>
                </a:solidFill>
                <a:cs typeface="Arial" pitchFamily="34" charset="0"/>
              </a:rPr>
              <a:t> </a:t>
            </a:r>
            <a:r>
              <a:rPr lang="vi-VN" sz="2400" b="1" dirty="0">
                <a:solidFill>
                  <a:srgbClr val="C00000"/>
                </a:solidFill>
                <a:cs typeface="Arial" pitchFamily="34" charset="0"/>
              </a:rPr>
              <a:t>BLLĐ/20</a:t>
            </a:r>
            <a:r>
              <a:rPr lang="vi-VN" sz="2400" b="1" dirty="0">
                <a:solidFill>
                  <a:srgbClr val="C00000"/>
                </a:solidFill>
                <a:latin typeface="Arial" pitchFamily="34" charset="0"/>
                <a:cs typeface="Arial" pitchFamily="34" charset="0"/>
              </a:rPr>
              <a:t>1</a:t>
            </a:r>
            <a:r>
              <a:rPr lang="en-US" sz="2400" b="1" dirty="0">
                <a:solidFill>
                  <a:srgbClr val="C00000"/>
                </a:solidFill>
                <a:latin typeface="Arial" pitchFamily="34" charset="0"/>
                <a:cs typeface="Arial" pitchFamily="34" charset="0"/>
              </a:rPr>
              <a:t>9</a:t>
            </a:r>
            <a:r>
              <a:rPr lang="vi-VN" sz="2400" b="1" dirty="0">
                <a:solidFill>
                  <a:srgbClr val="C00000"/>
                </a:solidFill>
                <a:cs typeface="Arial" pitchFamily="34" charset="0"/>
              </a:rPr>
              <a:t>)</a:t>
            </a:r>
          </a:p>
          <a:p>
            <a:pPr algn="ctr">
              <a:defRPr/>
            </a:pPr>
            <a:endParaRPr lang="vi-VN" sz="2400" b="1" dirty="0">
              <a:cs typeface="Arial" pitchFamily="34" charset="0"/>
            </a:endParaRPr>
          </a:p>
        </p:txBody>
      </p:sp>
      <p:sp>
        <p:nvSpPr>
          <p:cNvPr id="18" name="TextBox 27">
            <a:extLst>
              <a:ext uri="{FF2B5EF4-FFF2-40B4-BE49-F238E27FC236}">
                <a16:creationId xmlns:a16="http://schemas.microsoft.com/office/drawing/2014/main" id="{26A64598-99BA-6B7F-36A2-79ABA35FB537}"/>
              </a:ext>
            </a:extLst>
          </p:cNvPr>
          <p:cNvSpPr txBox="1"/>
          <p:nvPr/>
        </p:nvSpPr>
        <p:spPr>
          <a:xfrm>
            <a:off x="2950369" y="2379552"/>
            <a:ext cx="5965031" cy="1569660"/>
          </a:xfrm>
          <a:prstGeom prst="rect">
            <a:avLst/>
          </a:prstGeom>
          <a:noFill/>
        </p:spPr>
        <p:txBody>
          <a:bodyPr wrap="square" rtlCol="0">
            <a:spAutoFit/>
          </a:bodyPr>
          <a:lstStyle/>
          <a:p>
            <a:pPr algn="ctr">
              <a:defRPr/>
            </a:pPr>
            <a:r>
              <a:rPr lang="vi-VN" sz="2400" dirty="0">
                <a:cs typeface="Arial" pitchFamily="34" charset="0"/>
              </a:rPr>
              <a:t>Người lao động nghỉ việc hưởng chế độ thai sản theo quy định của pháp luật về bảo hiểm xã hội </a:t>
            </a:r>
          </a:p>
          <a:p>
            <a:pPr algn="ctr">
              <a:defRPr/>
            </a:pPr>
            <a:endParaRPr lang="vi-VN" sz="2400" dirty="0">
              <a:cs typeface="Arial" pitchFamily="34" charset="0"/>
            </a:endParaRPr>
          </a:p>
        </p:txBody>
      </p:sp>
    </p:spTree>
    <p:extLst>
      <p:ext uri="{BB962C8B-B14F-4D97-AF65-F5344CB8AC3E}">
        <p14:creationId xmlns:p14="http://schemas.microsoft.com/office/powerpoint/2010/main" val="84285476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7">
            <a:extLst>
              <a:ext uri="{FF2B5EF4-FFF2-40B4-BE49-F238E27FC236}">
                <a16:creationId xmlns:a16="http://schemas.microsoft.com/office/drawing/2014/main" id="{7461F0CA-52DC-FFD3-EB94-A74F26BA0F6B}"/>
              </a:ext>
            </a:extLst>
          </p:cNvPr>
          <p:cNvSpPr txBox="1"/>
          <p:nvPr/>
        </p:nvSpPr>
        <p:spPr>
          <a:xfrm>
            <a:off x="535782" y="1746260"/>
            <a:ext cx="7729538" cy="2651431"/>
          </a:xfrm>
          <a:prstGeom prst="rect">
            <a:avLst/>
          </a:prstGeom>
          <a:noFill/>
        </p:spPr>
        <p:txBody>
          <a:bodyPr wrap="square" rtlCol="0">
            <a:spAutoFit/>
          </a:bodyPr>
          <a:lstStyle/>
          <a:p>
            <a:pPr algn="ctr">
              <a:lnSpc>
                <a:spcPct val="150000"/>
              </a:lnSpc>
            </a:pPr>
            <a:r>
              <a:rPr lang="en-US" sz="2000" dirty="0" err="1"/>
              <a:t>Để</a:t>
            </a:r>
            <a:r>
              <a:rPr lang="en-US" sz="2000" dirty="0"/>
              <a:t> </a:t>
            </a:r>
            <a:r>
              <a:rPr lang="en-US" sz="2000" dirty="0" err="1"/>
              <a:t>tiền</a:t>
            </a:r>
            <a:r>
              <a:rPr lang="en-US" sz="2000" dirty="0"/>
              <a:t> </a:t>
            </a:r>
            <a:r>
              <a:rPr lang="en-US" sz="2000" dirty="0" err="1"/>
              <a:t>lương</a:t>
            </a:r>
            <a:r>
              <a:rPr lang="en-US" sz="2000" dirty="0"/>
              <a:t> </a:t>
            </a:r>
            <a:r>
              <a:rPr lang="en-US" sz="2000" dirty="0" err="1"/>
              <a:t>thực</a:t>
            </a:r>
            <a:r>
              <a:rPr lang="en-US" sz="2000" dirty="0"/>
              <a:t> </a:t>
            </a:r>
            <a:r>
              <a:rPr lang="en-US" sz="2000" dirty="0" err="1"/>
              <a:t>sự</a:t>
            </a:r>
            <a:r>
              <a:rPr lang="en-US" sz="2000" dirty="0"/>
              <a:t> </a:t>
            </a:r>
            <a:r>
              <a:rPr lang="en-US" sz="2000" dirty="0" err="1"/>
              <a:t>là</a:t>
            </a:r>
            <a:r>
              <a:rPr lang="en-US" sz="2000" dirty="0"/>
              <a:t> </a:t>
            </a:r>
            <a:r>
              <a:rPr lang="en-US" sz="2000" dirty="0" err="1"/>
              <a:t>động</a:t>
            </a:r>
            <a:r>
              <a:rPr lang="en-US" sz="2000" dirty="0"/>
              <a:t> </a:t>
            </a:r>
            <a:r>
              <a:rPr lang="en-US" sz="2000" dirty="0" err="1"/>
              <a:t>lực</a:t>
            </a:r>
            <a:r>
              <a:rPr lang="en-US" sz="2000" dirty="0"/>
              <a:t> </a:t>
            </a:r>
            <a:r>
              <a:rPr lang="en-US" sz="2000" dirty="0" err="1"/>
              <a:t>thúc</a:t>
            </a:r>
            <a:r>
              <a:rPr lang="en-US" sz="2000" dirty="0"/>
              <a:t> </a:t>
            </a:r>
            <a:r>
              <a:rPr lang="en-US" sz="2000" dirty="0" err="1"/>
              <a:t>đẩy</a:t>
            </a:r>
            <a:r>
              <a:rPr lang="en-US" sz="2000" dirty="0"/>
              <a:t> </a:t>
            </a:r>
            <a:r>
              <a:rPr lang="en-US" sz="2000" dirty="0" err="1"/>
              <a:t>sự</a:t>
            </a:r>
            <a:r>
              <a:rPr lang="en-US" sz="2000" dirty="0"/>
              <a:t> </a:t>
            </a:r>
            <a:r>
              <a:rPr lang="en-US" sz="2000" dirty="0" err="1"/>
              <a:t>phát</a:t>
            </a:r>
            <a:r>
              <a:rPr lang="en-US" sz="2000" dirty="0"/>
              <a:t> </a:t>
            </a:r>
            <a:r>
              <a:rPr lang="en-US" sz="2000" dirty="0" err="1"/>
              <a:t>triển</a:t>
            </a:r>
            <a:r>
              <a:rPr lang="en-US" sz="2000" dirty="0"/>
              <a:t> </a:t>
            </a:r>
            <a:r>
              <a:rPr lang="en-US" sz="2000" dirty="0" err="1"/>
              <a:t>của</a:t>
            </a:r>
            <a:r>
              <a:rPr lang="en-US" sz="2000" dirty="0"/>
              <a:t> </a:t>
            </a:r>
            <a:r>
              <a:rPr lang="en-US" sz="2000" dirty="0" err="1"/>
              <a:t>sản</a:t>
            </a:r>
            <a:r>
              <a:rPr lang="en-US" sz="2000" dirty="0"/>
              <a:t> </a:t>
            </a:r>
            <a:r>
              <a:rPr lang="en-US" sz="2000" dirty="0" err="1"/>
              <a:t>xuất</a:t>
            </a:r>
            <a:r>
              <a:rPr lang="en-US" sz="2000" dirty="0"/>
              <a:t> </a:t>
            </a:r>
            <a:r>
              <a:rPr lang="en-US" sz="2000" dirty="0" err="1"/>
              <a:t>kinh</a:t>
            </a:r>
            <a:r>
              <a:rPr lang="en-US" sz="2000" dirty="0"/>
              <a:t> </a:t>
            </a:r>
            <a:r>
              <a:rPr lang="en-US" sz="2000" dirty="0" err="1"/>
              <a:t>doanh</a:t>
            </a:r>
            <a:r>
              <a:rPr lang="en-US" sz="2000" dirty="0"/>
              <a:t> </a:t>
            </a:r>
            <a:r>
              <a:rPr lang="en-US" sz="2000" dirty="0" err="1"/>
              <a:t>đồng</a:t>
            </a:r>
            <a:r>
              <a:rPr lang="en-US" sz="2000" dirty="0"/>
              <a:t> </a:t>
            </a:r>
            <a:r>
              <a:rPr lang="en-US" sz="2000" dirty="0" err="1"/>
              <a:t>thời</a:t>
            </a:r>
            <a:r>
              <a:rPr lang="en-US" sz="2000" dirty="0"/>
              <a:t> </a:t>
            </a:r>
            <a:r>
              <a:rPr lang="en-US" sz="2000" dirty="0" err="1"/>
              <a:t>đảm</a:t>
            </a:r>
            <a:r>
              <a:rPr lang="en-US" sz="2000" dirty="0"/>
              <a:t> </a:t>
            </a:r>
            <a:r>
              <a:rPr lang="en-US" sz="2000" dirty="0" err="1"/>
              <a:t>bảo</a:t>
            </a:r>
            <a:r>
              <a:rPr lang="en-US" sz="2000" dirty="0"/>
              <a:t> </a:t>
            </a:r>
            <a:r>
              <a:rPr lang="en-US" sz="2000" dirty="0" err="1"/>
              <a:t>đời</a:t>
            </a:r>
            <a:r>
              <a:rPr lang="en-US" sz="2000" dirty="0"/>
              <a:t> </a:t>
            </a:r>
            <a:r>
              <a:rPr lang="en-US" sz="2000" dirty="0" err="1"/>
              <a:t>sống</a:t>
            </a:r>
            <a:r>
              <a:rPr lang="en-US" sz="2000" dirty="0"/>
              <a:t> </a:t>
            </a:r>
            <a:r>
              <a:rPr lang="en-US" sz="2000" dirty="0" err="1"/>
              <a:t>của</a:t>
            </a:r>
            <a:r>
              <a:rPr lang="en-US" sz="2000" dirty="0"/>
              <a:t> </a:t>
            </a:r>
            <a:r>
              <a:rPr lang="en-US" sz="2000" dirty="0" err="1"/>
              <a:t>người</a:t>
            </a:r>
            <a:r>
              <a:rPr lang="en-US" sz="2000" dirty="0"/>
              <a:t> </a:t>
            </a:r>
            <a:r>
              <a:rPr lang="en-US" sz="2000" dirty="0" err="1"/>
              <a:t>lao</a:t>
            </a:r>
            <a:r>
              <a:rPr lang="en-US" sz="2000" dirty="0"/>
              <a:t> </a:t>
            </a:r>
            <a:r>
              <a:rPr lang="en-US" sz="2000" dirty="0" err="1"/>
              <a:t>động</a:t>
            </a:r>
            <a:r>
              <a:rPr lang="en-US" sz="2000" dirty="0"/>
              <a:t> </a:t>
            </a:r>
            <a:r>
              <a:rPr lang="en-US" sz="2000" dirty="0" err="1"/>
              <a:t>và</a:t>
            </a:r>
            <a:r>
              <a:rPr lang="en-US" sz="2000" dirty="0"/>
              <a:t> </a:t>
            </a:r>
            <a:r>
              <a:rPr lang="en-US" sz="2000" dirty="0" err="1"/>
              <a:t>gia</a:t>
            </a:r>
            <a:r>
              <a:rPr lang="en-US" sz="2000" dirty="0"/>
              <a:t> </a:t>
            </a:r>
            <a:r>
              <a:rPr lang="en-US" sz="2000" dirty="0" err="1"/>
              <a:t>đình</a:t>
            </a:r>
            <a:r>
              <a:rPr lang="en-US" sz="2000" dirty="0"/>
              <a:t> </a:t>
            </a:r>
            <a:r>
              <a:rPr lang="en-US" sz="2000" dirty="0" err="1"/>
              <a:t>họ</a:t>
            </a:r>
            <a:r>
              <a:rPr lang="en-US" sz="2000" dirty="0"/>
              <a:t>, </a:t>
            </a:r>
            <a:r>
              <a:rPr lang="en-US" sz="2000" dirty="0" err="1"/>
              <a:t>việc</a:t>
            </a:r>
            <a:r>
              <a:rPr lang="en-US" sz="2000" dirty="0"/>
              <a:t> </a:t>
            </a:r>
            <a:r>
              <a:rPr lang="en-US" sz="2000" dirty="0" err="1"/>
              <a:t>xây</a:t>
            </a:r>
            <a:r>
              <a:rPr lang="en-US" sz="2000" dirty="0"/>
              <a:t> </a:t>
            </a:r>
            <a:r>
              <a:rPr lang="en-US" sz="2000" dirty="0" err="1"/>
              <a:t>dựng</a:t>
            </a:r>
            <a:r>
              <a:rPr lang="en-US" sz="2000" dirty="0"/>
              <a:t> </a:t>
            </a:r>
            <a:r>
              <a:rPr lang="en-US" sz="2000" dirty="0" err="1"/>
              <a:t>và</a:t>
            </a:r>
            <a:r>
              <a:rPr lang="en-US" sz="2000" dirty="0"/>
              <a:t> </a:t>
            </a:r>
            <a:r>
              <a:rPr lang="en-US" sz="2000" dirty="0" err="1"/>
              <a:t>thực</a:t>
            </a:r>
            <a:r>
              <a:rPr lang="en-US" sz="2000" dirty="0"/>
              <a:t> </a:t>
            </a:r>
            <a:r>
              <a:rPr lang="en-US" sz="2000" dirty="0" err="1"/>
              <a:t>hiện</a:t>
            </a:r>
            <a:r>
              <a:rPr lang="en-US" sz="2000" dirty="0"/>
              <a:t>  </a:t>
            </a:r>
            <a:r>
              <a:rPr lang="en-US" sz="2000" dirty="0" err="1"/>
              <a:t>chế</a:t>
            </a:r>
            <a:r>
              <a:rPr lang="en-US" sz="2000" dirty="0"/>
              <a:t> </a:t>
            </a:r>
            <a:r>
              <a:rPr lang="en-US" sz="2000" dirty="0" err="1"/>
              <a:t>độ</a:t>
            </a:r>
            <a:r>
              <a:rPr lang="en-US" sz="2000" dirty="0"/>
              <a:t> </a:t>
            </a:r>
            <a:r>
              <a:rPr lang="en-US" sz="2000" dirty="0" err="1"/>
              <a:t>tiền</a:t>
            </a:r>
            <a:r>
              <a:rPr lang="en-US" sz="2000" dirty="0"/>
              <a:t> </a:t>
            </a:r>
            <a:r>
              <a:rPr lang="en-US" sz="2000" dirty="0" err="1"/>
              <a:t>lương</a:t>
            </a:r>
            <a:r>
              <a:rPr lang="en-US" sz="2000" dirty="0"/>
              <a:t> </a:t>
            </a:r>
            <a:r>
              <a:rPr lang="en-US" sz="2000" dirty="0" err="1"/>
              <a:t>phải</a:t>
            </a:r>
            <a:r>
              <a:rPr lang="en-US" sz="2000" dirty="0"/>
              <a:t> </a:t>
            </a:r>
            <a:r>
              <a:rPr lang="en-US" sz="2000" dirty="0" err="1"/>
              <a:t>quán</a:t>
            </a:r>
            <a:r>
              <a:rPr lang="en-US" sz="2000" dirty="0"/>
              <a:t> </a:t>
            </a:r>
            <a:r>
              <a:rPr lang="en-US" sz="2000" dirty="0" err="1"/>
              <a:t>triệt</a:t>
            </a:r>
            <a:r>
              <a:rPr lang="en-US" sz="2000" dirty="0"/>
              <a:t> </a:t>
            </a:r>
            <a:r>
              <a:rPr lang="en-US" sz="2000" dirty="0" err="1"/>
              <a:t>trên</a:t>
            </a:r>
            <a:r>
              <a:rPr lang="en-US" sz="2000" dirty="0"/>
              <a:t> </a:t>
            </a:r>
            <a:r>
              <a:rPr lang="en-US" sz="2000" dirty="0" err="1"/>
              <a:t>các</a:t>
            </a:r>
            <a:r>
              <a:rPr lang="en-US" sz="2000" dirty="0"/>
              <a:t> </a:t>
            </a:r>
            <a:r>
              <a:rPr lang="en-US" sz="2000" dirty="0" err="1"/>
              <a:t>nguyên</a:t>
            </a:r>
            <a:r>
              <a:rPr lang="en-US" sz="2000" dirty="0"/>
              <a:t> </a:t>
            </a:r>
            <a:r>
              <a:rPr lang="en-US" sz="2000" dirty="0" err="1"/>
              <a:t>tắc</a:t>
            </a:r>
            <a:r>
              <a:rPr lang="en-US" sz="2000" dirty="0"/>
              <a:t> </a:t>
            </a:r>
            <a:r>
              <a:rPr lang="en-US" sz="2000" dirty="0" err="1"/>
              <a:t>sau</a:t>
            </a:r>
            <a:r>
              <a:rPr lang="en-US" sz="2000" dirty="0"/>
              <a:t> </a:t>
            </a:r>
            <a:r>
              <a:rPr lang="en-US" sz="2000" dirty="0" err="1"/>
              <a:t>đây</a:t>
            </a:r>
            <a:r>
              <a:rPr lang="en-US" sz="2000" dirty="0"/>
              <a:t> </a:t>
            </a:r>
          </a:p>
          <a:p>
            <a:pPr algn="r"/>
            <a:r>
              <a:rPr lang="vi-VN" sz="2000" b="1" i="1" dirty="0">
                <a:solidFill>
                  <a:srgbClr val="C00000"/>
                </a:solidFill>
                <a:cs typeface="Arial" pitchFamily="34" charset="0"/>
              </a:rPr>
              <a:t>(Điều </a:t>
            </a:r>
            <a:r>
              <a:rPr lang="en-US" sz="2000" b="1" i="1" dirty="0">
                <a:solidFill>
                  <a:srgbClr val="C00000"/>
                </a:solidFill>
                <a:latin typeface="Arial" pitchFamily="34" charset="0"/>
                <a:cs typeface="Arial" pitchFamily="34" charset="0"/>
              </a:rPr>
              <a:t>94</a:t>
            </a:r>
            <a:r>
              <a:rPr lang="vi-VN" sz="2000" b="1" i="1" dirty="0">
                <a:solidFill>
                  <a:srgbClr val="C00000"/>
                </a:solidFill>
                <a:cs typeface="Arial" pitchFamily="34" charset="0"/>
              </a:rPr>
              <a:t>/BLLĐ/201</a:t>
            </a:r>
            <a:r>
              <a:rPr lang="en-US" sz="2000" b="1" i="1" dirty="0">
                <a:solidFill>
                  <a:srgbClr val="C00000"/>
                </a:solidFill>
                <a:latin typeface="Arial" pitchFamily="34" charset="0"/>
                <a:cs typeface="Arial" pitchFamily="34" charset="0"/>
              </a:rPr>
              <a:t>9</a:t>
            </a:r>
            <a:r>
              <a:rPr lang="vi-VN" sz="2000" b="1" i="1" dirty="0">
                <a:solidFill>
                  <a:srgbClr val="C00000"/>
                </a:solidFill>
                <a:cs typeface="Arial" pitchFamily="34" charset="0"/>
              </a:rPr>
              <a:t>)</a:t>
            </a:r>
            <a:endParaRPr lang="en-US" sz="2000" dirty="0">
              <a:solidFill>
                <a:srgbClr val="C00000"/>
              </a:solidFill>
              <a:latin typeface="Arial" pitchFamily="34" charset="0"/>
              <a:cs typeface="Arial" pitchFamily="34" charset="0"/>
            </a:endParaRPr>
          </a:p>
          <a:p>
            <a:pPr algn="ctr">
              <a:lnSpc>
                <a:spcPct val="150000"/>
              </a:lnSpc>
            </a:pPr>
            <a:endParaRPr lang="en-US" sz="2000" b="1" dirty="0">
              <a:latin typeface="Arial" pitchFamily="34" charset="0"/>
              <a:cs typeface="Arial" pitchFamily="34" charset="0"/>
            </a:endParaRPr>
          </a:p>
        </p:txBody>
      </p:sp>
      <p:sp>
        <p:nvSpPr>
          <p:cNvPr id="4" name="TextBox 3">
            <a:extLst>
              <a:ext uri="{FF2B5EF4-FFF2-40B4-BE49-F238E27FC236}">
                <a16:creationId xmlns:a16="http://schemas.microsoft.com/office/drawing/2014/main" id="{1AFD8945-EC9B-3017-F55A-9A125D787D6A}"/>
              </a:ext>
            </a:extLst>
          </p:cNvPr>
          <p:cNvSpPr txBox="1"/>
          <p:nvPr/>
        </p:nvSpPr>
        <p:spPr>
          <a:xfrm>
            <a:off x="409574" y="459105"/>
            <a:ext cx="6917111" cy="461665"/>
          </a:xfrm>
          <a:prstGeom prst="rect">
            <a:avLst/>
          </a:prstGeom>
          <a:noFill/>
        </p:spPr>
        <p:txBody>
          <a:bodyPr wrap="square" rtlCol="0">
            <a:spAutoFit/>
          </a:bodyPr>
          <a:lstStyle/>
          <a:p>
            <a:pPr>
              <a:defRPr/>
            </a:pPr>
            <a:r>
              <a:rPr lang="vi-VN" sz="2400" b="1" dirty="0">
                <a:solidFill>
                  <a:srgbClr val="C00000"/>
                </a:solidFill>
                <a:cs typeface="Arial" pitchFamily="34" charset="0"/>
              </a:rPr>
              <a:t>3.4. Tiền lương</a:t>
            </a:r>
          </a:p>
        </p:txBody>
      </p:sp>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2" name="TextBox 1">
            <a:extLst>
              <a:ext uri="{FF2B5EF4-FFF2-40B4-BE49-F238E27FC236}">
                <a16:creationId xmlns:a16="http://schemas.microsoft.com/office/drawing/2014/main" id="{E626C0FD-CBD4-2AD1-DB89-A123C6D5F95F}"/>
              </a:ext>
            </a:extLst>
          </p:cNvPr>
          <p:cNvSpPr txBox="1"/>
          <p:nvPr/>
        </p:nvSpPr>
        <p:spPr>
          <a:xfrm>
            <a:off x="535782" y="955622"/>
            <a:ext cx="5849519" cy="400110"/>
          </a:xfrm>
          <a:prstGeom prst="rect">
            <a:avLst/>
          </a:prstGeom>
          <a:noFill/>
        </p:spPr>
        <p:txBody>
          <a:bodyPr wrap="square" rtlCol="0">
            <a:spAutoFit/>
          </a:bodyPr>
          <a:lstStyle/>
          <a:p>
            <a:pPr algn="ctr"/>
            <a:r>
              <a:rPr lang="en-US" sz="2000" b="1" dirty="0">
                <a:cs typeface="Arial" pitchFamily="34" charset="0"/>
              </a:rPr>
              <a:t>3.4.1.</a:t>
            </a:r>
            <a:r>
              <a:rPr lang="vi-VN" sz="2000" b="1" dirty="0">
                <a:cs typeface="Arial" pitchFamily="34" charset="0"/>
              </a:rPr>
              <a:t>Những nguyên tắc cơ bản của tiền lương</a:t>
            </a:r>
            <a:endParaRPr lang="vi-VN" sz="2000" b="1" dirty="0">
              <a:solidFill>
                <a:srgbClr val="C00000"/>
              </a:solidFill>
              <a:latin typeface="Arial" panose="020B0604020202020204" pitchFamily="34" charset="0"/>
              <a:ea typeface="Roboto" panose="02000000000000000000" pitchFamily="2" charset="0"/>
              <a:cs typeface="Arial" panose="020B0604020202020204" pitchFamily="34" charset="0"/>
            </a:endParaRPr>
          </a:p>
        </p:txBody>
      </p:sp>
    </p:spTree>
    <p:extLst>
      <p:ext uri="{BB962C8B-B14F-4D97-AF65-F5344CB8AC3E}">
        <p14:creationId xmlns:p14="http://schemas.microsoft.com/office/powerpoint/2010/main" val="55784060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1000"/>
                                        <p:tgtEl>
                                          <p:spTgt spid="4"/>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randombar(horizontal)">
                                      <p:cBhvr>
                                        <p:cTn id="10" dur="1000"/>
                                        <p:tgtEl>
                                          <p:spTgt spid="2"/>
                                        </p:tgtEl>
                                      </p:cBhvr>
                                    </p:animEffect>
                                  </p:childTnLst>
                                </p:cTn>
                              </p:par>
                            </p:childTnLst>
                          </p:cTn>
                        </p:par>
                        <p:par>
                          <p:cTn id="11" fill="hold">
                            <p:stCondLst>
                              <p:cond delay="1000"/>
                            </p:stCondLst>
                            <p:childTnLst>
                              <p:par>
                                <p:cTn id="12" presetID="22" presetClass="entr" presetSubtype="1" fill="hold" grpId="0"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up)">
                                      <p:cBhvr>
                                        <p:cTn id="14"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2"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3" name="AutoShape 6" descr="Danh ca Ngọc Sơn chia sẻ di chúc viết tay sâu sắc và đầy tình cảm của người  cha quá cố - MOLI Star">
            <a:extLst>
              <a:ext uri="{FF2B5EF4-FFF2-40B4-BE49-F238E27FC236}">
                <a16:creationId xmlns:a16="http://schemas.microsoft.com/office/drawing/2014/main" id="{09A0B033-5114-91F5-D69C-16D907191493}"/>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grpSp>
        <p:nvGrpSpPr>
          <p:cNvPr id="2" name="Nhóm 154">
            <a:extLst>
              <a:ext uri="{FF2B5EF4-FFF2-40B4-BE49-F238E27FC236}">
                <a16:creationId xmlns:a16="http://schemas.microsoft.com/office/drawing/2014/main" id="{BA188DEF-2E5A-7721-7979-C93A75967543}"/>
              </a:ext>
            </a:extLst>
          </p:cNvPr>
          <p:cNvGrpSpPr/>
          <p:nvPr/>
        </p:nvGrpSpPr>
        <p:grpSpPr>
          <a:xfrm>
            <a:off x="230981" y="1899850"/>
            <a:ext cx="8276448" cy="369332"/>
            <a:chOff x="669416" y="3002915"/>
            <a:chExt cx="6203398" cy="492442"/>
          </a:xfrm>
        </p:grpSpPr>
        <p:sp>
          <p:nvSpPr>
            <p:cNvPr id="4" name="TextBox 27">
              <a:extLst>
                <a:ext uri="{FF2B5EF4-FFF2-40B4-BE49-F238E27FC236}">
                  <a16:creationId xmlns:a16="http://schemas.microsoft.com/office/drawing/2014/main" id="{83FD0A63-1645-271E-422A-C0664CCEFE0E}"/>
                </a:ext>
              </a:extLst>
            </p:cNvPr>
            <p:cNvSpPr txBox="1"/>
            <p:nvPr/>
          </p:nvSpPr>
          <p:spPr>
            <a:xfrm>
              <a:off x="977560" y="3002915"/>
              <a:ext cx="5895254" cy="492442"/>
            </a:xfrm>
            <a:prstGeom prst="rect">
              <a:avLst/>
            </a:prstGeom>
            <a:noFill/>
          </p:spPr>
          <p:txBody>
            <a:bodyPr wrap="square" rtlCol="0">
              <a:spAutoFit/>
            </a:bodyPr>
            <a:lstStyle/>
            <a:p>
              <a:pPr lvl="0" algn="ctr"/>
              <a:r>
                <a:rPr lang="en-US" sz="1800" dirty="0" err="1">
                  <a:effectLst/>
                  <a:latin typeface="+mn-lt"/>
                  <a:ea typeface="Times New Roman" panose="02020603050405020304" pitchFamily="18" charset="0"/>
                </a:rPr>
                <a:t>Người</a:t>
              </a:r>
              <a:r>
                <a:rPr lang="en-US" sz="1800" dirty="0">
                  <a:effectLst/>
                  <a:latin typeface="+mn-lt"/>
                  <a:ea typeface="Times New Roman" panose="02020603050405020304" pitchFamily="18" charset="0"/>
                </a:rPr>
                <a:t> </a:t>
              </a:r>
              <a:r>
                <a:rPr lang="en-US" sz="1800" dirty="0" err="1">
                  <a:effectLst/>
                  <a:latin typeface="+mn-lt"/>
                  <a:ea typeface="Times New Roman" panose="02020603050405020304" pitchFamily="18" charset="0"/>
                </a:rPr>
                <a:t>lao</a:t>
              </a:r>
              <a:r>
                <a:rPr lang="en-US" sz="1800" dirty="0">
                  <a:effectLst/>
                  <a:latin typeface="+mn-lt"/>
                  <a:ea typeface="Times New Roman" panose="02020603050405020304" pitchFamily="18" charset="0"/>
                </a:rPr>
                <a:t> </a:t>
              </a:r>
              <a:r>
                <a:rPr lang="en-US" sz="1800" dirty="0" err="1">
                  <a:effectLst/>
                  <a:latin typeface="+mn-lt"/>
                  <a:ea typeface="Times New Roman" panose="02020603050405020304" pitchFamily="18" charset="0"/>
                </a:rPr>
                <a:t>động</a:t>
              </a:r>
              <a:r>
                <a:rPr lang="en-US" sz="1800" dirty="0">
                  <a:effectLst/>
                  <a:latin typeface="+mn-lt"/>
                  <a:ea typeface="Times New Roman" panose="02020603050405020304" pitchFamily="18" charset="0"/>
                </a:rPr>
                <a:t> </a:t>
              </a:r>
              <a:r>
                <a:rPr lang="en-US" sz="1800" dirty="0" err="1">
                  <a:effectLst/>
                  <a:latin typeface="+mn-lt"/>
                  <a:ea typeface="Times New Roman" panose="02020603050405020304" pitchFamily="18" charset="0"/>
                </a:rPr>
                <a:t>được</a:t>
              </a:r>
              <a:r>
                <a:rPr lang="en-US" sz="1800" dirty="0">
                  <a:effectLst/>
                  <a:latin typeface="+mn-lt"/>
                  <a:ea typeface="Times New Roman" panose="02020603050405020304" pitchFamily="18" charset="0"/>
                </a:rPr>
                <a:t> </a:t>
              </a:r>
              <a:r>
                <a:rPr lang="en-US" sz="1800" dirty="0" err="1">
                  <a:effectLst/>
                  <a:latin typeface="+mn-lt"/>
                  <a:ea typeface="Times New Roman" panose="02020603050405020304" pitchFamily="18" charset="0"/>
                </a:rPr>
                <a:t>trả</a:t>
              </a:r>
              <a:r>
                <a:rPr lang="en-US" sz="1800" dirty="0">
                  <a:effectLst/>
                  <a:latin typeface="+mn-lt"/>
                  <a:ea typeface="Times New Roman" panose="02020603050405020304" pitchFamily="18" charset="0"/>
                </a:rPr>
                <a:t> </a:t>
              </a:r>
              <a:r>
                <a:rPr lang="en-US" sz="1800" dirty="0" err="1">
                  <a:effectLst/>
                  <a:latin typeface="+mn-lt"/>
                  <a:ea typeface="Times New Roman" panose="02020603050405020304" pitchFamily="18" charset="0"/>
                </a:rPr>
                <a:t>lương</a:t>
              </a:r>
              <a:r>
                <a:rPr lang="en-US" sz="1800" dirty="0">
                  <a:effectLst/>
                  <a:latin typeface="+mn-lt"/>
                  <a:ea typeface="Times New Roman" panose="02020603050405020304" pitchFamily="18" charset="0"/>
                </a:rPr>
                <a:t> </a:t>
              </a:r>
              <a:r>
                <a:rPr lang="en-US" sz="1800" dirty="0" err="1">
                  <a:effectLst/>
                  <a:latin typeface="+mn-lt"/>
                  <a:ea typeface="Times New Roman" panose="02020603050405020304" pitchFamily="18" charset="0"/>
                </a:rPr>
                <a:t>trực</a:t>
              </a:r>
              <a:r>
                <a:rPr lang="en-US" sz="1800" dirty="0">
                  <a:effectLst/>
                  <a:latin typeface="+mn-lt"/>
                  <a:ea typeface="Times New Roman" panose="02020603050405020304" pitchFamily="18" charset="0"/>
                </a:rPr>
                <a:t> </a:t>
              </a:r>
              <a:r>
                <a:rPr lang="en-US" sz="1800" dirty="0" err="1">
                  <a:effectLst/>
                  <a:latin typeface="+mn-lt"/>
                  <a:ea typeface="Times New Roman" panose="02020603050405020304" pitchFamily="18" charset="0"/>
                </a:rPr>
                <a:t>tiếp</a:t>
              </a:r>
              <a:r>
                <a:rPr lang="en-US" sz="1800" dirty="0">
                  <a:effectLst/>
                  <a:latin typeface="+mn-lt"/>
                  <a:ea typeface="Times New Roman" panose="02020603050405020304" pitchFamily="18" charset="0"/>
                </a:rPr>
                <a:t>, </a:t>
              </a:r>
              <a:r>
                <a:rPr lang="en-US" sz="1800" dirty="0" err="1">
                  <a:effectLst/>
                  <a:latin typeface="+mn-lt"/>
                  <a:ea typeface="Times New Roman" panose="02020603050405020304" pitchFamily="18" charset="0"/>
                </a:rPr>
                <a:t>đầy</a:t>
              </a:r>
              <a:r>
                <a:rPr lang="en-US" sz="1800" dirty="0">
                  <a:effectLst/>
                  <a:latin typeface="+mn-lt"/>
                  <a:ea typeface="Times New Roman" panose="02020603050405020304" pitchFamily="18" charset="0"/>
                </a:rPr>
                <a:t> </a:t>
              </a:r>
              <a:r>
                <a:rPr lang="en-US" sz="1800" dirty="0" err="1">
                  <a:effectLst/>
                  <a:latin typeface="+mn-lt"/>
                  <a:ea typeface="Times New Roman" panose="02020603050405020304" pitchFamily="18" charset="0"/>
                </a:rPr>
                <a:t>đủ</a:t>
              </a:r>
              <a:r>
                <a:rPr lang="en-US" sz="1800" dirty="0">
                  <a:effectLst/>
                  <a:latin typeface="+mn-lt"/>
                  <a:ea typeface="Times New Roman" panose="02020603050405020304" pitchFamily="18" charset="0"/>
                </a:rPr>
                <a:t> </a:t>
              </a:r>
              <a:r>
                <a:rPr lang="en-US" sz="1800" dirty="0" err="1">
                  <a:effectLst/>
                  <a:latin typeface="+mn-lt"/>
                  <a:ea typeface="Times New Roman" panose="02020603050405020304" pitchFamily="18" charset="0"/>
                </a:rPr>
                <a:t>và</a:t>
              </a:r>
              <a:r>
                <a:rPr lang="en-US" sz="1800" dirty="0">
                  <a:effectLst/>
                  <a:latin typeface="+mn-lt"/>
                  <a:ea typeface="Times New Roman" panose="02020603050405020304" pitchFamily="18" charset="0"/>
                </a:rPr>
                <a:t> </a:t>
              </a:r>
              <a:r>
                <a:rPr lang="en-US" sz="1800" dirty="0" err="1">
                  <a:effectLst/>
                  <a:latin typeface="+mn-lt"/>
                  <a:ea typeface="Times New Roman" panose="02020603050405020304" pitchFamily="18" charset="0"/>
                </a:rPr>
                <a:t>đúng</a:t>
              </a:r>
              <a:r>
                <a:rPr lang="en-US" sz="1800" dirty="0">
                  <a:effectLst/>
                  <a:latin typeface="+mn-lt"/>
                  <a:ea typeface="Times New Roman" panose="02020603050405020304" pitchFamily="18" charset="0"/>
                </a:rPr>
                <a:t> </a:t>
              </a:r>
              <a:r>
                <a:rPr lang="en-US" sz="1800" dirty="0" err="1">
                  <a:effectLst/>
                  <a:latin typeface="+mn-lt"/>
                  <a:ea typeface="Times New Roman" panose="02020603050405020304" pitchFamily="18" charset="0"/>
                </a:rPr>
                <a:t>thời</a:t>
              </a:r>
              <a:r>
                <a:rPr lang="en-US" sz="1800" dirty="0">
                  <a:effectLst/>
                  <a:latin typeface="+mn-lt"/>
                  <a:ea typeface="Times New Roman" panose="02020603050405020304" pitchFamily="18" charset="0"/>
                </a:rPr>
                <a:t> </a:t>
              </a:r>
              <a:r>
                <a:rPr lang="en-US" sz="1800" dirty="0" err="1">
                  <a:effectLst/>
                  <a:latin typeface="+mn-lt"/>
                  <a:ea typeface="Times New Roman" panose="02020603050405020304" pitchFamily="18" charset="0"/>
                </a:rPr>
                <a:t>hạn</a:t>
              </a:r>
              <a:endParaRPr lang="en-US" sz="1800" b="0" i="0" dirty="0">
                <a:latin typeface="+mn-lt"/>
              </a:endParaRPr>
            </a:p>
          </p:txBody>
        </p:sp>
        <p:grpSp>
          <p:nvGrpSpPr>
            <p:cNvPr id="15" name="Nhóm 156">
              <a:extLst>
                <a:ext uri="{FF2B5EF4-FFF2-40B4-BE49-F238E27FC236}">
                  <a16:creationId xmlns:a16="http://schemas.microsoft.com/office/drawing/2014/main" id="{79544E55-DC1D-752E-F141-EB37A9DAD05C}"/>
                </a:ext>
              </a:extLst>
            </p:cNvPr>
            <p:cNvGrpSpPr/>
            <p:nvPr/>
          </p:nvGrpSpPr>
          <p:grpSpPr>
            <a:xfrm rot="16200000">
              <a:off x="690749" y="3085589"/>
              <a:ext cx="330518" cy="373184"/>
              <a:chOff x="5963428" y="786027"/>
              <a:chExt cx="867388" cy="1034112"/>
            </a:xfrm>
          </p:grpSpPr>
          <p:sp>
            <p:nvSpPr>
              <p:cNvPr id="16" name="Lưu Đồ: Quyết Định 168">
                <a:extLst>
                  <a:ext uri="{FF2B5EF4-FFF2-40B4-BE49-F238E27FC236}">
                    <a16:creationId xmlns:a16="http://schemas.microsoft.com/office/drawing/2014/main" id="{693437E3-F270-01D4-6F47-79E7E6359F69}"/>
                  </a:ext>
                </a:extLst>
              </p:cNvPr>
              <p:cNvSpPr/>
              <p:nvPr/>
            </p:nvSpPr>
            <p:spPr>
              <a:xfrm>
                <a:off x="5963428" y="110759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17" name="Lưu Đồ: Quyết Định 166">
                <a:extLst>
                  <a:ext uri="{FF2B5EF4-FFF2-40B4-BE49-F238E27FC236}">
                    <a16:creationId xmlns:a16="http://schemas.microsoft.com/office/drawing/2014/main" id="{BFB3663B-3BB3-C2A2-9A0B-0D055591D9EC}"/>
                  </a:ext>
                </a:extLst>
              </p:cNvPr>
              <p:cNvSpPr/>
              <p:nvPr/>
            </p:nvSpPr>
            <p:spPr>
              <a:xfrm>
                <a:off x="6227588" y="1093811"/>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19" name="Lưu Đồ: Quyết Định 164">
                <a:extLst>
                  <a:ext uri="{FF2B5EF4-FFF2-40B4-BE49-F238E27FC236}">
                    <a16:creationId xmlns:a16="http://schemas.microsoft.com/office/drawing/2014/main" id="{39F3CC62-A178-34AD-C40D-0971AA1448E5}"/>
                  </a:ext>
                </a:extLst>
              </p:cNvPr>
              <p:cNvSpPr/>
              <p:nvPr/>
            </p:nvSpPr>
            <p:spPr>
              <a:xfrm>
                <a:off x="6099838" y="141597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20" name="Lưu Đồ: Quyết Định 162">
                <a:extLst>
                  <a:ext uri="{FF2B5EF4-FFF2-40B4-BE49-F238E27FC236}">
                    <a16:creationId xmlns:a16="http://schemas.microsoft.com/office/drawing/2014/main" id="{D9DF2332-0106-28FA-D35D-7E7686522A9F}"/>
                  </a:ext>
                </a:extLst>
              </p:cNvPr>
              <p:cNvSpPr/>
              <p:nvPr/>
            </p:nvSpPr>
            <p:spPr>
              <a:xfrm>
                <a:off x="6080830" y="78602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solidFill>
                    <a:schemeClr val="tx1"/>
                  </a:solidFill>
                </a:endParaRPr>
              </a:p>
            </p:txBody>
          </p:sp>
        </p:grpSp>
      </p:grpSp>
      <p:grpSp>
        <p:nvGrpSpPr>
          <p:cNvPr id="21" name="Nhóm 154">
            <a:extLst>
              <a:ext uri="{FF2B5EF4-FFF2-40B4-BE49-F238E27FC236}">
                <a16:creationId xmlns:a16="http://schemas.microsoft.com/office/drawing/2014/main" id="{CE745B19-CE5B-402A-5AF6-DE1BF1E1E9E9}"/>
              </a:ext>
            </a:extLst>
          </p:cNvPr>
          <p:cNvGrpSpPr/>
          <p:nvPr/>
        </p:nvGrpSpPr>
        <p:grpSpPr>
          <a:xfrm>
            <a:off x="345281" y="2571750"/>
            <a:ext cx="8404037" cy="1703030"/>
            <a:chOff x="669416" y="2897889"/>
            <a:chExt cx="6436563" cy="2270703"/>
          </a:xfrm>
        </p:grpSpPr>
        <p:sp>
          <p:nvSpPr>
            <p:cNvPr id="22" name="TextBox 27">
              <a:extLst>
                <a:ext uri="{FF2B5EF4-FFF2-40B4-BE49-F238E27FC236}">
                  <a16:creationId xmlns:a16="http://schemas.microsoft.com/office/drawing/2014/main" id="{7954D4BC-FE54-EB09-3F7F-D0DE31B8C2F4}"/>
                </a:ext>
              </a:extLst>
            </p:cNvPr>
            <p:cNvSpPr txBox="1"/>
            <p:nvPr/>
          </p:nvSpPr>
          <p:spPr>
            <a:xfrm>
              <a:off x="1158862" y="2897889"/>
              <a:ext cx="5947117" cy="2270703"/>
            </a:xfrm>
            <a:prstGeom prst="rect">
              <a:avLst/>
            </a:prstGeom>
            <a:noFill/>
          </p:spPr>
          <p:txBody>
            <a:bodyPr wrap="square" rtlCol="0">
              <a:spAutoFit/>
            </a:bodyPr>
            <a:lstStyle/>
            <a:p>
              <a:pPr marL="0" marR="0" algn="ctr">
                <a:lnSpc>
                  <a:spcPct val="150000"/>
                </a:lnSpc>
                <a:spcBef>
                  <a:spcPts val="0"/>
                </a:spcBef>
                <a:spcAft>
                  <a:spcPts val="0"/>
                </a:spcAft>
              </a:pPr>
              <a:r>
                <a:rPr lang="en-US" sz="1800" dirty="0" err="1">
                  <a:effectLst/>
                  <a:latin typeface="+mn-lt"/>
                  <a:ea typeface="Times New Roman" panose="02020603050405020304" pitchFamily="18" charset="0"/>
                </a:rPr>
                <a:t>Trường</a:t>
              </a:r>
              <a:r>
                <a:rPr lang="en-US" sz="1800" dirty="0">
                  <a:effectLst/>
                  <a:latin typeface="+mn-lt"/>
                  <a:ea typeface="Times New Roman" panose="02020603050405020304" pitchFamily="18" charset="0"/>
                </a:rPr>
                <a:t> </a:t>
              </a:r>
              <a:r>
                <a:rPr lang="en-US" sz="1800" dirty="0" err="1">
                  <a:effectLst/>
                  <a:latin typeface="+mn-lt"/>
                  <a:ea typeface="Times New Roman" panose="02020603050405020304" pitchFamily="18" charset="0"/>
                </a:rPr>
                <a:t>hợp</a:t>
              </a:r>
              <a:r>
                <a:rPr lang="en-US" sz="1800" dirty="0">
                  <a:effectLst/>
                  <a:latin typeface="+mn-lt"/>
                  <a:ea typeface="Times New Roman" panose="02020603050405020304" pitchFamily="18" charset="0"/>
                </a:rPr>
                <a:t> </a:t>
              </a:r>
              <a:r>
                <a:rPr lang="en-US" sz="1800" dirty="0" err="1">
                  <a:effectLst/>
                  <a:latin typeface="+mn-lt"/>
                  <a:ea typeface="Times New Roman" panose="02020603050405020304" pitchFamily="18" charset="0"/>
                </a:rPr>
                <a:t>đặc</a:t>
              </a:r>
              <a:r>
                <a:rPr lang="en-US" sz="1800" dirty="0">
                  <a:effectLst/>
                  <a:latin typeface="+mn-lt"/>
                  <a:ea typeface="Times New Roman" panose="02020603050405020304" pitchFamily="18" charset="0"/>
                </a:rPr>
                <a:t> </a:t>
              </a:r>
              <a:r>
                <a:rPr lang="en-US" sz="1800" dirty="0" err="1">
                  <a:effectLst/>
                  <a:latin typeface="+mn-lt"/>
                  <a:ea typeface="Times New Roman" panose="02020603050405020304" pitchFamily="18" charset="0"/>
                </a:rPr>
                <a:t>biệt</a:t>
              </a:r>
              <a:r>
                <a:rPr lang="en-US" sz="1800" dirty="0">
                  <a:effectLst/>
                  <a:latin typeface="+mn-lt"/>
                  <a:ea typeface="Times New Roman" panose="02020603050405020304" pitchFamily="18" charset="0"/>
                </a:rPr>
                <a:t> </a:t>
              </a:r>
              <a:r>
                <a:rPr lang="en-US" sz="1800" dirty="0" err="1">
                  <a:effectLst/>
                  <a:latin typeface="+mn-lt"/>
                  <a:ea typeface="Times New Roman" panose="02020603050405020304" pitchFamily="18" charset="0"/>
                </a:rPr>
                <a:t>không</a:t>
              </a:r>
              <a:r>
                <a:rPr lang="en-US" sz="1800" dirty="0">
                  <a:effectLst/>
                  <a:latin typeface="+mn-lt"/>
                  <a:ea typeface="Times New Roman" panose="02020603050405020304" pitchFamily="18" charset="0"/>
                </a:rPr>
                <a:t> </a:t>
              </a:r>
              <a:r>
                <a:rPr lang="en-US" sz="1800" dirty="0" err="1">
                  <a:effectLst/>
                  <a:latin typeface="+mn-lt"/>
                  <a:ea typeface="Times New Roman" panose="02020603050405020304" pitchFamily="18" charset="0"/>
                </a:rPr>
                <a:t>thể</a:t>
              </a:r>
              <a:r>
                <a:rPr lang="en-US" sz="1800" dirty="0">
                  <a:effectLst/>
                  <a:latin typeface="+mn-lt"/>
                  <a:ea typeface="Times New Roman" panose="02020603050405020304" pitchFamily="18" charset="0"/>
                </a:rPr>
                <a:t> </a:t>
              </a:r>
              <a:r>
                <a:rPr lang="en-US" sz="1800" dirty="0" err="1">
                  <a:effectLst/>
                  <a:latin typeface="+mn-lt"/>
                  <a:ea typeface="Times New Roman" panose="02020603050405020304" pitchFamily="18" charset="0"/>
                </a:rPr>
                <a:t>trả</a:t>
              </a:r>
              <a:r>
                <a:rPr lang="en-US" sz="1800" dirty="0">
                  <a:effectLst/>
                  <a:latin typeface="+mn-lt"/>
                  <a:ea typeface="Times New Roman" panose="02020603050405020304" pitchFamily="18" charset="0"/>
                </a:rPr>
                <a:t> </a:t>
              </a:r>
              <a:r>
                <a:rPr lang="en-US" sz="1800" dirty="0" err="1">
                  <a:effectLst/>
                  <a:latin typeface="+mn-lt"/>
                  <a:ea typeface="Times New Roman" panose="02020603050405020304" pitchFamily="18" charset="0"/>
                </a:rPr>
                <a:t>lương</a:t>
              </a:r>
              <a:r>
                <a:rPr lang="en-US" sz="1800" dirty="0">
                  <a:effectLst/>
                  <a:latin typeface="+mn-lt"/>
                  <a:ea typeface="Times New Roman" panose="02020603050405020304" pitchFamily="18" charset="0"/>
                </a:rPr>
                <a:t> </a:t>
              </a:r>
              <a:r>
                <a:rPr lang="en-US" sz="1800" dirty="0" err="1">
                  <a:effectLst/>
                  <a:latin typeface="+mn-lt"/>
                  <a:ea typeface="Times New Roman" panose="02020603050405020304" pitchFamily="18" charset="0"/>
                </a:rPr>
                <a:t>đúng</a:t>
              </a:r>
              <a:r>
                <a:rPr lang="en-US" sz="1800" dirty="0">
                  <a:effectLst/>
                  <a:latin typeface="+mn-lt"/>
                  <a:ea typeface="Times New Roman" panose="02020603050405020304" pitchFamily="18" charset="0"/>
                </a:rPr>
                <a:t> </a:t>
              </a:r>
              <a:r>
                <a:rPr lang="en-US" sz="1800" dirty="0" err="1">
                  <a:effectLst/>
                  <a:latin typeface="+mn-lt"/>
                  <a:ea typeface="Times New Roman" panose="02020603050405020304" pitchFamily="18" charset="0"/>
                </a:rPr>
                <a:t>thời</a:t>
              </a:r>
              <a:r>
                <a:rPr lang="en-US" sz="1800" dirty="0">
                  <a:effectLst/>
                  <a:latin typeface="+mn-lt"/>
                  <a:ea typeface="Times New Roman" panose="02020603050405020304" pitchFamily="18" charset="0"/>
                </a:rPr>
                <a:t> </a:t>
              </a:r>
              <a:r>
                <a:rPr lang="en-US" sz="1800" dirty="0" err="1">
                  <a:effectLst/>
                  <a:latin typeface="+mn-lt"/>
                  <a:ea typeface="Times New Roman" panose="02020603050405020304" pitchFamily="18" charset="0"/>
                </a:rPr>
                <a:t>hạn</a:t>
              </a:r>
              <a:r>
                <a:rPr lang="en-US" sz="1800" dirty="0">
                  <a:effectLst/>
                  <a:latin typeface="+mn-lt"/>
                  <a:ea typeface="Times New Roman" panose="02020603050405020304" pitchFamily="18" charset="0"/>
                </a:rPr>
                <a:t> </a:t>
              </a:r>
              <a:r>
                <a:rPr lang="en-US" sz="1800" dirty="0" err="1">
                  <a:effectLst/>
                  <a:latin typeface="+mn-lt"/>
                  <a:ea typeface="Times New Roman" panose="02020603050405020304" pitchFamily="18" charset="0"/>
                </a:rPr>
                <a:t>thì</a:t>
              </a:r>
              <a:r>
                <a:rPr lang="en-US" sz="1800" dirty="0">
                  <a:effectLst/>
                  <a:latin typeface="+mn-lt"/>
                  <a:ea typeface="Times New Roman" panose="02020603050405020304" pitchFamily="18" charset="0"/>
                </a:rPr>
                <a:t> </a:t>
              </a:r>
              <a:r>
                <a:rPr lang="en-US" sz="1800" dirty="0" err="1">
                  <a:effectLst/>
                  <a:latin typeface="+mn-lt"/>
                  <a:ea typeface="Times New Roman" panose="02020603050405020304" pitchFamily="18" charset="0"/>
                </a:rPr>
                <a:t>không</a:t>
              </a:r>
              <a:r>
                <a:rPr lang="en-US" sz="1800" dirty="0">
                  <a:effectLst/>
                  <a:latin typeface="+mn-lt"/>
                  <a:ea typeface="Times New Roman" panose="02020603050405020304" pitchFamily="18" charset="0"/>
                </a:rPr>
                <a:t> </a:t>
              </a:r>
              <a:r>
                <a:rPr lang="en-US" sz="1800" dirty="0" err="1">
                  <a:effectLst/>
                  <a:latin typeface="+mn-lt"/>
                  <a:ea typeface="Times New Roman" panose="02020603050405020304" pitchFamily="18" charset="0"/>
                </a:rPr>
                <a:t>được</a:t>
              </a:r>
              <a:r>
                <a:rPr lang="en-US" sz="1800" dirty="0">
                  <a:effectLst/>
                  <a:latin typeface="+mn-lt"/>
                  <a:ea typeface="Times New Roman" panose="02020603050405020304" pitchFamily="18" charset="0"/>
                </a:rPr>
                <a:t> </a:t>
              </a:r>
              <a:r>
                <a:rPr lang="en-US" sz="1800" dirty="0" err="1">
                  <a:effectLst/>
                  <a:latin typeface="+mn-lt"/>
                  <a:ea typeface="Times New Roman" panose="02020603050405020304" pitchFamily="18" charset="0"/>
                </a:rPr>
                <a:t>chậm</a:t>
              </a:r>
              <a:r>
                <a:rPr lang="en-US" sz="1800" dirty="0">
                  <a:effectLst/>
                  <a:latin typeface="+mn-lt"/>
                  <a:ea typeface="Times New Roman" panose="02020603050405020304" pitchFamily="18" charset="0"/>
                </a:rPr>
                <a:t> </a:t>
              </a:r>
              <a:r>
                <a:rPr lang="en-US" sz="1800" dirty="0" err="1">
                  <a:effectLst/>
                  <a:latin typeface="+mn-lt"/>
                  <a:ea typeface="Times New Roman" panose="02020603050405020304" pitchFamily="18" charset="0"/>
                </a:rPr>
                <a:t>quá</a:t>
              </a:r>
              <a:r>
                <a:rPr lang="en-US" sz="1800" dirty="0">
                  <a:effectLst/>
                  <a:latin typeface="+mn-lt"/>
                  <a:ea typeface="Times New Roman" panose="02020603050405020304" pitchFamily="18" charset="0"/>
                </a:rPr>
                <a:t> 01 </a:t>
              </a:r>
              <a:r>
                <a:rPr lang="en-US" sz="1800" dirty="0" err="1">
                  <a:effectLst/>
                  <a:latin typeface="+mn-lt"/>
                  <a:ea typeface="Times New Roman" panose="02020603050405020304" pitchFamily="18" charset="0"/>
                </a:rPr>
                <a:t>tháng</a:t>
              </a:r>
              <a:r>
                <a:rPr lang="en-US" sz="1800" dirty="0">
                  <a:effectLst/>
                  <a:latin typeface="+mn-lt"/>
                  <a:ea typeface="Times New Roman" panose="02020603050405020304" pitchFamily="18" charset="0"/>
                </a:rPr>
                <a:t> </a:t>
              </a:r>
              <a:r>
                <a:rPr lang="en-US" sz="1800" dirty="0" err="1">
                  <a:effectLst/>
                  <a:latin typeface="+mn-lt"/>
                  <a:ea typeface="Times New Roman" panose="02020603050405020304" pitchFamily="18" charset="0"/>
                </a:rPr>
                <a:t>và</a:t>
              </a:r>
              <a:r>
                <a:rPr lang="en-US" sz="1800" dirty="0">
                  <a:effectLst/>
                  <a:latin typeface="+mn-lt"/>
                  <a:ea typeface="Times New Roman" panose="02020603050405020304" pitchFamily="18" charset="0"/>
                </a:rPr>
                <a:t> </a:t>
              </a:r>
              <a:r>
                <a:rPr lang="en-US" sz="1800" dirty="0" err="1">
                  <a:effectLst/>
                  <a:latin typeface="+mn-lt"/>
                  <a:ea typeface="Times New Roman" panose="02020603050405020304" pitchFamily="18" charset="0"/>
                </a:rPr>
                <a:t>người</a:t>
              </a:r>
              <a:r>
                <a:rPr lang="en-US" sz="1800" dirty="0">
                  <a:effectLst/>
                  <a:latin typeface="+mn-lt"/>
                  <a:ea typeface="Times New Roman" panose="02020603050405020304" pitchFamily="18" charset="0"/>
                </a:rPr>
                <a:t> </a:t>
              </a:r>
              <a:r>
                <a:rPr lang="en-US" sz="1800" dirty="0" err="1">
                  <a:effectLst/>
                  <a:latin typeface="+mn-lt"/>
                  <a:ea typeface="Times New Roman" panose="02020603050405020304" pitchFamily="18" charset="0"/>
                </a:rPr>
                <a:t>sử</a:t>
              </a:r>
              <a:r>
                <a:rPr lang="en-US" sz="1800" dirty="0">
                  <a:effectLst/>
                  <a:latin typeface="+mn-lt"/>
                  <a:ea typeface="Times New Roman" panose="02020603050405020304" pitchFamily="18" charset="0"/>
                </a:rPr>
                <a:t> </a:t>
              </a:r>
              <a:r>
                <a:rPr lang="en-US" sz="1800" dirty="0" err="1">
                  <a:effectLst/>
                  <a:latin typeface="+mn-lt"/>
                  <a:ea typeface="Times New Roman" panose="02020603050405020304" pitchFamily="18" charset="0"/>
                </a:rPr>
                <a:t>dụng</a:t>
              </a:r>
              <a:r>
                <a:rPr lang="en-US" sz="1800" dirty="0">
                  <a:effectLst/>
                  <a:latin typeface="+mn-lt"/>
                  <a:ea typeface="Times New Roman" panose="02020603050405020304" pitchFamily="18" charset="0"/>
                </a:rPr>
                <a:t> </a:t>
              </a:r>
              <a:r>
                <a:rPr lang="en-US" sz="1800" dirty="0" err="1">
                  <a:effectLst/>
                  <a:latin typeface="+mn-lt"/>
                  <a:ea typeface="Times New Roman" panose="02020603050405020304" pitchFamily="18" charset="0"/>
                </a:rPr>
                <a:t>lao</a:t>
              </a:r>
              <a:r>
                <a:rPr lang="en-US" sz="1800" dirty="0">
                  <a:effectLst/>
                  <a:latin typeface="+mn-lt"/>
                  <a:ea typeface="Times New Roman" panose="02020603050405020304" pitchFamily="18" charset="0"/>
                </a:rPr>
                <a:t> </a:t>
              </a:r>
              <a:r>
                <a:rPr lang="en-US" sz="1800" dirty="0" err="1">
                  <a:effectLst/>
                  <a:latin typeface="+mn-lt"/>
                  <a:ea typeface="Times New Roman" panose="02020603050405020304" pitchFamily="18" charset="0"/>
                </a:rPr>
                <a:t>động</a:t>
              </a:r>
              <a:r>
                <a:rPr lang="en-US" sz="1800" dirty="0">
                  <a:effectLst/>
                  <a:latin typeface="+mn-lt"/>
                  <a:ea typeface="Times New Roman" panose="02020603050405020304" pitchFamily="18" charset="0"/>
                </a:rPr>
                <a:t> </a:t>
              </a:r>
              <a:r>
                <a:rPr lang="en-US" sz="1800" dirty="0" err="1">
                  <a:effectLst/>
                  <a:latin typeface="+mn-lt"/>
                  <a:ea typeface="Times New Roman" panose="02020603050405020304" pitchFamily="18" charset="0"/>
                </a:rPr>
                <a:t>phải</a:t>
              </a:r>
              <a:r>
                <a:rPr lang="en-US" sz="1800" dirty="0">
                  <a:effectLst/>
                  <a:latin typeface="+mn-lt"/>
                  <a:ea typeface="Times New Roman" panose="02020603050405020304" pitchFamily="18" charset="0"/>
                </a:rPr>
                <a:t> </a:t>
              </a:r>
              <a:r>
                <a:rPr lang="en-US" sz="1800" dirty="0" err="1">
                  <a:effectLst/>
                  <a:latin typeface="+mn-lt"/>
                  <a:ea typeface="Times New Roman" panose="02020603050405020304" pitchFamily="18" charset="0"/>
                </a:rPr>
                <a:t>trả</a:t>
              </a:r>
              <a:r>
                <a:rPr lang="en-US" sz="1800" dirty="0">
                  <a:effectLst/>
                  <a:latin typeface="+mn-lt"/>
                  <a:ea typeface="Times New Roman" panose="02020603050405020304" pitchFamily="18" charset="0"/>
                </a:rPr>
                <a:t> </a:t>
              </a:r>
              <a:r>
                <a:rPr lang="en-US" sz="1800" dirty="0" err="1">
                  <a:effectLst/>
                  <a:latin typeface="+mn-lt"/>
                  <a:ea typeface="Times New Roman" panose="02020603050405020304" pitchFamily="18" charset="0"/>
                </a:rPr>
                <a:t>thêm</a:t>
              </a:r>
              <a:r>
                <a:rPr lang="en-US" sz="1800" dirty="0">
                  <a:effectLst/>
                  <a:latin typeface="+mn-lt"/>
                  <a:ea typeface="Times New Roman" panose="02020603050405020304" pitchFamily="18" charset="0"/>
                </a:rPr>
                <a:t> </a:t>
              </a:r>
              <a:r>
                <a:rPr lang="en-US" sz="1800" dirty="0" err="1">
                  <a:effectLst/>
                  <a:latin typeface="+mn-lt"/>
                  <a:ea typeface="Times New Roman" panose="02020603050405020304" pitchFamily="18" charset="0"/>
                </a:rPr>
                <a:t>cho</a:t>
              </a:r>
              <a:r>
                <a:rPr lang="en-US" sz="1800" dirty="0">
                  <a:effectLst/>
                  <a:latin typeface="+mn-lt"/>
                  <a:ea typeface="Times New Roman" panose="02020603050405020304" pitchFamily="18" charset="0"/>
                </a:rPr>
                <a:t> </a:t>
              </a:r>
              <a:r>
                <a:rPr lang="en-US" sz="1800" dirty="0" err="1">
                  <a:effectLst/>
                  <a:latin typeface="+mn-lt"/>
                  <a:ea typeface="Times New Roman" panose="02020603050405020304" pitchFamily="18" charset="0"/>
                </a:rPr>
                <a:t>người</a:t>
              </a:r>
              <a:r>
                <a:rPr lang="en-US" sz="1800" dirty="0">
                  <a:effectLst/>
                  <a:latin typeface="+mn-lt"/>
                  <a:ea typeface="Times New Roman" panose="02020603050405020304" pitchFamily="18" charset="0"/>
                </a:rPr>
                <a:t> </a:t>
              </a:r>
              <a:r>
                <a:rPr lang="en-US" sz="1800" dirty="0" err="1">
                  <a:effectLst/>
                  <a:latin typeface="+mn-lt"/>
                  <a:ea typeface="Times New Roman" panose="02020603050405020304" pitchFamily="18" charset="0"/>
                </a:rPr>
                <a:t>lao</a:t>
              </a:r>
              <a:r>
                <a:rPr lang="en-US" sz="1800" dirty="0">
                  <a:effectLst/>
                  <a:latin typeface="+mn-lt"/>
                  <a:ea typeface="Times New Roman" panose="02020603050405020304" pitchFamily="18" charset="0"/>
                </a:rPr>
                <a:t> </a:t>
              </a:r>
              <a:r>
                <a:rPr lang="en-US" sz="1800" dirty="0" err="1">
                  <a:effectLst/>
                  <a:latin typeface="+mn-lt"/>
                  <a:ea typeface="Times New Roman" panose="02020603050405020304" pitchFamily="18" charset="0"/>
                </a:rPr>
                <a:t>động</a:t>
              </a:r>
              <a:r>
                <a:rPr lang="en-US" sz="1800" dirty="0">
                  <a:effectLst/>
                  <a:latin typeface="+mn-lt"/>
                  <a:ea typeface="Times New Roman" panose="02020603050405020304" pitchFamily="18" charset="0"/>
                </a:rPr>
                <a:t> </a:t>
              </a:r>
              <a:r>
                <a:rPr lang="en-US" sz="1800" dirty="0" err="1">
                  <a:effectLst/>
                  <a:latin typeface="+mn-lt"/>
                  <a:ea typeface="Times New Roman" panose="02020603050405020304" pitchFamily="18" charset="0"/>
                </a:rPr>
                <a:t>một</a:t>
              </a:r>
              <a:r>
                <a:rPr lang="en-US" sz="1800" dirty="0">
                  <a:effectLst/>
                  <a:latin typeface="+mn-lt"/>
                  <a:ea typeface="Times New Roman" panose="02020603050405020304" pitchFamily="18" charset="0"/>
                </a:rPr>
                <a:t> </a:t>
              </a:r>
              <a:r>
                <a:rPr lang="en-US" sz="1800" dirty="0" err="1">
                  <a:effectLst/>
                  <a:latin typeface="+mn-lt"/>
                  <a:ea typeface="Times New Roman" panose="02020603050405020304" pitchFamily="18" charset="0"/>
                </a:rPr>
                <a:t>khoản</a:t>
              </a:r>
              <a:r>
                <a:rPr lang="en-US" sz="1800" dirty="0">
                  <a:effectLst/>
                  <a:latin typeface="+mn-lt"/>
                  <a:ea typeface="Times New Roman" panose="02020603050405020304" pitchFamily="18" charset="0"/>
                </a:rPr>
                <a:t> </a:t>
              </a:r>
              <a:r>
                <a:rPr lang="en-US" sz="1800" dirty="0" err="1">
                  <a:effectLst/>
                  <a:latin typeface="+mn-lt"/>
                  <a:ea typeface="Times New Roman" panose="02020603050405020304" pitchFamily="18" charset="0"/>
                </a:rPr>
                <a:t>tiền</a:t>
              </a:r>
              <a:r>
                <a:rPr lang="en-US" sz="1800" dirty="0">
                  <a:effectLst/>
                  <a:latin typeface="+mn-lt"/>
                  <a:ea typeface="Times New Roman" panose="02020603050405020304" pitchFamily="18" charset="0"/>
                </a:rPr>
                <a:t> </a:t>
              </a:r>
              <a:r>
                <a:rPr lang="en-US" sz="1800" dirty="0" err="1">
                  <a:effectLst/>
                  <a:latin typeface="+mn-lt"/>
                  <a:ea typeface="Times New Roman" panose="02020603050405020304" pitchFamily="18" charset="0"/>
                </a:rPr>
                <a:t>ít</a:t>
              </a:r>
              <a:r>
                <a:rPr lang="en-US" sz="1800" dirty="0">
                  <a:effectLst/>
                  <a:latin typeface="+mn-lt"/>
                  <a:ea typeface="Times New Roman" panose="02020603050405020304" pitchFamily="18" charset="0"/>
                </a:rPr>
                <a:t> </a:t>
              </a:r>
              <a:r>
                <a:rPr lang="en-US" sz="1800" dirty="0" err="1">
                  <a:effectLst/>
                  <a:latin typeface="+mn-lt"/>
                  <a:ea typeface="Times New Roman" panose="02020603050405020304" pitchFamily="18" charset="0"/>
                </a:rPr>
                <a:t>nhất</a:t>
              </a:r>
              <a:r>
                <a:rPr lang="en-US" sz="1800" dirty="0">
                  <a:effectLst/>
                  <a:latin typeface="+mn-lt"/>
                  <a:ea typeface="Times New Roman" panose="02020603050405020304" pitchFamily="18" charset="0"/>
                </a:rPr>
                <a:t> </a:t>
              </a:r>
              <a:r>
                <a:rPr lang="en-US" sz="1800" dirty="0" err="1">
                  <a:effectLst/>
                  <a:latin typeface="+mn-lt"/>
                  <a:ea typeface="Times New Roman" panose="02020603050405020304" pitchFamily="18" charset="0"/>
                </a:rPr>
                <a:t>bằng</a:t>
              </a:r>
              <a:r>
                <a:rPr lang="en-US" sz="1800" dirty="0">
                  <a:effectLst/>
                  <a:latin typeface="+mn-lt"/>
                  <a:ea typeface="Times New Roman" panose="02020603050405020304" pitchFamily="18" charset="0"/>
                </a:rPr>
                <a:t> </a:t>
              </a:r>
              <a:r>
                <a:rPr lang="en-US" sz="1800" dirty="0" err="1">
                  <a:effectLst/>
                  <a:latin typeface="+mn-lt"/>
                  <a:ea typeface="Times New Roman" panose="02020603050405020304" pitchFamily="18" charset="0"/>
                </a:rPr>
                <a:t>lãi</a:t>
              </a:r>
              <a:r>
                <a:rPr lang="en-US" sz="1800" dirty="0">
                  <a:effectLst/>
                  <a:latin typeface="+mn-lt"/>
                  <a:ea typeface="Times New Roman" panose="02020603050405020304" pitchFamily="18" charset="0"/>
                </a:rPr>
                <a:t> </a:t>
              </a:r>
              <a:r>
                <a:rPr lang="en-US" sz="1800" dirty="0" err="1">
                  <a:effectLst/>
                  <a:latin typeface="+mn-lt"/>
                  <a:ea typeface="Times New Roman" panose="02020603050405020304" pitchFamily="18" charset="0"/>
                </a:rPr>
                <a:t>suất</a:t>
              </a:r>
              <a:r>
                <a:rPr lang="en-US" sz="1800" dirty="0">
                  <a:effectLst/>
                  <a:latin typeface="+mn-lt"/>
                  <a:ea typeface="Times New Roman" panose="02020603050405020304" pitchFamily="18" charset="0"/>
                </a:rPr>
                <a:t> </a:t>
              </a:r>
              <a:r>
                <a:rPr lang="en-US" sz="1800" dirty="0" err="1">
                  <a:effectLst/>
                  <a:latin typeface="+mn-lt"/>
                  <a:ea typeface="Times New Roman" panose="02020603050405020304" pitchFamily="18" charset="0"/>
                </a:rPr>
                <a:t>huy</a:t>
              </a:r>
              <a:r>
                <a:rPr lang="en-US" sz="1800" dirty="0">
                  <a:effectLst/>
                  <a:latin typeface="+mn-lt"/>
                  <a:ea typeface="Times New Roman" panose="02020603050405020304" pitchFamily="18" charset="0"/>
                </a:rPr>
                <a:t> </a:t>
              </a:r>
              <a:r>
                <a:rPr lang="en-US" sz="1800" dirty="0" err="1">
                  <a:effectLst/>
                  <a:latin typeface="+mn-lt"/>
                  <a:ea typeface="Times New Roman" panose="02020603050405020304" pitchFamily="18" charset="0"/>
                </a:rPr>
                <a:t>động</a:t>
              </a:r>
              <a:r>
                <a:rPr lang="en-US" sz="1800" dirty="0">
                  <a:effectLst/>
                  <a:latin typeface="+mn-lt"/>
                  <a:ea typeface="Times New Roman" panose="02020603050405020304" pitchFamily="18" charset="0"/>
                </a:rPr>
                <a:t> </a:t>
              </a:r>
              <a:r>
                <a:rPr lang="en-US" sz="1800" dirty="0" err="1">
                  <a:effectLst/>
                  <a:latin typeface="+mn-lt"/>
                  <a:ea typeface="Times New Roman" panose="02020603050405020304" pitchFamily="18" charset="0"/>
                </a:rPr>
                <a:t>tiền</a:t>
              </a:r>
              <a:r>
                <a:rPr lang="en-US" sz="1800" dirty="0">
                  <a:effectLst/>
                  <a:latin typeface="+mn-lt"/>
                  <a:ea typeface="Times New Roman" panose="02020603050405020304" pitchFamily="18" charset="0"/>
                </a:rPr>
                <a:t> </a:t>
              </a:r>
              <a:r>
                <a:rPr lang="en-US" sz="1800" dirty="0" err="1">
                  <a:effectLst/>
                  <a:latin typeface="+mn-lt"/>
                  <a:ea typeface="Times New Roman" panose="02020603050405020304" pitchFamily="18" charset="0"/>
                </a:rPr>
                <a:t>gửi</a:t>
              </a:r>
              <a:r>
                <a:rPr lang="en-US" sz="1800" dirty="0">
                  <a:effectLst/>
                  <a:latin typeface="+mn-lt"/>
                  <a:ea typeface="Times New Roman" panose="02020603050405020304" pitchFamily="18" charset="0"/>
                </a:rPr>
                <a:t> do </a:t>
              </a:r>
              <a:r>
                <a:rPr lang="en-US" sz="1800" dirty="0" err="1">
                  <a:effectLst/>
                  <a:latin typeface="+mn-lt"/>
                  <a:ea typeface="Times New Roman" panose="02020603050405020304" pitchFamily="18" charset="0"/>
                </a:rPr>
                <a:t>Ngân</a:t>
              </a:r>
              <a:r>
                <a:rPr lang="en-US" sz="1800" dirty="0">
                  <a:effectLst/>
                  <a:latin typeface="+mn-lt"/>
                  <a:ea typeface="Times New Roman" panose="02020603050405020304" pitchFamily="18" charset="0"/>
                </a:rPr>
                <a:t> </a:t>
              </a:r>
              <a:r>
                <a:rPr lang="en-US" sz="1800" dirty="0" err="1">
                  <a:effectLst/>
                  <a:latin typeface="+mn-lt"/>
                  <a:ea typeface="Times New Roman" panose="02020603050405020304" pitchFamily="18" charset="0"/>
                </a:rPr>
                <a:t>hàng</a:t>
              </a:r>
              <a:r>
                <a:rPr lang="en-US" sz="1800" dirty="0">
                  <a:effectLst/>
                  <a:latin typeface="+mn-lt"/>
                  <a:ea typeface="Times New Roman" panose="02020603050405020304" pitchFamily="18" charset="0"/>
                </a:rPr>
                <a:t> </a:t>
              </a:r>
              <a:r>
                <a:rPr lang="en-US" sz="1800" dirty="0" err="1">
                  <a:effectLst/>
                  <a:latin typeface="+mn-lt"/>
                  <a:ea typeface="Times New Roman" panose="02020603050405020304" pitchFamily="18" charset="0"/>
                </a:rPr>
                <a:t>Nhà</a:t>
              </a:r>
              <a:r>
                <a:rPr lang="en-US" sz="1800" dirty="0">
                  <a:effectLst/>
                  <a:latin typeface="+mn-lt"/>
                  <a:ea typeface="Times New Roman" panose="02020603050405020304" pitchFamily="18" charset="0"/>
                </a:rPr>
                <a:t> </a:t>
              </a:r>
              <a:r>
                <a:rPr lang="en-US" sz="1800" dirty="0" err="1">
                  <a:effectLst/>
                  <a:latin typeface="+mn-lt"/>
                  <a:ea typeface="Times New Roman" panose="02020603050405020304" pitchFamily="18" charset="0"/>
                </a:rPr>
                <a:t>nước</a:t>
              </a:r>
              <a:r>
                <a:rPr lang="en-US" sz="1800" dirty="0">
                  <a:effectLst/>
                  <a:latin typeface="+mn-lt"/>
                  <a:ea typeface="Times New Roman" panose="02020603050405020304" pitchFamily="18" charset="0"/>
                </a:rPr>
                <a:t> </a:t>
              </a:r>
              <a:r>
                <a:rPr lang="en-US" sz="1800" dirty="0" err="1">
                  <a:effectLst/>
                  <a:latin typeface="+mn-lt"/>
                  <a:ea typeface="Times New Roman" panose="02020603050405020304" pitchFamily="18" charset="0"/>
                </a:rPr>
                <a:t>Việt</a:t>
              </a:r>
              <a:r>
                <a:rPr lang="en-US" sz="1800" dirty="0">
                  <a:effectLst/>
                  <a:latin typeface="+mn-lt"/>
                  <a:ea typeface="Times New Roman" panose="02020603050405020304" pitchFamily="18" charset="0"/>
                </a:rPr>
                <a:t> Nam </a:t>
              </a:r>
              <a:r>
                <a:rPr lang="en-US" sz="1800" dirty="0" err="1">
                  <a:effectLst/>
                  <a:latin typeface="+mn-lt"/>
                  <a:ea typeface="Times New Roman" panose="02020603050405020304" pitchFamily="18" charset="0"/>
                </a:rPr>
                <a:t>công</a:t>
              </a:r>
              <a:r>
                <a:rPr lang="en-US" sz="1800" dirty="0">
                  <a:effectLst/>
                  <a:latin typeface="+mn-lt"/>
                  <a:ea typeface="Times New Roman" panose="02020603050405020304" pitchFamily="18" charset="0"/>
                </a:rPr>
                <a:t> </a:t>
              </a:r>
              <a:r>
                <a:rPr lang="en-US" sz="1800" dirty="0" err="1">
                  <a:effectLst/>
                  <a:latin typeface="+mn-lt"/>
                  <a:ea typeface="Times New Roman" panose="02020603050405020304" pitchFamily="18" charset="0"/>
                </a:rPr>
                <a:t>bố</a:t>
              </a:r>
              <a:r>
                <a:rPr lang="en-US" sz="1800" dirty="0">
                  <a:effectLst/>
                  <a:latin typeface="+mn-lt"/>
                  <a:ea typeface="Times New Roman" panose="02020603050405020304" pitchFamily="18" charset="0"/>
                </a:rPr>
                <a:t> </a:t>
              </a:r>
              <a:r>
                <a:rPr lang="en-US" sz="1800" dirty="0" err="1">
                  <a:effectLst/>
                  <a:latin typeface="+mn-lt"/>
                  <a:ea typeface="Times New Roman" panose="02020603050405020304" pitchFamily="18" charset="0"/>
                </a:rPr>
                <a:t>tại</a:t>
              </a:r>
              <a:r>
                <a:rPr lang="en-US" sz="1800" dirty="0">
                  <a:effectLst/>
                  <a:latin typeface="+mn-lt"/>
                  <a:ea typeface="Times New Roman" panose="02020603050405020304" pitchFamily="18" charset="0"/>
                </a:rPr>
                <a:t> </a:t>
              </a:r>
              <a:r>
                <a:rPr lang="en-US" sz="1800" dirty="0" err="1">
                  <a:effectLst/>
                  <a:latin typeface="+mn-lt"/>
                  <a:ea typeface="Times New Roman" panose="02020603050405020304" pitchFamily="18" charset="0"/>
                </a:rPr>
                <a:t>thời</a:t>
              </a:r>
              <a:r>
                <a:rPr lang="en-US" sz="1800" dirty="0">
                  <a:effectLst/>
                  <a:latin typeface="+mn-lt"/>
                  <a:ea typeface="Times New Roman" panose="02020603050405020304" pitchFamily="18" charset="0"/>
                </a:rPr>
                <a:t> </a:t>
              </a:r>
              <a:r>
                <a:rPr lang="en-US" sz="1800" dirty="0" err="1">
                  <a:effectLst/>
                  <a:latin typeface="+mn-lt"/>
                  <a:ea typeface="Times New Roman" panose="02020603050405020304" pitchFamily="18" charset="0"/>
                </a:rPr>
                <a:t>điểm</a:t>
              </a:r>
              <a:r>
                <a:rPr lang="en-US" sz="1800" dirty="0">
                  <a:effectLst/>
                  <a:latin typeface="+mn-lt"/>
                  <a:ea typeface="Times New Roman" panose="02020603050405020304" pitchFamily="18" charset="0"/>
                </a:rPr>
                <a:t> </a:t>
              </a:r>
              <a:r>
                <a:rPr lang="en-US" sz="1800" dirty="0" err="1">
                  <a:effectLst/>
                  <a:latin typeface="+mn-lt"/>
                  <a:ea typeface="Times New Roman" panose="02020603050405020304" pitchFamily="18" charset="0"/>
                </a:rPr>
                <a:t>trả</a:t>
              </a:r>
              <a:r>
                <a:rPr lang="en-US" sz="1800" dirty="0">
                  <a:effectLst/>
                  <a:latin typeface="+mn-lt"/>
                  <a:ea typeface="Times New Roman" panose="02020603050405020304" pitchFamily="18" charset="0"/>
                </a:rPr>
                <a:t> </a:t>
              </a:r>
              <a:r>
                <a:rPr lang="en-US" sz="1800" dirty="0" err="1">
                  <a:effectLst/>
                  <a:latin typeface="+mn-lt"/>
                  <a:ea typeface="Times New Roman" panose="02020603050405020304" pitchFamily="18" charset="0"/>
                </a:rPr>
                <a:t>lương</a:t>
              </a:r>
              <a:r>
                <a:rPr lang="en-US" sz="1800" dirty="0">
                  <a:effectLst/>
                  <a:latin typeface="+mn-lt"/>
                  <a:ea typeface="Times New Roman" panose="02020603050405020304" pitchFamily="18" charset="0"/>
                </a:rPr>
                <a:t>.</a:t>
              </a:r>
            </a:p>
          </p:txBody>
        </p:sp>
        <p:grpSp>
          <p:nvGrpSpPr>
            <p:cNvPr id="23" name="Nhóm 156">
              <a:extLst>
                <a:ext uri="{FF2B5EF4-FFF2-40B4-BE49-F238E27FC236}">
                  <a16:creationId xmlns:a16="http://schemas.microsoft.com/office/drawing/2014/main" id="{963F9E75-84D2-B662-5AFD-BCC9D44CC05F}"/>
                </a:ext>
              </a:extLst>
            </p:cNvPr>
            <p:cNvGrpSpPr/>
            <p:nvPr/>
          </p:nvGrpSpPr>
          <p:grpSpPr>
            <a:xfrm rot="16200000">
              <a:off x="690749" y="3085589"/>
              <a:ext cx="330518" cy="373184"/>
              <a:chOff x="5963428" y="786027"/>
              <a:chExt cx="867388" cy="1034112"/>
            </a:xfrm>
          </p:grpSpPr>
          <p:sp>
            <p:nvSpPr>
              <p:cNvPr id="24" name="Lưu Đồ: Quyết Định 168">
                <a:extLst>
                  <a:ext uri="{FF2B5EF4-FFF2-40B4-BE49-F238E27FC236}">
                    <a16:creationId xmlns:a16="http://schemas.microsoft.com/office/drawing/2014/main" id="{E27E52F4-E558-1535-D349-C7113D9716DF}"/>
                  </a:ext>
                </a:extLst>
              </p:cNvPr>
              <p:cNvSpPr/>
              <p:nvPr/>
            </p:nvSpPr>
            <p:spPr>
              <a:xfrm>
                <a:off x="5963428" y="110759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25" name="Lưu Đồ: Quyết Định 166">
                <a:extLst>
                  <a:ext uri="{FF2B5EF4-FFF2-40B4-BE49-F238E27FC236}">
                    <a16:creationId xmlns:a16="http://schemas.microsoft.com/office/drawing/2014/main" id="{AEAD0CBD-C75E-DAB8-B895-1F141E3ACCC5}"/>
                  </a:ext>
                </a:extLst>
              </p:cNvPr>
              <p:cNvSpPr/>
              <p:nvPr/>
            </p:nvSpPr>
            <p:spPr>
              <a:xfrm>
                <a:off x="6227588" y="1093811"/>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26" name="Lưu Đồ: Quyết Định 164">
                <a:extLst>
                  <a:ext uri="{FF2B5EF4-FFF2-40B4-BE49-F238E27FC236}">
                    <a16:creationId xmlns:a16="http://schemas.microsoft.com/office/drawing/2014/main" id="{9C5CC2D6-A117-A251-87A0-E5C7F4189976}"/>
                  </a:ext>
                </a:extLst>
              </p:cNvPr>
              <p:cNvSpPr/>
              <p:nvPr/>
            </p:nvSpPr>
            <p:spPr>
              <a:xfrm>
                <a:off x="6099838" y="141597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27" name="Lưu Đồ: Quyết Định 162">
                <a:extLst>
                  <a:ext uri="{FF2B5EF4-FFF2-40B4-BE49-F238E27FC236}">
                    <a16:creationId xmlns:a16="http://schemas.microsoft.com/office/drawing/2014/main" id="{FDBA2C63-B621-347C-4C64-B4583668CB1D}"/>
                  </a:ext>
                </a:extLst>
              </p:cNvPr>
              <p:cNvSpPr/>
              <p:nvPr/>
            </p:nvSpPr>
            <p:spPr>
              <a:xfrm>
                <a:off x="6080830" y="78602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solidFill>
                    <a:schemeClr val="tx1"/>
                  </a:solidFill>
                </a:endParaRPr>
              </a:p>
            </p:txBody>
          </p:sp>
        </p:grpSp>
      </p:grpSp>
      <p:sp>
        <p:nvSpPr>
          <p:cNvPr id="5" name="TextBox 4">
            <a:extLst>
              <a:ext uri="{FF2B5EF4-FFF2-40B4-BE49-F238E27FC236}">
                <a16:creationId xmlns:a16="http://schemas.microsoft.com/office/drawing/2014/main" id="{C6620634-62C1-2591-9102-8F8189113B7B}"/>
              </a:ext>
            </a:extLst>
          </p:cNvPr>
          <p:cNvSpPr txBox="1"/>
          <p:nvPr/>
        </p:nvSpPr>
        <p:spPr>
          <a:xfrm>
            <a:off x="116681" y="828029"/>
            <a:ext cx="5849519" cy="400110"/>
          </a:xfrm>
          <a:prstGeom prst="rect">
            <a:avLst/>
          </a:prstGeom>
          <a:noFill/>
        </p:spPr>
        <p:txBody>
          <a:bodyPr wrap="square" rtlCol="0">
            <a:spAutoFit/>
          </a:bodyPr>
          <a:lstStyle/>
          <a:p>
            <a:pPr algn="ctr"/>
            <a:r>
              <a:rPr lang="en-US" sz="2000" b="1" dirty="0">
                <a:solidFill>
                  <a:schemeClr val="tx1">
                    <a:lumMod val="50000"/>
                  </a:schemeClr>
                </a:solidFill>
                <a:cs typeface="Arial" pitchFamily="34" charset="0"/>
              </a:rPr>
              <a:t>3.4.1.</a:t>
            </a:r>
            <a:r>
              <a:rPr lang="vi-VN" sz="2000" b="1" dirty="0">
                <a:solidFill>
                  <a:schemeClr val="tx1">
                    <a:lumMod val="50000"/>
                  </a:schemeClr>
                </a:solidFill>
                <a:cs typeface="Arial" pitchFamily="34" charset="0"/>
              </a:rPr>
              <a:t>Những nguyên tắc cơ bản của tiền lương</a:t>
            </a:r>
            <a:endParaRPr lang="vi-VN" sz="2000" b="1" dirty="0">
              <a:solidFill>
                <a:schemeClr val="tx1">
                  <a:lumMod val="50000"/>
                </a:schemeClr>
              </a:solidFill>
              <a:latin typeface="Arial" panose="020B0604020202020204" pitchFamily="34" charset="0"/>
              <a:ea typeface="Roboto" panose="02000000000000000000" pitchFamily="2" charset="0"/>
              <a:cs typeface="Arial" panose="020B0604020202020204" pitchFamily="34" charset="0"/>
            </a:endParaRPr>
          </a:p>
        </p:txBody>
      </p:sp>
    </p:spTree>
    <p:extLst>
      <p:ext uri="{BB962C8B-B14F-4D97-AF65-F5344CB8AC3E}">
        <p14:creationId xmlns:p14="http://schemas.microsoft.com/office/powerpoint/2010/main" val="28744820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1000"/>
                                        <p:tgtEl>
                                          <p:spTgt spid="5"/>
                                        </p:tgtEl>
                                      </p:cBhvr>
                                    </p:animEffect>
                                  </p:childTnLst>
                                </p:cTn>
                              </p:par>
                            </p:childTnLst>
                          </p:cTn>
                        </p:par>
                        <p:par>
                          <p:cTn id="8" fill="hold">
                            <p:stCondLst>
                              <p:cond delay="1000"/>
                            </p:stCondLst>
                            <p:childTnLst>
                              <p:par>
                                <p:cTn id="9" presetID="22" presetClass="entr" presetSubtype="1"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up)">
                                      <p:cBhvr>
                                        <p:cTn id="11" dur="750"/>
                                        <p:tgtEl>
                                          <p:spTgt spid="2"/>
                                        </p:tgtEl>
                                      </p:cBhvr>
                                    </p:animEffect>
                                  </p:childTnLst>
                                </p:cTn>
                              </p:par>
                            </p:childTnLst>
                          </p:cTn>
                        </p:par>
                        <p:par>
                          <p:cTn id="12" fill="hold">
                            <p:stCondLst>
                              <p:cond delay="1750"/>
                            </p:stCondLst>
                            <p:childTnLst>
                              <p:par>
                                <p:cTn id="13" presetID="22" presetClass="entr" presetSubtype="1" fill="hold" nodeType="after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wipe(up)">
                                      <p:cBhvr>
                                        <p:cTn id="15" dur="75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7">
            <a:extLst>
              <a:ext uri="{FF2B5EF4-FFF2-40B4-BE49-F238E27FC236}">
                <a16:creationId xmlns:a16="http://schemas.microsoft.com/office/drawing/2014/main" id="{7461F0CA-52DC-FFD3-EB94-A74F26BA0F6B}"/>
              </a:ext>
            </a:extLst>
          </p:cNvPr>
          <p:cNvSpPr txBox="1"/>
          <p:nvPr/>
        </p:nvSpPr>
        <p:spPr>
          <a:xfrm>
            <a:off x="878681" y="1631959"/>
            <a:ext cx="7843838" cy="3266985"/>
          </a:xfrm>
          <a:prstGeom prst="rect">
            <a:avLst/>
          </a:prstGeom>
          <a:noFill/>
        </p:spPr>
        <p:txBody>
          <a:bodyPr wrap="square" rtlCol="0">
            <a:spAutoFit/>
          </a:bodyPr>
          <a:lstStyle/>
          <a:p>
            <a:pPr algn="ctr">
              <a:lnSpc>
                <a:spcPct val="150000"/>
              </a:lnSpc>
            </a:pPr>
            <a:r>
              <a:rPr lang="en-US" sz="2000" dirty="0"/>
              <a:t>      </a:t>
            </a:r>
            <a:r>
              <a:rPr lang="vi-VN" sz="2000" dirty="0"/>
              <a:t>Lương tối thiểu được ấn định theo giá sinh hoạt, đảm bảo cho người lao động làm công việc giản đơn nhất trong điều kiện lao động bình thường nhất bù đắp sức lao động giản đơn và một phần tích lũy tái sản xuất sức lao động mở rộng và được dùng làm căn cứ để tính các mức lương khác.</a:t>
            </a:r>
            <a:endParaRPr lang="en-US" sz="2000" dirty="0"/>
          </a:p>
          <a:p>
            <a:pPr algn="ctr">
              <a:lnSpc>
                <a:spcPct val="150000"/>
              </a:lnSpc>
            </a:pPr>
            <a:r>
              <a:rPr lang="vi-VN" sz="2000" b="1" i="1" dirty="0">
                <a:solidFill>
                  <a:srgbClr val="C00000"/>
                </a:solidFill>
                <a:cs typeface="Arial" pitchFamily="34" charset="0"/>
              </a:rPr>
              <a:t>(Điều </a:t>
            </a:r>
            <a:r>
              <a:rPr lang="en-US" sz="2000" b="1" i="1" dirty="0">
                <a:solidFill>
                  <a:srgbClr val="C00000"/>
                </a:solidFill>
                <a:latin typeface="Arial" pitchFamily="34" charset="0"/>
                <a:cs typeface="Arial" pitchFamily="34" charset="0"/>
              </a:rPr>
              <a:t>94</a:t>
            </a:r>
            <a:r>
              <a:rPr lang="vi-VN" sz="2000" b="1" i="1" dirty="0">
                <a:solidFill>
                  <a:srgbClr val="C00000"/>
                </a:solidFill>
                <a:cs typeface="Arial" pitchFamily="34" charset="0"/>
              </a:rPr>
              <a:t>/BLLĐ/201</a:t>
            </a:r>
            <a:r>
              <a:rPr lang="en-US" sz="2000" b="1" i="1" dirty="0">
                <a:solidFill>
                  <a:srgbClr val="C00000"/>
                </a:solidFill>
                <a:latin typeface="Arial" pitchFamily="34" charset="0"/>
                <a:cs typeface="Arial" pitchFamily="34" charset="0"/>
              </a:rPr>
              <a:t>9</a:t>
            </a:r>
            <a:r>
              <a:rPr lang="vi-VN" sz="2000" b="1" i="1" dirty="0">
                <a:solidFill>
                  <a:srgbClr val="C00000"/>
                </a:solidFill>
                <a:cs typeface="Arial" pitchFamily="34" charset="0"/>
              </a:rPr>
              <a:t>)</a:t>
            </a:r>
            <a:endParaRPr lang="en-US" sz="2000" dirty="0">
              <a:solidFill>
                <a:srgbClr val="C00000"/>
              </a:solidFill>
              <a:latin typeface="Arial" pitchFamily="34" charset="0"/>
              <a:cs typeface="Arial" pitchFamily="34" charset="0"/>
            </a:endParaRPr>
          </a:p>
          <a:p>
            <a:pPr algn="ctr">
              <a:lnSpc>
                <a:spcPct val="150000"/>
              </a:lnSpc>
            </a:pPr>
            <a:endParaRPr lang="en-US" sz="2000" b="1" dirty="0">
              <a:latin typeface="Arial" pitchFamily="34" charset="0"/>
              <a:cs typeface="Arial" pitchFamily="34" charset="0"/>
            </a:endParaRPr>
          </a:p>
        </p:txBody>
      </p:sp>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2" name="TextBox 1">
            <a:extLst>
              <a:ext uri="{FF2B5EF4-FFF2-40B4-BE49-F238E27FC236}">
                <a16:creationId xmlns:a16="http://schemas.microsoft.com/office/drawing/2014/main" id="{E626C0FD-CBD4-2AD1-DB89-A123C6D5F95F}"/>
              </a:ext>
            </a:extLst>
          </p:cNvPr>
          <p:cNvSpPr txBox="1"/>
          <p:nvPr/>
        </p:nvSpPr>
        <p:spPr>
          <a:xfrm>
            <a:off x="-873442" y="994966"/>
            <a:ext cx="5849519" cy="707886"/>
          </a:xfrm>
          <a:prstGeom prst="rect">
            <a:avLst/>
          </a:prstGeom>
          <a:noFill/>
        </p:spPr>
        <p:txBody>
          <a:bodyPr wrap="square" rtlCol="0">
            <a:spAutoFit/>
          </a:bodyPr>
          <a:lstStyle/>
          <a:p>
            <a:pPr algn="ctr"/>
            <a:r>
              <a:rPr lang="en-US" sz="2000" b="1" dirty="0">
                <a:cs typeface="Arial" pitchFamily="34" charset="0"/>
              </a:rPr>
              <a:t>3.4.1.</a:t>
            </a:r>
            <a:r>
              <a:rPr lang="vi-VN" b="1" i="1" dirty="0"/>
              <a:t> </a:t>
            </a:r>
            <a:r>
              <a:rPr lang="vi-VN" sz="2000" b="1" i="1" dirty="0"/>
              <a:t>Tiền lương tối thiểu</a:t>
            </a:r>
            <a:endParaRPr lang="en-US" sz="2000" b="1" i="1" dirty="0"/>
          </a:p>
          <a:p>
            <a:pPr algn="ctr"/>
            <a:endParaRPr lang="vi-VN" sz="2000" b="1" dirty="0">
              <a:solidFill>
                <a:srgbClr val="C00000"/>
              </a:solidFill>
              <a:latin typeface="Arial" panose="020B0604020202020204" pitchFamily="34" charset="0"/>
              <a:ea typeface="Roboto" panose="02000000000000000000" pitchFamily="2" charset="0"/>
              <a:cs typeface="Arial" panose="020B0604020202020204" pitchFamily="34" charset="0"/>
            </a:endParaRPr>
          </a:p>
        </p:txBody>
      </p:sp>
      <p:sp>
        <p:nvSpPr>
          <p:cNvPr id="5" name="TextBox 4">
            <a:extLst>
              <a:ext uri="{FF2B5EF4-FFF2-40B4-BE49-F238E27FC236}">
                <a16:creationId xmlns:a16="http://schemas.microsoft.com/office/drawing/2014/main" id="{44533349-68C5-5F63-96B7-8684B5D35D52}"/>
              </a:ext>
            </a:extLst>
          </p:cNvPr>
          <p:cNvSpPr txBox="1"/>
          <p:nvPr/>
        </p:nvSpPr>
        <p:spPr>
          <a:xfrm>
            <a:off x="345281" y="503749"/>
            <a:ext cx="6917111" cy="461665"/>
          </a:xfrm>
          <a:prstGeom prst="rect">
            <a:avLst/>
          </a:prstGeom>
          <a:noFill/>
        </p:spPr>
        <p:txBody>
          <a:bodyPr wrap="square" rtlCol="0">
            <a:spAutoFit/>
          </a:bodyPr>
          <a:lstStyle/>
          <a:p>
            <a:pPr>
              <a:defRPr/>
            </a:pPr>
            <a:r>
              <a:rPr lang="vi-VN" sz="2400" b="1" dirty="0">
                <a:solidFill>
                  <a:srgbClr val="C00000"/>
                </a:solidFill>
                <a:cs typeface="Arial" pitchFamily="34" charset="0"/>
              </a:rPr>
              <a:t>3.4. Tiền lương</a:t>
            </a:r>
          </a:p>
        </p:txBody>
      </p:sp>
    </p:spTree>
    <p:extLst>
      <p:ext uri="{BB962C8B-B14F-4D97-AF65-F5344CB8AC3E}">
        <p14:creationId xmlns:p14="http://schemas.microsoft.com/office/powerpoint/2010/main" val="41566670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1000"/>
                                        <p:tgtEl>
                                          <p:spTgt spid="5"/>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randombar(horizontal)">
                                      <p:cBhvr>
                                        <p:cTn id="10" dur="1000"/>
                                        <p:tgtEl>
                                          <p:spTgt spid="2"/>
                                        </p:tgtEl>
                                      </p:cBhvr>
                                    </p:animEffect>
                                  </p:childTnLst>
                                </p:cTn>
                              </p:par>
                            </p:childTnLst>
                          </p:cTn>
                        </p:par>
                        <p:par>
                          <p:cTn id="11" fill="hold">
                            <p:stCondLst>
                              <p:cond delay="1000"/>
                            </p:stCondLst>
                            <p:childTnLst>
                              <p:par>
                                <p:cTn id="12" presetID="22" presetClass="entr" presetSubtype="1" fill="hold" grpId="0"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up)">
                                      <p:cBhvr>
                                        <p:cTn id="14"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 grpId="0"/>
      <p:bldP spid="5"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3" name="AutoShape 6" descr="Danh ca Ngọc Sơn chia sẻ di chúc viết tay sâu sắc và đầy tình cảm của người  cha quá cố - MOLI Star">
            <a:extLst>
              <a:ext uri="{FF2B5EF4-FFF2-40B4-BE49-F238E27FC236}">
                <a16:creationId xmlns:a16="http://schemas.microsoft.com/office/drawing/2014/main" id="{09A0B033-5114-91F5-D69C-16D907191493}"/>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4" name="AutoShape 6" descr="Danh ca Ngọc Sơn chia sẻ di chúc viết tay sâu sắc và đầy tình cảm của người  cha quá cố - MOLI Star">
            <a:extLst>
              <a:ext uri="{FF2B5EF4-FFF2-40B4-BE49-F238E27FC236}">
                <a16:creationId xmlns:a16="http://schemas.microsoft.com/office/drawing/2014/main" id="{C930D15B-602F-4DF2-A7AB-40C76182ACC0}"/>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grpSp>
        <p:nvGrpSpPr>
          <p:cNvPr id="17" name="Nhóm 8">
            <a:extLst>
              <a:ext uri="{FF2B5EF4-FFF2-40B4-BE49-F238E27FC236}">
                <a16:creationId xmlns:a16="http://schemas.microsoft.com/office/drawing/2014/main" id="{6C0944EF-4298-EFF7-360C-1E71F5FD48CC}"/>
              </a:ext>
            </a:extLst>
          </p:cNvPr>
          <p:cNvGrpSpPr/>
          <p:nvPr/>
        </p:nvGrpSpPr>
        <p:grpSpPr>
          <a:xfrm>
            <a:off x="622757" y="1475550"/>
            <a:ext cx="6892259" cy="1060775"/>
            <a:chOff x="1158239" y="3339450"/>
            <a:chExt cx="4387795" cy="1414367"/>
          </a:xfrm>
        </p:grpSpPr>
        <p:grpSp>
          <p:nvGrpSpPr>
            <p:cNvPr id="19" name="Nhóm 5">
              <a:extLst>
                <a:ext uri="{FF2B5EF4-FFF2-40B4-BE49-F238E27FC236}">
                  <a16:creationId xmlns:a16="http://schemas.microsoft.com/office/drawing/2014/main" id="{C5E50113-5C66-FEEF-CFFF-8E1303ED2D12}"/>
                </a:ext>
              </a:extLst>
            </p:cNvPr>
            <p:cNvGrpSpPr/>
            <p:nvPr/>
          </p:nvGrpSpPr>
          <p:grpSpPr>
            <a:xfrm>
              <a:off x="1158239" y="3339450"/>
              <a:ext cx="3362468" cy="1241070"/>
              <a:chOff x="1189622" y="3163084"/>
              <a:chExt cx="3362468" cy="1241070"/>
            </a:xfrm>
          </p:grpSpPr>
          <p:sp>
            <p:nvSpPr>
              <p:cNvPr id="21" name="Hình chữ nhật: Góc Tròn 2">
                <a:extLst>
                  <a:ext uri="{FF2B5EF4-FFF2-40B4-BE49-F238E27FC236}">
                    <a16:creationId xmlns:a16="http://schemas.microsoft.com/office/drawing/2014/main" id="{F6426A1D-D4F9-4F3D-9330-1E144E694A4D}"/>
                  </a:ext>
                </a:extLst>
              </p:cNvPr>
              <p:cNvSpPr/>
              <p:nvPr/>
            </p:nvSpPr>
            <p:spPr>
              <a:xfrm>
                <a:off x="1189622" y="3210323"/>
                <a:ext cx="78010" cy="1193831"/>
              </a:xfrm>
              <a:prstGeom prst="roundRect">
                <a:avLst/>
              </a:prstGeom>
              <a:solidFill>
                <a:srgbClr val="E768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22" name="TextBox 24">
                <a:extLst>
                  <a:ext uri="{FF2B5EF4-FFF2-40B4-BE49-F238E27FC236}">
                    <a16:creationId xmlns:a16="http://schemas.microsoft.com/office/drawing/2014/main" id="{E0D01B64-F655-7148-5D34-99997FA3550E}"/>
                  </a:ext>
                </a:extLst>
              </p:cNvPr>
              <p:cNvSpPr txBox="1"/>
              <p:nvPr/>
            </p:nvSpPr>
            <p:spPr>
              <a:xfrm>
                <a:off x="1315742" y="3163084"/>
                <a:ext cx="3236348" cy="492443"/>
              </a:xfrm>
              <a:prstGeom prst="rect">
                <a:avLst/>
              </a:prstGeom>
              <a:noFill/>
            </p:spPr>
            <p:txBody>
              <a:bodyPr wrap="square" rtlCol="0">
                <a:spAutoFit/>
              </a:bodyPr>
              <a:lstStyle/>
              <a:p>
                <a:pPr lvl="0"/>
                <a:r>
                  <a:rPr lang="en-US" sz="1800" dirty="0">
                    <a:solidFill>
                      <a:srgbClr val="C00000"/>
                    </a:solidFill>
                    <a:cs typeface="Arial" pitchFamily="34" charset="0"/>
                  </a:rPr>
                  <a:t>1</a:t>
                </a:r>
                <a:endParaRPr lang="en-US" sz="1800" dirty="0">
                  <a:solidFill>
                    <a:srgbClr val="C00000"/>
                  </a:solidFill>
                </a:endParaRPr>
              </a:p>
            </p:txBody>
          </p:sp>
          <p:cxnSp>
            <p:nvCxnSpPr>
              <p:cNvPr id="23" name="Đường nối Thẳng 4">
                <a:extLst>
                  <a:ext uri="{FF2B5EF4-FFF2-40B4-BE49-F238E27FC236}">
                    <a16:creationId xmlns:a16="http://schemas.microsoft.com/office/drawing/2014/main" id="{C1699F43-433F-664D-0890-0B54D8FE3FFD}"/>
                  </a:ext>
                </a:extLst>
              </p:cNvPr>
              <p:cNvCxnSpPr>
                <a:cxnSpLocks/>
              </p:cNvCxnSpPr>
              <p:nvPr/>
            </p:nvCxnSpPr>
            <p:spPr>
              <a:xfrm>
                <a:off x="1275102" y="3654824"/>
                <a:ext cx="3015339" cy="0"/>
              </a:xfrm>
              <a:prstGeom prst="line">
                <a:avLst/>
              </a:prstGeom>
              <a:ln w="12700">
                <a:solidFill>
                  <a:srgbClr val="E7680F"/>
                </a:solidFill>
              </a:ln>
            </p:spPr>
            <p:style>
              <a:lnRef idx="1">
                <a:schemeClr val="accent1"/>
              </a:lnRef>
              <a:fillRef idx="0">
                <a:schemeClr val="accent1"/>
              </a:fillRef>
              <a:effectRef idx="0">
                <a:schemeClr val="accent1"/>
              </a:effectRef>
              <a:fontRef idx="minor">
                <a:schemeClr val="tx1"/>
              </a:fontRef>
            </p:style>
          </p:cxnSp>
        </p:grpSp>
        <p:sp>
          <p:nvSpPr>
            <p:cNvPr id="20" name="TextBox 27">
              <a:extLst>
                <a:ext uri="{FF2B5EF4-FFF2-40B4-BE49-F238E27FC236}">
                  <a16:creationId xmlns:a16="http://schemas.microsoft.com/office/drawing/2014/main" id="{581B68F2-D658-0008-CE29-2B2C27A80074}"/>
                </a:ext>
              </a:extLst>
            </p:cNvPr>
            <p:cNvSpPr txBox="1"/>
            <p:nvPr/>
          </p:nvSpPr>
          <p:spPr>
            <a:xfrm>
              <a:off x="1243719" y="3892042"/>
              <a:ext cx="4302315" cy="861775"/>
            </a:xfrm>
            <a:prstGeom prst="rect">
              <a:avLst/>
            </a:prstGeom>
            <a:noFill/>
          </p:spPr>
          <p:txBody>
            <a:bodyPr wrap="square" rtlCol="0">
              <a:spAutoFit/>
            </a:bodyPr>
            <a:lstStyle/>
            <a:p>
              <a:pPr algn="ctr">
                <a:defRPr/>
              </a:pPr>
              <a:r>
                <a:rPr lang="vi-VN" sz="1800" dirty="0">
                  <a:effectLst/>
                  <a:latin typeface="+mn-lt"/>
                  <a:ea typeface="Times New Roman" panose="02020603050405020304" pitchFamily="18" charset="0"/>
                </a:rPr>
                <a:t>dùng để trả cho người lao động làm công việc giản đơn nhất trong điều kiện lao động bình thường</a:t>
              </a:r>
              <a:endParaRPr lang="vi-VN" sz="1800" dirty="0">
                <a:latin typeface="+mn-lt"/>
                <a:cs typeface="Arial" pitchFamily="34" charset="0"/>
              </a:endParaRPr>
            </a:p>
          </p:txBody>
        </p:sp>
      </p:grpSp>
      <p:grpSp>
        <p:nvGrpSpPr>
          <p:cNvPr id="24" name="Nhóm 27">
            <a:extLst>
              <a:ext uri="{FF2B5EF4-FFF2-40B4-BE49-F238E27FC236}">
                <a16:creationId xmlns:a16="http://schemas.microsoft.com/office/drawing/2014/main" id="{0BA576AE-779A-0476-89FB-F0EE6A16EE7C}"/>
              </a:ext>
            </a:extLst>
          </p:cNvPr>
          <p:cNvGrpSpPr/>
          <p:nvPr/>
        </p:nvGrpSpPr>
        <p:grpSpPr>
          <a:xfrm>
            <a:off x="481012" y="2737149"/>
            <a:ext cx="7491737" cy="737609"/>
            <a:chOff x="629469" y="3339451"/>
            <a:chExt cx="5926103" cy="983479"/>
          </a:xfrm>
        </p:grpSpPr>
        <p:grpSp>
          <p:nvGrpSpPr>
            <p:cNvPr id="26" name="Nhóm 89">
              <a:extLst>
                <a:ext uri="{FF2B5EF4-FFF2-40B4-BE49-F238E27FC236}">
                  <a16:creationId xmlns:a16="http://schemas.microsoft.com/office/drawing/2014/main" id="{3D690B85-D7E8-523F-A59E-225766D6959B}"/>
                </a:ext>
              </a:extLst>
            </p:cNvPr>
            <p:cNvGrpSpPr/>
            <p:nvPr/>
          </p:nvGrpSpPr>
          <p:grpSpPr>
            <a:xfrm>
              <a:off x="1158239" y="3339451"/>
              <a:ext cx="5142624" cy="874325"/>
              <a:chOff x="1189622" y="3163085"/>
              <a:chExt cx="5142624" cy="874325"/>
            </a:xfrm>
          </p:grpSpPr>
          <p:sp>
            <p:nvSpPr>
              <p:cNvPr id="28" name="!!4">
                <a:extLst>
                  <a:ext uri="{FF2B5EF4-FFF2-40B4-BE49-F238E27FC236}">
                    <a16:creationId xmlns:a16="http://schemas.microsoft.com/office/drawing/2014/main" id="{46A08BBA-11CA-3605-A61C-A08A7FBF5E8D}"/>
                  </a:ext>
                </a:extLst>
              </p:cNvPr>
              <p:cNvSpPr/>
              <p:nvPr/>
            </p:nvSpPr>
            <p:spPr>
              <a:xfrm>
                <a:off x="1189622" y="3210324"/>
                <a:ext cx="85480" cy="827086"/>
              </a:xfrm>
              <a:prstGeom prst="roundRect">
                <a:avLst/>
              </a:prstGeom>
              <a:solidFill>
                <a:srgbClr val="E768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p>
            </p:txBody>
          </p:sp>
          <p:sp>
            <p:nvSpPr>
              <p:cNvPr id="29" name="!!3">
                <a:extLst>
                  <a:ext uri="{FF2B5EF4-FFF2-40B4-BE49-F238E27FC236}">
                    <a16:creationId xmlns:a16="http://schemas.microsoft.com/office/drawing/2014/main" id="{E2F2527F-4524-DB87-77B9-EE45BE86BF4A}"/>
                  </a:ext>
                </a:extLst>
              </p:cNvPr>
              <p:cNvSpPr txBox="1"/>
              <p:nvPr/>
            </p:nvSpPr>
            <p:spPr>
              <a:xfrm>
                <a:off x="1315742" y="3163085"/>
                <a:ext cx="5016504" cy="492442"/>
              </a:xfrm>
              <a:prstGeom prst="rect">
                <a:avLst/>
              </a:prstGeom>
              <a:noFill/>
            </p:spPr>
            <p:txBody>
              <a:bodyPr wrap="square" rtlCol="0">
                <a:spAutoFit/>
              </a:bodyPr>
              <a:lstStyle/>
              <a:p>
                <a:pPr lvl="0"/>
                <a:r>
                  <a:rPr lang="en-US" sz="1800" dirty="0">
                    <a:solidFill>
                      <a:srgbClr val="C00000"/>
                    </a:solidFill>
                    <a:cs typeface="Arial" pitchFamily="34" charset="0"/>
                  </a:rPr>
                  <a:t>2</a:t>
                </a:r>
                <a:endParaRPr lang="en-US" sz="1800" dirty="0">
                  <a:solidFill>
                    <a:srgbClr val="C00000"/>
                  </a:solidFill>
                </a:endParaRPr>
              </a:p>
            </p:txBody>
          </p:sp>
          <p:cxnSp>
            <p:nvCxnSpPr>
              <p:cNvPr id="30" name="!!2">
                <a:extLst>
                  <a:ext uri="{FF2B5EF4-FFF2-40B4-BE49-F238E27FC236}">
                    <a16:creationId xmlns:a16="http://schemas.microsoft.com/office/drawing/2014/main" id="{BD084F6A-6048-4167-EC77-03985E3BCDA4}"/>
                  </a:ext>
                </a:extLst>
              </p:cNvPr>
              <p:cNvCxnSpPr>
                <a:cxnSpLocks/>
              </p:cNvCxnSpPr>
              <p:nvPr/>
            </p:nvCxnSpPr>
            <p:spPr>
              <a:xfrm>
                <a:off x="1275102" y="3654824"/>
                <a:ext cx="3015339" cy="0"/>
              </a:xfrm>
              <a:prstGeom prst="line">
                <a:avLst/>
              </a:prstGeom>
              <a:ln w="12700">
                <a:solidFill>
                  <a:srgbClr val="E7680F"/>
                </a:solidFill>
              </a:ln>
            </p:spPr>
            <p:style>
              <a:lnRef idx="1">
                <a:schemeClr val="accent1"/>
              </a:lnRef>
              <a:fillRef idx="0">
                <a:schemeClr val="accent1"/>
              </a:fillRef>
              <a:effectRef idx="0">
                <a:schemeClr val="accent1"/>
              </a:effectRef>
              <a:fontRef idx="minor">
                <a:schemeClr val="tx1"/>
              </a:fontRef>
            </p:style>
          </p:cxnSp>
        </p:grpSp>
        <p:sp>
          <p:nvSpPr>
            <p:cNvPr id="27" name="!!1">
              <a:extLst>
                <a:ext uri="{FF2B5EF4-FFF2-40B4-BE49-F238E27FC236}">
                  <a16:creationId xmlns:a16="http://schemas.microsoft.com/office/drawing/2014/main" id="{B9B8B857-A9B0-9118-DCA6-97A915F85FAD}"/>
                </a:ext>
              </a:extLst>
            </p:cNvPr>
            <p:cNvSpPr txBox="1"/>
            <p:nvPr/>
          </p:nvSpPr>
          <p:spPr>
            <a:xfrm>
              <a:off x="629469" y="3830487"/>
              <a:ext cx="5926103" cy="492443"/>
            </a:xfrm>
            <a:prstGeom prst="rect">
              <a:avLst/>
            </a:prstGeom>
            <a:noFill/>
          </p:spPr>
          <p:txBody>
            <a:bodyPr wrap="square" rtlCol="0">
              <a:spAutoFit/>
            </a:bodyPr>
            <a:lstStyle/>
            <a:p>
              <a:pPr algn="ctr" fontAlgn="auto">
                <a:spcBef>
                  <a:spcPts val="0"/>
                </a:spcBef>
                <a:spcAft>
                  <a:spcPts val="0"/>
                </a:spcAft>
                <a:defRPr/>
              </a:pPr>
              <a:r>
                <a:rPr lang="vi-VN" sz="1800" dirty="0">
                  <a:effectLst/>
                  <a:latin typeface="+mn-lt"/>
                  <a:ea typeface="Times New Roman" panose="02020603050405020304" pitchFamily="18" charset="0"/>
                </a:rPr>
                <a:t>dùng làm căn cứ để tính trả các mức lương khác</a:t>
              </a:r>
              <a:endParaRPr lang="vi-VN" sz="2000" b="1" i="1" dirty="0">
                <a:latin typeface="+mn-lt"/>
                <a:cs typeface="Arial" pitchFamily="34" charset="0"/>
              </a:endParaRPr>
            </a:p>
          </p:txBody>
        </p:sp>
      </p:grpSp>
      <p:sp>
        <p:nvSpPr>
          <p:cNvPr id="5" name="TextBox 4">
            <a:extLst>
              <a:ext uri="{FF2B5EF4-FFF2-40B4-BE49-F238E27FC236}">
                <a16:creationId xmlns:a16="http://schemas.microsoft.com/office/drawing/2014/main" id="{78D8636B-5662-5CD7-88B9-DF320C39B7CD}"/>
              </a:ext>
            </a:extLst>
          </p:cNvPr>
          <p:cNvSpPr txBox="1"/>
          <p:nvPr/>
        </p:nvSpPr>
        <p:spPr>
          <a:xfrm>
            <a:off x="1173187" y="674112"/>
            <a:ext cx="5677669" cy="830997"/>
          </a:xfrm>
          <a:prstGeom prst="rect">
            <a:avLst/>
          </a:prstGeom>
          <a:noFill/>
        </p:spPr>
        <p:txBody>
          <a:bodyPr wrap="square" rtlCol="0">
            <a:spAutoFit/>
          </a:bodyPr>
          <a:lstStyle/>
          <a:p>
            <a:pPr algn="ctr">
              <a:defRPr/>
            </a:pPr>
            <a:r>
              <a:rPr lang="en-US" sz="2400" b="1" dirty="0">
                <a:latin typeface="Arial" pitchFamily="34" charset="0"/>
                <a:cs typeface="Arial" pitchFamily="34" charset="0"/>
              </a:rPr>
              <a:t>T</a:t>
            </a:r>
            <a:r>
              <a:rPr lang="vi-VN" sz="2400" b="1" dirty="0">
                <a:cs typeface="Arial" pitchFamily="34" charset="0"/>
              </a:rPr>
              <a:t>iền lương tối thiểu thực hiện 2 chức năng cơ bản</a:t>
            </a:r>
          </a:p>
        </p:txBody>
      </p:sp>
      <p:sp>
        <p:nvSpPr>
          <p:cNvPr id="2" name="TextBox 1">
            <a:extLst>
              <a:ext uri="{FF2B5EF4-FFF2-40B4-BE49-F238E27FC236}">
                <a16:creationId xmlns:a16="http://schemas.microsoft.com/office/drawing/2014/main" id="{BABB6D52-9F1B-F303-3733-E1D4F1F4AE54}"/>
              </a:ext>
            </a:extLst>
          </p:cNvPr>
          <p:cNvSpPr txBox="1"/>
          <p:nvPr/>
        </p:nvSpPr>
        <p:spPr>
          <a:xfrm>
            <a:off x="421481" y="3738024"/>
            <a:ext cx="7908131" cy="707886"/>
          </a:xfrm>
          <a:prstGeom prst="rect">
            <a:avLst/>
          </a:prstGeom>
          <a:noFill/>
        </p:spPr>
        <p:txBody>
          <a:bodyPr wrap="square" rtlCol="0">
            <a:spAutoFit/>
          </a:bodyPr>
          <a:lstStyle/>
          <a:p>
            <a:pPr algn="ctr">
              <a:defRPr/>
            </a:pPr>
            <a:r>
              <a:rPr lang="vi-VN" sz="2000" dirty="0">
                <a:cs typeface="Arial" pitchFamily="34" charset="0"/>
              </a:rPr>
              <a:t>Tiền lương tối thiểu do </a:t>
            </a:r>
            <a:r>
              <a:rPr lang="vi-VN" sz="2000" b="1" dirty="0">
                <a:solidFill>
                  <a:srgbClr val="FF0000"/>
                </a:solidFill>
                <a:cs typeface="Arial" pitchFamily="34" charset="0"/>
              </a:rPr>
              <a:t>Chính phủ quyết định</a:t>
            </a:r>
            <a:r>
              <a:rPr lang="vi-VN" sz="2000" dirty="0">
                <a:solidFill>
                  <a:srgbClr val="FF0000"/>
                </a:solidFill>
                <a:cs typeface="Arial" pitchFamily="34" charset="0"/>
              </a:rPr>
              <a:t> </a:t>
            </a:r>
            <a:r>
              <a:rPr lang="vi-VN" sz="2000" dirty="0">
                <a:cs typeface="Arial" pitchFamily="34" charset="0"/>
              </a:rPr>
              <a:t>và </a:t>
            </a:r>
            <a:r>
              <a:rPr lang="vi-VN" sz="2000" b="1" dirty="0">
                <a:solidFill>
                  <a:srgbClr val="FF0000"/>
                </a:solidFill>
                <a:cs typeface="Arial" pitchFamily="34" charset="0"/>
              </a:rPr>
              <a:t>công bố trong từng thời kỳ </a:t>
            </a:r>
            <a:r>
              <a:rPr lang="vi-VN" sz="2000" dirty="0">
                <a:cs typeface="Arial" pitchFamily="34" charset="0"/>
              </a:rPr>
              <a:t>sau khi tham khảo ý kiến của các đối tác xã hội</a:t>
            </a:r>
          </a:p>
        </p:txBody>
      </p:sp>
    </p:spTree>
    <p:extLst>
      <p:ext uri="{BB962C8B-B14F-4D97-AF65-F5344CB8AC3E}">
        <p14:creationId xmlns:p14="http://schemas.microsoft.com/office/powerpoint/2010/main" val="79400340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1000"/>
                                        <p:tgtEl>
                                          <p:spTgt spid="5"/>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wipe(left)">
                                      <p:cBhvr>
                                        <p:cTn id="11" dur="1000"/>
                                        <p:tgtEl>
                                          <p:spTgt spid="17"/>
                                        </p:tgtEl>
                                      </p:cBhvr>
                                    </p:animEffect>
                                  </p:childTnLst>
                                </p:cTn>
                              </p:par>
                            </p:childTnLst>
                          </p:cTn>
                        </p:par>
                        <p:par>
                          <p:cTn id="12" fill="hold">
                            <p:stCondLst>
                              <p:cond delay="2000"/>
                            </p:stCondLst>
                            <p:childTnLst>
                              <p:par>
                                <p:cTn id="13" presetID="22" presetClass="entr" presetSubtype="8" fill="hold" nodeType="after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wipe(left)">
                                      <p:cBhvr>
                                        <p:cTn id="15" dur="1000"/>
                                        <p:tgtEl>
                                          <p:spTgt spid="24"/>
                                        </p:tgtEl>
                                      </p:cBhvr>
                                    </p:animEffect>
                                  </p:childTnLst>
                                </p:cTn>
                              </p:par>
                            </p:childTnLst>
                          </p:cTn>
                        </p:par>
                        <p:par>
                          <p:cTn id="16" fill="hold">
                            <p:stCondLst>
                              <p:cond delay="3000"/>
                            </p:stCondLst>
                            <p:childTnLst>
                              <p:par>
                                <p:cTn id="17" presetID="14" presetClass="entr" presetSubtype="10" fill="hold" grpId="0"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randombar(horizontal)">
                                      <p:cBhvr>
                                        <p:cTn id="1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2" name="TextBox 1">
            <a:extLst>
              <a:ext uri="{FF2B5EF4-FFF2-40B4-BE49-F238E27FC236}">
                <a16:creationId xmlns:a16="http://schemas.microsoft.com/office/drawing/2014/main" id="{E626C0FD-CBD4-2AD1-DB89-A123C6D5F95F}"/>
              </a:ext>
            </a:extLst>
          </p:cNvPr>
          <p:cNvSpPr txBox="1"/>
          <p:nvPr/>
        </p:nvSpPr>
        <p:spPr>
          <a:xfrm>
            <a:off x="169186" y="962712"/>
            <a:ext cx="5849519" cy="400110"/>
          </a:xfrm>
          <a:prstGeom prst="rect">
            <a:avLst/>
          </a:prstGeom>
          <a:noFill/>
        </p:spPr>
        <p:txBody>
          <a:bodyPr wrap="square" rtlCol="0">
            <a:spAutoFit/>
          </a:bodyPr>
          <a:lstStyle/>
          <a:p>
            <a:pPr algn="ctr"/>
            <a:r>
              <a:rPr lang="en-US" sz="2000" b="1" dirty="0">
                <a:cs typeface="Arial" pitchFamily="34" charset="0"/>
              </a:rPr>
              <a:t>3.4.3.</a:t>
            </a:r>
            <a:r>
              <a:rPr lang="vi-VN" b="1" i="1" dirty="0"/>
              <a:t> </a:t>
            </a:r>
            <a:r>
              <a:rPr lang="vi-VN" sz="2000" b="1" dirty="0">
                <a:cs typeface="Arial" pitchFamily="34" charset="0"/>
              </a:rPr>
              <a:t>Tiền lương trong thời gian làm thêm</a:t>
            </a:r>
            <a:endParaRPr lang="vi-VN" sz="2000" b="1" dirty="0">
              <a:solidFill>
                <a:srgbClr val="C00000"/>
              </a:solidFill>
              <a:latin typeface="Arial" panose="020B0604020202020204" pitchFamily="34" charset="0"/>
              <a:ea typeface="Roboto" panose="02000000000000000000" pitchFamily="2" charset="0"/>
              <a:cs typeface="Arial" panose="020B0604020202020204" pitchFamily="34" charset="0"/>
            </a:endParaRPr>
          </a:p>
        </p:txBody>
      </p:sp>
      <p:sp>
        <p:nvSpPr>
          <p:cNvPr id="5" name="TextBox 4">
            <a:extLst>
              <a:ext uri="{FF2B5EF4-FFF2-40B4-BE49-F238E27FC236}">
                <a16:creationId xmlns:a16="http://schemas.microsoft.com/office/drawing/2014/main" id="{44533349-68C5-5F63-96B7-8684B5D35D52}"/>
              </a:ext>
            </a:extLst>
          </p:cNvPr>
          <p:cNvSpPr txBox="1"/>
          <p:nvPr/>
        </p:nvSpPr>
        <p:spPr>
          <a:xfrm>
            <a:off x="409574" y="459105"/>
            <a:ext cx="6917111" cy="461665"/>
          </a:xfrm>
          <a:prstGeom prst="rect">
            <a:avLst/>
          </a:prstGeom>
          <a:noFill/>
        </p:spPr>
        <p:txBody>
          <a:bodyPr wrap="square" rtlCol="0">
            <a:spAutoFit/>
          </a:bodyPr>
          <a:lstStyle/>
          <a:p>
            <a:pPr>
              <a:defRPr/>
            </a:pPr>
            <a:r>
              <a:rPr lang="vi-VN" sz="2400" b="1" dirty="0">
                <a:solidFill>
                  <a:srgbClr val="C00000"/>
                </a:solidFill>
                <a:cs typeface="Arial" pitchFamily="34" charset="0"/>
              </a:rPr>
              <a:t>3.4. Tiền lương</a:t>
            </a:r>
          </a:p>
        </p:txBody>
      </p:sp>
      <p:grpSp>
        <p:nvGrpSpPr>
          <p:cNvPr id="4" name="Nhóm 154">
            <a:extLst>
              <a:ext uri="{FF2B5EF4-FFF2-40B4-BE49-F238E27FC236}">
                <a16:creationId xmlns:a16="http://schemas.microsoft.com/office/drawing/2014/main" id="{B593EAF1-D40C-92B3-EAAD-1F487082E3F6}"/>
              </a:ext>
            </a:extLst>
          </p:cNvPr>
          <p:cNvGrpSpPr/>
          <p:nvPr/>
        </p:nvGrpSpPr>
        <p:grpSpPr>
          <a:xfrm>
            <a:off x="230981" y="1899849"/>
            <a:ext cx="8720138" cy="646331"/>
            <a:chOff x="669416" y="3002915"/>
            <a:chExt cx="6203398" cy="861774"/>
          </a:xfrm>
        </p:grpSpPr>
        <p:sp>
          <p:nvSpPr>
            <p:cNvPr id="6" name="TextBox 27">
              <a:extLst>
                <a:ext uri="{FF2B5EF4-FFF2-40B4-BE49-F238E27FC236}">
                  <a16:creationId xmlns:a16="http://schemas.microsoft.com/office/drawing/2014/main" id="{C21DCB9B-979D-29D7-A318-869A8F1FE754}"/>
                </a:ext>
              </a:extLst>
            </p:cNvPr>
            <p:cNvSpPr txBox="1"/>
            <p:nvPr/>
          </p:nvSpPr>
          <p:spPr>
            <a:xfrm>
              <a:off x="977560" y="3002915"/>
              <a:ext cx="5895254" cy="861774"/>
            </a:xfrm>
            <a:prstGeom prst="rect">
              <a:avLst/>
            </a:prstGeom>
            <a:noFill/>
          </p:spPr>
          <p:txBody>
            <a:bodyPr wrap="square" rtlCol="0">
              <a:spAutoFit/>
            </a:bodyPr>
            <a:lstStyle/>
            <a:p>
              <a:pPr lvl="0" algn="ctr"/>
              <a:r>
                <a:rPr lang="vi-VN" sz="1800" dirty="0">
                  <a:cs typeface="Arial" pitchFamily="34" charset="0"/>
                </a:rPr>
                <a:t>Tiền lương làm </a:t>
              </a:r>
              <a:r>
                <a:rPr lang="vi-VN" sz="1800" dirty="0">
                  <a:solidFill>
                    <a:srgbClr val="FF0000"/>
                  </a:solidFill>
                  <a:cs typeface="Arial" pitchFamily="34" charset="0"/>
                </a:rPr>
                <a:t>thêm giờ </a:t>
              </a:r>
              <a:r>
                <a:rPr lang="vi-VN" sz="1800" dirty="0">
                  <a:cs typeface="Arial" pitchFamily="34" charset="0"/>
                </a:rPr>
                <a:t>trong </a:t>
              </a:r>
              <a:r>
                <a:rPr lang="vi-VN" sz="1800" dirty="0">
                  <a:solidFill>
                    <a:srgbClr val="FF0000"/>
                  </a:solidFill>
                  <a:cs typeface="Arial" pitchFamily="34" charset="0"/>
                </a:rPr>
                <a:t>ngày làm việc bình thường</a:t>
              </a:r>
              <a:r>
                <a:rPr lang="vi-VN" sz="1800" dirty="0">
                  <a:cs typeface="Arial" pitchFamily="34" charset="0"/>
                </a:rPr>
                <a:t> ít nhất bằng </a:t>
              </a:r>
              <a:r>
                <a:rPr lang="vi-VN" sz="1800" dirty="0">
                  <a:solidFill>
                    <a:srgbClr val="FF0000"/>
                  </a:solidFill>
                  <a:cs typeface="Arial" pitchFamily="34" charset="0"/>
                </a:rPr>
                <a:t>150%</a:t>
              </a:r>
              <a:r>
                <a:rPr lang="vi-VN" sz="1800" dirty="0">
                  <a:cs typeface="Arial" pitchFamily="34" charset="0"/>
                </a:rPr>
                <a:t>;</a:t>
              </a:r>
              <a:endParaRPr lang="en-US" sz="1800" b="0" i="0" dirty="0">
                <a:latin typeface="+mn-lt"/>
              </a:endParaRPr>
            </a:p>
          </p:txBody>
        </p:sp>
        <p:grpSp>
          <p:nvGrpSpPr>
            <p:cNvPr id="7" name="Nhóm 156">
              <a:extLst>
                <a:ext uri="{FF2B5EF4-FFF2-40B4-BE49-F238E27FC236}">
                  <a16:creationId xmlns:a16="http://schemas.microsoft.com/office/drawing/2014/main" id="{3C5B179F-7749-5D19-B16A-DDCAB773D9F4}"/>
                </a:ext>
              </a:extLst>
            </p:cNvPr>
            <p:cNvGrpSpPr/>
            <p:nvPr/>
          </p:nvGrpSpPr>
          <p:grpSpPr>
            <a:xfrm rot="16200000">
              <a:off x="690749" y="3085589"/>
              <a:ext cx="330518" cy="373184"/>
              <a:chOff x="5963428" y="786027"/>
              <a:chExt cx="867388" cy="1034112"/>
            </a:xfrm>
          </p:grpSpPr>
          <p:sp>
            <p:nvSpPr>
              <p:cNvPr id="8" name="Lưu Đồ: Quyết Định 168">
                <a:extLst>
                  <a:ext uri="{FF2B5EF4-FFF2-40B4-BE49-F238E27FC236}">
                    <a16:creationId xmlns:a16="http://schemas.microsoft.com/office/drawing/2014/main" id="{CB1AEE1E-711B-D2C2-EEB8-A0E71ACABA31}"/>
                  </a:ext>
                </a:extLst>
              </p:cNvPr>
              <p:cNvSpPr/>
              <p:nvPr/>
            </p:nvSpPr>
            <p:spPr>
              <a:xfrm>
                <a:off x="5963428" y="110759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9" name="Lưu Đồ: Quyết Định 166">
                <a:extLst>
                  <a:ext uri="{FF2B5EF4-FFF2-40B4-BE49-F238E27FC236}">
                    <a16:creationId xmlns:a16="http://schemas.microsoft.com/office/drawing/2014/main" id="{F3B46F2D-4EE5-0A1E-16E7-6D263EC5AC64}"/>
                  </a:ext>
                </a:extLst>
              </p:cNvPr>
              <p:cNvSpPr/>
              <p:nvPr/>
            </p:nvSpPr>
            <p:spPr>
              <a:xfrm>
                <a:off x="6227588" y="1093811"/>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10" name="Lưu Đồ: Quyết Định 164">
                <a:extLst>
                  <a:ext uri="{FF2B5EF4-FFF2-40B4-BE49-F238E27FC236}">
                    <a16:creationId xmlns:a16="http://schemas.microsoft.com/office/drawing/2014/main" id="{9CF8872C-5EDB-D6D4-88B8-29795310AEC3}"/>
                  </a:ext>
                </a:extLst>
              </p:cNvPr>
              <p:cNvSpPr/>
              <p:nvPr/>
            </p:nvSpPr>
            <p:spPr>
              <a:xfrm>
                <a:off x="6099838" y="141597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11" name="Lưu Đồ: Quyết Định 162">
                <a:extLst>
                  <a:ext uri="{FF2B5EF4-FFF2-40B4-BE49-F238E27FC236}">
                    <a16:creationId xmlns:a16="http://schemas.microsoft.com/office/drawing/2014/main" id="{C57EC1CD-9E59-02A4-98E2-9F27B2E7DA1E}"/>
                  </a:ext>
                </a:extLst>
              </p:cNvPr>
              <p:cNvSpPr/>
              <p:nvPr/>
            </p:nvSpPr>
            <p:spPr>
              <a:xfrm>
                <a:off x="6080830" y="78602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solidFill>
                    <a:schemeClr val="tx1"/>
                  </a:solidFill>
                </a:endParaRPr>
              </a:p>
            </p:txBody>
          </p:sp>
        </p:grpSp>
      </p:grpSp>
      <p:grpSp>
        <p:nvGrpSpPr>
          <p:cNvPr id="12" name="Nhóm 154">
            <a:extLst>
              <a:ext uri="{FF2B5EF4-FFF2-40B4-BE49-F238E27FC236}">
                <a16:creationId xmlns:a16="http://schemas.microsoft.com/office/drawing/2014/main" id="{119AAC2C-CDFB-9740-0C7F-78C10E69707A}"/>
              </a:ext>
            </a:extLst>
          </p:cNvPr>
          <p:cNvGrpSpPr/>
          <p:nvPr/>
        </p:nvGrpSpPr>
        <p:grpSpPr>
          <a:xfrm>
            <a:off x="219073" y="2378290"/>
            <a:ext cx="8450107" cy="369332"/>
            <a:chOff x="669416" y="3056631"/>
            <a:chExt cx="6011301" cy="492442"/>
          </a:xfrm>
        </p:grpSpPr>
        <p:sp>
          <p:nvSpPr>
            <p:cNvPr id="13" name="TextBox 27">
              <a:extLst>
                <a:ext uri="{FF2B5EF4-FFF2-40B4-BE49-F238E27FC236}">
                  <a16:creationId xmlns:a16="http://schemas.microsoft.com/office/drawing/2014/main" id="{3D3A6E62-8138-D530-5741-6F8CE91E5AD2}"/>
                </a:ext>
              </a:extLst>
            </p:cNvPr>
            <p:cNvSpPr txBox="1"/>
            <p:nvPr/>
          </p:nvSpPr>
          <p:spPr>
            <a:xfrm>
              <a:off x="785463" y="3056631"/>
              <a:ext cx="5895254" cy="492442"/>
            </a:xfrm>
            <a:prstGeom prst="rect">
              <a:avLst/>
            </a:prstGeom>
            <a:noFill/>
          </p:spPr>
          <p:txBody>
            <a:bodyPr wrap="square" rtlCol="0">
              <a:spAutoFit/>
            </a:bodyPr>
            <a:lstStyle/>
            <a:p>
              <a:pPr lvl="0" algn="ctr"/>
              <a:r>
                <a:rPr lang="vi-VN" sz="1800" dirty="0">
                  <a:solidFill>
                    <a:schemeClr val="tx1"/>
                  </a:solidFill>
                  <a:cs typeface="Arial" pitchFamily="34" charset="0"/>
                </a:rPr>
                <a:t>Tiền lương làm thêm giờ trong </a:t>
              </a:r>
              <a:r>
                <a:rPr lang="vi-VN" sz="1800" dirty="0">
                  <a:solidFill>
                    <a:srgbClr val="FF0000"/>
                  </a:solidFill>
                  <a:cs typeface="Arial" pitchFamily="34" charset="0"/>
                </a:rPr>
                <a:t>ngày nghỉ hàng tuần</a:t>
              </a:r>
              <a:r>
                <a:rPr lang="vi-VN" sz="1800" dirty="0">
                  <a:cs typeface="Arial" pitchFamily="34" charset="0"/>
                </a:rPr>
                <a:t> </a:t>
              </a:r>
              <a:r>
                <a:rPr lang="vi-VN" sz="1800" dirty="0">
                  <a:solidFill>
                    <a:schemeClr val="tx1"/>
                  </a:solidFill>
                  <a:cs typeface="Arial" pitchFamily="34" charset="0"/>
                </a:rPr>
                <a:t>ít nhất bằng </a:t>
              </a:r>
              <a:r>
                <a:rPr lang="vi-VN" sz="1800" dirty="0">
                  <a:solidFill>
                    <a:srgbClr val="FF0000"/>
                  </a:solidFill>
                  <a:cs typeface="Arial" pitchFamily="34" charset="0"/>
                </a:rPr>
                <a:t>200%</a:t>
              </a:r>
              <a:r>
                <a:rPr lang="vi-VN" sz="1800" dirty="0">
                  <a:cs typeface="Arial" pitchFamily="34" charset="0"/>
                </a:rPr>
                <a:t>;</a:t>
              </a:r>
              <a:endParaRPr lang="en-US" sz="1800" b="0" i="0" dirty="0">
                <a:latin typeface="+mn-lt"/>
              </a:endParaRPr>
            </a:p>
          </p:txBody>
        </p:sp>
        <p:grpSp>
          <p:nvGrpSpPr>
            <p:cNvPr id="15" name="Nhóm 156">
              <a:extLst>
                <a:ext uri="{FF2B5EF4-FFF2-40B4-BE49-F238E27FC236}">
                  <a16:creationId xmlns:a16="http://schemas.microsoft.com/office/drawing/2014/main" id="{9C45FCCC-F3D2-8BC0-B80B-D369263F1F11}"/>
                </a:ext>
              </a:extLst>
            </p:cNvPr>
            <p:cNvGrpSpPr/>
            <p:nvPr/>
          </p:nvGrpSpPr>
          <p:grpSpPr>
            <a:xfrm rot="16200000">
              <a:off x="690749" y="3085589"/>
              <a:ext cx="330518" cy="373184"/>
              <a:chOff x="5963428" y="786027"/>
              <a:chExt cx="867388" cy="1034112"/>
            </a:xfrm>
          </p:grpSpPr>
          <p:sp>
            <p:nvSpPr>
              <p:cNvPr id="16" name="Lưu Đồ: Quyết Định 168">
                <a:extLst>
                  <a:ext uri="{FF2B5EF4-FFF2-40B4-BE49-F238E27FC236}">
                    <a16:creationId xmlns:a16="http://schemas.microsoft.com/office/drawing/2014/main" id="{1BB36DC8-AC94-F460-DF49-A6B4B4BF3DAF}"/>
                  </a:ext>
                </a:extLst>
              </p:cNvPr>
              <p:cNvSpPr/>
              <p:nvPr/>
            </p:nvSpPr>
            <p:spPr>
              <a:xfrm>
                <a:off x="5963428" y="110759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17" name="Lưu Đồ: Quyết Định 166">
                <a:extLst>
                  <a:ext uri="{FF2B5EF4-FFF2-40B4-BE49-F238E27FC236}">
                    <a16:creationId xmlns:a16="http://schemas.microsoft.com/office/drawing/2014/main" id="{9E5F0F99-536E-9A6E-957C-FF34A34D2818}"/>
                  </a:ext>
                </a:extLst>
              </p:cNvPr>
              <p:cNvSpPr/>
              <p:nvPr/>
            </p:nvSpPr>
            <p:spPr>
              <a:xfrm>
                <a:off x="6227588" y="1093811"/>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18" name="Lưu Đồ: Quyết Định 164">
                <a:extLst>
                  <a:ext uri="{FF2B5EF4-FFF2-40B4-BE49-F238E27FC236}">
                    <a16:creationId xmlns:a16="http://schemas.microsoft.com/office/drawing/2014/main" id="{BEAA375F-C341-E193-953C-21BB798DA009}"/>
                  </a:ext>
                </a:extLst>
              </p:cNvPr>
              <p:cNvSpPr/>
              <p:nvPr/>
            </p:nvSpPr>
            <p:spPr>
              <a:xfrm>
                <a:off x="6099838" y="141597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19" name="Lưu Đồ: Quyết Định 162">
                <a:extLst>
                  <a:ext uri="{FF2B5EF4-FFF2-40B4-BE49-F238E27FC236}">
                    <a16:creationId xmlns:a16="http://schemas.microsoft.com/office/drawing/2014/main" id="{00C9181B-327D-C10C-ADA4-3F79BCA02CB6}"/>
                  </a:ext>
                </a:extLst>
              </p:cNvPr>
              <p:cNvSpPr/>
              <p:nvPr/>
            </p:nvSpPr>
            <p:spPr>
              <a:xfrm>
                <a:off x="6080830" y="78602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solidFill>
                    <a:schemeClr val="tx1"/>
                  </a:solidFill>
                </a:endParaRPr>
              </a:p>
            </p:txBody>
          </p:sp>
        </p:grpSp>
      </p:grpSp>
      <p:grpSp>
        <p:nvGrpSpPr>
          <p:cNvPr id="20" name="Nhóm 154">
            <a:extLst>
              <a:ext uri="{FF2B5EF4-FFF2-40B4-BE49-F238E27FC236}">
                <a16:creationId xmlns:a16="http://schemas.microsoft.com/office/drawing/2014/main" id="{7C549089-64C3-9415-C98A-7B32B9A4B914}"/>
              </a:ext>
            </a:extLst>
          </p:cNvPr>
          <p:cNvGrpSpPr/>
          <p:nvPr/>
        </p:nvGrpSpPr>
        <p:grpSpPr>
          <a:xfrm>
            <a:off x="207166" y="2866444"/>
            <a:ext cx="8450107" cy="646331"/>
            <a:chOff x="669416" y="3056631"/>
            <a:chExt cx="6011301" cy="861774"/>
          </a:xfrm>
        </p:grpSpPr>
        <p:sp>
          <p:nvSpPr>
            <p:cNvPr id="21" name="TextBox 27">
              <a:extLst>
                <a:ext uri="{FF2B5EF4-FFF2-40B4-BE49-F238E27FC236}">
                  <a16:creationId xmlns:a16="http://schemas.microsoft.com/office/drawing/2014/main" id="{28480606-8DB3-6058-3FFA-E5D2C09DD34B}"/>
                </a:ext>
              </a:extLst>
            </p:cNvPr>
            <p:cNvSpPr txBox="1"/>
            <p:nvPr/>
          </p:nvSpPr>
          <p:spPr>
            <a:xfrm>
              <a:off x="926339" y="3056631"/>
              <a:ext cx="5754378" cy="861774"/>
            </a:xfrm>
            <a:prstGeom prst="rect">
              <a:avLst/>
            </a:prstGeom>
            <a:noFill/>
          </p:spPr>
          <p:txBody>
            <a:bodyPr wrap="square" rtlCol="0">
              <a:spAutoFit/>
            </a:bodyPr>
            <a:lstStyle/>
            <a:p>
              <a:pPr lvl="0" algn="ctr"/>
              <a:r>
                <a:rPr lang="vi-VN" sz="1800" dirty="0">
                  <a:cs typeface="Arial" pitchFamily="34" charset="0"/>
                </a:rPr>
                <a:t>Tiền lương làm thêm giờ trong </a:t>
              </a:r>
              <a:r>
                <a:rPr lang="vi-VN" sz="1800" dirty="0">
                  <a:solidFill>
                    <a:srgbClr val="FF0000"/>
                  </a:solidFill>
                  <a:cs typeface="Arial" pitchFamily="34" charset="0"/>
                </a:rPr>
                <a:t>ngày lễ, ngày tết</a:t>
              </a:r>
              <a:r>
                <a:rPr lang="vi-VN" sz="1800" dirty="0">
                  <a:cs typeface="Arial" pitchFamily="34" charset="0"/>
                </a:rPr>
                <a:t>, ngày nghỉ có lương ít nhất bằng </a:t>
              </a:r>
              <a:r>
                <a:rPr lang="vi-VN" sz="1800" dirty="0">
                  <a:solidFill>
                    <a:srgbClr val="FF0000"/>
                  </a:solidFill>
                  <a:cs typeface="Arial" pitchFamily="34" charset="0"/>
                </a:rPr>
                <a:t>300%</a:t>
              </a:r>
              <a:r>
                <a:rPr lang="vi-VN" sz="1800" dirty="0">
                  <a:cs typeface="Arial" pitchFamily="34" charset="0"/>
                </a:rPr>
                <a:t> chưa kể tiền lương ngày lễ, ngày nghỉ có hưởng lương</a:t>
              </a:r>
              <a:endParaRPr lang="en-US" sz="1800" b="0" i="0" dirty="0">
                <a:latin typeface="+mn-lt"/>
              </a:endParaRPr>
            </a:p>
          </p:txBody>
        </p:sp>
        <p:grpSp>
          <p:nvGrpSpPr>
            <p:cNvPr id="22" name="Nhóm 156">
              <a:extLst>
                <a:ext uri="{FF2B5EF4-FFF2-40B4-BE49-F238E27FC236}">
                  <a16:creationId xmlns:a16="http://schemas.microsoft.com/office/drawing/2014/main" id="{5B0F988E-0BEF-2A45-567B-94F0011E663B}"/>
                </a:ext>
              </a:extLst>
            </p:cNvPr>
            <p:cNvGrpSpPr/>
            <p:nvPr/>
          </p:nvGrpSpPr>
          <p:grpSpPr>
            <a:xfrm rot="16200000">
              <a:off x="690749" y="3085589"/>
              <a:ext cx="330518" cy="373184"/>
              <a:chOff x="5963428" y="786027"/>
              <a:chExt cx="867388" cy="1034112"/>
            </a:xfrm>
          </p:grpSpPr>
          <p:sp>
            <p:nvSpPr>
              <p:cNvPr id="23" name="Lưu Đồ: Quyết Định 168">
                <a:extLst>
                  <a:ext uri="{FF2B5EF4-FFF2-40B4-BE49-F238E27FC236}">
                    <a16:creationId xmlns:a16="http://schemas.microsoft.com/office/drawing/2014/main" id="{0F180B10-F8CC-867F-3641-A8A6349F6DC0}"/>
                  </a:ext>
                </a:extLst>
              </p:cNvPr>
              <p:cNvSpPr/>
              <p:nvPr/>
            </p:nvSpPr>
            <p:spPr>
              <a:xfrm>
                <a:off x="5963428" y="110759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24" name="Lưu Đồ: Quyết Định 166">
                <a:extLst>
                  <a:ext uri="{FF2B5EF4-FFF2-40B4-BE49-F238E27FC236}">
                    <a16:creationId xmlns:a16="http://schemas.microsoft.com/office/drawing/2014/main" id="{DC28B485-BD96-4426-A195-077DE27321E1}"/>
                  </a:ext>
                </a:extLst>
              </p:cNvPr>
              <p:cNvSpPr/>
              <p:nvPr/>
            </p:nvSpPr>
            <p:spPr>
              <a:xfrm>
                <a:off x="6227588" y="1093811"/>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25" name="Lưu Đồ: Quyết Định 164">
                <a:extLst>
                  <a:ext uri="{FF2B5EF4-FFF2-40B4-BE49-F238E27FC236}">
                    <a16:creationId xmlns:a16="http://schemas.microsoft.com/office/drawing/2014/main" id="{E58D06BC-C09D-9A7C-AC75-4339BF54D24F}"/>
                  </a:ext>
                </a:extLst>
              </p:cNvPr>
              <p:cNvSpPr/>
              <p:nvPr/>
            </p:nvSpPr>
            <p:spPr>
              <a:xfrm>
                <a:off x="6099838" y="141597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26" name="Lưu Đồ: Quyết Định 162">
                <a:extLst>
                  <a:ext uri="{FF2B5EF4-FFF2-40B4-BE49-F238E27FC236}">
                    <a16:creationId xmlns:a16="http://schemas.microsoft.com/office/drawing/2014/main" id="{20F2F8CB-CDA6-E4B7-8A01-081E228890A7}"/>
                  </a:ext>
                </a:extLst>
              </p:cNvPr>
              <p:cNvSpPr/>
              <p:nvPr/>
            </p:nvSpPr>
            <p:spPr>
              <a:xfrm>
                <a:off x="6080830" y="78602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solidFill>
                    <a:schemeClr val="tx1"/>
                  </a:solidFill>
                </a:endParaRPr>
              </a:p>
            </p:txBody>
          </p:sp>
        </p:grpSp>
      </p:grpSp>
      <p:grpSp>
        <p:nvGrpSpPr>
          <p:cNvPr id="27" name="Nhóm 154">
            <a:extLst>
              <a:ext uri="{FF2B5EF4-FFF2-40B4-BE49-F238E27FC236}">
                <a16:creationId xmlns:a16="http://schemas.microsoft.com/office/drawing/2014/main" id="{BC6FF775-9DCC-1530-A665-9DEB700E2299}"/>
              </a:ext>
            </a:extLst>
          </p:cNvPr>
          <p:cNvGrpSpPr/>
          <p:nvPr/>
        </p:nvGrpSpPr>
        <p:grpSpPr>
          <a:xfrm>
            <a:off x="66673" y="3685187"/>
            <a:ext cx="8492005" cy="411273"/>
            <a:chOff x="669416" y="3106922"/>
            <a:chExt cx="6041107" cy="548363"/>
          </a:xfrm>
        </p:grpSpPr>
        <p:sp>
          <p:nvSpPr>
            <p:cNvPr id="28" name="TextBox 27">
              <a:extLst>
                <a:ext uri="{FF2B5EF4-FFF2-40B4-BE49-F238E27FC236}">
                  <a16:creationId xmlns:a16="http://schemas.microsoft.com/office/drawing/2014/main" id="{E648FC0C-8009-D4FB-7766-CFB61087564F}"/>
                </a:ext>
              </a:extLst>
            </p:cNvPr>
            <p:cNvSpPr txBox="1"/>
            <p:nvPr/>
          </p:nvSpPr>
          <p:spPr>
            <a:xfrm>
              <a:off x="815269" y="3162843"/>
              <a:ext cx="5895254" cy="492442"/>
            </a:xfrm>
            <a:prstGeom prst="rect">
              <a:avLst/>
            </a:prstGeom>
            <a:noFill/>
          </p:spPr>
          <p:txBody>
            <a:bodyPr wrap="square" rtlCol="0">
              <a:spAutoFit/>
            </a:bodyPr>
            <a:lstStyle/>
            <a:p>
              <a:pPr lvl="0" algn="ctr"/>
              <a:r>
                <a:rPr lang="vi-VN" sz="1800" dirty="0">
                  <a:solidFill>
                    <a:schemeClr val="tx2">
                      <a:lumMod val="10000"/>
                    </a:schemeClr>
                  </a:solidFill>
                  <a:cs typeface="Arial" pitchFamily="34" charset="0"/>
                </a:rPr>
                <a:t>Nếu làm thêm vào ban đêm còn được cộng thêm từ 30% đến 35%.</a:t>
              </a:r>
              <a:endParaRPr lang="en-US" sz="1800" b="0" i="0" dirty="0">
                <a:solidFill>
                  <a:schemeClr val="tx2">
                    <a:lumMod val="10000"/>
                  </a:schemeClr>
                </a:solidFill>
                <a:latin typeface="+mn-lt"/>
              </a:endParaRPr>
            </a:p>
          </p:txBody>
        </p:sp>
        <p:grpSp>
          <p:nvGrpSpPr>
            <p:cNvPr id="29" name="Nhóm 156">
              <a:extLst>
                <a:ext uri="{FF2B5EF4-FFF2-40B4-BE49-F238E27FC236}">
                  <a16:creationId xmlns:a16="http://schemas.microsoft.com/office/drawing/2014/main" id="{1AA9E989-1EC8-881D-C38A-3574DBD90AF5}"/>
                </a:ext>
              </a:extLst>
            </p:cNvPr>
            <p:cNvGrpSpPr/>
            <p:nvPr/>
          </p:nvGrpSpPr>
          <p:grpSpPr>
            <a:xfrm rot="16200000">
              <a:off x="690750" y="3085588"/>
              <a:ext cx="330518" cy="373185"/>
              <a:chOff x="5963428" y="786027"/>
              <a:chExt cx="867388" cy="1034114"/>
            </a:xfrm>
          </p:grpSpPr>
          <p:sp>
            <p:nvSpPr>
              <p:cNvPr id="30" name="Lưu Đồ: Quyết Định 168">
                <a:extLst>
                  <a:ext uri="{FF2B5EF4-FFF2-40B4-BE49-F238E27FC236}">
                    <a16:creationId xmlns:a16="http://schemas.microsoft.com/office/drawing/2014/main" id="{56015DB1-7B6C-0F43-0B51-74CF0A950FAC}"/>
                  </a:ext>
                </a:extLst>
              </p:cNvPr>
              <p:cNvSpPr/>
              <p:nvPr/>
            </p:nvSpPr>
            <p:spPr>
              <a:xfrm>
                <a:off x="5963428" y="110759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31" name="Lưu Đồ: Quyết Định 166">
                <a:extLst>
                  <a:ext uri="{FF2B5EF4-FFF2-40B4-BE49-F238E27FC236}">
                    <a16:creationId xmlns:a16="http://schemas.microsoft.com/office/drawing/2014/main" id="{A30CC5D8-5BC0-3E85-9ABE-DB0EF1C83233}"/>
                  </a:ext>
                </a:extLst>
              </p:cNvPr>
              <p:cNvSpPr/>
              <p:nvPr/>
            </p:nvSpPr>
            <p:spPr>
              <a:xfrm>
                <a:off x="6227588" y="1093811"/>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32" name="Lưu Đồ: Quyết Định 164">
                <a:extLst>
                  <a:ext uri="{FF2B5EF4-FFF2-40B4-BE49-F238E27FC236}">
                    <a16:creationId xmlns:a16="http://schemas.microsoft.com/office/drawing/2014/main" id="{2C4EEDB2-C9D8-0182-8C1B-0B4280E59BE6}"/>
                  </a:ext>
                </a:extLst>
              </p:cNvPr>
              <p:cNvSpPr/>
              <p:nvPr/>
            </p:nvSpPr>
            <p:spPr>
              <a:xfrm>
                <a:off x="6099837" y="1415979"/>
                <a:ext cx="603227" cy="404162"/>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33" name="Lưu Đồ: Quyết Định 162">
                <a:extLst>
                  <a:ext uri="{FF2B5EF4-FFF2-40B4-BE49-F238E27FC236}">
                    <a16:creationId xmlns:a16="http://schemas.microsoft.com/office/drawing/2014/main" id="{8390684A-C6A0-07C9-6541-E55F806F59B8}"/>
                  </a:ext>
                </a:extLst>
              </p:cNvPr>
              <p:cNvSpPr/>
              <p:nvPr/>
            </p:nvSpPr>
            <p:spPr>
              <a:xfrm>
                <a:off x="6080830" y="78602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solidFill>
                    <a:schemeClr val="tx1"/>
                  </a:solidFill>
                </a:endParaRPr>
              </a:p>
            </p:txBody>
          </p:sp>
        </p:grpSp>
      </p:grpSp>
    </p:spTree>
    <p:extLst>
      <p:ext uri="{BB962C8B-B14F-4D97-AF65-F5344CB8AC3E}">
        <p14:creationId xmlns:p14="http://schemas.microsoft.com/office/powerpoint/2010/main" val="42039805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1000"/>
                                        <p:tgtEl>
                                          <p:spTgt spid="2"/>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randombar(horizontal)">
                                      <p:cBhvr>
                                        <p:cTn id="10" dur="1000"/>
                                        <p:tgtEl>
                                          <p:spTgt spid="5"/>
                                        </p:tgtEl>
                                      </p:cBhvr>
                                    </p:animEffect>
                                  </p:childTnLst>
                                </p:cTn>
                              </p:par>
                            </p:childTnLst>
                          </p:cTn>
                        </p:par>
                        <p:par>
                          <p:cTn id="11" fill="hold">
                            <p:stCondLst>
                              <p:cond delay="1000"/>
                            </p:stCondLst>
                            <p:childTnLst>
                              <p:par>
                                <p:cTn id="12" presetID="22" presetClass="entr" presetSubtype="1" fill="hold" nodeType="after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up)">
                                      <p:cBhvr>
                                        <p:cTn id="14" dur="750"/>
                                        <p:tgtEl>
                                          <p:spTgt spid="4"/>
                                        </p:tgtEl>
                                      </p:cBhvr>
                                    </p:animEffect>
                                  </p:childTnLst>
                                </p:cTn>
                              </p:par>
                            </p:childTnLst>
                          </p:cTn>
                        </p:par>
                        <p:par>
                          <p:cTn id="15" fill="hold">
                            <p:stCondLst>
                              <p:cond delay="1750"/>
                            </p:stCondLst>
                            <p:childTnLst>
                              <p:par>
                                <p:cTn id="16" presetID="22" presetClass="entr" presetSubtype="1" fill="hold" nodeType="after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wipe(up)">
                                      <p:cBhvr>
                                        <p:cTn id="18" dur="750"/>
                                        <p:tgtEl>
                                          <p:spTgt spid="12"/>
                                        </p:tgtEl>
                                      </p:cBhvr>
                                    </p:animEffect>
                                  </p:childTnLst>
                                </p:cTn>
                              </p:par>
                            </p:childTnLst>
                          </p:cTn>
                        </p:par>
                        <p:par>
                          <p:cTn id="19" fill="hold">
                            <p:stCondLst>
                              <p:cond delay="2500"/>
                            </p:stCondLst>
                            <p:childTnLst>
                              <p:par>
                                <p:cTn id="20" presetID="22" presetClass="entr" presetSubtype="1" fill="hold" nodeType="after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wipe(up)">
                                      <p:cBhvr>
                                        <p:cTn id="22" dur="750"/>
                                        <p:tgtEl>
                                          <p:spTgt spid="20"/>
                                        </p:tgtEl>
                                      </p:cBhvr>
                                    </p:animEffect>
                                  </p:childTnLst>
                                </p:cTn>
                              </p:par>
                            </p:childTnLst>
                          </p:cTn>
                        </p:par>
                        <p:par>
                          <p:cTn id="23" fill="hold">
                            <p:stCondLst>
                              <p:cond delay="3250"/>
                            </p:stCondLst>
                            <p:childTnLst>
                              <p:par>
                                <p:cTn id="24" presetID="22" presetClass="entr" presetSubtype="1" fill="hold" nodeType="afterEffect">
                                  <p:stCondLst>
                                    <p:cond delay="0"/>
                                  </p:stCondLst>
                                  <p:childTnLst>
                                    <p:set>
                                      <p:cBhvr>
                                        <p:cTn id="25" dur="1" fill="hold">
                                          <p:stCondLst>
                                            <p:cond delay="0"/>
                                          </p:stCondLst>
                                        </p:cTn>
                                        <p:tgtEl>
                                          <p:spTgt spid="27"/>
                                        </p:tgtEl>
                                        <p:attrNameLst>
                                          <p:attrName>style.visibility</p:attrName>
                                        </p:attrNameLst>
                                      </p:cBhvr>
                                      <p:to>
                                        <p:strVal val="visible"/>
                                      </p:to>
                                    </p:set>
                                    <p:animEffect transition="in" filter="wipe(up)">
                                      <p:cBhvr>
                                        <p:cTn id="26" dur="75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2" name="TextBox 1">
            <a:extLst>
              <a:ext uri="{FF2B5EF4-FFF2-40B4-BE49-F238E27FC236}">
                <a16:creationId xmlns:a16="http://schemas.microsoft.com/office/drawing/2014/main" id="{E626C0FD-CBD4-2AD1-DB89-A123C6D5F95F}"/>
              </a:ext>
            </a:extLst>
          </p:cNvPr>
          <p:cNvSpPr txBox="1"/>
          <p:nvPr/>
        </p:nvSpPr>
        <p:spPr>
          <a:xfrm>
            <a:off x="116681" y="333402"/>
            <a:ext cx="6156701" cy="400110"/>
          </a:xfrm>
          <a:prstGeom prst="rect">
            <a:avLst/>
          </a:prstGeom>
          <a:noFill/>
        </p:spPr>
        <p:txBody>
          <a:bodyPr wrap="square" rtlCol="0">
            <a:spAutoFit/>
          </a:bodyPr>
          <a:lstStyle/>
          <a:p>
            <a:pPr algn="ctr"/>
            <a:r>
              <a:rPr lang="en-US" sz="2000" b="1" dirty="0">
                <a:cs typeface="Arial" pitchFamily="34" charset="0"/>
              </a:rPr>
              <a:t>3.4.2.</a:t>
            </a:r>
            <a:r>
              <a:rPr lang="vi-VN" b="1" i="1" dirty="0"/>
              <a:t> </a:t>
            </a:r>
            <a:r>
              <a:rPr lang="vi-VN" sz="2000" b="1" dirty="0">
                <a:cs typeface="Arial" pitchFamily="34" charset="0"/>
              </a:rPr>
              <a:t>Tiền lương trong trường hợp ngừng việc</a:t>
            </a:r>
            <a:endParaRPr lang="vi-VN" sz="2000" b="1" dirty="0">
              <a:solidFill>
                <a:srgbClr val="C00000"/>
              </a:solidFill>
              <a:latin typeface="Arial" panose="020B0604020202020204" pitchFamily="34" charset="0"/>
              <a:ea typeface="Roboto" panose="02000000000000000000" pitchFamily="2" charset="0"/>
              <a:cs typeface="Arial" panose="020B0604020202020204" pitchFamily="34" charset="0"/>
            </a:endParaRPr>
          </a:p>
        </p:txBody>
      </p:sp>
      <p:sp>
        <p:nvSpPr>
          <p:cNvPr id="3" name="TextBox 27">
            <a:extLst>
              <a:ext uri="{FF2B5EF4-FFF2-40B4-BE49-F238E27FC236}">
                <a16:creationId xmlns:a16="http://schemas.microsoft.com/office/drawing/2014/main" id="{F6FC09C4-9F77-069C-9529-4217E89C548D}"/>
              </a:ext>
            </a:extLst>
          </p:cNvPr>
          <p:cNvSpPr txBox="1"/>
          <p:nvPr/>
        </p:nvSpPr>
        <p:spPr>
          <a:xfrm>
            <a:off x="728663" y="1447656"/>
            <a:ext cx="7529512" cy="923330"/>
          </a:xfrm>
          <a:prstGeom prst="rect">
            <a:avLst/>
          </a:prstGeom>
          <a:noFill/>
        </p:spPr>
        <p:txBody>
          <a:bodyPr wrap="square" rtlCol="0">
            <a:spAutoFit/>
          </a:bodyPr>
          <a:lstStyle/>
          <a:p>
            <a:pPr algn="ctr">
              <a:defRPr/>
            </a:pPr>
            <a:r>
              <a:rPr lang="vi-VN" sz="1800" dirty="0">
                <a:cs typeface="Arial" pitchFamily="34" charset="0"/>
              </a:rPr>
              <a:t>Pháp luật lao động quy định trong thời gian ngừng việc người lao động </a:t>
            </a:r>
            <a:r>
              <a:rPr lang="vi-VN" sz="1800" b="1" dirty="0">
                <a:solidFill>
                  <a:srgbClr val="FF0000"/>
                </a:solidFill>
                <a:cs typeface="Arial" pitchFamily="34" charset="0"/>
              </a:rPr>
              <a:t>có thể được </a:t>
            </a:r>
            <a:r>
              <a:rPr lang="vi-VN" sz="1800" dirty="0">
                <a:cs typeface="Arial" pitchFamily="34" charset="0"/>
              </a:rPr>
              <a:t>hoặc </a:t>
            </a:r>
            <a:r>
              <a:rPr lang="vi-VN" sz="1800" b="1" dirty="0">
                <a:solidFill>
                  <a:srgbClr val="FF0000"/>
                </a:solidFill>
                <a:cs typeface="Arial" pitchFamily="34" charset="0"/>
              </a:rPr>
              <a:t>không được hưởng lương </a:t>
            </a:r>
            <a:r>
              <a:rPr lang="vi-VN" sz="1800" dirty="0">
                <a:cs typeface="Arial" pitchFamily="34" charset="0"/>
              </a:rPr>
              <a:t>tùy từng </a:t>
            </a:r>
            <a:r>
              <a:rPr lang="vi-VN" sz="1800" b="1" dirty="0">
                <a:solidFill>
                  <a:srgbClr val="FF0000"/>
                </a:solidFill>
                <a:cs typeface="Arial" pitchFamily="34" charset="0"/>
              </a:rPr>
              <a:t>lý do cụ thể </a:t>
            </a:r>
            <a:r>
              <a:rPr lang="vi-VN" sz="1800" dirty="0">
                <a:cs typeface="Arial" pitchFamily="34" charset="0"/>
              </a:rPr>
              <a:t>dẫn đến ngừng việc</a:t>
            </a:r>
          </a:p>
        </p:txBody>
      </p:sp>
      <p:sp>
        <p:nvSpPr>
          <p:cNvPr id="34" name="Hình chữ nhật: Góc Tròn 133">
            <a:extLst>
              <a:ext uri="{FF2B5EF4-FFF2-40B4-BE49-F238E27FC236}">
                <a16:creationId xmlns:a16="http://schemas.microsoft.com/office/drawing/2014/main" id="{F243C07B-B40E-DC0B-A91E-AE79C1BA091E}"/>
              </a:ext>
            </a:extLst>
          </p:cNvPr>
          <p:cNvSpPr/>
          <p:nvPr/>
        </p:nvSpPr>
        <p:spPr>
          <a:xfrm>
            <a:off x="146161" y="2846028"/>
            <a:ext cx="2529459" cy="1663813"/>
          </a:xfrm>
          <a:prstGeom prst="roundRect">
            <a:avLst>
              <a:gd name="adj" fmla="val 6484"/>
            </a:avLst>
          </a:prstGeom>
          <a:noFill/>
          <a:ln w="19050">
            <a:solidFill>
              <a:srgbClr val="167BC3"/>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35" name="TextBox 27">
            <a:extLst>
              <a:ext uri="{FF2B5EF4-FFF2-40B4-BE49-F238E27FC236}">
                <a16:creationId xmlns:a16="http://schemas.microsoft.com/office/drawing/2014/main" id="{C49AEEBA-23AE-E758-6B0C-B54112F945A7}"/>
              </a:ext>
            </a:extLst>
          </p:cNvPr>
          <p:cNvSpPr txBox="1"/>
          <p:nvPr/>
        </p:nvSpPr>
        <p:spPr>
          <a:xfrm>
            <a:off x="230980" y="2971823"/>
            <a:ext cx="2529460" cy="1392625"/>
          </a:xfrm>
          <a:prstGeom prst="rect">
            <a:avLst/>
          </a:prstGeom>
          <a:noFill/>
        </p:spPr>
        <p:txBody>
          <a:bodyPr wrap="square" rtlCol="0">
            <a:spAutoFit/>
          </a:bodyPr>
          <a:lstStyle/>
          <a:p>
            <a:pPr algn="ctr">
              <a:lnSpc>
                <a:spcPct val="120000"/>
              </a:lnSpc>
            </a:pPr>
            <a:r>
              <a:rPr lang="vi-VN" sz="1800" dirty="0">
                <a:effectLst/>
                <a:latin typeface="Times New Roman" panose="02020603050405020304" pitchFamily="18" charset="0"/>
                <a:ea typeface="Times New Roman" panose="02020603050405020304" pitchFamily="18" charset="0"/>
              </a:rPr>
              <a:t>Nếu ngừng việc do lỗi của người sử dụng lao động thì người lao động được trả đủ lương</a:t>
            </a:r>
            <a:endParaRPr lang="vi-VN" sz="2000" i="1" dirty="0">
              <a:latin typeface="Arial" panose="020B0604020202020204" pitchFamily="34" charset="0"/>
              <a:ea typeface="Roboto" panose="02000000000000000000" pitchFamily="2" charset="0"/>
              <a:cs typeface="Arial" panose="020B0604020202020204" pitchFamily="34" charset="0"/>
            </a:endParaRPr>
          </a:p>
        </p:txBody>
      </p:sp>
      <p:sp>
        <p:nvSpPr>
          <p:cNvPr id="36" name="Hình chữ nhật: Góc Tròn 133">
            <a:extLst>
              <a:ext uri="{FF2B5EF4-FFF2-40B4-BE49-F238E27FC236}">
                <a16:creationId xmlns:a16="http://schemas.microsoft.com/office/drawing/2014/main" id="{F01AF85E-6B01-201F-596C-C6C231BBB804}"/>
              </a:ext>
            </a:extLst>
          </p:cNvPr>
          <p:cNvSpPr/>
          <p:nvPr/>
        </p:nvSpPr>
        <p:spPr>
          <a:xfrm>
            <a:off x="5459537" y="2846767"/>
            <a:ext cx="3600450" cy="1663813"/>
          </a:xfrm>
          <a:prstGeom prst="roundRect">
            <a:avLst>
              <a:gd name="adj" fmla="val 6484"/>
            </a:avLst>
          </a:prstGeom>
          <a:noFill/>
          <a:ln w="19050">
            <a:solidFill>
              <a:srgbClr val="167BC3"/>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37" name="TextBox 27">
            <a:extLst>
              <a:ext uri="{FF2B5EF4-FFF2-40B4-BE49-F238E27FC236}">
                <a16:creationId xmlns:a16="http://schemas.microsoft.com/office/drawing/2014/main" id="{7E660929-4910-EC62-BF7D-E4064FC17571}"/>
              </a:ext>
            </a:extLst>
          </p:cNvPr>
          <p:cNvSpPr txBox="1"/>
          <p:nvPr/>
        </p:nvSpPr>
        <p:spPr>
          <a:xfrm>
            <a:off x="5464969" y="2917052"/>
            <a:ext cx="3550443" cy="1374735"/>
          </a:xfrm>
          <a:prstGeom prst="rect">
            <a:avLst/>
          </a:prstGeom>
          <a:noFill/>
        </p:spPr>
        <p:txBody>
          <a:bodyPr wrap="square" rtlCol="0">
            <a:spAutoFit/>
          </a:bodyPr>
          <a:lstStyle/>
          <a:p>
            <a:pPr marL="0" marR="0" algn="just">
              <a:lnSpc>
                <a:spcPts val="2000"/>
              </a:lnSpc>
              <a:spcBef>
                <a:spcPts val="0"/>
              </a:spcBef>
              <a:spcAft>
                <a:spcPts val="0"/>
              </a:spcAft>
            </a:pPr>
            <a:r>
              <a:rPr lang="vi-VN" sz="1800" dirty="0">
                <a:effectLst/>
                <a:latin typeface="Times New Roman" panose="02020603050405020304" pitchFamily="18" charset="0"/>
                <a:ea typeface="Times New Roman" panose="02020603050405020304" pitchFamily="18" charset="0"/>
              </a:rPr>
              <a:t>Nếu do sự cố điện nước mà không do lỗi của người sử dụng lao động hoặc vì lý do bất khả kháng thì tiền lương do 2 bên thỏa thuận nhưng không thấp hơn mức lương tối thiểu</a:t>
            </a:r>
            <a:endParaRPr lang="vi-VN" sz="2000" i="1" dirty="0">
              <a:latin typeface="Arial" panose="020B0604020202020204" pitchFamily="34" charset="0"/>
              <a:ea typeface="Roboto" panose="02000000000000000000" pitchFamily="2" charset="0"/>
              <a:cs typeface="Arial" panose="020B0604020202020204" pitchFamily="34" charset="0"/>
            </a:endParaRPr>
          </a:p>
        </p:txBody>
      </p:sp>
      <p:sp>
        <p:nvSpPr>
          <p:cNvPr id="38" name="Hình chữ nhật: Góc Tròn 133">
            <a:extLst>
              <a:ext uri="{FF2B5EF4-FFF2-40B4-BE49-F238E27FC236}">
                <a16:creationId xmlns:a16="http://schemas.microsoft.com/office/drawing/2014/main" id="{F4C43FB7-FE76-00CD-D785-2CE049537A9A}"/>
              </a:ext>
            </a:extLst>
          </p:cNvPr>
          <p:cNvSpPr/>
          <p:nvPr/>
        </p:nvSpPr>
        <p:spPr>
          <a:xfrm>
            <a:off x="2830065" y="2874762"/>
            <a:ext cx="2529459" cy="1663813"/>
          </a:xfrm>
          <a:prstGeom prst="roundRect">
            <a:avLst>
              <a:gd name="adj" fmla="val 6484"/>
            </a:avLst>
          </a:prstGeom>
          <a:noFill/>
          <a:ln w="19050">
            <a:solidFill>
              <a:srgbClr val="167BC3"/>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39" name="TextBox 27">
            <a:extLst>
              <a:ext uri="{FF2B5EF4-FFF2-40B4-BE49-F238E27FC236}">
                <a16:creationId xmlns:a16="http://schemas.microsoft.com/office/drawing/2014/main" id="{ECC650D8-B81A-891A-CA0C-D8E867FD7D94}"/>
              </a:ext>
            </a:extLst>
          </p:cNvPr>
          <p:cNvSpPr txBox="1"/>
          <p:nvPr/>
        </p:nvSpPr>
        <p:spPr>
          <a:xfrm>
            <a:off x="2795252" y="2971823"/>
            <a:ext cx="2529460" cy="1392625"/>
          </a:xfrm>
          <a:prstGeom prst="rect">
            <a:avLst/>
          </a:prstGeom>
          <a:noFill/>
        </p:spPr>
        <p:txBody>
          <a:bodyPr wrap="square" rtlCol="0">
            <a:spAutoFit/>
          </a:bodyPr>
          <a:lstStyle/>
          <a:p>
            <a:pPr algn="ctr">
              <a:lnSpc>
                <a:spcPct val="120000"/>
              </a:lnSpc>
            </a:pPr>
            <a:r>
              <a:rPr lang="vi-VN" sz="1800" dirty="0">
                <a:effectLst/>
                <a:latin typeface="Times New Roman" panose="02020603050405020304" pitchFamily="18" charset="0"/>
                <a:ea typeface="Times New Roman" panose="02020603050405020304" pitchFamily="18" charset="0"/>
              </a:rPr>
              <a:t>Nếu ngừng việc do lỗi của người lao động thì người lao động không được trả lương</a:t>
            </a:r>
            <a:endParaRPr lang="vi-VN" sz="2000" i="1" dirty="0">
              <a:latin typeface="Arial" panose="020B0604020202020204" pitchFamily="34" charset="0"/>
              <a:ea typeface="Roboto" panose="02000000000000000000" pitchFamily="2" charset="0"/>
              <a:cs typeface="Arial" panose="020B0604020202020204" pitchFamily="34" charset="0"/>
            </a:endParaRPr>
          </a:p>
        </p:txBody>
      </p:sp>
    </p:spTree>
    <p:extLst>
      <p:ext uri="{BB962C8B-B14F-4D97-AF65-F5344CB8AC3E}">
        <p14:creationId xmlns:p14="http://schemas.microsoft.com/office/powerpoint/2010/main" val="6524160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7">
            <a:extLst>
              <a:ext uri="{FF2B5EF4-FFF2-40B4-BE49-F238E27FC236}">
                <a16:creationId xmlns:a16="http://schemas.microsoft.com/office/drawing/2014/main" id="{7461F0CA-52DC-FFD3-EB94-A74F26BA0F6B}"/>
              </a:ext>
            </a:extLst>
          </p:cNvPr>
          <p:cNvSpPr txBox="1"/>
          <p:nvPr/>
        </p:nvSpPr>
        <p:spPr>
          <a:xfrm>
            <a:off x="639365" y="2039152"/>
            <a:ext cx="7865269" cy="2303195"/>
          </a:xfrm>
          <a:prstGeom prst="rect">
            <a:avLst/>
          </a:prstGeom>
          <a:noFill/>
        </p:spPr>
        <p:txBody>
          <a:bodyPr wrap="square" rtlCol="0">
            <a:spAutoFit/>
          </a:bodyPr>
          <a:lstStyle/>
          <a:p>
            <a:pPr algn="ctr">
              <a:lnSpc>
                <a:spcPct val="150000"/>
              </a:lnSpc>
            </a:pPr>
            <a:r>
              <a:rPr lang="en-US" sz="2000" dirty="0"/>
              <a:t>      </a:t>
            </a:r>
            <a:r>
              <a:rPr lang="vi-VN" sz="2000" dirty="0"/>
              <a:t>Là sự </a:t>
            </a:r>
            <a:r>
              <a:rPr lang="vi-VN" sz="2000" b="1" dirty="0"/>
              <a:t>bảo đảm </a:t>
            </a:r>
            <a:r>
              <a:rPr lang="vi-VN" sz="2000" dirty="0"/>
              <a:t>thay thế hoặc </a:t>
            </a:r>
            <a:r>
              <a:rPr lang="vi-VN" sz="2000" b="1" dirty="0"/>
              <a:t>bù đắp một phần </a:t>
            </a:r>
            <a:r>
              <a:rPr lang="vi-VN" sz="2000" dirty="0"/>
              <a:t>thu nhập của người lao động khi bị giảm hoặc mất thu nhập do ốm đau, thai sản, tai nạn lao động, bệnh nghề nghiệp, thất nghiệp, hết tuổi lao động hoặc chết trên cơ sở đóng vào quỹ bảo hiểm xã hội.</a:t>
            </a:r>
            <a:endParaRPr lang="en-US" sz="2000" dirty="0"/>
          </a:p>
          <a:p>
            <a:pPr algn="ctr">
              <a:lnSpc>
                <a:spcPct val="150000"/>
              </a:lnSpc>
            </a:pPr>
            <a:endParaRPr lang="en-US" sz="1800" b="1" dirty="0">
              <a:latin typeface="Arial" pitchFamily="34" charset="0"/>
              <a:cs typeface="Arial" pitchFamily="34" charset="0"/>
            </a:endParaRPr>
          </a:p>
        </p:txBody>
      </p:sp>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2" name="TextBox 1">
            <a:extLst>
              <a:ext uri="{FF2B5EF4-FFF2-40B4-BE49-F238E27FC236}">
                <a16:creationId xmlns:a16="http://schemas.microsoft.com/office/drawing/2014/main" id="{E626C0FD-CBD4-2AD1-DB89-A123C6D5F95F}"/>
              </a:ext>
            </a:extLst>
          </p:cNvPr>
          <p:cNvSpPr txBox="1"/>
          <p:nvPr/>
        </p:nvSpPr>
        <p:spPr>
          <a:xfrm>
            <a:off x="-1063942" y="1003485"/>
            <a:ext cx="5172075" cy="707886"/>
          </a:xfrm>
          <a:prstGeom prst="rect">
            <a:avLst/>
          </a:prstGeom>
          <a:noFill/>
        </p:spPr>
        <p:txBody>
          <a:bodyPr wrap="square" rtlCol="0">
            <a:spAutoFit/>
          </a:bodyPr>
          <a:lstStyle/>
          <a:p>
            <a:pPr algn="ctr"/>
            <a:r>
              <a:rPr lang="en-US" sz="2000" b="1" dirty="0">
                <a:cs typeface="Arial" pitchFamily="34" charset="0"/>
              </a:rPr>
              <a:t>3.5.1.</a:t>
            </a:r>
            <a:r>
              <a:rPr lang="vi-VN" b="1" i="1" dirty="0"/>
              <a:t> </a:t>
            </a:r>
            <a:r>
              <a:rPr lang="en-US" sz="2000" b="1" i="1" dirty="0" err="1"/>
              <a:t>Khái</a:t>
            </a:r>
            <a:r>
              <a:rPr lang="en-US" sz="2000" b="1" i="1" dirty="0"/>
              <a:t> </a:t>
            </a:r>
            <a:r>
              <a:rPr lang="en-US" sz="2000" b="1" i="1" dirty="0" err="1"/>
              <a:t>niệm</a:t>
            </a:r>
            <a:endParaRPr lang="en-US" sz="2000" b="1" i="1" dirty="0"/>
          </a:p>
          <a:p>
            <a:pPr algn="ctr"/>
            <a:endParaRPr lang="vi-VN" sz="2000" b="1" dirty="0">
              <a:solidFill>
                <a:srgbClr val="C00000"/>
              </a:solidFill>
              <a:latin typeface="Arial" panose="020B0604020202020204" pitchFamily="34" charset="0"/>
              <a:ea typeface="Roboto" panose="02000000000000000000" pitchFamily="2" charset="0"/>
              <a:cs typeface="Arial" panose="020B0604020202020204" pitchFamily="34" charset="0"/>
            </a:endParaRPr>
          </a:p>
        </p:txBody>
      </p:sp>
      <p:sp>
        <p:nvSpPr>
          <p:cNvPr id="5" name="TextBox 4">
            <a:extLst>
              <a:ext uri="{FF2B5EF4-FFF2-40B4-BE49-F238E27FC236}">
                <a16:creationId xmlns:a16="http://schemas.microsoft.com/office/drawing/2014/main" id="{44533349-68C5-5F63-96B7-8684B5D35D52}"/>
              </a:ext>
            </a:extLst>
          </p:cNvPr>
          <p:cNvSpPr txBox="1"/>
          <p:nvPr/>
        </p:nvSpPr>
        <p:spPr>
          <a:xfrm>
            <a:off x="409574" y="459105"/>
            <a:ext cx="6917111" cy="461665"/>
          </a:xfrm>
          <a:prstGeom prst="rect">
            <a:avLst/>
          </a:prstGeom>
          <a:noFill/>
        </p:spPr>
        <p:txBody>
          <a:bodyPr wrap="square" rtlCol="0">
            <a:spAutoFit/>
          </a:bodyPr>
          <a:lstStyle/>
          <a:p>
            <a:pPr>
              <a:defRPr/>
            </a:pPr>
            <a:r>
              <a:rPr lang="vi-VN" sz="2400" b="1" dirty="0">
                <a:solidFill>
                  <a:srgbClr val="C00000"/>
                </a:solidFill>
                <a:cs typeface="Arial" pitchFamily="34" charset="0"/>
              </a:rPr>
              <a:t>3.</a:t>
            </a:r>
            <a:r>
              <a:rPr lang="en-US" sz="2400" b="1" dirty="0">
                <a:solidFill>
                  <a:srgbClr val="C00000"/>
                </a:solidFill>
                <a:cs typeface="Arial" pitchFamily="34" charset="0"/>
              </a:rPr>
              <a:t>5</a:t>
            </a:r>
            <a:r>
              <a:rPr lang="vi-VN" sz="2400" b="1" dirty="0">
                <a:solidFill>
                  <a:srgbClr val="C00000"/>
                </a:solidFill>
                <a:cs typeface="Arial" pitchFamily="34" charset="0"/>
              </a:rPr>
              <a:t>. </a:t>
            </a:r>
            <a:r>
              <a:rPr lang="en-US" sz="2400" b="1" dirty="0" err="1">
                <a:solidFill>
                  <a:srgbClr val="C00000"/>
                </a:solidFill>
                <a:cs typeface="Arial" pitchFamily="34" charset="0"/>
              </a:rPr>
              <a:t>Bảo</a:t>
            </a:r>
            <a:r>
              <a:rPr lang="en-US" sz="2400" b="1" dirty="0">
                <a:solidFill>
                  <a:srgbClr val="C00000"/>
                </a:solidFill>
                <a:cs typeface="Arial" pitchFamily="34" charset="0"/>
              </a:rPr>
              <a:t> </a:t>
            </a:r>
            <a:r>
              <a:rPr lang="en-US" sz="2400" b="1" dirty="0" err="1">
                <a:solidFill>
                  <a:srgbClr val="C00000"/>
                </a:solidFill>
                <a:cs typeface="Arial" pitchFamily="34" charset="0"/>
              </a:rPr>
              <a:t>hiểm</a:t>
            </a:r>
            <a:r>
              <a:rPr lang="en-US" sz="2400" b="1" dirty="0">
                <a:solidFill>
                  <a:srgbClr val="C00000"/>
                </a:solidFill>
                <a:cs typeface="Arial" pitchFamily="34" charset="0"/>
              </a:rPr>
              <a:t> </a:t>
            </a:r>
            <a:r>
              <a:rPr lang="en-US" sz="2400" b="1" dirty="0" err="1">
                <a:solidFill>
                  <a:srgbClr val="C00000"/>
                </a:solidFill>
                <a:cs typeface="Arial" pitchFamily="34" charset="0"/>
              </a:rPr>
              <a:t>xã</a:t>
            </a:r>
            <a:r>
              <a:rPr lang="en-US" sz="2400" b="1" dirty="0">
                <a:solidFill>
                  <a:srgbClr val="C00000"/>
                </a:solidFill>
                <a:cs typeface="Arial" pitchFamily="34" charset="0"/>
              </a:rPr>
              <a:t> </a:t>
            </a:r>
            <a:r>
              <a:rPr lang="en-US" sz="2400" b="1" dirty="0" err="1">
                <a:solidFill>
                  <a:srgbClr val="C00000"/>
                </a:solidFill>
                <a:cs typeface="Arial" pitchFamily="34" charset="0"/>
              </a:rPr>
              <a:t>hội</a:t>
            </a:r>
            <a:endParaRPr lang="vi-VN" sz="2400" b="1" dirty="0">
              <a:solidFill>
                <a:srgbClr val="C00000"/>
              </a:solidFill>
              <a:cs typeface="Arial" pitchFamily="34" charset="0"/>
            </a:endParaRPr>
          </a:p>
        </p:txBody>
      </p:sp>
    </p:spTree>
    <p:extLst>
      <p:ext uri="{BB962C8B-B14F-4D97-AF65-F5344CB8AC3E}">
        <p14:creationId xmlns:p14="http://schemas.microsoft.com/office/powerpoint/2010/main" val="608403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1000"/>
                                        <p:tgtEl>
                                          <p:spTgt spid="5"/>
                                        </p:tgtEl>
                                      </p:cBhvr>
                                    </p:animEffect>
                                  </p:childTnLst>
                                </p:cTn>
                              </p:par>
                            </p:childTnLst>
                          </p:cTn>
                        </p:par>
                        <p:par>
                          <p:cTn id="8" fill="hold">
                            <p:stCondLst>
                              <p:cond delay="1000"/>
                            </p:stCondLst>
                            <p:childTnLst>
                              <p:par>
                                <p:cTn id="9" presetID="22" presetClass="entr" presetSubtype="1"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up)">
                                      <p:cBhvr>
                                        <p:cTn id="11" dur="1000"/>
                                        <p:tgtEl>
                                          <p:spTgt spid="3"/>
                                        </p:tgtEl>
                                      </p:cBhvr>
                                    </p:animEffect>
                                  </p:childTnLst>
                                </p:cTn>
                              </p:par>
                              <p:par>
                                <p:cTn id="12" presetID="14" presetClass="entr" presetSubtype="10" fill="hold" grpId="0"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randombar(horizontal)">
                                      <p:cBhvr>
                                        <p:cTn id="14"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 grpId="0"/>
      <p:bldP spid="5"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3" name="AutoShape 6" descr="Danh ca Ngọc Sơn chia sẻ di chúc viết tay sâu sắc và đầy tình cảm của người  cha quá cố - MOLI Star">
            <a:extLst>
              <a:ext uri="{FF2B5EF4-FFF2-40B4-BE49-F238E27FC236}">
                <a16:creationId xmlns:a16="http://schemas.microsoft.com/office/drawing/2014/main" id="{09A0B033-5114-91F5-D69C-16D907191493}"/>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4" name="AutoShape 6" descr="Danh ca Ngọc Sơn chia sẻ di chúc viết tay sâu sắc và đầy tình cảm của người  cha quá cố - MOLI Star">
            <a:extLst>
              <a:ext uri="{FF2B5EF4-FFF2-40B4-BE49-F238E27FC236}">
                <a16:creationId xmlns:a16="http://schemas.microsoft.com/office/drawing/2014/main" id="{52F0BF7C-9D3C-0A12-5BC9-AD00F57999D1}"/>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grpSp>
        <p:nvGrpSpPr>
          <p:cNvPr id="16" name="Group 2">
            <a:extLst>
              <a:ext uri="{FF2B5EF4-FFF2-40B4-BE49-F238E27FC236}">
                <a16:creationId xmlns:a16="http://schemas.microsoft.com/office/drawing/2014/main" id="{2D48DDE9-EAF0-C1B3-550C-7CE9F6BB5120}"/>
              </a:ext>
            </a:extLst>
          </p:cNvPr>
          <p:cNvGrpSpPr/>
          <p:nvPr/>
        </p:nvGrpSpPr>
        <p:grpSpPr>
          <a:xfrm>
            <a:off x="1372418" y="1613600"/>
            <a:ext cx="3484395" cy="3053353"/>
            <a:chOff x="1570236" y="1649046"/>
            <a:chExt cx="4979429" cy="4363441"/>
          </a:xfrm>
        </p:grpSpPr>
        <p:pic>
          <p:nvPicPr>
            <p:cNvPr id="17" name="Picture 12" descr="Graphical user interface&#10;&#10;Description automatically generated with medium confidence">
              <a:extLst>
                <a:ext uri="{FF2B5EF4-FFF2-40B4-BE49-F238E27FC236}">
                  <a16:creationId xmlns:a16="http://schemas.microsoft.com/office/drawing/2014/main" id="{5A366433-F8DF-26C9-E0CA-17EF1D9F07BA}"/>
                </a:ext>
              </a:extLst>
            </p:cNvPr>
            <p:cNvPicPr>
              <a:picLocks noChangeAspect="1"/>
            </p:cNvPicPr>
            <p:nvPr/>
          </p:nvPicPr>
          <p:blipFill rotWithShape="1">
            <a:blip r:embed="rId2">
              <a:extLst>
                <a:ext uri="{28A0092B-C50C-407E-A947-70E740481C1C}">
                  <a14:useLocalDpi xmlns:a14="http://schemas.microsoft.com/office/drawing/2010/main" val="0"/>
                </a:ext>
              </a:extLst>
            </a:blip>
            <a:srcRect l="10156" t="23836" r="59289" b="22614"/>
            <a:stretch/>
          </p:blipFill>
          <p:spPr>
            <a:xfrm>
              <a:off x="1570236" y="1649046"/>
              <a:ext cx="4979429" cy="4363441"/>
            </a:xfrm>
            <a:prstGeom prst="rect">
              <a:avLst/>
            </a:prstGeom>
          </p:spPr>
        </p:pic>
        <p:sp>
          <p:nvSpPr>
            <p:cNvPr id="18" name="TextBox 19">
              <a:extLst>
                <a:ext uri="{FF2B5EF4-FFF2-40B4-BE49-F238E27FC236}">
                  <a16:creationId xmlns:a16="http://schemas.microsoft.com/office/drawing/2014/main" id="{D783C8E3-7C19-DDA5-8A91-1E5F3D86EA57}"/>
                </a:ext>
              </a:extLst>
            </p:cNvPr>
            <p:cNvSpPr txBox="1"/>
            <p:nvPr/>
          </p:nvSpPr>
          <p:spPr>
            <a:xfrm>
              <a:off x="2760873" y="3090571"/>
              <a:ext cx="2374355" cy="923649"/>
            </a:xfrm>
            <a:prstGeom prst="rect">
              <a:avLst/>
            </a:prstGeom>
            <a:noFill/>
          </p:spPr>
          <p:txBody>
            <a:bodyPr wrap="square" rtlCol="0">
              <a:spAutoFit/>
            </a:bodyPr>
            <a:lstStyle/>
            <a:p>
              <a:pPr lvl="0" algn="ctr"/>
              <a:r>
                <a:rPr lang="en-US" sz="1800" dirty="0" err="1">
                  <a:latin typeface="Arial" pitchFamily="34" charset="0"/>
                  <a:cs typeface="Arial" pitchFamily="34" charset="0"/>
                </a:rPr>
                <a:t>Bảo</a:t>
              </a:r>
              <a:r>
                <a:rPr lang="en-US" sz="1800" dirty="0">
                  <a:latin typeface="Arial" pitchFamily="34" charset="0"/>
                  <a:cs typeface="Arial" pitchFamily="34" charset="0"/>
                </a:rPr>
                <a:t> </a:t>
              </a:r>
              <a:r>
                <a:rPr lang="en-US" sz="1800" dirty="0" err="1">
                  <a:latin typeface="Arial" pitchFamily="34" charset="0"/>
                  <a:cs typeface="Arial" pitchFamily="34" charset="0"/>
                </a:rPr>
                <a:t>hiểm</a:t>
              </a:r>
              <a:r>
                <a:rPr lang="en-US" sz="1800" dirty="0">
                  <a:latin typeface="Arial" pitchFamily="34" charset="0"/>
                  <a:cs typeface="Arial" pitchFamily="34" charset="0"/>
                </a:rPr>
                <a:t> </a:t>
              </a:r>
              <a:r>
                <a:rPr lang="en-US" sz="1800" dirty="0" err="1">
                  <a:latin typeface="Arial" pitchFamily="34" charset="0"/>
                  <a:cs typeface="Arial" pitchFamily="34" charset="0"/>
                </a:rPr>
                <a:t>xã</a:t>
              </a:r>
              <a:r>
                <a:rPr lang="en-US" sz="1800" dirty="0">
                  <a:latin typeface="Arial" pitchFamily="34" charset="0"/>
                  <a:cs typeface="Arial" pitchFamily="34" charset="0"/>
                </a:rPr>
                <a:t> </a:t>
              </a:r>
              <a:r>
                <a:rPr lang="en-US" sz="1800" dirty="0" err="1">
                  <a:latin typeface="Arial" pitchFamily="34" charset="0"/>
                  <a:cs typeface="Arial" pitchFamily="34" charset="0"/>
                </a:rPr>
                <a:t>hội</a:t>
              </a:r>
              <a:r>
                <a:rPr lang="en-US" sz="1800" dirty="0">
                  <a:latin typeface="Arial" pitchFamily="34" charset="0"/>
                  <a:cs typeface="Arial" pitchFamily="34" charset="0"/>
                </a:rPr>
                <a:t> </a:t>
              </a:r>
              <a:r>
                <a:rPr lang="en-US" sz="1800" b="1" dirty="0" err="1">
                  <a:solidFill>
                    <a:srgbClr val="FF0000"/>
                  </a:solidFill>
                  <a:latin typeface="Arial" pitchFamily="34" charset="0"/>
                  <a:cs typeface="Arial" pitchFamily="34" charset="0"/>
                </a:rPr>
                <a:t>bắt</a:t>
              </a:r>
              <a:r>
                <a:rPr lang="en-US" sz="1800" b="1" dirty="0">
                  <a:solidFill>
                    <a:srgbClr val="FF0000"/>
                  </a:solidFill>
                  <a:latin typeface="Arial" pitchFamily="34" charset="0"/>
                  <a:cs typeface="Arial" pitchFamily="34" charset="0"/>
                </a:rPr>
                <a:t> </a:t>
              </a:r>
              <a:r>
                <a:rPr lang="en-US" sz="1800" b="1" dirty="0" err="1">
                  <a:solidFill>
                    <a:srgbClr val="FF0000"/>
                  </a:solidFill>
                  <a:latin typeface="Arial" pitchFamily="34" charset="0"/>
                  <a:cs typeface="Arial" pitchFamily="34" charset="0"/>
                </a:rPr>
                <a:t>buộc</a:t>
              </a:r>
              <a:r>
                <a:rPr lang="en-US" sz="1800" b="1" dirty="0">
                  <a:solidFill>
                    <a:srgbClr val="FF0000"/>
                  </a:solidFill>
                  <a:latin typeface="Arial" pitchFamily="34" charset="0"/>
                  <a:cs typeface="Arial" pitchFamily="34" charset="0"/>
                </a:rPr>
                <a:t> </a:t>
              </a:r>
              <a:r>
                <a:rPr lang="vi-VN" sz="1800" b="1" dirty="0">
                  <a:solidFill>
                    <a:srgbClr val="FF0000"/>
                  </a:solidFill>
                  <a:cs typeface="Arial" pitchFamily="34" charset="0"/>
                </a:rPr>
                <a:t> </a:t>
              </a:r>
              <a:endParaRPr lang="en-US" sz="1800" dirty="0"/>
            </a:p>
          </p:txBody>
        </p:sp>
      </p:grpSp>
      <p:grpSp>
        <p:nvGrpSpPr>
          <p:cNvPr id="19" name="Group 3">
            <a:extLst>
              <a:ext uri="{FF2B5EF4-FFF2-40B4-BE49-F238E27FC236}">
                <a16:creationId xmlns:a16="http://schemas.microsoft.com/office/drawing/2014/main" id="{9CD2CB32-1EE3-29C2-B246-46CAC21A7E93}"/>
              </a:ext>
            </a:extLst>
          </p:cNvPr>
          <p:cNvGrpSpPr/>
          <p:nvPr/>
        </p:nvGrpSpPr>
        <p:grpSpPr>
          <a:xfrm>
            <a:off x="4261308" y="1701493"/>
            <a:ext cx="3248633" cy="2965459"/>
            <a:chOff x="5422089" y="1774651"/>
            <a:chExt cx="4642510" cy="4237835"/>
          </a:xfrm>
        </p:grpSpPr>
        <p:pic>
          <p:nvPicPr>
            <p:cNvPr id="20" name="Picture 18" descr="A picture containing icon&#10;&#10;Description automatically generated">
              <a:extLst>
                <a:ext uri="{FF2B5EF4-FFF2-40B4-BE49-F238E27FC236}">
                  <a16:creationId xmlns:a16="http://schemas.microsoft.com/office/drawing/2014/main" id="{25EAC69C-90E6-CB49-DB00-7708E3D378DD}"/>
                </a:ext>
              </a:extLst>
            </p:cNvPr>
            <p:cNvPicPr>
              <a:picLocks noChangeAspect="1"/>
            </p:cNvPicPr>
            <p:nvPr/>
          </p:nvPicPr>
          <p:blipFill rotWithShape="1">
            <a:blip r:embed="rId3">
              <a:extLst>
                <a:ext uri="{28A0092B-C50C-407E-A947-70E740481C1C}">
                  <a14:useLocalDpi xmlns:a14="http://schemas.microsoft.com/office/drawing/2010/main" val="0"/>
                </a:ext>
              </a:extLst>
            </a:blip>
            <a:srcRect l="24629" t="26445" r="46884" b="21548"/>
            <a:stretch/>
          </p:blipFill>
          <p:spPr>
            <a:xfrm>
              <a:off x="5422089" y="1774651"/>
              <a:ext cx="4642510" cy="4237835"/>
            </a:xfrm>
            <a:prstGeom prst="rect">
              <a:avLst/>
            </a:prstGeom>
          </p:spPr>
        </p:pic>
        <p:sp>
          <p:nvSpPr>
            <p:cNvPr id="21" name="TextBox 20">
              <a:extLst>
                <a:ext uri="{FF2B5EF4-FFF2-40B4-BE49-F238E27FC236}">
                  <a16:creationId xmlns:a16="http://schemas.microsoft.com/office/drawing/2014/main" id="{78173B87-2363-6185-DEA9-EA116C98E4DC}"/>
                </a:ext>
              </a:extLst>
            </p:cNvPr>
            <p:cNvSpPr txBox="1"/>
            <p:nvPr/>
          </p:nvSpPr>
          <p:spPr>
            <a:xfrm>
              <a:off x="6554869" y="3354471"/>
              <a:ext cx="2478116" cy="1319499"/>
            </a:xfrm>
            <a:prstGeom prst="rect">
              <a:avLst/>
            </a:prstGeom>
            <a:noFill/>
          </p:spPr>
          <p:txBody>
            <a:bodyPr wrap="square" rtlCol="0">
              <a:spAutoFit/>
            </a:bodyPr>
            <a:lstStyle/>
            <a:p>
              <a:pPr lvl="0" algn="ctr"/>
              <a:r>
                <a:rPr lang="en-US" sz="1800" dirty="0" err="1">
                  <a:latin typeface="Arial" pitchFamily="34" charset="0"/>
                  <a:cs typeface="Arial" pitchFamily="34" charset="0"/>
                </a:rPr>
                <a:t>Bảo</a:t>
              </a:r>
              <a:r>
                <a:rPr lang="en-US" sz="1800" dirty="0">
                  <a:latin typeface="Arial" pitchFamily="34" charset="0"/>
                  <a:cs typeface="Arial" pitchFamily="34" charset="0"/>
                </a:rPr>
                <a:t> </a:t>
              </a:r>
              <a:r>
                <a:rPr lang="en-US" sz="1800" dirty="0" err="1">
                  <a:latin typeface="Arial" pitchFamily="34" charset="0"/>
                  <a:cs typeface="Arial" pitchFamily="34" charset="0"/>
                </a:rPr>
                <a:t>hiểm</a:t>
              </a:r>
              <a:r>
                <a:rPr lang="en-US" sz="1800" dirty="0">
                  <a:latin typeface="Arial" pitchFamily="34" charset="0"/>
                  <a:cs typeface="Arial" pitchFamily="34" charset="0"/>
                </a:rPr>
                <a:t> </a:t>
              </a:r>
              <a:r>
                <a:rPr lang="en-US" sz="1800" dirty="0" err="1">
                  <a:latin typeface="Arial" pitchFamily="34" charset="0"/>
                  <a:cs typeface="Arial" pitchFamily="34" charset="0"/>
                </a:rPr>
                <a:t>xã</a:t>
              </a:r>
              <a:r>
                <a:rPr lang="en-US" sz="1800" dirty="0">
                  <a:latin typeface="Arial" pitchFamily="34" charset="0"/>
                  <a:cs typeface="Arial" pitchFamily="34" charset="0"/>
                </a:rPr>
                <a:t> </a:t>
              </a:r>
              <a:r>
                <a:rPr lang="en-US" sz="1800" dirty="0" err="1">
                  <a:latin typeface="Arial" pitchFamily="34" charset="0"/>
                  <a:cs typeface="Arial" pitchFamily="34" charset="0"/>
                </a:rPr>
                <a:t>hội</a:t>
              </a:r>
              <a:r>
                <a:rPr lang="en-US" sz="1800" dirty="0">
                  <a:latin typeface="Arial" pitchFamily="34" charset="0"/>
                  <a:cs typeface="Arial" pitchFamily="34" charset="0"/>
                </a:rPr>
                <a:t> </a:t>
              </a:r>
              <a:r>
                <a:rPr lang="en-US" sz="1800" b="1" dirty="0" err="1">
                  <a:solidFill>
                    <a:srgbClr val="FF0000"/>
                  </a:solidFill>
                  <a:latin typeface="Arial" pitchFamily="34" charset="0"/>
                  <a:cs typeface="Arial" pitchFamily="34" charset="0"/>
                </a:rPr>
                <a:t>tự</a:t>
              </a:r>
              <a:endParaRPr lang="en-US" sz="1800" b="1" dirty="0">
                <a:solidFill>
                  <a:srgbClr val="FF0000"/>
                </a:solidFill>
                <a:latin typeface="Arial" pitchFamily="34" charset="0"/>
                <a:cs typeface="Arial" pitchFamily="34" charset="0"/>
              </a:endParaRPr>
            </a:p>
            <a:p>
              <a:pPr lvl="0" algn="ctr"/>
              <a:r>
                <a:rPr lang="en-US" sz="1800" b="1" dirty="0" err="1">
                  <a:solidFill>
                    <a:srgbClr val="FF0000"/>
                  </a:solidFill>
                  <a:latin typeface="Arial" pitchFamily="34" charset="0"/>
                  <a:cs typeface="Arial" pitchFamily="34" charset="0"/>
                </a:rPr>
                <a:t>nguyện</a:t>
              </a:r>
              <a:endParaRPr lang="en-US" sz="1800" dirty="0"/>
            </a:p>
          </p:txBody>
        </p:sp>
      </p:grpSp>
      <p:sp>
        <p:nvSpPr>
          <p:cNvPr id="5" name="TextBox 4">
            <a:extLst>
              <a:ext uri="{FF2B5EF4-FFF2-40B4-BE49-F238E27FC236}">
                <a16:creationId xmlns:a16="http://schemas.microsoft.com/office/drawing/2014/main" id="{4878AE7D-63E3-424F-C362-078D8662AD04}"/>
              </a:ext>
            </a:extLst>
          </p:cNvPr>
          <p:cNvSpPr txBox="1"/>
          <p:nvPr/>
        </p:nvSpPr>
        <p:spPr>
          <a:xfrm>
            <a:off x="-315262" y="950701"/>
            <a:ext cx="5172075" cy="707886"/>
          </a:xfrm>
          <a:prstGeom prst="rect">
            <a:avLst/>
          </a:prstGeom>
          <a:noFill/>
        </p:spPr>
        <p:txBody>
          <a:bodyPr wrap="square" rtlCol="0">
            <a:spAutoFit/>
          </a:bodyPr>
          <a:lstStyle/>
          <a:p>
            <a:pPr algn="ctr"/>
            <a:r>
              <a:rPr lang="en-US" sz="2000" b="1" dirty="0">
                <a:cs typeface="Arial" pitchFamily="34" charset="0"/>
              </a:rPr>
              <a:t>3.5.2.</a:t>
            </a:r>
            <a:r>
              <a:rPr lang="vi-VN" b="1" i="1" dirty="0"/>
              <a:t> </a:t>
            </a:r>
            <a:r>
              <a:rPr lang="en-US" sz="2000" b="1" i="1" dirty="0" err="1"/>
              <a:t>Các</a:t>
            </a:r>
            <a:r>
              <a:rPr lang="en-US" sz="2000" b="1" i="1" dirty="0"/>
              <a:t> </a:t>
            </a:r>
            <a:r>
              <a:rPr lang="en-US" sz="2000" b="1" i="1" dirty="0" err="1"/>
              <a:t>loại</a:t>
            </a:r>
            <a:r>
              <a:rPr lang="en-US" sz="2000" b="1" i="1" dirty="0"/>
              <a:t> </a:t>
            </a:r>
            <a:r>
              <a:rPr lang="en-US" sz="2000" b="1" i="1" dirty="0" err="1"/>
              <a:t>hình</a:t>
            </a:r>
            <a:r>
              <a:rPr lang="en-US" sz="2000" b="1" i="1" dirty="0"/>
              <a:t> </a:t>
            </a:r>
            <a:r>
              <a:rPr lang="en-US" sz="2000" b="1" i="1" dirty="0" err="1"/>
              <a:t>bảo</a:t>
            </a:r>
            <a:r>
              <a:rPr lang="en-US" sz="2000" b="1" i="1" dirty="0"/>
              <a:t> </a:t>
            </a:r>
            <a:r>
              <a:rPr lang="en-US" sz="2000" b="1" i="1" dirty="0" err="1"/>
              <a:t>hiểm</a:t>
            </a:r>
            <a:endParaRPr lang="en-US" sz="2000" b="1" i="1" dirty="0"/>
          </a:p>
          <a:p>
            <a:pPr algn="ctr"/>
            <a:endParaRPr lang="vi-VN" sz="2000" b="1" dirty="0">
              <a:solidFill>
                <a:srgbClr val="C00000"/>
              </a:solidFill>
              <a:latin typeface="Arial" panose="020B0604020202020204" pitchFamily="34" charset="0"/>
              <a:ea typeface="Roboto" panose="02000000000000000000" pitchFamily="2" charset="0"/>
              <a:cs typeface="Arial" panose="020B0604020202020204" pitchFamily="34" charset="0"/>
            </a:endParaRPr>
          </a:p>
        </p:txBody>
      </p:sp>
      <p:sp>
        <p:nvSpPr>
          <p:cNvPr id="6" name="TextBox 5">
            <a:extLst>
              <a:ext uri="{FF2B5EF4-FFF2-40B4-BE49-F238E27FC236}">
                <a16:creationId xmlns:a16="http://schemas.microsoft.com/office/drawing/2014/main" id="{4DCC0668-C670-E4A2-A33C-6C9EC74C9909}"/>
              </a:ext>
            </a:extLst>
          </p:cNvPr>
          <p:cNvSpPr txBox="1"/>
          <p:nvPr/>
        </p:nvSpPr>
        <p:spPr>
          <a:xfrm>
            <a:off x="462914" y="446130"/>
            <a:ext cx="6917111" cy="461665"/>
          </a:xfrm>
          <a:prstGeom prst="rect">
            <a:avLst/>
          </a:prstGeom>
          <a:noFill/>
        </p:spPr>
        <p:txBody>
          <a:bodyPr wrap="square" rtlCol="0">
            <a:spAutoFit/>
          </a:bodyPr>
          <a:lstStyle/>
          <a:p>
            <a:pPr>
              <a:defRPr/>
            </a:pPr>
            <a:r>
              <a:rPr lang="vi-VN" sz="2400" b="1" dirty="0">
                <a:solidFill>
                  <a:srgbClr val="C00000"/>
                </a:solidFill>
                <a:cs typeface="Arial" pitchFamily="34" charset="0"/>
              </a:rPr>
              <a:t>3.</a:t>
            </a:r>
            <a:r>
              <a:rPr lang="en-US" sz="2400" b="1" dirty="0">
                <a:solidFill>
                  <a:srgbClr val="C00000"/>
                </a:solidFill>
                <a:cs typeface="Arial" pitchFamily="34" charset="0"/>
              </a:rPr>
              <a:t>5</a:t>
            </a:r>
            <a:r>
              <a:rPr lang="vi-VN" sz="2400" b="1" dirty="0">
                <a:solidFill>
                  <a:srgbClr val="C00000"/>
                </a:solidFill>
                <a:cs typeface="Arial" pitchFamily="34" charset="0"/>
              </a:rPr>
              <a:t>. </a:t>
            </a:r>
            <a:r>
              <a:rPr lang="en-US" sz="2400" b="1" dirty="0" err="1">
                <a:solidFill>
                  <a:srgbClr val="C00000"/>
                </a:solidFill>
                <a:cs typeface="Arial" pitchFamily="34" charset="0"/>
              </a:rPr>
              <a:t>Bảo</a:t>
            </a:r>
            <a:r>
              <a:rPr lang="en-US" sz="2400" b="1" dirty="0">
                <a:solidFill>
                  <a:srgbClr val="C00000"/>
                </a:solidFill>
                <a:cs typeface="Arial" pitchFamily="34" charset="0"/>
              </a:rPr>
              <a:t> </a:t>
            </a:r>
            <a:r>
              <a:rPr lang="en-US" sz="2400" b="1" dirty="0" err="1">
                <a:solidFill>
                  <a:srgbClr val="C00000"/>
                </a:solidFill>
                <a:cs typeface="Arial" pitchFamily="34" charset="0"/>
              </a:rPr>
              <a:t>hiểm</a:t>
            </a:r>
            <a:r>
              <a:rPr lang="en-US" sz="2400" b="1" dirty="0">
                <a:solidFill>
                  <a:srgbClr val="C00000"/>
                </a:solidFill>
                <a:cs typeface="Arial" pitchFamily="34" charset="0"/>
              </a:rPr>
              <a:t> </a:t>
            </a:r>
            <a:r>
              <a:rPr lang="en-US" sz="2400" b="1" dirty="0" err="1">
                <a:solidFill>
                  <a:srgbClr val="C00000"/>
                </a:solidFill>
                <a:cs typeface="Arial" pitchFamily="34" charset="0"/>
              </a:rPr>
              <a:t>xã</a:t>
            </a:r>
            <a:r>
              <a:rPr lang="en-US" sz="2400" b="1" dirty="0">
                <a:solidFill>
                  <a:srgbClr val="C00000"/>
                </a:solidFill>
                <a:cs typeface="Arial" pitchFamily="34" charset="0"/>
              </a:rPr>
              <a:t> </a:t>
            </a:r>
            <a:r>
              <a:rPr lang="en-US" sz="2400" b="1" dirty="0" err="1">
                <a:solidFill>
                  <a:srgbClr val="C00000"/>
                </a:solidFill>
                <a:cs typeface="Arial" pitchFamily="34" charset="0"/>
              </a:rPr>
              <a:t>hội</a:t>
            </a:r>
            <a:endParaRPr lang="vi-VN" sz="2400" b="1" dirty="0">
              <a:solidFill>
                <a:srgbClr val="C00000"/>
              </a:solidFill>
              <a:cs typeface="Arial" pitchFamily="34" charset="0"/>
            </a:endParaRPr>
          </a:p>
        </p:txBody>
      </p:sp>
    </p:spTree>
    <p:extLst>
      <p:ext uri="{BB962C8B-B14F-4D97-AF65-F5344CB8AC3E}">
        <p14:creationId xmlns:p14="http://schemas.microsoft.com/office/powerpoint/2010/main" val="31369167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horizontal)">
                                      <p:cBhvr>
                                        <p:cTn id="7" dur="1000"/>
                                        <p:tgtEl>
                                          <p:spTgt spid="6"/>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randombar(horizontal)">
                                      <p:cBhvr>
                                        <p:cTn id="10" dur="1000"/>
                                        <p:tgtEl>
                                          <p:spTgt spid="5"/>
                                        </p:tgtEl>
                                      </p:cBhvr>
                                    </p:animEffect>
                                  </p:childTnLst>
                                </p:cTn>
                              </p:par>
                            </p:childTnLst>
                          </p:cTn>
                        </p:par>
                        <p:par>
                          <p:cTn id="11" fill="hold">
                            <p:stCondLst>
                              <p:cond delay="1000"/>
                            </p:stCondLst>
                            <p:childTnLst>
                              <p:par>
                                <p:cTn id="12" presetID="42" presetClass="entr" presetSubtype="0" fill="hold" nodeType="after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1000"/>
                                        <p:tgtEl>
                                          <p:spTgt spid="16"/>
                                        </p:tgtEl>
                                      </p:cBhvr>
                                    </p:animEffect>
                                    <p:anim calcmode="lin" valueType="num">
                                      <p:cBhvr>
                                        <p:cTn id="15" dur="1000" fill="hold"/>
                                        <p:tgtEl>
                                          <p:spTgt spid="16"/>
                                        </p:tgtEl>
                                        <p:attrNameLst>
                                          <p:attrName>ppt_x</p:attrName>
                                        </p:attrNameLst>
                                      </p:cBhvr>
                                      <p:tavLst>
                                        <p:tav tm="0">
                                          <p:val>
                                            <p:strVal val="#ppt_x"/>
                                          </p:val>
                                        </p:tav>
                                        <p:tav tm="100000">
                                          <p:val>
                                            <p:strVal val="#ppt_x"/>
                                          </p:val>
                                        </p:tav>
                                      </p:tavLst>
                                    </p:anim>
                                    <p:anim calcmode="lin" valueType="num">
                                      <p:cBhvr>
                                        <p:cTn id="16" dur="1000" fill="hold"/>
                                        <p:tgtEl>
                                          <p:spTgt spid="16"/>
                                        </p:tgtEl>
                                        <p:attrNameLst>
                                          <p:attrName>ppt_y</p:attrName>
                                        </p:attrNameLst>
                                      </p:cBhvr>
                                      <p:tavLst>
                                        <p:tav tm="0">
                                          <p:val>
                                            <p:strVal val="#ppt_y+.1"/>
                                          </p:val>
                                        </p:tav>
                                        <p:tav tm="100000">
                                          <p:val>
                                            <p:strVal val="#ppt_y"/>
                                          </p:val>
                                        </p:tav>
                                      </p:tavLst>
                                    </p:anim>
                                  </p:childTnLst>
                                </p:cTn>
                              </p:par>
                              <p:par>
                                <p:cTn id="17" presetID="47" presetClass="entr" presetSubtype="0" fill="hold" nodeType="with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fade">
                                      <p:cBhvr>
                                        <p:cTn id="19" dur="1000"/>
                                        <p:tgtEl>
                                          <p:spTgt spid="19"/>
                                        </p:tgtEl>
                                      </p:cBhvr>
                                    </p:animEffect>
                                    <p:anim calcmode="lin" valueType="num">
                                      <p:cBhvr>
                                        <p:cTn id="20" dur="1000" fill="hold"/>
                                        <p:tgtEl>
                                          <p:spTgt spid="19"/>
                                        </p:tgtEl>
                                        <p:attrNameLst>
                                          <p:attrName>ppt_x</p:attrName>
                                        </p:attrNameLst>
                                      </p:cBhvr>
                                      <p:tavLst>
                                        <p:tav tm="0">
                                          <p:val>
                                            <p:strVal val="#ppt_x"/>
                                          </p:val>
                                        </p:tav>
                                        <p:tav tm="100000">
                                          <p:val>
                                            <p:strVal val="#ppt_x"/>
                                          </p:val>
                                        </p:tav>
                                      </p:tavLst>
                                    </p:anim>
                                    <p:anim calcmode="lin" valueType="num">
                                      <p:cBhvr>
                                        <p:cTn id="21"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3" name="AutoShape 6" descr="Danh ca Ngọc Sơn chia sẻ di chúc viết tay sâu sắc và đầy tình cảm của người  cha quá cố - MOLI Star">
            <a:extLst>
              <a:ext uri="{FF2B5EF4-FFF2-40B4-BE49-F238E27FC236}">
                <a16:creationId xmlns:a16="http://schemas.microsoft.com/office/drawing/2014/main" id="{09A0B033-5114-91F5-D69C-16D907191493}"/>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4" name="AutoShape 6" descr="Danh ca Ngọc Sơn chia sẻ di chúc viết tay sâu sắc và đầy tình cảm của người  cha quá cố - MOLI Star">
            <a:extLst>
              <a:ext uri="{FF2B5EF4-FFF2-40B4-BE49-F238E27FC236}">
                <a16:creationId xmlns:a16="http://schemas.microsoft.com/office/drawing/2014/main" id="{52F0BF7C-9D3C-0A12-5BC9-AD00F57999D1}"/>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grpSp>
        <p:nvGrpSpPr>
          <p:cNvPr id="16" name="Group 2">
            <a:extLst>
              <a:ext uri="{FF2B5EF4-FFF2-40B4-BE49-F238E27FC236}">
                <a16:creationId xmlns:a16="http://schemas.microsoft.com/office/drawing/2014/main" id="{2D48DDE9-EAF0-C1B3-550C-7CE9F6BB5120}"/>
              </a:ext>
            </a:extLst>
          </p:cNvPr>
          <p:cNvGrpSpPr/>
          <p:nvPr/>
        </p:nvGrpSpPr>
        <p:grpSpPr>
          <a:xfrm>
            <a:off x="1372418" y="1613600"/>
            <a:ext cx="3484395" cy="3053353"/>
            <a:chOff x="1570236" y="1649046"/>
            <a:chExt cx="4979429" cy="4363441"/>
          </a:xfrm>
        </p:grpSpPr>
        <p:pic>
          <p:nvPicPr>
            <p:cNvPr id="17" name="Picture 12" descr="Graphical user interface&#10;&#10;Description automatically generated with medium confidence">
              <a:extLst>
                <a:ext uri="{FF2B5EF4-FFF2-40B4-BE49-F238E27FC236}">
                  <a16:creationId xmlns:a16="http://schemas.microsoft.com/office/drawing/2014/main" id="{5A366433-F8DF-26C9-E0CA-17EF1D9F07BA}"/>
                </a:ext>
              </a:extLst>
            </p:cNvPr>
            <p:cNvPicPr>
              <a:picLocks noChangeAspect="1"/>
            </p:cNvPicPr>
            <p:nvPr/>
          </p:nvPicPr>
          <p:blipFill rotWithShape="1">
            <a:blip r:embed="rId2">
              <a:extLst>
                <a:ext uri="{28A0092B-C50C-407E-A947-70E740481C1C}">
                  <a14:useLocalDpi xmlns:a14="http://schemas.microsoft.com/office/drawing/2010/main" val="0"/>
                </a:ext>
              </a:extLst>
            </a:blip>
            <a:srcRect l="10156" t="23836" r="59289" b="22614"/>
            <a:stretch/>
          </p:blipFill>
          <p:spPr>
            <a:xfrm>
              <a:off x="1570236" y="1649046"/>
              <a:ext cx="4979429" cy="4363441"/>
            </a:xfrm>
            <a:prstGeom prst="rect">
              <a:avLst/>
            </a:prstGeom>
          </p:spPr>
        </p:pic>
        <p:sp>
          <p:nvSpPr>
            <p:cNvPr id="18" name="TextBox 19">
              <a:extLst>
                <a:ext uri="{FF2B5EF4-FFF2-40B4-BE49-F238E27FC236}">
                  <a16:creationId xmlns:a16="http://schemas.microsoft.com/office/drawing/2014/main" id="{D783C8E3-7C19-DDA5-8A91-1E5F3D86EA57}"/>
                </a:ext>
              </a:extLst>
            </p:cNvPr>
            <p:cNvSpPr txBox="1"/>
            <p:nvPr/>
          </p:nvSpPr>
          <p:spPr>
            <a:xfrm>
              <a:off x="2872772" y="3002605"/>
              <a:ext cx="2374355" cy="923649"/>
            </a:xfrm>
            <a:prstGeom prst="rect">
              <a:avLst/>
            </a:prstGeom>
            <a:noFill/>
          </p:spPr>
          <p:txBody>
            <a:bodyPr wrap="square" rtlCol="0">
              <a:spAutoFit/>
            </a:bodyPr>
            <a:lstStyle/>
            <a:p>
              <a:pPr lvl="0" algn="ctr"/>
              <a:r>
                <a:rPr lang="vi-VN" sz="1800" dirty="0">
                  <a:effectLst/>
                  <a:latin typeface="+mn-lt"/>
                  <a:ea typeface="Times New Roman" panose="02020603050405020304" pitchFamily="18" charset="0"/>
                </a:rPr>
                <a:t>Bảo hiểm y tế bắt buộc</a:t>
              </a:r>
              <a:endParaRPr lang="en-US" sz="2000" dirty="0">
                <a:latin typeface="+mn-lt"/>
              </a:endParaRPr>
            </a:p>
          </p:txBody>
        </p:sp>
      </p:grpSp>
      <p:grpSp>
        <p:nvGrpSpPr>
          <p:cNvPr id="19" name="Group 3">
            <a:extLst>
              <a:ext uri="{FF2B5EF4-FFF2-40B4-BE49-F238E27FC236}">
                <a16:creationId xmlns:a16="http://schemas.microsoft.com/office/drawing/2014/main" id="{9CD2CB32-1EE3-29C2-B246-46CAC21A7E93}"/>
              </a:ext>
            </a:extLst>
          </p:cNvPr>
          <p:cNvGrpSpPr/>
          <p:nvPr/>
        </p:nvGrpSpPr>
        <p:grpSpPr>
          <a:xfrm>
            <a:off x="4261308" y="1701493"/>
            <a:ext cx="3248633" cy="2965459"/>
            <a:chOff x="5422089" y="1774651"/>
            <a:chExt cx="4642510" cy="4237835"/>
          </a:xfrm>
        </p:grpSpPr>
        <p:pic>
          <p:nvPicPr>
            <p:cNvPr id="20" name="Picture 18" descr="A picture containing icon&#10;&#10;Description automatically generated">
              <a:extLst>
                <a:ext uri="{FF2B5EF4-FFF2-40B4-BE49-F238E27FC236}">
                  <a16:creationId xmlns:a16="http://schemas.microsoft.com/office/drawing/2014/main" id="{25EAC69C-90E6-CB49-DB00-7708E3D378DD}"/>
                </a:ext>
              </a:extLst>
            </p:cNvPr>
            <p:cNvPicPr>
              <a:picLocks noChangeAspect="1"/>
            </p:cNvPicPr>
            <p:nvPr/>
          </p:nvPicPr>
          <p:blipFill rotWithShape="1">
            <a:blip r:embed="rId3">
              <a:extLst>
                <a:ext uri="{28A0092B-C50C-407E-A947-70E740481C1C}">
                  <a14:useLocalDpi xmlns:a14="http://schemas.microsoft.com/office/drawing/2010/main" val="0"/>
                </a:ext>
              </a:extLst>
            </a:blip>
            <a:srcRect l="24629" t="26445" r="46884" b="21548"/>
            <a:stretch/>
          </p:blipFill>
          <p:spPr>
            <a:xfrm>
              <a:off x="5422089" y="1774651"/>
              <a:ext cx="4642510" cy="4237835"/>
            </a:xfrm>
            <a:prstGeom prst="rect">
              <a:avLst/>
            </a:prstGeom>
          </p:spPr>
        </p:pic>
        <p:sp>
          <p:nvSpPr>
            <p:cNvPr id="21" name="TextBox 20">
              <a:extLst>
                <a:ext uri="{FF2B5EF4-FFF2-40B4-BE49-F238E27FC236}">
                  <a16:creationId xmlns:a16="http://schemas.microsoft.com/office/drawing/2014/main" id="{78173B87-2363-6185-DEA9-EA116C98E4DC}"/>
                </a:ext>
              </a:extLst>
            </p:cNvPr>
            <p:cNvSpPr txBox="1"/>
            <p:nvPr/>
          </p:nvSpPr>
          <p:spPr>
            <a:xfrm>
              <a:off x="6554869" y="3354471"/>
              <a:ext cx="2478116" cy="923649"/>
            </a:xfrm>
            <a:prstGeom prst="rect">
              <a:avLst/>
            </a:prstGeom>
            <a:noFill/>
          </p:spPr>
          <p:txBody>
            <a:bodyPr wrap="square" rtlCol="0">
              <a:spAutoFit/>
            </a:bodyPr>
            <a:lstStyle/>
            <a:p>
              <a:pPr lvl="0" algn="ctr"/>
              <a:r>
                <a:rPr lang="vi-VN" sz="1800" dirty="0">
                  <a:effectLst/>
                  <a:latin typeface="+mn-lt"/>
                  <a:ea typeface="Times New Roman" panose="02020603050405020304" pitchFamily="18" charset="0"/>
                </a:rPr>
                <a:t>Bảo hiểm thất nghiệp</a:t>
              </a:r>
              <a:endParaRPr lang="en-US" sz="1800" dirty="0">
                <a:latin typeface="+mn-lt"/>
              </a:endParaRPr>
            </a:p>
          </p:txBody>
        </p:sp>
      </p:grpSp>
      <p:sp>
        <p:nvSpPr>
          <p:cNvPr id="5" name="TextBox 4">
            <a:extLst>
              <a:ext uri="{FF2B5EF4-FFF2-40B4-BE49-F238E27FC236}">
                <a16:creationId xmlns:a16="http://schemas.microsoft.com/office/drawing/2014/main" id="{4878AE7D-63E3-424F-C362-078D8662AD04}"/>
              </a:ext>
            </a:extLst>
          </p:cNvPr>
          <p:cNvSpPr txBox="1"/>
          <p:nvPr/>
        </p:nvSpPr>
        <p:spPr>
          <a:xfrm>
            <a:off x="-302160" y="920770"/>
            <a:ext cx="5172075" cy="707886"/>
          </a:xfrm>
          <a:prstGeom prst="rect">
            <a:avLst/>
          </a:prstGeom>
          <a:noFill/>
        </p:spPr>
        <p:txBody>
          <a:bodyPr wrap="square" rtlCol="0">
            <a:spAutoFit/>
          </a:bodyPr>
          <a:lstStyle/>
          <a:p>
            <a:pPr algn="ctr"/>
            <a:r>
              <a:rPr lang="en-US" sz="2000" b="1" dirty="0">
                <a:cs typeface="Arial" pitchFamily="34" charset="0"/>
              </a:rPr>
              <a:t>3.5.2.</a:t>
            </a:r>
            <a:r>
              <a:rPr lang="vi-VN" b="1" i="1" dirty="0"/>
              <a:t> </a:t>
            </a:r>
            <a:r>
              <a:rPr lang="en-US" sz="2000" b="1" i="1" dirty="0" err="1"/>
              <a:t>Các</a:t>
            </a:r>
            <a:r>
              <a:rPr lang="en-US" sz="2000" b="1" i="1" dirty="0"/>
              <a:t> </a:t>
            </a:r>
            <a:r>
              <a:rPr lang="en-US" sz="2000" b="1" i="1" dirty="0" err="1"/>
              <a:t>loại</a:t>
            </a:r>
            <a:r>
              <a:rPr lang="en-US" sz="2000" b="1" i="1" dirty="0"/>
              <a:t> </a:t>
            </a:r>
            <a:r>
              <a:rPr lang="en-US" sz="2000" b="1" i="1" dirty="0" err="1"/>
              <a:t>hình</a:t>
            </a:r>
            <a:r>
              <a:rPr lang="en-US" sz="2000" b="1" i="1" dirty="0"/>
              <a:t> </a:t>
            </a:r>
            <a:r>
              <a:rPr lang="en-US" sz="2000" b="1" i="1" dirty="0" err="1"/>
              <a:t>bảo</a:t>
            </a:r>
            <a:r>
              <a:rPr lang="en-US" sz="2000" b="1" i="1" dirty="0"/>
              <a:t> </a:t>
            </a:r>
            <a:r>
              <a:rPr lang="en-US" sz="2000" b="1" i="1" dirty="0" err="1"/>
              <a:t>hiểm</a:t>
            </a:r>
            <a:endParaRPr lang="en-US" sz="2000" b="1" i="1" dirty="0"/>
          </a:p>
          <a:p>
            <a:pPr algn="ctr"/>
            <a:endParaRPr lang="vi-VN" sz="2000" b="1" dirty="0">
              <a:solidFill>
                <a:srgbClr val="C00000"/>
              </a:solidFill>
              <a:latin typeface="Arial" panose="020B0604020202020204" pitchFamily="34" charset="0"/>
              <a:ea typeface="Roboto" panose="02000000000000000000" pitchFamily="2" charset="0"/>
              <a:cs typeface="Arial" panose="020B0604020202020204" pitchFamily="34" charset="0"/>
            </a:endParaRPr>
          </a:p>
        </p:txBody>
      </p:sp>
      <p:sp>
        <p:nvSpPr>
          <p:cNvPr id="6" name="TextBox 5">
            <a:extLst>
              <a:ext uri="{FF2B5EF4-FFF2-40B4-BE49-F238E27FC236}">
                <a16:creationId xmlns:a16="http://schemas.microsoft.com/office/drawing/2014/main" id="{4DCC0668-C670-E4A2-A33C-6C9EC74C9909}"/>
              </a:ext>
            </a:extLst>
          </p:cNvPr>
          <p:cNvSpPr txBox="1"/>
          <p:nvPr/>
        </p:nvSpPr>
        <p:spPr>
          <a:xfrm>
            <a:off x="409574" y="459105"/>
            <a:ext cx="6917111" cy="461665"/>
          </a:xfrm>
          <a:prstGeom prst="rect">
            <a:avLst/>
          </a:prstGeom>
          <a:noFill/>
        </p:spPr>
        <p:txBody>
          <a:bodyPr wrap="square" rtlCol="0">
            <a:spAutoFit/>
          </a:bodyPr>
          <a:lstStyle/>
          <a:p>
            <a:pPr>
              <a:defRPr/>
            </a:pPr>
            <a:r>
              <a:rPr lang="vi-VN" sz="2400" b="1" dirty="0">
                <a:solidFill>
                  <a:srgbClr val="C00000"/>
                </a:solidFill>
                <a:cs typeface="Arial" pitchFamily="34" charset="0"/>
              </a:rPr>
              <a:t>3.</a:t>
            </a:r>
            <a:r>
              <a:rPr lang="en-US" sz="2400" b="1" dirty="0">
                <a:solidFill>
                  <a:srgbClr val="C00000"/>
                </a:solidFill>
                <a:cs typeface="Arial" pitchFamily="34" charset="0"/>
              </a:rPr>
              <a:t>5</a:t>
            </a:r>
            <a:r>
              <a:rPr lang="vi-VN" sz="2400" b="1" dirty="0">
                <a:solidFill>
                  <a:srgbClr val="C00000"/>
                </a:solidFill>
                <a:cs typeface="Arial" pitchFamily="34" charset="0"/>
              </a:rPr>
              <a:t>. </a:t>
            </a:r>
            <a:r>
              <a:rPr lang="en-US" sz="2400" b="1" dirty="0" err="1">
                <a:solidFill>
                  <a:srgbClr val="C00000"/>
                </a:solidFill>
                <a:cs typeface="Arial" pitchFamily="34" charset="0"/>
              </a:rPr>
              <a:t>Bảo</a:t>
            </a:r>
            <a:r>
              <a:rPr lang="en-US" sz="2400" b="1" dirty="0">
                <a:solidFill>
                  <a:srgbClr val="C00000"/>
                </a:solidFill>
                <a:cs typeface="Arial" pitchFamily="34" charset="0"/>
              </a:rPr>
              <a:t> </a:t>
            </a:r>
            <a:r>
              <a:rPr lang="en-US" sz="2400" b="1" dirty="0" err="1">
                <a:solidFill>
                  <a:srgbClr val="C00000"/>
                </a:solidFill>
                <a:cs typeface="Arial" pitchFamily="34" charset="0"/>
              </a:rPr>
              <a:t>hiểm</a:t>
            </a:r>
            <a:r>
              <a:rPr lang="en-US" sz="2400" b="1" dirty="0">
                <a:solidFill>
                  <a:srgbClr val="C00000"/>
                </a:solidFill>
                <a:cs typeface="Arial" pitchFamily="34" charset="0"/>
              </a:rPr>
              <a:t> </a:t>
            </a:r>
            <a:r>
              <a:rPr lang="en-US" sz="2400" b="1" dirty="0" err="1">
                <a:solidFill>
                  <a:srgbClr val="C00000"/>
                </a:solidFill>
                <a:cs typeface="Arial" pitchFamily="34" charset="0"/>
              </a:rPr>
              <a:t>xã</a:t>
            </a:r>
            <a:r>
              <a:rPr lang="en-US" sz="2400" b="1" dirty="0">
                <a:solidFill>
                  <a:srgbClr val="C00000"/>
                </a:solidFill>
                <a:cs typeface="Arial" pitchFamily="34" charset="0"/>
              </a:rPr>
              <a:t> </a:t>
            </a:r>
            <a:r>
              <a:rPr lang="en-US" sz="2400" b="1" dirty="0" err="1">
                <a:solidFill>
                  <a:srgbClr val="C00000"/>
                </a:solidFill>
                <a:cs typeface="Arial" pitchFamily="34" charset="0"/>
              </a:rPr>
              <a:t>hội</a:t>
            </a:r>
            <a:endParaRPr lang="vi-VN" sz="2400" b="1" dirty="0">
              <a:solidFill>
                <a:srgbClr val="C00000"/>
              </a:solidFill>
              <a:cs typeface="Arial" pitchFamily="34" charset="0"/>
            </a:endParaRPr>
          </a:p>
        </p:txBody>
      </p:sp>
    </p:spTree>
    <p:extLst>
      <p:ext uri="{BB962C8B-B14F-4D97-AF65-F5344CB8AC3E}">
        <p14:creationId xmlns:p14="http://schemas.microsoft.com/office/powerpoint/2010/main" val="124241242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1000"/>
                                        <p:tgtEl>
                                          <p:spTgt spid="5"/>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randombar(horizontal)">
                                      <p:cBhvr>
                                        <p:cTn id="10" dur="1000"/>
                                        <p:tgtEl>
                                          <p:spTgt spid="6"/>
                                        </p:tgtEl>
                                      </p:cBhvr>
                                    </p:animEffect>
                                  </p:childTnLst>
                                </p:cTn>
                              </p:par>
                            </p:childTnLst>
                          </p:cTn>
                        </p:par>
                        <p:par>
                          <p:cTn id="11" fill="hold">
                            <p:stCondLst>
                              <p:cond delay="1000"/>
                            </p:stCondLst>
                            <p:childTnLst>
                              <p:par>
                                <p:cTn id="12" presetID="42" presetClass="entr" presetSubtype="0" fill="hold" nodeType="after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1000"/>
                                        <p:tgtEl>
                                          <p:spTgt spid="16"/>
                                        </p:tgtEl>
                                      </p:cBhvr>
                                    </p:animEffect>
                                    <p:anim calcmode="lin" valueType="num">
                                      <p:cBhvr>
                                        <p:cTn id="15" dur="1000" fill="hold"/>
                                        <p:tgtEl>
                                          <p:spTgt spid="16"/>
                                        </p:tgtEl>
                                        <p:attrNameLst>
                                          <p:attrName>ppt_x</p:attrName>
                                        </p:attrNameLst>
                                      </p:cBhvr>
                                      <p:tavLst>
                                        <p:tav tm="0">
                                          <p:val>
                                            <p:strVal val="#ppt_x"/>
                                          </p:val>
                                        </p:tav>
                                        <p:tav tm="100000">
                                          <p:val>
                                            <p:strVal val="#ppt_x"/>
                                          </p:val>
                                        </p:tav>
                                      </p:tavLst>
                                    </p:anim>
                                    <p:anim calcmode="lin" valueType="num">
                                      <p:cBhvr>
                                        <p:cTn id="16" dur="1000" fill="hold"/>
                                        <p:tgtEl>
                                          <p:spTgt spid="16"/>
                                        </p:tgtEl>
                                        <p:attrNameLst>
                                          <p:attrName>ppt_y</p:attrName>
                                        </p:attrNameLst>
                                      </p:cBhvr>
                                      <p:tavLst>
                                        <p:tav tm="0">
                                          <p:val>
                                            <p:strVal val="#ppt_y+.1"/>
                                          </p:val>
                                        </p:tav>
                                        <p:tav tm="100000">
                                          <p:val>
                                            <p:strVal val="#ppt_y"/>
                                          </p:val>
                                        </p:tav>
                                      </p:tavLst>
                                    </p:anim>
                                  </p:childTnLst>
                                </p:cTn>
                              </p:par>
                              <p:par>
                                <p:cTn id="17" presetID="47" presetClass="entr" presetSubtype="0" fill="hold" nodeType="with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fade">
                                      <p:cBhvr>
                                        <p:cTn id="19" dur="1000"/>
                                        <p:tgtEl>
                                          <p:spTgt spid="19"/>
                                        </p:tgtEl>
                                      </p:cBhvr>
                                    </p:animEffect>
                                    <p:anim calcmode="lin" valueType="num">
                                      <p:cBhvr>
                                        <p:cTn id="20" dur="1000" fill="hold"/>
                                        <p:tgtEl>
                                          <p:spTgt spid="19"/>
                                        </p:tgtEl>
                                        <p:attrNameLst>
                                          <p:attrName>ppt_x</p:attrName>
                                        </p:attrNameLst>
                                      </p:cBhvr>
                                      <p:tavLst>
                                        <p:tav tm="0">
                                          <p:val>
                                            <p:strVal val="#ppt_x"/>
                                          </p:val>
                                        </p:tav>
                                        <p:tav tm="100000">
                                          <p:val>
                                            <p:strVal val="#ppt_x"/>
                                          </p:val>
                                        </p:tav>
                                      </p:tavLst>
                                    </p:anim>
                                    <p:anim calcmode="lin" valueType="num">
                                      <p:cBhvr>
                                        <p:cTn id="21"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2" name="TextBox 1">
            <a:extLst>
              <a:ext uri="{FF2B5EF4-FFF2-40B4-BE49-F238E27FC236}">
                <a16:creationId xmlns:a16="http://schemas.microsoft.com/office/drawing/2014/main" id="{E626C0FD-CBD4-2AD1-DB89-A123C6D5F95F}"/>
              </a:ext>
            </a:extLst>
          </p:cNvPr>
          <p:cNvSpPr txBox="1"/>
          <p:nvPr/>
        </p:nvSpPr>
        <p:spPr>
          <a:xfrm>
            <a:off x="230981" y="190539"/>
            <a:ext cx="7055644" cy="677108"/>
          </a:xfrm>
          <a:prstGeom prst="rect">
            <a:avLst/>
          </a:prstGeom>
          <a:noFill/>
        </p:spPr>
        <p:txBody>
          <a:bodyPr wrap="square" rtlCol="0">
            <a:spAutoFit/>
          </a:bodyPr>
          <a:lstStyle/>
          <a:p>
            <a:r>
              <a:rPr lang="en-US" sz="2000" b="1" i="1" dirty="0">
                <a:solidFill>
                  <a:srgbClr val="C00000"/>
                </a:solidFill>
                <a:latin typeface="Times New Roman" panose="02020603050405020304" pitchFamily="18" charset="0"/>
                <a:ea typeface="Times New Roman" panose="02020603050405020304" pitchFamily="18" charset="0"/>
              </a:rPr>
              <a:t>3.5.3. </a:t>
            </a:r>
            <a:r>
              <a:rPr lang="vi-VN" sz="2000" b="1" i="1" dirty="0">
                <a:solidFill>
                  <a:srgbClr val="C00000"/>
                </a:solidFill>
                <a:latin typeface="Times New Roman" panose="02020603050405020304" pitchFamily="18" charset="0"/>
                <a:ea typeface="Times New Roman" panose="02020603050405020304" pitchFamily="18" charset="0"/>
              </a:rPr>
              <a:t>Mức đóng bảo hiểm xã hội </a:t>
            </a:r>
            <a:endParaRPr lang="en-US" sz="2000" b="1" i="1" dirty="0">
              <a:solidFill>
                <a:srgbClr val="C00000"/>
              </a:solidFill>
              <a:latin typeface="Times New Roman" panose="02020603050405020304" pitchFamily="18" charset="0"/>
              <a:ea typeface="Times New Roman" panose="02020603050405020304" pitchFamily="18" charset="0"/>
            </a:endParaRPr>
          </a:p>
          <a:p>
            <a:pPr algn="ctr"/>
            <a:r>
              <a:rPr lang="vi-VN" sz="1800" b="1" i="1" dirty="0">
                <a:solidFill>
                  <a:srgbClr val="92D050"/>
                </a:solidFill>
                <a:latin typeface="Times New Roman" panose="02020603050405020304" pitchFamily="18" charset="0"/>
                <a:ea typeface="Times New Roman" panose="02020603050405020304" pitchFamily="18" charset="0"/>
              </a:rPr>
              <a:t>(Quyết định 1111/QĐ-BHXH ngày 25/10/2011</a:t>
            </a:r>
            <a:endParaRPr lang="vi-VN" sz="1800" b="1" i="1" dirty="0">
              <a:solidFill>
                <a:srgbClr val="92D050"/>
              </a:solidFill>
              <a:latin typeface="Arial" panose="020B0604020202020204" pitchFamily="34" charset="0"/>
              <a:ea typeface="Roboto" panose="02000000000000000000" pitchFamily="2" charset="0"/>
              <a:cs typeface="Arial" panose="020B0604020202020204" pitchFamily="34" charset="0"/>
            </a:endParaRPr>
          </a:p>
        </p:txBody>
      </p:sp>
      <p:sp>
        <p:nvSpPr>
          <p:cNvPr id="3" name="TextBox 27">
            <a:extLst>
              <a:ext uri="{FF2B5EF4-FFF2-40B4-BE49-F238E27FC236}">
                <a16:creationId xmlns:a16="http://schemas.microsoft.com/office/drawing/2014/main" id="{F6FC09C4-9F77-069C-9529-4217E89C548D}"/>
              </a:ext>
            </a:extLst>
          </p:cNvPr>
          <p:cNvSpPr txBox="1"/>
          <p:nvPr/>
        </p:nvSpPr>
        <p:spPr>
          <a:xfrm>
            <a:off x="728663" y="1447656"/>
            <a:ext cx="7529512" cy="872034"/>
          </a:xfrm>
          <a:prstGeom prst="rect">
            <a:avLst/>
          </a:prstGeom>
          <a:noFill/>
        </p:spPr>
        <p:txBody>
          <a:bodyPr wrap="square" rtlCol="0">
            <a:spAutoFit/>
          </a:bodyPr>
          <a:lstStyle/>
          <a:p>
            <a:pPr algn="ctr">
              <a:lnSpc>
                <a:spcPct val="150000"/>
              </a:lnSpc>
              <a:defRPr/>
            </a:pPr>
            <a:r>
              <a:rPr lang="vi-VN" sz="1800" b="1" dirty="0">
                <a:solidFill>
                  <a:schemeClr val="tx1"/>
                </a:solidFill>
                <a:cs typeface="Arial" pitchFamily="34" charset="0"/>
              </a:rPr>
              <a:t>Hàng tháng, người sử dụng lao động đóng trên quỹ tiền lương, tiền công đóng bảo hiểm xã hội của người lao động. Cụ thể:</a:t>
            </a:r>
          </a:p>
        </p:txBody>
      </p:sp>
      <p:sp>
        <p:nvSpPr>
          <p:cNvPr id="34" name="Hình chữ nhật: Góc Tròn 133">
            <a:extLst>
              <a:ext uri="{FF2B5EF4-FFF2-40B4-BE49-F238E27FC236}">
                <a16:creationId xmlns:a16="http://schemas.microsoft.com/office/drawing/2014/main" id="{F243C07B-B40E-DC0B-A91E-AE79C1BA091E}"/>
              </a:ext>
            </a:extLst>
          </p:cNvPr>
          <p:cNvSpPr/>
          <p:nvPr/>
        </p:nvSpPr>
        <p:spPr>
          <a:xfrm>
            <a:off x="146161" y="2846028"/>
            <a:ext cx="2529459" cy="1663813"/>
          </a:xfrm>
          <a:prstGeom prst="roundRect">
            <a:avLst>
              <a:gd name="adj" fmla="val 6484"/>
            </a:avLst>
          </a:prstGeom>
          <a:noFill/>
          <a:ln w="19050">
            <a:solidFill>
              <a:srgbClr val="167BC3"/>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35" name="TextBox 27">
            <a:extLst>
              <a:ext uri="{FF2B5EF4-FFF2-40B4-BE49-F238E27FC236}">
                <a16:creationId xmlns:a16="http://schemas.microsoft.com/office/drawing/2014/main" id="{C49AEEBA-23AE-E758-6B0C-B54112F945A7}"/>
              </a:ext>
            </a:extLst>
          </p:cNvPr>
          <p:cNvSpPr txBox="1"/>
          <p:nvPr/>
        </p:nvSpPr>
        <p:spPr>
          <a:xfrm>
            <a:off x="146160" y="3153013"/>
            <a:ext cx="2529460" cy="726609"/>
          </a:xfrm>
          <a:prstGeom prst="rect">
            <a:avLst/>
          </a:prstGeom>
          <a:noFill/>
        </p:spPr>
        <p:txBody>
          <a:bodyPr wrap="square" rtlCol="0">
            <a:spAutoFit/>
          </a:bodyPr>
          <a:lstStyle/>
          <a:p>
            <a:pPr algn="ctr">
              <a:lnSpc>
                <a:spcPct val="120000"/>
              </a:lnSpc>
            </a:pPr>
            <a:r>
              <a:rPr lang="en-US" sz="1800" dirty="0" err="1">
                <a:latin typeface="Arial" pitchFamily="34" charset="0"/>
                <a:cs typeface="Arial" pitchFamily="34" charset="0"/>
              </a:rPr>
              <a:t>Đóng</a:t>
            </a:r>
            <a:r>
              <a:rPr lang="en-US" sz="1800" dirty="0">
                <a:latin typeface="Arial" pitchFamily="34" charset="0"/>
                <a:cs typeface="Arial" pitchFamily="34" charset="0"/>
              </a:rPr>
              <a:t> </a:t>
            </a:r>
            <a:r>
              <a:rPr lang="vi-VN" sz="1800" b="1" dirty="0">
                <a:solidFill>
                  <a:srgbClr val="FF0000"/>
                </a:solidFill>
                <a:cs typeface="Arial" pitchFamily="34" charset="0"/>
              </a:rPr>
              <a:t>3% </a:t>
            </a:r>
            <a:r>
              <a:rPr lang="vi-VN" sz="1800" dirty="0">
                <a:cs typeface="Arial" pitchFamily="34" charset="0"/>
              </a:rPr>
              <a:t>vào quỹ ốm đau và thai sản</a:t>
            </a:r>
            <a:endParaRPr lang="vi-VN" sz="2000" i="1" dirty="0">
              <a:latin typeface="Arial" panose="020B0604020202020204" pitchFamily="34" charset="0"/>
              <a:ea typeface="Roboto" panose="02000000000000000000" pitchFamily="2" charset="0"/>
              <a:cs typeface="Arial" panose="020B0604020202020204" pitchFamily="34" charset="0"/>
            </a:endParaRPr>
          </a:p>
        </p:txBody>
      </p:sp>
      <p:sp>
        <p:nvSpPr>
          <p:cNvPr id="36" name="Hình chữ nhật: Góc Tròn 133">
            <a:extLst>
              <a:ext uri="{FF2B5EF4-FFF2-40B4-BE49-F238E27FC236}">
                <a16:creationId xmlns:a16="http://schemas.microsoft.com/office/drawing/2014/main" id="{F01AF85E-6B01-201F-596C-C6C231BBB804}"/>
              </a:ext>
            </a:extLst>
          </p:cNvPr>
          <p:cNvSpPr/>
          <p:nvPr/>
        </p:nvSpPr>
        <p:spPr>
          <a:xfrm>
            <a:off x="5950744" y="2846767"/>
            <a:ext cx="2886074" cy="1663813"/>
          </a:xfrm>
          <a:prstGeom prst="roundRect">
            <a:avLst>
              <a:gd name="adj" fmla="val 6484"/>
            </a:avLst>
          </a:prstGeom>
          <a:noFill/>
          <a:ln w="19050">
            <a:solidFill>
              <a:srgbClr val="167BC3"/>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37" name="TextBox 27">
            <a:extLst>
              <a:ext uri="{FF2B5EF4-FFF2-40B4-BE49-F238E27FC236}">
                <a16:creationId xmlns:a16="http://schemas.microsoft.com/office/drawing/2014/main" id="{7E660929-4910-EC62-BF7D-E4064FC17571}"/>
              </a:ext>
            </a:extLst>
          </p:cNvPr>
          <p:cNvSpPr txBox="1"/>
          <p:nvPr/>
        </p:nvSpPr>
        <p:spPr>
          <a:xfrm>
            <a:off x="5950744" y="2917052"/>
            <a:ext cx="2886074" cy="1118255"/>
          </a:xfrm>
          <a:prstGeom prst="rect">
            <a:avLst/>
          </a:prstGeom>
          <a:noFill/>
        </p:spPr>
        <p:txBody>
          <a:bodyPr wrap="square" rtlCol="0">
            <a:spAutoFit/>
          </a:bodyPr>
          <a:lstStyle/>
          <a:p>
            <a:pPr marL="0" marR="0" algn="just">
              <a:lnSpc>
                <a:spcPts val="2000"/>
              </a:lnSpc>
              <a:spcBef>
                <a:spcPts val="0"/>
              </a:spcBef>
              <a:spcAft>
                <a:spcPts val="0"/>
              </a:spcAft>
            </a:pPr>
            <a:r>
              <a:rPr lang="vi-VN" sz="1800" dirty="0">
                <a:effectLst/>
                <a:latin typeface="+mn-lt"/>
                <a:ea typeface="Times New Roman" panose="02020603050405020304" pitchFamily="18" charset="0"/>
              </a:rPr>
              <a:t>11% vào quỹ hưu trí và tử tuất. Từ 2012 trở đi cứ 2 năm một lần đóng thêm 1 % </a:t>
            </a:r>
            <a:r>
              <a:rPr lang="en-US" sz="1800" dirty="0" err="1">
                <a:effectLst/>
                <a:latin typeface="+mn-lt"/>
                <a:ea typeface="Times New Roman" panose="02020603050405020304" pitchFamily="18" charset="0"/>
              </a:rPr>
              <a:t>cho</a:t>
            </a:r>
            <a:r>
              <a:rPr lang="en-US" sz="1800" dirty="0">
                <a:effectLst/>
                <a:latin typeface="+mn-lt"/>
                <a:ea typeface="Times New Roman" panose="02020603050405020304" pitchFamily="18" charset="0"/>
              </a:rPr>
              <a:t> </a:t>
            </a:r>
            <a:r>
              <a:rPr lang="en-US" sz="1800" dirty="0" err="1">
                <a:effectLst/>
                <a:latin typeface="+mn-lt"/>
                <a:ea typeface="Times New Roman" panose="02020603050405020304" pitchFamily="18" charset="0"/>
              </a:rPr>
              <a:t>đến</a:t>
            </a:r>
            <a:r>
              <a:rPr lang="en-US" sz="1800" dirty="0">
                <a:effectLst/>
                <a:latin typeface="+mn-lt"/>
                <a:ea typeface="Times New Roman" panose="02020603050405020304" pitchFamily="18" charset="0"/>
              </a:rPr>
              <a:t> </a:t>
            </a:r>
            <a:r>
              <a:rPr lang="en-US" sz="1800" dirty="0" err="1">
                <a:effectLst/>
                <a:latin typeface="+mn-lt"/>
                <a:ea typeface="Times New Roman" panose="02020603050405020304" pitchFamily="18" charset="0"/>
              </a:rPr>
              <a:t>đạt</a:t>
            </a:r>
            <a:r>
              <a:rPr lang="en-US" sz="1800" dirty="0">
                <a:effectLst/>
                <a:latin typeface="+mn-lt"/>
                <a:ea typeface="Times New Roman" panose="02020603050405020304" pitchFamily="18" charset="0"/>
              </a:rPr>
              <a:t> </a:t>
            </a:r>
            <a:r>
              <a:rPr lang="en-US" sz="1800" dirty="0" err="1">
                <a:effectLst/>
                <a:latin typeface="+mn-lt"/>
                <a:ea typeface="Times New Roman" panose="02020603050405020304" pitchFamily="18" charset="0"/>
              </a:rPr>
              <a:t>mức</a:t>
            </a:r>
            <a:r>
              <a:rPr lang="en-US" sz="1800" dirty="0">
                <a:effectLst/>
                <a:latin typeface="+mn-lt"/>
                <a:ea typeface="Times New Roman" panose="02020603050405020304" pitchFamily="18" charset="0"/>
              </a:rPr>
              <a:t> 14%.</a:t>
            </a:r>
          </a:p>
        </p:txBody>
      </p:sp>
      <p:sp>
        <p:nvSpPr>
          <p:cNvPr id="38" name="Hình chữ nhật: Góc Tròn 133">
            <a:extLst>
              <a:ext uri="{FF2B5EF4-FFF2-40B4-BE49-F238E27FC236}">
                <a16:creationId xmlns:a16="http://schemas.microsoft.com/office/drawing/2014/main" id="{F4C43FB7-FE76-00CD-D785-2CE049537A9A}"/>
              </a:ext>
            </a:extLst>
          </p:cNvPr>
          <p:cNvSpPr/>
          <p:nvPr/>
        </p:nvSpPr>
        <p:spPr>
          <a:xfrm>
            <a:off x="3108269" y="2866525"/>
            <a:ext cx="2529459" cy="1663813"/>
          </a:xfrm>
          <a:prstGeom prst="roundRect">
            <a:avLst>
              <a:gd name="adj" fmla="val 6484"/>
            </a:avLst>
          </a:prstGeom>
          <a:noFill/>
          <a:ln w="19050">
            <a:solidFill>
              <a:srgbClr val="167BC3"/>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39" name="TextBox 27">
            <a:extLst>
              <a:ext uri="{FF2B5EF4-FFF2-40B4-BE49-F238E27FC236}">
                <a16:creationId xmlns:a16="http://schemas.microsoft.com/office/drawing/2014/main" id="{ECC650D8-B81A-891A-CA0C-D8E867FD7D94}"/>
              </a:ext>
            </a:extLst>
          </p:cNvPr>
          <p:cNvSpPr txBox="1"/>
          <p:nvPr/>
        </p:nvSpPr>
        <p:spPr>
          <a:xfrm>
            <a:off x="3073456" y="3153013"/>
            <a:ext cx="2529460" cy="923330"/>
          </a:xfrm>
          <a:prstGeom prst="rect">
            <a:avLst/>
          </a:prstGeom>
          <a:noFill/>
        </p:spPr>
        <p:txBody>
          <a:bodyPr wrap="square" rtlCol="0">
            <a:spAutoFit/>
          </a:bodyPr>
          <a:lstStyle/>
          <a:p>
            <a:pPr algn="ctr">
              <a:defRPr/>
            </a:pPr>
            <a:r>
              <a:rPr lang="vi-VN" sz="1800" dirty="0">
                <a:effectLst/>
                <a:latin typeface="+mn-lt"/>
                <a:ea typeface="Times New Roman" panose="02020603050405020304" pitchFamily="18" charset="0"/>
              </a:rPr>
              <a:t>1% vào quỹ tai nạn lao động, bệnh nghề nghiệp</a:t>
            </a:r>
            <a:endParaRPr lang="vi-VN" sz="1800" dirty="0">
              <a:latin typeface="+mn-lt"/>
              <a:cs typeface="Arial" pitchFamily="34" charset="0"/>
            </a:endParaRPr>
          </a:p>
        </p:txBody>
      </p:sp>
    </p:spTree>
    <p:extLst>
      <p:ext uri="{BB962C8B-B14F-4D97-AF65-F5344CB8AC3E}">
        <p14:creationId xmlns:p14="http://schemas.microsoft.com/office/powerpoint/2010/main" val="423820905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7">
            <a:extLst>
              <a:ext uri="{FF2B5EF4-FFF2-40B4-BE49-F238E27FC236}">
                <a16:creationId xmlns:a16="http://schemas.microsoft.com/office/drawing/2014/main" id="{7461F0CA-52DC-FFD3-EB94-A74F26BA0F6B}"/>
              </a:ext>
            </a:extLst>
          </p:cNvPr>
          <p:cNvSpPr txBox="1"/>
          <p:nvPr/>
        </p:nvSpPr>
        <p:spPr>
          <a:xfrm>
            <a:off x="639365" y="2039152"/>
            <a:ext cx="7865269" cy="1749197"/>
          </a:xfrm>
          <a:prstGeom prst="rect">
            <a:avLst/>
          </a:prstGeom>
          <a:noFill/>
        </p:spPr>
        <p:txBody>
          <a:bodyPr wrap="square" rtlCol="0">
            <a:spAutoFit/>
          </a:bodyPr>
          <a:lstStyle/>
          <a:p>
            <a:pPr algn="ctr">
              <a:lnSpc>
                <a:spcPct val="150000"/>
              </a:lnSpc>
            </a:pPr>
            <a:r>
              <a:rPr lang="en-US" sz="2000" dirty="0"/>
              <a:t> </a:t>
            </a:r>
            <a:r>
              <a:rPr lang="en-US" sz="1800" dirty="0" err="1"/>
              <a:t>Người</a:t>
            </a:r>
            <a:r>
              <a:rPr lang="en-US" sz="1800" dirty="0"/>
              <a:t> </a:t>
            </a:r>
            <a:r>
              <a:rPr lang="en-US" sz="1800" dirty="0" err="1"/>
              <a:t>lao</a:t>
            </a:r>
            <a:r>
              <a:rPr lang="en-US" sz="1800" dirty="0"/>
              <a:t> </a:t>
            </a:r>
            <a:r>
              <a:rPr lang="en-US" sz="1800" dirty="0" err="1"/>
              <a:t>động</a:t>
            </a:r>
            <a:r>
              <a:rPr lang="en-US" sz="1800" dirty="0"/>
              <a:t> </a:t>
            </a:r>
            <a:r>
              <a:rPr lang="en-US" sz="1800" dirty="0" err="1"/>
              <a:t>đóng</a:t>
            </a:r>
            <a:r>
              <a:rPr lang="en-US" sz="1800" dirty="0"/>
              <a:t> </a:t>
            </a:r>
            <a:r>
              <a:rPr lang="en-US" sz="1800" dirty="0" err="1"/>
              <a:t>bảo</a:t>
            </a:r>
            <a:r>
              <a:rPr lang="en-US" sz="1800" dirty="0"/>
              <a:t> </a:t>
            </a:r>
            <a:r>
              <a:rPr lang="en-US" sz="1800" dirty="0" err="1"/>
              <a:t>hiểm</a:t>
            </a:r>
            <a:r>
              <a:rPr lang="en-US" sz="1800" dirty="0"/>
              <a:t> </a:t>
            </a:r>
            <a:r>
              <a:rPr lang="en-US" sz="1800" dirty="0" err="1"/>
              <a:t>hàng</a:t>
            </a:r>
            <a:r>
              <a:rPr lang="en-US" sz="1800" dirty="0"/>
              <a:t> </a:t>
            </a:r>
            <a:r>
              <a:rPr lang="en-US" sz="1800" dirty="0" err="1"/>
              <a:t>tháng</a:t>
            </a:r>
            <a:r>
              <a:rPr lang="en-US" sz="1800" dirty="0"/>
              <a:t> </a:t>
            </a:r>
            <a:r>
              <a:rPr lang="en-US" sz="1800" dirty="0" err="1"/>
              <a:t>bằng</a:t>
            </a:r>
            <a:r>
              <a:rPr lang="en-US" sz="1800" dirty="0"/>
              <a:t> 16% </a:t>
            </a:r>
            <a:r>
              <a:rPr lang="en-US" sz="1800" dirty="0" err="1"/>
              <a:t>mức</a:t>
            </a:r>
            <a:r>
              <a:rPr lang="en-US" sz="1800" dirty="0"/>
              <a:t> </a:t>
            </a:r>
            <a:r>
              <a:rPr lang="en-US" sz="1800" dirty="0" err="1"/>
              <a:t>thu</a:t>
            </a:r>
            <a:r>
              <a:rPr lang="en-US" sz="1800" dirty="0"/>
              <a:t> </a:t>
            </a:r>
            <a:r>
              <a:rPr lang="en-US" sz="1800" dirty="0" err="1"/>
              <a:t>nhập</a:t>
            </a:r>
            <a:r>
              <a:rPr lang="en-US" sz="1800" dirty="0"/>
              <a:t> </a:t>
            </a:r>
            <a:r>
              <a:rPr lang="en-US" sz="1800" dirty="0" err="1"/>
              <a:t>của</a:t>
            </a:r>
            <a:r>
              <a:rPr lang="en-US" sz="1800" dirty="0"/>
              <a:t> </a:t>
            </a:r>
            <a:r>
              <a:rPr lang="en-US" sz="1800" dirty="0" err="1"/>
              <a:t>người</a:t>
            </a:r>
            <a:r>
              <a:rPr lang="en-US" sz="1800" dirty="0"/>
              <a:t> </a:t>
            </a:r>
            <a:r>
              <a:rPr lang="en-US" sz="1800" dirty="0" err="1"/>
              <a:t>lao</a:t>
            </a:r>
            <a:r>
              <a:rPr lang="en-US" sz="1800" dirty="0"/>
              <a:t> </a:t>
            </a:r>
            <a:r>
              <a:rPr lang="en-US" sz="1800" dirty="0" err="1"/>
              <a:t>động</a:t>
            </a:r>
            <a:r>
              <a:rPr lang="en-US" sz="1800" dirty="0"/>
              <a:t> </a:t>
            </a:r>
            <a:r>
              <a:rPr lang="en-US" sz="1800" dirty="0" err="1"/>
              <a:t>lựa</a:t>
            </a:r>
            <a:r>
              <a:rPr lang="en-US" sz="1800" dirty="0"/>
              <a:t> </a:t>
            </a:r>
            <a:r>
              <a:rPr lang="en-US" sz="1800" dirty="0" err="1"/>
              <a:t>chọn</a:t>
            </a:r>
            <a:r>
              <a:rPr lang="en-US" sz="1800" dirty="0"/>
              <a:t> </a:t>
            </a:r>
            <a:r>
              <a:rPr lang="en-US" sz="1800" dirty="0" err="1"/>
              <a:t>đóng</a:t>
            </a:r>
            <a:r>
              <a:rPr lang="en-US" sz="1800" dirty="0"/>
              <a:t> </a:t>
            </a:r>
            <a:r>
              <a:rPr lang="en-US" sz="1800" dirty="0" err="1"/>
              <a:t>bảo</a:t>
            </a:r>
            <a:r>
              <a:rPr lang="en-US" sz="1800" dirty="0"/>
              <a:t> </a:t>
            </a:r>
            <a:r>
              <a:rPr lang="en-US" sz="1800" dirty="0" err="1"/>
              <a:t>hiểm</a:t>
            </a:r>
            <a:r>
              <a:rPr lang="en-US" sz="1800" dirty="0"/>
              <a:t> </a:t>
            </a:r>
            <a:r>
              <a:rPr lang="en-US" sz="1800" dirty="0" err="1"/>
              <a:t>xã</a:t>
            </a:r>
            <a:r>
              <a:rPr lang="en-US" sz="1800" dirty="0"/>
              <a:t> </a:t>
            </a:r>
            <a:r>
              <a:rPr lang="en-US" sz="1800" dirty="0" err="1"/>
              <a:t>hội</a:t>
            </a:r>
            <a:r>
              <a:rPr lang="en-US" sz="1800" dirty="0"/>
              <a:t>. </a:t>
            </a:r>
            <a:r>
              <a:rPr lang="en-US" sz="1800" dirty="0" err="1"/>
              <a:t>Từ</a:t>
            </a:r>
            <a:r>
              <a:rPr lang="en-US" sz="1800" dirty="0"/>
              <a:t> 2010 </a:t>
            </a:r>
            <a:r>
              <a:rPr lang="en-US" sz="1800" dirty="0" err="1"/>
              <a:t>trở</a:t>
            </a:r>
            <a:r>
              <a:rPr lang="en-US" sz="1800" dirty="0"/>
              <a:t> </a:t>
            </a:r>
            <a:r>
              <a:rPr lang="en-US" sz="1800" dirty="0" err="1"/>
              <a:t>đi</a:t>
            </a:r>
            <a:r>
              <a:rPr lang="en-US" sz="1800" dirty="0"/>
              <a:t> </a:t>
            </a:r>
            <a:r>
              <a:rPr lang="en-US" sz="1800" dirty="0" err="1"/>
              <a:t>cứ</a:t>
            </a:r>
            <a:r>
              <a:rPr lang="en-US" sz="1800" dirty="0"/>
              <a:t> 2 </a:t>
            </a:r>
            <a:r>
              <a:rPr lang="en-US" sz="1800" dirty="0" err="1"/>
              <a:t>năm</a:t>
            </a:r>
            <a:r>
              <a:rPr lang="en-US" sz="1800" dirty="0"/>
              <a:t> </a:t>
            </a:r>
            <a:r>
              <a:rPr lang="en-US" sz="1800" dirty="0" err="1"/>
              <a:t>một</a:t>
            </a:r>
            <a:r>
              <a:rPr lang="en-US" sz="1800" dirty="0"/>
              <a:t> </a:t>
            </a:r>
            <a:r>
              <a:rPr lang="en-US" sz="1800" dirty="0" err="1"/>
              <a:t>lần</a:t>
            </a:r>
            <a:r>
              <a:rPr lang="en-US" sz="1800" dirty="0"/>
              <a:t> </a:t>
            </a:r>
            <a:r>
              <a:rPr lang="en-US" sz="1800" dirty="0" err="1"/>
              <a:t>đóng</a:t>
            </a:r>
            <a:r>
              <a:rPr lang="en-US" sz="1800" dirty="0"/>
              <a:t> </a:t>
            </a:r>
            <a:r>
              <a:rPr lang="en-US" sz="1800" dirty="0" err="1"/>
              <a:t>thêm</a:t>
            </a:r>
            <a:r>
              <a:rPr lang="en-US" sz="1800" dirty="0"/>
              <a:t> 2% </a:t>
            </a:r>
            <a:r>
              <a:rPr lang="en-US" sz="1800" dirty="0" err="1"/>
              <a:t>cho</a:t>
            </a:r>
            <a:r>
              <a:rPr lang="en-US" sz="1800" dirty="0"/>
              <a:t> </a:t>
            </a:r>
            <a:r>
              <a:rPr lang="en-US" sz="1800" dirty="0" err="1"/>
              <a:t>đến</a:t>
            </a:r>
            <a:r>
              <a:rPr lang="en-US" sz="1800" dirty="0"/>
              <a:t> </a:t>
            </a:r>
            <a:r>
              <a:rPr lang="en-US" sz="1800" dirty="0" err="1"/>
              <a:t>khi</a:t>
            </a:r>
            <a:r>
              <a:rPr lang="en-US" sz="1800" dirty="0"/>
              <a:t> </a:t>
            </a:r>
            <a:r>
              <a:rPr lang="en-US" sz="1800" dirty="0" err="1"/>
              <a:t>đạt</a:t>
            </a:r>
            <a:r>
              <a:rPr lang="en-US" sz="1800" dirty="0"/>
              <a:t> </a:t>
            </a:r>
            <a:r>
              <a:rPr lang="en-US" sz="1800" dirty="0" err="1"/>
              <a:t>mức</a:t>
            </a:r>
            <a:r>
              <a:rPr lang="en-US" sz="1800" dirty="0"/>
              <a:t> </a:t>
            </a:r>
            <a:r>
              <a:rPr lang="en-US" sz="1800" dirty="0" err="1"/>
              <a:t>đóng</a:t>
            </a:r>
            <a:r>
              <a:rPr lang="en-US" sz="1800" dirty="0"/>
              <a:t> 22%. </a:t>
            </a:r>
            <a:r>
              <a:rPr lang="en-US" sz="1800" dirty="0" err="1"/>
              <a:t>Người</a:t>
            </a:r>
            <a:r>
              <a:rPr lang="en-US" sz="1800" dirty="0"/>
              <a:t> </a:t>
            </a:r>
            <a:r>
              <a:rPr lang="en-US" sz="1800" dirty="0" err="1"/>
              <a:t>lao</a:t>
            </a:r>
            <a:r>
              <a:rPr lang="en-US" sz="1800" dirty="0"/>
              <a:t> </a:t>
            </a:r>
            <a:r>
              <a:rPr lang="en-US" sz="1800" dirty="0" err="1"/>
              <a:t>động</a:t>
            </a:r>
            <a:r>
              <a:rPr lang="en-US" sz="1800" dirty="0"/>
              <a:t> </a:t>
            </a:r>
            <a:r>
              <a:rPr lang="en-US" sz="1800" dirty="0" err="1"/>
              <a:t>được</a:t>
            </a:r>
            <a:r>
              <a:rPr lang="en-US" sz="1800" dirty="0"/>
              <a:t> </a:t>
            </a:r>
            <a:r>
              <a:rPr lang="en-US" sz="1800" dirty="0" err="1"/>
              <a:t>chọn</a:t>
            </a:r>
            <a:r>
              <a:rPr lang="en-US" sz="1800" dirty="0"/>
              <a:t> </a:t>
            </a:r>
            <a:r>
              <a:rPr lang="en-US" sz="1800" dirty="0" err="1"/>
              <a:t>phương</a:t>
            </a:r>
            <a:r>
              <a:rPr lang="en-US" sz="1800" dirty="0"/>
              <a:t> </a:t>
            </a:r>
            <a:r>
              <a:rPr lang="en-US" sz="1800" dirty="0" err="1"/>
              <a:t>thức</a:t>
            </a:r>
            <a:r>
              <a:rPr lang="en-US" sz="1800" dirty="0"/>
              <a:t> </a:t>
            </a:r>
            <a:r>
              <a:rPr lang="en-US" sz="1800" dirty="0" err="1"/>
              <a:t>đóng</a:t>
            </a:r>
            <a:r>
              <a:rPr lang="en-US" sz="1800" dirty="0"/>
              <a:t> </a:t>
            </a:r>
            <a:r>
              <a:rPr lang="en-US" sz="1800" dirty="0" err="1"/>
              <a:t>theo</a:t>
            </a:r>
            <a:r>
              <a:rPr lang="en-US" sz="1800" dirty="0"/>
              <a:t> </a:t>
            </a:r>
            <a:r>
              <a:rPr lang="en-US" sz="1800" dirty="0" err="1"/>
              <a:t>hàng</a:t>
            </a:r>
            <a:r>
              <a:rPr lang="en-US" sz="1800" dirty="0"/>
              <a:t> </a:t>
            </a:r>
            <a:r>
              <a:rPr lang="en-US" sz="1800" dirty="0" err="1"/>
              <a:t>tháng</a:t>
            </a:r>
            <a:r>
              <a:rPr lang="en-US" sz="1800" dirty="0"/>
              <a:t> </a:t>
            </a:r>
            <a:r>
              <a:rPr lang="en-US" sz="1800" dirty="0" err="1"/>
              <a:t>hoặc</a:t>
            </a:r>
            <a:r>
              <a:rPr lang="en-US" sz="1800" dirty="0"/>
              <a:t> </a:t>
            </a:r>
            <a:r>
              <a:rPr lang="en-US" sz="1800" dirty="0" err="1"/>
              <a:t>từng</a:t>
            </a:r>
            <a:r>
              <a:rPr lang="en-US" sz="1800" dirty="0"/>
              <a:t> </a:t>
            </a:r>
            <a:r>
              <a:rPr lang="en-US" sz="1800" dirty="0" err="1"/>
              <a:t>quý</a:t>
            </a:r>
            <a:endParaRPr lang="en-US" sz="1800" b="1" dirty="0">
              <a:latin typeface="Arial" pitchFamily="34" charset="0"/>
              <a:cs typeface="Arial" pitchFamily="34" charset="0"/>
            </a:endParaRPr>
          </a:p>
        </p:txBody>
      </p:sp>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2" name="TextBox 1">
            <a:extLst>
              <a:ext uri="{FF2B5EF4-FFF2-40B4-BE49-F238E27FC236}">
                <a16:creationId xmlns:a16="http://schemas.microsoft.com/office/drawing/2014/main" id="{E626C0FD-CBD4-2AD1-DB89-A123C6D5F95F}"/>
              </a:ext>
            </a:extLst>
          </p:cNvPr>
          <p:cNvSpPr txBox="1"/>
          <p:nvPr/>
        </p:nvSpPr>
        <p:spPr>
          <a:xfrm>
            <a:off x="0" y="666776"/>
            <a:ext cx="5593557" cy="707886"/>
          </a:xfrm>
          <a:prstGeom prst="rect">
            <a:avLst/>
          </a:prstGeom>
          <a:noFill/>
        </p:spPr>
        <p:txBody>
          <a:bodyPr wrap="square" rtlCol="0">
            <a:spAutoFit/>
          </a:bodyPr>
          <a:lstStyle/>
          <a:p>
            <a:pPr algn="ctr"/>
            <a:r>
              <a:rPr lang="en-US" sz="2000" b="1" dirty="0">
                <a:cs typeface="Arial" pitchFamily="34" charset="0"/>
              </a:rPr>
              <a:t>3.5.4.</a:t>
            </a:r>
            <a:r>
              <a:rPr lang="vi-VN" b="1" i="1" dirty="0"/>
              <a:t> </a:t>
            </a:r>
            <a:r>
              <a:rPr lang="en-US" sz="2000" b="1" i="1" dirty="0" err="1"/>
              <a:t>Mức</a:t>
            </a:r>
            <a:r>
              <a:rPr lang="en-US" sz="2000" b="1" i="1" dirty="0"/>
              <a:t> </a:t>
            </a:r>
            <a:r>
              <a:rPr lang="vi-VN" sz="2000" b="1" dirty="0">
                <a:solidFill>
                  <a:schemeClr val="tx1">
                    <a:lumMod val="50000"/>
                  </a:schemeClr>
                </a:solidFill>
                <a:cs typeface="Arial" pitchFamily="34" charset="0"/>
              </a:rPr>
              <a:t>đóng bảo hiểm xã hội tự nguyện</a:t>
            </a:r>
            <a:r>
              <a:rPr lang="en-US" sz="2000" b="1" i="1" dirty="0">
                <a:solidFill>
                  <a:schemeClr val="tx1">
                    <a:lumMod val="50000"/>
                  </a:schemeClr>
                </a:solidFill>
              </a:rPr>
              <a:t> </a:t>
            </a:r>
          </a:p>
          <a:p>
            <a:pPr algn="ctr"/>
            <a:endParaRPr lang="vi-VN" sz="2000" b="1" dirty="0">
              <a:solidFill>
                <a:srgbClr val="C00000"/>
              </a:solidFill>
              <a:latin typeface="Arial" panose="020B0604020202020204" pitchFamily="34" charset="0"/>
              <a:ea typeface="Roboto" panose="02000000000000000000" pitchFamily="2" charset="0"/>
              <a:cs typeface="Arial" panose="020B0604020202020204" pitchFamily="34" charset="0"/>
            </a:endParaRPr>
          </a:p>
        </p:txBody>
      </p:sp>
    </p:spTree>
    <p:extLst>
      <p:ext uri="{BB962C8B-B14F-4D97-AF65-F5344CB8AC3E}">
        <p14:creationId xmlns:p14="http://schemas.microsoft.com/office/powerpoint/2010/main" val="3169010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1000"/>
                                        <p:tgtEl>
                                          <p:spTgt spid="3"/>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randombar(horizontal)">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3" name="AutoShape 6" descr="Danh ca Ngọc Sơn chia sẻ di chúc viết tay sâu sắc và đầy tình cảm của người  cha quá cố - MOLI Star">
            <a:extLst>
              <a:ext uri="{FF2B5EF4-FFF2-40B4-BE49-F238E27FC236}">
                <a16:creationId xmlns:a16="http://schemas.microsoft.com/office/drawing/2014/main" id="{09A0B033-5114-91F5-D69C-16D907191493}"/>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4" name="AutoShape 6" descr="Danh ca Ngọc Sơn chia sẻ di chúc viết tay sâu sắc và đầy tình cảm của người  cha quá cố - MOLI Star">
            <a:extLst>
              <a:ext uri="{FF2B5EF4-FFF2-40B4-BE49-F238E27FC236}">
                <a16:creationId xmlns:a16="http://schemas.microsoft.com/office/drawing/2014/main" id="{C930D15B-602F-4DF2-A7AB-40C76182ACC0}"/>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16" name="TextBox 15">
            <a:extLst>
              <a:ext uri="{FF2B5EF4-FFF2-40B4-BE49-F238E27FC236}">
                <a16:creationId xmlns:a16="http://schemas.microsoft.com/office/drawing/2014/main" id="{44E174B6-34B5-D44D-F250-55396ADCAD4A}"/>
              </a:ext>
            </a:extLst>
          </p:cNvPr>
          <p:cNvSpPr txBox="1"/>
          <p:nvPr/>
        </p:nvSpPr>
        <p:spPr>
          <a:xfrm>
            <a:off x="-1133153" y="1408169"/>
            <a:ext cx="6385237" cy="400110"/>
          </a:xfrm>
          <a:prstGeom prst="rect">
            <a:avLst/>
          </a:prstGeom>
          <a:noFill/>
        </p:spPr>
        <p:txBody>
          <a:bodyPr wrap="square" rtlCol="0">
            <a:spAutoFit/>
          </a:bodyPr>
          <a:lstStyle/>
          <a:p>
            <a:pPr algn="ctr">
              <a:defRPr/>
            </a:pPr>
            <a:r>
              <a:rPr lang="vi-VN" sz="2000" dirty="0">
                <a:solidFill>
                  <a:srgbClr val="022184"/>
                </a:solidFill>
                <a:cs typeface="Arial" pitchFamily="34" charset="0"/>
              </a:rPr>
              <a:t>3.6.1. Thời gian làm việc</a:t>
            </a:r>
            <a:endParaRPr lang="en-US" sz="2000" b="1" dirty="0">
              <a:solidFill>
                <a:srgbClr val="022184"/>
              </a:solidFill>
              <a:latin typeface="Arial" pitchFamily="34" charset="0"/>
              <a:cs typeface="Arial" pitchFamily="34" charset="0"/>
            </a:endParaRPr>
          </a:p>
        </p:txBody>
      </p:sp>
      <p:grpSp>
        <p:nvGrpSpPr>
          <p:cNvPr id="2" name="Nhóm 25">
            <a:extLst>
              <a:ext uri="{FF2B5EF4-FFF2-40B4-BE49-F238E27FC236}">
                <a16:creationId xmlns:a16="http://schemas.microsoft.com/office/drawing/2014/main" id="{ED0A1463-6CA9-E69F-A663-B2B751821061}"/>
              </a:ext>
            </a:extLst>
          </p:cNvPr>
          <p:cNvGrpSpPr/>
          <p:nvPr/>
        </p:nvGrpSpPr>
        <p:grpSpPr>
          <a:xfrm>
            <a:off x="0" y="627447"/>
            <a:ext cx="5903409" cy="780722"/>
            <a:chOff x="475212" y="489252"/>
            <a:chExt cx="4504292" cy="1040962"/>
          </a:xfrm>
        </p:grpSpPr>
        <p:grpSp>
          <p:nvGrpSpPr>
            <p:cNvPr id="5" name="Nhóm 26">
              <a:extLst>
                <a:ext uri="{FF2B5EF4-FFF2-40B4-BE49-F238E27FC236}">
                  <a16:creationId xmlns:a16="http://schemas.microsoft.com/office/drawing/2014/main" id="{96C9393E-6F0E-82DF-9DB5-FF11D14BAAC9}"/>
                </a:ext>
              </a:extLst>
            </p:cNvPr>
            <p:cNvGrpSpPr/>
            <p:nvPr/>
          </p:nvGrpSpPr>
          <p:grpSpPr>
            <a:xfrm>
              <a:off x="475212" y="489252"/>
              <a:ext cx="4504292" cy="1040962"/>
              <a:chOff x="475212" y="489252"/>
              <a:chExt cx="4504292" cy="1040962"/>
            </a:xfrm>
          </p:grpSpPr>
          <p:sp>
            <p:nvSpPr>
              <p:cNvPr id="25" name="Rectangle: Rounded Corners 20">
                <a:extLst>
                  <a:ext uri="{FF2B5EF4-FFF2-40B4-BE49-F238E27FC236}">
                    <a16:creationId xmlns:a16="http://schemas.microsoft.com/office/drawing/2014/main" id="{33F74D58-3EA4-53E5-3184-E006667A5FAB}"/>
                  </a:ext>
                </a:extLst>
              </p:cNvPr>
              <p:cNvSpPr/>
              <p:nvPr/>
            </p:nvSpPr>
            <p:spPr>
              <a:xfrm>
                <a:off x="666398" y="516221"/>
                <a:ext cx="4313106" cy="754272"/>
              </a:xfrm>
              <a:prstGeom prst="roundRect">
                <a:avLst>
                  <a:gd name="adj" fmla="val 50000"/>
                </a:avLst>
              </a:prstGeom>
              <a:solidFill>
                <a:schemeClr val="bg1">
                  <a:lumMod val="95000"/>
                </a:schemeClr>
              </a:solidFill>
              <a:ln w="19050">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1050">
                  <a:solidFill>
                    <a:schemeClr val="bg1">
                      <a:lumMod val="95000"/>
                    </a:schemeClr>
                  </a:solidFill>
                </a:endParaRPr>
              </a:p>
            </p:txBody>
          </p:sp>
          <p:sp>
            <p:nvSpPr>
              <p:cNvPr id="31" name="Rectangle: Rounded Corners 20">
                <a:extLst>
                  <a:ext uri="{FF2B5EF4-FFF2-40B4-BE49-F238E27FC236}">
                    <a16:creationId xmlns:a16="http://schemas.microsoft.com/office/drawing/2014/main" id="{FCEA5BDD-A84B-740E-C973-03175A287555}"/>
                  </a:ext>
                </a:extLst>
              </p:cNvPr>
              <p:cNvSpPr/>
              <p:nvPr/>
            </p:nvSpPr>
            <p:spPr>
              <a:xfrm>
                <a:off x="957578" y="607137"/>
                <a:ext cx="3902657" cy="564402"/>
              </a:xfrm>
              <a:prstGeom prst="roundRect">
                <a:avLst>
                  <a:gd name="adj" fmla="val 50000"/>
                </a:avLst>
              </a:prstGeom>
              <a:solidFill>
                <a:schemeClr val="bg1"/>
              </a:solidFill>
              <a:ln>
                <a:solidFill>
                  <a:schemeClr val="bg1">
                    <a:lumMod val="95000"/>
                  </a:schemeClr>
                </a:solidFill>
              </a:ln>
              <a:effectLst>
                <a:outerShdw blurRad="50800" dist="38100" dir="5400000" algn="t"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1050">
                  <a:solidFill>
                    <a:schemeClr val="bg1">
                      <a:lumMod val="95000"/>
                    </a:schemeClr>
                  </a:solidFill>
                </a:endParaRPr>
              </a:p>
            </p:txBody>
          </p:sp>
          <p:grpSp>
            <p:nvGrpSpPr>
              <p:cNvPr id="32" name="Nhóm 30">
                <a:extLst>
                  <a:ext uri="{FF2B5EF4-FFF2-40B4-BE49-F238E27FC236}">
                    <a16:creationId xmlns:a16="http://schemas.microsoft.com/office/drawing/2014/main" id="{F60F8141-B643-0240-877D-B1DCD072FC6B}"/>
                  </a:ext>
                </a:extLst>
              </p:cNvPr>
              <p:cNvGrpSpPr/>
              <p:nvPr/>
            </p:nvGrpSpPr>
            <p:grpSpPr>
              <a:xfrm>
                <a:off x="475212" y="489252"/>
                <a:ext cx="859716" cy="779672"/>
                <a:chOff x="630445" y="2543352"/>
                <a:chExt cx="916482" cy="831153"/>
              </a:xfrm>
            </p:grpSpPr>
            <p:sp>
              <p:nvSpPr>
                <p:cNvPr id="34" name="Hình Bầu dục 32">
                  <a:extLst>
                    <a:ext uri="{FF2B5EF4-FFF2-40B4-BE49-F238E27FC236}">
                      <a16:creationId xmlns:a16="http://schemas.microsoft.com/office/drawing/2014/main" id="{BA711F4E-36A3-0028-1731-D84A275BD547}"/>
                    </a:ext>
                  </a:extLst>
                </p:cNvPr>
                <p:cNvSpPr/>
                <p:nvPr/>
              </p:nvSpPr>
              <p:spPr>
                <a:xfrm>
                  <a:off x="630445" y="2543352"/>
                  <a:ext cx="916482" cy="831153"/>
                </a:xfrm>
                <a:prstGeom prst="ellipse">
                  <a:avLst/>
                </a:prstGeom>
                <a:solidFill>
                  <a:srgbClr val="167B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35" name="Hình Bầu dục 33">
                  <a:extLst>
                    <a:ext uri="{FF2B5EF4-FFF2-40B4-BE49-F238E27FC236}">
                      <a16:creationId xmlns:a16="http://schemas.microsoft.com/office/drawing/2014/main" id="{E3DAC1A8-02A9-C775-745C-BB9B7AB80035}"/>
                    </a:ext>
                  </a:extLst>
                </p:cNvPr>
                <p:cNvSpPr/>
                <p:nvPr/>
              </p:nvSpPr>
              <p:spPr>
                <a:xfrm>
                  <a:off x="706297" y="2619215"/>
                  <a:ext cx="764809" cy="67942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75" b="1">
                    <a:solidFill>
                      <a:schemeClr val="accent4">
                        <a:lumMod val="50000"/>
                      </a:schemeClr>
                    </a:solidFill>
                    <a:latin typeface="Arial" panose="020B0604020202020204" pitchFamily="34" charset="0"/>
                    <a:cs typeface="Arial" panose="020B0604020202020204" pitchFamily="34" charset="0"/>
                  </a:endParaRPr>
                </a:p>
              </p:txBody>
            </p:sp>
          </p:grpSp>
          <p:sp>
            <p:nvSpPr>
              <p:cNvPr id="33" name="TextBox 17">
                <a:extLst>
                  <a:ext uri="{FF2B5EF4-FFF2-40B4-BE49-F238E27FC236}">
                    <a16:creationId xmlns:a16="http://schemas.microsoft.com/office/drawing/2014/main" id="{083FA03B-3A59-DDC0-B907-6C6F8A6D8BB0}"/>
                  </a:ext>
                </a:extLst>
              </p:cNvPr>
              <p:cNvSpPr txBox="1"/>
              <p:nvPr/>
            </p:nvSpPr>
            <p:spPr>
              <a:xfrm>
                <a:off x="1261012" y="668440"/>
                <a:ext cx="3465723" cy="861774"/>
              </a:xfrm>
              <a:prstGeom prst="rect">
                <a:avLst/>
              </a:prstGeom>
              <a:noFill/>
            </p:spPr>
            <p:txBody>
              <a:bodyPr wrap="square" rtlCol="0">
                <a:spAutoFit/>
              </a:bodyPr>
              <a:lstStyle/>
              <a:p>
                <a:r>
                  <a:rPr lang="vi-VN" sz="1800" b="1" dirty="0">
                    <a:latin typeface="Arial" pitchFamily="34" charset="0"/>
                    <a:cs typeface="Arial" pitchFamily="34" charset="0"/>
                  </a:rPr>
                  <a:t>Thời gian làm việc, thời gian </a:t>
                </a:r>
                <a:r>
                  <a:rPr lang="vi-VN" sz="1800" b="1">
                    <a:latin typeface="Arial" pitchFamily="34" charset="0"/>
                    <a:cs typeface="Arial" pitchFamily="34" charset="0"/>
                  </a:rPr>
                  <a:t>nghỉ ngơi </a:t>
                </a:r>
                <a:endParaRPr lang="vi-VN" sz="1800" b="1" dirty="0">
                  <a:latin typeface="Arial" pitchFamily="34" charset="0"/>
                  <a:cs typeface="Arial" pitchFamily="34" charset="0"/>
                </a:endParaRPr>
              </a:p>
              <a:p>
                <a:endParaRPr lang="vi-VN" sz="1800"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endParaRPr>
              </a:p>
            </p:txBody>
          </p:sp>
        </p:grpSp>
        <p:sp>
          <p:nvSpPr>
            <p:cNvPr id="18" name="TextBox 23">
              <a:extLst>
                <a:ext uri="{FF2B5EF4-FFF2-40B4-BE49-F238E27FC236}">
                  <a16:creationId xmlns:a16="http://schemas.microsoft.com/office/drawing/2014/main" id="{F59177C1-4342-5CD7-51B4-9ABA8C93C740}"/>
                </a:ext>
              </a:extLst>
            </p:cNvPr>
            <p:cNvSpPr txBox="1"/>
            <p:nvPr/>
          </p:nvSpPr>
          <p:spPr>
            <a:xfrm>
              <a:off x="526881" y="689692"/>
              <a:ext cx="717437" cy="384721"/>
            </a:xfrm>
            <a:prstGeom prst="rect">
              <a:avLst/>
            </a:prstGeom>
            <a:noFill/>
          </p:spPr>
          <p:txBody>
            <a:bodyPr wrap="square" rtlCol="0">
              <a:spAutoFit/>
            </a:bodyPr>
            <a:lstStyle/>
            <a:p>
              <a:pPr algn="ctr"/>
              <a:r>
                <a:rPr lang="en-US" sz="1275"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3.6 </a:t>
              </a:r>
              <a:endParaRPr lang="vi-VN" sz="1275"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endParaRPr>
            </a:p>
          </p:txBody>
        </p:sp>
      </p:grpSp>
      <p:sp>
        <p:nvSpPr>
          <p:cNvPr id="6" name="TextBox 5">
            <a:extLst>
              <a:ext uri="{FF2B5EF4-FFF2-40B4-BE49-F238E27FC236}">
                <a16:creationId xmlns:a16="http://schemas.microsoft.com/office/drawing/2014/main" id="{B19D9344-D668-3E19-9089-29541B0681B2}"/>
              </a:ext>
            </a:extLst>
          </p:cNvPr>
          <p:cNvSpPr txBox="1"/>
          <p:nvPr/>
        </p:nvSpPr>
        <p:spPr>
          <a:xfrm>
            <a:off x="-603558" y="2234683"/>
            <a:ext cx="6175683" cy="400110"/>
          </a:xfrm>
          <a:prstGeom prst="rect">
            <a:avLst/>
          </a:prstGeom>
          <a:noFill/>
        </p:spPr>
        <p:txBody>
          <a:bodyPr wrap="square" rtlCol="0">
            <a:spAutoFit/>
          </a:bodyPr>
          <a:lstStyle/>
          <a:p>
            <a:pPr algn="ctr">
              <a:defRPr/>
            </a:pPr>
            <a:r>
              <a:rPr lang="en-US" sz="2000" dirty="0" smtClean="0">
                <a:solidFill>
                  <a:srgbClr val="002060"/>
                </a:solidFill>
                <a:cs typeface="Arial" pitchFamily="34" charset="0"/>
              </a:rPr>
              <a:t>3.6.1.1. </a:t>
            </a:r>
            <a:r>
              <a:rPr lang="en-US" sz="2000" dirty="0" err="1">
                <a:solidFill>
                  <a:srgbClr val="002060"/>
                </a:solidFill>
                <a:cs typeface="Arial" pitchFamily="34" charset="0"/>
              </a:rPr>
              <a:t>Thời</a:t>
            </a:r>
            <a:r>
              <a:rPr lang="en-US" sz="2000" dirty="0">
                <a:solidFill>
                  <a:srgbClr val="002060"/>
                </a:solidFill>
                <a:cs typeface="Arial" pitchFamily="34" charset="0"/>
              </a:rPr>
              <a:t> </a:t>
            </a:r>
            <a:r>
              <a:rPr lang="en-US" sz="2000" dirty="0" err="1">
                <a:solidFill>
                  <a:srgbClr val="002060"/>
                </a:solidFill>
                <a:cs typeface="Arial" pitchFamily="34" charset="0"/>
              </a:rPr>
              <a:t>gian</a:t>
            </a:r>
            <a:r>
              <a:rPr lang="en-US" sz="2000" dirty="0">
                <a:solidFill>
                  <a:srgbClr val="002060"/>
                </a:solidFill>
                <a:cs typeface="Arial" pitchFamily="34" charset="0"/>
              </a:rPr>
              <a:t> </a:t>
            </a:r>
            <a:r>
              <a:rPr lang="en-US" sz="2000" dirty="0" err="1">
                <a:latin typeface="Arial" pitchFamily="34" charset="0"/>
                <a:cs typeface="Arial" pitchFamily="34" charset="0"/>
              </a:rPr>
              <a:t>làm</a:t>
            </a:r>
            <a:r>
              <a:rPr lang="en-US" sz="2000" dirty="0">
                <a:latin typeface="Arial" pitchFamily="34" charset="0"/>
                <a:cs typeface="Arial" pitchFamily="34" charset="0"/>
              </a:rPr>
              <a:t> </a:t>
            </a:r>
            <a:r>
              <a:rPr lang="en-US" sz="2000" dirty="0" err="1">
                <a:latin typeface="Arial" pitchFamily="34" charset="0"/>
                <a:cs typeface="Arial" pitchFamily="34" charset="0"/>
              </a:rPr>
              <a:t>việc</a:t>
            </a:r>
            <a:r>
              <a:rPr lang="en-US" sz="2000" dirty="0">
                <a:latin typeface="Arial" pitchFamily="34" charset="0"/>
                <a:cs typeface="Arial" pitchFamily="34" charset="0"/>
              </a:rPr>
              <a:t> </a:t>
            </a:r>
            <a:r>
              <a:rPr lang="en-US" sz="2000" dirty="0" err="1">
                <a:latin typeface="Arial" pitchFamily="34" charset="0"/>
                <a:cs typeface="Arial" pitchFamily="34" charset="0"/>
              </a:rPr>
              <a:t>tiêu</a:t>
            </a:r>
            <a:r>
              <a:rPr lang="en-US" sz="2000" dirty="0">
                <a:latin typeface="Arial" pitchFamily="34" charset="0"/>
                <a:cs typeface="Arial" pitchFamily="34" charset="0"/>
              </a:rPr>
              <a:t> </a:t>
            </a:r>
            <a:r>
              <a:rPr lang="en-US" sz="2000" dirty="0" err="1">
                <a:latin typeface="Arial" pitchFamily="34" charset="0"/>
                <a:cs typeface="Arial" pitchFamily="34" charset="0"/>
              </a:rPr>
              <a:t>chuẩn</a:t>
            </a:r>
            <a:r>
              <a:rPr lang="en-US" sz="2000" dirty="0">
                <a:solidFill>
                  <a:srgbClr val="002060"/>
                </a:solidFill>
                <a:cs typeface="Arial" pitchFamily="34" charset="0"/>
              </a:rPr>
              <a:t> </a:t>
            </a:r>
            <a:endParaRPr lang="en-US" sz="2000" b="1" dirty="0">
              <a:solidFill>
                <a:srgbClr val="002060"/>
              </a:solidFill>
              <a:latin typeface="Arial" pitchFamily="34" charset="0"/>
              <a:cs typeface="Arial" pitchFamily="34" charset="0"/>
            </a:endParaRPr>
          </a:p>
        </p:txBody>
      </p:sp>
      <p:sp>
        <p:nvSpPr>
          <p:cNvPr id="8" name="TextBox 7">
            <a:extLst>
              <a:ext uri="{FF2B5EF4-FFF2-40B4-BE49-F238E27FC236}">
                <a16:creationId xmlns:a16="http://schemas.microsoft.com/office/drawing/2014/main" id="{3A41BAC5-13C5-9E6A-7C24-DC7A070C68FE}"/>
              </a:ext>
            </a:extLst>
          </p:cNvPr>
          <p:cNvSpPr txBox="1"/>
          <p:nvPr/>
        </p:nvSpPr>
        <p:spPr>
          <a:xfrm>
            <a:off x="896502" y="1796400"/>
            <a:ext cx="4586286" cy="338554"/>
          </a:xfrm>
          <a:prstGeom prst="rect">
            <a:avLst/>
          </a:prstGeom>
          <a:noFill/>
        </p:spPr>
        <p:txBody>
          <a:bodyPr wrap="square">
            <a:spAutoFit/>
          </a:bodyPr>
          <a:lstStyle/>
          <a:p>
            <a:r>
              <a:rPr lang="vi-VN" sz="1600" b="1" dirty="0">
                <a:solidFill>
                  <a:srgbClr val="C00000"/>
                </a:solidFill>
                <a:cs typeface="Arial" pitchFamily="34" charset="0"/>
              </a:rPr>
              <a:t>(Điều 104…107/BLLĐ/2019)</a:t>
            </a:r>
            <a:endParaRPr lang="en-US" sz="1600" b="1" dirty="0">
              <a:solidFill>
                <a:srgbClr val="C00000"/>
              </a:solidFill>
            </a:endParaRPr>
          </a:p>
        </p:txBody>
      </p:sp>
    </p:spTree>
    <p:extLst>
      <p:ext uri="{BB962C8B-B14F-4D97-AF65-F5344CB8AC3E}">
        <p14:creationId xmlns:p14="http://schemas.microsoft.com/office/powerpoint/2010/main" val="358769212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randombar(horizontal)">
                                      <p:cBhvr>
                                        <p:cTn id="7" dur="1000"/>
                                        <p:tgtEl>
                                          <p:spTgt spid="16"/>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randombar(horizontal)">
                                      <p:cBhvr>
                                        <p:cTn id="10"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6"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3" name="AutoShape 6" descr="Danh ca Ngọc Sơn chia sẻ di chúc viết tay sâu sắc và đầy tình cảm của người  cha quá cố - MOLI Star">
            <a:extLst>
              <a:ext uri="{FF2B5EF4-FFF2-40B4-BE49-F238E27FC236}">
                <a16:creationId xmlns:a16="http://schemas.microsoft.com/office/drawing/2014/main" id="{09A0B033-5114-91F5-D69C-16D907191493}"/>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4" name="AutoShape 6" descr="Danh ca Ngọc Sơn chia sẻ di chúc viết tay sâu sắc và đầy tình cảm của người  cha quá cố - MOLI Star">
            <a:extLst>
              <a:ext uri="{FF2B5EF4-FFF2-40B4-BE49-F238E27FC236}">
                <a16:creationId xmlns:a16="http://schemas.microsoft.com/office/drawing/2014/main" id="{C930D15B-602F-4DF2-A7AB-40C76182ACC0}"/>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grpSp>
        <p:nvGrpSpPr>
          <p:cNvPr id="17" name="Nhóm 8">
            <a:extLst>
              <a:ext uri="{FF2B5EF4-FFF2-40B4-BE49-F238E27FC236}">
                <a16:creationId xmlns:a16="http://schemas.microsoft.com/office/drawing/2014/main" id="{6C0944EF-4298-EFF7-360C-1E71F5FD48CC}"/>
              </a:ext>
            </a:extLst>
          </p:cNvPr>
          <p:cNvGrpSpPr/>
          <p:nvPr/>
        </p:nvGrpSpPr>
        <p:grpSpPr>
          <a:xfrm>
            <a:off x="300264" y="370334"/>
            <a:ext cx="8176233" cy="1015192"/>
            <a:chOff x="1158239" y="3339450"/>
            <a:chExt cx="5205207" cy="1353590"/>
          </a:xfrm>
        </p:grpSpPr>
        <p:grpSp>
          <p:nvGrpSpPr>
            <p:cNvPr id="19" name="Nhóm 5">
              <a:extLst>
                <a:ext uri="{FF2B5EF4-FFF2-40B4-BE49-F238E27FC236}">
                  <a16:creationId xmlns:a16="http://schemas.microsoft.com/office/drawing/2014/main" id="{C5E50113-5C66-FEEF-CFFF-8E1303ED2D12}"/>
                </a:ext>
              </a:extLst>
            </p:cNvPr>
            <p:cNvGrpSpPr/>
            <p:nvPr/>
          </p:nvGrpSpPr>
          <p:grpSpPr>
            <a:xfrm>
              <a:off x="1158239" y="3339450"/>
              <a:ext cx="3362468" cy="1241070"/>
              <a:chOff x="1189622" y="3163084"/>
              <a:chExt cx="3362468" cy="1241070"/>
            </a:xfrm>
          </p:grpSpPr>
          <p:sp>
            <p:nvSpPr>
              <p:cNvPr id="21" name="Hình chữ nhật: Góc Tròn 2">
                <a:extLst>
                  <a:ext uri="{FF2B5EF4-FFF2-40B4-BE49-F238E27FC236}">
                    <a16:creationId xmlns:a16="http://schemas.microsoft.com/office/drawing/2014/main" id="{F6426A1D-D4F9-4F3D-9330-1E144E694A4D}"/>
                  </a:ext>
                </a:extLst>
              </p:cNvPr>
              <p:cNvSpPr/>
              <p:nvPr/>
            </p:nvSpPr>
            <p:spPr>
              <a:xfrm>
                <a:off x="1189622" y="3210323"/>
                <a:ext cx="78010" cy="1193831"/>
              </a:xfrm>
              <a:prstGeom prst="roundRect">
                <a:avLst/>
              </a:prstGeom>
              <a:solidFill>
                <a:srgbClr val="E768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22" name="TextBox 24">
                <a:extLst>
                  <a:ext uri="{FF2B5EF4-FFF2-40B4-BE49-F238E27FC236}">
                    <a16:creationId xmlns:a16="http://schemas.microsoft.com/office/drawing/2014/main" id="{E0D01B64-F655-7148-5D34-99997FA3550E}"/>
                  </a:ext>
                </a:extLst>
              </p:cNvPr>
              <p:cNvSpPr txBox="1"/>
              <p:nvPr/>
            </p:nvSpPr>
            <p:spPr>
              <a:xfrm>
                <a:off x="1315742" y="3163084"/>
                <a:ext cx="3236348" cy="492443"/>
              </a:xfrm>
              <a:prstGeom prst="rect">
                <a:avLst/>
              </a:prstGeom>
              <a:noFill/>
            </p:spPr>
            <p:txBody>
              <a:bodyPr wrap="square" rtlCol="0">
                <a:spAutoFit/>
              </a:bodyPr>
              <a:lstStyle/>
              <a:p>
                <a:pPr lvl="0"/>
                <a:endParaRPr lang="en-US" sz="1800" dirty="0">
                  <a:solidFill>
                    <a:srgbClr val="C00000"/>
                  </a:solidFill>
                </a:endParaRPr>
              </a:p>
            </p:txBody>
          </p:sp>
          <p:cxnSp>
            <p:nvCxnSpPr>
              <p:cNvPr id="23" name="Đường nối Thẳng 4">
                <a:extLst>
                  <a:ext uri="{FF2B5EF4-FFF2-40B4-BE49-F238E27FC236}">
                    <a16:creationId xmlns:a16="http://schemas.microsoft.com/office/drawing/2014/main" id="{C1699F43-433F-664D-0890-0B54D8FE3FFD}"/>
                  </a:ext>
                </a:extLst>
              </p:cNvPr>
              <p:cNvCxnSpPr>
                <a:cxnSpLocks/>
              </p:cNvCxnSpPr>
              <p:nvPr/>
            </p:nvCxnSpPr>
            <p:spPr>
              <a:xfrm>
                <a:off x="1275102" y="3654824"/>
                <a:ext cx="3015339" cy="0"/>
              </a:xfrm>
              <a:prstGeom prst="line">
                <a:avLst/>
              </a:prstGeom>
              <a:ln w="12700">
                <a:solidFill>
                  <a:srgbClr val="E7680F"/>
                </a:solidFill>
              </a:ln>
            </p:spPr>
            <p:style>
              <a:lnRef idx="1">
                <a:schemeClr val="accent1"/>
              </a:lnRef>
              <a:fillRef idx="0">
                <a:schemeClr val="accent1"/>
              </a:fillRef>
              <a:effectRef idx="0">
                <a:schemeClr val="accent1"/>
              </a:effectRef>
              <a:fontRef idx="minor">
                <a:schemeClr val="tx1"/>
              </a:fontRef>
            </p:style>
          </p:cxnSp>
        </p:grpSp>
        <p:sp>
          <p:nvSpPr>
            <p:cNvPr id="20" name="TextBox 27">
              <a:extLst>
                <a:ext uri="{FF2B5EF4-FFF2-40B4-BE49-F238E27FC236}">
                  <a16:creationId xmlns:a16="http://schemas.microsoft.com/office/drawing/2014/main" id="{581B68F2-D658-0008-CE29-2B2C27A80074}"/>
                </a:ext>
              </a:extLst>
            </p:cNvPr>
            <p:cNvSpPr txBox="1"/>
            <p:nvPr/>
          </p:nvSpPr>
          <p:spPr>
            <a:xfrm>
              <a:off x="1428974" y="3831265"/>
              <a:ext cx="4934472" cy="861775"/>
            </a:xfrm>
            <a:prstGeom prst="rect">
              <a:avLst/>
            </a:prstGeom>
            <a:noFill/>
          </p:spPr>
          <p:txBody>
            <a:bodyPr wrap="square" rtlCol="0">
              <a:spAutoFit/>
            </a:bodyPr>
            <a:lstStyle/>
            <a:p>
              <a:pPr algn="ctr">
                <a:defRPr/>
              </a:pPr>
              <a:r>
                <a:rPr lang="vi-VN" sz="1800" dirty="0">
                  <a:cs typeface="Arial" pitchFamily="34" charset="0"/>
                </a:rPr>
                <a:t>Thời gian làm việc tiêu chuẩn trong điều kiện lao động bình thường là</a:t>
              </a:r>
              <a:r>
                <a:rPr lang="en-US" sz="1800" dirty="0">
                  <a:cs typeface="Arial" pitchFamily="34" charset="0"/>
                </a:rPr>
                <a:t> </a:t>
              </a:r>
              <a:r>
                <a:rPr lang="vi-VN" sz="1800" b="1" dirty="0">
                  <a:cs typeface="Arial" pitchFamily="34" charset="0"/>
                </a:rPr>
                <a:t>không quá 08 giờ </a:t>
              </a:r>
              <a:r>
                <a:rPr lang="vi-VN" sz="1800" dirty="0">
                  <a:cs typeface="Arial" pitchFamily="34" charset="0"/>
                </a:rPr>
                <a:t>trong 01 ngày và </a:t>
              </a:r>
              <a:r>
                <a:rPr lang="vi-VN" sz="1800" b="1" dirty="0">
                  <a:cs typeface="Arial" pitchFamily="34" charset="0"/>
                </a:rPr>
                <a:t>48 giờ </a:t>
              </a:r>
              <a:r>
                <a:rPr lang="vi-VN" sz="1800" dirty="0">
                  <a:cs typeface="Arial" pitchFamily="34" charset="0"/>
                </a:rPr>
                <a:t>trong 01 tuần</a:t>
              </a:r>
            </a:p>
          </p:txBody>
        </p:sp>
      </p:grpSp>
      <p:grpSp>
        <p:nvGrpSpPr>
          <p:cNvPr id="24" name="Nhóm 27">
            <a:extLst>
              <a:ext uri="{FF2B5EF4-FFF2-40B4-BE49-F238E27FC236}">
                <a16:creationId xmlns:a16="http://schemas.microsoft.com/office/drawing/2014/main" id="{0BA576AE-779A-0476-89FB-F0EE6A16EE7C}"/>
              </a:ext>
            </a:extLst>
          </p:cNvPr>
          <p:cNvGrpSpPr/>
          <p:nvPr/>
        </p:nvGrpSpPr>
        <p:grpSpPr>
          <a:xfrm>
            <a:off x="599457" y="1474346"/>
            <a:ext cx="7945085" cy="1575293"/>
            <a:chOff x="1158239" y="3339451"/>
            <a:chExt cx="5901427" cy="2100391"/>
          </a:xfrm>
        </p:grpSpPr>
        <p:grpSp>
          <p:nvGrpSpPr>
            <p:cNvPr id="26" name="Nhóm 89">
              <a:extLst>
                <a:ext uri="{FF2B5EF4-FFF2-40B4-BE49-F238E27FC236}">
                  <a16:creationId xmlns:a16="http://schemas.microsoft.com/office/drawing/2014/main" id="{3D690B85-D7E8-523F-A59E-225766D6959B}"/>
                </a:ext>
              </a:extLst>
            </p:cNvPr>
            <p:cNvGrpSpPr/>
            <p:nvPr/>
          </p:nvGrpSpPr>
          <p:grpSpPr>
            <a:xfrm>
              <a:off x="1158239" y="3339451"/>
              <a:ext cx="5142624" cy="874325"/>
              <a:chOff x="1189622" y="3163085"/>
              <a:chExt cx="5142624" cy="874325"/>
            </a:xfrm>
          </p:grpSpPr>
          <p:sp>
            <p:nvSpPr>
              <p:cNvPr id="28" name="!!4">
                <a:extLst>
                  <a:ext uri="{FF2B5EF4-FFF2-40B4-BE49-F238E27FC236}">
                    <a16:creationId xmlns:a16="http://schemas.microsoft.com/office/drawing/2014/main" id="{46A08BBA-11CA-3605-A61C-A08A7FBF5E8D}"/>
                  </a:ext>
                </a:extLst>
              </p:cNvPr>
              <p:cNvSpPr/>
              <p:nvPr/>
            </p:nvSpPr>
            <p:spPr>
              <a:xfrm>
                <a:off x="1189622" y="3210324"/>
                <a:ext cx="85480" cy="827086"/>
              </a:xfrm>
              <a:prstGeom prst="roundRect">
                <a:avLst/>
              </a:prstGeom>
              <a:solidFill>
                <a:srgbClr val="E768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p>
            </p:txBody>
          </p:sp>
          <p:sp>
            <p:nvSpPr>
              <p:cNvPr id="29" name="!!3">
                <a:extLst>
                  <a:ext uri="{FF2B5EF4-FFF2-40B4-BE49-F238E27FC236}">
                    <a16:creationId xmlns:a16="http://schemas.microsoft.com/office/drawing/2014/main" id="{E2F2527F-4524-DB87-77B9-EE45BE86BF4A}"/>
                  </a:ext>
                </a:extLst>
              </p:cNvPr>
              <p:cNvSpPr txBox="1"/>
              <p:nvPr/>
            </p:nvSpPr>
            <p:spPr>
              <a:xfrm>
                <a:off x="1315742" y="3163085"/>
                <a:ext cx="5016504" cy="492442"/>
              </a:xfrm>
              <a:prstGeom prst="rect">
                <a:avLst/>
              </a:prstGeom>
              <a:noFill/>
            </p:spPr>
            <p:txBody>
              <a:bodyPr wrap="square" rtlCol="0">
                <a:spAutoFit/>
              </a:bodyPr>
              <a:lstStyle/>
              <a:p>
                <a:pPr lvl="0"/>
                <a:endParaRPr lang="en-US" sz="1800" dirty="0">
                  <a:solidFill>
                    <a:srgbClr val="C00000"/>
                  </a:solidFill>
                </a:endParaRPr>
              </a:p>
            </p:txBody>
          </p:sp>
          <p:cxnSp>
            <p:nvCxnSpPr>
              <p:cNvPr id="30" name="!!2">
                <a:extLst>
                  <a:ext uri="{FF2B5EF4-FFF2-40B4-BE49-F238E27FC236}">
                    <a16:creationId xmlns:a16="http://schemas.microsoft.com/office/drawing/2014/main" id="{BD084F6A-6048-4167-EC77-03985E3BCDA4}"/>
                  </a:ext>
                </a:extLst>
              </p:cNvPr>
              <p:cNvCxnSpPr>
                <a:cxnSpLocks/>
              </p:cNvCxnSpPr>
              <p:nvPr/>
            </p:nvCxnSpPr>
            <p:spPr>
              <a:xfrm>
                <a:off x="1275102" y="3654824"/>
                <a:ext cx="3015339" cy="0"/>
              </a:xfrm>
              <a:prstGeom prst="line">
                <a:avLst/>
              </a:prstGeom>
              <a:ln w="12700">
                <a:solidFill>
                  <a:srgbClr val="E7680F"/>
                </a:solidFill>
              </a:ln>
            </p:spPr>
            <p:style>
              <a:lnRef idx="1">
                <a:schemeClr val="accent1"/>
              </a:lnRef>
              <a:fillRef idx="0">
                <a:schemeClr val="accent1"/>
              </a:fillRef>
              <a:effectRef idx="0">
                <a:schemeClr val="accent1"/>
              </a:effectRef>
              <a:fontRef idx="minor">
                <a:schemeClr val="tx1"/>
              </a:fontRef>
            </p:style>
          </p:cxnSp>
        </p:grpSp>
        <p:sp>
          <p:nvSpPr>
            <p:cNvPr id="27" name="!!1">
              <a:extLst>
                <a:ext uri="{FF2B5EF4-FFF2-40B4-BE49-F238E27FC236}">
                  <a16:creationId xmlns:a16="http://schemas.microsoft.com/office/drawing/2014/main" id="{B9B8B857-A9B0-9118-DCA6-97A915F85FAD}"/>
                </a:ext>
              </a:extLst>
            </p:cNvPr>
            <p:cNvSpPr txBox="1"/>
            <p:nvPr/>
          </p:nvSpPr>
          <p:spPr>
            <a:xfrm>
              <a:off x="1243720" y="3839403"/>
              <a:ext cx="5815946" cy="1600439"/>
            </a:xfrm>
            <a:prstGeom prst="rect">
              <a:avLst/>
            </a:prstGeom>
            <a:noFill/>
          </p:spPr>
          <p:txBody>
            <a:bodyPr wrap="square" rtlCol="0">
              <a:spAutoFit/>
            </a:bodyPr>
            <a:lstStyle/>
            <a:p>
              <a:pPr algn="ctr">
                <a:defRPr/>
              </a:pPr>
              <a:r>
                <a:rPr lang="en-US" sz="1800" dirty="0">
                  <a:cs typeface="Arial" pitchFamily="34" charset="0"/>
                </a:rPr>
                <a:t>   T</a:t>
              </a:r>
              <a:r>
                <a:rPr lang="vi-VN" sz="1800" dirty="0">
                  <a:cs typeface="Arial" pitchFamily="34" charset="0"/>
                </a:rPr>
                <a:t>rong </a:t>
              </a:r>
              <a:r>
                <a:rPr lang="en-US" sz="1800" dirty="0">
                  <a:cs typeface="Arial" pitchFamily="34" charset="0"/>
                </a:rPr>
                <a:t>ĐK </a:t>
              </a:r>
              <a:r>
                <a:rPr lang="vi-VN" sz="1800" dirty="0">
                  <a:cs typeface="Arial" pitchFamily="34" charset="0"/>
                </a:rPr>
                <a:t>đặc biệt được </a:t>
              </a:r>
              <a:r>
                <a:rPr lang="vi-VN" sz="1800" b="1" dirty="0">
                  <a:solidFill>
                    <a:srgbClr val="FF0000"/>
                  </a:solidFill>
                  <a:cs typeface="Arial" pitchFamily="34" charset="0"/>
                </a:rPr>
                <a:t>rút ngắn từ 1 đến 2 giờ</a:t>
              </a:r>
              <a:r>
                <a:rPr lang="vi-VN" sz="1800" dirty="0">
                  <a:cs typeface="Arial" pitchFamily="34" charset="0"/>
                </a:rPr>
                <a:t> cho người lao động làm các công việc đặc biệt nặng nhọc, độc hại, nguy hiểm</a:t>
              </a:r>
              <a:r>
                <a:rPr lang="en-US" sz="1800" dirty="0">
                  <a:cs typeface="Arial" pitchFamily="34" charset="0"/>
                </a:rPr>
                <a:t> </a:t>
              </a:r>
              <a:r>
                <a:rPr lang="vi-VN" sz="1800" dirty="0">
                  <a:cs typeface="Arial" pitchFamily="34" charset="0"/>
                </a:rPr>
                <a:t>theo danh mục do Bộ </a:t>
              </a:r>
              <a:r>
                <a:rPr lang="en-US" sz="1800" dirty="0">
                  <a:cs typeface="Arial" pitchFamily="34" charset="0"/>
                </a:rPr>
                <a:t>LĐ</a:t>
              </a:r>
              <a:r>
                <a:rPr lang="vi-VN" sz="1800" dirty="0">
                  <a:cs typeface="Arial" pitchFamily="34" charset="0"/>
                </a:rPr>
                <a:t>- Thương binh và X</a:t>
              </a:r>
              <a:r>
                <a:rPr lang="en-US" sz="1800" dirty="0">
                  <a:latin typeface="Arial" pitchFamily="34" charset="0"/>
                  <a:cs typeface="Arial" pitchFamily="34" charset="0"/>
                </a:rPr>
                <a:t>H ban </a:t>
              </a:r>
              <a:r>
                <a:rPr lang="en-US" sz="1800" dirty="0" err="1">
                  <a:latin typeface="Arial" pitchFamily="34" charset="0"/>
                  <a:cs typeface="Arial" pitchFamily="34" charset="0"/>
                </a:rPr>
                <a:t>hành</a:t>
              </a:r>
              <a:endParaRPr lang="vi-VN" sz="1800" dirty="0">
                <a:cs typeface="Arial" pitchFamily="34" charset="0"/>
              </a:endParaRPr>
            </a:p>
            <a:p>
              <a:pPr>
                <a:defRPr/>
              </a:pPr>
              <a:endParaRPr lang="vi-VN" sz="1800" dirty="0">
                <a:cs typeface="Arial" pitchFamily="34" charset="0"/>
              </a:endParaRPr>
            </a:p>
          </p:txBody>
        </p:sp>
      </p:grpSp>
      <p:grpSp>
        <p:nvGrpSpPr>
          <p:cNvPr id="2" name="Nhóm 27">
            <a:extLst>
              <a:ext uri="{FF2B5EF4-FFF2-40B4-BE49-F238E27FC236}">
                <a16:creationId xmlns:a16="http://schemas.microsoft.com/office/drawing/2014/main" id="{0830AFF7-96BA-5F93-6502-B0E1EABCD651}"/>
              </a:ext>
            </a:extLst>
          </p:cNvPr>
          <p:cNvGrpSpPr/>
          <p:nvPr/>
        </p:nvGrpSpPr>
        <p:grpSpPr>
          <a:xfrm>
            <a:off x="916696" y="2871335"/>
            <a:ext cx="8077286" cy="2129290"/>
            <a:chOff x="1158239" y="3339451"/>
            <a:chExt cx="5615755" cy="2839054"/>
          </a:xfrm>
        </p:grpSpPr>
        <p:grpSp>
          <p:nvGrpSpPr>
            <p:cNvPr id="6" name="Nhóm 89">
              <a:extLst>
                <a:ext uri="{FF2B5EF4-FFF2-40B4-BE49-F238E27FC236}">
                  <a16:creationId xmlns:a16="http://schemas.microsoft.com/office/drawing/2014/main" id="{8FF8D93B-A94B-0022-C165-219C94C6EE09}"/>
                </a:ext>
              </a:extLst>
            </p:cNvPr>
            <p:cNvGrpSpPr/>
            <p:nvPr/>
          </p:nvGrpSpPr>
          <p:grpSpPr>
            <a:xfrm>
              <a:off x="1158239" y="3339451"/>
              <a:ext cx="5142624" cy="874325"/>
              <a:chOff x="1189622" y="3163085"/>
              <a:chExt cx="5142624" cy="874325"/>
            </a:xfrm>
          </p:grpSpPr>
          <p:sp>
            <p:nvSpPr>
              <p:cNvPr id="8" name="!!4">
                <a:extLst>
                  <a:ext uri="{FF2B5EF4-FFF2-40B4-BE49-F238E27FC236}">
                    <a16:creationId xmlns:a16="http://schemas.microsoft.com/office/drawing/2014/main" id="{F049698B-39D8-1AB7-57D9-CA9B15BB5F2A}"/>
                  </a:ext>
                </a:extLst>
              </p:cNvPr>
              <p:cNvSpPr/>
              <p:nvPr/>
            </p:nvSpPr>
            <p:spPr>
              <a:xfrm>
                <a:off x="1189622" y="3210324"/>
                <a:ext cx="85480" cy="827086"/>
              </a:xfrm>
              <a:prstGeom prst="roundRect">
                <a:avLst/>
              </a:prstGeom>
              <a:solidFill>
                <a:srgbClr val="E768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p>
            </p:txBody>
          </p:sp>
          <p:sp>
            <p:nvSpPr>
              <p:cNvPr id="9" name="!!3">
                <a:extLst>
                  <a:ext uri="{FF2B5EF4-FFF2-40B4-BE49-F238E27FC236}">
                    <a16:creationId xmlns:a16="http://schemas.microsoft.com/office/drawing/2014/main" id="{E9FE9395-E71D-4404-0965-B9BCCE5FDA89}"/>
                  </a:ext>
                </a:extLst>
              </p:cNvPr>
              <p:cNvSpPr txBox="1"/>
              <p:nvPr/>
            </p:nvSpPr>
            <p:spPr>
              <a:xfrm>
                <a:off x="1315742" y="3163085"/>
                <a:ext cx="5016504" cy="492442"/>
              </a:xfrm>
              <a:prstGeom prst="rect">
                <a:avLst/>
              </a:prstGeom>
              <a:noFill/>
            </p:spPr>
            <p:txBody>
              <a:bodyPr wrap="square" rtlCol="0">
                <a:spAutoFit/>
              </a:bodyPr>
              <a:lstStyle/>
              <a:p>
                <a:pPr lvl="0" algn="ctr"/>
                <a:endParaRPr lang="en-US" sz="1800" dirty="0">
                  <a:solidFill>
                    <a:srgbClr val="C00000"/>
                  </a:solidFill>
                </a:endParaRPr>
              </a:p>
            </p:txBody>
          </p:sp>
          <p:cxnSp>
            <p:nvCxnSpPr>
              <p:cNvPr id="10" name="!!2">
                <a:extLst>
                  <a:ext uri="{FF2B5EF4-FFF2-40B4-BE49-F238E27FC236}">
                    <a16:creationId xmlns:a16="http://schemas.microsoft.com/office/drawing/2014/main" id="{2B9D64D6-0A6B-BC17-D824-B4486F4D761E}"/>
                  </a:ext>
                </a:extLst>
              </p:cNvPr>
              <p:cNvCxnSpPr>
                <a:cxnSpLocks/>
              </p:cNvCxnSpPr>
              <p:nvPr/>
            </p:nvCxnSpPr>
            <p:spPr>
              <a:xfrm>
                <a:off x="1275102" y="3654824"/>
                <a:ext cx="3015339" cy="0"/>
              </a:xfrm>
              <a:prstGeom prst="line">
                <a:avLst/>
              </a:prstGeom>
              <a:ln w="12700">
                <a:solidFill>
                  <a:srgbClr val="E7680F"/>
                </a:solidFill>
              </a:ln>
            </p:spPr>
            <p:style>
              <a:lnRef idx="1">
                <a:schemeClr val="accent1"/>
              </a:lnRef>
              <a:fillRef idx="0">
                <a:schemeClr val="accent1"/>
              </a:fillRef>
              <a:effectRef idx="0">
                <a:schemeClr val="accent1"/>
              </a:effectRef>
              <a:fontRef idx="minor">
                <a:schemeClr val="tx1"/>
              </a:fontRef>
            </p:style>
          </p:cxnSp>
        </p:grpSp>
        <p:sp>
          <p:nvSpPr>
            <p:cNvPr id="7" name="!!1">
              <a:extLst>
                <a:ext uri="{FF2B5EF4-FFF2-40B4-BE49-F238E27FC236}">
                  <a16:creationId xmlns:a16="http://schemas.microsoft.com/office/drawing/2014/main" id="{D55567AA-FF27-142C-1495-F997A13A892C}"/>
                </a:ext>
              </a:extLst>
            </p:cNvPr>
            <p:cNvSpPr txBox="1"/>
            <p:nvPr/>
          </p:nvSpPr>
          <p:spPr>
            <a:xfrm>
              <a:off x="1376367" y="3839403"/>
              <a:ext cx="5397627" cy="2339102"/>
            </a:xfrm>
            <a:prstGeom prst="rect">
              <a:avLst/>
            </a:prstGeom>
            <a:noFill/>
          </p:spPr>
          <p:txBody>
            <a:bodyPr wrap="square" rtlCol="0">
              <a:spAutoFit/>
            </a:bodyPr>
            <a:lstStyle/>
            <a:p>
              <a:pPr algn="ctr">
                <a:defRPr/>
              </a:pPr>
              <a:r>
                <a:rPr lang="en-US" sz="1800" dirty="0">
                  <a:latin typeface="Arial" pitchFamily="34" charset="0"/>
                  <a:cs typeface="Arial" pitchFamily="34" charset="0"/>
                </a:rPr>
                <a:t>    </a:t>
              </a:r>
              <a:r>
                <a:rPr lang="vi-VN" sz="1800" dirty="0">
                  <a:latin typeface="Arial" pitchFamily="34" charset="0"/>
                  <a:cs typeface="Arial" pitchFamily="34" charset="0"/>
                </a:rPr>
                <a:t>Cách thức xác định thời gian làm việc tiêu chuẩn</a:t>
              </a:r>
              <a:r>
                <a:rPr lang="en-US" sz="1800" dirty="0">
                  <a:latin typeface="Arial" pitchFamily="34" charset="0"/>
                  <a:cs typeface="Arial" pitchFamily="34" charset="0"/>
                </a:rPr>
                <a:t> </a:t>
              </a:r>
              <a:r>
                <a:rPr lang="vi-VN" sz="1800" dirty="0">
                  <a:latin typeface="Arial" pitchFamily="34" charset="0"/>
                  <a:cs typeface="Arial" pitchFamily="34" charset="0"/>
                </a:rPr>
                <a:t>người </a:t>
              </a:r>
              <a:r>
                <a:rPr lang="en-US" sz="1800" dirty="0">
                  <a:latin typeface="Arial" pitchFamily="34" charset="0"/>
                  <a:cs typeface="Arial" pitchFamily="34" charset="0"/>
                </a:rPr>
                <a:t>SDLĐ </a:t>
              </a:r>
              <a:r>
                <a:rPr lang="vi-VN" sz="1800" dirty="0">
                  <a:latin typeface="Arial" pitchFamily="34" charset="0"/>
                  <a:cs typeface="Arial" pitchFamily="34" charset="0"/>
                </a:rPr>
                <a:t>có quyền quy định chế độ thời gian làm việc theo ngày hoặc theo tuần,</a:t>
              </a:r>
              <a:r>
                <a:rPr lang="en-US" sz="1800" dirty="0">
                  <a:latin typeface="Arial" pitchFamily="34" charset="0"/>
                  <a:cs typeface="Arial" pitchFamily="34" charset="0"/>
                </a:rPr>
                <a:t> </a:t>
              </a:r>
              <a:r>
                <a:rPr lang="vi-VN" sz="1800" dirty="0">
                  <a:latin typeface="Arial" pitchFamily="34" charset="0"/>
                  <a:cs typeface="Arial" pitchFamily="34" charset="0"/>
                </a:rPr>
                <a:t>nhưng phải quy định trong </a:t>
              </a:r>
              <a:r>
                <a:rPr lang="en-US" sz="1800" dirty="0">
                  <a:latin typeface="Arial" pitchFamily="34" charset="0"/>
                  <a:cs typeface="Arial" pitchFamily="34" charset="0"/>
                </a:rPr>
                <a:t>HĐLĐ </a:t>
              </a:r>
              <a:r>
                <a:rPr lang="vi-VN" sz="1800" dirty="0">
                  <a:latin typeface="Arial" pitchFamily="34" charset="0"/>
                  <a:cs typeface="Arial" pitchFamily="34" charset="0"/>
                </a:rPr>
                <a:t>hoặc nội quy lao động hoặc thỏa ước lao động và phải thông báo trước cho </a:t>
              </a:r>
              <a:r>
                <a:rPr lang="en-US" sz="1800" dirty="0">
                  <a:latin typeface="Arial" pitchFamily="34" charset="0"/>
                  <a:cs typeface="Arial" pitchFamily="34" charset="0"/>
                </a:rPr>
                <a:t>NLĐ</a:t>
              </a:r>
              <a:endParaRPr lang="vi-VN" sz="1800" dirty="0">
                <a:latin typeface="Arial" pitchFamily="34" charset="0"/>
                <a:cs typeface="Arial" pitchFamily="34" charset="0"/>
              </a:endParaRPr>
            </a:p>
            <a:p>
              <a:pPr algn="ctr">
                <a:defRPr/>
              </a:pPr>
              <a:endParaRPr lang="vi-VN" sz="1800" dirty="0">
                <a:latin typeface="Arial" pitchFamily="34" charset="0"/>
                <a:cs typeface="Arial" pitchFamily="34" charset="0"/>
              </a:endParaRPr>
            </a:p>
            <a:p>
              <a:pPr algn="ctr">
                <a:defRPr/>
              </a:pPr>
              <a:endParaRPr lang="vi-VN" sz="1800" dirty="0">
                <a:latin typeface="Arial" pitchFamily="34" charset="0"/>
                <a:cs typeface="Arial" pitchFamily="34" charset="0"/>
              </a:endParaRPr>
            </a:p>
          </p:txBody>
        </p:sp>
      </p:grpSp>
    </p:spTree>
    <p:extLst>
      <p:ext uri="{BB962C8B-B14F-4D97-AF65-F5344CB8AC3E}">
        <p14:creationId xmlns:p14="http://schemas.microsoft.com/office/powerpoint/2010/main" val="219196535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1000"/>
                                        <p:tgtEl>
                                          <p:spTgt spid="17"/>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wipe(left)">
                                      <p:cBhvr>
                                        <p:cTn id="11" dur="1000"/>
                                        <p:tgtEl>
                                          <p:spTgt spid="24"/>
                                        </p:tgtEl>
                                      </p:cBhvr>
                                    </p:animEffect>
                                  </p:childTnLst>
                                </p:cTn>
                              </p:par>
                            </p:childTnLst>
                          </p:cTn>
                        </p:par>
                        <p:par>
                          <p:cTn id="12" fill="hold">
                            <p:stCondLst>
                              <p:cond delay="2000"/>
                            </p:stCondLst>
                            <p:childTnLst>
                              <p:par>
                                <p:cTn id="13" presetID="22" presetClass="entr" presetSubtype="8"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left)">
                                      <p:cBhvr>
                                        <p:cTn id="15"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3" name="AutoShape 6" descr="Danh ca Ngọc Sơn chia sẻ di chúc viết tay sâu sắc và đầy tình cảm của người  cha quá cố - MOLI Star">
            <a:extLst>
              <a:ext uri="{FF2B5EF4-FFF2-40B4-BE49-F238E27FC236}">
                <a16:creationId xmlns:a16="http://schemas.microsoft.com/office/drawing/2014/main" id="{09A0B033-5114-91F5-D69C-16D907191493}"/>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grpSp>
        <p:nvGrpSpPr>
          <p:cNvPr id="2" name="Nhóm 154">
            <a:extLst>
              <a:ext uri="{FF2B5EF4-FFF2-40B4-BE49-F238E27FC236}">
                <a16:creationId xmlns:a16="http://schemas.microsoft.com/office/drawing/2014/main" id="{BA188DEF-2E5A-7721-7979-C93A75967543}"/>
              </a:ext>
            </a:extLst>
          </p:cNvPr>
          <p:cNvGrpSpPr/>
          <p:nvPr/>
        </p:nvGrpSpPr>
        <p:grpSpPr>
          <a:xfrm>
            <a:off x="173830" y="1268856"/>
            <a:ext cx="8731432" cy="2031325"/>
            <a:chOff x="669416" y="2611130"/>
            <a:chExt cx="6314898" cy="2708432"/>
          </a:xfrm>
        </p:grpSpPr>
        <p:sp>
          <p:nvSpPr>
            <p:cNvPr id="4" name="TextBox 27">
              <a:extLst>
                <a:ext uri="{FF2B5EF4-FFF2-40B4-BE49-F238E27FC236}">
                  <a16:creationId xmlns:a16="http://schemas.microsoft.com/office/drawing/2014/main" id="{83FD0A63-1645-271E-422A-C0664CCEFE0E}"/>
                </a:ext>
              </a:extLst>
            </p:cNvPr>
            <p:cNvSpPr txBox="1"/>
            <p:nvPr/>
          </p:nvSpPr>
          <p:spPr>
            <a:xfrm>
              <a:off x="1158860" y="2611130"/>
              <a:ext cx="5825454" cy="2708432"/>
            </a:xfrm>
            <a:prstGeom prst="rect">
              <a:avLst/>
            </a:prstGeom>
            <a:noFill/>
          </p:spPr>
          <p:txBody>
            <a:bodyPr wrap="square" rtlCol="0">
              <a:spAutoFit/>
            </a:bodyPr>
            <a:lstStyle/>
            <a:p>
              <a:pPr>
                <a:lnSpc>
                  <a:spcPct val="150000"/>
                </a:lnSpc>
                <a:defRPr/>
              </a:pPr>
              <a:r>
                <a:rPr lang="en-US" sz="1800" dirty="0">
                  <a:latin typeface="Arial" pitchFamily="34" charset="0"/>
                  <a:cs typeface="Arial" pitchFamily="34" charset="0"/>
                </a:rPr>
                <a:t>S</a:t>
              </a:r>
              <a:r>
                <a:rPr lang="vi-VN" sz="1800" dirty="0">
                  <a:latin typeface="Arial" pitchFamily="34" charset="0"/>
                  <a:cs typeface="Arial" pitchFamily="34" charset="0"/>
                </a:rPr>
                <a:t>ố giờ làm thêm của người lao động </a:t>
              </a:r>
              <a:r>
                <a:rPr lang="vi-VN" sz="1800" dirty="0">
                  <a:solidFill>
                    <a:srgbClr val="FF0000"/>
                  </a:solidFill>
                  <a:latin typeface="Arial" pitchFamily="34" charset="0"/>
                  <a:cs typeface="Arial" pitchFamily="34" charset="0"/>
                </a:rPr>
                <a:t>không quá </a:t>
              </a:r>
              <a:r>
                <a:rPr lang="vi-VN" sz="1800" dirty="0">
                  <a:latin typeface="Arial" pitchFamily="34" charset="0"/>
                  <a:cs typeface="Arial" pitchFamily="34" charset="0"/>
                </a:rPr>
                <a:t>50% số giờ làm việc bình thường trong 1 ngày</a:t>
              </a:r>
              <a:r>
                <a:rPr lang="en-US" sz="1800" dirty="0">
                  <a:latin typeface="Arial" pitchFamily="34" charset="0"/>
                  <a:cs typeface="Arial" pitchFamily="34" charset="0"/>
                </a:rPr>
                <a:t> </a:t>
              </a:r>
              <a:r>
                <a:rPr lang="vi-VN" sz="1800" dirty="0">
                  <a:latin typeface="Arial" pitchFamily="34" charset="0"/>
                  <a:cs typeface="Arial" pitchFamily="34" charset="0"/>
                </a:rPr>
                <a:t>tổng số giờ làm thêm </a:t>
              </a:r>
              <a:r>
                <a:rPr lang="vi-VN" sz="1800" dirty="0">
                  <a:solidFill>
                    <a:srgbClr val="FF0000"/>
                  </a:solidFill>
                  <a:latin typeface="Arial" pitchFamily="34" charset="0"/>
                  <a:cs typeface="Arial" pitchFamily="34" charset="0"/>
                </a:rPr>
                <a:t>không quá </a:t>
              </a:r>
              <a:r>
                <a:rPr lang="vi-VN" sz="1800" dirty="0">
                  <a:latin typeface="Arial" pitchFamily="34" charset="0"/>
                  <a:cs typeface="Arial" pitchFamily="34" charset="0"/>
                </a:rPr>
                <a:t>200 giờ</a:t>
              </a:r>
              <a:r>
                <a:rPr lang="en-US" sz="1800" dirty="0">
                  <a:latin typeface="Arial" pitchFamily="34" charset="0"/>
                  <a:cs typeface="Arial" pitchFamily="34" charset="0"/>
                </a:rPr>
                <a:t>/</a:t>
              </a:r>
              <a:r>
                <a:rPr lang="vi-VN" sz="1800" dirty="0">
                  <a:latin typeface="Arial" pitchFamily="34" charset="0"/>
                  <a:cs typeface="Arial" pitchFamily="34" charset="0"/>
                </a:rPr>
                <a:t>1 năm; trừ một số trường hợp Chính phủ cho phép thỏa thuận </a:t>
              </a:r>
              <a:r>
                <a:rPr lang="vi-VN" sz="1800" dirty="0">
                  <a:solidFill>
                    <a:srgbClr val="FF0000"/>
                  </a:solidFill>
                  <a:latin typeface="Arial" pitchFamily="34" charset="0"/>
                  <a:cs typeface="Arial" pitchFamily="34" charset="0"/>
                </a:rPr>
                <a:t>làm thêm đến 300 giờ</a:t>
              </a:r>
              <a:r>
                <a:rPr lang="en-US" sz="1800" dirty="0">
                  <a:solidFill>
                    <a:srgbClr val="FF0000"/>
                  </a:solidFill>
                  <a:latin typeface="Arial" pitchFamily="34" charset="0"/>
                  <a:cs typeface="Arial" pitchFamily="34" charset="0"/>
                </a:rPr>
                <a:t>/</a:t>
              </a:r>
              <a:r>
                <a:rPr lang="vi-VN" sz="1800" dirty="0">
                  <a:solidFill>
                    <a:srgbClr val="FF0000"/>
                  </a:solidFill>
                  <a:latin typeface="Arial" pitchFamily="34" charset="0"/>
                  <a:cs typeface="Arial" pitchFamily="34" charset="0"/>
                </a:rPr>
                <a:t>1 năm </a:t>
              </a:r>
            </a:p>
            <a:p>
              <a:pPr>
                <a:lnSpc>
                  <a:spcPct val="150000"/>
                </a:lnSpc>
                <a:defRPr/>
              </a:pPr>
              <a:endParaRPr lang="en-US" sz="1800" dirty="0">
                <a:latin typeface="Arial" pitchFamily="34" charset="0"/>
                <a:cs typeface="Arial" pitchFamily="34" charset="0"/>
              </a:endParaRPr>
            </a:p>
            <a:p>
              <a:pPr>
                <a:defRPr/>
              </a:pPr>
              <a:endParaRPr lang="vi-VN" sz="1800" dirty="0">
                <a:latin typeface="Arial" pitchFamily="34" charset="0"/>
                <a:cs typeface="Arial" pitchFamily="34" charset="0"/>
              </a:endParaRPr>
            </a:p>
          </p:txBody>
        </p:sp>
        <p:grpSp>
          <p:nvGrpSpPr>
            <p:cNvPr id="15" name="Nhóm 156">
              <a:extLst>
                <a:ext uri="{FF2B5EF4-FFF2-40B4-BE49-F238E27FC236}">
                  <a16:creationId xmlns:a16="http://schemas.microsoft.com/office/drawing/2014/main" id="{79544E55-DC1D-752E-F141-EB37A9DAD05C}"/>
                </a:ext>
              </a:extLst>
            </p:cNvPr>
            <p:cNvGrpSpPr/>
            <p:nvPr/>
          </p:nvGrpSpPr>
          <p:grpSpPr>
            <a:xfrm rot="16200000">
              <a:off x="690749" y="3085589"/>
              <a:ext cx="330518" cy="373184"/>
              <a:chOff x="5963428" y="786027"/>
              <a:chExt cx="867388" cy="1034112"/>
            </a:xfrm>
          </p:grpSpPr>
          <p:sp>
            <p:nvSpPr>
              <p:cNvPr id="16" name="Lưu Đồ: Quyết Định 168">
                <a:extLst>
                  <a:ext uri="{FF2B5EF4-FFF2-40B4-BE49-F238E27FC236}">
                    <a16:creationId xmlns:a16="http://schemas.microsoft.com/office/drawing/2014/main" id="{693437E3-F270-01D4-6F47-79E7E6359F69}"/>
                  </a:ext>
                </a:extLst>
              </p:cNvPr>
              <p:cNvSpPr/>
              <p:nvPr/>
            </p:nvSpPr>
            <p:spPr>
              <a:xfrm>
                <a:off x="5963428" y="110759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17" name="Lưu Đồ: Quyết Định 166">
                <a:extLst>
                  <a:ext uri="{FF2B5EF4-FFF2-40B4-BE49-F238E27FC236}">
                    <a16:creationId xmlns:a16="http://schemas.microsoft.com/office/drawing/2014/main" id="{BFB3663B-3BB3-C2A2-9A0B-0D055591D9EC}"/>
                  </a:ext>
                </a:extLst>
              </p:cNvPr>
              <p:cNvSpPr/>
              <p:nvPr/>
            </p:nvSpPr>
            <p:spPr>
              <a:xfrm>
                <a:off x="6227588" y="1093811"/>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19" name="Lưu Đồ: Quyết Định 164">
                <a:extLst>
                  <a:ext uri="{FF2B5EF4-FFF2-40B4-BE49-F238E27FC236}">
                    <a16:creationId xmlns:a16="http://schemas.microsoft.com/office/drawing/2014/main" id="{39F3CC62-A178-34AD-C40D-0971AA1448E5}"/>
                  </a:ext>
                </a:extLst>
              </p:cNvPr>
              <p:cNvSpPr/>
              <p:nvPr/>
            </p:nvSpPr>
            <p:spPr>
              <a:xfrm>
                <a:off x="6099838" y="141597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solidFill>
                    <a:schemeClr val="tx1"/>
                  </a:solidFill>
                </a:endParaRPr>
              </a:p>
            </p:txBody>
          </p:sp>
          <p:sp>
            <p:nvSpPr>
              <p:cNvPr id="20" name="Lưu Đồ: Quyết Định 162">
                <a:extLst>
                  <a:ext uri="{FF2B5EF4-FFF2-40B4-BE49-F238E27FC236}">
                    <a16:creationId xmlns:a16="http://schemas.microsoft.com/office/drawing/2014/main" id="{D9DF2332-0106-28FA-D35D-7E7686522A9F}"/>
                  </a:ext>
                </a:extLst>
              </p:cNvPr>
              <p:cNvSpPr/>
              <p:nvPr/>
            </p:nvSpPr>
            <p:spPr>
              <a:xfrm>
                <a:off x="6080830" y="78602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solidFill>
                    <a:schemeClr val="tx1"/>
                  </a:solidFill>
                </a:endParaRPr>
              </a:p>
            </p:txBody>
          </p:sp>
        </p:grpSp>
      </p:grpSp>
      <p:grpSp>
        <p:nvGrpSpPr>
          <p:cNvPr id="21" name="Nhóm 154">
            <a:extLst>
              <a:ext uri="{FF2B5EF4-FFF2-40B4-BE49-F238E27FC236}">
                <a16:creationId xmlns:a16="http://schemas.microsoft.com/office/drawing/2014/main" id="{CE745B19-CE5B-402A-5AF6-DE1BF1E1E9E9}"/>
              </a:ext>
            </a:extLst>
          </p:cNvPr>
          <p:cNvGrpSpPr/>
          <p:nvPr/>
        </p:nvGrpSpPr>
        <p:grpSpPr>
          <a:xfrm>
            <a:off x="345280" y="3024044"/>
            <a:ext cx="8697874" cy="1892826"/>
            <a:chOff x="669416" y="2738740"/>
            <a:chExt cx="6290396" cy="2523765"/>
          </a:xfrm>
        </p:grpSpPr>
        <p:sp>
          <p:nvSpPr>
            <p:cNvPr id="22" name="TextBox 27">
              <a:extLst>
                <a:ext uri="{FF2B5EF4-FFF2-40B4-BE49-F238E27FC236}">
                  <a16:creationId xmlns:a16="http://schemas.microsoft.com/office/drawing/2014/main" id="{7954D4BC-FE54-EB09-3F7F-D0DE31B8C2F4}"/>
                </a:ext>
              </a:extLst>
            </p:cNvPr>
            <p:cNvSpPr txBox="1"/>
            <p:nvPr/>
          </p:nvSpPr>
          <p:spPr>
            <a:xfrm>
              <a:off x="1012695" y="2738740"/>
              <a:ext cx="5947117" cy="2523765"/>
            </a:xfrm>
            <a:prstGeom prst="rect">
              <a:avLst/>
            </a:prstGeom>
            <a:noFill/>
          </p:spPr>
          <p:txBody>
            <a:bodyPr wrap="square" rtlCol="0">
              <a:spAutoFit/>
            </a:bodyPr>
            <a:lstStyle/>
            <a:p>
              <a:pPr algn="ctr">
                <a:lnSpc>
                  <a:spcPct val="150000"/>
                </a:lnSpc>
                <a:defRPr/>
              </a:pPr>
              <a:r>
                <a:rPr lang="vi-VN" sz="1800" dirty="0">
                  <a:cs typeface="Arial" pitchFamily="34" charset="0"/>
                </a:rPr>
                <a:t>Dù thực hiện chế độ làm thêm theo ngày hay theo tuần thì</a:t>
              </a:r>
              <a:r>
                <a:rPr lang="en-US" sz="1800" dirty="0">
                  <a:cs typeface="Arial" pitchFamily="34" charset="0"/>
                </a:rPr>
                <a:t>: t</a:t>
              </a:r>
              <a:r>
                <a:rPr lang="vi-VN" sz="1800" dirty="0">
                  <a:cs typeface="Arial" pitchFamily="34" charset="0"/>
                </a:rPr>
                <a:t>ổng số giờ làm việc không quá 12 giờ</a:t>
              </a:r>
              <a:r>
                <a:rPr lang="en-US" sz="1800" dirty="0">
                  <a:cs typeface="Arial" pitchFamily="34" charset="0"/>
                </a:rPr>
                <a:t>/</a:t>
              </a:r>
              <a:r>
                <a:rPr lang="vi-VN" sz="1800" dirty="0">
                  <a:cs typeface="Arial" pitchFamily="34" charset="0"/>
                </a:rPr>
                <a:t>1 ngày</a:t>
              </a:r>
              <a:r>
                <a:rPr lang="en-US" sz="1800" dirty="0">
                  <a:cs typeface="Arial" pitchFamily="34" charset="0"/>
                </a:rPr>
                <a:t>; T</a:t>
              </a:r>
              <a:r>
                <a:rPr lang="vi-VN" sz="1800" dirty="0">
                  <a:cs typeface="Arial" pitchFamily="34" charset="0"/>
                </a:rPr>
                <a:t>ổng số giờ làm </a:t>
              </a:r>
              <a:r>
                <a:rPr lang="en-US" sz="1800" dirty="0" err="1">
                  <a:latin typeface="Arial" pitchFamily="34" charset="0"/>
                  <a:cs typeface="Arial" pitchFamily="34" charset="0"/>
                </a:rPr>
                <a:t>thêm</a:t>
              </a:r>
              <a:r>
                <a:rPr lang="en-US" sz="1800" dirty="0">
                  <a:latin typeface="Arial" pitchFamily="34" charset="0"/>
                  <a:cs typeface="Arial" pitchFamily="34" charset="0"/>
                </a:rPr>
                <a:t> </a:t>
              </a:r>
              <a:r>
                <a:rPr lang="vi-VN" sz="1800" dirty="0">
                  <a:cs typeface="Arial" pitchFamily="34" charset="0"/>
                </a:rPr>
                <a:t>không quá 30 giờ</a:t>
              </a:r>
              <a:r>
                <a:rPr lang="en-US" sz="1800" dirty="0">
                  <a:cs typeface="Arial" pitchFamily="34" charset="0"/>
                </a:rPr>
                <a:t>/</a:t>
              </a:r>
              <a:r>
                <a:rPr lang="vi-VN" sz="1800" dirty="0">
                  <a:cs typeface="Arial" pitchFamily="34" charset="0"/>
                </a:rPr>
                <a:t>1 tháng </a:t>
              </a:r>
            </a:p>
            <a:p>
              <a:pPr>
                <a:defRPr/>
              </a:pPr>
              <a:endParaRPr lang="en-US" sz="1800" dirty="0">
                <a:cs typeface="Arial" pitchFamily="34" charset="0"/>
              </a:endParaRPr>
            </a:p>
            <a:p>
              <a:pPr>
                <a:defRPr/>
              </a:pPr>
              <a:endParaRPr lang="vi-VN" sz="1800" dirty="0">
                <a:cs typeface="Arial" pitchFamily="34" charset="0"/>
              </a:endParaRPr>
            </a:p>
          </p:txBody>
        </p:sp>
        <p:grpSp>
          <p:nvGrpSpPr>
            <p:cNvPr id="23" name="Nhóm 156">
              <a:extLst>
                <a:ext uri="{FF2B5EF4-FFF2-40B4-BE49-F238E27FC236}">
                  <a16:creationId xmlns:a16="http://schemas.microsoft.com/office/drawing/2014/main" id="{963F9E75-84D2-B662-5AFD-BCC9D44CC05F}"/>
                </a:ext>
              </a:extLst>
            </p:cNvPr>
            <p:cNvGrpSpPr/>
            <p:nvPr/>
          </p:nvGrpSpPr>
          <p:grpSpPr>
            <a:xfrm rot="16200000">
              <a:off x="690749" y="3085589"/>
              <a:ext cx="330518" cy="373184"/>
              <a:chOff x="5963428" y="786027"/>
              <a:chExt cx="867388" cy="1034112"/>
            </a:xfrm>
          </p:grpSpPr>
          <p:sp>
            <p:nvSpPr>
              <p:cNvPr id="24" name="Lưu Đồ: Quyết Định 168">
                <a:extLst>
                  <a:ext uri="{FF2B5EF4-FFF2-40B4-BE49-F238E27FC236}">
                    <a16:creationId xmlns:a16="http://schemas.microsoft.com/office/drawing/2014/main" id="{E27E52F4-E558-1535-D349-C7113D9716DF}"/>
                  </a:ext>
                </a:extLst>
              </p:cNvPr>
              <p:cNvSpPr/>
              <p:nvPr/>
            </p:nvSpPr>
            <p:spPr>
              <a:xfrm>
                <a:off x="5963428" y="110759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25" name="Lưu Đồ: Quyết Định 166">
                <a:extLst>
                  <a:ext uri="{FF2B5EF4-FFF2-40B4-BE49-F238E27FC236}">
                    <a16:creationId xmlns:a16="http://schemas.microsoft.com/office/drawing/2014/main" id="{AEAD0CBD-C75E-DAB8-B895-1F141E3ACCC5}"/>
                  </a:ext>
                </a:extLst>
              </p:cNvPr>
              <p:cNvSpPr/>
              <p:nvPr/>
            </p:nvSpPr>
            <p:spPr>
              <a:xfrm>
                <a:off x="6227588" y="1093811"/>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26" name="Lưu Đồ: Quyết Định 164">
                <a:extLst>
                  <a:ext uri="{FF2B5EF4-FFF2-40B4-BE49-F238E27FC236}">
                    <a16:creationId xmlns:a16="http://schemas.microsoft.com/office/drawing/2014/main" id="{9C5CC2D6-A117-A251-87A0-E5C7F4189976}"/>
                  </a:ext>
                </a:extLst>
              </p:cNvPr>
              <p:cNvSpPr/>
              <p:nvPr/>
            </p:nvSpPr>
            <p:spPr>
              <a:xfrm>
                <a:off x="6099838" y="141597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27" name="Lưu Đồ: Quyết Định 162">
                <a:extLst>
                  <a:ext uri="{FF2B5EF4-FFF2-40B4-BE49-F238E27FC236}">
                    <a16:creationId xmlns:a16="http://schemas.microsoft.com/office/drawing/2014/main" id="{FDBA2C63-B621-347C-4C64-B4583668CB1D}"/>
                  </a:ext>
                </a:extLst>
              </p:cNvPr>
              <p:cNvSpPr/>
              <p:nvPr/>
            </p:nvSpPr>
            <p:spPr>
              <a:xfrm>
                <a:off x="6080830" y="78602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solidFill>
                    <a:schemeClr val="tx1"/>
                  </a:solidFill>
                </a:endParaRPr>
              </a:p>
            </p:txBody>
          </p:sp>
        </p:grpSp>
      </p:grpSp>
      <p:sp>
        <p:nvSpPr>
          <p:cNvPr id="5" name="TextBox 4">
            <a:extLst>
              <a:ext uri="{FF2B5EF4-FFF2-40B4-BE49-F238E27FC236}">
                <a16:creationId xmlns:a16="http://schemas.microsoft.com/office/drawing/2014/main" id="{C6620634-62C1-2591-9102-8F8189113B7B}"/>
              </a:ext>
            </a:extLst>
          </p:cNvPr>
          <p:cNvSpPr txBox="1"/>
          <p:nvPr/>
        </p:nvSpPr>
        <p:spPr>
          <a:xfrm>
            <a:off x="-1027270" y="432900"/>
            <a:ext cx="5849519" cy="400110"/>
          </a:xfrm>
          <a:prstGeom prst="rect">
            <a:avLst/>
          </a:prstGeom>
          <a:noFill/>
        </p:spPr>
        <p:txBody>
          <a:bodyPr wrap="square" rtlCol="0">
            <a:spAutoFit/>
          </a:bodyPr>
          <a:lstStyle/>
          <a:p>
            <a:pPr algn="ctr"/>
            <a:r>
              <a:rPr lang="en-US" sz="2000" b="1" dirty="0" smtClean="0">
                <a:solidFill>
                  <a:schemeClr val="tx1">
                    <a:lumMod val="50000"/>
                  </a:schemeClr>
                </a:solidFill>
                <a:cs typeface="Arial" pitchFamily="34" charset="0"/>
              </a:rPr>
              <a:t>3.6.1.2. </a:t>
            </a:r>
            <a:r>
              <a:rPr lang="vi-VN" sz="2000" b="1" dirty="0">
                <a:cs typeface="Arial" pitchFamily="34" charset="0"/>
              </a:rPr>
              <a:t>Thời gian làm thêm</a:t>
            </a:r>
            <a:r>
              <a:rPr lang="en-US" sz="2000" b="1" dirty="0">
                <a:solidFill>
                  <a:schemeClr val="tx1">
                    <a:lumMod val="50000"/>
                  </a:schemeClr>
                </a:solidFill>
                <a:cs typeface="Arial" pitchFamily="34" charset="0"/>
              </a:rPr>
              <a:t> </a:t>
            </a:r>
            <a:endParaRPr lang="vi-VN" sz="2000" b="1" dirty="0">
              <a:solidFill>
                <a:schemeClr val="tx1">
                  <a:lumMod val="50000"/>
                </a:schemeClr>
              </a:solidFill>
              <a:latin typeface="Arial" panose="020B0604020202020204" pitchFamily="34" charset="0"/>
              <a:ea typeface="Roboto" panose="02000000000000000000" pitchFamily="2" charset="0"/>
              <a:cs typeface="Arial" panose="020B0604020202020204" pitchFamily="34" charset="0"/>
            </a:endParaRPr>
          </a:p>
        </p:txBody>
      </p:sp>
    </p:spTree>
    <p:extLst>
      <p:ext uri="{BB962C8B-B14F-4D97-AF65-F5344CB8AC3E}">
        <p14:creationId xmlns:p14="http://schemas.microsoft.com/office/powerpoint/2010/main" val="152221703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1000"/>
                                        <p:tgtEl>
                                          <p:spTgt spid="5"/>
                                        </p:tgtEl>
                                      </p:cBhvr>
                                    </p:animEffect>
                                  </p:childTnLst>
                                </p:cTn>
                              </p:par>
                            </p:childTnLst>
                          </p:cTn>
                        </p:par>
                        <p:par>
                          <p:cTn id="8" fill="hold">
                            <p:stCondLst>
                              <p:cond delay="1000"/>
                            </p:stCondLst>
                            <p:childTnLst>
                              <p:par>
                                <p:cTn id="9" presetID="22" presetClass="entr" presetSubtype="1"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up)">
                                      <p:cBhvr>
                                        <p:cTn id="11" dur="750"/>
                                        <p:tgtEl>
                                          <p:spTgt spid="2"/>
                                        </p:tgtEl>
                                      </p:cBhvr>
                                    </p:animEffect>
                                  </p:childTnLst>
                                </p:cTn>
                              </p:par>
                            </p:childTnLst>
                          </p:cTn>
                        </p:par>
                        <p:par>
                          <p:cTn id="12" fill="hold">
                            <p:stCondLst>
                              <p:cond delay="1750"/>
                            </p:stCondLst>
                            <p:childTnLst>
                              <p:par>
                                <p:cTn id="13" presetID="22" presetClass="entr" presetSubtype="1" fill="hold" nodeType="after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wipe(up)">
                                      <p:cBhvr>
                                        <p:cTn id="15" dur="75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18">
            <a:extLst>
              <a:ext uri="{FF2B5EF4-FFF2-40B4-BE49-F238E27FC236}">
                <a16:creationId xmlns:a16="http://schemas.microsoft.com/office/drawing/2014/main" id="{81F3F90C-312A-CCAB-D252-3079D3146976}"/>
              </a:ext>
            </a:extLst>
          </p:cNvPr>
          <p:cNvGrpSpPr/>
          <p:nvPr/>
        </p:nvGrpSpPr>
        <p:grpSpPr>
          <a:xfrm>
            <a:off x="400050" y="1921964"/>
            <a:ext cx="1883263" cy="1841358"/>
            <a:chOff x="1677381" y="2543836"/>
            <a:chExt cx="2526704" cy="2176200"/>
          </a:xfrm>
        </p:grpSpPr>
        <p:grpSp>
          <p:nvGrpSpPr>
            <p:cNvPr id="12" name="Group 23">
              <a:extLst>
                <a:ext uri="{FF2B5EF4-FFF2-40B4-BE49-F238E27FC236}">
                  <a16:creationId xmlns:a16="http://schemas.microsoft.com/office/drawing/2014/main" id="{5175FF27-CC88-A727-FF9B-2298AAAA09F4}"/>
                </a:ext>
              </a:extLst>
            </p:cNvPr>
            <p:cNvGrpSpPr/>
            <p:nvPr/>
          </p:nvGrpSpPr>
          <p:grpSpPr>
            <a:xfrm>
              <a:off x="1677381" y="2543836"/>
              <a:ext cx="2526704" cy="2176200"/>
              <a:chOff x="364637" y="2318295"/>
              <a:chExt cx="1841650" cy="3678733"/>
            </a:xfrm>
          </p:grpSpPr>
          <p:grpSp>
            <p:nvGrpSpPr>
              <p:cNvPr id="14" name="Group 11">
                <a:extLst>
                  <a:ext uri="{FF2B5EF4-FFF2-40B4-BE49-F238E27FC236}">
                    <a16:creationId xmlns:a16="http://schemas.microsoft.com/office/drawing/2014/main" id="{9B682073-5BF4-FD49-DDCC-42835EC0A5EE}"/>
                  </a:ext>
                </a:extLst>
              </p:cNvPr>
              <p:cNvGrpSpPr/>
              <p:nvPr/>
            </p:nvGrpSpPr>
            <p:grpSpPr>
              <a:xfrm>
                <a:off x="364637" y="2318295"/>
                <a:ext cx="1841649" cy="3678733"/>
                <a:chOff x="2310383" y="1977118"/>
                <a:chExt cx="1841649" cy="3678733"/>
              </a:xfrm>
            </p:grpSpPr>
            <p:sp>
              <p:nvSpPr>
                <p:cNvPr id="16" name="Rectangle: Rounded Corners 8">
                  <a:extLst>
                    <a:ext uri="{FF2B5EF4-FFF2-40B4-BE49-F238E27FC236}">
                      <a16:creationId xmlns:a16="http://schemas.microsoft.com/office/drawing/2014/main" id="{CE442286-BB0B-4613-5C9F-C1DEBC575C29}"/>
                    </a:ext>
                  </a:extLst>
                </p:cNvPr>
                <p:cNvSpPr/>
                <p:nvPr/>
              </p:nvSpPr>
              <p:spPr>
                <a:xfrm>
                  <a:off x="2310383" y="1977118"/>
                  <a:ext cx="1841649" cy="3678733"/>
                </a:xfrm>
                <a:prstGeom prst="roundRect">
                  <a:avLst/>
                </a:prstGeom>
                <a:solidFill>
                  <a:srgbClr val="F9F9F9"/>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1050" dirty="0"/>
                </a:p>
              </p:txBody>
            </p:sp>
            <p:sp>
              <p:nvSpPr>
                <p:cNvPr id="17" name="Rectangle 10">
                  <a:extLst>
                    <a:ext uri="{FF2B5EF4-FFF2-40B4-BE49-F238E27FC236}">
                      <a16:creationId xmlns:a16="http://schemas.microsoft.com/office/drawing/2014/main" id="{51946DAD-923E-1720-1937-B0D5B605E728}"/>
                    </a:ext>
                  </a:extLst>
                </p:cNvPr>
                <p:cNvSpPr/>
                <p:nvPr/>
              </p:nvSpPr>
              <p:spPr>
                <a:xfrm>
                  <a:off x="2310383" y="2522943"/>
                  <a:ext cx="1841649" cy="931024"/>
                </a:xfrm>
                <a:prstGeom prst="rect">
                  <a:avLst/>
                </a:prstGeom>
                <a:solidFill>
                  <a:srgbClr val="167BC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1050"/>
                </a:p>
              </p:txBody>
            </p:sp>
          </p:grpSp>
          <p:sp>
            <p:nvSpPr>
              <p:cNvPr id="15" name="TextBox 15">
                <a:extLst>
                  <a:ext uri="{FF2B5EF4-FFF2-40B4-BE49-F238E27FC236}">
                    <a16:creationId xmlns:a16="http://schemas.microsoft.com/office/drawing/2014/main" id="{8465FAEB-103B-FF54-A622-9ED441B8BBD2}"/>
                  </a:ext>
                </a:extLst>
              </p:cNvPr>
              <p:cNvSpPr txBox="1"/>
              <p:nvPr/>
            </p:nvSpPr>
            <p:spPr>
              <a:xfrm>
                <a:off x="534929" y="2990687"/>
                <a:ext cx="1671358" cy="760922"/>
              </a:xfrm>
              <a:prstGeom prst="rect">
                <a:avLst/>
              </a:prstGeom>
              <a:noFill/>
            </p:spPr>
            <p:txBody>
              <a:bodyPr wrap="square" rtlCol="0">
                <a:spAutoFit/>
              </a:bodyPr>
              <a:lstStyle/>
              <a:p>
                <a:pPr algn="ctr"/>
                <a:r>
                  <a:rPr lang="en-US" sz="1875" b="1" dirty="0">
                    <a:solidFill>
                      <a:schemeClr val="bg1"/>
                    </a:solidFill>
                    <a:latin typeface="Arial" panose="020B0604020202020204" pitchFamily="34" charset="0"/>
                    <a:ea typeface="Roboto" panose="02000000000000000000" pitchFamily="2" charset="0"/>
                    <a:cs typeface="Arial" panose="020B0604020202020204" pitchFamily="34" charset="0"/>
                  </a:rPr>
                  <a:t>a</a:t>
                </a:r>
                <a:endParaRPr lang="vi-VN" sz="1875" b="1" dirty="0">
                  <a:solidFill>
                    <a:schemeClr val="bg1"/>
                  </a:solidFill>
                  <a:latin typeface="Arial" panose="020B0604020202020204" pitchFamily="34" charset="0"/>
                  <a:ea typeface="Roboto" panose="02000000000000000000" pitchFamily="2" charset="0"/>
                  <a:cs typeface="Arial" panose="020B0604020202020204" pitchFamily="34" charset="0"/>
                </a:endParaRPr>
              </a:p>
            </p:txBody>
          </p:sp>
        </p:grpSp>
        <p:sp>
          <p:nvSpPr>
            <p:cNvPr id="13" name="TextBox 38">
              <a:extLst>
                <a:ext uri="{FF2B5EF4-FFF2-40B4-BE49-F238E27FC236}">
                  <a16:creationId xmlns:a16="http://schemas.microsoft.com/office/drawing/2014/main" id="{DFB2A77D-2391-E72C-CAE0-E8C4A7C9F191}"/>
                </a:ext>
              </a:extLst>
            </p:cNvPr>
            <p:cNvSpPr txBox="1"/>
            <p:nvPr/>
          </p:nvSpPr>
          <p:spPr>
            <a:xfrm>
              <a:off x="1911015" y="3666668"/>
              <a:ext cx="2293067" cy="763863"/>
            </a:xfrm>
            <a:prstGeom prst="rect">
              <a:avLst/>
            </a:prstGeom>
            <a:noFill/>
          </p:spPr>
          <p:txBody>
            <a:bodyPr wrap="square" rtlCol="0">
              <a:spAutoFit/>
            </a:bodyPr>
            <a:lstStyle/>
            <a:p>
              <a:pPr marL="287338" indent="176213" eaLnBrk="0" hangingPunct="0">
                <a:spcBef>
                  <a:spcPct val="20000"/>
                </a:spcBef>
                <a:defRPr/>
              </a:pPr>
              <a:r>
                <a:rPr lang="en-US" sz="1800" b="1" dirty="0" err="1">
                  <a:solidFill>
                    <a:srgbClr val="000000"/>
                  </a:solidFill>
                </a:rPr>
                <a:t>Nghỉ</a:t>
              </a:r>
              <a:r>
                <a:rPr lang="en-US" sz="1800" b="1" dirty="0">
                  <a:solidFill>
                    <a:srgbClr val="000000"/>
                  </a:solidFill>
                </a:rPr>
                <a:t> </a:t>
              </a:r>
              <a:r>
                <a:rPr lang="en-US" sz="1800" b="1" dirty="0" err="1">
                  <a:solidFill>
                    <a:srgbClr val="000000"/>
                  </a:solidFill>
                </a:rPr>
                <a:t>giữa</a:t>
              </a:r>
              <a:r>
                <a:rPr lang="en-US" sz="1800" b="1" dirty="0">
                  <a:solidFill>
                    <a:srgbClr val="000000"/>
                  </a:solidFill>
                </a:rPr>
                <a:t> ca</a:t>
              </a:r>
            </a:p>
          </p:txBody>
        </p:sp>
      </p:grpSp>
      <p:grpSp>
        <p:nvGrpSpPr>
          <p:cNvPr id="9" name="Group 13">
            <a:extLst>
              <a:ext uri="{FF2B5EF4-FFF2-40B4-BE49-F238E27FC236}">
                <a16:creationId xmlns:a16="http://schemas.microsoft.com/office/drawing/2014/main" id="{7577274D-BD0C-C8BA-F981-5EA9354A8454}"/>
              </a:ext>
            </a:extLst>
          </p:cNvPr>
          <p:cNvGrpSpPr/>
          <p:nvPr/>
        </p:nvGrpSpPr>
        <p:grpSpPr>
          <a:xfrm>
            <a:off x="285750" y="1739602"/>
            <a:ext cx="288452" cy="2309118"/>
            <a:chOff x="516835" y="1641746"/>
            <a:chExt cx="1160429" cy="4343440"/>
          </a:xfrm>
        </p:grpSpPr>
        <p:sp>
          <p:nvSpPr>
            <p:cNvPr id="10" name="Rectangle: Top Corners Rounded 7">
              <a:extLst>
                <a:ext uri="{FF2B5EF4-FFF2-40B4-BE49-F238E27FC236}">
                  <a16:creationId xmlns:a16="http://schemas.microsoft.com/office/drawing/2014/main" id="{483E869F-D36A-2F76-973F-0942249261C4}"/>
                </a:ext>
              </a:extLst>
            </p:cNvPr>
            <p:cNvSpPr/>
            <p:nvPr/>
          </p:nvSpPr>
          <p:spPr>
            <a:xfrm rot="16200000">
              <a:off x="-914632" y="3260266"/>
              <a:ext cx="4023364" cy="1160429"/>
            </a:xfrm>
            <a:prstGeom prst="round2SameRect">
              <a:avLst>
                <a:gd name="adj1" fmla="val 50000"/>
                <a:gd name="adj2" fmla="val 0"/>
              </a:avLst>
            </a:prstGeom>
            <a:solidFill>
              <a:schemeClr val="bg1"/>
            </a:solidFill>
            <a:ln>
              <a:noFill/>
            </a:ln>
            <a:effectLst>
              <a:outerShdw blurRad="101600" dist="635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1050"/>
            </a:p>
          </p:txBody>
        </p:sp>
        <p:sp>
          <p:nvSpPr>
            <p:cNvPr id="11" name="Rectangle 12">
              <a:extLst>
                <a:ext uri="{FF2B5EF4-FFF2-40B4-BE49-F238E27FC236}">
                  <a16:creationId xmlns:a16="http://schemas.microsoft.com/office/drawing/2014/main" id="{33222ACF-2DF6-DE41-CDD4-855AFFDFD412}"/>
                </a:ext>
              </a:extLst>
            </p:cNvPr>
            <p:cNvSpPr/>
            <p:nvPr/>
          </p:nvSpPr>
          <p:spPr>
            <a:xfrm>
              <a:off x="597147" y="1641746"/>
              <a:ext cx="1080092" cy="43434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1050"/>
            </a:p>
          </p:txBody>
        </p:sp>
      </p:grpSp>
      <p:grpSp>
        <p:nvGrpSpPr>
          <p:cNvPr id="50" name="Nhóm 48">
            <a:extLst>
              <a:ext uri="{FF2B5EF4-FFF2-40B4-BE49-F238E27FC236}">
                <a16:creationId xmlns:a16="http://schemas.microsoft.com/office/drawing/2014/main" id="{CAD8EFAB-77F3-CEA0-B5F2-8C2C1339322D}"/>
              </a:ext>
            </a:extLst>
          </p:cNvPr>
          <p:cNvGrpSpPr/>
          <p:nvPr/>
        </p:nvGrpSpPr>
        <p:grpSpPr>
          <a:xfrm>
            <a:off x="2565863" y="821274"/>
            <a:ext cx="4663612" cy="677381"/>
            <a:chOff x="1823600" y="4065206"/>
            <a:chExt cx="4352174" cy="793887"/>
          </a:xfrm>
        </p:grpSpPr>
        <p:grpSp>
          <p:nvGrpSpPr>
            <p:cNvPr id="51" name="Nhóm 49">
              <a:extLst>
                <a:ext uri="{FF2B5EF4-FFF2-40B4-BE49-F238E27FC236}">
                  <a16:creationId xmlns:a16="http://schemas.microsoft.com/office/drawing/2014/main" id="{277204A6-2046-ADC1-E3EA-21DF4D774193}"/>
                </a:ext>
              </a:extLst>
            </p:cNvPr>
            <p:cNvGrpSpPr/>
            <p:nvPr/>
          </p:nvGrpSpPr>
          <p:grpSpPr>
            <a:xfrm>
              <a:off x="1823600" y="4065206"/>
              <a:ext cx="4352174" cy="793887"/>
              <a:chOff x="1823600" y="4065206"/>
              <a:chExt cx="4352174" cy="793887"/>
            </a:xfrm>
          </p:grpSpPr>
          <p:grpSp>
            <p:nvGrpSpPr>
              <p:cNvPr id="53" name="Nhóm 51">
                <a:extLst>
                  <a:ext uri="{FF2B5EF4-FFF2-40B4-BE49-F238E27FC236}">
                    <a16:creationId xmlns:a16="http://schemas.microsoft.com/office/drawing/2014/main" id="{2F6A8206-4CD9-EDF6-7C39-5ED48DC75E6F}"/>
                  </a:ext>
                </a:extLst>
              </p:cNvPr>
              <p:cNvGrpSpPr/>
              <p:nvPr/>
            </p:nvGrpSpPr>
            <p:grpSpPr>
              <a:xfrm>
                <a:off x="1823600" y="4065206"/>
                <a:ext cx="4352174" cy="793887"/>
                <a:chOff x="1505547" y="2802937"/>
                <a:chExt cx="4352174" cy="793887"/>
              </a:xfrm>
            </p:grpSpPr>
            <p:sp>
              <p:nvSpPr>
                <p:cNvPr id="58" name="Hình tự do: Hình 56">
                  <a:extLst>
                    <a:ext uri="{FF2B5EF4-FFF2-40B4-BE49-F238E27FC236}">
                      <a16:creationId xmlns:a16="http://schemas.microsoft.com/office/drawing/2014/main" id="{1246F672-AB2F-9C2E-918B-D7565B8C5E1E}"/>
                    </a:ext>
                  </a:extLst>
                </p:cNvPr>
                <p:cNvSpPr/>
                <p:nvPr/>
              </p:nvSpPr>
              <p:spPr>
                <a:xfrm flipH="1">
                  <a:off x="1773425" y="2802937"/>
                  <a:ext cx="4084296" cy="708660"/>
                </a:xfrm>
                <a:custGeom>
                  <a:avLst/>
                  <a:gdLst>
                    <a:gd name="connsiteX0" fmla="*/ 3729966 w 4084296"/>
                    <a:gd name="connsiteY0" fmla="*/ 0 h 708660"/>
                    <a:gd name="connsiteX1" fmla="*/ 2653606 w 4084296"/>
                    <a:gd name="connsiteY1" fmla="*/ 0 h 708660"/>
                    <a:gd name="connsiteX2" fmla="*/ 2653605 w 4084296"/>
                    <a:gd name="connsiteY2" fmla="*/ 0 h 708660"/>
                    <a:gd name="connsiteX3" fmla="*/ 1430691 w 4084296"/>
                    <a:gd name="connsiteY3" fmla="*/ 0 h 708660"/>
                    <a:gd name="connsiteX4" fmla="*/ 354330 w 4084296"/>
                    <a:gd name="connsiteY4" fmla="*/ 0 h 708660"/>
                    <a:gd name="connsiteX5" fmla="*/ 0 w 4084296"/>
                    <a:gd name="connsiteY5" fmla="*/ 354330 h 708660"/>
                    <a:gd name="connsiteX6" fmla="*/ 354330 w 4084296"/>
                    <a:gd name="connsiteY6" fmla="*/ 708660 h 708660"/>
                    <a:gd name="connsiteX7" fmla="*/ 1430691 w 4084296"/>
                    <a:gd name="connsiteY7" fmla="*/ 708660 h 708660"/>
                    <a:gd name="connsiteX8" fmla="*/ 2653605 w 4084296"/>
                    <a:gd name="connsiteY8" fmla="*/ 708660 h 708660"/>
                    <a:gd name="connsiteX9" fmla="*/ 2653606 w 4084296"/>
                    <a:gd name="connsiteY9" fmla="*/ 708660 h 708660"/>
                    <a:gd name="connsiteX10" fmla="*/ 3729966 w 4084296"/>
                    <a:gd name="connsiteY10" fmla="*/ 708660 h 708660"/>
                    <a:gd name="connsiteX11" fmla="*/ 4084296 w 4084296"/>
                    <a:gd name="connsiteY11" fmla="*/ 354330 h 708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084296" h="708660">
                      <a:moveTo>
                        <a:pt x="3729966" y="0"/>
                      </a:moveTo>
                      <a:lnTo>
                        <a:pt x="2653606" y="0"/>
                      </a:lnTo>
                      <a:lnTo>
                        <a:pt x="2653605" y="0"/>
                      </a:lnTo>
                      <a:lnTo>
                        <a:pt x="1430691" y="0"/>
                      </a:lnTo>
                      <a:lnTo>
                        <a:pt x="354330" y="0"/>
                      </a:lnTo>
                      <a:lnTo>
                        <a:pt x="0" y="354330"/>
                      </a:lnTo>
                      <a:lnTo>
                        <a:pt x="354330" y="708660"/>
                      </a:lnTo>
                      <a:lnTo>
                        <a:pt x="1430691" y="708660"/>
                      </a:lnTo>
                      <a:lnTo>
                        <a:pt x="2653605" y="708660"/>
                      </a:lnTo>
                      <a:lnTo>
                        <a:pt x="2653606" y="708660"/>
                      </a:lnTo>
                      <a:lnTo>
                        <a:pt x="3729966" y="708660"/>
                      </a:lnTo>
                      <a:lnTo>
                        <a:pt x="4084296" y="354330"/>
                      </a:lnTo>
                      <a:close/>
                    </a:path>
                  </a:pathLst>
                </a:custGeom>
                <a:solidFill>
                  <a:srgbClr val="F9F9F9"/>
                </a:solidFill>
                <a:ln w="9525">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050"/>
                </a:p>
              </p:txBody>
            </p:sp>
            <p:sp>
              <p:nvSpPr>
                <p:cNvPr id="59" name="Hình tự do: Hình 57">
                  <a:extLst>
                    <a:ext uri="{FF2B5EF4-FFF2-40B4-BE49-F238E27FC236}">
                      <a16:creationId xmlns:a16="http://schemas.microsoft.com/office/drawing/2014/main" id="{566A2211-4B42-02A0-E924-E6C292A6048C}"/>
                    </a:ext>
                  </a:extLst>
                </p:cNvPr>
                <p:cNvSpPr/>
                <p:nvPr/>
              </p:nvSpPr>
              <p:spPr>
                <a:xfrm rot="2778607">
                  <a:off x="5044253" y="2813830"/>
                  <a:ext cx="519769" cy="1046220"/>
                </a:xfrm>
                <a:custGeom>
                  <a:avLst/>
                  <a:gdLst>
                    <a:gd name="connsiteX0" fmla="*/ 1 w 521279"/>
                    <a:gd name="connsiteY0" fmla="*/ 20726 h 1046647"/>
                    <a:gd name="connsiteX1" fmla="*/ 8855 w 521279"/>
                    <a:gd name="connsiteY1" fmla="*/ 11457 h 1046647"/>
                    <a:gd name="connsiteX2" fmla="*/ 509822 w 521279"/>
                    <a:gd name="connsiteY2" fmla="*/ 0 h 1046647"/>
                    <a:gd name="connsiteX3" fmla="*/ 521279 w 521279"/>
                    <a:gd name="connsiteY3" fmla="*/ 500967 h 1046647"/>
                    <a:gd name="connsiteX4" fmla="*/ 0 w 521279"/>
                    <a:gd name="connsiteY4" fmla="*/ 1046647 h 1046647"/>
                    <a:gd name="connsiteX5" fmla="*/ 1 w 521279"/>
                    <a:gd name="connsiteY5" fmla="*/ 20726 h 1046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21279" h="1046647">
                      <a:moveTo>
                        <a:pt x="1" y="20726"/>
                      </a:moveTo>
                      <a:lnTo>
                        <a:pt x="8855" y="11457"/>
                      </a:lnTo>
                      <a:lnTo>
                        <a:pt x="509822" y="0"/>
                      </a:lnTo>
                      <a:lnTo>
                        <a:pt x="521279" y="500967"/>
                      </a:lnTo>
                      <a:lnTo>
                        <a:pt x="0" y="1046647"/>
                      </a:lnTo>
                      <a:lnTo>
                        <a:pt x="1" y="20726"/>
                      </a:lnTo>
                      <a:close/>
                    </a:path>
                  </a:pathLst>
                </a:custGeom>
                <a:solidFill>
                  <a:srgbClr val="167BC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050"/>
                </a:p>
              </p:txBody>
            </p:sp>
            <p:sp>
              <p:nvSpPr>
                <p:cNvPr id="60" name="Hình tự do: Hình 59">
                  <a:extLst>
                    <a:ext uri="{FF2B5EF4-FFF2-40B4-BE49-F238E27FC236}">
                      <a16:creationId xmlns:a16="http://schemas.microsoft.com/office/drawing/2014/main" id="{A510224D-13AF-799A-74D1-38F864F85EF6}"/>
                    </a:ext>
                  </a:extLst>
                </p:cNvPr>
                <p:cNvSpPr/>
                <p:nvPr/>
              </p:nvSpPr>
              <p:spPr>
                <a:xfrm>
                  <a:off x="1960949" y="2875049"/>
                  <a:ext cx="3823901" cy="564437"/>
                </a:xfrm>
                <a:custGeom>
                  <a:avLst/>
                  <a:gdLst>
                    <a:gd name="connsiteX0" fmla="*/ 265611 w 3889465"/>
                    <a:gd name="connsiteY0" fmla="*/ 0 h 534568"/>
                    <a:gd name="connsiteX1" fmla="*/ 871152 w 3889465"/>
                    <a:gd name="connsiteY1" fmla="*/ 0 h 534568"/>
                    <a:gd name="connsiteX2" fmla="*/ 1047750 w 3889465"/>
                    <a:gd name="connsiteY2" fmla="*/ 0 h 534568"/>
                    <a:gd name="connsiteX3" fmla="*/ 1852085 w 3889465"/>
                    <a:gd name="connsiteY3" fmla="*/ 0 h 534568"/>
                    <a:gd name="connsiteX4" fmla="*/ 1937952 w 3889465"/>
                    <a:gd name="connsiteY4" fmla="*/ 0 h 534568"/>
                    <a:gd name="connsiteX5" fmla="*/ 3589938 w 3889465"/>
                    <a:gd name="connsiteY5" fmla="*/ 0 h 534568"/>
                    <a:gd name="connsiteX6" fmla="*/ 3589938 w 3889465"/>
                    <a:gd name="connsiteY6" fmla="*/ 888 h 534568"/>
                    <a:gd name="connsiteX7" fmla="*/ 3826651 w 3889465"/>
                    <a:gd name="connsiteY7" fmla="*/ 889 h 534568"/>
                    <a:gd name="connsiteX8" fmla="*/ 3889465 w 3889465"/>
                    <a:gd name="connsiteY8" fmla="*/ 54980 h 534568"/>
                    <a:gd name="connsiteX9" fmla="*/ 3885518 w 3889465"/>
                    <a:gd name="connsiteY9" fmla="*/ 71815 h 534568"/>
                    <a:gd name="connsiteX10" fmla="*/ 3394883 w 3889465"/>
                    <a:gd name="connsiteY10" fmla="*/ 519176 h 534568"/>
                    <a:gd name="connsiteX11" fmla="*/ 3381224 w 3889465"/>
                    <a:gd name="connsiteY11" fmla="*/ 526826 h 534568"/>
                    <a:gd name="connsiteX12" fmla="*/ 3373298 w 3889465"/>
                    <a:gd name="connsiteY12" fmla="*/ 527654 h 534568"/>
                    <a:gd name="connsiteX13" fmla="*/ 3372617 w 3889465"/>
                    <a:gd name="connsiteY13" fmla="*/ 528131 h 534568"/>
                    <a:gd name="connsiteX14" fmla="*/ 3341946 w 3889465"/>
                    <a:gd name="connsiteY14" fmla="*/ 534568 h 534568"/>
                    <a:gd name="connsiteX15" fmla="*/ 3011399 w 3889465"/>
                    <a:gd name="connsiteY15" fmla="*/ 534568 h 534568"/>
                    <a:gd name="connsiteX16" fmla="*/ 3005829 w 3889465"/>
                    <a:gd name="connsiteY16" fmla="*/ 533399 h 534568"/>
                    <a:gd name="connsiteX17" fmla="*/ 1852085 w 3889465"/>
                    <a:gd name="connsiteY17" fmla="*/ 533399 h 534568"/>
                    <a:gd name="connsiteX18" fmla="*/ 1852085 w 3889465"/>
                    <a:gd name="connsiteY18" fmla="*/ 531223 h 534568"/>
                    <a:gd name="connsiteX19" fmla="*/ 1047750 w 3889465"/>
                    <a:gd name="connsiteY19" fmla="*/ 531223 h 534568"/>
                    <a:gd name="connsiteX20" fmla="*/ 871152 w 3889465"/>
                    <a:gd name="connsiteY20" fmla="*/ 531223 h 534568"/>
                    <a:gd name="connsiteX21" fmla="*/ 265611 w 3889465"/>
                    <a:gd name="connsiteY21" fmla="*/ 531223 h 534568"/>
                    <a:gd name="connsiteX22" fmla="*/ 0 w 3889465"/>
                    <a:gd name="connsiteY22" fmla="*/ 265612 h 5345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889465" h="534568">
                      <a:moveTo>
                        <a:pt x="265611" y="0"/>
                      </a:moveTo>
                      <a:lnTo>
                        <a:pt x="871152" y="0"/>
                      </a:lnTo>
                      <a:lnTo>
                        <a:pt x="1047750" y="0"/>
                      </a:lnTo>
                      <a:lnTo>
                        <a:pt x="1852085" y="0"/>
                      </a:lnTo>
                      <a:lnTo>
                        <a:pt x="1937952" y="0"/>
                      </a:lnTo>
                      <a:lnTo>
                        <a:pt x="3589938" y="0"/>
                      </a:lnTo>
                      <a:lnTo>
                        <a:pt x="3589938" y="888"/>
                      </a:lnTo>
                      <a:lnTo>
                        <a:pt x="3826651" y="889"/>
                      </a:lnTo>
                      <a:cubicBezTo>
                        <a:pt x="3861339" y="889"/>
                        <a:pt x="3889466" y="25105"/>
                        <a:pt x="3889465" y="54980"/>
                      </a:cubicBezTo>
                      <a:lnTo>
                        <a:pt x="3885518" y="71815"/>
                      </a:lnTo>
                      <a:lnTo>
                        <a:pt x="3394883" y="519176"/>
                      </a:lnTo>
                      <a:lnTo>
                        <a:pt x="3381224" y="526826"/>
                      </a:lnTo>
                      <a:lnTo>
                        <a:pt x="3373298" y="527654"/>
                      </a:lnTo>
                      <a:lnTo>
                        <a:pt x="3372617" y="528131"/>
                      </a:lnTo>
                      <a:cubicBezTo>
                        <a:pt x="3363190" y="532276"/>
                        <a:pt x="3352825" y="534568"/>
                        <a:pt x="3341946" y="534568"/>
                      </a:cubicBezTo>
                      <a:lnTo>
                        <a:pt x="3011399" y="534568"/>
                      </a:lnTo>
                      <a:lnTo>
                        <a:pt x="3005829" y="533399"/>
                      </a:lnTo>
                      <a:lnTo>
                        <a:pt x="1852085" y="533399"/>
                      </a:lnTo>
                      <a:lnTo>
                        <a:pt x="1852085" y="531223"/>
                      </a:lnTo>
                      <a:lnTo>
                        <a:pt x="1047750" y="531223"/>
                      </a:lnTo>
                      <a:lnTo>
                        <a:pt x="871152" y="531223"/>
                      </a:lnTo>
                      <a:lnTo>
                        <a:pt x="265611" y="531223"/>
                      </a:lnTo>
                      <a:lnTo>
                        <a:pt x="0" y="265612"/>
                      </a:lnTo>
                      <a:close/>
                    </a:path>
                  </a:pathLst>
                </a:custGeom>
                <a:solidFill>
                  <a:srgbClr val="FFFFFF"/>
                </a:solidFill>
                <a:ln>
                  <a:noFill/>
                </a:ln>
                <a:effectLst>
                  <a:outerShdw blurRad="50800" dist="38100" dir="27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050"/>
                </a:p>
              </p:txBody>
            </p:sp>
            <p:grpSp>
              <p:nvGrpSpPr>
                <p:cNvPr id="61" name="Nhóm 60">
                  <a:extLst>
                    <a:ext uri="{FF2B5EF4-FFF2-40B4-BE49-F238E27FC236}">
                      <a16:creationId xmlns:a16="http://schemas.microsoft.com/office/drawing/2014/main" id="{B7806E2F-CDB6-5B5E-66A6-C949699B335A}"/>
                    </a:ext>
                  </a:extLst>
                </p:cNvPr>
                <p:cNvGrpSpPr/>
                <p:nvPr/>
              </p:nvGrpSpPr>
              <p:grpSpPr>
                <a:xfrm>
                  <a:off x="1505547" y="2857030"/>
                  <a:ext cx="652342" cy="600475"/>
                  <a:chOff x="1439507" y="1168091"/>
                  <a:chExt cx="652342" cy="600475"/>
                </a:xfrm>
              </p:grpSpPr>
              <p:sp>
                <p:nvSpPr>
                  <p:cNvPr id="63" name="Hình chữ nhật: Góc Tròn 63">
                    <a:extLst>
                      <a:ext uri="{FF2B5EF4-FFF2-40B4-BE49-F238E27FC236}">
                        <a16:creationId xmlns:a16="http://schemas.microsoft.com/office/drawing/2014/main" id="{599F51D6-AC7C-0F22-54F2-1F106560CCB3}"/>
                      </a:ext>
                    </a:extLst>
                  </p:cNvPr>
                  <p:cNvSpPr/>
                  <p:nvPr/>
                </p:nvSpPr>
                <p:spPr>
                  <a:xfrm rot="2734879">
                    <a:off x="1473437" y="1168091"/>
                    <a:ext cx="600475" cy="600475"/>
                  </a:xfrm>
                  <a:prstGeom prst="roundRect">
                    <a:avLst>
                      <a:gd name="adj" fmla="val 10417"/>
                    </a:avLst>
                  </a:prstGeom>
                  <a:solidFill>
                    <a:srgbClr val="167BC3"/>
                  </a:solidFill>
                  <a:ln w="3175">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64" name="Hình chữ nhật: Góc Tròn 64">
                    <a:extLst>
                      <a:ext uri="{FF2B5EF4-FFF2-40B4-BE49-F238E27FC236}">
                        <a16:creationId xmlns:a16="http://schemas.microsoft.com/office/drawing/2014/main" id="{DCFF0779-7DB3-0F7F-3C1E-0030E428CD5B}"/>
                      </a:ext>
                    </a:extLst>
                  </p:cNvPr>
                  <p:cNvSpPr/>
                  <p:nvPr/>
                </p:nvSpPr>
                <p:spPr>
                  <a:xfrm rot="2734879">
                    <a:off x="1569056" y="1263710"/>
                    <a:ext cx="409237" cy="409237"/>
                  </a:xfrm>
                  <a:prstGeom prst="roundRect">
                    <a:avLst>
                      <a:gd name="adj" fmla="val 10417"/>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65" name="TextBox 23">
                    <a:extLst>
                      <a:ext uri="{FF2B5EF4-FFF2-40B4-BE49-F238E27FC236}">
                        <a16:creationId xmlns:a16="http://schemas.microsoft.com/office/drawing/2014/main" id="{853F9433-3685-B5C4-18F0-094B232386B3}"/>
                      </a:ext>
                    </a:extLst>
                  </p:cNvPr>
                  <p:cNvSpPr txBox="1"/>
                  <p:nvPr/>
                </p:nvSpPr>
                <p:spPr>
                  <a:xfrm>
                    <a:off x="1439507" y="1321537"/>
                    <a:ext cx="652342" cy="324641"/>
                  </a:xfrm>
                  <a:prstGeom prst="rect">
                    <a:avLst/>
                  </a:prstGeom>
                  <a:noFill/>
                </p:spPr>
                <p:txBody>
                  <a:bodyPr wrap="square" rtlCol="0">
                    <a:spAutoFit/>
                  </a:bodyPr>
                  <a:lstStyle/>
                  <a:p>
                    <a:pPr algn="ctr"/>
                    <a:r>
                      <a:rPr lang="en-US" sz="1200"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rPr>
                      <a:t>3.6.2</a:t>
                    </a:r>
                    <a:endParaRPr lang="vi-VN" sz="1200" b="1" dirty="0">
                      <a:solidFill>
                        <a:schemeClr val="accent5">
                          <a:lumMod val="50000"/>
                        </a:schemeClr>
                      </a:solidFill>
                      <a:latin typeface="Arial" panose="020B0604020202020204" pitchFamily="34" charset="0"/>
                      <a:ea typeface="Roboto" panose="02000000000000000000" pitchFamily="2" charset="0"/>
                      <a:cs typeface="Arial" panose="020B0604020202020204" pitchFamily="34" charset="0"/>
                    </a:endParaRPr>
                  </a:p>
                </p:txBody>
              </p:sp>
            </p:grpSp>
            <p:sp>
              <p:nvSpPr>
                <p:cNvPr id="62" name="Hình tự do: Hình 62">
                  <a:extLst>
                    <a:ext uri="{FF2B5EF4-FFF2-40B4-BE49-F238E27FC236}">
                      <a16:creationId xmlns:a16="http://schemas.microsoft.com/office/drawing/2014/main" id="{66A526AB-519D-DF87-315B-FB25D70BF4BD}"/>
                    </a:ext>
                  </a:extLst>
                </p:cNvPr>
                <p:cNvSpPr/>
                <p:nvPr/>
              </p:nvSpPr>
              <p:spPr>
                <a:xfrm>
                  <a:off x="4673168" y="3308063"/>
                  <a:ext cx="472286" cy="203534"/>
                </a:xfrm>
                <a:custGeom>
                  <a:avLst/>
                  <a:gdLst>
                    <a:gd name="connsiteX0" fmla="*/ 239799 w 472286"/>
                    <a:gd name="connsiteY0" fmla="*/ 5 h 203534"/>
                    <a:gd name="connsiteX1" fmla="*/ 310091 w 472286"/>
                    <a:gd name="connsiteY1" fmla="*/ 29960 h 203534"/>
                    <a:gd name="connsiteX2" fmla="*/ 456769 w 472286"/>
                    <a:gd name="connsiteY2" fmla="*/ 179645 h 203534"/>
                    <a:gd name="connsiteX3" fmla="*/ 472286 w 472286"/>
                    <a:gd name="connsiteY3" fmla="*/ 203534 h 203534"/>
                    <a:gd name="connsiteX4" fmla="*/ 0 w 472286"/>
                    <a:gd name="connsiteY4" fmla="*/ 203534 h 203534"/>
                    <a:gd name="connsiteX5" fmla="*/ 19228 w 472286"/>
                    <a:gd name="connsiteY5" fmla="*/ 175206 h 203534"/>
                    <a:gd name="connsiteX6" fmla="*/ 168913 w 472286"/>
                    <a:gd name="connsiteY6" fmla="*/ 28528 h 203534"/>
                    <a:gd name="connsiteX7" fmla="*/ 239799 w 472286"/>
                    <a:gd name="connsiteY7" fmla="*/ 5 h 203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72286" h="203534">
                      <a:moveTo>
                        <a:pt x="239799" y="5"/>
                      </a:moveTo>
                      <a:cubicBezTo>
                        <a:pt x="265347" y="264"/>
                        <a:pt x="290797" y="10270"/>
                        <a:pt x="310091" y="29960"/>
                      </a:cubicBezTo>
                      <a:lnTo>
                        <a:pt x="456769" y="179645"/>
                      </a:lnTo>
                      <a:lnTo>
                        <a:pt x="472286" y="203534"/>
                      </a:lnTo>
                      <a:lnTo>
                        <a:pt x="0" y="203534"/>
                      </a:lnTo>
                      <a:lnTo>
                        <a:pt x="19228" y="175206"/>
                      </a:lnTo>
                      <a:lnTo>
                        <a:pt x="168913" y="28528"/>
                      </a:lnTo>
                      <a:cubicBezTo>
                        <a:pt x="188604" y="9233"/>
                        <a:pt x="214251" y="-254"/>
                        <a:pt x="239799" y="5"/>
                      </a:cubicBezTo>
                      <a:close/>
                    </a:path>
                  </a:pathLst>
                </a:custGeom>
                <a:solidFill>
                  <a:srgbClr val="167BC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050"/>
                </a:p>
              </p:txBody>
            </p:sp>
          </p:grpSp>
          <p:grpSp>
            <p:nvGrpSpPr>
              <p:cNvPr id="54" name="Nhóm 52">
                <a:extLst>
                  <a:ext uri="{FF2B5EF4-FFF2-40B4-BE49-F238E27FC236}">
                    <a16:creationId xmlns:a16="http://schemas.microsoft.com/office/drawing/2014/main" id="{55D247B5-4A89-7331-9288-EADC9FB36180}"/>
                  </a:ext>
                </a:extLst>
              </p:cNvPr>
              <p:cNvGrpSpPr/>
              <p:nvPr/>
            </p:nvGrpSpPr>
            <p:grpSpPr>
              <a:xfrm>
                <a:off x="5368257" y="4334614"/>
                <a:ext cx="190500" cy="133108"/>
                <a:chOff x="6305550" y="3157652"/>
                <a:chExt cx="541020" cy="378028"/>
              </a:xfrm>
            </p:grpSpPr>
            <p:sp>
              <p:nvSpPr>
                <p:cNvPr id="55" name="Hình chữ nhật 53">
                  <a:extLst>
                    <a:ext uri="{FF2B5EF4-FFF2-40B4-BE49-F238E27FC236}">
                      <a16:creationId xmlns:a16="http://schemas.microsoft.com/office/drawing/2014/main" id="{14522E34-5C1F-2B27-0163-915D6939DF96}"/>
                    </a:ext>
                  </a:extLst>
                </p:cNvPr>
                <p:cNvSpPr/>
                <p:nvPr/>
              </p:nvSpPr>
              <p:spPr>
                <a:xfrm>
                  <a:off x="6305550" y="3231718"/>
                  <a:ext cx="541020" cy="303962"/>
                </a:xfrm>
                <a:prstGeom prst="rect">
                  <a:avLst/>
                </a:prstGeom>
                <a:no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56" name="Hình chữ nhật 54">
                  <a:extLst>
                    <a:ext uri="{FF2B5EF4-FFF2-40B4-BE49-F238E27FC236}">
                      <a16:creationId xmlns:a16="http://schemas.microsoft.com/office/drawing/2014/main" id="{50FE3600-DCF5-6229-580B-14A2AC2BCC65}"/>
                    </a:ext>
                  </a:extLst>
                </p:cNvPr>
                <p:cNvSpPr/>
                <p:nvPr/>
              </p:nvSpPr>
              <p:spPr>
                <a:xfrm>
                  <a:off x="6456998" y="3157652"/>
                  <a:ext cx="238125" cy="74066"/>
                </a:xfrm>
                <a:prstGeom prst="rect">
                  <a:avLst/>
                </a:prstGeom>
                <a:no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cxnSp>
              <p:nvCxnSpPr>
                <p:cNvPr id="57" name="Đường nối Thẳng 55">
                  <a:extLst>
                    <a:ext uri="{FF2B5EF4-FFF2-40B4-BE49-F238E27FC236}">
                      <a16:creationId xmlns:a16="http://schemas.microsoft.com/office/drawing/2014/main" id="{7769A2FE-F213-24D2-52A4-49F5073F0D3C}"/>
                    </a:ext>
                  </a:extLst>
                </p:cNvPr>
                <p:cNvCxnSpPr>
                  <a:cxnSpLocks/>
                </p:cNvCxnSpPr>
                <p:nvPr/>
              </p:nvCxnSpPr>
              <p:spPr>
                <a:xfrm>
                  <a:off x="6436519" y="3326130"/>
                  <a:ext cx="279083" cy="0"/>
                </a:xfrm>
                <a:prstGeom prst="line">
                  <a:avLst/>
                </a:prstGeom>
                <a:ln w="127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grpSp>
        </p:grpSp>
        <p:sp>
          <p:nvSpPr>
            <p:cNvPr id="52" name="TextBox 17">
              <a:extLst>
                <a:ext uri="{FF2B5EF4-FFF2-40B4-BE49-F238E27FC236}">
                  <a16:creationId xmlns:a16="http://schemas.microsoft.com/office/drawing/2014/main" id="{7B7B4B5B-5466-AA67-CED4-3B388AD1A1C8}"/>
                </a:ext>
              </a:extLst>
            </p:cNvPr>
            <p:cNvSpPr txBox="1"/>
            <p:nvPr/>
          </p:nvSpPr>
          <p:spPr>
            <a:xfrm>
              <a:off x="2583136" y="4223439"/>
              <a:ext cx="2608223" cy="468927"/>
            </a:xfrm>
            <a:prstGeom prst="rect">
              <a:avLst/>
            </a:prstGeom>
            <a:noFill/>
          </p:spPr>
          <p:txBody>
            <a:bodyPr wrap="square" rtlCol="0">
              <a:spAutoFit/>
            </a:bodyPr>
            <a:lstStyle/>
            <a:p>
              <a:pPr algn="ctr"/>
              <a:r>
                <a:rPr lang="vi-VN" sz="2000" b="1" dirty="0">
                  <a:solidFill>
                    <a:srgbClr val="92D050"/>
                  </a:solidFill>
                  <a:cs typeface="Arial" pitchFamily="34" charset="0"/>
                </a:rPr>
                <a:t>Thời gian nghỉ ngơi</a:t>
              </a:r>
              <a:endParaRPr lang="vi-VN" sz="1875" b="1" dirty="0">
                <a:solidFill>
                  <a:srgbClr val="92D050"/>
                </a:solidFill>
                <a:latin typeface="Arial" panose="020B0604020202020204" pitchFamily="34" charset="0"/>
                <a:ea typeface="Roboto" panose="02000000000000000000" pitchFamily="2" charset="0"/>
                <a:cs typeface="Arial" panose="020B0604020202020204" pitchFamily="34" charset="0"/>
              </a:endParaRPr>
            </a:p>
          </p:txBody>
        </p:sp>
      </p:grpSp>
      <p:grpSp>
        <p:nvGrpSpPr>
          <p:cNvPr id="105" name="Group 18">
            <a:extLst>
              <a:ext uri="{FF2B5EF4-FFF2-40B4-BE49-F238E27FC236}">
                <a16:creationId xmlns:a16="http://schemas.microsoft.com/office/drawing/2014/main" id="{5FC52A38-F12C-55A4-BA97-22253490052F}"/>
              </a:ext>
            </a:extLst>
          </p:cNvPr>
          <p:cNvGrpSpPr/>
          <p:nvPr/>
        </p:nvGrpSpPr>
        <p:grpSpPr>
          <a:xfrm>
            <a:off x="3040465" y="1899833"/>
            <a:ext cx="1883263" cy="1841358"/>
            <a:chOff x="1677381" y="2543836"/>
            <a:chExt cx="2526704" cy="2176200"/>
          </a:xfrm>
        </p:grpSpPr>
        <p:grpSp>
          <p:nvGrpSpPr>
            <p:cNvPr id="109" name="Group 23">
              <a:extLst>
                <a:ext uri="{FF2B5EF4-FFF2-40B4-BE49-F238E27FC236}">
                  <a16:creationId xmlns:a16="http://schemas.microsoft.com/office/drawing/2014/main" id="{0FAB9DF4-1B50-5A3C-3F55-CF02AFB822AC}"/>
                </a:ext>
              </a:extLst>
            </p:cNvPr>
            <p:cNvGrpSpPr/>
            <p:nvPr/>
          </p:nvGrpSpPr>
          <p:grpSpPr>
            <a:xfrm>
              <a:off x="1677381" y="2543836"/>
              <a:ext cx="2526704" cy="2176200"/>
              <a:chOff x="364637" y="2318295"/>
              <a:chExt cx="1841650" cy="3678733"/>
            </a:xfrm>
          </p:grpSpPr>
          <p:grpSp>
            <p:nvGrpSpPr>
              <p:cNvPr id="111" name="Group 11">
                <a:extLst>
                  <a:ext uri="{FF2B5EF4-FFF2-40B4-BE49-F238E27FC236}">
                    <a16:creationId xmlns:a16="http://schemas.microsoft.com/office/drawing/2014/main" id="{1522736D-949A-5F22-8AC0-028761F1471D}"/>
                  </a:ext>
                </a:extLst>
              </p:cNvPr>
              <p:cNvGrpSpPr/>
              <p:nvPr/>
            </p:nvGrpSpPr>
            <p:grpSpPr>
              <a:xfrm>
                <a:off x="364637" y="2318295"/>
                <a:ext cx="1841649" cy="3678733"/>
                <a:chOff x="2310383" y="1977118"/>
                <a:chExt cx="1841649" cy="3678733"/>
              </a:xfrm>
            </p:grpSpPr>
            <p:sp>
              <p:nvSpPr>
                <p:cNvPr id="113" name="Rectangle: Rounded Corners 8">
                  <a:extLst>
                    <a:ext uri="{FF2B5EF4-FFF2-40B4-BE49-F238E27FC236}">
                      <a16:creationId xmlns:a16="http://schemas.microsoft.com/office/drawing/2014/main" id="{72BB42F7-C9AC-6BE1-6B62-06E134B0206A}"/>
                    </a:ext>
                  </a:extLst>
                </p:cNvPr>
                <p:cNvSpPr/>
                <p:nvPr/>
              </p:nvSpPr>
              <p:spPr>
                <a:xfrm>
                  <a:off x="2310383" y="1977118"/>
                  <a:ext cx="1841649" cy="3678733"/>
                </a:xfrm>
                <a:prstGeom prst="roundRect">
                  <a:avLst/>
                </a:prstGeom>
                <a:solidFill>
                  <a:srgbClr val="F9F9F9"/>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1050"/>
                </a:p>
              </p:txBody>
            </p:sp>
            <p:sp>
              <p:nvSpPr>
                <p:cNvPr id="114" name="Rectangle 10">
                  <a:extLst>
                    <a:ext uri="{FF2B5EF4-FFF2-40B4-BE49-F238E27FC236}">
                      <a16:creationId xmlns:a16="http://schemas.microsoft.com/office/drawing/2014/main" id="{8748CC9F-FC2F-C82A-DB1F-9DEEA5C2826C}"/>
                    </a:ext>
                  </a:extLst>
                </p:cNvPr>
                <p:cNvSpPr/>
                <p:nvPr/>
              </p:nvSpPr>
              <p:spPr>
                <a:xfrm>
                  <a:off x="2310383" y="2522943"/>
                  <a:ext cx="1841649" cy="931024"/>
                </a:xfrm>
                <a:prstGeom prst="rect">
                  <a:avLst/>
                </a:prstGeom>
                <a:solidFill>
                  <a:srgbClr val="167BC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1050"/>
                </a:p>
              </p:txBody>
            </p:sp>
          </p:grpSp>
          <p:sp>
            <p:nvSpPr>
              <p:cNvPr id="112" name="TextBox 15">
                <a:extLst>
                  <a:ext uri="{FF2B5EF4-FFF2-40B4-BE49-F238E27FC236}">
                    <a16:creationId xmlns:a16="http://schemas.microsoft.com/office/drawing/2014/main" id="{766EB3C1-83FD-9782-0444-BC83AA7CFAAB}"/>
                  </a:ext>
                </a:extLst>
              </p:cNvPr>
              <p:cNvSpPr txBox="1"/>
              <p:nvPr/>
            </p:nvSpPr>
            <p:spPr>
              <a:xfrm>
                <a:off x="534929" y="2990687"/>
                <a:ext cx="1671358" cy="760922"/>
              </a:xfrm>
              <a:prstGeom prst="rect">
                <a:avLst/>
              </a:prstGeom>
              <a:noFill/>
            </p:spPr>
            <p:txBody>
              <a:bodyPr wrap="square" rtlCol="0">
                <a:spAutoFit/>
              </a:bodyPr>
              <a:lstStyle/>
              <a:p>
                <a:pPr algn="ctr"/>
                <a:r>
                  <a:rPr lang="en-US" sz="1875" b="1" dirty="0">
                    <a:solidFill>
                      <a:schemeClr val="bg1"/>
                    </a:solidFill>
                    <a:latin typeface="Arial" panose="020B0604020202020204" pitchFamily="34" charset="0"/>
                    <a:ea typeface="Roboto" panose="02000000000000000000" pitchFamily="2" charset="0"/>
                    <a:cs typeface="Arial" panose="020B0604020202020204" pitchFamily="34" charset="0"/>
                  </a:rPr>
                  <a:t>b</a:t>
                </a:r>
                <a:endParaRPr lang="vi-VN" sz="1875" b="1" dirty="0">
                  <a:solidFill>
                    <a:schemeClr val="bg1"/>
                  </a:solidFill>
                  <a:latin typeface="Arial" panose="020B0604020202020204" pitchFamily="34" charset="0"/>
                  <a:ea typeface="Roboto" panose="02000000000000000000" pitchFamily="2" charset="0"/>
                  <a:cs typeface="Arial" panose="020B0604020202020204" pitchFamily="34" charset="0"/>
                </a:endParaRPr>
              </a:p>
            </p:txBody>
          </p:sp>
        </p:grpSp>
        <p:sp>
          <p:nvSpPr>
            <p:cNvPr id="110" name="TextBox 38">
              <a:extLst>
                <a:ext uri="{FF2B5EF4-FFF2-40B4-BE49-F238E27FC236}">
                  <a16:creationId xmlns:a16="http://schemas.microsoft.com/office/drawing/2014/main" id="{E547A7CA-05C9-F7FF-36EF-01FBA7301081}"/>
                </a:ext>
              </a:extLst>
            </p:cNvPr>
            <p:cNvSpPr txBox="1"/>
            <p:nvPr/>
          </p:nvSpPr>
          <p:spPr>
            <a:xfrm>
              <a:off x="1911015" y="3666668"/>
              <a:ext cx="2293067" cy="829337"/>
            </a:xfrm>
            <a:prstGeom prst="rect">
              <a:avLst/>
            </a:prstGeom>
            <a:noFill/>
          </p:spPr>
          <p:txBody>
            <a:bodyPr wrap="square" rtlCol="0">
              <a:spAutoFit/>
            </a:bodyPr>
            <a:lstStyle/>
            <a:p>
              <a:pPr marL="515938" indent="-120650">
                <a:spcBef>
                  <a:spcPct val="20000"/>
                </a:spcBef>
                <a:defRPr/>
              </a:pPr>
              <a:r>
                <a:rPr lang="en-US" sz="1800" b="1" dirty="0">
                  <a:solidFill>
                    <a:srgbClr val="000000"/>
                  </a:solidFill>
                </a:rPr>
                <a:t>   </a:t>
              </a:r>
              <a:r>
                <a:rPr lang="en-US" sz="1800" b="1" dirty="0" err="1">
                  <a:solidFill>
                    <a:srgbClr val="000000"/>
                  </a:solidFill>
                </a:rPr>
                <a:t>Nghỉ</a:t>
              </a:r>
              <a:r>
                <a:rPr lang="en-US" sz="1800" b="1" dirty="0">
                  <a:solidFill>
                    <a:srgbClr val="000000"/>
                  </a:solidFill>
                </a:rPr>
                <a:t> </a:t>
              </a:r>
            </a:p>
            <a:p>
              <a:pPr marL="515938" indent="-120650">
                <a:spcBef>
                  <a:spcPct val="20000"/>
                </a:spcBef>
                <a:defRPr/>
              </a:pPr>
              <a:r>
                <a:rPr lang="en-US" sz="1800" b="1" dirty="0" err="1">
                  <a:solidFill>
                    <a:srgbClr val="000000"/>
                  </a:solidFill>
                </a:rPr>
                <a:t>hàng</a:t>
              </a:r>
              <a:r>
                <a:rPr lang="en-US" sz="1800" b="1" dirty="0">
                  <a:solidFill>
                    <a:srgbClr val="000000"/>
                  </a:solidFill>
                </a:rPr>
                <a:t> </a:t>
              </a:r>
              <a:r>
                <a:rPr lang="en-US" sz="1800" b="1" dirty="0" err="1">
                  <a:solidFill>
                    <a:srgbClr val="000000"/>
                  </a:solidFill>
                </a:rPr>
                <a:t>tuần</a:t>
              </a:r>
              <a:endParaRPr lang="en-US" sz="1800" b="1" dirty="0">
                <a:solidFill>
                  <a:srgbClr val="000000"/>
                </a:solidFill>
                <a:latin typeface="Arial" charset="0"/>
              </a:endParaRPr>
            </a:p>
          </p:txBody>
        </p:sp>
      </p:grpSp>
      <p:grpSp>
        <p:nvGrpSpPr>
          <p:cNvPr id="106" name="Group 13">
            <a:extLst>
              <a:ext uri="{FF2B5EF4-FFF2-40B4-BE49-F238E27FC236}">
                <a16:creationId xmlns:a16="http://schemas.microsoft.com/office/drawing/2014/main" id="{92F80814-598C-44D2-A9C6-D03C9834795D}"/>
              </a:ext>
            </a:extLst>
          </p:cNvPr>
          <p:cNvGrpSpPr/>
          <p:nvPr/>
        </p:nvGrpSpPr>
        <p:grpSpPr>
          <a:xfrm>
            <a:off x="2725840" y="1717472"/>
            <a:ext cx="288452" cy="2309118"/>
            <a:chOff x="516835" y="1641746"/>
            <a:chExt cx="1160429" cy="4343440"/>
          </a:xfrm>
        </p:grpSpPr>
        <p:sp>
          <p:nvSpPr>
            <p:cNvPr id="107" name="Rectangle: Top Corners Rounded 7">
              <a:extLst>
                <a:ext uri="{FF2B5EF4-FFF2-40B4-BE49-F238E27FC236}">
                  <a16:creationId xmlns:a16="http://schemas.microsoft.com/office/drawing/2014/main" id="{77CCFC56-B75B-BE72-4560-AFF8C9BB995F}"/>
                </a:ext>
              </a:extLst>
            </p:cNvPr>
            <p:cNvSpPr/>
            <p:nvPr/>
          </p:nvSpPr>
          <p:spPr>
            <a:xfrm rot="16200000">
              <a:off x="-914632" y="3260266"/>
              <a:ext cx="4023364" cy="1160429"/>
            </a:xfrm>
            <a:prstGeom prst="round2SameRect">
              <a:avLst>
                <a:gd name="adj1" fmla="val 50000"/>
                <a:gd name="adj2" fmla="val 0"/>
              </a:avLst>
            </a:prstGeom>
            <a:solidFill>
              <a:schemeClr val="bg1"/>
            </a:solidFill>
            <a:ln>
              <a:noFill/>
            </a:ln>
            <a:effectLst>
              <a:outerShdw blurRad="101600" dist="635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1050"/>
            </a:p>
          </p:txBody>
        </p:sp>
        <p:sp>
          <p:nvSpPr>
            <p:cNvPr id="108" name="Rectangle 12">
              <a:extLst>
                <a:ext uri="{FF2B5EF4-FFF2-40B4-BE49-F238E27FC236}">
                  <a16:creationId xmlns:a16="http://schemas.microsoft.com/office/drawing/2014/main" id="{48663A83-0001-5D88-3301-4B71EF08AE27}"/>
                </a:ext>
              </a:extLst>
            </p:cNvPr>
            <p:cNvSpPr/>
            <p:nvPr/>
          </p:nvSpPr>
          <p:spPr>
            <a:xfrm>
              <a:off x="597147" y="1641746"/>
              <a:ext cx="1080092" cy="43434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1050"/>
            </a:p>
          </p:txBody>
        </p:sp>
      </p:grpSp>
      <p:grpSp>
        <p:nvGrpSpPr>
          <p:cNvPr id="116" name="Group 18">
            <a:extLst>
              <a:ext uri="{FF2B5EF4-FFF2-40B4-BE49-F238E27FC236}">
                <a16:creationId xmlns:a16="http://schemas.microsoft.com/office/drawing/2014/main" id="{38616A45-2EFF-9714-DBA2-B22455C6FDBB}"/>
              </a:ext>
            </a:extLst>
          </p:cNvPr>
          <p:cNvGrpSpPr/>
          <p:nvPr/>
        </p:nvGrpSpPr>
        <p:grpSpPr>
          <a:xfrm>
            <a:off x="5458347" y="1861808"/>
            <a:ext cx="2244776" cy="1841358"/>
            <a:chOff x="1192353" y="2543836"/>
            <a:chExt cx="3011732" cy="2176200"/>
          </a:xfrm>
        </p:grpSpPr>
        <p:grpSp>
          <p:nvGrpSpPr>
            <p:cNvPr id="120" name="Group 23">
              <a:extLst>
                <a:ext uri="{FF2B5EF4-FFF2-40B4-BE49-F238E27FC236}">
                  <a16:creationId xmlns:a16="http://schemas.microsoft.com/office/drawing/2014/main" id="{4CDACA0A-8CD6-CE84-317B-900678B42454}"/>
                </a:ext>
              </a:extLst>
            </p:cNvPr>
            <p:cNvGrpSpPr/>
            <p:nvPr/>
          </p:nvGrpSpPr>
          <p:grpSpPr>
            <a:xfrm>
              <a:off x="1677381" y="2543836"/>
              <a:ext cx="2526704" cy="2176200"/>
              <a:chOff x="364637" y="2318295"/>
              <a:chExt cx="1841650" cy="3678733"/>
            </a:xfrm>
          </p:grpSpPr>
          <p:grpSp>
            <p:nvGrpSpPr>
              <p:cNvPr id="122" name="Group 11">
                <a:extLst>
                  <a:ext uri="{FF2B5EF4-FFF2-40B4-BE49-F238E27FC236}">
                    <a16:creationId xmlns:a16="http://schemas.microsoft.com/office/drawing/2014/main" id="{18578ED4-F38A-2056-13BA-C1427B57FF60}"/>
                  </a:ext>
                </a:extLst>
              </p:cNvPr>
              <p:cNvGrpSpPr/>
              <p:nvPr/>
            </p:nvGrpSpPr>
            <p:grpSpPr>
              <a:xfrm>
                <a:off x="364637" y="2318295"/>
                <a:ext cx="1841649" cy="3678733"/>
                <a:chOff x="2310383" y="1977118"/>
                <a:chExt cx="1841649" cy="3678733"/>
              </a:xfrm>
            </p:grpSpPr>
            <p:sp>
              <p:nvSpPr>
                <p:cNvPr id="124" name="Rectangle: Rounded Corners 8">
                  <a:extLst>
                    <a:ext uri="{FF2B5EF4-FFF2-40B4-BE49-F238E27FC236}">
                      <a16:creationId xmlns:a16="http://schemas.microsoft.com/office/drawing/2014/main" id="{2933FEB0-DFA6-9787-390A-135FBE18C3A9}"/>
                    </a:ext>
                  </a:extLst>
                </p:cNvPr>
                <p:cNvSpPr/>
                <p:nvPr/>
              </p:nvSpPr>
              <p:spPr>
                <a:xfrm>
                  <a:off x="2310383" y="1977118"/>
                  <a:ext cx="1841649" cy="3678733"/>
                </a:xfrm>
                <a:prstGeom prst="roundRect">
                  <a:avLst/>
                </a:prstGeom>
                <a:solidFill>
                  <a:srgbClr val="F9F9F9"/>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1050"/>
                </a:p>
              </p:txBody>
            </p:sp>
            <p:sp>
              <p:nvSpPr>
                <p:cNvPr id="125" name="Rectangle 10">
                  <a:extLst>
                    <a:ext uri="{FF2B5EF4-FFF2-40B4-BE49-F238E27FC236}">
                      <a16:creationId xmlns:a16="http://schemas.microsoft.com/office/drawing/2014/main" id="{B65455DD-1215-5895-DCBC-45CA8D30C620}"/>
                    </a:ext>
                  </a:extLst>
                </p:cNvPr>
                <p:cNvSpPr/>
                <p:nvPr/>
              </p:nvSpPr>
              <p:spPr>
                <a:xfrm>
                  <a:off x="2310383" y="2522943"/>
                  <a:ext cx="1841649" cy="931024"/>
                </a:xfrm>
                <a:prstGeom prst="rect">
                  <a:avLst/>
                </a:prstGeom>
                <a:solidFill>
                  <a:srgbClr val="167BC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1050"/>
                </a:p>
              </p:txBody>
            </p:sp>
          </p:grpSp>
          <p:sp>
            <p:nvSpPr>
              <p:cNvPr id="123" name="TextBox 15">
                <a:extLst>
                  <a:ext uri="{FF2B5EF4-FFF2-40B4-BE49-F238E27FC236}">
                    <a16:creationId xmlns:a16="http://schemas.microsoft.com/office/drawing/2014/main" id="{09A01926-5954-4C04-E734-EA8F9C1D8F32}"/>
                  </a:ext>
                </a:extLst>
              </p:cNvPr>
              <p:cNvSpPr txBox="1"/>
              <p:nvPr/>
            </p:nvSpPr>
            <p:spPr>
              <a:xfrm>
                <a:off x="534929" y="2990687"/>
                <a:ext cx="1671358" cy="760922"/>
              </a:xfrm>
              <a:prstGeom prst="rect">
                <a:avLst/>
              </a:prstGeom>
              <a:noFill/>
            </p:spPr>
            <p:txBody>
              <a:bodyPr wrap="square" rtlCol="0">
                <a:spAutoFit/>
              </a:bodyPr>
              <a:lstStyle/>
              <a:p>
                <a:pPr algn="ctr"/>
                <a:r>
                  <a:rPr lang="en-US" sz="1875" b="1" dirty="0">
                    <a:solidFill>
                      <a:schemeClr val="bg1"/>
                    </a:solidFill>
                    <a:latin typeface="Arial" panose="020B0604020202020204" pitchFamily="34" charset="0"/>
                    <a:ea typeface="Roboto" panose="02000000000000000000" pitchFamily="2" charset="0"/>
                    <a:cs typeface="Arial" panose="020B0604020202020204" pitchFamily="34" charset="0"/>
                  </a:rPr>
                  <a:t>c</a:t>
                </a:r>
                <a:endParaRPr lang="vi-VN" sz="1875" b="1" dirty="0">
                  <a:solidFill>
                    <a:schemeClr val="bg1"/>
                  </a:solidFill>
                  <a:latin typeface="Arial" panose="020B0604020202020204" pitchFamily="34" charset="0"/>
                  <a:ea typeface="Roboto" panose="02000000000000000000" pitchFamily="2" charset="0"/>
                  <a:cs typeface="Arial" panose="020B0604020202020204" pitchFamily="34" charset="0"/>
                </a:endParaRPr>
              </a:p>
            </p:txBody>
          </p:sp>
        </p:grpSp>
        <p:sp>
          <p:nvSpPr>
            <p:cNvPr id="121" name="TextBox 38">
              <a:extLst>
                <a:ext uri="{FF2B5EF4-FFF2-40B4-BE49-F238E27FC236}">
                  <a16:creationId xmlns:a16="http://schemas.microsoft.com/office/drawing/2014/main" id="{971419ED-6D28-1C99-8B2C-B8C5DCBB6246}"/>
                </a:ext>
              </a:extLst>
            </p:cNvPr>
            <p:cNvSpPr txBox="1"/>
            <p:nvPr/>
          </p:nvSpPr>
          <p:spPr>
            <a:xfrm>
              <a:off x="1192353" y="3550685"/>
              <a:ext cx="2826726" cy="829337"/>
            </a:xfrm>
            <a:prstGeom prst="rect">
              <a:avLst/>
            </a:prstGeom>
            <a:noFill/>
          </p:spPr>
          <p:txBody>
            <a:bodyPr wrap="square" rtlCol="0">
              <a:spAutoFit/>
            </a:bodyPr>
            <a:lstStyle/>
            <a:p>
              <a:pPr marL="515938" indent="166688" algn="ctr">
                <a:spcBef>
                  <a:spcPct val="20000"/>
                </a:spcBef>
                <a:defRPr/>
              </a:pPr>
              <a:r>
                <a:rPr lang="en-US" sz="1800" b="1" dirty="0" err="1">
                  <a:solidFill>
                    <a:srgbClr val="000000"/>
                  </a:solidFill>
                </a:rPr>
                <a:t>Nghỉ</a:t>
              </a:r>
              <a:r>
                <a:rPr lang="en-US" sz="1800" b="1" dirty="0">
                  <a:solidFill>
                    <a:srgbClr val="000000"/>
                  </a:solidFill>
                </a:rPr>
                <a:t> </a:t>
              </a:r>
            </a:p>
            <a:p>
              <a:pPr marL="515938" indent="166688" algn="ctr">
                <a:spcBef>
                  <a:spcPct val="20000"/>
                </a:spcBef>
                <a:defRPr/>
              </a:pPr>
              <a:r>
                <a:rPr lang="en-US" sz="1800" b="1" dirty="0" err="1">
                  <a:solidFill>
                    <a:srgbClr val="000000"/>
                  </a:solidFill>
                </a:rPr>
                <a:t>hàng</a:t>
              </a:r>
              <a:r>
                <a:rPr lang="en-US" sz="1800" b="1" dirty="0">
                  <a:solidFill>
                    <a:srgbClr val="000000"/>
                  </a:solidFill>
                </a:rPr>
                <a:t> </a:t>
              </a:r>
              <a:r>
                <a:rPr lang="en-US" sz="1800" b="1" dirty="0" err="1">
                  <a:solidFill>
                    <a:srgbClr val="000000"/>
                  </a:solidFill>
                </a:rPr>
                <a:t>năm</a:t>
              </a:r>
              <a:endParaRPr lang="en-US" sz="1800" b="1" dirty="0">
                <a:solidFill>
                  <a:srgbClr val="000000"/>
                </a:solidFill>
              </a:endParaRPr>
            </a:p>
          </p:txBody>
        </p:sp>
      </p:grpSp>
      <p:grpSp>
        <p:nvGrpSpPr>
          <p:cNvPr id="117" name="Group 13">
            <a:extLst>
              <a:ext uri="{FF2B5EF4-FFF2-40B4-BE49-F238E27FC236}">
                <a16:creationId xmlns:a16="http://schemas.microsoft.com/office/drawing/2014/main" id="{452C2B4C-2C70-1526-2CA0-AB945C109272}"/>
              </a:ext>
            </a:extLst>
          </p:cNvPr>
          <p:cNvGrpSpPr/>
          <p:nvPr/>
        </p:nvGrpSpPr>
        <p:grpSpPr>
          <a:xfrm>
            <a:off x="5488742" y="1665953"/>
            <a:ext cx="288452" cy="2309118"/>
            <a:chOff x="516835" y="1641746"/>
            <a:chExt cx="1160429" cy="4343440"/>
          </a:xfrm>
        </p:grpSpPr>
        <p:sp>
          <p:nvSpPr>
            <p:cNvPr id="118" name="Rectangle: Top Corners Rounded 7">
              <a:extLst>
                <a:ext uri="{FF2B5EF4-FFF2-40B4-BE49-F238E27FC236}">
                  <a16:creationId xmlns:a16="http://schemas.microsoft.com/office/drawing/2014/main" id="{70FF7E3B-1CA8-4788-B19F-BFAC7BC83CF9}"/>
                </a:ext>
              </a:extLst>
            </p:cNvPr>
            <p:cNvSpPr/>
            <p:nvPr/>
          </p:nvSpPr>
          <p:spPr>
            <a:xfrm rot="16200000">
              <a:off x="-914632" y="3260266"/>
              <a:ext cx="4023364" cy="1160429"/>
            </a:xfrm>
            <a:prstGeom prst="round2SameRect">
              <a:avLst>
                <a:gd name="adj1" fmla="val 50000"/>
                <a:gd name="adj2" fmla="val 0"/>
              </a:avLst>
            </a:prstGeom>
            <a:solidFill>
              <a:schemeClr val="bg1"/>
            </a:solidFill>
            <a:ln>
              <a:noFill/>
            </a:ln>
            <a:effectLst>
              <a:outerShdw blurRad="101600" dist="635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1050"/>
            </a:p>
          </p:txBody>
        </p:sp>
        <p:sp>
          <p:nvSpPr>
            <p:cNvPr id="119" name="Rectangle 12">
              <a:extLst>
                <a:ext uri="{FF2B5EF4-FFF2-40B4-BE49-F238E27FC236}">
                  <a16:creationId xmlns:a16="http://schemas.microsoft.com/office/drawing/2014/main" id="{A39A7BFC-7768-DD28-1223-F153B8F7118E}"/>
                </a:ext>
              </a:extLst>
            </p:cNvPr>
            <p:cNvSpPr/>
            <p:nvPr/>
          </p:nvSpPr>
          <p:spPr>
            <a:xfrm>
              <a:off x="597147" y="1641746"/>
              <a:ext cx="1080092" cy="43434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1050"/>
            </a:p>
          </p:txBody>
        </p:sp>
      </p:grpSp>
    </p:spTree>
    <p:extLst>
      <p:ext uri="{BB962C8B-B14F-4D97-AF65-F5344CB8AC3E}">
        <p14:creationId xmlns:p14="http://schemas.microsoft.com/office/powerpoint/2010/main" val="13867188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50"/>
                                        </p:tgtEl>
                                        <p:attrNameLst>
                                          <p:attrName>style.visibility</p:attrName>
                                        </p:attrNameLst>
                                      </p:cBhvr>
                                      <p:to>
                                        <p:strVal val="visible"/>
                                      </p:to>
                                    </p:set>
                                    <p:animEffect transition="in" filter="wipe(left)">
                                      <p:cBhvr>
                                        <p:cTn id="7" dur="1000"/>
                                        <p:tgtEl>
                                          <p:spTgt spid="50"/>
                                        </p:tgtEl>
                                      </p:cBhvr>
                                    </p:animEffect>
                                  </p:childTnLst>
                                </p:cTn>
                              </p:par>
                              <p:par>
                                <p:cTn id="8" presetID="22" presetClass="entr" presetSubtype="8"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wipe(left)">
                                      <p:cBhvr>
                                        <p:cTn id="10" dur="1000"/>
                                        <p:tgtEl>
                                          <p:spTgt spid="8"/>
                                        </p:tgtEl>
                                      </p:cBhvr>
                                    </p:animEffect>
                                  </p:childTnLst>
                                </p:cTn>
                              </p:par>
                            </p:childTnLst>
                          </p:cTn>
                        </p:par>
                        <p:par>
                          <p:cTn id="11" fill="hold">
                            <p:stCondLst>
                              <p:cond delay="1000"/>
                            </p:stCondLst>
                            <p:childTnLst>
                              <p:par>
                                <p:cTn id="12" presetID="22" presetClass="entr" presetSubtype="8" fill="hold" nodeType="afterEffect">
                                  <p:stCondLst>
                                    <p:cond delay="0"/>
                                  </p:stCondLst>
                                  <p:childTnLst>
                                    <p:set>
                                      <p:cBhvr>
                                        <p:cTn id="13" dur="1" fill="hold">
                                          <p:stCondLst>
                                            <p:cond delay="0"/>
                                          </p:stCondLst>
                                        </p:cTn>
                                        <p:tgtEl>
                                          <p:spTgt spid="105"/>
                                        </p:tgtEl>
                                        <p:attrNameLst>
                                          <p:attrName>style.visibility</p:attrName>
                                        </p:attrNameLst>
                                      </p:cBhvr>
                                      <p:to>
                                        <p:strVal val="visible"/>
                                      </p:to>
                                    </p:set>
                                    <p:animEffect transition="in" filter="wipe(left)">
                                      <p:cBhvr>
                                        <p:cTn id="14" dur="1000"/>
                                        <p:tgtEl>
                                          <p:spTgt spid="105"/>
                                        </p:tgtEl>
                                      </p:cBhvr>
                                    </p:animEffect>
                                  </p:childTnLst>
                                </p:cTn>
                              </p:par>
                            </p:childTnLst>
                          </p:cTn>
                        </p:par>
                        <p:par>
                          <p:cTn id="15" fill="hold">
                            <p:stCondLst>
                              <p:cond delay="2000"/>
                            </p:stCondLst>
                            <p:childTnLst>
                              <p:par>
                                <p:cTn id="16" presetID="22" presetClass="entr" presetSubtype="8" fill="hold" nodeType="afterEffect">
                                  <p:stCondLst>
                                    <p:cond delay="0"/>
                                  </p:stCondLst>
                                  <p:childTnLst>
                                    <p:set>
                                      <p:cBhvr>
                                        <p:cTn id="17" dur="1" fill="hold">
                                          <p:stCondLst>
                                            <p:cond delay="0"/>
                                          </p:stCondLst>
                                        </p:cTn>
                                        <p:tgtEl>
                                          <p:spTgt spid="116"/>
                                        </p:tgtEl>
                                        <p:attrNameLst>
                                          <p:attrName>style.visibility</p:attrName>
                                        </p:attrNameLst>
                                      </p:cBhvr>
                                      <p:to>
                                        <p:strVal val="visible"/>
                                      </p:to>
                                    </p:set>
                                    <p:animEffect transition="in" filter="wipe(left)">
                                      <p:cBhvr>
                                        <p:cTn id="18" dur="1000"/>
                                        <p:tgtEl>
                                          <p:spTgt spid="1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2" name="TextBox 1">
            <a:extLst>
              <a:ext uri="{FF2B5EF4-FFF2-40B4-BE49-F238E27FC236}">
                <a16:creationId xmlns:a16="http://schemas.microsoft.com/office/drawing/2014/main" id="{E626C0FD-CBD4-2AD1-DB89-A123C6D5F95F}"/>
              </a:ext>
            </a:extLst>
          </p:cNvPr>
          <p:cNvSpPr txBox="1"/>
          <p:nvPr/>
        </p:nvSpPr>
        <p:spPr>
          <a:xfrm>
            <a:off x="230980" y="570213"/>
            <a:ext cx="3890964" cy="400110"/>
          </a:xfrm>
          <a:prstGeom prst="rect">
            <a:avLst/>
          </a:prstGeom>
          <a:noFill/>
        </p:spPr>
        <p:txBody>
          <a:bodyPr wrap="square" rtlCol="0">
            <a:spAutoFit/>
          </a:bodyPr>
          <a:lstStyle/>
          <a:p>
            <a:pPr>
              <a:defRPr/>
            </a:pPr>
            <a:r>
              <a:rPr lang="vi-VN" sz="2000" b="1" dirty="0">
                <a:solidFill>
                  <a:srgbClr val="C00000"/>
                </a:solidFill>
                <a:cs typeface="Arial" pitchFamily="34" charset="0"/>
              </a:rPr>
              <a:t>3.</a:t>
            </a:r>
            <a:r>
              <a:rPr lang="en-US" sz="2000" b="1" dirty="0">
                <a:solidFill>
                  <a:srgbClr val="C00000"/>
                </a:solidFill>
                <a:cs typeface="Arial" pitchFamily="34" charset="0"/>
              </a:rPr>
              <a:t>6.2</a:t>
            </a:r>
            <a:r>
              <a:rPr lang="vi-VN" sz="2000" b="1" dirty="0">
                <a:solidFill>
                  <a:srgbClr val="C00000"/>
                </a:solidFill>
                <a:cs typeface="Arial" pitchFamily="34" charset="0"/>
              </a:rPr>
              <a:t>. Thời gian nghỉ ngơi</a:t>
            </a:r>
            <a:endParaRPr lang="vi-VN" sz="2000" b="1" dirty="0">
              <a:solidFill>
                <a:srgbClr val="C00000"/>
              </a:solidFill>
              <a:latin typeface="Arial" panose="020B0604020202020204" pitchFamily="34" charset="0"/>
              <a:ea typeface="Roboto" panose="02000000000000000000" pitchFamily="2" charset="0"/>
              <a:cs typeface="Arial" panose="020B0604020202020204" pitchFamily="34" charset="0"/>
            </a:endParaRPr>
          </a:p>
        </p:txBody>
      </p:sp>
      <p:sp>
        <p:nvSpPr>
          <p:cNvPr id="3" name="TextBox 27">
            <a:extLst>
              <a:ext uri="{FF2B5EF4-FFF2-40B4-BE49-F238E27FC236}">
                <a16:creationId xmlns:a16="http://schemas.microsoft.com/office/drawing/2014/main" id="{F6FC09C4-9F77-069C-9529-4217E89C548D}"/>
              </a:ext>
            </a:extLst>
          </p:cNvPr>
          <p:cNvSpPr txBox="1"/>
          <p:nvPr/>
        </p:nvSpPr>
        <p:spPr>
          <a:xfrm>
            <a:off x="514350" y="981887"/>
            <a:ext cx="2529459" cy="369332"/>
          </a:xfrm>
          <a:prstGeom prst="rect">
            <a:avLst/>
          </a:prstGeom>
          <a:noFill/>
        </p:spPr>
        <p:txBody>
          <a:bodyPr wrap="square" rtlCol="0">
            <a:spAutoFit/>
          </a:bodyPr>
          <a:lstStyle/>
          <a:p>
            <a:pPr algn="just">
              <a:defRPr/>
            </a:pPr>
            <a:r>
              <a:rPr lang="vi-VN" sz="1800" b="1" dirty="0">
                <a:solidFill>
                  <a:srgbClr val="C00000"/>
                </a:solidFill>
                <a:cs typeface="Arial" pitchFamily="34" charset="0"/>
              </a:rPr>
              <a:t>3.</a:t>
            </a:r>
            <a:r>
              <a:rPr lang="en-US" sz="1800" b="1" dirty="0" smtClean="0">
                <a:solidFill>
                  <a:srgbClr val="C00000"/>
                </a:solidFill>
                <a:cs typeface="Arial" pitchFamily="34" charset="0"/>
              </a:rPr>
              <a:t>6.2.1. </a:t>
            </a:r>
            <a:r>
              <a:rPr lang="vi-VN" sz="1800" b="1" dirty="0" smtClean="0">
                <a:cs typeface="Arial" pitchFamily="34" charset="0"/>
              </a:rPr>
              <a:t>Nghỉ </a:t>
            </a:r>
            <a:r>
              <a:rPr lang="vi-VN" sz="1800" b="1" dirty="0">
                <a:cs typeface="Arial" pitchFamily="34" charset="0"/>
              </a:rPr>
              <a:t>giữa ca</a:t>
            </a:r>
            <a:endParaRPr lang="en-US" sz="1800" b="1" dirty="0">
              <a:cs typeface="Arial" pitchFamily="34" charset="0"/>
            </a:endParaRPr>
          </a:p>
        </p:txBody>
      </p:sp>
      <p:sp>
        <p:nvSpPr>
          <p:cNvPr id="34" name="Hình chữ nhật: Góc Tròn 133">
            <a:extLst>
              <a:ext uri="{FF2B5EF4-FFF2-40B4-BE49-F238E27FC236}">
                <a16:creationId xmlns:a16="http://schemas.microsoft.com/office/drawing/2014/main" id="{F243C07B-B40E-DC0B-A91E-AE79C1BA091E}"/>
              </a:ext>
            </a:extLst>
          </p:cNvPr>
          <p:cNvSpPr/>
          <p:nvPr/>
        </p:nvSpPr>
        <p:spPr>
          <a:xfrm>
            <a:off x="146161" y="2321106"/>
            <a:ext cx="2775633" cy="1663813"/>
          </a:xfrm>
          <a:prstGeom prst="roundRect">
            <a:avLst>
              <a:gd name="adj" fmla="val 6484"/>
            </a:avLst>
          </a:prstGeom>
          <a:noFill/>
          <a:ln w="19050">
            <a:solidFill>
              <a:srgbClr val="167BC3"/>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35" name="TextBox 27">
            <a:extLst>
              <a:ext uri="{FF2B5EF4-FFF2-40B4-BE49-F238E27FC236}">
                <a16:creationId xmlns:a16="http://schemas.microsoft.com/office/drawing/2014/main" id="{C49AEEBA-23AE-E758-6B0C-B54112F945A7}"/>
              </a:ext>
            </a:extLst>
          </p:cNvPr>
          <p:cNvSpPr txBox="1"/>
          <p:nvPr/>
        </p:nvSpPr>
        <p:spPr>
          <a:xfrm>
            <a:off x="146162" y="2392130"/>
            <a:ext cx="2712076" cy="1200329"/>
          </a:xfrm>
          <a:prstGeom prst="rect">
            <a:avLst/>
          </a:prstGeom>
          <a:noFill/>
        </p:spPr>
        <p:txBody>
          <a:bodyPr wrap="square" rtlCol="0">
            <a:spAutoFit/>
          </a:bodyPr>
          <a:lstStyle/>
          <a:p>
            <a:pPr algn="ctr"/>
            <a:r>
              <a:rPr lang="vi-VN" sz="1800" dirty="0">
                <a:cs typeface="Arial" pitchFamily="34" charset="0"/>
              </a:rPr>
              <a:t>Người lao động </a:t>
            </a:r>
            <a:r>
              <a:rPr lang="vi-VN" sz="1800" dirty="0">
                <a:solidFill>
                  <a:srgbClr val="FF0000"/>
                </a:solidFill>
                <a:cs typeface="Arial" pitchFamily="34" charset="0"/>
              </a:rPr>
              <a:t>làm việc 8 giờ liên tục </a:t>
            </a:r>
            <a:r>
              <a:rPr lang="vi-VN" sz="1800" dirty="0">
                <a:cs typeface="Arial" pitchFamily="34" charset="0"/>
              </a:rPr>
              <a:t>thì được nghỉ </a:t>
            </a:r>
            <a:r>
              <a:rPr lang="vi-VN" sz="1800" dirty="0">
                <a:solidFill>
                  <a:srgbClr val="FF0000"/>
                </a:solidFill>
                <a:cs typeface="Arial" pitchFamily="34" charset="0"/>
              </a:rPr>
              <a:t>ít nhất 30 phút tính vào giờ làm việc</a:t>
            </a:r>
            <a:endParaRPr lang="en-US" sz="1800" dirty="0">
              <a:solidFill>
                <a:srgbClr val="FF0000"/>
              </a:solidFill>
              <a:cs typeface="Arial" pitchFamily="34" charset="0"/>
            </a:endParaRPr>
          </a:p>
        </p:txBody>
      </p:sp>
      <p:sp>
        <p:nvSpPr>
          <p:cNvPr id="36" name="Hình chữ nhật: Góc Tròn 133">
            <a:extLst>
              <a:ext uri="{FF2B5EF4-FFF2-40B4-BE49-F238E27FC236}">
                <a16:creationId xmlns:a16="http://schemas.microsoft.com/office/drawing/2014/main" id="{F01AF85E-6B01-201F-596C-C6C231BBB804}"/>
              </a:ext>
            </a:extLst>
          </p:cNvPr>
          <p:cNvSpPr/>
          <p:nvPr/>
        </p:nvSpPr>
        <p:spPr>
          <a:xfrm>
            <a:off x="5950744" y="2321106"/>
            <a:ext cx="2886074" cy="1663813"/>
          </a:xfrm>
          <a:prstGeom prst="roundRect">
            <a:avLst>
              <a:gd name="adj" fmla="val 6484"/>
            </a:avLst>
          </a:prstGeom>
          <a:noFill/>
          <a:ln w="19050">
            <a:solidFill>
              <a:srgbClr val="167BC3"/>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37" name="TextBox 27">
            <a:extLst>
              <a:ext uri="{FF2B5EF4-FFF2-40B4-BE49-F238E27FC236}">
                <a16:creationId xmlns:a16="http://schemas.microsoft.com/office/drawing/2014/main" id="{7E660929-4910-EC62-BF7D-E4064FC17571}"/>
              </a:ext>
            </a:extLst>
          </p:cNvPr>
          <p:cNvSpPr txBox="1"/>
          <p:nvPr/>
        </p:nvSpPr>
        <p:spPr>
          <a:xfrm>
            <a:off x="5950744" y="2391391"/>
            <a:ext cx="2886074" cy="1200329"/>
          </a:xfrm>
          <a:prstGeom prst="rect">
            <a:avLst/>
          </a:prstGeom>
          <a:noFill/>
        </p:spPr>
        <p:txBody>
          <a:bodyPr wrap="square" rtlCol="0">
            <a:spAutoFit/>
          </a:bodyPr>
          <a:lstStyle/>
          <a:p>
            <a:pPr algn="ctr"/>
            <a:r>
              <a:rPr lang="vi-VN" sz="1800" dirty="0">
                <a:cs typeface="Arial" pitchFamily="34" charset="0"/>
              </a:rPr>
              <a:t>Người lao động làm việc theo ca được </a:t>
            </a:r>
            <a:r>
              <a:rPr lang="vi-VN" sz="1800" dirty="0">
                <a:solidFill>
                  <a:srgbClr val="FF0000"/>
                </a:solidFill>
                <a:cs typeface="Arial" pitchFamily="34" charset="0"/>
              </a:rPr>
              <a:t>nghỉ ít nhất 12 giờ</a:t>
            </a:r>
            <a:r>
              <a:rPr lang="vi-VN" sz="1800" dirty="0">
                <a:cs typeface="Arial" pitchFamily="34" charset="0"/>
              </a:rPr>
              <a:t> trước khi chuyển sang ca khác</a:t>
            </a:r>
          </a:p>
        </p:txBody>
      </p:sp>
      <p:sp>
        <p:nvSpPr>
          <p:cNvPr id="38" name="Hình chữ nhật: Góc Tròn 133">
            <a:extLst>
              <a:ext uri="{FF2B5EF4-FFF2-40B4-BE49-F238E27FC236}">
                <a16:creationId xmlns:a16="http://schemas.microsoft.com/office/drawing/2014/main" id="{F4C43FB7-FE76-00CD-D785-2CE049537A9A}"/>
              </a:ext>
            </a:extLst>
          </p:cNvPr>
          <p:cNvSpPr/>
          <p:nvPr/>
        </p:nvSpPr>
        <p:spPr>
          <a:xfrm>
            <a:off x="3108269" y="2321106"/>
            <a:ext cx="2592443" cy="1663813"/>
          </a:xfrm>
          <a:prstGeom prst="roundRect">
            <a:avLst>
              <a:gd name="adj" fmla="val 6484"/>
            </a:avLst>
          </a:prstGeom>
          <a:noFill/>
          <a:ln w="19050">
            <a:solidFill>
              <a:srgbClr val="167BC3"/>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39" name="TextBox 27">
            <a:extLst>
              <a:ext uri="{FF2B5EF4-FFF2-40B4-BE49-F238E27FC236}">
                <a16:creationId xmlns:a16="http://schemas.microsoft.com/office/drawing/2014/main" id="{ECC650D8-B81A-891A-CA0C-D8E867FD7D94}"/>
              </a:ext>
            </a:extLst>
          </p:cNvPr>
          <p:cNvSpPr txBox="1"/>
          <p:nvPr/>
        </p:nvSpPr>
        <p:spPr>
          <a:xfrm>
            <a:off x="2988635" y="2607594"/>
            <a:ext cx="2712077" cy="923330"/>
          </a:xfrm>
          <a:prstGeom prst="rect">
            <a:avLst/>
          </a:prstGeom>
          <a:noFill/>
        </p:spPr>
        <p:txBody>
          <a:bodyPr wrap="square" rtlCol="0">
            <a:spAutoFit/>
          </a:bodyPr>
          <a:lstStyle/>
          <a:p>
            <a:pPr algn="ctr">
              <a:defRPr/>
            </a:pPr>
            <a:r>
              <a:rPr lang="vi-VN" sz="1800" dirty="0">
                <a:cs typeface="Arial" pitchFamily="34" charset="0"/>
              </a:rPr>
              <a:t>Người làm ca đêm được </a:t>
            </a:r>
            <a:r>
              <a:rPr lang="vi-VN" sz="1800" dirty="0">
                <a:solidFill>
                  <a:srgbClr val="FF0000"/>
                </a:solidFill>
                <a:cs typeface="Arial" pitchFamily="34" charset="0"/>
              </a:rPr>
              <a:t>nghỉ ít nhất 45 phút </a:t>
            </a:r>
            <a:r>
              <a:rPr lang="vi-VN" sz="1800" dirty="0">
                <a:cs typeface="Arial" pitchFamily="34" charset="0"/>
              </a:rPr>
              <a:t>tính vào giờ làm việc</a:t>
            </a:r>
            <a:endParaRPr lang="vi-VN" sz="1800" dirty="0">
              <a:latin typeface="+mn-lt"/>
              <a:cs typeface="Arial" pitchFamily="34" charset="0"/>
            </a:endParaRPr>
          </a:p>
        </p:txBody>
      </p:sp>
    </p:spTree>
    <p:extLst>
      <p:ext uri="{BB962C8B-B14F-4D97-AF65-F5344CB8AC3E}">
        <p14:creationId xmlns:p14="http://schemas.microsoft.com/office/powerpoint/2010/main" val="336427110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2" name="TextBox 1">
            <a:extLst>
              <a:ext uri="{FF2B5EF4-FFF2-40B4-BE49-F238E27FC236}">
                <a16:creationId xmlns:a16="http://schemas.microsoft.com/office/drawing/2014/main" id="{E626C0FD-CBD4-2AD1-DB89-A123C6D5F95F}"/>
              </a:ext>
            </a:extLst>
          </p:cNvPr>
          <p:cNvSpPr txBox="1"/>
          <p:nvPr/>
        </p:nvSpPr>
        <p:spPr>
          <a:xfrm>
            <a:off x="230980" y="570213"/>
            <a:ext cx="3890964" cy="400110"/>
          </a:xfrm>
          <a:prstGeom prst="rect">
            <a:avLst/>
          </a:prstGeom>
          <a:noFill/>
        </p:spPr>
        <p:txBody>
          <a:bodyPr wrap="square" rtlCol="0">
            <a:spAutoFit/>
          </a:bodyPr>
          <a:lstStyle/>
          <a:p>
            <a:pPr>
              <a:defRPr/>
            </a:pPr>
            <a:r>
              <a:rPr lang="vi-VN" sz="2000" b="1" dirty="0">
                <a:solidFill>
                  <a:srgbClr val="C00000"/>
                </a:solidFill>
                <a:cs typeface="Arial" pitchFamily="34" charset="0"/>
              </a:rPr>
              <a:t>3.</a:t>
            </a:r>
            <a:r>
              <a:rPr lang="en-US" sz="2000" b="1" dirty="0">
                <a:solidFill>
                  <a:srgbClr val="C00000"/>
                </a:solidFill>
                <a:cs typeface="Arial" pitchFamily="34" charset="0"/>
              </a:rPr>
              <a:t>6.2</a:t>
            </a:r>
            <a:r>
              <a:rPr lang="vi-VN" sz="2000" b="1" dirty="0">
                <a:solidFill>
                  <a:srgbClr val="C00000"/>
                </a:solidFill>
                <a:cs typeface="Arial" pitchFamily="34" charset="0"/>
              </a:rPr>
              <a:t>. Thời gian nghỉ ngơi</a:t>
            </a:r>
            <a:endParaRPr lang="vi-VN" sz="2000" b="1" dirty="0">
              <a:solidFill>
                <a:srgbClr val="C00000"/>
              </a:solidFill>
              <a:latin typeface="Arial" panose="020B0604020202020204" pitchFamily="34" charset="0"/>
              <a:ea typeface="Roboto" panose="02000000000000000000" pitchFamily="2" charset="0"/>
              <a:cs typeface="Arial" panose="020B0604020202020204" pitchFamily="34" charset="0"/>
            </a:endParaRPr>
          </a:p>
        </p:txBody>
      </p:sp>
      <p:sp>
        <p:nvSpPr>
          <p:cNvPr id="3" name="TextBox 27">
            <a:extLst>
              <a:ext uri="{FF2B5EF4-FFF2-40B4-BE49-F238E27FC236}">
                <a16:creationId xmlns:a16="http://schemas.microsoft.com/office/drawing/2014/main" id="{F6FC09C4-9F77-069C-9529-4217E89C548D}"/>
              </a:ext>
            </a:extLst>
          </p:cNvPr>
          <p:cNvSpPr txBox="1"/>
          <p:nvPr/>
        </p:nvSpPr>
        <p:spPr>
          <a:xfrm>
            <a:off x="491490" y="999383"/>
            <a:ext cx="3059430" cy="369332"/>
          </a:xfrm>
          <a:prstGeom prst="rect">
            <a:avLst/>
          </a:prstGeom>
          <a:noFill/>
        </p:spPr>
        <p:txBody>
          <a:bodyPr wrap="square" rtlCol="0">
            <a:spAutoFit/>
          </a:bodyPr>
          <a:lstStyle/>
          <a:p>
            <a:pPr algn="just">
              <a:defRPr/>
            </a:pPr>
            <a:r>
              <a:rPr lang="en-US" sz="1800" b="1" dirty="0" smtClean="0">
                <a:cs typeface="Arial" pitchFamily="34" charset="0"/>
              </a:rPr>
              <a:t>3.6.2.2. </a:t>
            </a:r>
            <a:r>
              <a:rPr lang="vi-VN" sz="1800" b="1" dirty="0">
                <a:cs typeface="Arial" pitchFamily="34" charset="0"/>
              </a:rPr>
              <a:t>Nghỉ hàng tuần</a:t>
            </a:r>
            <a:endParaRPr lang="en-US" sz="1800" b="1" dirty="0">
              <a:cs typeface="Arial" pitchFamily="34" charset="0"/>
            </a:endParaRPr>
          </a:p>
        </p:txBody>
      </p:sp>
      <p:sp>
        <p:nvSpPr>
          <p:cNvPr id="34" name="Hình chữ nhật: Góc Tròn 133">
            <a:extLst>
              <a:ext uri="{FF2B5EF4-FFF2-40B4-BE49-F238E27FC236}">
                <a16:creationId xmlns:a16="http://schemas.microsoft.com/office/drawing/2014/main" id="{F243C07B-B40E-DC0B-A91E-AE79C1BA091E}"/>
              </a:ext>
            </a:extLst>
          </p:cNvPr>
          <p:cNvSpPr/>
          <p:nvPr/>
        </p:nvSpPr>
        <p:spPr>
          <a:xfrm>
            <a:off x="146162" y="2321106"/>
            <a:ext cx="2268426" cy="1663813"/>
          </a:xfrm>
          <a:prstGeom prst="roundRect">
            <a:avLst>
              <a:gd name="adj" fmla="val 6484"/>
            </a:avLst>
          </a:prstGeom>
          <a:noFill/>
          <a:ln w="19050">
            <a:solidFill>
              <a:srgbClr val="167BC3"/>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35" name="TextBox 27">
            <a:extLst>
              <a:ext uri="{FF2B5EF4-FFF2-40B4-BE49-F238E27FC236}">
                <a16:creationId xmlns:a16="http://schemas.microsoft.com/office/drawing/2014/main" id="{C49AEEBA-23AE-E758-6B0C-B54112F945A7}"/>
              </a:ext>
            </a:extLst>
          </p:cNvPr>
          <p:cNvSpPr txBox="1"/>
          <p:nvPr/>
        </p:nvSpPr>
        <p:spPr>
          <a:xfrm>
            <a:off x="146163" y="2392130"/>
            <a:ext cx="2268426" cy="1200329"/>
          </a:xfrm>
          <a:prstGeom prst="rect">
            <a:avLst/>
          </a:prstGeom>
          <a:noFill/>
        </p:spPr>
        <p:txBody>
          <a:bodyPr wrap="square" rtlCol="0">
            <a:spAutoFit/>
          </a:bodyPr>
          <a:lstStyle/>
          <a:p>
            <a:pPr algn="ctr"/>
            <a:r>
              <a:rPr lang="vi-VN" sz="1800" dirty="0">
                <a:cs typeface="Arial" pitchFamily="34" charset="0"/>
              </a:rPr>
              <a:t>Người lao động được nghỉ ít nhất một ngày (24 giờ) trong một tuần</a:t>
            </a:r>
            <a:endParaRPr lang="en-US" sz="1800" dirty="0">
              <a:solidFill>
                <a:srgbClr val="FF0000"/>
              </a:solidFill>
              <a:cs typeface="Arial" pitchFamily="34" charset="0"/>
            </a:endParaRPr>
          </a:p>
        </p:txBody>
      </p:sp>
      <p:sp>
        <p:nvSpPr>
          <p:cNvPr id="36" name="Hình chữ nhật: Góc Tròn 133">
            <a:extLst>
              <a:ext uri="{FF2B5EF4-FFF2-40B4-BE49-F238E27FC236}">
                <a16:creationId xmlns:a16="http://schemas.microsoft.com/office/drawing/2014/main" id="{F01AF85E-6B01-201F-596C-C6C231BBB804}"/>
              </a:ext>
            </a:extLst>
          </p:cNvPr>
          <p:cNvSpPr/>
          <p:nvPr/>
        </p:nvSpPr>
        <p:spPr>
          <a:xfrm>
            <a:off x="6457950" y="2321106"/>
            <a:ext cx="2378867" cy="1663813"/>
          </a:xfrm>
          <a:prstGeom prst="roundRect">
            <a:avLst>
              <a:gd name="adj" fmla="val 6484"/>
            </a:avLst>
          </a:prstGeom>
          <a:noFill/>
          <a:ln w="19050">
            <a:solidFill>
              <a:srgbClr val="167BC3"/>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37" name="TextBox 27">
            <a:extLst>
              <a:ext uri="{FF2B5EF4-FFF2-40B4-BE49-F238E27FC236}">
                <a16:creationId xmlns:a16="http://schemas.microsoft.com/office/drawing/2014/main" id="{7E660929-4910-EC62-BF7D-E4064FC17571}"/>
              </a:ext>
            </a:extLst>
          </p:cNvPr>
          <p:cNvSpPr txBox="1"/>
          <p:nvPr/>
        </p:nvSpPr>
        <p:spPr>
          <a:xfrm>
            <a:off x="6400800" y="2391391"/>
            <a:ext cx="2436018" cy="1477328"/>
          </a:xfrm>
          <a:prstGeom prst="rect">
            <a:avLst/>
          </a:prstGeom>
          <a:noFill/>
        </p:spPr>
        <p:txBody>
          <a:bodyPr wrap="square" rtlCol="0">
            <a:spAutoFit/>
          </a:bodyPr>
          <a:lstStyle/>
          <a:p>
            <a:pPr algn="ctr"/>
            <a:r>
              <a:rPr lang="vi-VN" sz="1800" dirty="0">
                <a:effectLst/>
                <a:latin typeface="+mn-lt"/>
                <a:ea typeface="Times New Roman" panose="02020603050405020304" pitchFamily="18" charset="0"/>
              </a:rPr>
              <a:t>Người </a:t>
            </a:r>
            <a:r>
              <a:rPr lang="en-US" sz="1800" dirty="0">
                <a:effectLst/>
                <a:latin typeface="+mn-lt"/>
                <a:ea typeface="Times New Roman" panose="02020603050405020304" pitchFamily="18" charset="0"/>
              </a:rPr>
              <a:t>SDLĐ </a:t>
            </a:r>
            <a:r>
              <a:rPr lang="vi-VN" sz="1800" dirty="0">
                <a:effectLst/>
                <a:latin typeface="+mn-lt"/>
                <a:ea typeface="Times New Roman" panose="02020603050405020304" pitchFamily="18" charset="0"/>
              </a:rPr>
              <a:t>có thể sắp xếp ngày nghỉ tuần vào chủ nhật hoặc một ngày cố định trong tuần</a:t>
            </a:r>
            <a:endParaRPr lang="vi-VN" sz="1800" dirty="0">
              <a:latin typeface="+mn-lt"/>
              <a:cs typeface="Arial" pitchFamily="34" charset="0"/>
            </a:endParaRPr>
          </a:p>
        </p:txBody>
      </p:sp>
      <p:sp>
        <p:nvSpPr>
          <p:cNvPr id="38" name="Hình chữ nhật: Góc Tròn 133">
            <a:extLst>
              <a:ext uri="{FF2B5EF4-FFF2-40B4-BE49-F238E27FC236}">
                <a16:creationId xmlns:a16="http://schemas.microsoft.com/office/drawing/2014/main" id="{F4C43FB7-FE76-00CD-D785-2CE049537A9A}"/>
              </a:ext>
            </a:extLst>
          </p:cNvPr>
          <p:cNvSpPr/>
          <p:nvPr/>
        </p:nvSpPr>
        <p:spPr>
          <a:xfrm>
            <a:off x="2743201" y="2321106"/>
            <a:ext cx="3495958" cy="1663813"/>
          </a:xfrm>
          <a:prstGeom prst="roundRect">
            <a:avLst>
              <a:gd name="adj" fmla="val 6484"/>
            </a:avLst>
          </a:prstGeom>
          <a:noFill/>
          <a:ln w="19050">
            <a:solidFill>
              <a:srgbClr val="167BC3"/>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39" name="TextBox 27">
            <a:extLst>
              <a:ext uri="{FF2B5EF4-FFF2-40B4-BE49-F238E27FC236}">
                <a16:creationId xmlns:a16="http://schemas.microsoft.com/office/drawing/2014/main" id="{ECC650D8-B81A-891A-CA0C-D8E867FD7D94}"/>
              </a:ext>
            </a:extLst>
          </p:cNvPr>
          <p:cNvSpPr txBox="1"/>
          <p:nvPr/>
        </p:nvSpPr>
        <p:spPr>
          <a:xfrm>
            <a:off x="2753009" y="2414348"/>
            <a:ext cx="3443288" cy="1477328"/>
          </a:xfrm>
          <a:prstGeom prst="rect">
            <a:avLst/>
          </a:prstGeom>
          <a:noFill/>
        </p:spPr>
        <p:txBody>
          <a:bodyPr wrap="square" rtlCol="0">
            <a:spAutoFit/>
          </a:bodyPr>
          <a:lstStyle/>
          <a:p>
            <a:pPr algn="ctr">
              <a:defRPr/>
            </a:pPr>
            <a:r>
              <a:rPr lang="en-US" sz="1800" dirty="0">
                <a:cs typeface="Arial" pitchFamily="34" charset="0"/>
              </a:rPr>
              <a:t>TH </a:t>
            </a:r>
            <a:r>
              <a:rPr lang="vi-VN" sz="1800" dirty="0">
                <a:cs typeface="Arial" pitchFamily="34" charset="0"/>
              </a:rPr>
              <a:t>đặc biệt do chu kỳ lao động không thể nghỉ hàng tuần thì người </a:t>
            </a:r>
            <a:r>
              <a:rPr lang="en-US" sz="1800" dirty="0">
                <a:cs typeface="Arial" pitchFamily="34" charset="0"/>
              </a:rPr>
              <a:t>SDLĐ </a:t>
            </a:r>
            <a:r>
              <a:rPr lang="vi-VN" sz="1800" dirty="0">
                <a:cs typeface="Arial" pitchFamily="34" charset="0"/>
              </a:rPr>
              <a:t>phải đảm bảo cho </a:t>
            </a:r>
            <a:r>
              <a:rPr lang="en-US" sz="1800" dirty="0">
                <a:cs typeface="Arial" pitchFamily="34" charset="0"/>
              </a:rPr>
              <a:t>NLĐ </a:t>
            </a:r>
            <a:r>
              <a:rPr lang="vi-VN" sz="1800" dirty="0">
                <a:cs typeface="Arial" pitchFamily="34" charset="0"/>
              </a:rPr>
              <a:t>được nghỉ bình quân mỗi tháng ít nhất 4 ngày</a:t>
            </a:r>
            <a:endParaRPr lang="vi-VN" sz="1800" dirty="0">
              <a:latin typeface="+mn-lt"/>
              <a:cs typeface="Arial" pitchFamily="34" charset="0"/>
            </a:endParaRPr>
          </a:p>
        </p:txBody>
      </p:sp>
    </p:spTree>
    <p:extLst>
      <p:ext uri="{BB962C8B-B14F-4D97-AF65-F5344CB8AC3E}">
        <p14:creationId xmlns:p14="http://schemas.microsoft.com/office/powerpoint/2010/main" val="291301171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7">
            <a:extLst>
              <a:ext uri="{FF2B5EF4-FFF2-40B4-BE49-F238E27FC236}">
                <a16:creationId xmlns:a16="http://schemas.microsoft.com/office/drawing/2014/main" id="{7461F0CA-52DC-FFD3-EB94-A74F26BA0F6B}"/>
              </a:ext>
            </a:extLst>
          </p:cNvPr>
          <p:cNvSpPr txBox="1"/>
          <p:nvPr/>
        </p:nvSpPr>
        <p:spPr>
          <a:xfrm>
            <a:off x="639365" y="2039152"/>
            <a:ext cx="7865269" cy="2164695"/>
          </a:xfrm>
          <a:prstGeom prst="rect">
            <a:avLst/>
          </a:prstGeom>
          <a:noFill/>
        </p:spPr>
        <p:txBody>
          <a:bodyPr wrap="square" rtlCol="0">
            <a:spAutoFit/>
          </a:bodyPr>
          <a:lstStyle/>
          <a:p>
            <a:pPr algn="ctr">
              <a:lnSpc>
                <a:spcPct val="150000"/>
              </a:lnSpc>
            </a:pPr>
            <a:r>
              <a:rPr lang="en-US" sz="2000" dirty="0"/>
              <a:t>+ </a:t>
            </a:r>
            <a:r>
              <a:rPr lang="vi-VN" sz="1800" dirty="0">
                <a:cs typeface="Arial" pitchFamily="34" charset="0"/>
              </a:rPr>
              <a:t>Đối tượng, điều kiện:</a:t>
            </a:r>
            <a:r>
              <a:rPr lang="en-US" sz="1800" dirty="0">
                <a:cs typeface="Arial" pitchFamily="34" charset="0"/>
              </a:rPr>
              <a:t> </a:t>
            </a:r>
            <a:r>
              <a:rPr lang="en-US" sz="1800" dirty="0">
                <a:latin typeface="Arial" pitchFamily="34" charset="0"/>
                <a:cs typeface="Arial" pitchFamily="34" charset="0"/>
              </a:rPr>
              <a:t>N</a:t>
            </a:r>
            <a:r>
              <a:rPr lang="vi-VN" sz="1800" dirty="0">
                <a:cs typeface="Arial" pitchFamily="34" charset="0"/>
              </a:rPr>
              <a:t>gười lao động có </a:t>
            </a:r>
            <a:r>
              <a:rPr lang="vi-VN" sz="1800" dirty="0">
                <a:solidFill>
                  <a:srgbClr val="FF0000"/>
                </a:solidFill>
                <a:cs typeface="Arial" pitchFamily="34" charset="0"/>
              </a:rPr>
              <a:t>12 tháng </a:t>
            </a:r>
            <a:r>
              <a:rPr lang="vi-VN" sz="1800" dirty="0">
                <a:cs typeface="Arial" pitchFamily="34" charset="0"/>
              </a:rPr>
              <a:t>làm việc </a:t>
            </a:r>
            <a:r>
              <a:rPr lang="vi-VN" sz="1800" dirty="0">
                <a:solidFill>
                  <a:srgbClr val="FF0000"/>
                </a:solidFill>
                <a:cs typeface="Arial" pitchFamily="34" charset="0"/>
              </a:rPr>
              <a:t>tại một </a:t>
            </a:r>
            <a:r>
              <a:rPr lang="vi-VN" sz="1800" dirty="0">
                <a:cs typeface="Arial" pitchFamily="34" charset="0"/>
              </a:rPr>
              <a:t>doanh nghiệp hoặc với </a:t>
            </a:r>
            <a:r>
              <a:rPr lang="vi-VN" sz="1800" dirty="0">
                <a:solidFill>
                  <a:srgbClr val="FF0000"/>
                </a:solidFill>
                <a:cs typeface="Arial" pitchFamily="34" charset="0"/>
              </a:rPr>
              <a:t>một người sử dụng </a:t>
            </a:r>
            <a:r>
              <a:rPr lang="vi-VN" sz="1800" dirty="0">
                <a:cs typeface="Arial" pitchFamily="34" charset="0"/>
              </a:rPr>
              <a:t>lao động.</a:t>
            </a:r>
            <a:endParaRPr lang="en-US" sz="1800" dirty="0">
              <a:cs typeface="Arial" pitchFamily="34" charset="0"/>
            </a:endParaRPr>
          </a:p>
          <a:p>
            <a:pPr>
              <a:lnSpc>
                <a:spcPct val="150000"/>
              </a:lnSpc>
            </a:pPr>
            <a:r>
              <a:rPr lang="en-US" sz="1800" dirty="0">
                <a:cs typeface="Arial" pitchFamily="34" charset="0"/>
              </a:rPr>
              <a:t>+ </a:t>
            </a:r>
            <a:r>
              <a:rPr lang="vi-VN" sz="1800" dirty="0">
                <a:cs typeface="Arial" pitchFamily="34" charset="0"/>
              </a:rPr>
              <a:t>Mức nghỉ cơ bản</a:t>
            </a:r>
            <a:r>
              <a:rPr lang="en-US" sz="1800" dirty="0">
                <a:cs typeface="Arial" pitchFamily="34" charset="0"/>
              </a:rPr>
              <a:t>:</a:t>
            </a:r>
            <a:endParaRPr lang="vi-VN" sz="1800" dirty="0">
              <a:cs typeface="Arial" pitchFamily="34" charset="0"/>
            </a:endParaRPr>
          </a:p>
          <a:p>
            <a:pPr algn="ctr">
              <a:lnSpc>
                <a:spcPct val="150000"/>
              </a:lnSpc>
            </a:pPr>
            <a:endParaRPr lang="vi-VN" sz="1800" dirty="0">
              <a:cs typeface="Arial" pitchFamily="34" charset="0"/>
            </a:endParaRPr>
          </a:p>
          <a:p>
            <a:pPr algn="ctr">
              <a:lnSpc>
                <a:spcPct val="150000"/>
              </a:lnSpc>
            </a:pPr>
            <a:endParaRPr lang="en-US" sz="1800" b="1" dirty="0">
              <a:latin typeface="Arial" pitchFamily="34" charset="0"/>
              <a:cs typeface="Arial" pitchFamily="34" charset="0"/>
            </a:endParaRPr>
          </a:p>
        </p:txBody>
      </p:sp>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2" name="TextBox 1">
            <a:extLst>
              <a:ext uri="{FF2B5EF4-FFF2-40B4-BE49-F238E27FC236}">
                <a16:creationId xmlns:a16="http://schemas.microsoft.com/office/drawing/2014/main" id="{E626C0FD-CBD4-2AD1-DB89-A123C6D5F95F}"/>
              </a:ext>
            </a:extLst>
          </p:cNvPr>
          <p:cNvSpPr txBox="1"/>
          <p:nvPr/>
        </p:nvSpPr>
        <p:spPr>
          <a:xfrm>
            <a:off x="230980" y="996906"/>
            <a:ext cx="6619400" cy="707886"/>
          </a:xfrm>
          <a:prstGeom prst="rect">
            <a:avLst/>
          </a:prstGeom>
          <a:noFill/>
        </p:spPr>
        <p:txBody>
          <a:bodyPr wrap="square" rtlCol="0">
            <a:spAutoFit/>
          </a:bodyPr>
          <a:lstStyle/>
          <a:p>
            <a:pPr>
              <a:defRPr/>
            </a:pPr>
            <a:r>
              <a:rPr lang="en-US" sz="2000" b="1" dirty="0" smtClean="0">
                <a:cs typeface="Arial" pitchFamily="34" charset="0"/>
              </a:rPr>
              <a:t>3.6.2.3</a:t>
            </a:r>
            <a:r>
              <a:rPr lang="vi-VN" sz="2000" b="1" dirty="0" smtClean="0">
                <a:cs typeface="Arial" pitchFamily="34" charset="0"/>
              </a:rPr>
              <a:t>. </a:t>
            </a:r>
            <a:r>
              <a:rPr lang="vi-VN" sz="2000" b="1" dirty="0">
                <a:cs typeface="Arial" pitchFamily="34" charset="0"/>
              </a:rPr>
              <a:t>Nghỉ hàng năm</a:t>
            </a:r>
            <a:r>
              <a:rPr lang="vi-VN" sz="2000" dirty="0">
                <a:cs typeface="Arial" pitchFamily="34" charset="0"/>
              </a:rPr>
              <a:t> </a:t>
            </a:r>
            <a:r>
              <a:rPr lang="vi-VN" sz="2000" b="1" dirty="0">
                <a:solidFill>
                  <a:schemeClr val="tx1">
                    <a:lumMod val="50000"/>
                  </a:schemeClr>
                </a:solidFill>
                <a:cs typeface="Arial" pitchFamily="34" charset="0"/>
              </a:rPr>
              <a:t>hưởng nguyên lương</a:t>
            </a:r>
          </a:p>
          <a:p>
            <a:pPr algn="ctr"/>
            <a:endParaRPr lang="vi-VN" sz="2000" b="1" dirty="0">
              <a:solidFill>
                <a:srgbClr val="C00000"/>
              </a:solidFill>
              <a:latin typeface="Arial" panose="020B0604020202020204" pitchFamily="34" charset="0"/>
              <a:ea typeface="Roboto" panose="02000000000000000000" pitchFamily="2" charset="0"/>
              <a:cs typeface="Arial" panose="020B0604020202020204" pitchFamily="34" charset="0"/>
            </a:endParaRPr>
          </a:p>
        </p:txBody>
      </p:sp>
      <p:sp>
        <p:nvSpPr>
          <p:cNvPr id="4" name="TextBox 3">
            <a:extLst>
              <a:ext uri="{FF2B5EF4-FFF2-40B4-BE49-F238E27FC236}">
                <a16:creationId xmlns:a16="http://schemas.microsoft.com/office/drawing/2014/main" id="{F8C59AD6-967E-D6B5-08CD-75891AF3F5E6}"/>
              </a:ext>
            </a:extLst>
          </p:cNvPr>
          <p:cNvSpPr txBox="1"/>
          <p:nvPr/>
        </p:nvSpPr>
        <p:spPr>
          <a:xfrm>
            <a:off x="230980" y="570213"/>
            <a:ext cx="3890964" cy="400110"/>
          </a:xfrm>
          <a:prstGeom prst="rect">
            <a:avLst/>
          </a:prstGeom>
          <a:noFill/>
        </p:spPr>
        <p:txBody>
          <a:bodyPr wrap="square" rtlCol="0">
            <a:spAutoFit/>
          </a:bodyPr>
          <a:lstStyle/>
          <a:p>
            <a:pPr>
              <a:defRPr/>
            </a:pPr>
            <a:r>
              <a:rPr lang="vi-VN" sz="2000" b="1" dirty="0">
                <a:solidFill>
                  <a:srgbClr val="C00000"/>
                </a:solidFill>
                <a:cs typeface="Arial" pitchFamily="34" charset="0"/>
              </a:rPr>
              <a:t>3.</a:t>
            </a:r>
            <a:r>
              <a:rPr lang="en-US" sz="2000" b="1" dirty="0">
                <a:solidFill>
                  <a:srgbClr val="C00000"/>
                </a:solidFill>
                <a:cs typeface="Arial" pitchFamily="34" charset="0"/>
              </a:rPr>
              <a:t>6.2</a:t>
            </a:r>
            <a:r>
              <a:rPr lang="vi-VN" sz="2000" b="1" dirty="0">
                <a:solidFill>
                  <a:srgbClr val="C00000"/>
                </a:solidFill>
                <a:cs typeface="Arial" pitchFamily="34" charset="0"/>
              </a:rPr>
              <a:t>. Thời gian nghỉ ngơi</a:t>
            </a:r>
            <a:endParaRPr lang="vi-VN" sz="2000" b="1" dirty="0">
              <a:solidFill>
                <a:srgbClr val="C00000"/>
              </a:solidFill>
              <a:latin typeface="Arial" panose="020B0604020202020204" pitchFamily="34" charset="0"/>
              <a:ea typeface="Roboto" panose="02000000000000000000" pitchFamily="2" charset="0"/>
              <a:cs typeface="Arial" panose="020B0604020202020204" pitchFamily="34" charset="0"/>
            </a:endParaRPr>
          </a:p>
        </p:txBody>
      </p:sp>
    </p:spTree>
    <p:extLst>
      <p:ext uri="{BB962C8B-B14F-4D97-AF65-F5344CB8AC3E}">
        <p14:creationId xmlns:p14="http://schemas.microsoft.com/office/powerpoint/2010/main" val="17113965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1000"/>
                                        <p:tgtEl>
                                          <p:spTgt spid="4"/>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randombar(horizontal)">
                                      <p:cBhvr>
                                        <p:cTn id="10" dur="1000"/>
                                        <p:tgtEl>
                                          <p:spTgt spid="2"/>
                                        </p:tgtEl>
                                      </p:cBhvr>
                                    </p:animEffect>
                                  </p:childTnLst>
                                </p:cTn>
                              </p:par>
                            </p:childTnLst>
                          </p:cTn>
                        </p:par>
                        <p:par>
                          <p:cTn id="11" fill="hold">
                            <p:stCondLst>
                              <p:cond delay="1000"/>
                            </p:stCondLst>
                            <p:childTnLst>
                              <p:par>
                                <p:cTn id="12" presetID="22" presetClass="entr" presetSubtype="1" fill="hold" grpId="0"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up)">
                                      <p:cBhvr>
                                        <p:cTn id="14"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 grpId="0"/>
      <p:bldP spid="4" grpId="0"/>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3" name="AutoShape 6" descr="Danh ca Ngọc Sơn chia sẻ di chúc viết tay sâu sắc và đầy tình cảm của người  cha quá cố - MOLI Star">
            <a:extLst>
              <a:ext uri="{FF2B5EF4-FFF2-40B4-BE49-F238E27FC236}">
                <a16:creationId xmlns:a16="http://schemas.microsoft.com/office/drawing/2014/main" id="{09A0B033-5114-91F5-D69C-16D907191493}"/>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4" name="AutoShape 6" descr="Danh ca Ngọc Sơn chia sẻ di chúc viết tay sâu sắc và đầy tình cảm của người  cha quá cố - MOLI Star">
            <a:extLst>
              <a:ext uri="{FF2B5EF4-FFF2-40B4-BE49-F238E27FC236}">
                <a16:creationId xmlns:a16="http://schemas.microsoft.com/office/drawing/2014/main" id="{47BBC2CB-2333-C287-606B-87D7D41FCA23}"/>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grpSp>
        <p:nvGrpSpPr>
          <p:cNvPr id="15" name="Nhóm 19">
            <a:extLst>
              <a:ext uri="{FF2B5EF4-FFF2-40B4-BE49-F238E27FC236}">
                <a16:creationId xmlns:a16="http://schemas.microsoft.com/office/drawing/2014/main" id="{AFD251D4-AFBC-E0DC-D107-7CC8CC6622E5}"/>
              </a:ext>
            </a:extLst>
          </p:cNvPr>
          <p:cNvGrpSpPr/>
          <p:nvPr/>
        </p:nvGrpSpPr>
        <p:grpSpPr>
          <a:xfrm>
            <a:off x="2363752" y="896621"/>
            <a:ext cx="6780248" cy="646331"/>
            <a:chOff x="613795" y="3058308"/>
            <a:chExt cx="6471131" cy="861775"/>
          </a:xfrm>
        </p:grpSpPr>
        <p:sp>
          <p:nvSpPr>
            <p:cNvPr id="16" name="TextBox 27">
              <a:extLst>
                <a:ext uri="{FF2B5EF4-FFF2-40B4-BE49-F238E27FC236}">
                  <a16:creationId xmlns:a16="http://schemas.microsoft.com/office/drawing/2014/main" id="{541F13E1-9034-E501-8D1E-BE960D2945A6}"/>
                </a:ext>
              </a:extLst>
            </p:cNvPr>
            <p:cNvSpPr txBox="1"/>
            <p:nvPr/>
          </p:nvSpPr>
          <p:spPr>
            <a:xfrm>
              <a:off x="934822" y="3058308"/>
              <a:ext cx="6150104" cy="861775"/>
            </a:xfrm>
            <a:prstGeom prst="rect">
              <a:avLst/>
            </a:prstGeom>
            <a:noFill/>
          </p:spPr>
          <p:txBody>
            <a:bodyPr wrap="square" rtlCol="0">
              <a:spAutoFit/>
            </a:bodyPr>
            <a:lstStyle/>
            <a:p>
              <a:pPr>
                <a:defRPr/>
              </a:pPr>
              <a:r>
                <a:rPr lang="vi-VN" sz="1800" dirty="0">
                  <a:solidFill>
                    <a:srgbClr val="FF0000"/>
                  </a:solidFill>
                  <a:cs typeface="Arial" pitchFamily="34" charset="0"/>
                </a:rPr>
                <a:t>12 ngày làm việc </a:t>
              </a:r>
              <a:r>
                <a:rPr lang="vi-VN" sz="1800" dirty="0">
                  <a:cs typeface="Arial" pitchFamily="34" charset="0"/>
                </a:rPr>
                <a:t>đối với người làm công việc trong điều kiện bình thường</a:t>
              </a:r>
              <a:endParaRPr lang="en-US" sz="1800" dirty="0">
                <a:latin typeface="Arial" pitchFamily="34" charset="0"/>
                <a:cs typeface="Arial" pitchFamily="34" charset="0"/>
              </a:endParaRPr>
            </a:p>
          </p:txBody>
        </p:sp>
        <p:sp>
          <p:nvSpPr>
            <p:cNvPr id="27" name="Lưu Đồ: Quyết Định 41">
              <a:extLst>
                <a:ext uri="{FF2B5EF4-FFF2-40B4-BE49-F238E27FC236}">
                  <a16:creationId xmlns:a16="http://schemas.microsoft.com/office/drawing/2014/main" id="{0338B73F-146C-871B-1B22-7D1074F7E8EF}"/>
                </a:ext>
              </a:extLst>
            </p:cNvPr>
            <p:cNvSpPr/>
            <p:nvPr/>
          </p:nvSpPr>
          <p:spPr>
            <a:xfrm rot="16200000">
              <a:off x="571791" y="3416268"/>
              <a:ext cx="229860" cy="145852"/>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schemeClr val="tx1"/>
                </a:solidFill>
              </a:endParaRPr>
            </a:p>
          </p:txBody>
        </p:sp>
      </p:grpSp>
      <p:grpSp>
        <p:nvGrpSpPr>
          <p:cNvPr id="60" name="Nhóm 80">
            <a:extLst>
              <a:ext uri="{FF2B5EF4-FFF2-40B4-BE49-F238E27FC236}">
                <a16:creationId xmlns:a16="http://schemas.microsoft.com/office/drawing/2014/main" id="{2BCD4E2B-3400-449A-A366-A1990164440B}"/>
              </a:ext>
            </a:extLst>
          </p:cNvPr>
          <p:cNvGrpSpPr/>
          <p:nvPr/>
        </p:nvGrpSpPr>
        <p:grpSpPr>
          <a:xfrm>
            <a:off x="2422031" y="1591453"/>
            <a:ext cx="6636902" cy="1754326"/>
            <a:chOff x="851095" y="3606990"/>
            <a:chExt cx="6241751" cy="2339103"/>
          </a:xfrm>
        </p:grpSpPr>
        <p:sp>
          <p:nvSpPr>
            <p:cNvPr id="61" name="TextBox 27">
              <a:extLst>
                <a:ext uri="{FF2B5EF4-FFF2-40B4-BE49-F238E27FC236}">
                  <a16:creationId xmlns:a16="http://schemas.microsoft.com/office/drawing/2014/main" id="{05B4F591-70B4-F89C-7958-995760C2CC23}"/>
                </a:ext>
              </a:extLst>
            </p:cNvPr>
            <p:cNvSpPr txBox="1"/>
            <p:nvPr/>
          </p:nvSpPr>
          <p:spPr>
            <a:xfrm>
              <a:off x="1112621" y="3606990"/>
              <a:ext cx="5980225" cy="2339103"/>
            </a:xfrm>
            <a:prstGeom prst="rect">
              <a:avLst/>
            </a:prstGeom>
            <a:noFill/>
          </p:spPr>
          <p:txBody>
            <a:bodyPr wrap="square" rtlCol="0">
              <a:spAutoFit/>
            </a:bodyPr>
            <a:lstStyle/>
            <a:p>
              <a:pPr>
                <a:defRPr/>
              </a:pPr>
              <a:r>
                <a:rPr lang="vi-VN" sz="1800" dirty="0">
                  <a:solidFill>
                    <a:srgbClr val="FF0000"/>
                  </a:solidFill>
                  <a:cs typeface="Arial" pitchFamily="34" charset="0"/>
                </a:rPr>
                <a:t>14 ngày làm việc </a:t>
              </a:r>
              <a:r>
                <a:rPr lang="vi-VN" sz="1800" dirty="0">
                  <a:cs typeface="Arial" pitchFamily="34" charset="0"/>
                </a:rPr>
                <a:t>đối với</a:t>
              </a:r>
              <a:r>
                <a:rPr lang="en-US" sz="1800" dirty="0">
                  <a:cs typeface="Arial" pitchFamily="34" charset="0"/>
                </a:rPr>
                <a:t> </a:t>
              </a:r>
              <a:r>
                <a:rPr lang="en-US" sz="1800" dirty="0">
                  <a:latin typeface="Arial" pitchFamily="34" charset="0"/>
                  <a:cs typeface="Arial" pitchFamily="34" charset="0"/>
                </a:rPr>
                <a:t>N</a:t>
              </a:r>
              <a:r>
                <a:rPr lang="vi-VN" sz="1800" dirty="0">
                  <a:latin typeface="Arial" pitchFamily="34" charset="0"/>
                  <a:cs typeface="Arial" pitchFamily="34" charset="0"/>
                </a:rPr>
                <a:t>gười </a:t>
              </a:r>
              <a:r>
                <a:rPr lang="vi-VN" sz="1800" dirty="0">
                  <a:solidFill>
                    <a:schemeClr val="tx1"/>
                  </a:solidFill>
                  <a:latin typeface="Arial" pitchFamily="34" charset="0"/>
                  <a:cs typeface="Arial" pitchFamily="34" charset="0"/>
                </a:rPr>
                <a:t>làm công việc </a:t>
              </a:r>
              <a:r>
                <a:rPr lang="vi-VN" sz="1800" dirty="0">
                  <a:solidFill>
                    <a:srgbClr val="FF0000"/>
                  </a:solidFill>
                  <a:latin typeface="Arial" pitchFamily="34" charset="0"/>
                  <a:cs typeface="Arial" pitchFamily="34" charset="0"/>
                </a:rPr>
                <a:t>nặng nhọc</a:t>
              </a:r>
              <a:r>
                <a:rPr lang="vi-VN" sz="1800" dirty="0">
                  <a:latin typeface="Arial" pitchFamily="34" charset="0"/>
                  <a:cs typeface="Arial" pitchFamily="34" charset="0"/>
                </a:rPr>
                <a:t>, độc hại, nguy hiểm hoặc người làm việc ở những nơi có </a:t>
              </a:r>
              <a:r>
                <a:rPr lang="en-US" sz="1800" dirty="0">
                  <a:latin typeface="Arial" pitchFamily="34" charset="0"/>
                  <a:cs typeface="Arial" pitchFamily="34" charset="0"/>
                </a:rPr>
                <a:t>ĐK</a:t>
              </a:r>
              <a:r>
                <a:rPr lang="vi-VN" sz="1800" dirty="0">
                  <a:latin typeface="Arial" pitchFamily="34" charset="0"/>
                  <a:cs typeface="Arial" pitchFamily="34" charset="0"/>
                </a:rPr>
                <a:t> sinh sống </a:t>
              </a:r>
              <a:r>
                <a:rPr lang="vi-VN" sz="1800" dirty="0">
                  <a:solidFill>
                    <a:srgbClr val="FF0000"/>
                  </a:solidFill>
                  <a:latin typeface="Arial" pitchFamily="34" charset="0"/>
                  <a:cs typeface="Arial" pitchFamily="34" charset="0"/>
                </a:rPr>
                <a:t>khắc nghiệt </a:t>
              </a:r>
              <a:r>
                <a:rPr lang="vi-VN" sz="1800" dirty="0">
                  <a:latin typeface="Arial" pitchFamily="34" charset="0"/>
                  <a:cs typeface="Arial" pitchFamily="34" charset="0"/>
                </a:rPr>
                <a:t>theo danh mục do Bộ </a:t>
              </a:r>
              <a:r>
                <a:rPr lang="en-US" sz="1800" dirty="0">
                  <a:latin typeface="Arial" pitchFamily="34" charset="0"/>
                  <a:cs typeface="Arial" pitchFamily="34" charset="0"/>
                </a:rPr>
                <a:t>LĐ</a:t>
              </a:r>
              <a:r>
                <a:rPr lang="vi-VN" sz="1800" dirty="0">
                  <a:latin typeface="Arial" pitchFamily="34" charset="0"/>
                  <a:cs typeface="Arial" pitchFamily="34" charset="0"/>
                </a:rPr>
                <a:t>- T</a:t>
              </a:r>
              <a:r>
                <a:rPr lang="en-US" sz="1800" dirty="0">
                  <a:latin typeface="Arial" pitchFamily="34" charset="0"/>
                  <a:cs typeface="Arial" pitchFamily="34" charset="0"/>
                </a:rPr>
                <a:t>B</a:t>
              </a:r>
              <a:r>
                <a:rPr lang="vi-VN" sz="1800" dirty="0">
                  <a:latin typeface="Arial" pitchFamily="34" charset="0"/>
                  <a:cs typeface="Arial" pitchFamily="34" charset="0"/>
                </a:rPr>
                <a:t> và X</a:t>
              </a:r>
              <a:r>
                <a:rPr lang="en-US" sz="1800" dirty="0">
                  <a:latin typeface="Arial" pitchFamily="34" charset="0"/>
                  <a:cs typeface="Arial" pitchFamily="34" charset="0"/>
                </a:rPr>
                <a:t>H</a:t>
              </a:r>
              <a:r>
                <a:rPr lang="vi-VN" sz="1800" dirty="0">
                  <a:latin typeface="Arial" pitchFamily="34" charset="0"/>
                  <a:cs typeface="Arial" pitchFamily="34" charset="0"/>
                </a:rPr>
                <a:t> chủ trì phối hợp với Bộ Y tế ban hành</a:t>
              </a:r>
            </a:p>
            <a:p>
              <a:pPr>
                <a:defRPr/>
              </a:pPr>
              <a:endParaRPr lang="vi-VN" sz="1800" dirty="0">
                <a:cs typeface="Arial" pitchFamily="34" charset="0"/>
              </a:endParaRPr>
            </a:p>
          </p:txBody>
        </p:sp>
        <p:sp>
          <p:nvSpPr>
            <p:cNvPr id="72" name="Lưu Đồ: Quyết Định 92">
              <a:extLst>
                <a:ext uri="{FF2B5EF4-FFF2-40B4-BE49-F238E27FC236}">
                  <a16:creationId xmlns:a16="http://schemas.microsoft.com/office/drawing/2014/main" id="{8E6FFD12-3188-7D23-F5B6-760D6C97DAA1}"/>
                </a:ext>
              </a:extLst>
            </p:cNvPr>
            <p:cNvSpPr/>
            <p:nvPr/>
          </p:nvSpPr>
          <p:spPr>
            <a:xfrm rot="16200000">
              <a:off x="788917" y="4235901"/>
              <a:ext cx="302180" cy="17782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schemeClr val="tx1"/>
                </a:solidFill>
              </a:endParaRPr>
            </a:p>
          </p:txBody>
        </p:sp>
      </p:grpSp>
      <p:grpSp>
        <p:nvGrpSpPr>
          <p:cNvPr id="5" name="Group 2">
            <a:extLst>
              <a:ext uri="{FF2B5EF4-FFF2-40B4-BE49-F238E27FC236}">
                <a16:creationId xmlns:a16="http://schemas.microsoft.com/office/drawing/2014/main" id="{4C170490-CBEF-5097-7FD6-A50D375828E8}"/>
              </a:ext>
            </a:extLst>
          </p:cNvPr>
          <p:cNvGrpSpPr/>
          <p:nvPr/>
        </p:nvGrpSpPr>
        <p:grpSpPr>
          <a:xfrm>
            <a:off x="-3604" y="1608064"/>
            <a:ext cx="2778134" cy="2560407"/>
            <a:chOff x="1570236" y="1649046"/>
            <a:chExt cx="4979429" cy="4363441"/>
          </a:xfrm>
        </p:grpSpPr>
        <p:pic>
          <p:nvPicPr>
            <p:cNvPr id="6" name="Picture 12" descr="Graphical user interface&#10;&#10;Description automatically generated with medium confidence">
              <a:extLst>
                <a:ext uri="{FF2B5EF4-FFF2-40B4-BE49-F238E27FC236}">
                  <a16:creationId xmlns:a16="http://schemas.microsoft.com/office/drawing/2014/main" id="{900001E6-1647-0A0A-443A-D6CB86602B0A}"/>
                </a:ext>
              </a:extLst>
            </p:cNvPr>
            <p:cNvPicPr>
              <a:picLocks noChangeAspect="1"/>
            </p:cNvPicPr>
            <p:nvPr/>
          </p:nvPicPr>
          <p:blipFill rotWithShape="1">
            <a:blip r:embed="rId2">
              <a:extLst>
                <a:ext uri="{28A0092B-C50C-407E-A947-70E740481C1C}">
                  <a14:useLocalDpi xmlns:a14="http://schemas.microsoft.com/office/drawing/2010/main" val="0"/>
                </a:ext>
              </a:extLst>
            </a:blip>
            <a:srcRect l="10156" t="23836" r="59289" b="22614"/>
            <a:stretch/>
          </p:blipFill>
          <p:spPr>
            <a:xfrm>
              <a:off x="1570236" y="1649046"/>
              <a:ext cx="4979429" cy="4363441"/>
            </a:xfrm>
            <a:prstGeom prst="rect">
              <a:avLst/>
            </a:prstGeom>
          </p:spPr>
        </p:pic>
        <p:sp>
          <p:nvSpPr>
            <p:cNvPr id="7" name="TextBox 19">
              <a:extLst>
                <a:ext uri="{FF2B5EF4-FFF2-40B4-BE49-F238E27FC236}">
                  <a16:creationId xmlns:a16="http://schemas.microsoft.com/office/drawing/2014/main" id="{A9182E55-B572-54FC-8484-F791F3A7C11A}"/>
                </a:ext>
              </a:extLst>
            </p:cNvPr>
            <p:cNvSpPr txBox="1"/>
            <p:nvPr/>
          </p:nvSpPr>
          <p:spPr>
            <a:xfrm>
              <a:off x="3020600" y="3159760"/>
              <a:ext cx="1958727" cy="923649"/>
            </a:xfrm>
            <a:prstGeom prst="rect">
              <a:avLst/>
            </a:prstGeom>
            <a:noFill/>
          </p:spPr>
          <p:txBody>
            <a:bodyPr wrap="square" rtlCol="0">
              <a:spAutoFit/>
            </a:bodyPr>
            <a:lstStyle/>
            <a:p>
              <a:pPr algn="ctr">
                <a:defRPr/>
              </a:pPr>
              <a:r>
                <a:rPr lang="en-US" sz="1800" b="1" dirty="0" err="1">
                  <a:cs typeface="Arial" pitchFamily="34" charset="0"/>
                </a:rPr>
                <a:t>Mức</a:t>
              </a:r>
              <a:r>
                <a:rPr lang="en-US" sz="1800" b="1" dirty="0">
                  <a:cs typeface="Arial" pitchFamily="34" charset="0"/>
                </a:rPr>
                <a:t> </a:t>
              </a:r>
              <a:r>
                <a:rPr lang="en-US" sz="1800" b="1" dirty="0" err="1">
                  <a:cs typeface="Arial" pitchFamily="34" charset="0"/>
                </a:rPr>
                <a:t>nghỉ</a:t>
              </a:r>
              <a:r>
                <a:rPr lang="en-US" sz="1800" b="1" dirty="0">
                  <a:cs typeface="Arial" pitchFamily="34" charset="0"/>
                </a:rPr>
                <a:t> </a:t>
              </a:r>
              <a:r>
                <a:rPr lang="en-US" sz="1800" b="1" dirty="0" err="1">
                  <a:cs typeface="Arial" pitchFamily="34" charset="0"/>
                </a:rPr>
                <a:t>cơ</a:t>
              </a:r>
              <a:r>
                <a:rPr lang="en-US" sz="1800" b="1" dirty="0">
                  <a:cs typeface="Arial" pitchFamily="34" charset="0"/>
                </a:rPr>
                <a:t> </a:t>
              </a:r>
              <a:r>
                <a:rPr lang="en-US" sz="1800" b="1" dirty="0" err="1">
                  <a:cs typeface="Arial" pitchFamily="34" charset="0"/>
                </a:rPr>
                <a:t>bản</a:t>
              </a:r>
              <a:endParaRPr lang="en-US" sz="2400" b="1" dirty="0">
                <a:cs typeface="Arial" pitchFamily="34" charset="0"/>
              </a:endParaRPr>
            </a:p>
          </p:txBody>
        </p:sp>
      </p:grpSp>
      <p:grpSp>
        <p:nvGrpSpPr>
          <p:cNvPr id="20" name="Nhóm 80">
            <a:extLst>
              <a:ext uri="{FF2B5EF4-FFF2-40B4-BE49-F238E27FC236}">
                <a16:creationId xmlns:a16="http://schemas.microsoft.com/office/drawing/2014/main" id="{BFDA4897-0EA9-27A0-50A4-22AFA3CA745C}"/>
              </a:ext>
            </a:extLst>
          </p:cNvPr>
          <p:cNvGrpSpPr/>
          <p:nvPr/>
        </p:nvGrpSpPr>
        <p:grpSpPr>
          <a:xfrm>
            <a:off x="2541774" y="2971746"/>
            <a:ext cx="6602226" cy="1754326"/>
            <a:chOff x="231578" y="3033833"/>
            <a:chExt cx="6943858" cy="2339103"/>
          </a:xfrm>
        </p:grpSpPr>
        <p:sp>
          <p:nvSpPr>
            <p:cNvPr id="21" name="TextBox 27">
              <a:extLst>
                <a:ext uri="{FF2B5EF4-FFF2-40B4-BE49-F238E27FC236}">
                  <a16:creationId xmlns:a16="http://schemas.microsoft.com/office/drawing/2014/main" id="{A472A89C-7E13-684F-FDEB-D887C0688C7E}"/>
                </a:ext>
              </a:extLst>
            </p:cNvPr>
            <p:cNvSpPr txBox="1"/>
            <p:nvPr/>
          </p:nvSpPr>
          <p:spPr>
            <a:xfrm>
              <a:off x="487580" y="3033833"/>
              <a:ext cx="6687856" cy="2339103"/>
            </a:xfrm>
            <a:prstGeom prst="rect">
              <a:avLst/>
            </a:prstGeom>
            <a:noFill/>
          </p:spPr>
          <p:txBody>
            <a:bodyPr wrap="square" rtlCol="0">
              <a:spAutoFit/>
            </a:bodyPr>
            <a:lstStyle/>
            <a:p>
              <a:pPr>
                <a:defRPr/>
              </a:pPr>
              <a:r>
                <a:rPr lang="vi-VN" sz="1800" dirty="0">
                  <a:solidFill>
                    <a:srgbClr val="FF0000"/>
                  </a:solidFill>
                  <a:cs typeface="Arial" pitchFamily="34" charset="0"/>
                </a:rPr>
                <a:t>1</a:t>
              </a:r>
              <a:r>
                <a:rPr lang="en-US" sz="1800" dirty="0">
                  <a:solidFill>
                    <a:srgbClr val="FF0000"/>
                  </a:solidFill>
                  <a:latin typeface="Arial" pitchFamily="34" charset="0"/>
                  <a:cs typeface="Arial" pitchFamily="34" charset="0"/>
                </a:rPr>
                <a:t>6</a:t>
              </a:r>
              <a:r>
                <a:rPr lang="vi-VN" sz="1800" dirty="0">
                  <a:solidFill>
                    <a:srgbClr val="FF0000"/>
                  </a:solidFill>
                  <a:cs typeface="Arial" pitchFamily="34" charset="0"/>
                </a:rPr>
                <a:t> ngày làm việc </a:t>
              </a:r>
              <a:r>
                <a:rPr lang="vi-VN" sz="1800" dirty="0">
                  <a:cs typeface="Arial" pitchFamily="34" charset="0"/>
                </a:rPr>
                <a:t>đối với</a:t>
              </a:r>
              <a:r>
                <a:rPr lang="en-US" sz="1800" dirty="0">
                  <a:cs typeface="Arial" pitchFamily="34" charset="0"/>
                </a:rPr>
                <a:t> </a:t>
              </a:r>
              <a:r>
                <a:rPr lang="vi-VN" sz="1800" dirty="0">
                  <a:latin typeface="Arial" pitchFamily="34" charset="0"/>
                  <a:cs typeface="Arial" pitchFamily="34" charset="0"/>
                </a:rPr>
                <a:t>16 ngày làm việc đối với người làm công việc </a:t>
              </a:r>
              <a:r>
                <a:rPr lang="vi-VN" sz="1800" dirty="0">
                  <a:solidFill>
                    <a:srgbClr val="FF0000"/>
                  </a:solidFill>
                  <a:latin typeface="Arial" pitchFamily="34" charset="0"/>
                  <a:cs typeface="Arial" pitchFamily="34" charset="0"/>
                </a:rPr>
                <a:t>đặc biệt nặng nhọc</a:t>
              </a:r>
              <a:r>
                <a:rPr lang="vi-VN" sz="1800" dirty="0">
                  <a:latin typeface="Arial" pitchFamily="34" charset="0"/>
                  <a:cs typeface="Arial" pitchFamily="34" charset="0"/>
                </a:rPr>
                <a:t>, độc hại, nguy hiểm hoặc người làm việc ở những nơi có điều kiện sinh sống </a:t>
              </a:r>
              <a:r>
                <a:rPr lang="vi-VN" sz="1800" dirty="0">
                  <a:solidFill>
                    <a:srgbClr val="FF0000"/>
                  </a:solidFill>
                  <a:latin typeface="Arial" pitchFamily="34" charset="0"/>
                  <a:cs typeface="Arial" pitchFamily="34" charset="0"/>
                </a:rPr>
                <a:t>đặc biệt khắc nghiệt </a:t>
              </a:r>
              <a:r>
                <a:rPr lang="vi-VN" sz="1800" dirty="0">
                  <a:latin typeface="Arial" pitchFamily="34" charset="0"/>
                  <a:cs typeface="Arial" pitchFamily="34" charset="0"/>
                </a:rPr>
                <a:t>theo danh mục do Bộ </a:t>
              </a:r>
              <a:r>
                <a:rPr lang="en-US" sz="1800" dirty="0">
                  <a:latin typeface="Arial" pitchFamily="34" charset="0"/>
                  <a:cs typeface="Arial" pitchFamily="34" charset="0"/>
                </a:rPr>
                <a:t>LĐTB – XH </a:t>
              </a:r>
              <a:r>
                <a:rPr lang="vi-VN" sz="1800" dirty="0">
                  <a:latin typeface="Arial" pitchFamily="34" charset="0"/>
                  <a:cs typeface="Arial" pitchFamily="34" charset="0"/>
                </a:rPr>
                <a:t>chủ trì phối hợp với Bộ Y tế ban hành</a:t>
              </a:r>
            </a:p>
            <a:p>
              <a:pPr>
                <a:defRPr/>
              </a:pPr>
              <a:endParaRPr lang="vi-VN" sz="1800" dirty="0">
                <a:cs typeface="Arial" pitchFamily="34" charset="0"/>
              </a:endParaRPr>
            </a:p>
          </p:txBody>
        </p:sp>
        <p:sp>
          <p:nvSpPr>
            <p:cNvPr id="33" name="Lưu Đồ: Quyết Định 88">
              <a:extLst>
                <a:ext uri="{FF2B5EF4-FFF2-40B4-BE49-F238E27FC236}">
                  <a16:creationId xmlns:a16="http://schemas.microsoft.com/office/drawing/2014/main" id="{ED4949B0-281E-56D7-F8EE-DB2A504A8098}"/>
                </a:ext>
              </a:extLst>
            </p:cNvPr>
            <p:cNvSpPr/>
            <p:nvPr/>
          </p:nvSpPr>
          <p:spPr>
            <a:xfrm rot="16200000">
              <a:off x="189574" y="3766822"/>
              <a:ext cx="229860" cy="145852"/>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schemeClr val="tx1"/>
                </a:solidFill>
              </a:endParaRPr>
            </a:p>
          </p:txBody>
        </p:sp>
      </p:grpSp>
      <p:sp>
        <p:nvSpPr>
          <p:cNvPr id="2" name="TextBox 1">
            <a:extLst>
              <a:ext uri="{FF2B5EF4-FFF2-40B4-BE49-F238E27FC236}">
                <a16:creationId xmlns:a16="http://schemas.microsoft.com/office/drawing/2014/main" id="{C677B978-63B3-8678-D891-80189D800BC6}"/>
              </a:ext>
            </a:extLst>
          </p:cNvPr>
          <p:cNvSpPr txBox="1"/>
          <p:nvPr/>
        </p:nvSpPr>
        <p:spPr>
          <a:xfrm>
            <a:off x="66291" y="325406"/>
            <a:ext cx="6060914" cy="707886"/>
          </a:xfrm>
          <a:prstGeom prst="rect">
            <a:avLst/>
          </a:prstGeom>
          <a:noFill/>
        </p:spPr>
        <p:txBody>
          <a:bodyPr wrap="square" rtlCol="0">
            <a:spAutoFit/>
          </a:bodyPr>
          <a:lstStyle/>
          <a:p>
            <a:pPr>
              <a:defRPr/>
            </a:pPr>
            <a:r>
              <a:rPr lang="en-US" sz="2000" b="1" dirty="0" smtClean="0">
                <a:cs typeface="Arial" pitchFamily="34" charset="0"/>
              </a:rPr>
              <a:t>3.6.3</a:t>
            </a:r>
            <a:r>
              <a:rPr lang="vi-VN" sz="2000" b="1" dirty="0" smtClean="0">
                <a:cs typeface="Arial" pitchFamily="34" charset="0"/>
              </a:rPr>
              <a:t>. </a:t>
            </a:r>
            <a:r>
              <a:rPr lang="vi-VN" sz="2000" b="1" dirty="0">
                <a:cs typeface="Arial" pitchFamily="34" charset="0"/>
              </a:rPr>
              <a:t>Nghỉ hàng năm</a:t>
            </a:r>
            <a:r>
              <a:rPr lang="vi-VN" sz="2000" dirty="0">
                <a:cs typeface="Arial" pitchFamily="34" charset="0"/>
              </a:rPr>
              <a:t> </a:t>
            </a:r>
            <a:r>
              <a:rPr lang="vi-VN" sz="2000" b="1" dirty="0">
                <a:solidFill>
                  <a:schemeClr val="tx1">
                    <a:lumMod val="50000"/>
                  </a:schemeClr>
                </a:solidFill>
                <a:cs typeface="Arial" pitchFamily="34" charset="0"/>
              </a:rPr>
              <a:t>hưởng nguyên lương</a:t>
            </a:r>
          </a:p>
          <a:p>
            <a:pPr algn="ctr"/>
            <a:endParaRPr lang="vi-VN" sz="2000" b="1" dirty="0">
              <a:solidFill>
                <a:srgbClr val="C00000"/>
              </a:solidFill>
              <a:latin typeface="Arial" panose="020B0604020202020204" pitchFamily="34" charset="0"/>
              <a:ea typeface="Roboto" panose="02000000000000000000" pitchFamily="2" charset="0"/>
              <a:cs typeface="Arial" panose="020B0604020202020204" pitchFamily="34" charset="0"/>
            </a:endParaRPr>
          </a:p>
        </p:txBody>
      </p:sp>
    </p:spTree>
    <p:extLst>
      <p:ext uri="{BB962C8B-B14F-4D97-AF65-F5344CB8AC3E}">
        <p14:creationId xmlns:p14="http://schemas.microsoft.com/office/powerpoint/2010/main" val="4018806400"/>
      </p:ext>
    </p:extLst>
  </p:cSld>
  <p:clrMapOvr>
    <a:masterClrMapping/>
  </p:clrMapOvr>
  <mc:AlternateContent xmlns:mc="http://schemas.openxmlformats.org/markup-compatibility/2006">
    <mc:Choice xmlns="" xmlns:p159="http://schemas.microsoft.com/office/powerpoint/2015/09/main" Requires="p159">
      <p:transition spd="slow">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1000"/>
                                        <p:tgtEl>
                                          <p:spTgt spid="2"/>
                                        </p:tgtEl>
                                      </p:cBhvr>
                                    </p:animEffect>
                                  </p:childTnLst>
                                </p:cTn>
                              </p:par>
                            </p:childTnLst>
                          </p:cTn>
                        </p:par>
                        <p:par>
                          <p:cTn id="8" fill="hold">
                            <p:stCondLst>
                              <p:cond delay="1000"/>
                            </p:stCondLst>
                            <p:childTnLst>
                              <p:par>
                                <p:cTn id="9" presetID="22" presetClass="entr" presetSubtype="1" fill="hold"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wipe(up)">
                                      <p:cBhvr>
                                        <p:cTn id="11" dur="750"/>
                                        <p:tgtEl>
                                          <p:spTgt spid="15"/>
                                        </p:tgtEl>
                                      </p:cBhvr>
                                    </p:animEffect>
                                  </p:childTnLst>
                                </p:cTn>
                              </p:par>
                            </p:childTnLst>
                          </p:cTn>
                        </p:par>
                        <p:par>
                          <p:cTn id="12" fill="hold">
                            <p:stCondLst>
                              <p:cond delay="1750"/>
                            </p:stCondLst>
                            <p:childTnLst>
                              <p:par>
                                <p:cTn id="13" presetID="22" presetClass="entr" presetSubtype="1" fill="hold" nodeType="afterEffect">
                                  <p:stCondLst>
                                    <p:cond delay="0"/>
                                  </p:stCondLst>
                                  <p:childTnLst>
                                    <p:set>
                                      <p:cBhvr>
                                        <p:cTn id="14" dur="1" fill="hold">
                                          <p:stCondLst>
                                            <p:cond delay="0"/>
                                          </p:stCondLst>
                                        </p:cTn>
                                        <p:tgtEl>
                                          <p:spTgt spid="60"/>
                                        </p:tgtEl>
                                        <p:attrNameLst>
                                          <p:attrName>style.visibility</p:attrName>
                                        </p:attrNameLst>
                                      </p:cBhvr>
                                      <p:to>
                                        <p:strVal val="visible"/>
                                      </p:to>
                                    </p:set>
                                    <p:animEffect transition="in" filter="wipe(up)">
                                      <p:cBhvr>
                                        <p:cTn id="15" dur="750"/>
                                        <p:tgtEl>
                                          <p:spTgt spid="60"/>
                                        </p:tgtEl>
                                      </p:cBhvr>
                                    </p:animEffect>
                                  </p:childTnLst>
                                </p:cTn>
                              </p:par>
                            </p:childTnLst>
                          </p:cTn>
                        </p:par>
                        <p:par>
                          <p:cTn id="16" fill="hold">
                            <p:stCondLst>
                              <p:cond delay="2500"/>
                            </p:stCondLst>
                            <p:childTnLst>
                              <p:par>
                                <p:cTn id="17" presetID="22" presetClass="entr" presetSubtype="1" fill="hold" nodeType="after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wipe(up)">
                                      <p:cBhvr>
                                        <p:cTn id="19" dur="75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7">
            <a:extLst>
              <a:ext uri="{FF2B5EF4-FFF2-40B4-BE49-F238E27FC236}">
                <a16:creationId xmlns:a16="http://schemas.microsoft.com/office/drawing/2014/main" id="{7461F0CA-52DC-FFD3-EB94-A74F26BA0F6B}"/>
              </a:ext>
            </a:extLst>
          </p:cNvPr>
          <p:cNvSpPr txBox="1"/>
          <p:nvPr/>
        </p:nvSpPr>
        <p:spPr>
          <a:xfrm>
            <a:off x="1193006" y="1798776"/>
            <a:ext cx="6800850" cy="3365024"/>
          </a:xfrm>
          <a:prstGeom prst="rect">
            <a:avLst/>
          </a:prstGeom>
          <a:noFill/>
        </p:spPr>
        <p:txBody>
          <a:bodyPr wrap="square" rtlCol="0">
            <a:spAutoFit/>
          </a:bodyPr>
          <a:lstStyle/>
          <a:p>
            <a:pPr algn="ctr">
              <a:lnSpc>
                <a:spcPct val="150000"/>
              </a:lnSpc>
            </a:pPr>
            <a:endParaRPr lang="en-US" sz="1800" dirty="0">
              <a:cs typeface="Arial" pitchFamily="34" charset="0"/>
            </a:endParaRPr>
          </a:p>
          <a:p>
            <a:pPr algn="ctr">
              <a:lnSpc>
                <a:spcPct val="150000"/>
              </a:lnSpc>
            </a:pPr>
            <a:r>
              <a:rPr lang="en-US" sz="1800" dirty="0">
                <a:cs typeface="Arial" pitchFamily="34" charset="0"/>
              </a:rPr>
              <a:t>+ </a:t>
            </a:r>
            <a:r>
              <a:rPr lang="vi-VN" sz="1800" dirty="0">
                <a:cs typeface="Arial" pitchFamily="34" charset="0"/>
              </a:rPr>
              <a:t>Mức nghỉ </a:t>
            </a:r>
            <a:r>
              <a:rPr lang="en-US" sz="1800" dirty="0" err="1">
                <a:cs typeface="Arial" pitchFamily="34" charset="0"/>
              </a:rPr>
              <a:t>theo</a:t>
            </a:r>
            <a:r>
              <a:rPr lang="en-US" sz="1800" dirty="0">
                <a:cs typeface="Arial" pitchFamily="34" charset="0"/>
              </a:rPr>
              <a:t> </a:t>
            </a:r>
            <a:r>
              <a:rPr lang="en-US" sz="1800" dirty="0" err="1">
                <a:cs typeface="Arial" pitchFamily="34" charset="0"/>
              </a:rPr>
              <a:t>thâm</a:t>
            </a:r>
            <a:r>
              <a:rPr lang="en-US" sz="1800" dirty="0">
                <a:cs typeface="Arial" pitchFamily="34" charset="0"/>
              </a:rPr>
              <a:t> </a:t>
            </a:r>
            <a:r>
              <a:rPr lang="en-US" sz="1800" dirty="0" err="1">
                <a:cs typeface="Arial" pitchFamily="34" charset="0"/>
              </a:rPr>
              <a:t>niên</a:t>
            </a:r>
            <a:r>
              <a:rPr lang="en-US" sz="1800" dirty="0">
                <a:cs typeface="Arial" pitchFamily="34" charset="0"/>
              </a:rPr>
              <a:t>: N</a:t>
            </a:r>
            <a:r>
              <a:rPr lang="vi-VN" sz="1800" dirty="0">
                <a:cs typeface="Arial" pitchFamily="34" charset="0"/>
              </a:rPr>
              <a:t>goài mức nghỉ cơ bản</a:t>
            </a:r>
            <a:r>
              <a:rPr lang="en-US" sz="1800" dirty="0">
                <a:cs typeface="Arial" pitchFamily="34" charset="0"/>
              </a:rPr>
              <a:t>: </a:t>
            </a:r>
            <a:r>
              <a:rPr lang="en-US" sz="1800" dirty="0">
                <a:latin typeface="Arial" pitchFamily="34" charset="0"/>
                <a:cs typeface="Arial" pitchFamily="34" charset="0"/>
              </a:rPr>
              <a:t>C</a:t>
            </a:r>
            <a:r>
              <a:rPr lang="vi-VN" sz="1800" dirty="0">
                <a:cs typeface="Arial" pitchFamily="34" charset="0"/>
              </a:rPr>
              <a:t>ứ </a:t>
            </a:r>
            <a:r>
              <a:rPr lang="vi-VN" sz="1800" dirty="0">
                <a:solidFill>
                  <a:srgbClr val="FF0000"/>
                </a:solidFill>
                <a:cs typeface="Arial" pitchFamily="34" charset="0"/>
              </a:rPr>
              <a:t>5 năm </a:t>
            </a:r>
            <a:r>
              <a:rPr lang="vi-VN" sz="1800" dirty="0">
                <a:cs typeface="Arial" pitchFamily="34" charset="0"/>
              </a:rPr>
              <a:t>làm việc cho </a:t>
            </a:r>
            <a:r>
              <a:rPr lang="vi-VN" sz="1800" dirty="0">
                <a:solidFill>
                  <a:srgbClr val="FF0000"/>
                </a:solidFill>
                <a:cs typeface="Arial" pitchFamily="34" charset="0"/>
              </a:rPr>
              <a:t>một </a:t>
            </a:r>
            <a:r>
              <a:rPr lang="vi-VN" sz="1800" dirty="0">
                <a:cs typeface="Arial" pitchFamily="34" charset="0"/>
              </a:rPr>
              <a:t>doanh nghiệp hoặc </a:t>
            </a:r>
            <a:r>
              <a:rPr lang="vi-VN" sz="1800" dirty="0">
                <a:solidFill>
                  <a:srgbClr val="FF0000"/>
                </a:solidFill>
                <a:cs typeface="Arial" pitchFamily="34" charset="0"/>
              </a:rPr>
              <a:t>một người sử dụng lao động </a:t>
            </a:r>
            <a:r>
              <a:rPr lang="vi-VN" sz="1800" dirty="0">
                <a:cs typeface="Arial" pitchFamily="34" charset="0"/>
              </a:rPr>
              <a:t>được </a:t>
            </a:r>
            <a:r>
              <a:rPr lang="vi-VN" sz="1800" dirty="0">
                <a:solidFill>
                  <a:srgbClr val="FF0000"/>
                </a:solidFill>
                <a:cs typeface="Arial" pitchFamily="34" charset="0"/>
              </a:rPr>
              <a:t>cộng thêm 1 </a:t>
            </a:r>
            <a:r>
              <a:rPr lang="vi-VN" sz="1800" dirty="0">
                <a:cs typeface="Arial" pitchFamily="34" charset="0"/>
              </a:rPr>
              <a:t>ngày.</a:t>
            </a:r>
          </a:p>
          <a:p>
            <a:pPr algn="ctr">
              <a:lnSpc>
                <a:spcPct val="150000"/>
              </a:lnSpc>
            </a:pPr>
            <a:endParaRPr lang="vi-VN" sz="1800" b="1" dirty="0">
              <a:cs typeface="Arial" pitchFamily="34" charset="0"/>
            </a:endParaRPr>
          </a:p>
          <a:p>
            <a:pPr algn="ctr">
              <a:lnSpc>
                <a:spcPct val="150000"/>
              </a:lnSpc>
            </a:pPr>
            <a:endParaRPr lang="vi-VN" sz="1800" dirty="0">
              <a:cs typeface="Arial" pitchFamily="34" charset="0"/>
            </a:endParaRPr>
          </a:p>
          <a:p>
            <a:pPr algn="ctr">
              <a:lnSpc>
                <a:spcPct val="150000"/>
              </a:lnSpc>
            </a:pPr>
            <a:endParaRPr lang="vi-VN" sz="1800" dirty="0">
              <a:cs typeface="Arial" pitchFamily="34" charset="0"/>
            </a:endParaRPr>
          </a:p>
          <a:p>
            <a:pPr algn="ctr">
              <a:lnSpc>
                <a:spcPct val="150000"/>
              </a:lnSpc>
            </a:pPr>
            <a:endParaRPr lang="en-US" sz="1800" b="1" dirty="0">
              <a:latin typeface="Arial" pitchFamily="34" charset="0"/>
              <a:cs typeface="Arial" pitchFamily="34" charset="0"/>
            </a:endParaRPr>
          </a:p>
        </p:txBody>
      </p:sp>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2" name="TextBox 1">
            <a:extLst>
              <a:ext uri="{FF2B5EF4-FFF2-40B4-BE49-F238E27FC236}">
                <a16:creationId xmlns:a16="http://schemas.microsoft.com/office/drawing/2014/main" id="{E626C0FD-CBD4-2AD1-DB89-A123C6D5F95F}"/>
              </a:ext>
            </a:extLst>
          </p:cNvPr>
          <p:cNvSpPr txBox="1"/>
          <p:nvPr/>
        </p:nvSpPr>
        <p:spPr>
          <a:xfrm>
            <a:off x="230980" y="1030606"/>
            <a:ext cx="6413660" cy="707886"/>
          </a:xfrm>
          <a:prstGeom prst="rect">
            <a:avLst/>
          </a:prstGeom>
          <a:noFill/>
        </p:spPr>
        <p:txBody>
          <a:bodyPr wrap="square" rtlCol="0">
            <a:spAutoFit/>
          </a:bodyPr>
          <a:lstStyle/>
          <a:p>
            <a:pPr>
              <a:defRPr/>
            </a:pPr>
            <a:r>
              <a:rPr lang="en-US" sz="2000" b="1" dirty="0" smtClean="0">
                <a:cs typeface="Arial" pitchFamily="34" charset="0"/>
              </a:rPr>
              <a:t>3.6.3.1.1.</a:t>
            </a:r>
            <a:r>
              <a:rPr lang="vi-VN" sz="2000" b="1" dirty="0" smtClean="0">
                <a:cs typeface="Arial" pitchFamily="34" charset="0"/>
              </a:rPr>
              <a:t> </a:t>
            </a:r>
            <a:r>
              <a:rPr lang="vi-VN" sz="2000" b="1" dirty="0">
                <a:cs typeface="Arial" pitchFamily="34" charset="0"/>
              </a:rPr>
              <a:t>Nghỉ hàng năm</a:t>
            </a:r>
            <a:r>
              <a:rPr lang="vi-VN" sz="2000" dirty="0">
                <a:cs typeface="Arial" pitchFamily="34" charset="0"/>
              </a:rPr>
              <a:t> </a:t>
            </a:r>
            <a:r>
              <a:rPr lang="vi-VN" sz="2000" b="1" dirty="0">
                <a:solidFill>
                  <a:schemeClr val="tx1">
                    <a:lumMod val="50000"/>
                  </a:schemeClr>
                </a:solidFill>
                <a:cs typeface="Arial" pitchFamily="34" charset="0"/>
              </a:rPr>
              <a:t>hưởng nguyên lương</a:t>
            </a:r>
          </a:p>
          <a:p>
            <a:pPr algn="ctr"/>
            <a:endParaRPr lang="vi-VN" sz="2000" b="1" dirty="0">
              <a:solidFill>
                <a:srgbClr val="C00000"/>
              </a:solidFill>
              <a:latin typeface="Arial" panose="020B0604020202020204" pitchFamily="34" charset="0"/>
              <a:ea typeface="Roboto" panose="02000000000000000000" pitchFamily="2" charset="0"/>
              <a:cs typeface="Arial" panose="020B0604020202020204" pitchFamily="34" charset="0"/>
            </a:endParaRPr>
          </a:p>
        </p:txBody>
      </p:sp>
      <p:sp>
        <p:nvSpPr>
          <p:cNvPr id="4" name="TextBox 3">
            <a:extLst>
              <a:ext uri="{FF2B5EF4-FFF2-40B4-BE49-F238E27FC236}">
                <a16:creationId xmlns:a16="http://schemas.microsoft.com/office/drawing/2014/main" id="{F8C59AD6-967E-D6B5-08CD-75891AF3F5E6}"/>
              </a:ext>
            </a:extLst>
          </p:cNvPr>
          <p:cNvSpPr txBox="1"/>
          <p:nvPr/>
        </p:nvSpPr>
        <p:spPr>
          <a:xfrm>
            <a:off x="230980" y="570213"/>
            <a:ext cx="3890964" cy="400110"/>
          </a:xfrm>
          <a:prstGeom prst="rect">
            <a:avLst/>
          </a:prstGeom>
          <a:noFill/>
        </p:spPr>
        <p:txBody>
          <a:bodyPr wrap="square" rtlCol="0">
            <a:spAutoFit/>
          </a:bodyPr>
          <a:lstStyle/>
          <a:p>
            <a:pPr>
              <a:defRPr/>
            </a:pPr>
            <a:r>
              <a:rPr lang="vi-VN" sz="2000" b="1" dirty="0">
                <a:solidFill>
                  <a:srgbClr val="C00000"/>
                </a:solidFill>
                <a:cs typeface="Arial" pitchFamily="34" charset="0"/>
              </a:rPr>
              <a:t>3.</a:t>
            </a:r>
            <a:r>
              <a:rPr lang="en-US" sz="2000" b="1" dirty="0" smtClean="0">
                <a:solidFill>
                  <a:srgbClr val="C00000"/>
                </a:solidFill>
                <a:cs typeface="Arial" pitchFamily="34" charset="0"/>
              </a:rPr>
              <a:t>6.3.1</a:t>
            </a:r>
            <a:r>
              <a:rPr lang="vi-VN" sz="2000" b="1" dirty="0" smtClean="0">
                <a:solidFill>
                  <a:srgbClr val="C00000"/>
                </a:solidFill>
                <a:cs typeface="Arial" pitchFamily="34" charset="0"/>
              </a:rPr>
              <a:t>. </a:t>
            </a:r>
            <a:r>
              <a:rPr lang="vi-VN" sz="2000" b="1" dirty="0">
                <a:solidFill>
                  <a:srgbClr val="C00000"/>
                </a:solidFill>
                <a:cs typeface="Arial" pitchFamily="34" charset="0"/>
              </a:rPr>
              <a:t>Thời gian nghỉ ngơi</a:t>
            </a:r>
            <a:endParaRPr lang="vi-VN" sz="2000" b="1" dirty="0">
              <a:solidFill>
                <a:srgbClr val="C00000"/>
              </a:solidFill>
              <a:latin typeface="Arial" panose="020B0604020202020204" pitchFamily="34" charset="0"/>
              <a:ea typeface="Roboto" panose="02000000000000000000" pitchFamily="2" charset="0"/>
              <a:cs typeface="Arial" panose="020B0604020202020204" pitchFamily="34" charset="0"/>
            </a:endParaRPr>
          </a:p>
        </p:txBody>
      </p:sp>
    </p:spTree>
    <p:extLst>
      <p:ext uri="{BB962C8B-B14F-4D97-AF65-F5344CB8AC3E}">
        <p14:creationId xmlns:p14="http://schemas.microsoft.com/office/powerpoint/2010/main" val="33343751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1000"/>
                                        <p:tgtEl>
                                          <p:spTgt spid="4"/>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randombar(horizontal)">
                                      <p:cBhvr>
                                        <p:cTn id="10" dur="1000"/>
                                        <p:tgtEl>
                                          <p:spTgt spid="2"/>
                                        </p:tgtEl>
                                      </p:cBhvr>
                                    </p:animEffect>
                                  </p:childTnLst>
                                </p:cTn>
                              </p:par>
                            </p:childTnLst>
                          </p:cTn>
                        </p:par>
                        <p:par>
                          <p:cTn id="11" fill="hold">
                            <p:stCondLst>
                              <p:cond delay="1000"/>
                            </p:stCondLst>
                            <p:childTnLst>
                              <p:par>
                                <p:cTn id="12" presetID="22" presetClass="entr" presetSubtype="1" fill="hold" grpId="0"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up)">
                                      <p:cBhvr>
                                        <p:cTn id="14"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 grpId="0"/>
      <p:bldP spid="4" grpId="0"/>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7">
            <a:extLst>
              <a:ext uri="{FF2B5EF4-FFF2-40B4-BE49-F238E27FC236}">
                <a16:creationId xmlns:a16="http://schemas.microsoft.com/office/drawing/2014/main" id="{7461F0CA-52DC-FFD3-EB94-A74F26BA0F6B}"/>
              </a:ext>
            </a:extLst>
          </p:cNvPr>
          <p:cNvSpPr txBox="1"/>
          <p:nvPr/>
        </p:nvSpPr>
        <p:spPr>
          <a:xfrm>
            <a:off x="842963" y="1798776"/>
            <a:ext cx="7715249" cy="3226524"/>
          </a:xfrm>
          <a:prstGeom prst="rect">
            <a:avLst/>
          </a:prstGeom>
          <a:noFill/>
        </p:spPr>
        <p:txBody>
          <a:bodyPr wrap="square" rtlCol="0">
            <a:spAutoFit/>
          </a:bodyPr>
          <a:lstStyle/>
          <a:p>
            <a:pPr algn="ctr">
              <a:lnSpc>
                <a:spcPct val="150000"/>
              </a:lnSpc>
            </a:pPr>
            <a:endParaRPr lang="en-US" sz="1800" dirty="0">
              <a:cs typeface="Arial" pitchFamily="34" charset="0"/>
            </a:endParaRPr>
          </a:p>
          <a:p>
            <a:pPr algn="ctr">
              <a:lnSpc>
                <a:spcPct val="150000"/>
              </a:lnSpc>
              <a:defRPr/>
            </a:pPr>
            <a:r>
              <a:rPr lang="vi-VN" sz="1800" dirty="0">
                <a:cs typeface="Arial" pitchFamily="34" charset="0"/>
              </a:rPr>
              <a:t>Phương thức tổ chức nghỉ hàng năm:</a:t>
            </a:r>
            <a:r>
              <a:rPr lang="en-US" sz="1800" dirty="0">
                <a:cs typeface="Arial" pitchFamily="34" charset="0"/>
              </a:rPr>
              <a:t> </a:t>
            </a:r>
            <a:r>
              <a:rPr lang="en-US" sz="1800" dirty="0">
                <a:latin typeface="Arial" pitchFamily="34" charset="0"/>
                <a:cs typeface="Arial" pitchFamily="34" charset="0"/>
              </a:rPr>
              <a:t>N</a:t>
            </a:r>
            <a:r>
              <a:rPr lang="vi-VN" sz="1800" dirty="0">
                <a:latin typeface="Arial" pitchFamily="34" charset="0"/>
                <a:cs typeface="Arial" pitchFamily="34" charset="0"/>
              </a:rPr>
              <a:t>gười </a:t>
            </a:r>
            <a:r>
              <a:rPr lang="en-US" sz="1800" dirty="0">
                <a:latin typeface="Arial" pitchFamily="34" charset="0"/>
                <a:cs typeface="Arial" pitchFamily="34" charset="0"/>
              </a:rPr>
              <a:t>SDLĐ </a:t>
            </a:r>
            <a:r>
              <a:rPr lang="vi-VN" sz="1800" dirty="0">
                <a:latin typeface="Arial" pitchFamily="34" charset="0"/>
                <a:cs typeface="Arial" pitchFamily="34" charset="0"/>
              </a:rPr>
              <a:t>bàn bạc với Công đoàn, xây dựng lịch nghỉ hàng năm và thông báo cho người </a:t>
            </a:r>
            <a:r>
              <a:rPr lang="en-US" sz="1800" dirty="0">
                <a:latin typeface="Arial" pitchFamily="34" charset="0"/>
                <a:cs typeface="Arial" pitchFamily="34" charset="0"/>
              </a:rPr>
              <a:t>LĐ. </a:t>
            </a:r>
            <a:r>
              <a:rPr lang="vi-VN" sz="1800" dirty="0">
                <a:latin typeface="Arial" pitchFamily="34" charset="0"/>
                <a:cs typeface="Arial" pitchFamily="34" charset="0"/>
              </a:rPr>
              <a:t>N</a:t>
            </a:r>
            <a:r>
              <a:rPr lang="en-US" sz="1800" dirty="0">
                <a:latin typeface="Arial" pitchFamily="34" charset="0"/>
                <a:cs typeface="Arial" pitchFamily="34" charset="0"/>
              </a:rPr>
              <a:t>LĐ </a:t>
            </a:r>
            <a:r>
              <a:rPr lang="vi-VN" sz="1800" dirty="0">
                <a:latin typeface="Arial" pitchFamily="34" charset="0"/>
                <a:cs typeface="Arial" pitchFamily="34" charset="0"/>
              </a:rPr>
              <a:t>có thể thỏa thuận với </a:t>
            </a:r>
            <a:r>
              <a:rPr lang="en-US" sz="1800" dirty="0">
                <a:latin typeface="Arial" pitchFamily="34" charset="0"/>
                <a:cs typeface="Arial" pitchFamily="34" charset="0"/>
              </a:rPr>
              <a:t>NSD LĐ</a:t>
            </a:r>
            <a:r>
              <a:rPr lang="vi-VN" sz="1800" dirty="0">
                <a:latin typeface="Arial" pitchFamily="34" charset="0"/>
                <a:cs typeface="Arial" pitchFamily="34" charset="0"/>
              </a:rPr>
              <a:t> về việc nghỉ nhiều lần trong một năm hoặc cộng dồn 2 năm hoặc 3 năm để nghỉ 01 lần...</a:t>
            </a:r>
          </a:p>
          <a:p>
            <a:pPr>
              <a:defRPr/>
            </a:pPr>
            <a:endParaRPr lang="vi-VN" sz="1800" dirty="0">
              <a:cs typeface="Arial" pitchFamily="34" charset="0"/>
            </a:endParaRPr>
          </a:p>
          <a:p>
            <a:pPr algn="ctr">
              <a:lnSpc>
                <a:spcPct val="150000"/>
              </a:lnSpc>
            </a:pPr>
            <a:endParaRPr lang="vi-VN" sz="1800" dirty="0">
              <a:cs typeface="Arial" pitchFamily="34" charset="0"/>
            </a:endParaRPr>
          </a:p>
          <a:p>
            <a:pPr algn="ctr">
              <a:lnSpc>
                <a:spcPct val="150000"/>
              </a:lnSpc>
            </a:pPr>
            <a:endParaRPr lang="en-US" sz="1800" b="1" dirty="0">
              <a:latin typeface="Arial" pitchFamily="34" charset="0"/>
              <a:cs typeface="Arial" pitchFamily="34" charset="0"/>
            </a:endParaRPr>
          </a:p>
        </p:txBody>
      </p:sp>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2" name="TextBox 1">
            <a:extLst>
              <a:ext uri="{FF2B5EF4-FFF2-40B4-BE49-F238E27FC236}">
                <a16:creationId xmlns:a16="http://schemas.microsoft.com/office/drawing/2014/main" id="{E626C0FD-CBD4-2AD1-DB89-A123C6D5F95F}"/>
              </a:ext>
            </a:extLst>
          </p:cNvPr>
          <p:cNvSpPr txBox="1"/>
          <p:nvPr/>
        </p:nvSpPr>
        <p:spPr>
          <a:xfrm>
            <a:off x="345281" y="1030606"/>
            <a:ext cx="5593557" cy="1015663"/>
          </a:xfrm>
          <a:prstGeom prst="rect">
            <a:avLst/>
          </a:prstGeom>
          <a:noFill/>
        </p:spPr>
        <p:txBody>
          <a:bodyPr wrap="square" rtlCol="0">
            <a:spAutoFit/>
          </a:bodyPr>
          <a:lstStyle/>
          <a:p>
            <a:pPr>
              <a:defRPr/>
            </a:pPr>
            <a:r>
              <a:rPr lang="en-US" sz="2000" b="1" dirty="0" smtClean="0">
                <a:cs typeface="Arial" pitchFamily="34" charset="0"/>
              </a:rPr>
              <a:t>3.6.3.1.2</a:t>
            </a:r>
            <a:r>
              <a:rPr lang="vi-VN" sz="2000" b="1" dirty="0" smtClean="0">
                <a:cs typeface="Arial" pitchFamily="34" charset="0"/>
              </a:rPr>
              <a:t>. </a:t>
            </a:r>
            <a:r>
              <a:rPr lang="vi-VN" sz="2000" b="1" dirty="0">
                <a:cs typeface="Arial" pitchFamily="34" charset="0"/>
              </a:rPr>
              <a:t>Nghỉ hàng năm</a:t>
            </a:r>
            <a:r>
              <a:rPr lang="vi-VN" sz="2000" dirty="0">
                <a:cs typeface="Arial" pitchFamily="34" charset="0"/>
              </a:rPr>
              <a:t> </a:t>
            </a:r>
            <a:r>
              <a:rPr lang="vi-VN" sz="2000" b="1" dirty="0">
                <a:solidFill>
                  <a:schemeClr val="tx1">
                    <a:lumMod val="50000"/>
                  </a:schemeClr>
                </a:solidFill>
                <a:cs typeface="Arial" pitchFamily="34" charset="0"/>
              </a:rPr>
              <a:t>hưởng nguyên lương</a:t>
            </a:r>
          </a:p>
          <a:p>
            <a:pPr algn="ctr"/>
            <a:endParaRPr lang="vi-VN" sz="2000" b="1" dirty="0">
              <a:solidFill>
                <a:srgbClr val="C00000"/>
              </a:solidFill>
              <a:latin typeface="Arial" panose="020B0604020202020204" pitchFamily="34" charset="0"/>
              <a:ea typeface="Roboto" panose="02000000000000000000" pitchFamily="2" charset="0"/>
              <a:cs typeface="Arial" panose="020B0604020202020204" pitchFamily="34" charset="0"/>
            </a:endParaRPr>
          </a:p>
        </p:txBody>
      </p:sp>
      <p:sp>
        <p:nvSpPr>
          <p:cNvPr id="4" name="TextBox 3">
            <a:extLst>
              <a:ext uri="{FF2B5EF4-FFF2-40B4-BE49-F238E27FC236}">
                <a16:creationId xmlns:a16="http://schemas.microsoft.com/office/drawing/2014/main" id="{F8C59AD6-967E-D6B5-08CD-75891AF3F5E6}"/>
              </a:ext>
            </a:extLst>
          </p:cNvPr>
          <p:cNvSpPr txBox="1"/>
          <p:nvPr/>
        </p:nvSpPr>
        <p:spPr>
          <a:xfrm>
            <a:off x="230980" y="570213"/>
            <a:ext cx="3890964" cy="400110"/>
          </a:xfrm>
          <a:prstGeom prst="rect">
            <a:avLst/>
          </a:prstGeom>
          <a:noFill/>
        </p:spPr>
        <p:txBody>
          <a:bodyPr wrap="square" rtlCol="0">
            <a:spAutoFit/>
          </a:bodyPr>
          <a:lstStyle/>
          <a:p>
            <a:pPr>
              <a:defRPr/>
            </a:pPr>
            <a:r>
              <a:rPr lang="vi-VN" sz="2000" b="1" dirty="0">
                <a:solidFill>
                  <a:srgbClr val="C00000"/>
                </a:solidFill>
                <a:cs typeface="Arial" pitchFamily="34" charset="0"/>
              </a:rPr>
              <a:t>3.</a:t>
            </a:r>
            <a:r>
              <a:rPr lang="en-US" sz="2000" b="1" dirty="0" smtClean="0">
                <a:solidFill>
                  <a:srgbClr val="C00000"/>
                </a:solidFill>
                <a:cs typeface="Arial" pitchFamily="34" charset="0"/>
              </a:rPr>
              <a:t>6.3</a:t>
            </a:r>
            <a:r>
              <a:rPr lang="vi-VN" sz="2000" b="1" dirty="0" smtClean="0">
                <a:solidFill>
                  <a:srgbClr val="C00000"/>
                </a:solidFill>
                <a:cs typeface="Arial" pitchFamily="34" charset="0"/>
              </a:rPr>
              <a:t>. </a:t>
            </a:r>
            <a:r>
              <a:rPr lang="vi-VN" sz="2000" b="1" dirty="0">
                <a:solidFill>
                  <a:srgbClr val="C00000"/>
                </a:solidFill>
                <a:cs typeface="Arial" pitchFamily="34" charset="0"/>
              </a:rPr>
              <a:t>Thời gian nghỉ ngơi</a:t>
            </a:r>
            <a:endParaRPr lang="vi-VN" sz="2000" b="1" dirty="0">
              <a:solidFill>
                <a:srgbClr val="C00000"/>
              </a:solidFill>
              <a:latin typeface="Arial" panose="020B0604020202020204" pitchFamily="34" charset="0"/>
              <a:ea typeface="Roboto" panose="02000000000000000000" pitchFamily="2" charset="0"/>
              <a:cs typeface="Arial" panose="020B0604020202020204" pitchFamily="34" charset="0"/>
            </a:endParaRPr>
          </a:p>
        </p:txBody>
      </p:sp>
    </p:spTree>
    <p:extLst>
      <p:ext uri="{BB962C8B-B14F-4D97-AF65-F5344CB8AC3E}">
        <p14:creationId xmlns:p14="http://schemas.microsoft.com/office/powerpoint/2010/main" val="344828802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1000"/>
                                        <p:tgtEl>
                                          <p:spTgt spid="4"/>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randombar(horizontal)">
                                      <p:cBhvr>
                                        <p:cTn id="10" dur="1000"/>
                                        <p:tgtEl>
                                          <p:spTgt spid="2"/>
                                        </p:tgtEl>
                                      </p:cBhvr>
                                    </p:animEffect>
                                  </p:childTnLst>
                                </p:cTn>
                              </p:par>
                            </p:childTnLst>
                          </p:cTn>
                        </p:par>
                        <p:par>
                          <p:cTn id="11" fill="hold">
                            <p:stCondLst>
                              <p:cond delay="1000"/>
                            </p:stCondLst>
                            <p:childTnLst>
                              <p:par>
                                <p:cTn id="12" presetID="22" presetClass="entr" presetSubtype="1" fill="hold" grpId="0"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up)">
                                      <p:cBhvr>
                                        <p:cTn id="14"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 grpId="0"/>
      <p:bldP spid="4" grpId="0"/>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3" name="AutoShape 6" descr="Danh ca Ngọc Sơn chia sẻ di chúc viết tay sâu sắc và đầy tình cảm của người  cha quá cố - MOLI Star">
            <a:extLst>
              <a:ext uri="{FF2B5EF4-FFF2-40B4-BE49-F238E27FC236}">
                <a16:creationId xmlns:a16="http://schemas.microsoft.com/office/drawing/2014/main" id="{09A0B033-5114-91F5-D69C-16D907191493}"/>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4" name="AutoShape 6" descr="Danh ca Ngọc Sơn chia sẻ di chúc viết tay sâu sắc và đầy tình cảm của người  cha quá cố - MOLI Star">
            <a:extLst>
              <a:ext uri="{FF2B5EF4-FFF2-40B4-BE49-F238E27FC236}">
                <a16:creationId xmlns:a16="http://schemas.microsoft.com/office/drawing/2014/main" id="{47BBC2CB-2333-C287-606B-87D7D41FCA23}"/>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grpSp>
        <p:nvGrpSpPr>
          <p:cNvPr id="15" name="Nhóm 19">
            <a:extLst>
              <a:ext uri="{FF2B5EF4-FFF2-40B4-BE49-F238E27FC236}">
                <a16:creationId xmlns:a16="http://schemas.microsoft.com/office/drawing/2014/main" id="{AFD251D4-AFBC-E0DC-D107-7CC8CC6622E5}"/>
              </a:ext>
            </a:extLst>
          </p:cNvPr>
          <p:cNvGrpSpPr/>
          <p:nvPr/>
        </p:nvGrpSpPr>
        <p:grpSpPr>
          <a:xfrm>
            <a:off x="2764631" y="896621"/>
            <a:ext cx="6379369" cy="646331"/>
            <a:chOff x="669417" y="3058308"/>
            <a:chExt cx="6415509" cy="861775"/>
          </a:xfrm>
        </p:grpSpPr>
        <p:sp>
          <p:nvSpPr>
            <p:cNvPr id="16" name="TextBox 27">
              <a:extLst>
                <a:ext uri="{FF2B5EF4-FFF2-40B4-BE49-F238E27FC236}">
                  <a16:creationId xmlns:a16="http://schemas.microsoft.com/office/drawing/2014/main" id="{541F13E1-9034-E501-8D1E-BE960D2945A6}"/>
                </a:ext>
              </a:extLst>
            </p:cNvPr>
            <p:cNvSpPr txBox="1"/>
            <p:nvPr/>
          </p:nvSpPr>
          <p:spPr>
            <a:xfrm>
              <a:off x="1104701" y="3058308"/>
              <a:ext cx="5980225" cy="861775"/>
            </a:xfrm>
            <a:prstGeom prst="rect">
              <a:avLst/>
            </a:prstGeom>
            <a:noFill/>
          </p:spPr>
          <p:txBody>
            <a:bodyPr wrap="square" rtlCol="0">
              <a:spAutoFit/>
            </a:bodyPr>
            <a:lstStyle/>
            <a:p>
              <a:pPr>
                <a:defRPr/>
              </a:pPr>
              <a:r>
                <a:rPr lang="vi-VN" sz="1800" dirty="0">
                  <a:cs typeface="Arial" pitchFamily="34" charset="0"/>
                </a:rPr>
                <a:t>Tết dương lịch</a:t>
              </a:r>
              <a:r>
                <a:rPr lang="en-US" sz="1800" dirty="0">
                  <a:latin typeface="Arial" pitchFamily="34" charset="0"/>
                  <a:cs typeface="Arial" pitchFamily="34" charset="0"/>
                </a:rPr>
                <a:t> </a:t>
              </a:r>
              <a:r>
                <a:rPr lang="en-US" sz="1800" dirty="0" err="1">
                  <a:latin typeface="Arial" pitchFamily="34" charset="0"/>
                  <a:cs typeface="Arial" pitchFamily="34" charset="0"/>
                </a:rPr>
                <a:t>nghỉ</a:t>
              </a:r>
              <a:r>
                <a:rPr lang="vi-VN" sz="1800" dirty="0">
                  <a:cs typeface="Arial" pitchFamily="34" charset="0"/>
                </a:rPr>
                <a:t> 1 ngày (ngày 1 tháng 1 dương lịch)</a:t>
              </a:r>
              <a:endParaRPr lang="en-US" sz="1800" dirty="0">
                <a:latin typeface="Arial" pitchFamily="34" charset="0"/>
                <a:cs typeface="Arial" pitchFamily="34" charset="0"/>
              </a:endParaRPr>
            </a:p>
          </p:txBody>
        </p:sp>
        <p:grpSp>
          <p:nvGrpSpPr>
            <p:cNvPr id="17" name="Nhóm 21">
              <a:extLst>
                <a:ext uri="{FF2B5EF4-FFF2-40B4-BE49-F238E27FC236}">
                  <a16:creationId xmlns:a16="http://schemas.microsoft.com/office/drawing/2014/main" id="{F76A89EE-77D5-AC87-63F5-4616CAB20C19}"/>
                </a:ext>
              </a:extLst>
            </p:cNvPr>
            <p:cNvGrpSpPr/>
            <p:nvPr/>
          </p:nvGrpSpPr>
          <p:grpSpPr>
            <a:xfrm rot="16200000">
              <a:off x="690750" y="3085597"/>
              <a:ext cx="330517" cy="373184"/>
              <a:chOff x="5963428" y="786027"/>
              <a:chExt cx="867388" cy="1034112"/>
            </a:xfrm>
          </p:grpSpPr>
          <p:sp>
            <p:nvSpPr>
              <p:cNvPr id="29" name="Lưu Đồ: Quyết Định 43">
                <a:extLst>
                  <a:ext uri="{FF2B5EF4-FFF2-40B4-BE49-F238E27FC236}">
                    <a16:creationId xmlns:a16="http://schemas.microsoft.com/office/drawing/2014/main" id="{DDC6C7F9-3EF2-BF08-EFA7-F24498B453C1}"/>
                  </a:ext>
                </a:extLst>
              </p:cNvPr>
              <p:cNvSpPr/>
              <p:nvPr/>
            </p:nvSpPr>
            <p:spPr>
              <a:xfrm>
                <a:off x="5963428" y="110759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sp>
            <p:nvSpPr>
              <p:cNvPr id="27" name="Lưu Đồ: Quyết Định 41">
                <a:extLst>
                  <a:ext uri="{FF2B5EF4-FFF2-40B4-BE49-F238E27FC236}">
                    <a16:creationId xmlns:a16="http://schemas.microsoft.com/office/drawing/2014/main" id="{0338B73F-146C-871B-1B22-7D1074F7E8EF}"/>
                  </a:ext>
                </a:extLst>
              </p:cNvPr>
              <p:cNvSpPr/>
              <p:nvPr/>
            </p:nvSpPr>
            <p:spPr>
              <a:xfrm>
                <a:off x="6227588" y="1093812"/>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sp>
            <p:nvSpPr>
              <p:cNvPr id="25" name="Lưu Đồ: Quyết Định 39">
                <a:extLst>
                  <a:ext uri="{FF2B5EF4-FFF2-40B4-BE49-F238E27FC236}">
                    <a16:creationId xmlns:a16="http://schemas.microsoft.com/office/drawing/2014/main" id="{E4AAA1F0-6B86-11D1-4776-3A32411F0B31}"/>
                  </a:ext>
                </a:extLst>
              </p:cNvPr>
              <p:cNvSpPr/>
              <p:nvPr/>
            </p:nvSpPr>
            <p:spPr>
              <a:xfrm>
                <a:off x="6099838" y="141597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sp>
            <p:nvSpPr>
              <p:cNvPr id="23" name="Lưu Đồ: Quyết Định 37">
                <a:extLst>
                  <a:ext uri="{FF2B5EF4-FFF2-40B4-BE49-F238E27FC236}">
                    <a16:creationId xmlns:a16="http://schemas.microsoft.com/office/drawing/2014/main" id="{EE9245A6-6E3A-ACBC-90FD-12541B3CF390}"/>
                  </a:ext>
                </a:extLst>
              </p:cNvPr>
              <p:cNvSpPr/>
              <p:nvPr/>
            </p:nvSpPr>
            <p:spPr>
              <a:xfrm>
                <a:off x="6080830" y="78602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schemeClr val="tx1"/>
                  </a:solidFill>
                </a:endParaRPr>
              </a:p>
            </p:txBody>
          </p:sp>
        </p:grpSp>
      </p:grpSp>
      <p:grpSp>
        <p:nvGrpSpPr>
          <p:cNvPr id="30" name="Nhóm 44">
            <a:extLst>
              <a:ext uri="{FF2B5EF4-FFF2-40B4-BE49-F238E27FC236}">
                <a16:creationId xmlns:a16="http://schemas.microsoft.com/office/drawing/2014/main" id="{5046519F-E041-0F18-2CBE-6404354B9CFD}"/>
              </a:ext>
            </a:extLst>
          </p:cNvPr>
          <p:cNvGrpSpPr/>
          <p:nvPr/>
        </p:nvGrpSpPr>
        <p:grpSpPr>
          <a:xfrm>
            <a:off x="2837146" y="1449581"/>
            <a:ext cx="5908595" cy="369012"/>
            <a:chOff x="669417" y="3058308"/>
            <a:chExt cx="6415509" cy="492016"/>
          </a:xfrm>
        </p:grpSpPr>
        <p:sp>
          <p:nvSpPr>
            <p:cNvPr id="31" name="TextBox 27">
              <a:extLst>
                <a:ext uri="{FF2B5EF4-FFF2-40B4-BE49-F238E27FC236}">
                  <a16:creationId xmlns:a16="http://schemas.microsoft.com/office/drawing/2014/main" id="{B25BFC2C-A28E-D644-6FF0-6B8E1F16511A}"/>
                </a:ext>
              </a:extLst>
            </p:cNvPr>
            <p:cNvSpPr txBox="1"/>
            <p:nvPr/>
          </p:nvSpPr>
          <p:spPr>
            <a:xfrm>
              <a:off x="1104700" y="3058308"/>
              <a:ext cx="5980226" cy="492016"/>
            </a:xfrm>
            <a:prstGeom prst="rect">
              <a:avLst/>
            </a:prstGeom>
            <a:noFill/>
          </p:spPr>
          <p:txBody>
            <a:bodyPr wrap="square" rtlCol="0">
              <a:spAutoFit/>
            </a:bodyPr>
            <a:lstStyle/>
            <a:p>
              <a:pPr fontAlgn="auto">
                <a:spcBef>
                  <a:spcPts val="0"/>
                </a:spcBef>
                <a:spcAft>
                  <a:spcPts val="0"/>
                </a:spcAft>
                <a:defRPr/>
              </a:pPr>
              <a:r>
                <a:rPr lang="vi-VN" sz="1800" dirty="0">
                  <a:cs typeface="Arial" pitchFamily="34" charset="0"/>
                </a:rPr>
                <a:t>Tết âm lịch</a:t>
              </a:r>
              <a:r>
                <a:rPr lang="en-US" sz="1800" dirty="0">
                  <a:cs typeface="Arial" pitchFamily="34" charset="0"/>
                </a:rPr>
                <a:t> </a:t>
              </a:r>
              <a:r>
                <a:rPr lang="en-US" sz="1800" dirty="0" err="1">
                  <a:latin typeface="Arial" pitchFamily="34" charset="0"/>
                  <a:cs typeface="Arial" pitchFamily="34" charset="0"/>
                </a:rPr>
                <a:t>nghỉ</a:t>
              </a:r>
              <a:r>
                <a:rPr lang="vi-VN" sz="1800" dirty="0">
                  <a:cs typeface="Arial" pitchFamily="34" charset="0"/>
                </a:rPr>
                <a:t> 5 ngày</a:t>
              </a:r>
              <a:endParaRPr lang="en-US" sz="1800" dirty="0">
                <a:latin typeface="Arial" pitchFamily="34" charset="0"/>
                <a:cs typeface="Arial" pitchFamily="34" charset="0"/>
              </a:endParaRPr>
            </a:p>
          </p:txBody>
        </p:sp>
        <p:grpSp>
          <p:nvGrpSpPr>
            <p:cNvPr id="32" name="Nhóm 46">
              <a:extLst>
                <a:ext uri="{FF2B5EF4-FFF2-40B4-BE49-F238E27FC236}">
                  <a16:creationId xmlns:a16="http://schemas.microsoft.com/office/drawing/2014/main" id="{7B08680A-606F-1D5B-ABF9-03DFD4E1B877}"/>
                </a:ext>
              </a:extLst>
            </p:cNvPr>
            <p:cNvGrpSpPr/>
            <p:nvPr/>
          </p:nvGrpSpPr>
          <p:grpSpPr>
            <a:xfrm rot="16200000">
              <a:off x="690751" y="3085589"/>
              <a:ext cx="330518" cy="373185"/>
              <a:chOff x="5963429" y="786028"/>
              <a:chExt cx="867388" cy="1034113"/>
            </a:xfrm>
          </p:grpSpPr>
          <p:sp>
            <p:nvSpPr>
              <p:cNvPr id="44" name="Lưu Đồ: Quyết Định 58">
                <a:extLst>
                  <a:ext uri="{FF2B5EF4-FFF2-40B4-BE49-F238E27FC236}">
                    <a16:creationId xmlns:a16="http://schemas.microsoft.com/office/drawing/2014/main" id="{F50907B1-DA4E-5E00-8E53-659FE3EFF918}"/>
                  </a:ext>
                </a:extLst>
              </p:cNvPr>
              <p:cNvSpPr/>
              <p:nvPr/>
            </p:nvSpPr>
            <p:spPr>
              <a:xfrm>
                <a:off x="5963429" y="1107597"/>
                <a:ext cx="603229" cy="404162"/>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sp>
            <p:nvSpPr>
              <p:cNvPr id="42" name="Lưu Đồ: Quyết Định 56">
                <a:extLst>
                  <a:ext uri="{FF2B5EF4-FFF2-40B4-BE49-F238E27FC236}">
                    <a16:creationId xmlns:a16="http://schemas.microsoft.com/office/drawing/2014/main" id="{1CA93EE6-7AF1-67A6-1C3D-5ECCD82C69C5}"/>
                  </a:ext>
                </a:extLst>
              </p:cNvPr>
              <p:cNvSpPr/>
              <p:nvPr/>
            </p:nvSpPr>
            <p:spPr>
              <a:xfrm>
                <a:off x="6227589" y="1093811"/>
                <a:ext cx="603228" cy="404162"/>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sp>
            <p:nvSpPr>
              <p:cNvPr id="40" name="Lưu Đồ: Quyết Định 54">
                <a:extLst>
                  <a:ext uri="{FF2B5EF4-FFF2-40B4-BE49-F238E27FC236}">
                    <a16:creationId xmlns:a16="http://schemas.microsoft.com/office/drawing/2014/main" id="{F9641010-83A4-6261-9707-9E5E92E7AF45}"/>
                  </a:ext>
                </a:extLst>
              </p:cNvPr>
              <p:cNvSpPr/>
              <p:nvPr/>
            </p:nvSpPr>
            <p:spPr>
              <a:xfrm>
                <a:off x="6099837" y="1415977"/>
                <a:ext cx="603228" cy="404164"/>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sp>
            <p:nvSpPr>
              <p:cNvPr id="38" name="Lưu Đồ: Quyết Định 52">
                <a:extLst>
                  <a:ext uri="{FF2B5EF4-FFF2-40B4-BE49-F238E27FC236}">
                    <a16:creationId xmlns:a16="http://schemas.microsoft.com/office/drawing/2014/main" id="{75D07ECC-7FE1-CD64-C9D3-8E6B81AD7695}"/>
                  </a:ext>
                </a:extLst>
              </p:cNvPr>
              <p:cNvSpPr/>
              <p:nvPr/>
            </p:nvSpPr>
            <p:spPr>
              <a:xfrm>
                <a:off x="6080831" y="786028"/>
                <a:ext cx="603228" cy="404162"/>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grpSp>
      </p:grpSp>
      <p:grpSp>
        <p:nvGrpSpPr>
          <p:cNvPr id="45" name="Nhóm 80">
            <a:extLst>
              <a:ext uri="{FF2B5EF4-FFF2-40B4-BE49-F238E27FC236}">
                <a16:creationId xmlns:a16="http://schemas.microsoft.com/office/drawing/2014/main" id="{1628B825-9B06-02CB-08CD-15E134C9F8F0}"/>
              </a:ext>
            </a:extLst>
          </p:cNvPr>
          <p:cNvGrpSpPr/>
          <p:nvPr/>
        </p:nvGrpSpPr>
        <p:grpSpPr>
          <a:xfrm>
            <a:off x="2875077" y="2626693"/>
            <a:ext cx="5866751" cy="369332"/>
            <a:chOff x="669416" y="3024308"/>
            <a:chExt cx="6444450" cy="492443"/>
          </a:xfrm>
        </p:grpSpPr>
        <p:sp>
          <p:nvSpPr>
            <p:cNvPr id="46" name="TextBox 27">
              <a:extLst>
                <a:ext uri="{FF2B5EF4-FFF2-40B4-BE49-F238E27FC236}">
                  <a16:creationId xmlns:a16="http://schemas.microsoft.com/office/drawing/2014/main" id="{CEF68DFC-8C13-5304-1788-D5E093289B55}"/>
                </a:ext>
              </a:extLst>
            </p:cNvPr>
            <p:cNvSpPr txBox="1"/>
            <p:nvPr/>
          </p:nvSpPr>
          <p:spPr>
            <a:xfrm>
              <a:off x="1133641" y="3024308"/>
              <a:ext cx="5980225" cy="492443"/>
            </a:xfrm>
            <a:prstGeom prst="rect">
              <a:avLst/>
            </a:prstGeom>
            <a:noFill/>
          </p:spPr>
          <p:txBody>
            <a:bodyPr wrap="square" rtlCol="0">
              <a:spAutoFit/>
            </a:bodyPr>
            <a:lstStyle/>
            <a:p>
              <a:pPr>
                <a:defRPr/>
              </a:pPr>
              <a:r>
                <a:rPr lang="vi-VN" sz="1800" dirty="0">
                  <a:cs typeface="Arial" pitchFamily="34" charset="0"/>
                </a:rPr>
                <a:t>Ngày Chiến thắng</a:t>
              </a:r>
              <a:r>
                <a:rPr lang="en-US" sz="1800" dirty="0">
                  <a:cs typeface="Arial" pitchFamily="34" charset="0"/>
                </a:rPr>
                <a:t> </a:t>
              </a:r>
              <a:r>
                <a:rPr lang="en-US" sz="1800" dirty="0" err="1">
                  <a:latin typeface="Arial" pitchFamily="34" charset="0"/>
                  <a:cs typeface="Arial" pitchFamily="34" charset="0"/>
                </a:rPr>
                <a:t>nghỉ</a:t>
              </a:r>
              <a:r>
                <a:rPr lang="vi-VN" sz="1800" dirty="0">
                  <a:cs typeface="Arial" pitchFamily="34" charset="0"/>
                </a:rPr>
                <a:t> 1 ngày </a:t>
              </a:r>
              <a:r>
                <a:rPr lang="en-US" sz="1800" dirty="0">
                  <a:cs typeface="Arial" pitchFamily="34" charset="0"/>
                </a:rPr>
                <a:t> </a:t>
              </a:r>
              <a:r>
                <a:rPr lang="vi-VN" sz="1800" dirty="0">
                  <a:cs typeface="Arial" pitchFamily="34" charset="0"/>
                </a:rPr>
                <a:t>(30</a:t>
              </a:r>
              <a:r>
                <a:rPr lang="en-US" sz="1800" dirty="0">
                  <a:cs typeface="Arial" pitchFamily="34" charset="0"/>
                </a:rPr>
                <a:t>/</a:t>
              </a:r>
              <a:r>
                <a:rPr lang="vi-VN" sz="1800" dirty="0">
                  <a:cs typeface="Arial" pitchFamily="34" charset="0"/>
                </a:rPr>
                <a:t> 4 dương lịch)</a:t>
              </a:r>
              <a:endParaRPr lang="vi-VN" sz="1650" i="1" dirty="0">
                <a:latin typeface="Arial" panose="020B0604020202020204" pitchFamily="34" charset="0"/>
                <a:ea typeface="Roboto" panose="02000000000000000000" pitchFamily="2" charset="0"/>
                <a:cs typeface="Arial" panose="020B0604020202020204" pitchFamily="34" charset="0"/>
              </a:endParaRPr>
            </a:p>
          </p:txBody>
        </p:sp>
        <p:grpSp>
          <p:nvGrpSpPr>
            <p:cNvPr id="47" name="Nhóm 82">
              <a:extLst>
                <a:ext uri="{FF2B5EF4-FFF2-40B4-BE49-F238E27FC236}">
                  <a16:creationId xmlns:a16="http://schemas.microsoft.com/office/drawing/2014/main" id="{E0F416A0-BD07-AAB7-21A1-FFEA34A4ED68}"/>
                </a:ext>
              </a:extLst>
            </p:cNvPr>
            <p:cNvGrpSpPr/>
            <p:nvPr/>
          </p:nvGrpSpPr>
          <p:grpSpPr>
            <a:xfrm rot="16200000">
              <a:off x="690749" y="3085589"/>
              <a:ext cx="330518" cy="373184"/>
              <a:chOff x="5963428" y="786027"/>
              <a:chExt cx="867388" cy="1034112"/>
            </a:xfrm>
          </p:grpSpPr>
          <p:sp>
            <p:nvSpPr>
              <p:cNvPr id="59" name="Lưu Đồ: Quyết Định 94">
                <a:extLst>
                  <a:ext uri="{FF2B5EF4-FFF2-40B4-BE49-F238E27FC236}">
                    <a16:creationId xmlns:a16="http://schemas.microsoft.com/office/drawing/2014/main" id="{E014D3DD-B8F3-3CD7-474C-4F9BDC1D1951}"/>
                  </a:ext>
                </a:extLst>
              </p:cNvPr>
              <p:cNvSpPr/>
              <p:nvPr/>
            </p:nvSpPr>
            <p:spPr>
              <a:xfrm>
                <a:off x="5963428" y="110759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sp>
            <p:nvSpPr>
              <p:cNvPr id="57" name="Lưu Đồ: Quyết Định 92">
                <a:extLst>
                  <a:ext uri="{FF2B5EF4-FFF2-40B4-BE49-F238E27FC236}">
                    <a16:creationId xmlns:a16="http://schemas.microsoft.com/office/drawing/2014/main" id="{09DFE3ED-CB00-1CDB-E841-4084D723958C}"/>
                  </a:ext>
                </a:extLst>
              </p:cNvPr>
              <p:cNvSpPr/>
              <p:nvPr/>
            </p:nvSpPr>
            <p:spPr>
              <a:xfrm>
                <a:off x="6227588" y="1093812"/>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sp>
            <p:nvSpPr>
              <p:cNvPr id="55" name="Lưu Đồ: Quyết Định 90">
                <a:extLst>
                  <a:ext uri="{FF2B5EF4-FFF2-40B4-BE49-F238E27FC236}">
                    <a16:creationId xmlns:a16="http://schemas.microsoft.com/office/drawing/2014/main" id="{04AB8C09-F777-6692-50DE-1374DCBBB1B0}"/>
                  </a:ext>
                </a:extLst>
              </p:cNvPr>
              <p:cNvSpPr/>
              <p:nvPr/>
            </p:nvSpPr>
            <p:spPr>
              <a:xfrm>
                <a:off x="6099838" y="141597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sp>
            <p:nvSpPr>
              <p:cNvPr id="53" name="Lưu Đồ: Quyết Định 88">
                <a:extLst>
                  <a:ext uri="{FF2B5EF4-FFF2-40B4-BE49-F238E27FC236}">
                    <a16:creationId xmlns:a16="http://schemas.microsoft.com/office/drawing/2014/main" id="{326A58F0-6440-0653-23EA-743329B653A3}"/>
                  </a:ext>
                </a:extLst>
              </p:cNvPr>
              <p:cNvSpPr/>
              <p:nvPr/>
            </p:nvSpPr>
            <p:spPr>
              <a:xfrm>
                <a:off x="6080830" y="78602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schemeClr val="tx1"/>
                  </a:solidFill>
                </a:endParaRPr>
              </a:p>
            </p:txBody>
          </p:sp>
        </p:grpSp>
      </p:grpSp>
      <p:grpSp>
        <p:nvGrpSpPr>
          <p:cNvPr id="60" name="Nhóm 80">
            <a:extLst>
              <a:ext uri="{FF2B5EF4-FFF2-40B4-BE49-F238E27FC236}">
                <a16:creationId xmlns:a16="http://schemas.microsoft.com/office/drawing/2014/main" id="{2BCD4E2B-3400-449A-A366-A1990164440B}"/>
              </a:ext>
            </a:extLst>
          </p:cNvPr>
          <p:cNvGrpSpPr/>
          <p:nvPr/>
        </p:nvGrpSpPr>
        <p:grpSpPr>
          <a:xfrm>
            <a:off x="2837146" y="1956685"/>
            <a:ext cx="6154623" cy="445055"/>
            <a:chOff x="669416" y="2844033"/>
            <a:chExt cx="6416857" cy="593407"/>
          </a:xfrm>
        </p:grpSpPr>
        <p:sp>
          <p:nvSpPr>
            <p:cNvPr id="61" name="TextBox 27">
              <a:extLst>
                <a:ext uri="{FF2B5EF4-FFF2-40B4-BE49-F238E27FC236}">
                  <a16:creationId xmlns:a16="http://schemas.microsoft.com/office/drawing/2014/main" id="{05B4F591-70B4-F89C-7958-995760C2CC23}"/>
                </a:ext>
              </a:extLst>
            </p:cNvPr>
            <p:cNvSpPr txBox="1"/>
            <p:nvPr/>
          </p:nvSpPr>
          <p:spPr>
            <a:xfrm>
              <a:off x="1106048" y="2844033"/>
              <a:ext cx="5980225" cy="492443"/>
            </a:xfrm>
            <a:prstGeom prst="rect">
              <a:avLst/>
            </a:prstGeom>
            <a:noFill/>
          </p:spPr>
          <p:txBody>
            <a:bodyPr wrap="square" rtlCol="0">
              <a:spAutoFit/>
            </a:bodyPr>
            <a:lstStyle/>
            <a:p>
              <a:pPr>
                <a:defRPr/>
              </a:pPr>
              <a:r>
                <a:rPr lang="vi-VN" sz="1800" dirty="0">
                  <a:cs typeface="Arial" pitchFamily="34" charset="0"/>
                </a:rPr>
                <a:t>Ngày Giỗ tổ Hùng Vương</a:t>
              </a:r>
              <a:r>
                <a:rPr lang="en-US" sz="1800" dirty="0">
                  <a:cs typeface="Arial" pitchFamily="34" charset="0"/>
                </a:rPr>
                <a:t> </a:t>
              </a:r>
              <a:r>
                <a:rPr lang="en-US" sz="1800" dirty="0" err="1">
                  <a:latin typeface="Arial" pitchFamily="34" charset="0"/>
                  <a:cs typeface="Arial" pitchFamily="34" charset="0"/>
                </a:rPr>
                <a:t>nghỉ</a:t>
              </a:r>
              <a:r>
                <a:rPr lang="vi-VN" sz="1800" dirty="0">
                  <a:cs typeface="Arial" pitchFamily="34" charset="0"/>
                </a:rPr>
                <a:t> 1 ngày</a:t>
              </a:r>
              <a:r>
                <a:rPr lang="en-US" sz="1800" dirty="0">
                  <a:cs typeface="Arial" pitchFamily="34" charset="0"/>
                </a:rPr>
                <a:t> </a:t>
              </a:r>
              <a:r>
                <a:rPr lang="vi-VN" sz="1800" dirty="0">
                  <a:cs typeface="Arial" pitchFamily="34" charset="0"/>
                </a:rPr>
                <a:t>(10</a:t>
              </a:r>
              <a:r>
                <a:rPr lang="en-US" sz="1800" dirty="0">
                  <a:cs typeface="Arial" pitchFamily="34" charset="0"/>
                </a:rPr>
                <a:t>/</a:t>
              </a:r>
              <a:r>
                <a:rPr lang="vi-VN" sz="1800" dirty="0">
                  <a:cs typeface="Arial" pitchFamily="34" charset="0"/>
                </a:rPr>
                <a:t> 3 âm lịch);</a:t>
              </a:r>
            </a:p>
          </p:txBody>
        </p:sp>
        <p:grpSp>
          <p:nvGrpSpPr>
            <p:cNvPr id="62" name="Nhóm 82">
              <a:extLst>
                <a:ext uri="{FF2B5EF4-FFF2-40B4-BE49-F238E27FC236}">
                  <a16:creationId xmlns:a16="http://schemas.microsoft.com/office/drawing/2014/main" id="{07AFB8CA-3372-3775-FA22-9B23F90C4DCA}"/>
                </a:ext>
              </a:extLst>
            </p:cNvPr>
            <p:cNvGrpSpPr/>
            <p:nvPr/>
          </p:nvGrpSpPr>
          <p:grpSpPr>
            <a:xfrm rot="16200000">
              <a:off x="690749" y="3085589"/>
              <a:ext cx="330518" cy="373184"/>
              <a:chOff x="5963428" y="786027"/>
              <a:chExt cx="867388" cy="1034112"/>
            </a:xfrm>
          </p:grpSpPr>
          <p:sp>
            <p:nvSpPr>
              <p:cNvPr id="74" name="Lưu Đồ: Quyết Định 94">
                <a:extLst>
                  <a:ext uri="{FF2B5EF4-FFF2-40B4-BE49-F238E27FC236}">
                    <a16:creationId xmlns:a16="http://schemas.microsoft.com/office/drawing/2014/main" id="{762617EE-27CA-010F-E116-D32ED594D5BD}"/>
                  </a:ext>
                </a:extLst>
              </p:cNvPr>
              <p:cNvSpPr/>
              <p:nvPr/>
            </p:nvSpPr>
            <p:spPr>
              <a:xfrm>
                <a:off x="5963428" y="110759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sp>
            <p:nvSpPr>
              <p:cNvPr id="72" name="Lưu Đồ: Quyết Định 92">
                <a:extLst>
                  <a:ext uri="{FF2B5EF4-FFF2-40B4-BE49-F238E27FC236}">
                    <a16:creationId xmlns:a16="http://schemas.microsoft.com/office/drawing/2014/main" id="{8E6FFD12-3188-7D23-F5B6-760D6C97DAA1}"/>
                  </a:ext>
                </a:extLst>
              </p:cNvPr>
              <p:cNvSpPr/>
              <p:nvPr/>
            </p:nvSpPr>
            <p:spPr>
              <a:xfrm>
                <a:off x="6227588" y="1093812"/>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sp>
            <p:nvSpPr>
              <p:cNvPr id="70" name="Lưu Đồ: Quyết Định 90">
                <a:extLst>
                  <a:ext uri="{FF2B5EF4-FFF2-40B4-BE49-F238E27FC236}">
                    <a16:creationId xmlns:a16="http://schemas.microsoft.com/office/drawing/2014/main" id="{A2B4589B-DE1D-428E-0752-D2EECABC7726}"/>
                  </a:ext>
                </a:extLst>
              </p:cNvPr>
              <p:cNvSpPr/>
              <p:nvPr/>
            </p:nvSpPr>
            <p:spPr>
              <a:xfrm>
                <a:off x="6099838" y="141597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schemeClr val="tx1"/>
                  </a:solidFill>
                </a:endParaRPr>
              </a:p>
            </p:txBody>
          </p:sp>
          <p:sp>
            <p:nvSpPr>
              <p:cNvPr id="68" name="Lưu Đồ: Quyết Định 88">
                <a:extLst>
                  <a:ext uri="{FF2B5EF4-FFF2-40B4-BE49-F238E27FC236}">
                    <a16:creationId xmlns:a16="http://schemas.microsoft.com/office/drawing/2014/main" id="{7C535E71-B973-CB27-D946-944DC67D3F77}"/>
                  </a:ext>
                </a:extLst>
              </p:cNvPr>
              <p:cNvSpPr/>
              <p:nvPr/>
            </p:nvSpPr>
            <p:spPr>
              <a:xfrm>
                <a:off x="6080830" y="78602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grpSp>
      </p:grpSp>
      <p:grpSp>
        <p:nvGrpSpPr>
          <p:cNvPr id="5" name="Group 2">
            <a:extLst>
              <a:ext uri="{FF2B5EF4-FFF2-40B4-BE49-F238E27FC236}">
                <a16:creationId xmlns:a16="http://schemas.microsoft.com/office/drawing/2014/main" id="{4C170490-CBEF-5097-7FD6-A50D375828E8}"/>
              </a:ext>
            </a:extLst>
          </p:cNvPr>
          <p:cNvGrpSpPr/>
          <p:nvPr/>
        </p:nvGrpSpPr>
        <p:grpSpPr>
          <a:xfrm>
            <a:off x="-3604" y="1392525"/>
            <a:ext cx="3323402" cy="3053353"/>
            <a:chOff x="1570236" y="1649046"/>
            <a:chExt cx="4979429" cy="4363441"/>
          </a:xfrm>
        </p:grpSpPr>
        <p:pic>
          <p:nvPicPr>
            <p:cNvPr id="6" name="Picture 12" descr="Graphical user interface&#10;&#10;Description automatically generated with medium confidence">
              <a:extLst>
                <a:ext uri="{FF2B5EF4-FFF2-40B4-BE49-F238E27FC236}">
                  <a16:creationId xmlns:a16="http://schemas.microsoft.com/office/drawing/2014/main" id="{900001E6-1647-0A0A-443A-D6CB86602B0A}"/>
                </a:ext>
              </a:extLst>
            </p:cNvPr>
            <p:cNvPicPr>
              <a:picLocks noChangeAspect="1"/>
            </p:cNvPicPr>
            <p:nvPr/>
          </p:nvPicPr>
          <p:blipFill rotWithShape="1">
            <a:blip r:embed="rId2">
              <a:extLst>
                <a:ext uri="{28A0092B-C50C-407E-A947-70E740481C1C}">
                  <a14:useLocalDpi xmlns:a14="http://schemas.microsoft.com/office/drawing/2010/main" val="0"/>
                </a:ext>
              </a:extLst>
            </a:blip>
            <a:srcRect l="10156" t="23836" r="59289" b="22614"/>
            <a:stretch/>
          </p:blipFill>
          <p:spPr>
            <a:xfrm>
              <a:off x="1570236" y="1649046"/>
              <a:ext cx="4979429" cy="4363441"/>
            </a:xfrm>
            <a:prstGeom prst="rect">
              <a:avLst/>
            </a:prstGeom>
          </p:spPr>
        </p:pic>
        <p:sp>
          <p:nvSpPr>
            <p:cNvPr id="7" name="TextBox 19">
              <a:extLst>
                <a:ext uri="{FF2B5EF4-FFF2-40B4-BE49-F238E27FC236}">
                  <a16:creationId xmlns:a16="http://schemas.microsoft.com/office/drawing/2014/main" id="{A9182E55-B572-54FC-8484-F791F3A7C11A}"/>
                </a:ext>
              </a:extLst>
            </p:cNvPr>
            <p:cNvSpPr txBox="1"/>
            <p:nvPr/>
          </p:nvSpPr>
          <p:spPr>
            <a:xfrm>
              <a:off x="3020600" y="3159760"/>
              <a:ext cx="1958727" cy="923649"/>
            </a:xfrm>
            <a:prstGeom prst="rect">
              <a:avLst/>
            </a:prstGeom>
            <a:noFill/>
          </p:spPr>
          <p:txBody>
            <a:bodyPr wrap="square" rtlCol="0">
              <a:spAutoFit/>
            </a:bodyPr>
            <a:lstStyle/>
            <a:p>
              <a:pPr algn="ctr">
                <a:defRPr/>
              </a:pPr>
              <a:r>
                <a:rPr lang="en-US" sz="1800" b="1" dirty="0">
                  <a:cs typeface="Arial" pitchFamily="34" charset="0"/>
                </a:rPr>
                <a:t>d. </a:t>
              </a:r>
              <a:r>
                <a:rPr lang="vi-VN" sz="1800" b="1" dirty="0">
                  <a:cs typeface="Arial" pitchFamily="34" charset="0"/>
                </a:rPr>
                <a:t>Nghỉ lễ tết </a:t>
              </a:r>
              <a:endParaRPr lang="en-US" sz="2400" b="1" dirty="0">
                <a:cs typeface="Arial" pitchFamily="34" charset="0"/>
              </a:endParaRPr>
            </a:p>
          </p:txBody>
        </p:sp>
      </p:grpSp>
      <p:grpSp>
        <p:nvGrpSpPr>
          <p:cNvPr id="9" name="Nhóm 80">
            <a:extLst>
              <a:ext uri="{FF2B5EF4-FFF2-40B4-BE49-F238E27FC236}">
                <a16:creationId xmlns:a16="http://schemas.microsoft.com/office/drawing/2014/main" id="{AE4C2BF0-944D-8634-F75D-143D863126F8}"/>
              </a:ext>
            </a:extLst>
          </p:cNvPr>
          <p:cNvGrpSpPr/>
          <p:nvPr/>
        </p:nvGrpSpPr>
        <p:grpSpPr>
          <a:xfrm>
            <a:off x="2904310" y="3280121"/>
            <a:ext cx="6043320" cy="646331"/>
            <a:chOff x="669416" y="3024308"/>
            <a:chExt cx="6444450" cy="861775"/>
          </a:xfrm>
        </p:grpSpPr>
        <p:sp>
          <p:nvSpPr>
            <p:cNvPr id="10" name="TextBox 27">
              <a:extLst>
                <a:ext uri="{FF2B5EF4-FFF2-40B4-BE49-F238E27FC236}">
                  <a16:creationId xmlns:a16="http://schemas.microsoft.com/office/drawing/2014/main" id="{F731E91B-1337-5BCC-1BC8-F3649DB7C842}"/>
                </a:ext>
              </a:extLst>
            </p:cNvPr>
            <p:cNvSpPr txBox="1"/>
            <p:nvPr/>
          </p:nvSpPr>
          <p:spPr>
            <a:xfrm>
              <a:off x="1133642" y="3024308"/>
              <a:ext cx="5980224" cy="861775"/>
            </a:xfrm>
            <a:prstGeom prst="rect">
              <a:avLst/>
            </a:prstGeom>
            <a:noFill/>
          </p:spPr>
          <p:txBody>
            <a:bodyPr wrap="square" rtlCol="0">
              <a:spAutoFit/>
            </a:bodyPr>
            <a:lstStyle/>
            <a:p>
              <a:pPr>
                <a:defRPr/>
              </a:pPr>
              <a:r>
                <a:rPr lang="vi-VN" sz="1800" dirty="0">
                  <a:cs typeface="Arial" pitchFamily="34" charset="0"/>
                </a:rPr>
                <a:t>Ngày Quốc tế lao động </a:t>
              </a:r>
              <a:r>
                <a:rPr lang="en-US" sz="1800" dirty="0" err="1">
                  <a:latin typeface="Arial" pitchFamily="34" charset="0"/>
                  <a:cs typeface="Arial" pitchFamily="34" charset="0"/>
                </a:rPr>
                <a:t>nghỉ</a:t>
              </a:r>
              <a:r>
                <a:rPr lang="en-US" sz="1800" dirty="0">
                  <a:latin typeface="Arial" pitchFamily="34" charset="0"/>
                  <a:cs typeface="Arial" pitchFamily="34" charset="0"/>
                </a:rPr>
                <a:t> </a:t>
              </a:r>
              <a:r>
                <a:rPr lang="vi-VN" sz="1800" dirty="0">
                  <a:cs typeface="Arial" pitchFamily="34" charset="0"/>
                </a:rPr>
                <a:t>1 ngày </a:t>
              </a:r>
              <a:r>
                <a:rPr lang="en-US" sz="1800" dirty="0">
                  <a:cs typeface="Arial" pitchFamily="34" charset="0"/>
                </a:rPr>
                <a:t> </a:t>
              </a:r>
              <a:r>
                <a:rPr lang="vi-VN" sz="1800" dirty="0">
                  <a:cs typeface="Arial" pitchFamily="34" charset="0"/>
                </a:rPr>
                <a:t>(</a:t>
              </a:r>
              <a:r>
                <a:rPr lang="en-US" sz="1800" dirty="0">
                  <a:cs typeface="Arial" pitchFamily="34" charset="0"/>
                </a:rPr>
                <a:t>0</a:t>
              </a:r>
              <a:r>
                <a:rPr lang="vi-VN" sz="1800" dirty="0">
                  <a:cs typeface="Arial" pitchFamily="34" charset="0"/>
                </a:rPr>
                <a:t>1 tháng </a:t>
              </a:r>
              <a:r>
                <a:rPr lang="en-US" sz="1800" dirty="0">
                  <a:cs typeface="Arial" pitchFamily="34" charset="0"/>
                </a:rPr>
                <a:t>05</a:t>
              </a:r>
              <a:r>
                <a:rPr lang="vi-VN" sz="1800" dirty="0">
                  <a:cs typeface="Arial" pitchFamily="34" charset="0"/>
                </a:rPr>
                <a:t> dương lịch)</a:t>
              </a:r>
              <a:endParaRPr lang="vi-VN" sz="1650" i="1" dirty="0">
                <a:latin typeface="Arial" panose="020B0604020202020204" pitchFamily="34" charset="0"/>
                <a:ea typeface="Roboto" panose="02000000000000000000" pitchFamily="2" charset="0"/>
                <a:cs typeface="Arial" panose="020B0604020202020204" pitchFamily="34" charset="0"/>
              </a:endParaRPr>
            </a:p>
          </p:txBody>
        </p:sp>
        <p:grpSp>
          <p:nvGrpSpPr>
            <p:cNvPr id="11" name="Nhóm 82">
              <a:extLst>
                <a:ext uri="{FF2B5EF4-FFF2-40B4-BE49-F238E27FC236}">
                  <a16:creationId xmlns:a16="http://schemas.microsoft.com/office/drawing/2014/main" id="{1F57319D-05C8-8E32-96C8-B0BC7A08A20E}"/>
                </a:ext>
              </a:extLst>
            </p:cNvPr>
            <p:cNvGrpSpPr/>
            <p:nvPr/>
          </p:nvGrpSpPr>
          <p:grpSpPr>
            <a:xfrm rot="16200000">
              <a:off x="690749" y="3085589"/>
              <a:ext cx="330518" cy="373184"/>
              <a:chOff x="5963428" y="786027"/>
              <a:chExt cx="867388" cy="1034112"/>
            </a:xfrm>
          </p:grpSpPr>
          <p:sp>
            <p:nvSpPr>
              <p:cNvPr id="12" name="Lưu Đồ: Quyết Định 94">
                <a:extLst>
                  <a:ext uri="{FF2B5EF4-FFF2-40B4-BE49-F238E27FC236}">
                    <a16:creationId xmlns:a16="http://schemas.microsoft.com/office/drawing/2014/main" id="{D0035141-5B55-970C-C95D-F24958DD3C8A}"/>
                  </a:ext>
                </a:extLst>
              </p:cNvPr>
              <p:cNvSpPr/>
              <p:nvPr/>
            </p:nvSpPr>
            <p:spPr>
              <a:xfrm>
                <a:off x="5963428" y="110759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sp>
            <p:nvSpPr>
              <p:cNvPr id="13" name="Lưu Đồ: Quyết Định 92">
                <a:extLst>
                  <a:ext uri="{FF2B5EF4-FFF2-40B4-BE49-F238E27FC236}">
                    <a16:creationId xmlns:a16="http://schemas.microsoft.com/office/drawing/2014/main" id="{8D11BB7A-C418-6438-546B-A9F61FC33A7E}"/>
                  </a:ext>
                </a:extLst>
              </p:cNvPr>
              <p:cNvSpPr/>
              <p:nvPr/>
            </p:nvSpPr>
            <p:spPr>
              <a:xfrm>
                <a:off x="6227588" y="1093812"/>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sp>
            <p:nvSpPr>
              <p:cNvPr id="18" name="Lưu Đồ: Quyết Định 90">
                <a:extLst>
                  <a:ext uri="{FF2B5EF4-FFF2-40B4-BE49-F238E27FC236}">
                    <a16:creationId xmlns:a16="http://schemas.microsoft.com/office/drawing/2014/main" id="{FBBBE4D7-2E34-B6E6-14A5-9E2DD2E86B0C}"/>
                  </a:ext>
                </a:extLst>
              </p:cNvPr>
              <p:cNvSpPr/>
              <p:nvPr/>
            </p:nvSpPr>
            <p:spPr>
              <a:xfrm>
                <a:off x="6099838" y="141597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sp>
            <p:nvSpPr>
              <p:cNvPr id="19" name="Lưu Đồ: Quyết Định 88">
                <a:extLst>
                  <a:ext uri="{FF2B5EF4-FFF2-40B4-BE49-F238E27FC236}">
                    <a16:creationId xmlns:a16="http://schemas.microsoft.com/office/drawing/2014/main" id="{E749B466-6D26-17BB-EFB1-9B3015740AF8}"/>
                  </a:ext>
                </a:extLst>
              </p:cNvPr>
              <p:cNvSpPr/>
              <p:nvPr/>
            </p:nvSpPr>
            <p:spPr>
              <a:xfrm>
                <a:off x="6080830" y="78602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schemeClr val="tx1"/>
                  </a:solidFill>
                </a:endParaRPr>
              </a:p>
            </p:txBody>
          </p:sp>
        </p:grpSp>
      </p:grpSp>
      <p:grpSp>
        <p:nvGrpSpPr>
          <p:cNvPr id="20" name="Nhóm 80">
            <a:extLst>
              <a:ext uri="{FF2B5EF4-FFF2-40B4-BE49-F238E27FC236}">
                <a16:creationId xmlns:a16="http://schemas.microsoft.com/office/drawing/2014/main" id="{BFDA4897-0EA9-27A0-50A4-22AFA3CA745C}"/>
              </a:ext>
            </a:extLst>
          </p:cNvPr>
          <p:cNvGrpSpPr/>
          <p:nvPr/>
        </p:nvGrpSpPr>
        <p:grpSpPr>
          <a:xfrm>
            <a:off x="2890828" y="4030211"/>
            <a:ext cx="5866751" cy="369332"/>
            <a:chOff x="669416" y="3024308"/>
            <a:chExt cx="6444450" cy="492443"/>
          </a:xfrm>
        </p:grpSpPr>
        <p:sp>
          <p:nvSpPr>
            <p:cNvPr id="21" name="TextBox 27">
              <a:extLst>
                <a:ext uri="{FF2B5EF4-FFF2-40B4-BE49-F238E27FC236}">
                  <a16:creationId xmlns:a16="http://schemas.microsoft.com/office/drawing/2014/main" id="{A472A89C-7E13-684F-FDEB-D887C0688C7E}"/>
                </a:ext>
              </a:extLst>
            </p:cNvPr>
            <p:cNvSpPr txBox="1"/>
            <p:nvPr/>
          </p:nvSpPr>
          <p:spPr>
            <a:xfrm>
              <a:off x="1133642" y="3024308"/>
              <a:ext cx="5980224" cy="492443"/>
            </a:xfrm>
            <a:prstGeom prst="rect">
              <a:avLst/>
            </a:prstGeom>
            <a:noFill/>
          </p:spPr>
          <p:txBody>
            <a:bodyPr wrap="square" rtlCol="0">
              <a:spAutoFit/>
            </a:bodyPr>
            <a:lstStyle/>
            <a:p>
              <a:pPr>
                <a:defRPr/>
              </a:pPr>
              <a:r>
                <a:rPr lang="vi-VN" sz="1800" dirty="0">
                  <a:cs typeface="Arial" pitchFamily="34" charset="0"/>
                </a:rPr>
                <a:t>Ngày Quốc khánh</a:t>
              </a:r>
              <a:r>
                <a:rPr lang="en-US" sz="1800" dirty="0">
                  <a:cs typeface="Arial" pitchFamily="34" charset="0"/>
                </a:rPr>
                <a:t> </a:t>
              </a:r>
              <a:r>
                <a:rPr lang="en-US" sz="1800" dirty="0" err="1">
                  <a:latin typeface="Arial" pitchFamily="34" charset="0"/>
                  <a:cs typeface="Arial" pitchFamily="34" charset="0"/>
                </a:rPr>
                <a:t>nghỉ</a:t>
              </a:r>
              <a:r>
                <a:rPr lang="en-US" sz="1800" dirty="0">
                  <a:latin typeface="Arial" pitchFamily="34" charset="0"/>
                  <a:cs typeface="Arial" pitchFamily="34" charset="0"/>
                </a:rPr>
                <a:t> </a:t>
              </a:r>
              <a:r>
                <a:rPr lang="en-US" sz="1800" dirty="0">
                  <a:solidFill>
                    <a:srgbClr val="FF0000"/>
                  </a:solidFill>
                  <a:cs typeface="Arial" pitchFamily="34" charset="0"/>
                </a:rPr>
                <a:t>2</a:t>
              </a:r>
              <a:r>
                <a:rPr lang="vi-VN" sz="1800" dirty="0">
                  <a:solidFill>
                    <a:srgbClr val="FF0000"/>
                  </a:solidFill>
                  <a:cs typeface="Arial" pitchFamily="34" charset="0"/>
                </a:rPr>
                <a:t> ngày</a:t>
              </a:r>
              <a:r>
                <a:rPr lang="en-US" sz="1800" dirty="0">
                  <a:solidFill>
                    <a:srgbClr val="FF0000"/>
                  </a:solidFill>
                  <a:cs typeface="Arial" pitchFamily="34" charset="0"/>
                </a:rPr>
                <a:t> </a:t>
              </a:r>
              <a:r>
                <a:rPr lang="vi-VN" sz="1800" dirty="0">
                  <a:cs typeface="Arial" pitchFamily="34" charset="0"/>
                </a:rPr>
                <a:t>( 2</a:t>
              </a:r>
              <a:r>
                <a:rPr lang="en-US" sz="1800" dirty="0">
                  <a:cs typeface="Arial" pitchFamily="34" charset="0"/>
                </a:rPr>
                <a:t>/ </a:t>
              </a:r>
              <a:r>
                <a:rPr lang="vi-VN" sz="1800" dirty="0">
                  <a:cs typeface="Arial" pitchFamily="34" charset="0"/>
                </a:rPr>
                <a:t>9 dương lịch).</a:t>
              </a:r>
            </a:p>
          </p:txBody>
        </p:sp>
        <p:grpSp>
          <p:nvGrpSpPr>
            <p:cNvPr id="22" name="Nhóm 82">
              <a:extLst>
                <a:ext uri="{FF2B5EF4-FFF2-40B4-BE49-F238E27FC236}">
                  <a16:creationId xmlns:a16="http://schemas.microsoft.com/office/drawing/2014/main" id="{98749119-3432-F6FF-37D0-057F608E3A85}"/>
                </a:ext>
              </a:extLst>
            </p:cNvPr>
            <p:cNvGrpSpPr/>
            <p:nvPr/>
          </p:nvGrpSpPr>
          <p:grpSpPr>
            <a:xfrm rot="16200000">
              <a:off x="690749" y="3085589"/>
              <a:ext cx="330518" cy="373184"/>
              <a:chOff x="5963428" y="786027"/>
              <a:chExt cx="867388" cy="1034112"/>
            </a:xfrm>
          </p:grpSpPr>
          <p:sp>
            <p:nvSpPr>
              <p:cNvPr id="24" name="Lưu Đồ: Quyết Định 94">
                <a:extLst>
                  <a:ext uri="{FF2B5EF4-FFF2-40B4-BE49-F238E27FC236}">
                    <a16:creationId xmlns:a16="http://schemas.microsoft.com/office/drawing/2014/main" id="{7EED0FE9-AADF-4C58-A7A0-38A595AD726D}"/>
                  </a:ext>
                </a:extLst>
              </p:cNvPr>
              <p:cNvSpPr/>
              <p:nvPr/>
            </p:nvSpPr>
            <p:spPr>
              <a:xfrm>
                <a:off x="5963428" y="110759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sp>
            <p:nvSpPr>
              <p:cNvPr id="26" name="Lưu Đồ: Quyết Định 92">
                <a:extLst>
                  <a:ext uri="{FF2B5EF4-FFF2-40B4-BE49-F238E27FC236}">
                    <a16:creationId xmlns:a16="http://schemas.microsoft.com/office/drawing/2014/main" id="{70E9926C-CF9B-13DA-BE34-4609AD77FB49}"/>
                  </a:ext>
                </a:extLst>
              </p:cNvPr>
              <p:cNvSpPr/>
              <p:nvPr/>
            </p:nvSpPr>
            <p:spPr>
              <a:xfrm>
                <a:off x="6227588" y="1093812"/>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sp>
            <p:nvSpPr>
              <p:cNvPr id="28" name="Lưu Đồ: Quyết Định 90">
                <a:extLst>
                  <a:ext uri="{FF2B5EF4-FFF2-40B4-BE49-F238E27FC236}">
                    <a16:creationId xmlns:a16="http://schemas.microsoft.com/office/drawing/2014/main" id="{32B1731B-A0FA-DB8B-F0EC-1D79B8E71DD2}"/>
                  </a:ext>
                </a:extLst>
              </p:cNvPr>
              <p:cNvSpPr/>
              <p:nvPr/>
            </p:nvSpPr>
            <p:spPr>
              <a:xfrm>
                <a:off x="6099838" y="141597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sp>
            <p:nvSpPr>
              <p:cNvPr id="33" name="Lưu Đồ: Quyết Định 88">
                <a:extLst>
                  <a:ext uri="{FF2B5EF4-FFF2-40B4-BE49-F238E27FC236}">
                    <a16:creationId xmlns:a16="http://schemas.microsoft.com/office/drawing/2014/main" id="{ED4949B0-281E-56D7-F8EE-DB2A504A8098}"/>
                  </a:ext>
                </a:extLst>
              </p:cNvPr>
              <p:cNvSpPr/>
              <p:nvPr/>
            </p:nvSpPr>
            <p:spPr>
              <a:xfrm>
                <a:off x="6080830" y="78602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schemeClr val="tx1"/>
                  </a:solidFill>
                </a:endParaRPr>
              </a:p>
            </p:txBody>
          </p:sp>
        </p:grpSp>
      </p:grpSp>
      <p:sp>
        <p:nvSpPr>
          <p:cNvPr id="34" name="TextBox 33">
            <a:extLst>
              <a:ext uri="{FF2B5EF4-FFF2-40B4-BE49-F238E27FC236}">
                <a16:creationId xmlns:a16="http://schemas.microsoft.com/office/drawing/2014/main" id="{DF025862-794B-24D8-3E6D-ED110E738906}"/>
              </a:ext>
            </a:extLst>
          </p:cNvPr>
          <p:cNvSpPr txBox="1"/>
          <p:nvPr/>
        </p:nvSpPr>
        <p:spPr>
          <a:xfrm>
            <a:off x="230981" y="279261"/>
            <a:ext cx="3890964" cy="400110"/>
          </a:xfrm>
          <a:prstGeom prst="rect">
            <a:avLst/>
          </a:prstGeom>
          <a:noFill/>
        </p:spPr>
        <p:txBody>
          <a:bodyPr wrap="square" rtlCol="0">
            <a:spAutoFit/>
          </a:bodyPr>
          <a:lstStyle/>
          <a:p>
            <a:pPr>
              <a:defRPr/>
            </a:pPr>
            <a:r>
              <a:rPr lang="vi-VN" sz="2000" b="1" dirty="0">
                <a:solidFill>
                  <a:srgbClr val="C00000"/>
                </a:solidFill>
                <a:cs typeface="Arial" pitchFamily="34" charset="0"/>
              </a:rPr>
              <a:t>3.</a:t>
            </a:r>
            <a:r>
              <a:rPr lang="en-US" sz="2000" b="1" dirty="0">
                <a:solidFill>
                  <a:srgbClr val="C00000"/>
                </a:solidFill>
                <a:cs typeface="Arial" pitchFamily="34" charset="0"/>
              </a:rPr>
              <a:t>6</a:t>
            </a:r>
            <a:r>
              <a:rPr lang="vi-VN" sz="2000" b="1" dirty="0" smtClean="0">
                <a:solidFill>
                  <a:srgbClr val="C00000"/>
                </a:solidFill>
                <a:cs typeface="Arial" pitchFamily="34" charset="0"/>
              </a:rPr>
              <a:t>.</a:t>
            </a:r>
            <a:r>
              <a:rPr lang="en-US" sz="2000" b="1" dirty="0">
                <a:solidFill>
                  <a:srgbClr val="C00000"/>
                </a:solidFill>
                <a:cs typeface="Arial" pitchFamily="34" charset="0"/>
              </a:rPr>
              <a:t>3</a:t>
            </a:r>
            <a:r>
              <a:rPr lang="en-US" sz="2000" b="1" dirty="0" smtClean="0">
                <a:solidFill>
                  <a:srgbClr val="C00000"/>
                </a:solidFill>
                <a:cs typeface="Arial" pitchFamily="34" charset="0"/>
              </a:rPr>
              <a:t>. </a:t>
            </a:r>
            <a:r>
              <a:rPr lang="vi-VN" sz="2000" b="1" dirty="0">
                <a:solidFill>
                  <a:srgbClr val="C00000"/>
                </a:solidFill>
                <a:cs typeface="Arial" pitchFamily="34" charset="0"/>
              </a:rPr>
              <a:t>Thời gian nghỉ ngơi</a:t>
            </a:r>
            <a:endParaRPr lang="vi-VN" sz="2000" b="1" dirty="0">
              <a:solidFill>
                <a:srgbClr val="C00000"/>
              </a:solidFill>
              <a:latin typeface="Arial" panose="020B0604020202020204" pitchFamily="34" charset="0"/>
              <a:ea typeface="Roboto" panose="02000000000000000000" pitchFamily="2" charset="0"/>
              <a:cs typeface="Arial" panose="020B0604020202020204" pitchFamily="34" charset="0"/>
            </a:endParaRPr>
          </a:p>
        </p:txBody>
      </p:sp>
    </p:spTree>
    <p:extLst>
      <p:ext uri="{BB962C8B-B14F-4D97-AF65-F5344CB8AC3E}">
        <p14:creationId xmlns:p14="http://schemas.microsoft.com/office/powerpoint/2010/main" val="2030022404"/>
      </p:ext>
    </p:extLst>
  </p:cSld>
  <p:clrMapOvr>
    <a:masterClrMapping/>
  </p:clrMapOvr>
  <mc:AlternateContent xmlns:mc="http://schemas.openxmlformats.org/markup-compatibility/2006">
    <mc:Choice xmlns="" xmlns:p159="http://schemas.microsoft.com/office/powerpoint/2015/09/main" Requires="p159">
      <p:transition spd="slow">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randombar(horizontal)">
                                      <p:cBhvr>
                                        <p:cTn id="7" dur="1000"/>
                                        <p:tgtEl>
                                          <p:spTgt spid="34"/>
                                        </p:tgtEl>
                                      </p:cBhvr>
                                    </p:animEffect>
                                  </p:childTnLst>
                                </p:cTn>
                              </p:par>
                            </p:childTnLst>
                          </p:cTn>
                        </p:par>
                        <p:par>
                          <p:cTn id="8" fill="hold">
                            <p:stCondLst>
                              <p:cond delay="1000"/>
                            </p:stCondLst>
                            <p:childTnLst>
                              <p:par>
                                <p:cTn id="9" presetID="22" presetClass="entr" presetSubtype="1" fill="hold"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wipe(up)">
                                      <p:cBhvr>
                                        <p:cTn id="11" dur="750"/>
                                        <p:tgtEl>
                                          <p:spTgt spid="15"/>
                                        </p:tgtEl>
                                      </p:cBhvr>
                                    </p:animEffect>
                                  </p:childTnLst>
                                </p:cTn>
                              </p:par>
                            </p:childTnLst>
                          </p:cTn>
                        </p:par>
                        <p:par>
                          <p:cTn id="12" fill="hold">
                            <p:stCondLst>
                              <p:cond delay="1750"/>
                            </p:stCondLst>
                            <p:childTnLst>
                              <p:par>
                                <p:cTn id="13" presetID="22" presetClass="entr" presetSubtype="1" fill="hold" nodeType="afterEffect">
                                  <p:stCondLst>
                                    <p:cond delay="0"/>
                                  </p:stCondLst>
                                  <p:childTnLst>
                                    <p:set>
                                      <p:cBhvr>
                                        <p:cTn id="14" dur="1" fill="hold">
                                          <p:stCondLst>
                                            <p:cond delay="0"/>
                                          </p:stCondLst>
                                        </p:cTn>
                                        <p:tgtEl>
                                          <p:spTgt spid="30"/>
                                        </p:tgtEl>
                                        <p:attrNameLst>
                                          <p:attrName>style.visibility</p:attrName>
                                        </p:attrNameLst>
                                      </p:cBhvr>
                                      <p:to>
                                        <p:strVal val="visible"/>
                                      </p:to>
                                    </p:set>
                                    <p:animEffect transition="in" filter="wipe(up)">
                                      <p:cBhvr>
                                        <p:cTn id="15" dur="750"/>
                                        <p:tgtEl>
                                          <p:spTgt spid="30"/>
                                        </p:tgtEl>
                                      </p:cBhvr>
                                    </p:animEffect>
                                  </p:childTnLst>
                                </p:cTn>
                              </p:par>
                            </p:childTnLst>
                          </p:cTn>
                        </p:par>
                        <p:par>
                          <p:cTn id="16" fill="hold">
                            <p:stCondLst>
                              <p:cond delay="2500"/>
                            </p:stCondLst>
                            <p:childTnLst>
                              <p:par>
                                <p:cTn id="17" presetID="22" presetClass="entr" presetSubtype="1" fill="hold" nodeType="afterEffect">
                                  <p:stCondLst>
                                    <p:cond delay="0"/>
                                  </p:stCondLst>
                                  <p:childTnLst>
                                    <p:set>
                                      <p:cBhvr>
                                        <p:cTn id="18" dur="1" fill="hold">
                                          <p:stCondLst>
                                            <p:cond delay="0"/>
                                          </p:stCondLst>
                                        </p:cTn>
                                        <p:tgtEl>
                                          <p:spTgt spid="60"/>
                                        </p:tgtEl>
                                        <p:attrNameLst>
                                          <p:attrName>style.visibility</p:attrName>
                                        </p:attrNameLst>
                                      </p:cBhvr>
                                      <p:to>
                                        <p:strVal val="visible"/>
                                      </p:to>
                                    </p:set>
                                    <p:animEffect transition="in" filter="wipe(up)">
                                      <p:cBhvr>
                                        <p:cTn id="19" dur="750"/>
                                        <p:tgtEl>
                                          <p:spTgt spid="60"/>
                                        </p:tgtEl>
                                      </p:cBhvr>
                                    </p:animEffect>
                                  </p:childTnLst>
                                </p:cTn>
                              </p:par>
                            </p:childTnLst>
                          </p:cTn>
                        </p:par>
                        <p:par>
                          <p:cTn id="20" fill="hold">
                            <p:stCondLst>
                              <p:cond delay="3250"/>
                            </p:stCondLst>
                            <p:childTnLst>
                              <p:par>
                                <p:cTn id="21" presetID="22" presetClass="entr" presetSubtype="1" fill="hold" nodeType="afterEffect">
                                  <p:stCondLst>
                                    <p:cond delay="0"/>
                                  </p:stCondLst>
                                  <p:childTnLst>
                                    <p:set>
                                      <p:cBhvr>
                                        <p:cTn id="22" dur="1" fill="hold">
                                          <p:stCondLst>
                                            <p:cond delay="0"/>
                                          </p:stCondLst>
                                        </p:cTn>
                                        <p:tgtEl>
                                          <p:spTgt spid="45"/>
                                        </p:tgtEl>
                                        <p:attrNameLst>
                                          <p:attrName>style.visibility</p:attrName>
                                        </p:attrNameLst>
                                      </p:cBhvr>
                                      <p:to>
                                        <p:strVal val="visible"/>
                                      </p:to>
                                    </p:set>
                                    <p:animEffect transition="in" filter="wipe(up)">
                                      <p:cBhvr>
                                        <p:cTn id="23" dur="750"/>
                                        <p:tgtEl>
                                          <p:spTgt spid="45"/>
                                        </p:tgtEl>
                                      </p:cBhvr>
                                    </p:animEffect>
                                  </p:childTnLst>
                                </p:cTn>
                              </p:par>
                            </p:childTnLst>
                          </p:cTn>
                        </p:par>
                        <p:par>
                          <p:cTn id="24" fill="hold">
                            <p:stCondLst>
                              <p:cond delay="4000"/>
                            </p:stCondLst>
                            <p:childTnLst>
                              <p:par>
                                <p:cTn id="25" presetID="22" presetClass="entr" presetSubtype="1" fill="hold" nodeType="after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wipe(up)">
                                      <p:cBhvr>
                                        <p:cTn id="27" dur="750"/>
                                        <p:tgtEl>
                                          <p:spTgt spid="9"/>
                                        </p:tgtEl>
                                      </p:cBhvr>
                                    </p:animEffect>
                                  </p:childTnLst>
                                </p:cTn>
                              </p:par>
                            </p:childTnLst>
                          </p:cTn>
                        </p:par>
                        <p:par>
                          <p:cTn id="28" fill="hold">
                            <p:stCondLst>
                              <p:cond delay="4750"/>
                            </p:stCondLst>
                            <p:childTnLst>
                              <p:par>
                                <p:cTn id="29" presetID="22" presetClass="entr" presetSubtype="1" fill="hold" nodeType="after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wipe(up)">
                                      <p:cBhvr>
                                        <p:cTn id="31" dur="75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3" name="AutoShape 6" descr="Danh ca Ngọc Sơn chia sẻ di chúc viết tay sâu sắc và đầy tình cảm của người  cha quá cố - MOLI Star">
            <a:extLst>
              <a:ext uri="{FF2B5EF4-FFF2-40B4-BE49-F238E27FC236}">
                <a16:creationId xmlns:a16="http://schemas.microsoft.com/office/drawing/2014/main" id="{09A0B033-5114-91F5-D69C-16D907191493}"/>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4" name="AutoShape 6" descr="Danh ca Ngọc Sơn chia sẻ di chúc viết tay sâu sắc và đầy tình cảm của người  cha quá cố - MOLI Star">
            <a:extLst>
              <a:ext uri="{FF2B5EF4-FFF2-40B4-BE49-F238E27FC236}">
                <a16:creationId xmlns:a16="http://schemas.microsoft.com/office/drawing/2014/main" id="{47BBC2CB-2333-C287-606B-87D7D41FCA23}"/>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grpSp>
        <p:nvGrpSpPr>
          <p:cNvPr id="60" name="Nhóm 80">
            <a:extLst>
              <a:ext uri="{FF2B5EF4-FFF2-40B4-BE49-F238E27FC236}">
                <a16:creationId xmlns:a16="http://schemas.microsoft.com/office/drawing/2014/main" id="{2BCD4E2B-3400-449A-A366-A1990164440B}"/>
              </a:ext>
            </a:extLst>
          </p:cNvPr>
          <p:cNvGrpSpPr/>
          <p:nvPr/>
        </p:nvGrpSpPr>
        <p:grpSpPr>
          <a:xfrm>
            <a:off x="2746892" y="1847022"/>
            <a:ext cx="6154623" cy="1200329"/>
            <a:chOff x="669416" y="2844033"/>
            <a:chExt cx="6416857" cy="1600439"/>
          </a:xfrm>
        </p:grpSpPr>
        <p:sp>
          <p:nvSpPr>
            <p:cNvPr id="61" name="TextBox 27">
              <a:extLst>
                <a:ext uri="{FF2B5EF4-FFF2-40B4-BE49-F238E27FC236}">
                  <a16:creationId xmlns:a16="http://schemas.microsoft.com/office/drawing/2014/main" id="{05B4F591-70B4-F89C-7958-995760C2CC23}"/>
                </a:ext>
              </a:extLst>
            </p:cNvPr>
            <p:cNvSpPr txBox="1"/>
            <p:nvPr/>
          </p:nvSpPr>
          <p:spPr>
            <a:xfrm>
              <a:off x="1106048" y="2844033"/>
              <a:ext cx="5980225" cy="1600439"/>
            </a:xfrm>
            <a:prstGeom prst="rect">
              <a:avLst/>
            </a:prstGeom>
            <a:noFill/>
          </p:spPr>
          <p:txBody>
            <a:bodyPr wrap="square" rtlCol="0">
              <a:spAutoFit/>
            </a:bodyPr>
            <a:lstStyle/>
            <a:p>
              <a:pPr>
                <a:defRPr/>
              </a:pPr>
              <a:r>
                <a:rPr lang="vi-VN" sz="1800" dirty="0">
                  <a:cs typeface="Arial" pitchFamily="34" charset="0"/>
                </a:rPr>
                <a:t>Bản thân kết hôn: </a:t>
              </a:r>
              <a:r>
                <a:rPr lang="vi-VN" sz="1800" dirty="0">
                  <a:solidFill>
                    <a:srgbClr val="FF0000"/>
                  </a:solidFill>
                  <a:cs typeface="Arial" pitchFamily="34" charset="0"/>
                </a:rPr>
                <a:t>nghỉ 3</a:t>
              </a:r>
              <a:r>
                <a:rPr lang="vi-VN" sz="1800" dirty="0">
                  <a:cs typeface="Arial" pitchFamily="34" charset="0"/>
                </a:rPr>
                <a:t> ngày</a:t>
              </a:r>
              <a:r>
                <a:rPr lang="en-US" sz="1800" dirty="0">
                  <a:cs typeface="Arial" pitchFamily="34" charset="0"/>
                </a:rPr>
                <a:t>; </a:t>
              </a:r>
              <a:r>
                <a:rPr lang="vi-VN" sz="1800" dirty="0">
                  <a:cs typeface="Arial" pitchFamily="34" charset="0"/>
                </a:rPr>
                <a:t>Con kết hôn: </a:t>
              </a:r>
              <a:r>
                <a:rPr lang="vi-VN" sz="1800" dirty="0">
                  <a:solidFill>
                    <a:srgbClr val="FF0000"/>
                  </a:solidFill>
                  <a:cs typeface="Arial" pitchFamily="34" charset="0"/>
                </a:rPr>
                <a:t>nghỉ 1</a:t>
              </a:r>
              <a:r>
                <a:rPr lang="vi-VN" sz="1800" dirty="0">
                  <a:cs typeface="Arial" pitchFamily="34" charset="0"/>
                </a:rPr>
                <a:t> ngày;</a:t>
              </a:r>
              <a:r>
                <a:rPr lang="en-US" sz="1800" dirty="0">
                  <a:cs typeface="Arial" pitchFamily="34" charset="0"/>
                </a:rPr>
                <a:t> Cha hay </a:t>
              </a:r>
              <a:r>
                <a:rPr lang="en-US" sz="1800" dirty="0" err="1">
                  <a:cs typeface="Arial" pitchFamily="34" charset="0"/>
                </a:rPr>
                <a:t>mẹ</a:t>
              </a:r>
              <a:r>
                <a:rPr lang="en-US" sz="1800" dirty="0">
                  <a:cs typeface="Arial" pitchFamily="34" charset="0"/>
                </a:rPr>
                <a:t> </a:t>
              </a:r>
              <a:r>
                <a:rPr lang="en-US" sz="1800" dirty="0" err="1">
                  <a:cs typeface="Arial" pitchFamily="34" charset="0"/>
                </a:rPr>
                <a:t>kết</a:t>
              </a:r>
              <a:r>
                <a:rPr lang="en-US" sz="1800" dirty="0">
                  <a:cs typeface="Arial" pitchFamily="34" charset="0"/>
                </a:rPr>
                <a:t> </a:t>
              </a:r>
              <a:r>
                <a:rPr lang="en-US" sz="1800" dirty="0" err="1">
                  <a:cs typeface="Arial" pitchFamily="34" charset="0"/>
                </a:rPr>
                <a:t>hôn</a:t>
              </a:r>
              <a:r>
                <a:rPr lang="vi-VN" sz="1800" dirty="0">
                  <a:cs typeface="Arial" pitchFamily="34" charset="0"/>
                </a:rPr>
                <a:t>: </a:t>
              </a:r>
              <a:r>
                <a:rPr lang="vi-VN" sz="1800" dirty="0">
                  <a:solidFill>
                    <a:srgbClr val="FF0000"/>
                  </a:solidFill>
                  <a:cs typeface="Arial" pitchFamily="34" charset="0"/>
                </a:rPr>
                <a:t>nghỉ 1</a:t>
              </a:r>
              <a:r>
                <a:rPr lang="vi-VN" sz="1800" dirty="0">
                  <a:cs typeface="Arial" pitchFamily="34" charset="0"/>
                </a:rPr>
                <a:t> ngày</a:t>
              </a:r>
              <a:r>
                <a:rPr lang="en-US" sz="1800" dirty="0">
                  <a:cs typeface="Arial" pitchFamily="34" charset="0"/>
                </a:rPr>
                <a:t>.</a:t>
              </a:r>
              <a:endParaRPr lang="vi-VN" sz="1800" dirty="0">
                <a:cs typeface="Arial" pitchFamily="34" charset="0"/>
              </a:endParaRPr>
            </a:p>
            <a:p>
              <a:pPr>
                <a:defRPr/>
              </a:pPr>
              <a:endParaRPr lang="en-US" sz="1800" b="1" dirty="0">
                <a:cs typeface="Arial" pitchFamily="34" charset="0"/>
              </a:endParaRPr>
            </a:p>
            <a:p>
              <a:pPr>
                <a:defRPr/>
              </a:pPr>
              <a:endParaRPr lang="vi-VN" sz="1800" dirty="0">
                <a:cs typeface="Arial" pitchFamily="34" charset="0"/>
              </a:endParaRPr>
            </a:p>
          </p:txBody>
        </p:sp>
        <p:grpSp>
          <p:nvGrpSpPr>
            <p:cNvPr id="62" name="Nhóm 82">
              <a:extLst>
                <a:ext uri="{FF2B5EF4-FFF2-40B4-BE49-F238E27FC236}">
                  <a16:creationId xmlns:a16="http://schemas.microsoft.com/office/drawing/2014/main" id="{07AFB8CA-3372-3775-FA22-9B23F90C4DCA}"/>
                </a:ext>
              </a:extLst>
            </p:cNvPr>
            <p:cNvGrpSpPr/>
            <p:nvPr/>
          </p:nvGrpSpPr>
          <p:grpSpPr>
            <a:xfrm rot="16200000">
              <a:off x="690749" y="3085589"/>
              <a:ext cx="330518" cy="373184"/>
              <a:chOff x="5963428" y="786027"/>
              <a:chExt cx="867388" cy="1034112"/>
            </a:xfrm>
          </p:grpSpPr>
          <p:sp>
            <p:nvSpPr>
              <p:cNvPr id="74" name="Lưu Đồ: Quyết Định 94">
                <a:extLst>
                  <a:ext uri="{FF2B5EF4-FFF2-40B4-BE49-F238E27FC236}">
                    <a16:creationId xmlns:a16="http://schemas.microsoft.com/office/drawing/2014/main" id="{762617EE-27CA-010F-E116-D32ED594D5BD}"/>
                  </a:ext>
                </a:extLst>
              </p:cNvPr>
              <p:cNvSpPr/>
              <p:nvPr/>
            </p:nvSpPr>
            <p:spPr>
              <a:xfrm>
                <a:off x="5963428" y="110759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sp>
            <p:nvSpPr>
              <p:cNvPr id="72" name="Lưu Đồ: Quyết Định 92">
                <a:extLst>
                  <a:ext uri="{FF2B5EF4-FFF2-40B4-BE49-F238E27FC236}">
                    <a16:creationId xmlns:a16="http://schemas.microsoft.com/office/drawing/2014/main" id="{8E6FFD12-3188-7D23-F5B6-760D6C97DAA1}"/>
                  </a:ext>
                </a:extLst>
              </p:cNvPr>
              <p:cNvSpPr/>
              <p:nvPr/>
            </p:nvSpPr>
            <p:spPr>
              <a:xfrm>
                <a:off x="6227588" y="1093812"/>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sp>
            <p:nvSpPr>
              <p:cNvPr id="70" name="Lưu Đồ: Quyết Định 90">
                <a:extLst>
                  <a:ext uri="{FF2B5EF4-FFF2-40B4-BE49-F238E27FC236}">
                    <a16:creationId xmlns:a16="http://schemas.microsoft.com/office/drawing/2014/main" id="{A2B4589B-DE1D-428E-0752-D2EECABC7726}"/>
                  </a:ext>
                </a:extLst>
              </p:cNvPr>
              <p:cNvSpPr/>
              <p:nvPr/>
            </p:nvSpPr>
            <p:spPr>
              <a:xfrm>
                <a:off x="6099838" y="141597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schemeClr val="tx1"/>
                  </a:solidFill>
                </a:endParaRPr>
              </a:p>
            </p:txBody>
          </p:sp>
          <p:sp>
            <p:nvSpPr>
              <p:cNvPr id="68" name="Lưu Đồ: Quyết Định 88">
                <a:extLst>
                  <a:ext uri="{FF2B5EF4-FFF2-40B4-BE49-F238E27FC236}">
                    <a16:creationId xmlns:a16="http://schemas.microsoft.com/office/drawing/2014/main" id="{7C535E71-B973-CB27-D946-944DC67D3F77}"/>
                  </a:ext>
                </a:extLst>
              </p:cNvPr>
              <p:cNvSpPr/>
              <p:nvPr/>
            </p:nvSpPr>
            <p:spPr>
              <a:xfrm>
                <a:off x="6080830" y="78602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grpSp>
      </p:grpSp>
      <p:grpSp>
        <p:nvGrpSpPr>
          <p:cNvPr id="5" name="Group 2">
            <a:extLst>
              <a:ext uri="{FF2B5EF4-FFF2-40B4-BE49-F238E27FC236}">
                <a16:creationId xmlns:a16="http://schemas.microsoft.com/office/drawing/2014/main" id="{4C170490-CBEF-5097-7FD6-A50D375828E8}"/>
              </a:ext>
            </a:extLst>
          </p:cNvPr>
          <p:cNvGrpSpPr/>
          <p:nvPr/>
        </p:nvGrpSpPr>
        <p:grpSpPr>
          <a:xfrm>
            <a:off x="-214313" y="1392525"/>
            <a:ext cx="3534111" cy="3053353"/>
            <a:chOff x="1570236" y="1649046"/>
            <a:chExt cx="4979429" cy="4363441"/>
          </a:xfrm>
        </p:grpSpPr>
        <p:pic>
          <p:nvPicPr>
            <p:cNvPr id="6" name="Picture 12" descr="Graphical user interface&#10;&#10;Description automatically generated with medium confidence">
              <a:extLst>
                <a:ext uri="{FF2B5EF4-FFF2-40B4-BE49-F238E27FC236}">
                  <a16:creationId xmlns:a16="http://schemas.microsoft.com/office/drawing/2014/main" id="{900001E6-1647-0A0A-443A-D6CB86602B0A}"/>
                </a:ext>
              </a:extLst>
            </p:cNvPr>
            <p:cNvPicPr>
              <a:picLocks noChangeAspect="1"/>
            </p:cNvPicPr>
            <p:nvPr/>
          </p:nvPicPr>
          <p:blipFill rotWithShape="1">
            <a:blip r:embed="rId2">
              <a:extLst>
                <a:ext uri="{28A0092B-C50C-407E-A947-70E740481C1C}">
                  <a14:useLocalDpi xmlns:a14="http://schemas.microsoft.com/office/drawing/2010/main" val="0"/>
                </a:ext>
              </a:extLst>
            </a:blip>
            <a:srcRect l="10156" t="23836" r="59289" b="22614"/>
            <a:stretch/>
          </p:blipFill>
          <p:spPr>
            <a:xfrm>
              <a:off x="1570236" y="1649046"/>
              <a:ext cx="4979429" cy="4363441"/>
            </a:xfrm>
            <a:prstGeom prst="rect">
              <a:avLst/>
            </a:prstGeom>
          </p:spPr>
        </p:pic>
        <p:sp>
          <p:nvSpPr>
            <p:cNvPr id="7" name="TextBox 19">
              <a:extLst>
                <a:ext uri="{FF2B5EF4-FFF2-40B4-BE49-F238E27FC236}">
                  <a16:creationId xmlns:a16="http://schemas.microsoft.com/office/drawing/2014/main" id="{A9182E55-B572-54FC-8484-F791F3A7C11A}"/>
                </a:ext>
              </a:extLst>
            </p:cNvPr>
            <p:cNvSpPr txBox="1"/>
            <p:nvPr/>
          </p:nvSpPr>
          <p:spPr>
            <a:xfrm>
              <a:off x="3020601" y="3159760"/>
              <a:ext cx="1958727" cy="923649"/>
            </a:xfrm>
            <a:prstGeom prst="rect">
              <a:avLst/>
            </a:prstGeom>
            <a:noFill/>
          </p:spPr>
          <p:txBody>
            <a:bodyPr wrap="square" rtlCol="0">
              <a:spAutoFit/>
            </a:bodyPr>
            <a:lstStyle/>
            <a:p>
              <a:pPr algn="ctr">
                <a:defRPr/>
              </a:pPr>
              <a:r>
                <a:rPr lang="en-US" sz="1800" b="1" dirty="0">
                  <a:cs typeface="Arial" pitchFamily="34" charset="0"/>
                </a:rPr>
                <a:t>e. </a:t>
              </a:r>
              <a:r>
                <a:rPr lang="en-US" sz="1800" b="1" dirty="0" err="1">
                  <a:cs typeface="Arial" pitchFamily="34" charset="0"/>
                </a:rPr>
                <a:t>Nghỉ</a:t>
              </a:r>
              <a:r>
                <a:rPr lang="en-US" sz="1800" b="1" dirty="0">
                  <a:cs typeface="Arial" pitchFamily="34" charset="0"/>
                </a:rPr>
                <a:t> </a:t>
              </a:r>
              <a:r>
                <a:rPr lang="en-US" sz="1800" b="1" dirty="0" err="1">
                  <a:cs typeface="Arial" pitchFamily="34" charset="0"/>
                </a:rPr>
                <a:t>việc</a:t>
              </a:r>
              <a:r>
                <a:rPr lang="en-US" sz="1800" b="1" dirty="0">
                  <a:cs typeface="Arial" pitchFamily="34" charset="0"/>
                </a:rPr>
                <a:t> </a:t>
              </a:r>
              <a:r>
                <a:rPr lang="en-US" sz="1800" b="1" dirty="0" err="1">
                  <a:cs typeface="Arial" pitchFamily="34" charset="0"/>
                </a:rPr>
                <a:t>riêng</a:t>
              </a:r>
              <a:endParaRPr lang="en-US" sz="2400" b="1" dirty="0">
                <a:cs typeface="Arial" pitchFamily="34" charset="0"/>
              </a:endParaRPr>
            </a:p>
          </p:txBody>
        </p:sp>
      </p:grpSp>
      <p:grpSp>
        <p:nvGrpSpPr>
          <p:cNvPr id="9" name="Nhóm 80">
            <a:extLst>
              <a:ext uri="{FF2B5EF4-FFF2-40B4-BE49-F238E27FC236}">
                <a16:creationId xmlns:a16="http://schemas.microsoft.com/office/drawing/2014/main" id="{AE4C2BF0-944D-8634-F75D-143D863126F8}"/>
              </a:ext>
            </a:extLst>
          </p:cNvPr>
          <p:cNvGrpSpPr/>
          <p:nvPr/>
        </p:nvGrpSpPr>
        <p:grpSpPr>
          <a:xfrm>
            <a:off x="2904310" y="3280120"/>
            <a:ext cx="6043320" cy="1477328"/>
            <a:chOff x="669416" y="3024308"/>
            <a:chExt cx="6444450" cy="1969772"/>
          </a:xfrm>
        </p:grpSpPr>
        <p:sp>
          <p:nvSpPr>
            <p:cNvPr id="10" name="TextBox 27">
              <a:extLst>
                <a:ext uri="{FF2B5EF4-FFF2-40B4-BE49-F238E27FC236}">
                  <a16:creationId xmlns:a16="http://schemas.microsoft.com/office/drawing/2014/main" id="{F731E91B-1337-5BCC-1BC8-F3649DB7C842}"/>
                </a:ext>
              </a:extLst>
            </p:cNvPr>
            <p:cNvSpPr txBox="1"/>
            <p:nvPr/>
          </p:nvSpPr>
          <p:spPr>
            <a:xfrm>
              <a:off x="1133642" y="3024308"/>
              <a:ext cx="5980224" cy="1969772"/>
            </a:xfrm>
            <a:prstGeom prst="rect">
              <a:avLst/>
            </a:prstGeom>
            <a:noFill/>
          </p:spPr>
          <p:txBody>
            <a:bodyPr wrap="square" rtlCol="0">
              <a:spAutoFit/>
            </a:bodyPr>
            <a:lstStyle/>
            <a:p>
              <a:pPr>
                <a:defRPr/>
              </a:pPr>
              <a:r>
                <a:rPr lang="en-US" sz="1800" dirty="0">
                  <a:solidFill>
                    <a:srgbClr val="FF0000"/>
                  </a:solidFill>
                  <a:latin typeface="Arial" pitchFamily="34" charset="0"/>
                  <a:cs typeface="Arial" pitchFamily="34" charset="0"/>
                </a:rPr>
                <a:t>N</a:t>
              </a:r>
              <a:r>
                <a:rPr lang="vi-VN" sz="1800" dirty="0">
                  <a:solidFill>
                    <a:srgbClr val="FF0000"/>
                  </a:solidFill>
                  <a:latin typeface="Arial" pitchFamily="34" charset="0"/>
                  <a:cs typeface="Arial" pitchFamily="34" charset="0"/>
                </a:rPr>
                <a:t>ghỉ 03 ngày</a:t>
              </a:r>
              <a:r>
                <a:rPr lang="en-US" sz="1800" dirty="0">
                  <a:solidFill>
                    <a:srgbClr val="FF0000"/>
                  </a:solidFill>
                  <a:latin typeface="Arial" pitchFamily="34" charset="0"/>
                  <a:cs typeface="Arial" pitchFamily="34" charset="0"/>
                </a:rPr>
                <a:t>: </a:t>
              </a:r>
              <a:r>
                <a:rPr lang="vi-VN" sz="1800" dirty="0">
                  <a:latin typeface="Arial" pitchFamily="34" charset="0"/>
                  <a:cs typeface="Arial" pitchFamily="34" charset="0"/>
                </a:rPr>
                <a:t>Bố mẹ (cả bên chồng hoặc bên vợ) chết</a:t>
              </a:r>
              <a:r>
                <a:rPr lang="en-US" sz="1800" dirty="0">
                  <a:latin typeface="Arial" pitchFamily="34" charset="0"/>
                  <a:cs typeface="Arial" pitchFamily="34" charset="0"/>
                </a:rPr>
                <a:t>, V</a:t>
              </a:r>
              <a:r>
                <a:rPr lang="vi-VN" sz="1800" dirty="0">
                  <a:latin typeface="Arial" pitchFamily="34" charset="0"/>
                  <a:cs typeface="Arial" pitchFamily="34" charset="0"/>
                </a:rPr>
                <a:t>ợ hoặc chồng chết</a:t>
              </a:r>
              <a:r>
                <a:rPr lang="en-US" sz="1800" dirty="0">
                  <a:latin typeface="Arial" pitchFamily="34" charset="0"/>
                  <a:cs typeface="Arial" pitchFamily="34" charset="0"/>
                </a:rPr>
                <a:t>, C</a:t>
              </a:r>
              <a:r>
                <a:rPr lang="vi-VN" sz="1800" dirty="0">
                  <a:latin typeface="Arial" pitchFamily="34" charset="0"/>
                  <a:cs typeface="Arial" pitchFamily="34" charset="0"/>
                </a:rPr>
                <a:t>on chết</a:t>
              </a:r>
            </a:p>
            <a:p>
              <a:pPr>
                <a:defRPr/>
              </a:pPr>
              <a:endParaRPr lang="en-US" sz="1800" b="1" dirty="0">
                <a:latin typeface="Arial" pitchFamily="34" charset="0"/>
                <a:cs typeface="Arial" pitchFamily="34" charset="0"/>
              </a:endParaRPr>
            </a:p>
            <a:p>
              <a:pPr>
                <a:defRPr/>
              </a:pPr>
              <a:endParaRPr lang="en-US" sz="1800" b="1" dirty="0">
                <a:latin typeface="Arial" pitchFamily="34" charset="0"/>
                <a:cs typeface="Arial" pitchFamily="34" charset="0"/>
              </a:endParaRPr>
            </a:p>
            <a:p>
              <a:pPr>
                <a:defRPr/>
              </a:pPr>
              <a:endParaRPr lang="vi-VN" sz="1800" b="1" dirty="0">
                <a:solidFill>
                  <a:srgbClr val="FF0000"/>
                </a:solidFill>
                <a:latin typeface="Arial" pitchFamily="34" charset="0"/>
                <a:cs typeface="Arial" pitchFamily="34" charset="0"/>
              </a:endParaRPr>
            </a:p>
          </p:txBody>
        </p:sp>
        <p:grpSp>
          <p:nvGrpSpPr>
            <p:cNvPr id="11" name="Nhóm 82">
              <a:extLst>
                <a:ext uri="{FF2B5EF4-FFF2-40B4-BE49-F238E27FC236}">
                  <a16:creationId xmlns:a16="http://schemas.microsoft.com/office/drawing/2014/main" id="{1F57319D-05C8-8E32-96C8-B0BC7A08A20E}"/>
                </a:ext>
              </a:extLst>
            </p:cNvPr>
            <p:cNvGrpSpPr/>
            <p:nvPr/>
          </p:nvGrpSpPr>
          <p:grpSpPr>
            <a:xfrm rot="16200000">
              <a:off x="690749" y="3085589"/>
              <a:ext cx="330518" cy="373184"/>
              <a:chOff x="5963428" y="786027"/>
              <a:chExt cx="867388" cy="1034112"/>
            </a:xfrm>
          </p:grpSpPr>
          <p:sp>
            <p:nvSpPr>
              <p:cNvPr id="12" name="Lưu Đồ: Quyết Định 94">
                <a:extLst>
                  <a:ext uri="{FF2B5EF4-FFF2-40B4-BE49-F238E27FC236}">
                    <a16:creationId xmlns:a16="http://schemas.microsoft.com/office/drawing/2014/main" id="{D0035141-5B55-970C-C95D-F24958DD3C8A}"/>
                  </a:ext>
                </a:extLst>
              </p:cNvPr>
              <p:cNvSpPr/>
              <p:nvPr/>
            </p:nvSpPr>
            <p:spPr>
              <a:xfrm>
                <a:off x="5963428" y="110759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sp>
            <p:nvSpPr>
              <p:cNvPr id="13" name="Lưu Đồ: Quyết Định 92">
                <a:extLst>
                  <a:ext uri="{FF2B5EF4-FFF2-40B4-BE49-F238E27FC236}">
                    <a16:creationId xmlns:a16="http://schemas.microsoft.com/office/drawing/2014/main" id="{8D11BB7A-C418-6438-546B-A9F61FC33A7E}"/>
                  </a:ext>
                </a:extLst>
              </p:cNvPr>
              <p:cNvSpPr/>
              <p:nvPr/>
            </p:nvSpPr>
            <p:spPr>
              <a:xfrm>
                <a:off x="6227588" y="1093812"/>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sp>
            <p:nvSpPr>
              <p:cNvPr id="18" name="Lưu Đồ: Quyết Định 90">
                <a:extLst>
                  <a:ext uri="{FF2B5EF4-FFF2-40B4-BE49-F238E27FC236}">
                    <a16:creationId xmlns:a16="http://schemas.microsoft.com/office/drawing/2014/main" id="{FBBBE4D7-2E34-B6E6-14A5-9E2DD2E86B0C}"/>
                  </a:ext>
                </a:extLst>
              </p:cNvPr>
              <p:cNvSpPr/>
              <p:nvPr/>
            </p:nvSpPr>
            <p:spPr>
              <a:xfrm>
                <a:off x="6099838" y="141597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sp>
            <p:nvSpPr>
              <p:cNvPr id="19" name="Lưu Đồ: Quyết Định 88">
                <a:extLst>
                  <a:ext uri="{FF2B5EF4-FFF2-40B4-BE49-F238E27FC236}">
                    <a16:creationId xmlns:a16="http://schemas.microsoft.com/office/drawing/2014/main" id="{E749B466-6D26-17BB-EFB1-9B3015740AF8}"/>
                  </a:ext>
                </a:extLst>
              </p:cNvPr>
              <p:cNvSpPr/>
              <p:nvPr/>
            </p:nvSpPr>
            <p:spPr>
              <a:xfrm>
                <a:off x="6080830" y="78602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schemeClr val="tx1"/>
                  </a:solidFill>
                </a:endParaRPr>
              </a:p>
            </p:txBody>
          </p:sp>
        </p:grpSp>
      </p:grpSp>
      <p:sp>
        <p:nvSpPr>
          <p:cNvPr id="36" name="TextBox 35">
            <a:extLst>
              <a:ext uri="{FF2B5EF4-FFF2-40B4-BE49-F238E27FC236}">
                <a16:creationId xmlns:a16="http://schemas.microsoft.com/office/drawing/2014/main" id="{86440C1D-0108-7242-4D63-5F8521DD99B3}"/>
              </a:ext>
            </a:extLst>
          </p:cNvPr>
          <p:cNvSpPr txBox="1"/>
          <p:nvPr/>
        </p:nvSpPr>
        <p:spPr>
          <a:xfrm>
            <a:off x="647530" y="433224"/>
            <a:ext cx="6270425" cy="646331"/>
          </a:xfrm>
          <a:prstGeom prst="rect">
            <a:avLst/>
          </a:prstGeom>
          <a:noFill/>
        </p:spPr>
        <p:txBody>
          <a:bodyPr wrap="square">
            <a:spAutoFit/>
          </a:bodyPr>
          <a:lstStyle/>
          <a:p>
            <a:pPr algn="ctr">
              <a:defRPr/>
            </a:pPr>
            <a:r>
              <a:rPr lang="vi-VN" sz="1800" b="1" dirty="0">
                <a:cs typeface="Arial" pitchFamily="34" charset="0"/>
              </a:rPr>
              <a:t>Người lao động được nghỉ về việc riêng mà vẫn </a:t>
            </a:r>
            <a:r>
              <a:rPr lang="vi-VN" sz="1800" b="1" dirty="0">
                <a:solidFill>
                  <a:srgbClr val="FF0000"/>
                </a:solidFill>
                <a:cs typeface="Arial" pitchFamily="34" charset="0"/>
              </a:rPr>
              <a:t>hưởng nguyên lương </a:t>
            </a:r>
            <a:r>
              <a:rPr lang="vi-VN" sz="1800" b="1" dirty="0">
                <a:cs typeface="Arial" pitchFamily="34" charset="0"/>
              </a:rPr>
              <a:t>trong các trường hợp sau:	</a:t>
            </a:r>
          </a:p>
        </p:txBody>
      </p:sp>
    </p:spTree>
    <p:extLst>
      <p:ext uri="{BB962C8B-B14F-4D97-AF65-F5344CB8AC3E}">
        <p14:creationId xmlns:p14="http://schemas.microsoft.com/office/powerpoint/2010/main" val="820443530"/>
      </p:ext>
    </p:extLst>
  </p:cSld>
  <p:clrMapOvr>
    <a:masterClrMapping/>
  </p:clrMapOvr>
  <mc:AlternateContent xmlns:mc="http://schemas.openxmlformats.org/markup-compatibility/2006">
    <mc:Choice xmlns="" xmlns:p159="http://schemas.microsoft.com/office/powerpoint/2015/09/main" Requires="p159">
      <p:transition spd="slow">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60"/>
                                        </p:tgtEl>
                                        <p:attrNameLst>
                                          <p:attrName>style.visibility</p:attrName>
                                        </p:attrNameLst>
                                      </p:cBhvr>
                                      <p:to>
                                        <p:strVal val="visible"/>
                                      </p:to>
                                    </p:set>
                                    <p:animEffect transition="in" filter="wipe(up)">
                                      <p:cBhvr>
                                        <p:cTn id="7" dur="750"/>
                                        <p:tgtEl>
                                          <p:spTgt spid="60"/>
                                        </p:tgtEl>
                                      </p:cBhvr>
                                    </p:animEffect>
                                  </p:childTnLst>
                                </p:cTn>
                              </p:par>
                            </p:childTnLst>
                          </p:cTn>
                        </p:par>
                        <p:par>
                          <p:cTn id="8" fill="hold">
                            <p:stCondLst>
                              <p:cond delay="750"/>
                            </p:stCondLst>
                            <p:childTnLst>
                              <p:par>
                                <p:cTn id="9" presetID="22" presetClass="entr" presetSubtype="1"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up)">
                                      <p:cBhvr>
                                        <p:cTn id="11" dur="75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7">
            <a:extLst>
              <a:ext uri="{FF2B5EF4-FFF2-40B4-BE49-F238E27FC236}">
                <a16:creationId xmlns:a16="http://schemas.microsoft.com/office/drawing/2014/main" id="{7461F0CA-52DC-FFD3-EB94-A74F26BA0F6B}"/>
              </a:ext>
            </a:extLst>
          </p:cNvPr>
          <p:cNvSpPr txBox="1"/>
          <p:nvPr/>
        </p:nvSpPr>
        <p:spPr>
          <a:xfrm>
            <a:off x="178594" y="1720731"/>
            <a:ext cx="8686800" cy="3457357"/>
          </a:xfrm>
          <a:prstGeom prst="rect">
            <a:avLst/>
          </a:prstGeom>
          <a:noFill/>
        </p:spPr>
        <p:txBody>
          <a:bodyPr wrap="square" rtlCol="0">
            <a:spAutoFit/>
          </a:bodyPr>
          <a:lstStyle/>
          <a:p>
            <a:pPr algn="ctr">
              <a:lnSpc>
                <a:spcPct val="150000"/>
              </a:lnSpc>
            </a:pPr>
            <a:endParaRPr lang="en-US" sz="2000" dirty="0">
              <a:cs typeface="Arial" pitchFamily="34" charset="0"/>
            </a:endParaRPr>
          </a:p>
          <a:p>
            <a:pPr algn="ctr">
              <a:lnSpc>
                <a:spcPct val="150000"/>
              </a:lnSpc>
              <a:defRPr/>
            </a:pPr>
            <a:r>
              <a:rPr lang="vi-VN" sz="2000" dirty="0">
                <a:cs typeface="Arial" pitchFamily="34" charset="0"/>
              </a:rPr>
              <a:t>“Kỷ luật lao động là những </a:t>
            </a:r>
            <a:r>
              <a:rPr lang="vi-VN" sz="2000" dirty="0">
                <a:solidFill>
                  <a:srgbClr val="FF0000"/>
                </a:solidFill>
                <a:cs typeface="Arial" pitchFamily="34" charset="0"/>
              </a:rPr>
              <a:t>quy định </a:t>
            </a:r>
            <a:r>
              <a:rPr lang="vi-VN" sz="2000" dirty="0">
                <a:cs typeface="Arial" pitchFamily="34" charset="0"/>
              </a:rPr>
              <a:t>về việc tuân theo </a:t>
            </a:r>
            <a:r>
              <a:rPr lang="vi-VN" sz="2000" dirty="0">
                <a:solidFill>
                  <a:srgbClr val="FF0000"/>
                </a:solidFill>
                <a:cs typeface="Arial" pitchFamily="34" charset="0"/>
              </a:rPr>
              <a:t>thời gian, công nghệ </a:t>
            </a:r>
            <a:r>
              <a:rPr lang="vi-VN" sz="2000" dirty="0">
                <a:cs typeface="Arial" pitchFamily="34" charset="0"/>
              </a:rPr>
              <a:t>và </a:t>
            </a:r>
            <a:r>
              <a:rPr lang="vi-VN" sz="2000" dirty="0">
                <a:solidFill>
                  <a:srgbClr val="FF0000"/>
                </a:solidFill>
                <a:cs typeface="Arial" pitchFamily="34" charset="0"/>
              </a:rPr>
              <a:t>điều hành </a:t>
            </a:r>
            <a:r>
              <a:rPr lang="vi-VN" sz="2000" dirty="0">
                <a:cs typeface="Arial" pitchFamily="34" charset="0"/>
              </a:rPr>
              <a:t>sản xuất kinh doanh thể hiện trong nội quy lao động”</a:t>
            </a:r>
            <a:endParaRPr lang="en-US" sz="2000" dirty="0">
              <a:cs typeface="Arial" pitchFamily="34" charset="0"/>
            </a:endParaRPr>
          </a:p>
          <a:p>
            <a:pPr algn="ctr">
              <a:lnSpc>
                <a:spcPct val="150000"/>
              </a:lnSpc>
              <a:defRPr/>
            </a:pPr>
            <a:endParaRPr lang="en-US" sz="1600" b="1" dirty="0">
              <a:solidFill>
                <a:srgbClr val="C00000"/>
              </a:solidFill>
            </a:endParaRPr>
          </a:p>
          <a:p>
            <a:pPr algn="ctr">
              <a:lnSpc>
                <a:spcPct val="150000"/>
              </a:lnSpc>
              <a:defRPr/>
            </a:pPr>
            <a:r>
              <a:rPr lang="en-US" sz="1800" b="1" dirty="0">
                <a:solidFill>
                  <a:srgbClr val="C00000"/>
                </a:solidFill>
              </a:rPr>
              <a:t>                (</a:t>
            </a:r>
            <a:r>
              <a:rPr lang="vi-VN" sz="1800" b="1" dirty="0">
                <a:solidFill>
                  <a:srgbClr val="C00000"/>
                </a:solidFill>
              </a:rPr>
              <a:t>Điều 117 Bộ luật Lao động 2019</a:t>
            </a:r>
            <a:r>
              <a:rPr lang="en-US" sz="1800" b="1" dirty="0">
                <a:solidFill>
                  <a:srgbClr val="C00000"/>
                </a:solidFill>
              </a:rPr>
              <a:t>)</a:t>
            </a:r>
            <a:endParaRPr lang="vi-VN" sz="2800" b="1" dirty="0">
              <a:solidFill>
                <a:srgbClr val="C00000"/>
              </a:solidFill>
              <a:cs typeface="Arial" pitchFamily="34" charset="0"/>
            </a:endParaRPr>
          </a:p>
          <a:p>
            <a:pPr algn="ctr">
              <a:lnSpc>
                <a:spcPct val="150000"/>
              </a:lnSpc>
            </a:pPr>
            <a:endParaRPr lang="vi-VN" sz="1800" dirty="0">
              <a:cs typeface="Arial" pitchFamily="34" charset="0"/>
            </a:endParaRPr>
          </a:p>
          <a:p>
            <a:pPr algn="ctr">
              <a:lnSpc>
                <a:spcPct val="150000"/>
              </a:lnSpc>
            </a:pPr>
            <a:endParaRPr lang="vi-VN" sz="1800" dirty="0">
              <a:cs typeface="Arial" pitchFamily="34" charset="0"/>
            </a:endParaRPr>
          </a:p>
          <a:p>
            <a:pPr algn="ctr">
              <a:lnSpc>
                <a:spcPct val="150000"/>
              </a:lnSpc>
            </a:pPr>
            <a:endParaRPr lang="en-US" sz="1800" b="1" dirty="0">
              <a:latin typeface="Arial" pitchFamily="34" charset="0"/>
              <a:cs typeface="Arial" pitchFamily="34" charset="0"/>
            </a:endParaRPr>
          </a:p>
        </p:txBody>
      </p:sp>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2" name="TextBox 1">
            <a:extLst>
              <a:ext uri="{FF2B5EF4-FFF2-40B4-BE49-F238E27FC236}">
                <a16:creationId xmlns:a16="http://schemas.microsoft.com/office/drawing/2014/main" id="{E626C0FD-CBD4-2AD1-DB89-A123C6D5F95F}"/>
              </a:ext>
            </a:extLst>
          </p:cNvPr>
          <p:cNvSpPr txBox="1"/>
          <p:nvPr/>
        </p:nvSpPr>
        <p:spPr>
          <a:xfrm>
            <a:off x="345281" y="991584"/>
            <a:ext cx="2800350" cy="707886"/>
          </a:xfrm>
          <a:prstGeom prst="rect">
            <a:avLst/>
          </a:prstGeom>
          <a:noFill/>
        </p:spPr>
        <p:txBody>
          <a:bodyPr wrap="square" rtlCol="0">
            <a:spAutoFit/>
          </a:bodyPr>
          <a:lstStyle/>
          <a:p>
            <a:pPr>
              <a:defRPr/>
            </a:pPr>
            <a:r>
              <a:rPr lang="en-US" sz="2000" b="1" dirty="0">
                <a:cs typeface="Arial" pitchFamily="34" charset="0"/>
              </a:rPr>
              <a:t>3.7.1</a:t>
            </a:r>
            <a:r>
              <a:rPr lang="vi-VN" sz="2000" b="1" dirty="0">
                <a:cs typeface="Arial" pitchFamily="34" charset="0"/>
              </a:rPr>
              <a:t>. Khái niệm</a:t>
            </a:r>
            <a:endParaRPr lang="vi-VN" sz="2000" b="1" dirty="0">
              <a:solidFill>
                <a:schemeClr val="tx1">
                  <a:lumMod val="50000"/>
                </a:schemeClr>
              </a:solidFill>
              <a:cs typeface="Arial" pitchFamily="34" charset="0"/>
            </a:endParaRPr>
          </a:p>
          <a:p>
            <a:pPr algn="ctr"/>
            <a:endParaRPr lang="vi-VN" sz="2000" b="1" dirty="0">
              <a:solidFill>
                <a:srgbClr val="C00000"/>
              </a:solidFill>
              <a:latin typeface="Arial" panose="020B0604020202020204" pitchFamily="34" charset="0"/>
              <a:ea typeface="Roboto" panose="02000000000000000000" pitchFamily="2" charset="0"/>
              <a:cs typeface="Arial" panose="020B0604020202020204" pitchFamily="34" charset="0"/>
            </a:endParaRPr>
          </a:p>
        </p:txBody>
      </p:sp>
      <p:sp>
        <p:nvSpPr>
          <p:cNvPr id="4" name="TextBox 3">
            <a:extLst>
              <a:ext uri="{FF2B5EF4-FFF2-40B4-BE49-F238E27FC236}">
                <a16:creationId xmlns:a16="http://schemas.microsoft.com/office/drawing/2014/main" id="{F8C59AD6-967E-D6B5-08CD-75891AF3F5E6}"/>
              </a:ext>
            </a:extLst>
          </p:cNvPr>
          <p:cNvSpPr txBox="1"/>
          <p:nvPr/>
        </p:nvSpPr>
        <p:spPr>
          <a:xfrm>
            <a:off x="230980" y="570213"/>
            <a:ext cx="3890964" cy="400110"/>
          </a:xfrm>
          <a:prstGeom prst="rect">
            <a:avLst/>
          </a:prstGeom>
          <a:noFill/>
        </p:spPr>
        <p:txBody>
          <a:bodyPr wrap="square" rtlCol="0">
            <a:spAutoFit/>
          </a:bodyPr>
          <a:lstStyle/>
          <a:p>
            <a:pPr>
              <a:defRPr/>
            </a:pPr>
            <a:r>
              <a:rPr lang="vi-VN" sz="2000" b="1" dirty="0">
                <a:solidFill>
                  <a:srgbClr val="C00000"/>
                </a:solidFill>
                <a:cs typeface="Arial" pitchFamily="34" charset="0"/>
              </a:rPr>
              <a:t>3.</a:t>
            </a:r>
            <a:r>
              <a:rPr lang="en-US" sz="2000" b="1" dirty="0">
                <a:solidFill>
                  <a:srgbClr val="C00000"/>
                </a:solidFill>
                <a:cs typeface="Arial" pitchFamily="34" charset="0"/>
              </a:rPr>
              <a:t>7.</a:t>
            </a:r>
            <a:r>
              <a:rPr lang="vi-VN" sz="2000" b="1" dirty="0">
                <a:solidFill>
                  <a:srgbClr val="C00000"/>
                </a:solidFill>
                <a:cs typeface="Arial" pitchFamily="34" charset="0"/>
              </a:rPr>
              <a:t> Kỷ luật lao động</a:t>
            </a:r>
            <a:endParaRPr lang="vi-VN" sz="2000" b="1" dirty="0">
              <a:solidFill>
                <a:srgbClr val="C00000"/>
              </a:solidFill>
              <a:latin typeface="Arial" panose="020B0604020202020204" pitchFamily="34" charset="0"/>
              <a:ea typeface="Roboto" panose="02000000000000000000" pitchFamily="2" charset="0"/>
              <a:cs typeface="Arial" panose="020B0604020202020204" pitchFamily="34" charset="0"/>
            </a:endParaRPr>
          </a:p>
        </p:txBody>
      </p:sp>
    </p:spTree>
    <p:extLst>
      <p:ext uri="{BB962C8B-B14F-4D97-AF65-F5344CB8AC3E}">
        <p14:creationId xmlns:p14="http://schemas.microsoft.com/office/powerpoint/2010/main" val="160138767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1000"/>
                                        <p:tgtEl>
                                          <p:spTgt spid="4"/>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randombar(horizontal)">
                                      <p:cBhvr>
                                        <p:cTn id="10" dur="1000"/>
                                        <p:tgtEl>
                                          <p:spTgt spid="2"/>
                                        </p:tgtEl>
                                      </p:cBhvr>
                                    </p:animEffect>
                                  </p:childTnLst>
                                </p:cTn>
                              </p:par>
                            </p:childTnLst>
                          </p:cTn>
                        </p:par>
                        <p:par>
                          <p:cTn id="11" fill="hold">
                            <p:stCondLst>
                              <p:cond delay="1000"/>
                            </p:stCondLst>
                            <p:childTnLst>
                              <p:par>
                                <p:cTn id="12" presetID="22" presetClass="entr" presetSubtype="1" fill="hold" grpId="0"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up)">
                                      <p:cBhvr>
                                        <p:cTn id="14"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 grpId="0"/>
      <p:bldP spid="4" grpId="0"/>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3" name="AutoShape 6" descr="Danh ca Ngọc Sơn chia sẻ di chúc viết tay sâu sắc và đầy tình cảm của người  cha quá cố - MOLI Star">
            <a:extLst>
              <a:ext uri="{FF2B5EF4-FFF2-40B4-BE49-F238E27FC236}">
                <a16:creationId xmlns:a16="http://schemas.microsoft.com/office/drawing/2014/main" id="{09A0B033-5114-91F5-D69C-16D907191493}"/>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4" name="AutoShape 6" descr="Danh ca Ngọc Sơn chia sẻ di chúc viết tay sâu sắc và đầy tình cảm của người  cha quá cố - MOLI Star">
            <a:extLst>
              <a:ext uri="{FF2B5EF4-FFF2-40B4-BE49-F238E27FC236}">
                <a16:creationId xmlns:a16="http://schemas.microsoft.com/office/drawing/2014/main" id="{C930D15B-602F-4DF2-A7AB-40C76182ACC0}"/>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grpSp>
        <p:nvGrpSpPr>
          <p:cNvPr id="17" name="Nhóm 8">
            <a:extLst>
              <a:ext uri="{FF2B5EF4-FFF2-40B4-BE49-F238E27FC236}">
                <a16:creationId xmlns:a16="http://schemas.microsoft.com/office/drawing/2014/main" id="{6C0944EF-4298-EFF7-360C-1E71F5FD48CC}"/>
              </a:ext>
            </a:extLst>
          </p:cNvPr>
          <p:cNvGrpSpPr/>
          <p:nvPr/>
        </p:nvGrpSpPr>
        <p:grpSpPr>
          <a:xfrm>
            <a:off x="597177" y="1524773"/>
            <a:ext cx="8176233" cy="1015192"/>
            <a:chOff x="1158239" y="3339450"/>
            <a:chExt cx="5205207" cy="1353590"/>
          </a:xfrm>
        </p:grpSpPr>
        <p:grpSp>
          <p:nvGrpSpPr>
            <p:cNvPr id="19" name="Nhóm 5">
              <a:extLst>
                <a:ext uri="{FF2B5EF4-FFF2-40B4-BE49-F238E27FC236}">
                  <a16:creationId xmlns:a16="http://schemas.microsoft.com/office/drawing/2014/main" id="{C5E50113-5C66-FEEF-CFFF-8E1303ED2D12}"/>
                </a:ext>
              </a:extLst>
            </p:cNvPr>
            <p:cNvGrpSpPr/>
            <p:nvPr/>
          </p:nvGrpSpPr>
          <p:grpSpPr>
            <a:xfrm>
              <a:off x="1158239" y="3339450"/>
              <a:ext cx="3362468" cy="1241070"/>
              <a:chOff x="1189622" y="3163084"/>
              <a:chExt cx="3362468" cy="1241070"/>
            </a:xfrm>
          </p:grpSpPr>
          <p:sp>
            <p:nvSpPr>
              <p:cNvPr id="21" name="Hình chữ nhật: Góc Tròn 2">
                <a:extLst>
                  <a:ext uri="{FF2B5EF4-FFF2-40B4-BE49-F238E27FC236}">
                    <a16:creationId xmlns:a16="http://schemas.microsoft.com/office/drawing/2014/main" id="{F6426A1D-D4F9-4F3D-9330-1E144E694A4D}"/>
                  </a:ext>
                </a:extLst>
              </p:cNvPr>
              <p:cNvSpPr/>
              <p:nvPr/>
            </p:nvSpPr>
            <p:spPr>
              <a:xfrm>
                <a:off x="1189622" y="3210323"/>
                <a:ext cx="78010" cy="1193831"/>
              </a:xfrm>
              <a:prstGeom prst="roundRect">
                <a:avLst/>
              </a:prstGeom>
              <a:solidFill>
                <a:srgbClr val="E768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22" name="TextBox 24">
                <a:extLst>
                  <a:ext uri="{FF2B5EF4-FFF2-40B4-BE49-F238E27FC236}">
                    <a16:creationId xmlns:a16="http://schemas.microsoft.com/office/drawing/2014/main" id="{E0D01B64-F655-7148-5D34-99997FA3550E}"/>
                  </a:ext>
                </a:extLst>
              </p:cNvPr>
              <p:cNvSpPr txBox="1"/>
              <p:nvPr/>
            </p:nvSpPr>
            <p:spPr>
              <a:xfrm>
                <a:off x="1315742" y="3163084"/>
                <a:ext cx="3236348" cy="492443"/>
              </a:xfrm>
              <a:prstGeom prst="rect">
                <a:avLst/>
              </a:prstGeom>
              <a:noFill/>
            </p:spPr>
            <p:txBody>
              <a:bodyPr wrap="square" rtlCol="0">
                <a:spAutoFit/>
              </a:bodyPr>
              <a:lstStyle/>
              <a:p>
                <a:pPr lvl="0"/>
                <a:endParaRPr lang="en-US" sz="1800" dirty="0">
                  <a:solidFill>
                    <a:srgbClr val="C00000"/>
                  </a:solidFill>
                </a:endParaRPr>
              </a:p>
            </p:txBody>
          </p:sp>
          <p:cxnSp>
            <p:nvCxnSpPr>
              <p:cNvPr id="23" name="Đường nối Thẳng 4">
                <a:extLst>
                  <a:ext uri="{FF2B5EF4-FFF2-40B4-BE49-F238E27FC236}">
                    <a16:creationId xmlns:a16="http://schemas.microsoft.com/office/drawing/2014/main" id="{C1699F43-433F-664D-0890-0B54D8FE3FFD}"/>
                  </a:ext>
                </a:extLst>
              </p:cNvPr>
              <p:cNvCxnSpPr>
                <a:cxnSpLocks/>
              </p:cNvCxnSpPr>
              <p:nvPr/>
            </p:nvCxnSpPr>
            <p:spPr>
              <a:xfrm>
                <a:off x="1275102" y="3654824"/>
                <a:ext cx="3015339" cy="0"/>
              </a:xfrm>
              <a:prstGeom prst="line">
                <a:avLst/>
              </a:prstGeom>
              <a:ln w="12700">
                <a:solidFill>
                  <a:srgbClr val="E7680F"/>
                </a:solidFill>
              </a:ln>
            </p:spPr>
            <p:style>
              <a:lnRef idx="1">
                <a:schemeClr val="accent1"/>
              </a:lnRef>
              <a:fillRef idx="0">
                <a:schemeClr val="accent1"/>
              </a:fillRef>
              <a:effectRef idx="0">
                <a:schemeClr val="accent1"/>
              </a:effectRef>
              <a:fontRef idx="minor">
                <a:schemeClr val="tx1"/>
              </a:fontRef>
            </p:style>
          </p:cxnSp>
        </p:grpSp>
        <p:sp>
          <p:nvSpPr>
            <p:cNvPr id="20" name="TextBox 27">
              <a:extLst>
                <a:ext uri="{FF2B5EF4-FFF2-40B4-BE49-F238E27FC236}">
                  <a16:creationId xmlns:a16="http://schemas.microsoft.com/office/drawing/2014/main" id="{581B68F2-D658-0008-CE29-2B2C27A80074}"/>
                </a:ext>
              </a:extLst>
            </p:cNvPr>
            <p:cNvSpPr txBox="1"/>
            <p:nvPr/>
          </p:nvSpPr>
          <p:spPr>
            <a:xfrm>
              <a:off x="1428974" y="3831265"/>
              <a:ext cx="4934472" cy="861775"/>
            </a:xfrm>
            <a:prstGeom prst="rect">
              <a:avLst/>
            </a:prstGeom>
            <a:noFill/>
          </p:spPr>
          <p:txBody>
            <a:bodyPr wrap="square" rtlCol="0">
              <a:spAutoFit/>
            </a:bodyPr>
            <a:lstStyle/>
            <a:p>
              <a:pPr algn="ctr">
                <a:defRPr/>
              </a:pPr>
              <a:r>
                <a:rPr lang="vi-VN" sz="1800" dirty="0">
                  <a:latin typeface="Arial" pitchFamily="34" charset="0"/>
                  <a:cs typeface="Arial" pitchFamily="34" charset="0"/>
                </a:rPr>
                <a:t>Hoàn thành công việc được giao với chất lượng tốt, đảm bảo thời gian và định mức lao động.</a:t>
              </a:r>
              <a:endParaRPr lang="vi-VN" sz="1800" dirty="0">
                <a:cs typeface="Arial" pitchFamily="34" charset="0"/>
              </a:endParaRPr>
            </a:p>
          </p:txBody>
        </p:sp>
      </p:grpSp>
      <p:grpSp>
        <p:nvGrpSpPr>
          <p:cNvPr id="24" name="Nhóm 27">
            <a:extLst>
              <a:ext uri="{FF2B5EF4-FFF2-40B4-BE49-F238E27FC236}">
                <a16:creationId xmlns:a16="http://schemas.microsoft.com/office/drawing/2014/main" id="{0BA576AE-779A-0476-89FB-F0EE6A16EE7C}"/>
              </a:ext>
            </a:extLst>
          </p:cNvPr>
          <p:cNvGrpSpPr/>
          <p:nvPr/>
        </p:nvGrpSpPr>
        <p:grpSpPr>
          <a:xfrm>
            <a:off x="1377511" y="2833576"/>
            <a:ext cx="7180702" cy="1021295"/>
            <a:chOff x="1158239" y="3339451"/>
            <a:chExt cx="5680068" cy="1361727"/>
          </a:xfrm>
        </p:grpSpPr>
        <p:grpSp>
          <p:nvGrpSpPr>
            <p:cNvPr id="26" name="Nhóm 89">
              <a:extLst>
                <a:ext uri="{FF2B5EF4-FFF2-40B4-BE49-F238E27FC236}">
                  <a16:creationId xmlns:a16="http://schemas.microsoft.com/office/drawing/2014/main" id="{3D690B85-D7E8-523F-A59E-225766D6959B}"/>
                </a:ext>
              </a:extLst>
            </p:cNvPr>
            <p:cNvGrpSpPr/>
            <p:nvPr/>
          </p:nvGrpSpPr>
          <p:grpSpPr>
            <a:xfrm>
              <a:off x="1158239" y="3339451"/>
              <a:ext cx="5142624" cy="874325"/>
              <a:chOff x="1189622" y="3163085"/>
              <a:chExt cx="5142624" cy="874325"/>
            </a:xfrm>
          </p:grpSpPr>
          <p:sp>
            <p:nvSpPr>
              <p:cNvPr id="28" name="!!4">
                <a:extLst>
                  <a:ext uri="{FF2B5EF4-FFF2-40B4-BE49-F238E27FC236}">
                    <a16:creationId xmlns:a16="http://schemas.microsoft.com/office/drawing/2014/main" id="{46A08BBA-11CA-3605-A61C-A08A7FBF5E8D}"/>
                  </a:ext>
                </a:extLst>
              </p:cNvPr>
              <p:cNvSpPr/>
              <p:nvPr/>
            </p:nvSpPr>
            <p:spPr>
              <a:xfrm>
                <a:off x="1189622" y="3210324"/>
                <a:ext cx="85480" cy="827086"/>
              </a:xfrm>
              <a:prstGeom prst="roundRect">
                <a:avLst/>
              </a:prstGeom>
              <a:solidFill>
                <a:srgbClr val="E768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p>
            </p:txBody>
          </p:sp>
          <p:sp>
            <p:nvSpPr>
              <p:cNvPr id="29" name="!!3">
                <a:extLst>
                  <a:ext uri="{FF2B5EF4-FFF2-40B4-BE49-F238E27FC236}">
                    <a16:creationId xmlns:a16="http://schemas.microsoft.com/office/drawing/2014/main" id="{E2F2527F-4524-DB87-77B9-EE45BE86BF4A}"/>
                  </a:ext>
                </a:extLst>
              </p:cNvPr>
              <p:cNvSpPr txBox="1"/>
              <p:nvPr/>
            </p:nvSpPr>
            <p:spPr>
              <a:xfrm>
                <a:off x="1315742" y="3163085"/>
                <a:ext cx="5016504" cy="492442"/>
              </a:xfrm>
              <a:prstGeom prst="rect">
                <a:avLst/>
              </a:prstGeom>
              <a:noFill/>
            </p:spPr>
            <p:txBody>
              <a:bodyPr wrap="square" rtlCol="0">
                <a:spAutoFit/>
              </a:bodyPr>
              <a:lstStyle/>
              <a:p>
                <a:pPr lvl="0"/>
                <a:endParaRPr lang="en-US" sz="1800" dirty="0">
                  <a:solidFill>
                    <a:srgbClr val="C00000"/>
                  </a:solidFill>
                </a:endParaRPr>
              </a:p>
            </p:txBody>
          </p:sp>
          <p:cxnSp>
            <p:nvCxnSpPr>
              <p:cNvPr id="30" name="!!2">
                <a:extLst>
                  <a:ext uri="{FF2B5EF4-FFF2-40B4-BE49-F238E27FC236}">
                    <a16:creationId xmlns:a16="http://schemas.microsoft.com/office/drawing/2014/main" id="{BD084F6A-6048-4167-EC77-03985E3BCDA4}"/>
                  </a:ext>
                </a:extLst>
              </p:cNvPr>
              <p:cNvCxnSpPr>
                <a:cxnSpLocks/>
              </p:cNvCxnSpPr>
              <p:nvPr/>
            </p:nvCxnSpPr>
            <p:spPr>
              <a:xfrm>
                <a:off x="1275102" y="3654824"/>
                <a:ext cx="3015339" cy="0"/>
              </a:xfrm>
              <a:prstGeom prst="line">
                <a:avLst/>
              </a:prstGeom>
              <a:ln w="12700">
                <a:solidFill>
                  <a:srgbClr val="E7680F"/>
                </a:solidFill>
              </a:ln>
            </p:spPr>
            <p:style>
              <a:lnRef idx="1">
                <a:schemeClr val="accent1"/>
              </a:lnRef>
              <a:fillRef idx="0">
                <a:schemeClr val="accent1"/>
              </a:fillRef>
              <a:effectRef idx="0">
                <a:schemeClr val="accent1"/>
              </a:effectRef>
              <a:fontRef idx="minor">
                <a:schemeClr val="tx1"/>
              </a:fontRef>
            </p:style>
          </p:cxnSp>
        </p:grpSp>
        <p:sp>
          <p:nvSpPr>
            <p:cNvPr id="27" name="!!1">
              <a:extLst>
                <a:ext uri="{FF2B5EF4-FFF2-40B4-BE49-F238E27FC236}">
                  <a16:creationId xmlns:a16="http://schemas.microsoft.com/office/drawing/2014/main" id="{B9B8B857-A9B0-9118-DCA6-97A915F85FAD}"/>
                </a:ext>
              </a:extLst>
            </p:cNvPr>
            <p:cNvSpPr txBox="1"/>
            <p:nvPr/>
          </p:nvSpPr>
          <p:spPr>
            <a:xfrm>
              <a:off x="1414679" y="3839403"/>
              <a:ext cx="5423628" cy="861775"/>
            </a:xfrm>
            <a:prstGeom prst="rect">
              <a:avLst/>
            </a:prstGeom>
            <a:noFill/>
          </p:spPr>
          <p:txBody>
            <a:bodyPr wrap="square" rtlCol="0">
              <a:spAutoFit/>
            </a:bodyPr>
            <a:lstStyle/>
            <a:p>
              <a:pPr algn="ctr" fontAlgn="auto">
                <a:spcBef>
                  <a:spcPts val="0"/>
                </a:spcBef>
                <a:spcAft>
                  <a:spcPts val="0"/>
                </a:spcAft>
                <a:defRPr/>
              </a:pPr>
              <a:r>
                <a:rPr lang="vi-VN" sz="1800" dirty="0">
                  <a:latin typeface="Arial" pitchFamily="34" charset="0"/>
                  <a:cs typeface="Arial" pitchFamily="34" charset="0"/>
                </a:rPr>
                <a:t>Thực hiện các quy định về an toàn, vệ sinh lao động, tôn trọng các quy trình, quy phạm về kỹ thuật, công nghệ chuyên môn</a:t>
              </a:r>
              <a:endParaRPr lang="vi-VN" sz="2000" b="1" i="1" dirty="0">
                <a:latin typeface="+mn-lt"/>
                <a:cs typeface="Arial" pitchFamily="34" charset="0"/>
              </a:endParaRPr>
            </a:p>
          </p:txBody>
        </p:sp>
      </p:grpSp>
      <p:sp>
        <p:nvSpPr>
          <p:cNvPr id="5" name="TextBox 4">
            <a:extLst>
              <a:ext uri="{FF2B5EF4-FFF2-40B4-BE49-F238E27FC236}">
                <a16:creationId xmlns:a16="http://schemas.microsoft.com/office/drawing/2014/main" id="{78D8636B-5662-5CD7-88B9-DF320C39B7CD}"/>
              </a:ext>
            </a:extLst>
          </p:cNvPr>
          <p:cNvSpPr txBox="1"/>
          <p:nvPr/>
        </p:nvSpPr>
        <p:spPr>
          <a:xfrm>
            <a:off x="390902" y="674112"/>
            <a:ext cx="7688679" cy="707886"/>
          </a:xfrm>
          <a:prstGeom prst="rect">
            <a:avLst/>
          </a:prstGeom>
          <a:noFill/>
        </p:spPr>
        <p:txBody>
          <a:bodyPr wrap="square" rtlCol="0">
            <a:spAutoFit/>
          </a:bodyPr>
          <a:lstStyle/>
          <a:p>
            <a:pPr algn="ctr">
              <a:defRPr/>
            </a:pPr>
            <a:r>
              <a:rPr lang="en-US" sz="2000" b="1" dirty="0">
                <a:solidFill>
                  <a:schemeClr val="tx1"/>
                </a:solidFill>
                <a:latin typeface="Arial" pitchFamily="34" charset="0"/>
                <a:cs typeface="Arial" pitchFamily="34" charset="0"/>
              </a:rPr>
              <a:t>N</a:t>
            </a:r>
            <a:r>
              <a:rPr lang="vi-VN" sz="2000" b="1" dirty="0">
                <a:solidFill>
                  <a:schemeClr val="tx1"/>
                </a:solidFill>
                <a:latin typeface="Arial" pitchFamily="34" charset="0"/>
                <a:cs typeface="Arial" pitchFamily="34" charset="0"/>
              </a:rPr>
              <a:t>hững nghĩa vụ chung nhất mà mọi người lao động trong tất cả các mối quan hệ lao động phải chấp hành</a:t>
            </a:r>
            <a:endParaRPr lang="vi-VN" sz="2000" b="1" dirty="0">
              <a:solidFill>
                <a:schemeClr val="tx1"/>
              </a:solidFill>
              <a:cs typeface="Arial" pitchFamily="34" charset="0"/>
            </a:endParaRPr>
          </a:p>
        </p:txBody>
      </p:sp>
    </p:spTree>
    <p:extLst>
      <p:ext uri="{BB962C8B-B14F-4D97-AF65-F5344CB8AC3E}">
        <p14:creationId xmlns:p14="http://schemas.microsoft.com/office/powerpoint/2010/main" val="8457019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1000"/>
                                        <p:tgtEl>
                                          <p:spTgt spid="5"/>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wipe(left)">
                                      <p:cBhvr>
                                        <p:cTn id="11" dur="1000"/>
                                        <p:tgtEl>
                                          <p:spTgt spid="17"/>
                                        </p:tgtEl>
                                      </p:cBhvr>
                                    </p:animEffect>
                                  </p:childTnLst>
                                </p:cTn>
                              </p:par>
                            </p:childTnLst>
                          </p:cTn>
                        </p:par>
                        <p:par>
                          <p:cTn id="12" fill="hold">
                            <p:stCondLst>
                              <p:cond delay="2000"/>
                            </p:stCondLst>
                            <p:childTnLst>
                              <p:par>
                                <p:cTn id="13" presetID="22" presetClass="entr" presetSubtype="8" fill="hold" nodeType="after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wipe(left)">
                                      <p:cBhvr>
                                        <p:cTn id="15" dur="1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3" name="AutoShape 6" descr="Danh ca Ngọc Sơn chia sẻ di chúc viết tay sâu sắc và đầy tình cảm của người  cha quá cố - MOLI Star">
            <a:extLst>
              <a:ext uri="{FF2B5EF4-FFF2-40B4-BE49-F238E27FC236}">
                <a16:creationId xmlns:a16="http://schemas.microsoft.com/office/drawing/2014/main" id="{09A0B033-5114-91F5-D69C-16D907191493}"/>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4" name="AutoShape 6" descr="Danh ca Ngọc Sơn chia sẻ di chúc viết tay sâu sắc và đầy tình cảm của người  cha quá cố - MOLI Star">
            <a:extLst>
              <a:ext uri="{FF2B5EF4-FFF2-40B4-BE49-F238E27FC236}">
                <a16:creationId xmlns:a16="http://schemas.microsoft.com/office/drawing/2014/main" id="{C930D15B-602F-4DF2-A7AB-40C76182ACC0}"/>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grpSp>
        <p:nvGrpSpPr>
          <p:cNvPr id="17" name="Nhóm 8">
            <a:extLst>
              <a:ext uri="{FF2B5EF4-FFF2-40B4-BE49-F238E27FC236}">
                <a16:creationId xmlns:a16="http://schemas.microsoft.com/office/drawing/2014/main" id="{6C0944EF-4298-EFF7-360C-1E71F5FD48CC}"/>
              </a:ext>
            </a:extLst>
          </p:cNvPr>
          <p:cNvGrpSpPr/>
          <p:nvPr/>
        </p:nvGrpSpPr>
        <p:grpSpPr>
          <a:xfrm>
            <a:off x="597177" y="1524773"/>
            <a:ext cx="8176233" cy="1015192"/>
            <a:chOff x="1158239" y="3339450"/>
            <a:chExt cx="5205207" cy="1353590"/>
          </a:xfrm>
        </p:grpSpPr>
        <p:grpSp>
          <p:nvGrpSpPr>
            <p:cNvPr id="19" name="Nhóm 5">
              <a:extLst>
                <a:ext uri="{FF2B5EF4-FFF2-40B4-BE49-F238E27FC236}">
                  <a16:creationId xmlns:a16="http://schemas.microsoft.com/office/drawing/2014/main" id="{C5E50113-5C66-FEEF-CFFF-8E1303ED2D12}"/>
                </a:ext>
              </a:extLst>
            </p:cNvPr>
            <p:cNvGrpSpPr/>
            <p:nvPr/>
          </p:nvGrpSpPr>
          <p:grpSpPr>
            <a:xfrm>
              <a:off x="1158239" y="3339450"/>
              <a:ext cx="3362468" cy="1241070"/>
              <a:chOff x="1189622" y="3163084"/>
              <a:chExt cx="3362468" cy="1241070"/>
            </a:xfrm>
          </p:grpSpPr>
          <p:sp>
            <p:nvSpPr>
              <p:cNvPr id="21" name="Hình chữ nhật: Góc Tròn 2">
                <a:extLst>
                  <a:ext uri="{FF2B5EF4-FFF2-40B4-BE49-F238E27FC236}">
                    <a16:creationId xmlns:a16="http://schemas.microsoft.com/office/drawing/2014/main" id="{F6426A1D-D4F9-4F3D-9330-1E144E694A4D}"/>
                  </a:ext>
                </a:extLst>
              </p:cNvPr>
              <p:cNvSpPr/>
              <p:nvPr/>
            </p:nvSpPr>
            <p:spPr>
              <a:xfrm>
                <a:off x="1189622" y="3210323"/>
                <a:ext cx="78010" cy="1193831"/>
              </a:xfrm>
              <a:prstGeom prst="roundRect">
                <a:avLst/>
              </a:prstGeom>
              <a:solidFill>
                <a:srgbClr val="E768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22" name="TextBox 24">
                <a:extLst>
                  <a:ext uri="{FF2B5EF4-FFF2-40B4-BE49-F238E27FC236}">
                    <a16:creationId xmlns:a16="http://schemas.microsoft.com/office/drawing/2014/main" id="{E0D01B64-F655-7148-5D34-99997FA3550E}"/>
                  </a:ext>
                </a:extLst>
              </p:cNvPr>
              <p:cNvSpPr txBox="1"/>
              <p:nvPr/>
            </p:nvSpPr>
            <p:spPr>
              <a:xfrm>
                <a:off x="1315742" y="3163084"/>
                <a:ext cx="3236348" cy="492443"/>
              </a:xfrm>
              <a:prstGeom prst="rect">
                <a:avLst/>
              </a:prstGeom>
              <a:noFill/>
            </p:spPr>
            <p:txBody>
              <a:bodyPr wrap="square" rtlCol="0">
                <a:spAutoFit/>
              </a:bodyPr>
              <a:lstStyle/>
              <a:p>
                <a:pPr lvl="0"/>
                <a:endParaRPr lang="en-US" sz="1800" dirty="0">
                  <a:solidFill>
                    <a:srgbClr val="C00000"/>
                  </a:solidFill>
                </a:endParaRPr>
              </a:p>
            </p:txBody>
          </p:sp>
          <p:cxnSp>
            <p:nvCxnSpPr>
              <p:cNvPr id="23" name="Đường nối Thẳng 4">
                <a:extLst>
                  <a:ext uri="{FF2B5EF4-FFF2-40B4-BE49-F238E27FC236}">
                    <a16:creationId xmlns:a16="http://schemas.microsoft.com/office/drawing/2014/main" id="{C1699F43-433F-664D-0890-0B54D8FE3FFD}"/>
                  </a:ext>
                </a:extLst>
              </p:cNvPr>
              <p:cNvCxnSpPr>
                <a:cxnSpLocks/>
              </p:cNvCxnSpPr>
              <p:nvPr/>
            </p:nvCxnSpPr>
            <p:spPr>
              <a:xfrm>
                <a:off x="1275102" y="3654824"/>
                <a:ext cx="3015339" cy="0"/>
              </a:xfrm>
              <a:prstGeom prst="line">
                <a:avLst/>
              </a:prstGeom>
              <a:ln w="12700">
                <a:solidFill>
                  <a:srgbClr val="E7680F"/>
                </a:solidFill>
              </a:ln>
            </p:spPr>
            <p:style>
              <a:lnRef idx="1">
                <a:schemeClr val="accent1"/>
              </a:lnRef>
              <a:fillRef idx="0">
                <a:schemeClr val="accent1"/>
              </a:fillRef>
              <a:effectRef idx="0">
                <a:schemeClr val="accent1"/>
              </a:effectRef>
              <a:fontRef idx="minor">
                <a:schemeClr val="tx1"/>
              </a:fontRef>
            </p:style>
          </p:cxnSp>
        </p:grpSp>
        <p:sp>
          <p:nvSpPr>
            <p:cNvPr id="20" name="TextBox 27">
              <a:extLst>
                <a:ext uri="{FF2B5EF4-FFF2-40B4-BE49-F238E27FC236}">
                  <a16:creationId xmlns:a16="http://schemas.microsoft.com/office/drawing/2014/main" id="{581B68F2-D658-0008-CE29-2B2C27A80074}"/>
                </a:ext>
              </a:extLst>
            </p:cNvPr>
            <p:cNvSpPr txBox="1"/>
            <p:nvPr/>
          </p:nvSpPr>
          <p:spPr>
            <a:xfrm>
              <a:off x="1428974" y="3831265"/>
              <a:ext cx="4934472" cy="861775"/>
            </a:xfrm>
            <a:prstGeom prst="rect">
              <a:avLst/>
            </a:prstGeom>
            <a:noFill/>
          </p:spPr>
          <p:txBody>
            <a:bodyPr wrap="square" rtlCol="0">
              <a:spAutoFit/>
            </a:bodyPr>
            <a:lstStyle/>
            <a:p>
              <a:pPr algn="ctr">
                <a:defRPr/>
              </a:pPr>
              <a:r>
                <a:rPr lang="vi-VN" sz="1800" dirty="0">
                  <a:latin typeface="Arial" pitchFamily="34" charset="0"/>
                  <a:cs typeface="Arial" pitchFamily="34" charset="0"/>
                </a:rPr>
                <a:t>Thực hiện những cam kết trong </a:t>
              </a:r>
              <a:r>
                <a:rPr lang="en-US" sz="1800" dirty="0">
                  <a:latin typeface="Arial" pitchFamily="34" charset="0"/>
                  <a:cs typeface="Arial" pitchFamily="34" charset="0"/>
                </a:rPr>
                <a:t>HĐLĐ</a:t>
              </a:r>
              <a:r>
                <a:rPr lang="vi-VN" sz="1800" dirty="0">
                  <a:latin typeface="Arial" pitchFamily="34" charset="0"/>
                  <a:cs typeface="Arial" pitchFamily="34" charset="0"/>
                </a:rPr>
                <a:t>, tuân thủ sự điều hành hợp pháp của người sử dụng lao động và thực hiện các quy định khác của </a:t>
              </a:r>
              <a:r>
                <a:rPr lang="en-US" sz="1800" dirty="0">
                  <a:latin typeface="Arial" pitchFamily="34" charset="0"/>
                  <a:cs typeface="Arial" pitchFamily="34" charset="0"/>
                </a:rPr>
                <a:t>PLLĐ</a:t>
              </a:r>
              <a:endParaRPr lang="vi-VN" sz="1800" dirty="0">
                <a:cs typeface="Arial" pitchFamily="34" charset="0"/>
              </a:endParaRPr>
            </a:p>
          </p:txBody>
        </p:sp>
      </p:grpSp>
      <p:grpSp>
        <p:nvGrpSpPr>
          <p:cNvPr id="24" name="Nhóm 27">
            <a:extLst>
              <a:ext uri="{FF2B5EF4-FFF2-40B4-BE49-F238E27FC236}">
                <a16:creationId xmlns:a16="http://schemas.microsoft.com/office/drawing/2014/main" id="{0BA576AE-779A-0476-89FB-F0EE6A16EE7C}"/>
              </a:ext>
            </a:extLst>
          </p:cNvPr>
          <p:cNvGrpSpPr/>
          <p:nvPr/>
        </p:nvGrpSpPr>
        <p:grpSpPr>
          <a:xfrm>
            <a:off x="1377511" y="2833576"/>
            <a:ext cx="7180702" cy="744296"/>
            <a:chOff x="1158239" y="3339451"/>
            <a:chExt cx="5680068" cy="992395"/>
          </a:xfrm>
        </p:grpSpPr>
        <p:grpSp>
          <p:nvGrpSpPr>
            <p:cNvPr id="26" name="Nhóm 89">
              <a:extLst>
                <a:ext uri="{FF2B5EF4-FFF2-40B4-BE49-F238E27FC236}">
                  <a16:creationId xmlns:a16="http://schemas.microsoft.com/office/drawing/2014/main" id="{3D690B85-D7E8-523F-A59E-225766D6959B}"/>
                </a:ext>
              </a:extLst>
            </p:cNvPr>
            <p:cNvGrpSpPr/>
            <p:nvPr/>
          </p:nvGrpSpPr>
          <p:grpSpPr>
            <a:xfrm>
              <a:off x="1158239" y="3339451"/>
              <a:ext cx="5142624" cy="874325"/>
              <a:chOff x="1189622" y="3163085"/>
              <a:chExt cx="5142624" cy="874325"/>
            </a:xfrm>
          </p:grpSpPr>
          <p:sp>
            <p:nvSpPr>
              <p:cNvPr id="28" name="!!4">
                <a:extLst>
                  <a:ext uri="{FF2B5EF4-FFF2-40B4-BE49-F238E27FC236}">
                    <a16:creationId xmlns:a16="http://schemas.microsoft.com/office/drawing/2014/main" id="{46A08BBA-11CA-3605-A61C-A08A7FBF5E8D}"/>
                  </a:ext>
                </a:extLst>
              </p:cNvPr>
              <p:cNvSpPr/>
              <p:nvPr/>
            </p:nvSpPr>
            <p:spPr>
              <a:xfrm>
                <a:off x="1189622" y="3210324"/>
                <a:ext cx="85480" cy="827086"/>
              </a:xfrm>
              <a:prstGeom prst="roundRect">
                <a:avLst/>
              </a:prstGeom>
              <a:solidFill>
                <a:srgbClr val="E768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p>
            </p:txBody>
          </p:sp>
          <p:sp>
            <p:nvSpPr>
              <p:cNvPr id="29" name="!!3">
                <a:extLst>
                  <a:ext uri="{FF2B5EF4-FFF2-40B4-BE49-F238E27FC236}">
                    <a16:creationId xmlns:a16="http://schemas.microsoft.com/office/drawing/2014/main" id="{E2F2527F-4524-DB87-77B9-EE45BE86BF4A}"/>
                  </a:ext>
                </a:extLst>
              </p:cNvPr>
              <p:cNvSpPr txBox="1"/>
              <p:nvPr/>
            </p:nvSpPr>
            <p:spPr>
              <a:xfrm>
                <a:off x="1315742" y="3163085"/>
                <a:ext cx="5016504" cy="492442"/>
              </a:xfrm>
              <a:prstGeom prst="rect">
                <a:avLst/>
              </a:prstGeom>
              <a:noFill/>
            </p:spPr>
            <p:txBody>
              <a:bodyPr wrap="square" rtlCol="0">
                <a:spAutoFit/>
              </a:bodyPr>
              <a:lstStyle/>
              <a:p>
                <a:pPr lvl="0"/>
                <a:endParaRPr lang="en-US" sz="1800" dirty="0">
                  <a:solidFill>
                    <a:srgbClr val="C00000"/>
                  </a:solidFill>
                </a:endParaRPr>
              </a:p>
            </p:txBody>
          </p:sp>
          <p:cxnSp>
            <p:nvCxnSpPr>
              <p:cNvPr id="30" name="!!2">
                <a:extLst>
                  <a:ext uri="{FF2B5EF4-FFF2-40B4-BE49-F238E27FC236}">
                    <a16:creationId xmlns:a16="http://schemas.microsoft.com/office/drawing/2014/main" id="{BD084F6A-6048-4167-EC77-03985E3BCDA4}"/>
                  </a:ext>
                </a:extLst>
              </p:cNvPr>
              <p:cNvCxnSpPr>
                <a:cxnSpLocks/>
              </p:cNvCxnSpPr>
              <p:nvPr/>
            </p:nvCxnSpPr>
            <p:spPr>
              <a:xfrm>
                <a:off x="1275102" y="3654824"/>
                <a:ext cx="3015339" cy="0"/>
              </a:xfrm>
              <a:prstGeom prst="line">
                <a:avLst/>
              </a:prstGeom>
              <a:ln w="12700">
                <a:solidFill>
                  <a:srgbClr val="E7680F"/>
                </a:solidFill>
              </a:ln>
            </p:spPr>
            <p:style>
              <a:lnRef idx="1">
                <a:schemeClr val="accent1"/>
              </a:lnRef>
              <a:fillRef idx="0">
                <a:schemeClr val="accent1"/>
              </a:fillRef>
              <a:effectRef idx="0">
                <a:schemeClr val="accent1"/>
              </a:effectRef>
              <a:fontRef idx="minor">
                <a:schemeClr val="tx1"/>
              </a:fontRef>
            </p:style>
          </p:cxnSp>
        </p:grpSp>
        <p:sp>
          <p:nvSpPr>
            <p:cNvPr id="27" name="!!1">
              <a:extLst>
                <a:ext uri="{FF2B5EF4-FFF2-40B4-BE49-F238E27FC236}">
                  <a16:creationId xmlns:a16="http://schemas.microsoft.com/office/drawing/2014/main" id="{B9B8B857-A9B0-9118-DCA6-97A915F85FAD}"/>
                </a:ext>
              </a:extLst>
            </p:cNvPr>
            <p:cNvSpPr txBox="1"/>
            <p:nvPr/>
          </p:nvSpPr>
          <p:spPr>
            <a:xfrm>
              <a:off x="1414679" y="3839403"/>
              <a:ext cx="5423628" cy="492443"/>
            </a:xfrm>
            <a:prstGeom prst="rect">
              <a:avLst/>
            </a:prstGeom>
            <a:noFill/>
          </p:spPr>
          <p:txBody>
            <a:bodyPr wrap="square" rtlCol="0">
              <a:spAutoFit/>
            </a:bodyPr>
            <a:lstStyle/>
            <a:p>
              <a:pPr algn="ctr" fontAlgn="auto">
                <a:spcBef>
                  <a:spcPts val="0"/>
                </a:spcBef>
                <a:spcAft>
                  <a:spcPts val="0"/>
                </a:spcAft>
                <a:defRPr/>
              </a:pPr>
              <a:r>
                <a:rPr lang="vi-VN" sz="1800" dirty="0">
                  <a:latin typeface="Arial" pitchFamily="34" charset="0"/>
                  <a:cs typeface="Arial" pitchFamily="34" charset="0"/>
                </a:rPr>
                <a:t>Bảo vệ tài sản và bí mật công nghệ kinh doanh.</a:t>
              </a:r>
              <a:endParaRPr lang="vi-VN" sz="2000" b="1" i="1" dirty="0">
                <a:latin typeface="+mn-lt"/>
                <a:cs typeface="Arial" pitchFamily="34" charset="0"/>
              </a:endParaRPr>
            </a:p>
          </p:txBody>
        </p:sp>
      </p:grpSp>
      <p:sp>
        <p:nvSpPr>
          <p:cNvPr id="5" name="TextBox 4">
            <a:extLst>
              <a:ext uri="{FF2B5EF4-FFF2-40B4-BE49-F238E27FC236}">
                <a16:creationId xmlns:a16="http://schemas.microsoft.com/office/drawing/2014/main" id="{78D8636B-5662-5CD7-88B9-DF320C39B7CD}"/>
              </a:ext>
            </a:extLst>
          </p:cNvPr>
          <p:cNvSpPr txBox="1"/>
          <p:nvPr/>
        </p:nvSpPr>
        <p:spPr>
          <a:xfrm>
            <a:off x="390902" y="674112"/>
            <a:ext cx="7688679" cy="707886"/>
          </a:xfrm>
          <a:prstGeom prst="rect">
            <a:avLst/>
          </a:prstGeom>
          <a:noFill/>
        </p:spPr>
        <p:txBody>
          <a:bodyPr wrap="square" rtlCol="0">
            <a:spAutoFit/>
          </a:bodyPr>
          <a:lstStyle/>
          <a:p>
            <a:pPr algn="ctr">
              <a:defRPr/>
            </a:pPr>
            <a:r>
              <a:rPr lang="en-US" sz="2000" b="1" dirty="0">
                <a:solidFill>
                  <a:schemeClr val="tx1"/>
                </a:solidFill>
                <a:latin typeface="Arial" pitchFamily="34" charset="0"/>
                <a:cs typeface="Arial" pitchFamily="34" charset="0"/>
              </a:rPr>
              <a:t>N</a:t>
            </a:r>
            <a:r>
              <a:rPr lang="vi-VN" sz="2000" b="1" dirty="0">
                <a:solidFill>
                  <a:schemeClr val="tx1"/>
                </a:solidFill>
                <a:latin typeface="Arial" pitchFamily="34" charset="0"/>
                <a:cs typeface="Arial" pitchFamily="34" charset="0"/>
              </a:rPr>
              <a:t>hững nghĩa vụ chung nhất mà mọi người lao động trong tất cả các mối quan hệ lao động phải chấp hành</a:t>
            </a:r>
            <a:endParaRPr lang="vi-VN" sz="2000" b="1" dirty="0">
              <a:solidFill>
                <a:schemeClr val="tx1"/>
              </a:solidFill>
              <a:cs typeface="Arial" pitchFamily="34" charset="0"/>
            </a:endParaRPr>
          </a:p>
        </p:txBody>
      </p:sp>
    </p:spTree>
    <p:extLst>
      <p:ext uri="{BB962C8B-B14F-4D97-AF65-F5344CB8AC3E}">
        <p14:creationId xmlns:p14="http://schemas.microsoft.com/office/powerpoint/2010/main" val="336328625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1000"/>
                                        <p:tgtEl>
                                          <p:spTgt spid="5"/>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wipe(left)">
                                      <p:cBhvr>
                                        <p:cTn id="11" dur="1000"/>
                                        <p:tgtEl>
                                          <p:spTgt spid="17"/>
                                        </p:tgtEl>
                                      </p:cBhvr>
                                    </p:animEffect>
                                  </p:childTnLst>
                                </p:cTn>
                              </p:par>
                            </p:childTnLst>
                          </p:cTn>
                        </p:par>
                        <p:par>
                          <p:cTn id="12" fill="hold">
                            <p:stCondLst>
                              <p:cond delay="2000"/>
                            </p:stCondLst>
                            <p:childTnLst>
                              <p:par>
                                <p:cTn id="13" presetID="22" presetClass="entr" presetSubtype="8" fill="hold" nodeType="after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wipe(left)">
                                      <p:cBhvr>
                                        <p:cTn id="15" dur="1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7">
            <a:extLst>
              <a:ext uri="{FF2B5EF4-FFF2-40B4-BE49-F238E27FC236}">
                <a16:creationId xmlns:a16="http://schemas.microsoft.com/office/drawing/2014/main" id="{7461F0CA-52DC-FFD3-EB94-A74F26BA0F6B}"/>
              </a:ext>
            </a:extLst>
          </p:cNvPr>
          <p:cNvSpPr txBox="1"/>
          <p:nvPr/>
        </p:nvSpPr>
        <p:spPr>
          <a:xfrm>
            <a:off x="116681" y="1563569"/>
            <a:ext cx="8941593" cy="2164695"/>
          </a:xfrm>
          <a:prstGeom prst="rect">
            <a:avLst/>
          </a:prstGeom>
          <a:noFill/>
        </p:spPr>
        <p:txBody>
          <a:bodyPr wrap="square" rtlCol="0">
            <a:spAutoFit/>
          </a:bodyPr>
          <a:lstStyle/>
          <a:p>
            <a:pPr algn="ctr">
              <a:lnSpc>
                <a:spcPct val="150000"/>
              </a:lnSpc>
            </a:pPr>
            <a:endParaRPr lang="en-US" sz="2000" dirty="0">
              <a:cs typeface="Arial" pitchFamily="34" charset="0"/>
            </a:endParaRPr>
          </a:p>
          <a:p>
            <a:pPr algn="ctr">
              <a:lnSpc>
                <a:spcPct val="150000"/>
              </a:lnSpc>
              <a:defRPr/>
            </a:pPr>
            <a:r>
              <a:rPr lang="vi-VN" sz="1800" dirty="0">
                <a:cs typeface="Arial" pitchFamily="34" charset="0"/>
              </a:rPr>
              <a:t>Thời giờ làm việc, nghỉ ngơi</a:t>
            </a:r>
            <a:r>
              <a:rPr lang="en-US" sz="1800" dirty="0">
                <a:cs typeface="Arial" pitchFamily="34" charset="0"/>
              </a:rPr>
              <a:t>; </a:t>
            </a:r>
            <a:r>
              <a:rPr lang="vi-VN" sz="1800" dirty="0"/>
              <a:t>trật tự trong doanh nghiệp; an toàn, vệ sinh lao động nơi làm việc; bảo vệ tài sản, bí mật công nghệ kinh doanh của doanh nghiệp; các hành vi vi phạm kỷ luật lao động, các hình thức xử lý luật lao động và trách nhiệm vật chất.</a:t>
            </a:r>
            <a:r>
              <a:rPr lang="en-US" sz="1800" b="1" dirty="0">
                <a:solidFill>
                  <a:srgbClr val="C00000"/>
                </a:solidFill>
              </a:rPr>
              <a:t>                </a:t>
            </a:r>
            <a:endParaRPr lang="vi-VN" sz="1800" dirty="0">
              <a:cs typeface="Arial" pitchFamily="34" charset="0"/>
            </a:endParaRPr>
          </a:p>
          <a:p>
            <a:pPr algn="ctr">
              <a:lnSpc>
                <a:spcPct val="150000"/>
              </a:lnSpc>
            </a:pPr>
            <a:endParaRPr lang="en-US" sz="1800" b="1" dirty="0">
              <a:latin typeface="Arial" pitchFamily="34" charset="0"/>
              <a:cs typeface="Arial" pitchFamily="34" charset="0"/>
            </a:endParaRPr>
          </a:p>
        </p:txBody>
      </p:sp>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2" name="TextBox 1">
            <a:extLst>
              <a:ext uri="{FF2B5EF4-FFF2-40B4-BE49-F238E27FC236}">
                <a16:creationId xmlns:a16="http://schemas.microsoft.com/office/drawing/2014/main" id="{E626C0FD-CBD4-2AD1-DB89-A123C6D5F95F}"/>
              </a:ext>
            </a:extLst>
          </p:cNvPr>
          <p:cNvSpPr txBox="1"/>
          <p:nvPr/>
        </p:nvSpPr>
        <p:spPr>
          <a:xfrm>
            <a:off x="294083" y="1066339"/>
            <a:ext cx="4293394" cy="707886"/>
          </a:xfrm>
          <a:prstGeom prst="rect">
            <a:avLst/>
          </a:prstGeom>
          <a:noFill/>
        </p:spPr>
        <p:txBody>
          <a:bodyPr wrap="square" rtlCol="0">
            <a:spAutoFit/>
          </a:bodyPr>
          <a:lstStyle/>
          <a:p>
            <a:pPr>
              <a:defRPr/>
            </a:pPr>
            <a:r>
              <a:rPr lang="en-US" sz="2000" b="1" dirty="0">
                <a:cs typeface="Arial" pitchFamily="34" charset="0"/>
              </a:rPr>
              <a:t>3.7.2</a:t>
            </a:r>
            <a:r>
              <a:rPr lang="vi-VN" sz="2000" b="1" dirty="0">
                <a:cs typeface="Arial" pitchFamily="34" charset="0"/>
              </a:rPr>
              <a:t>. Nội dung kỷ luật lao động </a:t>
            </a:r>
            <a:endParaRPr lang="vi-VN" sz="2000" b="1" dirty="0">
              <a:solidFill>
                <a:schemeClr val="tx1">
                  <a:lumMod val="50000"/>
                </a:schemeClr>
              </a:solidFill>
              <a:cs typeface="Arial" pitchFamily="34" charset="0"/>
            </a:endParaRPr>
          </a:p>
          <a:p>
            <a:pPr algn="ctr"/>
            <a:endParaRPr lang="vi-VN" sz="2000" b="1" dirty="0">
              <a:solidFill>
                <a:srgbClr val="C00000"/>
              </a:solidFill>
              <a:latin typeface="Arial" panose="020B0604020202020204" pitchFamily="34" charset="0"/>
              <a:ea typeface="Roboto" panose="02000000000000000000" pitchFamily="2" charset="0"/>
              <a:cs typeface="Arial" panose="020B0604020202020204" pitchFamily="34" charset="0"/>
            </a:endParaRPr>
          </a:p>
        </p:txBody>
      </p:sp>
      <p:sp>
        <p:nvSpPr>
          <p:cNvPr id="4" name="TextBox 3">
            <a:extLst>
              <a:ext uri="{FF2B5EF4-FFF2-40B4-BE49-F238E27FC236}">
                <a16:creationId xmlns:a16="http://schemas.microsoft.com/office/drawing/2014/main" id="{F8C59AD6-967E-D6B5-08CD-75891AF3F5E6}"/>
              </a:ext>
            </a:extLst>
          </p:cNvPr>
          <p:cNvSpPr txBox="1"/>
          <p:nvPr/>
        </p:nvSpPr>
        <p:spPr>
          <a:xfrm>
            <a:off x="230980" y="570213"/>
            <a:ext cx="3890964" cy="400110"/>
          </a:xfrm>
          <a:prstGeom prst="rect">
            <a:avLst/>
          </a:prstGeom>
          <a:noFill/>
        </p:spPr>
        <p:txBody>
          <a:bodyPr wrap="square" rtlCol="0">
            <a:spAutoFit/>
          </a:bodyPr>
          <a:lstStyle/>
          <a:p>
            <a:pPr>
              <a:defRPr/>
            </a:pPr>
            <a:r>
              <a:rPr lang="vi-VN" sz="2000" b="1" dirty="0">
                <a:solidFill>
                  <a:srgbClr val="C00000"/>
                </a:solidFill>
                <a:cs typeface="Arial" pitchFamily="34" charset="0"/>
              </a:rPr>
              <a:t>3.</a:t>
            </a:r>
            <a:r>
              <a:rPr lang="en-US" sz="2000" b="1" dirty="0">
                <a:solidFill>
                  <a:srgbClr val="C00000"/>
                </a:solidFill>
                <a:cs typeface="Arial" pitchFamily="34" charset="0"/>
              </a:rPr>
              <a:t>7.</a:t>
            </a:r>
            <a:r>
              <a:rPr lang="vi-VN" sz="2000" b="1" dirty="0">
                <a:solidFill>
                  <a:srgbClr val="C00000"/>
                </a:solidFill>
                <a:cs typeface="Arial" pitchFamily="34" charset="0"/>
              </a:rPr>
              <a:t> Kỷ luật lao động</a:t>
            </a:r>
            <a:endParaRPr lang="vi-VN" sz="2000" b="1" dirty="0">
              <a:solidFill>
                <a:srgbClr val="C00000"/>
              </a:solidFill>
              <a:latin typeface="Arial" panose="020B0604020202020204" pitchFamily="34" charset="0"/>
              <a:ea typeface="Roboto" panose="02000000000000000000" pitchFamily="2" charset="0"/>
              <a:cs typeface="Arial" panose="020B0604020202020204" pitchFamily="34" charset="0"/>
            </a:endParaRPr>
          </a:p>
        </p:txBody>
      </p:sp>
    </p:spTree>
    <p:extLst>
      <p:ext uri="{BB962C8B-B14F-4D97-AF65-F5344CB8AC3E}">
        <p14:creationId xmlns:p14="http://schemas.microsoft.com/office/powerpoint/2010/main" val="15171629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1000"/>
                                        <p:tgtEl>
                                          <p:spTgt spid="4"/>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randombar(horizontal)">
                                      <p:cBhvr>
                                        <p:cTn id="10" dur="1000"/>
                                        <p:tgtEl>
                                          <p:spTgt spid="2"/>
                                        </p:tgtEl>
                                      </p:cBhvr>
                                    </p:animEffect>
                                  </p:childTnLst>
                                </p:cTn>
                              </p:par>
                            </p:childTnLst>
                          </p:cTn>
                        </p:par>
                        <p:par>
                          <p:cTn id="11" fill="hold">
                            <p:stCondLst>
                              <p:cond delay="1000"/>
                            </p:stCondLst>
                            <p:childTnLst>
                              <p:par>
                                <p:cTn id="12" presetID="22" presetClass="entr" presetSubtype="1" fill="hold" grpId="0"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up)">
                                      <p:cBhvr>
                                        <p:cTn id="14"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 grpId="0"/>
      <p:bldP spid="4" grpId="0"/>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3" name="AutoShape 6" descr="Danh ca Ngọc Sơn chia sẻ di chúc viết tay sâu sắc và đầy tình cảm của người  cha quá cố - MOLI Star">
            <a:extLst>
              <a:ext uri="{FF2B5EF4-FFF2-40B4-BE49-F238E27FC236}">
                <a16:creationId xmlns:a16="http://schemas.microsoft.com/office/drawing/2014/main" id="{09A0B033-5114-91F5-D69C-16D907191493}"/>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4" name="AutoShape 6" descr="Danh ca Ngọc Sơn chia sẻ di chúc viết tay sâu sắc và đầy tình cảm của người  cha quá cố - MOLI Star">
            <a:extLst>
              <a:ext uri="{FF2B5EF4-FFF2-40B4-BE49-F238E27FC236}">
                <a16:creationId xmlns:a16="http://schemas.microsoft.com/office/drawing/2014/main" id="{4CB5A259-D774-696C-CE4C-F516FE3B9F25}"/>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grpSp>
        <p:nvGrpSpPr>
          <p:cNvPr id="16" name="Nhóm 124">
            <a:extLst>
              <a:ext uri="{FF2B5EF4-FFF2-40B4-BE49-F238E27FC236}">
                <a16:creationId xmlns:a16="http://schemas.microsoft.com/office/drawing/2014/main" id="{05CDD30F-19AF-8098-BC6D-ABEE375E023D}"/>
              </a:ext>
            </a:extLst>
          </p:cNvPr>
          <p:cNvGrpSpPr/>
          <p:nvPr/>
        </p:nvGrpSpPr>
        <p:grpSpPr>
          <a:xfrm>
            <a:off x="306460" y="1509115"/>
            <a:ext cx="7248706" cy="427746"/>
            <a:chOff x="669416" y="3058308"/>
            <a:chExt cx="6261196" cy="570328"/>
          </a:xfrm>
        </p:grpSpPr>
        <p:sp>
          <p:nvSpPr>
            <p:cNvPr id="17" name="TextBox 27">
              <a:extLst>
                <a:ext uri="{FF2B5EF4-FFF2-40B4-BE49-F238E27FC236}">
                  <a16:creationId xmlns:a16="http://schemas.microsoft.com/office/drawing/2014/main" id="{653D94B9-E658-9A35-2C95-410ED8E68C5D}"/>
                </a:ext>
              </a:extLst>
            </p:cNvPr>
            <p:cNvSpPr txBox="1"/>
            <p:nvPr/>
          </p:nvSpPr>
          <p:spPr>
            <a:xfrm>
              <a:off x="1104700" y="3058308"/>
              <a:ext cx="5825912" cy="570328"/>
            </a:xfrm>
            <a:prstGeom prst="rect">
              <a:avLst/>
            </a:prstGeom>
            <a:noFill/>
          </p:spPr>
          <p:txBody>
            <a:bodyPr wrap="square" rtlCol="0">
              <a:spAutoFit/>
            </a:bodyPr>
            <a:lstStyle/>
            <a:p>
              <a:pPr algn="just">
                <a:lnSpc>
                  <a:spcPct val="120000"/>
                </a:lnSpc>
              </a:pPr>
              <a:r>
                <a:rPr lang="vi-VN" sz="2000" dirty="0">
                  <a:cs typeface="Arial" pitchFamily="34" charset="0"/>
                </a:rPr>
                <a:t>Khiển trách (bằng miệng hoặc bằng văn bản).</a:t>
              </a:r>
              <a:endParaRPr lang="en-US" sz="2000" dirty="0">
                <a:latin typeface="Arial" panose="020B0604020202020204" pitchFamily="34" charset="0"/>
                <a:ea typeface="Batang" panose="02030600000101010101" pitchFamily="18" charset="-127"/>
                <a:cs typeface="Arial" panose="020B0604020202020204" pitchFamily="34" charset="0"/>
              </a:endParaRPr>
            </a:p>
          </p:txBody>
        </p:sp>
        <p:grpSp>
          <p:nvGrpSpPr>
            <p:cNvPr id="18" name="Nhóm 126">
              <a:extLst>
                <a:ext uri="{FF2B5EF4-FFF2-40B4-BE49-F238E27FC236}">
                  <a16:creationId xmlns:a16="http://schemas.microsoft.com/office/drawing/2014/main" id="{227E29D6-FDF5-EF60-240E-01D17ECB56AA}"/>
                </a:ext>
              </a:extLst>
            </p:cNvPr>
            <p:cNvGrpSpPr/>
            <p:nvPr/>
          </p:nvGrpSpPr>
          <p:grpSpPr>
            <a:xfrm rot="16200000">
              <a:off x="690749" y="3085589"/>
              <a:ext cx="330518" cy="373184"/>
              <a:chOff x="5963428" y="786027"/>
              <a:chExt cx="867388" cy="1034112"/>
            </a:xfrm>
          </p:grpSpPr>
          <p:sp>
            <p:nvSpPr>
              <p:cNvPr id="30" name="Lưu Đồ: Quyết Định 138">
                <a:extLst>
                  <a:ext uri="{FF2B5EF4-FFF2-40B4-BE49-F238E27FC236}">
                    <a16:creationId xmlns:a16="http://schemas.microsoft.com/office/drawing/2014/main" id="{AF173105-314B-D447-0F6A-7833CBB7E8E2}"/>
                  </a:ext>
                </a:extLst>
              </p:cNvPr>
              <p:cNvSpPr/>
              <p:nvPr/>
            </p:nvSpPr>
            <p:spPr>
              <a:xfrm>
                <a:off x="5963428" y="1107595"/>
                <a:ext cx="603228" cy="404164"/>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25">
                  <a:solidFill>
                    <a:schemeClr val="tx1"/>
                  </a:solidFill>
                </a:endParaRPr>
              </a:p>
            </p:txBody>
          </p:sp>
          <p:sp>
            <p:nvSpPr>
              <p:cNvPr id="28" name="Lưu Đồ: Quyết Định 136">
                <a:extLst>
                  <a:ext uri="{FF2B5EF4-FFF2-40B4-BE49-F238E27FC236}">
                    <a16:creationId xmlns:a16="http://schemas.microsoft.com/office/drawing/2014/main" id="{064E50D6-A712-0C1B-29B0-C1764559AA56}"/>
                  </a:ext>
                </a:extLst>
              </p:cNvPr>
              <p:cNvSpPr/>
              <p:nvPr/>
            </p:nvSpPr>
            <p:spPr>
              <a:xfrm>
                <a:off x="6227588" y="1093811"/>
                <a:ext cx="603228" cy="404164"/>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25">
                  <a:solidFill>
                    <a:schemeClr val="tx1"/>
                  </a:solidFill>
                </a:endParaRPr>
              </a:p>
            </p:txBody>
          </p:sp>
          <p:sp>
            <p:nvSpPr>
              <p:cNvPr id="26" name="Lưu Đồ: Quyết Định 134">
                <a:extLst>
                  <a:ext uri="{FF2B5EF4-FFF2-40B4-BE49-F238E27FC236}">
                    <a16:creationId xmlns:a16="http://schemas.microsoft.com/office/drawing/2014/main" id="{870352C5-0193-C24A-37DC-0D7591BB7CAC}"/>
                  </a:ext>
                </a:extLst>
              </p:cNvPr>
              <p:cNvSpPr/>
              <p:nvPr/>
            </p:nvSpPr>
            <p:spPr>
              <a:xfrm>
                <a:off x="6099838" y="1415975"/>
                <a:ext cx="603228" cy="404164"/>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25">
                  <a:solidFill>
                    <a:schemeClr val="tx1"/>
                  </a:solidFill>
                </a:endParaRPr>
              </a:p>
            </p:txBody>
          </p:sp>
          <p:sp>
            <p:nvSpPr>
              <p:cNvPr id="24" name="Lưu Đồ: Quyết Định 132">
                <a:extLst>
                  <a:ext uri="{FF2B5EF4-FFF2-40B4-BE49-F238E27FC236}">
                    <a16:creationId xmlns:a16="http://schemas.microsoft.com/office/drawing/2014/main" id="{606E0705-80D7-AA70-505C-350E557AAEFF}"/>
                  </a:ext>
                </a:extLst>
              </p:cNvPr>
              <p:cNvSpPr/>
              <p:nvPr/>
            </p:nvSpPr>
            <p:spPr>
              <a:xfrm>
                <a:off x="6080830" y="786027"/>
                <a:ext cx="603228" cy="404164"/>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25" dirty="0">
                  <a:solidFill>
                    <a:schemeClr val="tx1"/>
                  </a:solidFill>
                </a:endParaRPr>
              </a:p>
            </p:txBody>
          </p:sp>
        </p:grpSp>
      </p:grpSp>
      <p:grpSp>
        <p:nvGrpSpPr>
          <p:cNvPr id="31" name="Nhóm 139">
            <a:extLst>
              <a:ext uri="{FF2B5EF4-FFF2-40B4-BE49-F238E27FC236}">
                <a16:creationId xmlns:a16="http://schemas.microsoft.com/office/drawing/2014/main" id="{D939D896-0EAB-69DB-599D-3B69002D85D4}"/>
              </a:ext>
            </a:extLst>
          </p:cNvPr>
          <p:cNvGrpSpPr/>
          <p:nvPr/>
        </p:nvGrpSpPr>
        <p:grpSpPr>
          <a:xfrm>
            <a:off x="135485" y="2098644"/>
            <a:ext cx="8747311" cy="1535741"/>
            <a:chOff x="669417" y="2590523"/>
            <a:chExt cx="6296385" cy="2047655"/>
          </a:xfrm>
        </p:grpSpPr>
        <p:sp>
          <p:nvSpPr>
            <p:cNvPr id="32" name="TextBox 27">
              <a:extLst>
                <a:ext uri="{FF2B5EF4-FFF2-40B4-BE49-F238E27FC236}">
                  <a16:creationId xmlns:a16="http://schemas.microsoft.com/office/drawing/2014/main" id="{69518802-249F-E51D-7461-B638EE7B77F2}"/>
                </a:ext>
              </a:extLst>
            </p:cNvPr>
            <p:cNvSpPr txBox="1"/>
            <p:nvPr/>
          </p:nvSpPr>
          <p:spPr>
            <a:xfrm>
              <a:off x="1139889" y="2590523"/>
              <a:ext cx="5825913" cy="2047655"/>
            </a:xfrm>
            <a:prstGeom prst="rect">
              <a:avLst/>
            </a:prstGeom>
            <a:noFill/>
          </p:spPr>
          <p:txBody>
            <a:bodyPr wrap="square" rtlCol="0">
              <a:spAutoFit/>
            </a:bodyPr>
            <a:lstStyle/>
            <a:p>
              <a:pPr algn="just">
                <a:lnSpc>
                  <a:spcPct val="120000"/>
                </a:lnSpc>
              </a:pPr>
              <a:r>
                <a:rPr lang="vi-VN" sz="2000" dirty="0">
                  <a:cs typeface="Arial" pitchFamily="34" charset="0"/>
                </a:rPr>
                <a:t>Kéo dài thời hạn nâng lương không quá sáu tháng hoặc chuyển làm công việc khác có mức lương thấp hơn trong thời hạn tối đa là sáu tháng hoặc cách chức</a:t>
              </a:r>
              <a:endParaRPr lang="en-US" sz="2000" dirty="0">
                <a:latin typeface="Arial" panose="020B0604020202020204" pitchFamily="34" charset="0"/>
                <a:ea typeface="Batang" panose="02030600000101010101" pitchFamily="18" charset="-127"/>
                <a:cs typeface="Arial" panose="020B0604020202020204" pitchFamily="34" charset="0"/>
              </a:endParaRPr>
            </a:p>
          </p:txBody>
        </p:sp>
        <p:grpSp>
          <p:nvGrpSpPr>
            <p:cNvPr id="33" name="Nhóm 141">
              <a:extLst>
                <a:ext uri="{FF2B5EF4-FFF2-40B4-BE49-F238E27FC236}">
                  <a16:creationId xmlns:a16="http://schemas.microsoft.com/office/drawing/2014/main" id="{2D4F9A01-A422-D8E6-2D78-02B453E5C41B}"/>
                </a:ext>
              </a:extLst>
            </p:cNvPr>
            <p:cNvGrpSpPr/>
            <p:nvPr/>
          </p:nvGrpSpPr>
          <p:grpSpPr>
            <a:xfrm rot="16200000">
              <a:off x="690750" y="3085595"/>
              <a:ext cx="330518" cy="373184"/>
              <a:chOff x="5963427" y="786028"/>
              <a:chExt cx="867390" cy="1034111"/>
            </a:xfrm>
          </p:grpSpPr>
          <p:sp>
            <p:nvSpPr>
              <p:cNvPr id="45" name="Lưu Đồ: Quyết Định 153">
                <a:extLst>
                  <a:ext uri="{FF2B5EF4-FFF2-40B4-BE49-F238E27FC236}">
                    <a16:creationId xmlns:a16="http://schemas.microsoft.com/office/drawing/2014/main" id="{FE6EC6A9-CE73-F423-58CE-862859A98717}"/>
                  </a:ext>
                </a:extLst>
              </p:cNvPr>
              <p:cNvSpPr/>
              <p:nvPr/>
            </p:nvSpPr>
            <p:spPr>
              <a:xfrm>
                <a:off x="5963427" y="1107596"/>
                <a:ext cx="603229"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43" name="Lưu Đồ: Quyết Định 151">
                <a:extLst>
                  <a:ext uri="{FF2B5EF4-FFF2-40B4-BE49-F238E27FC236}">
                    <a16:creationId xmlns:a16="http://schemas.microsoft.com/office/drawing/2014/main" id="{3717FA54-C6E1-C5B1-FA21-EA1360E879E9}"/>
                  </a:ext>
                </a:extLst>
              </p:cNvPr>
              <p:cNvSpPr/>
              <p:nvPr/>
            </p:nvSpPr>
            <p:spPr>
              <a:xfrm>
                <a:off x="6227589" y="1093810"/>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41" name="Lưu Đồ: Quyết Định 149">
                <a:extLst>
                  <a:ext uri="{FF2B5EF4-FFF2-40B4-BE49-F238E27FC236}">
                    <a16:creationId xmlns:a16="http://schemas.microsoft.com/office/drawing/2014/main" id="{D7984D1F-6240-57BA-9150-01F4FDD2317A}"/>
                  </a:ext>
                </a:extLst>
              </p:cNvPr>
              <p:cNvSpPr/>
              <p:nvPr/>
            </p:nvSpPr>
            <p:spPr>
              <a:xfrm>
                <a:off x="6099840" y="1415976"/>
                <a:ext cx="603227"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solidFill>
                    <a:schemeClr val="tx1"/>
                  </a:solidFill>
                </a:endParaRPr>
              </a:p>
            </p:txBody>
          </p:sp>
          <p:sp>
            <p:nvSpPr>
              <p:cNvPr id="39" name="Lưu Đồ: Quyết Định 147">
                <a:extLst>
                  <a:ext uri="{FF2B5EF4-FFF2-40B4-BE49-F238E27FC236}">
                    <a16:creationId xmlns:a16="http://schemas.microsoft.com/office/drawing/2014/main" id="{FB6FF9EC-207C-EBED-CDE8-5B45F2FA45B5}"/>
                  </a:ext>
                </a:extLst>
              </p:cNvPr>
              <p:cNvSpPr/>
              <p:nvPr/>
            </p:nvSpPr>
            <p:spPr>
              <a:xfrm>
                <a:off x="6080831" y="786028"/>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grpSp>
      </p:grpSp>
      <p:grpSp>
        <p:nvGrpSpPr>
          <p:cNvPr id="46" name="Nhóm 154">
            <a:extLst>
              <a:ext uri="{FF2B5EF4-FFF2-40B4-BE49-F238E27FC236}">
                <a16:creationId xmlns:a16="http://schemas.microsoft.com/office/drawing/2014/main" id="{E8FDD0B1-D307-D150-5883-8C6A4E47A568}"/>
              </a:ext>
            </a:extLst>
          </p:cNvPr>
          <p:cNvGrpSpPr/>
          <p:nvPr/>
        </p:nvGrpSpPr>
        <p:grpSpPr>
          <a:xfrm>
            <a:off x="116681" y="3597924"/>
            <a:ext cx="9134475" cy="400110"/>
            <a:chOff x="669416" y="3058308"/>
            <a:chExt cx="7020152" cy="533480"/>
          </a:xfrm>
        </p:grpSpPr>
        <p:sp>
          <p:nvSpPr>
            <p:cNvPr id="47" name="TextBox 27">
              <a:extLst>
                <a:ext uri="{FF2B5EF4-FFF2-40B4-BE49-F238E27FC236}">
                  <a16:creationId xmlns:a16="http://schemas.microsoft.com/office/drawing/2014/main" id="{79D0DB06-7B57-CF1E-D847-AABE5F6A1FB5}"/>
                </a:ext>
              </a:extLst>
            </p:cNvPr>
            <p:cNvSpPr txBox="1"/>
            <p:nvPr/>
          </p:nvSpPr>
          <p:spPr>
            <a:xfrm>
              <a:off x="1104700" y="3058308"/>
              <a:ext cx="6584868" cy="533480"/>
            </a:xfrm>
            <a:prstGeom prst="rect">
              <a:avLst/>
            </a:prstGeom>
            <a:noFill/>
          </p:spPr>
          <p:txBody>
            <a:bodyPr wrap="square" rtlCol="0">
              <a:spAutoFit/>
            </a:bodyPr>
            <a:lstStyle/>
            <a:p>
              <a:pPr fontAlgn="auto">
                <a:spcBef>
                  <a:spcPts val="0"/>
                </a:spcBef>
                <a:spcAft>
                  <a:spcPts val="0"/>
                </a:spcAft>
                <a:defRPr/>
              </a:pPr>
              <a:r>
                <a:rPr lang="vi-VN" sz="2000" dirty="0">
                  <a:cs typeface="Arial" pitchFamily="34" charset="0"/>
                </a:rPr>
                <a:t>Sa thải áp dụng trong những trường hợp:</a:t>
              </a:r>
              <a:endParaRPr lang="en-US" sz="1900" dirty="0">
                <a:latin typeface="Arial" pitchFamily="34" charset="0"/>
                <a:cs typeface="Arial" pitchFamily="34" charset="0"/>
              </a:endParaRPr>
            </a:p>
          </p:txBody>
        </p:sp>
        <p:grpSp>
          <p:nvGrpSpPr>
            <p:cNvPr id="48" name="Nhóm 156">
              <a:extLst>
                <a:ext uri="{FF2B5EF4-FFF2-40B4-BE49-F238E27FC236}">
                  <a16:creationId xmlns:a16="http://schemas.microsoft.com/office/drawing/2014/main" id="{79A309DA-6808-9E75-D3CB-B36B01C647D2}"/>
                </a:ext>
              </a:extLst>
            </p:cNvPr>
            <p:cNvGrpSpPr/>
            <p:nvPr/>
          </p:nvGrpSpPr>
          <p:grpSpPr>
            <a:xfrm rot="16200000">
              <a:off x="690749" y="3085589"/>
              <a:ext cx="330518" cy="373184"/>
              <a:chOff x="5963428" y="786027"/>
              <a:chExt cx="867388" cy="1034112"/>
            </a:xfrm>
          </p:grpSpPr>
          <p:sp>
            <p:nvSpPr>
              <p:cNvPr id="60" name="Lưu Đồ: Quyết Định 168">
                <a:extLst>
                  <a:ext uri="{FF2B5EF4-FFF2-40B4-BE49-F238E27FC236}">
                    <a16:creationId xmlns:a16="http://schemas.microsoft.com/office/drawing/2014/main" id="{9EB77D60-0D83-0EF6-8B2A-5BB8A5D5EFA8}"/>
                  </a:ext>
                </a:extLst>
              </p:cNvPr>
              <p:cNvSpPr/>
              <p:nvPr/>
            </p:nvSpPr>
            <p:spPr>
              <a:xfrm>
                <a:off x="5963428" y="110759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58" name="Lưu Đồ: Quyết Định 166">
                <a:extLst>
                  <a:ext uri="{FF2B5EF4-FFF2-40B4-BE49-F238E27FC236}">
                    <a16:creationId xmlns:a16="http://schemas.microsoft.com/office/drawing/2014/main" id="{153EC4E8-100A-D196-AD7B-60FC7671ADDD}"/>
                  </a:ext>
                </a:extLst>
              </p:cNvPr>
              <p:cNvSpPr/>
              <p:nvPr/>
            </p:nvSpPr>
            <p:spPr>
              <a:xfrm>
                <a:off x="6227588" y="1093811"/>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56" name="Lưu Đồ: Quyết Định 164">
                <a:extLst>
                  <a:ext uri="{FF2B5EF4-FFF2-40B4-BE49-F238E27FC236}">
                    <a16:creationId xmlns:a16="http://schemas.microsoft.com/office/drawing/2014/main" id="{C3220D4A-35F7-FEE0-D51E-7E4B23954CFB}"/>
                  </a:ext>
                </a:extLst>
              </p:cNvPr>
              <p:cNvSpPr/>
              <p:nvPr/>
            </p:nvSpPr>
            <p:spPr>
              <a:xfrm>
                <a:off x="6099838" y="141597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54" name="Lưu Đồ: Quyết Định 162">
                <a:extLst>
                  <a:ext uri="{FF2B5EF4-FFF2-40B4-BE49-F238E27FC236}">
                    <a16:creationId xmlns:a16="http://schemas.microsoft.com/office/drawing/2014/main" id="{B26637A6-1604-259D-84DD-2E0938EB8D0D}"/>
                  </a:ext>
                </a:extLst>
              </p:cNvPr>
              <p:cNvSpPr/>
              <p:nvPr/>
            </p:nvSpPr>
            <p:spPr>
              <a:xfrm>
                <a:off x="6080830" y="78602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solidFill>
                    <a:schemeClr val="tx1"/>
                  </a:solidFill>
                </a:endParaRPr>
              </a:p>
            </p:txBody>
          </p:sp>
        </p:grpSp>
      </p:grpSp>
      <p:sp>
        <p:nvSpPr>
          <p:cNvPr id="19" name="Content Placeholder 2">
            <a:extLst>
              <a:ext uri="{FF2B5EF4-FFF2-40B4-BE49-F238E27FC236}">
                <a16:creationId xmlns:a16="http://schemas.microsoft.com/office/drawing/2014/main" id="{5CC9416B-BD13-DDC3-48F0-45EE56B579BF}"/>
              </a:ext>
            </a:extLst>
          </p:cNvPr>
          <p:cNvSpPr txBox="1">
            <a:spLocks/>
          </p:cNvSpPr>
          <p:nvPr/>
        </p:nvSpPr>
        <p:spPr bwMode="auto">
          <a:xfrm>
            <a:off x="116681" y="556098"/>
            <a:ext cx="8641556" cy="7489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ts val="0"/>
              </a:spcBef>
              <a:buNone/>
              <a:defRPr/>
            </a:pPr>
            <a:r>
              <a:rPr lang="en-US" sz="2000" dirty="0">
                <a:solidFill>
                  <a:srgbClr val="C00000"/>
                </a:solidFill>
                <a:cs typeface="Arial" pitchFamily="34" charset="0"/>
              </a:rPr>
              <a:t>3.7.3. </a:t>
            </a:r>
            <a:r>
              <a:rPr lang="vi-VN" sz="2000" dirty="0">
                <a:solidFill>
                  <a:srgbClr val="C00000"/>
                </a:solidFill>
                <a:cs typeface="Arial" pitchFamily="34" charset="0"/>
              </a:rPr>
              <a:t>Các hình thức kỷ luật lao động</a:t>
            </a:r>
            <a:r>
              <a:rPr lang="en-US" sz="2000" dirty="0">
                <a:solidFill>
                  <a:srgbClr val="C00000"/>
                </a:solidFill>
                <a:cs typeface="Arial" pitchFamily="34" charset="0"/>
              </a:rPr>
              <a:t> </a:t>
            </a:r>
            <a:r>
              <a:rPr lang="vi-VN" sz="1800" b="1" i="1" dirty="0">
                <a:solidFill>
                  <a:srgbClr val="C00000"/>
                </a:solidFill>
                <a:effectLst/>
                <a:latin typeface="Times New Roman" panose="02020603050405020304" pitchFamily="18" charset="0"/>
                <a:ea typeface="Times New Roman" panose="02020603050405020304" pitchFamily="18" charset="0"/>
              </a:rPr>
              <a:t>(Điều 115/BLLĐ/2019)</a:t>
            </a:r>
            <a:endParaRPr lang="en-US" sz="1800" b="1" i="1" dirty="0">
              <a:solidFill>
                <a:srgbClr val="C00000"/>
              </a:solidFill>
              <a:effectLst/>
              <a:latin typeface="Times New Roman" panose="02020603050405020304" pitchFamily="18" charset="0"/>
              <a:ea typeface="Times New Roman" panose="02020603050405020304" pitchFamily="18" charset="0"/>
            </a:endParaRPr>
          </a:p>
          <a:p>
            <a:pPr fontAlgn="auto">
              <a:spcBef>
                <a:spcPts val="0"/>
              </a:spcBef>
              <a:spcAft>
                <a:spcPts val="0"/>
              </a:spcAft>
              <a:buNone/>
              <a:defRPr/>
            </a:pPr>
            <a:endParaRPr lang="en-US" sz="2000" dirty="0">
              <a:solidFill>
                <a:srgbClr val="C00000"/>
              </a:solidFill>
              <a:latin typeface="Arial" pitchFamily="34" charset="0"/>
              <a:cs typeface="Arial" pitchFamily="34" charset="0"/>
            </a:endParaRPr>
          </a:p>
        </p:txBody>
      </p:sp>
    </p:spTree>
    <p:extLst>
      <p:ext uri="{BB962C8B-B14F-4D97-AF65-F5344CB8AC3E}">
        <p14:creationId xmlns:p14="http://schemas.microsoft.com/office/powerpoint/2010/main" val="3911770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up)">
                                      <p:cBhvr>
                                        <p:cTn id="7" dur="750"/>
                                        <p:tgtEl>
                                          <p:spTgt spid="16"/>
                                        </p:tgtEl>
                                      </p:cBhvr>
                                    </p:animEffect>
                                  </p:childTnLst>
                                </p:cTn>
                              </p:par>
                            </p:childTnLst>
                          </p:cTn>
                        </p:par>
                        <p:par>
                          <p:cTn id="8" fill="hold">
                            <p:stCondLst>
                              <p:cond delay="750"/>
                            </p:stCondLst>
                            <p:childTnLst>
                              <p:par>
                                <p:cTn id="9" presetID="22" presetClass="entr" presetSubtype="1" fill="hold" nodeType="afterEffect">
                                  <p:stCondLst>
                                    <p:cond delay="0"/>
                                  </p:stCondLst>
                                  <p:childTnLst>
                                    <p:set>
                                      <p:cBhvr>
                                        <p:cTn id="10" dur="1" fill="hold">
                                          <p:stCondLst>
                                            <p:cond delay="0"/>
                                          </p:stCondLst>
                                        </p:cTn>
                                        <p:tgtEl>
                                          <p:spTgt spid="31"/>
                                        </p:tgtEl>
                                        <p:attrNameLst>
                                          <p:attrName>style.visibility</p:attrName>
                                        </p:attrNameLst>
                                      </p:cBhvr>
                                      <p:to>
                                        <p:strVal val="visible"/>
                                      </p:to>
                                    </p:set>
                                    <p:animEffect transition="in" filter="wipe(up)">
                                      <p:cBhvr>
                                        <p:cTn id="11" dur="750"/>
                                        <p:tgtEl>
                                          <p:spTgt spid="31"/>
                                        </p:tgtEl>
                                      </p:cBhvr>
                                    </p:animEffect>
                                  </p:childTnLst>
                                </p:cTn>
                              </p:par>
                            </p:childTnLst>
                          </p:cTn>
                        </p:par>
                        <p:par>
                          <p:cTn id="12" fill="hold">
                            <p:stCondLst>
                              <p:cond delay="1500"/>
                            </p:stCondLst>
                            <p:childTnLst>
                              <p:par>
                                <p:cTn id="13" presetID="22" presetClass="entr" presetSubtype="1" fill="hold" nodeType="afterEffect">
                                  <p:stCondLst>
                                    <p:cond delay="0"/>
                                  </p:stCondLst>
                                  <p:childTnLst>
                                    <p:set>
                                      <p:cBhvr>
                                        <p:cTn id="14" dur="1" fill="hold">
                                          <p:stCondLst>
                                            <p:cond delay="0"/>
                                          </p:stCondLst>
                                        </p:cTn>
                                        <p:tgtEl>
                                          <p:spTgt spid="46"/>
                                        </p:tgtEl>
                                        <p:attrNameLst>
                                          <p:attrName>style.visibility</p:attrName>
                                        </p:attrNameLst>
                                      </p:cBhvr>
                                      <p:to>
                                        <p:strVal val="visible"/>
                                      </p:to>
                                    </p:set>
                                    <p:animEffect transition="in" filter="wipe(up)">
                                      <p:cBhvr>
                                        <p:cTn id="15" dur="75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142164" y="652920"/>
            <a:ext cx="8026400" cy="770335"/>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cs typeface="Arial" pitchFamily="34" charset="0"/>
              </a:rPr>
              <a:t>- </a:t>
            </a:r>
            <a:r>
              <a:rPr lang="vi-VN" sz="3200" dirty="0">
                <a:cs typeface="Arial" pitchFamily="34" charset="0"/>
              </a:rPr>
              <a:t>Sa thải áp dụng trong những trường hợp:</a:t>
            </a:r>
          </a:p>
        </p:txBody>
      </p:sp>
      <p:sp>
        <p:nvSpPr>
          <p:cNvPr id="10" name="Rounded Rectangle 9"/>
          <p:cNvSpPr/>
          <p:nvPr/>
        </p:nvSpPr>
        <p:spPr>
          <a:xfrm>
            <a:off x="498476" y="1801578"/>
            <a:ext cx="5467350" cy="660797"/>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 </a:t>
            </a:r>
            <a:r>
              <a:rPr lang="vi-VN" sz="2400" dirty="0">
                <a:cs typeface="Arial" pitchFamily="34" charset="0"/>
              </a:rPr>
              <a:t>Người lao động có hành vi</a:t>
            </a:r>
            <a:endParaRPr lang="vi-VN" sz="3200" dirty="0">
              <a:cs typeface="Arial" pitchFamily="34" charset="0"/>
            </a:endParaRPr>
          </a:p>
        </p:txBody>
      </p:sp>
      <p:sp>
        <p:nvSpPr>
          <p:cNvPr id="11" name="Rounded Rectangle 10"/>
          <p:cNvSpPr/>
          <p:nvPr/>
        </p:nvSpPr>
        <p:spPr>
          <a:xfrm>
            <a:off x="498477" y="2812799"/>
            <a:ext cx="8404122" cy="660797"/>
          </a:xfrm>
          <a:prstGeom prst="roundRect">
            <a:avLst/>
          </a:prstGeom>
          <a:solidFill>
            <a:schemeClr val="accent1">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1800" dirty="0">
                <a:cs typeface="Arial" pitchFamily="34" charset="0"/>
              </a:rPr>
              <a:t>T</a:t>
            </a:r>
            <a:r>
              <a:rPr lang="vi-VN" sz="1800" dirty="0">
                <a:cs typeface="Arial" pitchFamily="34" charset="0"/>
              </a:rPr>
              <a:t>rộm cắp</a:t>
            </a:r>
            <a:r>
              <a:rPr lang="en-US" sz="1800" dirty="0">
                <a:cs typeface="Arial" pitchFamily="34" charset="0"/>
              </a:rPr>
              <a:t>, </a:t>
            </a:r>
            <a:r>
              <a:rPr lang="vi-VN" sz="1800" dirty="0">
                <a:cs typeface="Arial" pitchFamily="34" charset="0"/>
              </a:rPr>
              <a:t>tham ô,</a:t>
            </a:r>
            <a:r>
              <a:rPr lang="en-US" sz="1800" dirty="0">
                <a:cs typeface="Arial" pitchFamily="34" charset="0"/>
              </a:rPr>
              <a:t> </a:t>
            </a:r>
            <a:r>
              <a:rPr lang="en-US" sz="1800" dirty="0" err="1">
                <a:cs typeface="Arial" pitchFamily="34" charset="0"/>
              </a:rPr>
              <a:t>đánh</a:t>
            </a:r>
            <a:r>
              <a:rPr lang="en-US" sz="1800" dirty="0">
                <a:cs typeface="Arial" pitchFamily="34" charset="0"/>
              </a:rPr>
              <a:t> </a:t>
            </a:r>
            <a:r>
              <a:rPr lang="en-US" sz="1800" dirty="0" err="1">
                <a:cs typeface="Arial" pitchFamily="34" charset="0"/>
              </a:rPr>
              <a:t>bạc</a:t>
            </a:r>
            <a:r>
              <a:rPr lang="en-US" sz="1800" dirty="0">
                <a:cs typeface="Arial" pitchFamily="34" charset="0"/>
              </a:rPr>
              <a:t> </a:t>
            </a:r>
            <a:r>
              <a:rPr lang="en-US" sz="1800" dirty="0" err="1">
                <a:cs typeface="Arial" pitchFamily="34" charset="0"/>
              </a:rPr>
              <a:t>tại</a:t>
            </a:r>
            <a:r>
              <a:rPr lang="en-US" sz="1800" dirty="0">
                <a:cs typeface="Arial" pitchFamily="34" charset="0"/>
              </a:rPr>
              <a:t> </a:t>
            </a:r>
            <a:r>
              <a:rPr lang="en-US" sz="1800" dirty="0" err="1">
                <a:cs typeface="Arial" pitchFamily="34" charset="0"/>
              </a:rPr>
              <a:t>nơi</a:t>
            </a:r>
            <a:r>
              <a:rPr lang="en-US" sz="1800" dirty="0">
                <a:cs typeface="Arial" pitchFamily="34" charset="0"/>
              </a:rPr>
              <a:t> </a:t>
            </a:r>
            <a:r>
              <a:rPr lang="en-US" sz="1800" dirty="0" err="1">
                <a:cs typeface="Arial" pitchFamily="34" charset="0"/>
              </a:rPr>
              <a:t>làm</a:t>
            </a:r>
            <a:r>
              <a:rPr lang="en-US" sz="1800" dirty="0">
                <a:cs typeface="Arial" pitchFamily="34" charset="0"/>
              </a:rPr>
              <a:t> </a:t>
            </a:r>
            <a:r>
              <a:rPr lang="en-US" sz="1800" dirty="0" err="1">
                <a:cs typeface="Arial" pitchFamily="34" charset="0"/>
              </a:rPr>
              <a:t>việc</a:t>
            </a:r>
            <a:endParaRPr lang="vi-VN" sz="1800" dirty="0">
              <a:cs typeface="Arial" pitchFamily="34" charset="0"/>
            </a:endParaRPr>
          </a:p>
        </p:txBody>
      </p:sp>
      <p:sp>
        <p:nvSpPr>
          <p:cNvPr id="12" name="Rounded Rectangle 11"/>
          <p:cNvSpPr/>
          <p:nvPr/>
        </p:nvSpPr>
        <p:spPr>
          <a:xfrm>
            <a:off x="498476" y="3844232"/>
            <a:ext cx="8439503" cy="810090"/>
          </a:xfrm>
          <a:prstGeom prst="roundRect">
            <a:avLst/>
          </a:prstGeom>
          <a:ln/>
        </p:spPr>
        <p:style>
          <a:lnRef idx="1">
            <a:schemeClr val="accent3"/>
          </a:lnRef>
          <a:fillRef idx="2">
            <a:schemeClr val="accent3"/>
          </a:fillRef>
          <a:effectRef idx="1">
            <a:schemeClr val="accent3"/>
          </a:effectRef>
          <a:fontRef idx="minor">
            <a:schemeClr val="dk1"/>
          </a:fontRef>
        </p:style>
        <p:txBody>
          <a:bodyPr anchor="ctr"/>
          <a:lstStyle/>
          <a:p>
            <a:pPr>
              <a:defRPr/>
            </a:pPr>
            <a:r>
              <a:rPr lang="en-US" sz="1800" dirty="0">
                <a:cs typeface="Arial" pitchFamily="34" charset="0"/>
              </a:rPr>
              <a:t>C</a:t>
            </a:r>
            <a:r>
              <a:rPr lang="vi-VN" sz="1800" dirty="0">
                <a:cs typeface="Arial" pitchFamily="34" charset="0"/>
              </a:rPr>
              <a:t>á độ, cố ý gây thương tích, sử dụng ma túy tại nơi làm việc, </a:t>
            </a:r>
          </a:p>
        </p:txBody>
      </p:sp>
    </p:spTree>
    <p:extLst>
      <p:ext uri="{BB962C8B-B14F-4D97-AF65-F5344CB8AC3E}">
        <p14:creationId xmlns:p14="http://schemas.microsoft.com/office/powerpoint/2010/main" val="167235345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1000"/>
                                        <p:tgtEl>
                                          <p:spTgt spid="11"/>
                                        </p:tgtEl>
                                      </p:cBhvr>
                                    </p:animEffect>
                                    <p:anim calcmode="lin" valueType="num">
                                      <p:cBhvr>
                                        <p:cTn id="22" dur="1000" fill="hold"/>
                                        <p:tgtEl>
                                          <p:spTgt spid="11"/>
                                        </p:tgtEl>
                                        <p:attrNameLst>
                                          <p:attrName>ppt_x</p:attrName>
                                        </p:attrNameLst>
                                      </p:cBhvr>
                                      <p:tavLst>
                                        <p:tav tm="0">
                                          <p:val>
                                            <p:strVal val="#ppt_x"/>
                                          </p:val>
                                        </p:tav>
                                        <p:tav tm="100000">
                                          <p:val>
                                            <p:strVal val="#ppt_x"/>
                                          </p:val>
                                        </p:tav>
                                      </p:tavLst>
                                    </p:anim>
                                    <p:anim calcmode="lin" valueType="num">
                                      <p:cBhvr>
                                        <p:cTn id="2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1000"/>
                                        <p:tgtEl>
                                          <p:spTgt spid="12"/>
                                        </p:tgtEl>
                                      </p:cBhvr>
                                    </p:animEffect>
                                    <p:anim calcmode="lin" valueType="num">
                                      <p:cBhvr>
                                        <p:cTn id="29" dur="1000" fill="hold"/>
                                        <p:tgtEl>
                                          <p:spTgt spid="12"/>
                                        </p:tgtEl>
                                        <p:attrNameLst>
                                          <p:attrName>ppt_x</p:attrName>
                                        </p:attrNameLst>
                                      </p:cBhvr>
                                      <p:tavLst>
                                        <p:tav tm="0">
                                          <p:val>
                                            <p:strVal val="#ppt_x"/>
                                          </p:val>
                                        </p:tav>
                                        <p:tav tm="100000">
                                          <p:val>
                                            <p:strVal val="#ppt_x"/>
                                          </p:val>
                                        </p:tav>
                                      </p:tavLst>
                                    </p:anim>
                                    <p:anim calcmode="lin" valueType="num">
                                      <p:cBhvr>
                                        <p:cTn id="30"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P spid="11" grpId="0" animBg="1"/>
      <p:bldP spid="12" grpId="0" animBg="1"/>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186055" y="553045"/>
            <a:ext cx="8026400" cy="770335"/>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cs typeface="Arial" pitchFamily="34" charset="0"/>
              </a:rPr>
              <a:t>- </a:t>
            </a:r>
            <a:r>
              <a:rPr lang="vi-VN" sz="3200" dirty="0">
                <a:cs typeface="Arial" pitchFamily="34" charset="0"/>
              </a:rPr>
              <a:t>Sa thải áp dụng trong những trường hợp:</a:t>
            </a:r>
          </a:p>
        </p:txBody>
      </p:sp>
      <p:sp>
        <p:nvSpPr>
          <p:cNvPr id="10" name="Rounded Rectangle 9"/>
          <p:cNvSpPr/>
          <p:nvPr/>
        </p:nvSpPr>
        <p:spPr>
          <a:xfrm>
            <a:off x="226085" y="1582121"/>
            <a:ext cx="5467350" cy="660797"/>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400" dirty="0">
                <a:cs typeface="Arial" pitchFamily="34" charset="0"/>
              </a:rPr>
              <a:t>+</a:t>
            </a:r>
            <a:r>
              <a:rPr lang="vi-VN" sz="3200" dirty="0">
                <a:cs typeface="Arial" pitchFamily="34" charset="0"/>
              </a:rPr>
              <a:t> </a:t>
            </a:r>
            <a:r>
              <a:rPr lang="vi-VN" sz="2000" dirty="0">
                <a:cs typeface="Arial" pitchFamily="34" charset="0"/>
              </a:rPr>
              <a:t>Người lao động có hành vi</a:t>
            </a:r>
            <a:endParaRPr lang="vi-VN" sz="3200" dirty="0">
              <a:cs typeface="Arial" pitchFamily="34" charset="0"/>
            </a:endParaRPr>
          </a:p>
        </p:txBody>
      </p:sp>
      <p:sp>
        <p:nvSpPr>
          <p:cNvPr id="8" name="Rounded Rectangle 7"/>
          <p:cNvSpPr/>
          <p:nvPr/>
        </p:nvSpPr>
        <p:spPr>
          <a:xfrm>
            <a:off x="226085" y="2577889"/>
            <a:ext cx="8613775" cy="635794"/>
          </a:xfrm>
          <a:prstGeom prst="roundRect">
            <a:avLst/>
          </a:prstGeom>
          <a:solidFill>
            <a:schemeClr val="accent4">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2000" dirty="0">
                <a:cs typeface="Arial" pitchFamily="34" charset="0"/>
              </a:rPr>
              <a:t>T</a:t>
            </a:r>
            <a:r>
              <a:rPr lang="vi-VN" sz="2000" dirty="0">
                <a:cs typeface="Arial" pitchFamily="34" charset="0"/>
              </a:rPr>
              <a:t>iết lộ bí mật công nghệ, kinh doanh</a:t>
            </a:r>
          </a:p>
        </p:txBody>
      </p:sp>
      <p:sp>
        <p:nvSpPr>
          <p:cNvPr id="9" name="Rounded Rectangle 8"/>
          <p:cNvSpPr/>
          <p:nvPr/>
        </p:nvSpPr>
        <p:spPr>
          <a:xfrm>
            <a:off x="226085" y="3554034"/>
            <a:ext cx="8602663" cy="843744"/>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en-US" sz="2000" dirty="0">
                <a:latin typeface="Arial" pitchFamily="34" charset="0"/>
                <a:cs typeface="Arial" pitchFamily="34" charset="0"/>
              </a:rPr>
              <a:t>C</a:t>
            </a:r>
            <a:r>
              <a:rPr lang="vi-VN" sz="2000" dirty="0">
                <a:cs typeface="Arial" pitchFamily="34" charset="0"/>
              </a:rPr>
              <a:t>ó hành vi khác gây thiệt hại nghiêm trọng về tài sản, lợi ích của doanh nghiệp;</a:t>
            </a:r>
          </a:p>
        </p:txBody>
      </p:sp>
    </p:spTree>
    <p:extLst>
      <p:ext uri="{BB962C8B-B14F-4D97-AF65-F5344CB8AC3E}">
        <p14:creationId xmlns:p14="http://schemas.microsoft.com/office/powerpoint/2010/main" val="239027214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1000"/>
                                        <p:tgtEl>
                                          <p:spTgt spid="9"/>
                                        </p:tgtEl>
                                      </p:cBhvr>
                                    </p:animEffect>
                                    <p:anim calcmode="lin" valueType="num">
                                      <p:cBhvr>
                                        <p:cTn id="29" dur="1000" fill="hold"/>
                                        <p:tgtEl>
                                          <p:spTgt spid="9"/>
                                        </p:tgtEl>
                                        <p:attrNameLst>
                                          <p:attrName>ppt_x</p:attrName>
                                        </p:attrNameLst>
                                      </p:cBhvr>
                                      <p:tavLst>
                                        <p:tav tm="0">
                                          <p:val>
                                            <p:strVal val="#ppt_x"/>
                                          </p:val>
                                        </p:tav>
                                        <p:tav tm="100000">
                                          <p:val>
                                            <p:strVal val="#ppt_x"/>
                                          </p:val>
                                        </p:tav>
                                      </p:tavLst>
                                    </p:anim>
                                    <p:anim calcmode="lin" valueType="num">
                                      <p:cBhvr>
                                        <p:cTn id="30"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P spid="8" grpId="0" animBg="1"/>
      <p:bldP spid="9" grpId="0" animBg="1"/>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178740" y="616344"/>
            <a:ext cx="8026400" cy="770335"/>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cs typeface="Arial" pitchFamily="34" charset="0"/>
              </a:rPr>
              <a:t>- </a:t>
            </a:r>
            <a:r>
              <a:rPr lang="vi-VN" sz="3200" dirty="0">
                <a:cs typeface="Arial" pitchFamily="34" charset="0"/>
              </a:rPr>
              <a:t>Sa thải áp dụng trong những trường hợp:</a:t>
            </a:r>
          </a:p>
        </p:txBody>
      </p:sp>
      <p:sp>
        <p:nvSpPr>
          <p:cNvPr id="10" name="Rounded Rectangle 9"/>
          <p:cNvSpPr/>
          <p:nvPr/>
        </p:nvSpPr>
        <p:spPr>
          <a:xfrm>
            <a:off x="178740" y="1675181"/>
            <a:ext cx="8741664" cy="1558137"/>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defRPr/>
            </a:pPr>
            <a:r>
              <a:rPr lang="vi-VN" sz="2000" dirty="0">
                <a:cs typeface="Arial" pitchFamily="34" charset="0"/>
              </a:rPr>
              <a:t>+ Người lao động bị xử lý kỷ luật</a:t>
            </a:r>
            <a:r>
              <a:rPr lang="en-US" sz="2000" dirty="0">
                <a:cs typeface="Arial" pitchFamily="34" charset="0"/>
              </a:rPr>
              <a:t>:</a:t>
            </a:r>
          </a:p>
          <a:p>
            <a:pPr>
              <a:defRPr/>
            </a:pPr>
            <a:r>
              <a:rPr lang="en-US" sz="2000" dirty="0">
                <a:cs typeface="Arial" pitchFamily="34" charset="0"/>
              </a:rPr>
              <a:t>                     </a:t>
            </a:r>
            <a:r>
              <a:rPr lang="vi-VN" sz="2000" dirty="0">
                <a:cs typeface="Arial" pitchFamily="34" charset="0"/>
              </a:rPr>
              <a:t>kéo dài thời hạn nâng lương, </a:t>
            </a:r>
            <a:endParaRPr lang="en-US" sz="2000" dirty="0">
              <a:cs typeface="Arial" pitchFamily="34" charset="0"/>
            </a:endParaRPr>
          </a:p>
          <a:p>
            <a:pPr>
              <a:defRPr/>
            </a:pPr>
            <a:r>
              <a:rPr lang="en-US" sz="2000" dirty="0">
                <a:cs typeface="Arial" pitchFamily="34" charset="0"/>
              </a:rPr>
              <a:t>                     </a:t>
            </a:r>
            <a:r>
              <a:rPr lang="vi-VN" sz="2000" dirty="0">
                <a:cs typeface="Arial" pitchFamily="34" charset="0"/>
              </a:rPr>
              <a:t>chuyển làm công việc khác</a:t>
            </a:r>
          </a:p>
        </p:txBody>
      </p:sp>
      <p:sp>
        <p:nvSpPr>
          <p:cNvPr id="8" name="Rounded Rectangle 7"/>
          <p:cNvSpPr/>
          <p:nvPr/>
        </p:nvSpPr>
        <p:spPr>
          <a:xfrm>
            <a:off x="194617" y="3491222"/>
            <a:ext cx="8708276" cy="1047750"/>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400" dirty="0">
                <a:cs typeface="Arial" pitchFamily="34" charset="0"/>
              </a:rPr>
              <a:t>mà </a:t>
            </a:r>
            <a:r>
              <a:rPr lang="vi-VN" sz="2400" dirty="0">
                <a:solidFill>
                  <a:srgbClr val="FF0000"/>
                </a:solidFill>
                <a:cs typeface="Arial" pitchFamily="34" charset="0"/>
              </a:rPr>
              <a:t>tái phạm </a:t>
            </a:r>
            <a:r>
              <a:rPr lang="vi-VN" sz="2400" dirty="0">
                <a:cs typeface="Arial" pitchFamily="34" charset="0"/>
              </a:rPr>
              <a:t>trong thời gian chưa xoá kỷ luật hoặc bị xử lý kỷ luật cách chức mà </a:t>
            </a:r>
            <a:r>
              <a:rPr lang="vi-VN" sz="2400" dirty="0">
                <a:solidFill>
                  <a:srgbClr val="FF0000"/>
                </a:solidFill>
                <a:cs typeface="Arial" pitchFamily="34" charset="0"/>
              </a:rPr>
              <a:t>tái phạm</a:t>
            </a:r>
            <a:r>
              <a:rPr lang="vi-VN" sz="3200" dirty="0">
                <a:cs typeface="Arial" pitchFamily="34" charset="0"/>
              </a:rPr>
              <a:t>.</a:t>
            </a:r>
          </a:p>
        </p:txBody>
      </p:sp>
    </p:spTree>
    <p:extLst>
      <p:ext uri="{BB962C8B-B14F-4D97-AF65-F5344CB8AC3E}">
        <p14:creationId xmlns:p14="http://schemas.microsoft.com/office/powerpoint/2010/main" val="347002534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8" grpId="0" animBg="1"/>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ed Rectangle 6"/>
          <p:cNvSpPr/>
          <p:nvPr/>
        </p:nvSpPr>
        <p:spPr>
          <a:xfrm>
            <a:off x="133604" y="1793366"/>
            <a:ext cx="8673897" cy="2683535"/>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3200" dirty="0">
                <a:cs typeface="Arial" pitchFamily="34" charset="0"/>
              </a:rPr>
              <a:t>+ </a:t>
            </a:r>
            <a:r>
              <a:rPr lang="vi-VN" sz="2400" dirty="0">
                <a:cs typeface="Arial" pitchFamily="34" charset="0"/>
              </a:rPr>
              <a:t>Người lao động tự ý bỏ việc </a:t>
            </a:r>
            <a:r>
              <a:rPr lang="vi-VN" sz="2400" dirty="0">
                <a:solidFill>
                  <a:srgbClr val="FF0000"/>
                </a:solidFill>
                <a:cs typeface="Arial" pitchFamily="34" charset="0"/>
              </a:rPr>
              <a:t>năm ngày cộng dồn</a:t>
            </a:r>
            <a:r>
              <a:rPr lang="vi-VN" sz="2400" dirty="0">
                <a:cs typeface="Arial" pitchFamily="34" charset="0"/>
              </a:rPr>
              <a:t> trong </a:t>
            </a:r>
            <a:r>
              <a:rPr lang="vi-VN" sz="2400" dirty="0">
                <a:solidFill>
                  <a:srgbClr val="FF0000"/>
                </a:solidFill>
                <a:cs typeface="Arial" pitchFamily="34" charset="0"/>
              </a:rPr>
              <a:t>một tháng </a:t>
            </a:r>
            <a:r>
              <a:rPr lang="vi-VN" sz="2400" dirty="0">
                <a:cs typeface="Arial" pitchFamily="34" charset="0"/>
              </a:rPr>
              <a:t>hoặc </a:t>
            </a:r>
            <a:r>
              <a:rPr lang="vi-VN" sz="2400" dirty="0">
                <a:solidFill>
                  <a:srgbClr val="FF0000"/>
                </a:solidFill>
                <a:cs typeface="Arial" pitchFamily="34" charset="0"/>
              </a:rPr>
              <a:t>20 ngày cộng dồn </a:t>
            </a:r>
            <a:r>
              <a:rPr lang="vi-VN" sz="2400" dirty="0">
                <a:cs typeface="Arial" pitchFamily="34" charset="0"/>
              </a:rPr>
              <a:t>trong </a:t>
            </a:r>
            <a:r>
              <a:rPr lang="vi-VN" sz="2400" dirty="0">
                <a:solidFill>
                  <a:srgbClr val="FF0000"/>
                </a:solidFill>
                <a:cs typeface="Arial" pitchFamily="34" charset="0"/>
              </a:rPr>
              <a:t>một năm </a:t>
            </a:r>
            <a:r>
              <a:rPr lang="vi-VN" sz="2400" dirty="0">
                <a:cs typeface="Arial" pitchFamily="34" charset="0"/>
              </a:rPr>
              <a:t>mà không có lý do chính đáng.</a:t>
            </a:r>
            <a:endParaRPr lang="vi-VN" sz="3200" dirty="0">
              <a:cs typeface="Arial" pitchFamily="34" charset="0"/>
            </a:endParaRPr>
          </a:p>
        </p:txBody>
      </p:sp>
      <p:sp>
        <p:nvSpPr>
          <p:cNvPr id="8" name="Rounded Rectangle 7"/>
          <p:cNvSpPr/>
          <p:nvPr/>
        </p:nvSpPr>
        <p:spPr>
          <a:xfrm>
            <a:off x="133604" y="613601"/>
            <a:ext cx="8026400" cy="770335"/>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cs typeface="Arial" pitchFamily="34" charset="0"/>
              </a:rPr>
              <a:t>- </a:t>
            </a:r>
            <a:r>
              <a:rPr lang="vi-VN" sz="3200" dirty="0">
                <a:cs typeface="Arial" pitchFamily="34" charset="0"/>
              </a:rPr>
              <a:t>Sa thải áp dụng trong những trường hợp:</a:t>
            </a:r>
          </a:p>
        </p:txBody>
      </p:sp>
    </p:spTree>
    <p:extLst>
      <p:ext uri="{BB962C8B-B14F-4D97-AF65-F5344CB8AC3E}">
        <p14:creationId xmlns:p14="http://schemas.microsoft.com/office/powerpoint/2010/main" val="282476941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7">
            <a:extLst>
              <a:ext uri="{FF2B5EF4-FFF2-40B4-BE49-F238E27FC236}">
                <a16:creationId xmlns:a16="http://schemas.microsoft.com/office/drawing/2014/main" id="{7461F0CA-52DC-FFD3-EB94-A74F26BA0F6B}"/>
              </a:ext>
            </a:extLst>
          </p:cNvPr>
          <p:cNvSpPr txBox="1"/>
          <p:nvPr/>
        </p:nvSpPr>
        <p:spPr>
          <a:xfrm>
            <a:off x="492919" y="1563569"/>
            <a:ext cx="7758113" cy="2164695"/>
          </a:xfrm>
          <a:prstGeom prst="rect">
            <a:avLst/>
          </a:prstGeom>
          <a:noFill/>
        </p:spPr>
        <p:txBody>
          <a:bodyPr wrap="square" rtlCol="0">
            <a:spAutoFit/>
          </a:bodyPr>
          <a:lstStyle/>
          <a:p>
            <a:pPr algn="ctr">
              <a:lnSpc>
                <a:spcPct val="150000"/>
              </a:lnSpc>
            </a:pPr>
            <a:endParaRPr lang="en-US" sz="2000" dirty="0">
              <a:cs typeface="Arial" pitchFamily="34" charset="0"/>
            </a:endParaRPr>
          </a:p>
          <a:p>
            <a:pPr algn="ctr">
              <a:lnSpc>
                <a:spcPct val="150000"/>
              </a:lnSpc>
              <a:defRPr/>
            </a:pPr>
            <a:r>
              <a:rPr lang="vi-VN" sz="1800" dirty="0">
                <a:cs typeface="Arial" pitchFamily="34" charset="0"/>
              </a:rPr>
              <a:t>Trách nhiệm vật chất là trách nhiệm pháp lý của người lao động</a:t>
            </a:r>
            <a:r>
              <a:rPr lang="en-US" sz="1800" dirty="0">
                <a:cs typeface="Arial" pitchFamily="34" charset="0"/>
              </a:rPr>
              <a:t> T</a:t>
            </a:r>
            <a:r>
              <a:rPr lang="vi-VN" sz="1800" dirty="0">
                <a:cs typeface="Arial" pitchFamily="34" charset="0"/>
              </a:rPr>
              <a:t>rong đó người lao động </a:t>
            </a:r>
            <a:r>
              <a:rPr lang="vi-VN" sz="1800" dirty="0">
                <a:solidFill>
                  <a:srgbClr val="FF0000"/>
                </a:solidFill>
                <a:cs typeface="Arial" pitchFamily="34" charset="0"/>
              </a:rPr>
              <a:t>phải bồi thường </a:t>
            </a:r>
            <a:r>
              <a:rPr lang="vi-VN" sz="1800" dirty="0">
                <a:cs typeface="Arial" pitchFamily="34" charset="0"/>
              </a:rPr>
              <a:t>thiệt hại về tài sản </a:t>
            </a:r>
            <a:r>
              <a:rPr lang="vi-VN" sz="1800" dirty="0">
                <a:solidFill>
                  <a:srgbClr val="FF0000"/>
                </a:solidFill>
                <a:cs typeface="Arial" pitchFamily="34" charset="0"/>
              </a:rPr>
              <a:t>do hành vi vi phạm kỷ luật </a:t>
            </a:r>
            <a:r>
              <a:rPr lang="vi-VN" sz="1800" dirty="0">
                <a:cs typeface="Arial" pitchFamily="34" charset="0"/>
              </a:rPr>
              <a:t>lao động mà mình gây ra </a:t>
            </a:r>
            <a:r>
              <a:rPr lang="vi-VN" sz="1800" dirty="0">
                <a:solidFill>
                  <a:srgbClr val="FF0000"/>
                </a:solidFill>
                <a:cs typeface="Arial" pitchFamily="34" charset="0"/>
              </a:rPr>
              <a:t>làm thiệt hại về tài sản </a:t>
            </a:r>
            <a:r>
              <a:rPr lang="vi-VN" sz="1800" dirty="0">
                <a:cs typeface="Arial" pitchFamily="34" charset="0"/>
              </a:rPr>
              <a:t>của doanh nghiệp.</a:t>
            </a:r>
          </a:p>
          <a:p>
            <a:pPr algn="ctr">
              <a:lnSpc>
                <a:spcPct val="150000"/>
              </a:lnSpc>
            </a:pPr>
            <a:endParaRPr lang="en-US" sz="1800" b="1" dirty="0">
              <a:latin typeface="Arial" pitchFamily="34" charset="0"/>
              <a:cs typeface="Arial" pitchFamily="34" charset="0"/>
            </a:endParaRPr>
          </a:p>
        </p:txBody>
      </p:sp>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2" name="TextBox 1">
            <a:extLst>
              <a:ext uri="{FF2B5EF4-FFF2-40B4-BE49-F238E27FC236}">
                <a16:creationId xmlns:a16="http://schemas.microsoft.com/office/drawing/2014/main" id="{E626C0FD-CBD4-2AD1-DB89-A123C6D5F95F}"/>
              </a:ext>
            </a:extLst>
          </p:cNvPr>
          <p:cNvSpPr txBox="1"/>
          <p:nvPr/>
        </p:nvSpPr>
        <p:spPr>
          <a:xfrm>
            <a:off x="160973" y="1066339"/>
            <a:ext cx="4293394" cy="707886"/>
          </a:xfrm>
          <a:prstGeom prst="rect">
            <a:avLst/>
          </a:prstGeom>
          <a:noFill/>
        </p:spPr>
        <p:txBody>
          <a:bodyPr wrap="square" rtlCol="0">
            <a:spAutoFit/>
          </a:bodyPr>
          <a:lstStyle/>
          <a:p>
            <a:pPr>
              <a:defRPr/>
            </a:pPr>
            <a:r>
              <a:rPr lang="en-US" sz="2000" b="1" dirty="0">
                <a:cs typeface="Arial" pitchFamily="34" charset="0"/>
              </a:rPr>
              <a:t>3.7.4</a:t>
            </a:r>
            <a:r>
              <a:rPr lang="vi-VN" sz="2000" b="1" dirty="0">
                <a:cs typeface="Arial" pitchFamily="34" charset="0"/>
              </a:rPr>
              <a:t>. Trách nhiệm vật chất</a:t>
            </a:r>
            <a:endParaRPr lang="vi-VN" sz="2000" b="1" dirty="0">
              <a:solidFill>
                <a:schemeClr val="tx1">
                  <a:lumMod val="50000"/>
                </a:schemeClr>
              </a:solidFill>
              <a:cs typeface="Arial" pitchFamily="34" charset="0"/>
            </a:endParaRPr>
          </a:p>
          <a:p>
            <a:pPr algn="ctr"/>
            <a:endParaRPr lang="vi-VN" sz="2000" b="1" dirty="0">
              <a:solidFill>
                <a:srgbClr val="C00000"/>
              </a:solidFill>
              <a:latin typeface="Arial" panose="020B0604020202020204" pitchFamily="34" charset="0"/>
              <a:ea typeface="Roboto" panose="02000000000000000000" pitchFamily="2" charset="0"/>
              <a:cs typeface="Arial" panose="020B0604020202020204" pitchFamily="34" charset="0"/>
            </a:endParaRPr>
          </a:p>
        </p:txBody>
      </p:sp>
      <p:sp>
        <p:nvSpPr>
          <p:cNvPr id="4" name="TextBox 3">
            <a:extLst>
              <a:ext uri="{FF2B5EF4-FFF2-40B4-BE49-F238E27FC236}">
                <a16:creationId xmlns:a16="http://schemas.microsoft.com/office/drawing/2014/main" id="{F8C59AD6-967E-D6B5-08CD-75891AF3F5E6}"/>
              </a:ext>
            </a:extLst>
          </p:cNvPr>
          <p:cNvSpPr txBox="1"/>
          <p:nvPr/>
        </p:nvSpPr>
        <p:spPr>
          <a:xfrm>
            <a:off x="230980" y="570213"/>
            <a:ext cx="3890964" cy="400110"/>
          </a:xfrm>
          <a:prstGeom prst="rect">
            <a:avLst/>
          </a:prstGeom>
          <a:noFill/>
        </p:spPr>
        <p:txBody>
          <a:bodyPr wrap="square" rtlCol="0">
            <a:spAutoFit/>
          </a:bodyPr>
          <a:lstStyle/>
          <a:p>
            <a:pPr>
              <a:defRPr/>
            </a:pPr>
            <a:r>
              <a:rPr lang="vi-VN" sz="2000" b="1" dirty="0">
                <a:solidFill>
                  <a:srgbClr val="C00000"/>
                </a:solidFill>
                <a:cs typeface="Arial" pitchFamily="34" charset="0"/>
              </a:rPr>
              <a:t>3.</a:t>
            </a:r>
            <a:r>
              <a:rPr lang="en-US" sz="2000" b="1" dirty="0">
                <a:solidFill>
                  <a:srgbClr val="C00000"/>
                </a:solidFill>
                <a:cs typeface="Arial" pitchFamily="34" charset="0"/>
              </a:rPr>
              <a:t>7.</a:t>
            </a:r>
            <a:r>
              <a:rPr lang="vi-VN" sz="2000" b="1" dirty="0">
                <a:solidFill>
                  <a:srgbClr val="C00000"/>
                </a:solidFill>
                <a:cs typeface="Arial" pitchFamily="34" charset="0"/>
              </a:rPr>
              <a:t> Kỷ luật lao động</a:t>
            </a:r>
            <a:endParaRPr lang="vi-VN" sz="2000" b="1" dirty="0">
              <a:solidFill>
                <a:srgbClr val="C00000"/>
              </a:solidFill>
              <a:latin typeface="Arial" panose="020B0604020202020204" pitchFamily="34" charset="0"/>
              <a:ea typeface="Roboto" panose="02000000000000000000" pitchFamily="2" charset="0"/>
              <a:cs typeface="Arial" panose="020B0604020202020204" pitchFamily="34" charset="0"/>
            </a:endParaRPr>
          </a:p>
        </p:txBody>
      </p:sp>
    </p:spTree>
    <p:extLst>
      <p:ext uri="{BB962C8B-B14F-4D97-AF65-F5344CB8AC3E}">
        <p14:creationId xmlns:p14="http://schemas.microsoft.com/office/powerpoint/2010/main" val="14599642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1000"/>
                                        <p:tgtEl>
                                          <p:spTgt spid="4"/>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randombar(horizontal)">
                                      <p:cBhvr>
                                        <p:cTn id="10" dur="1000"/>
                                        <p:tgtEl>
                                          <p:spTgt spid="2"/>
                                        </p:tgtEl>
                                      </p:cBhvr>
                                    </p:animEffect>
                                  </p:childTnLst>
                                </p:cTn>
                              </p:par>
                            </p:childTnLst>
                          </p:cTn>
                        </p:par>
                        <p:par>
                          <p:cTn id="11" fill="hold">
                            <p:stCondLst>
                              <p:cond delay="1000"/>
                            </p:stCondLst>
                            <p:childTnLst>
                              <p:par>
                                <p:cTn id="12" presetID="22" presetClass="entr" presetSubtype="1" fill="hold" grpId="0"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up)">
                                      <p:cBhvr>
                                        <p:cTn id="14"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 grpId="0"/>
      <p:bldP spid="4" grpId="0"/>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3" name="AutoShape 6" descr="Danh ca Ngọc Sơn chia sẻ di chúc viết tay sâu sắc và đầy tình cảm của người  cha quá cố - MOLI Star">
            <a:extLst>
              <a:ext uri="{FF2B5EF4-FFF2-40B4-BE49-F238E27FC236}">
                <a16:creationId xmlns:a16="http://schemas.microsoft.com/office/drawing/2014/main" id="{09A0B033-5114-91F5-D69C-16D907191493}"/>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4" name="AutoShape 6" descr="Danh ca Ngọc Sơn chia sẻ di chúc viết tay sâu sắc và đầy tình cảm của người  cha quá cố - MOLI Star">
            <a:extLst>
              <a:ext uri="{FF2B5EF4-FFF2-40B4-BE49-F238E27FC236}">
                <a16:creationId xmlns:a16="http://schemas.microsoft.com/office/drawing/2014/main" id="{47BBC2CB-2333-C287-606B-87D7D41FCA23}"/>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grpSp>
        <p:nvGrpSpPr>
          <p:cNvPr id="45" name="Nhóm 80">
            <a:extLst>
              <a:ext uri="{FF2B5EF4-FFF2-40B4-BE49-F238E27FC236}">
                <a16:creationId xmlns:a16="http://schemas.microsoft.com/office/drawing/2014/main" id="{1628B825-9B06-02CB-08CD-15E134C9F8F0}"/>
              </a:ext>
            </a:extLst>
          </p:cNvPr>
          <p:cNvGrpSpPr/>
          <p:nvPr/>
        </p:nvGrpSpPr>
        <p:grpSpPr>
          <a:xfrm>
            <a:off x="2657475" y="1910623"/>
            <a:ext cx="5866751" cy="369332"/>
            <a:chOff x="669416" y="3024308"/>
            <a:chExt cx="6444450" cy="492443"/>
          </a:xfrm>
        </p:grpSpPr>
        <p:sp>
          <p:nvSpPr>
            <p:cNvPr id="46" name="TextBox 27">
              <a:extLst>
                <a:ext uri="{FF2B5EF4-FFF2-40B4-BE49-F238E27FC236}">
                  <a16:creationId xmlns:a16="http://schemas.microsoft.com/office/drawing/2014/main" id="{CEF68DFC-8C13-5304-1788-D5E093289B55}"/>
                </a:ext>
              </a:extLst>
            </p:cNvPr>
            <p:cNvSpPr txBox="1"/>
            <p:nvPr/>
          </p:nvSpPr>
          <p:spPr>
            <a:xfrm>
              <a:off x="1133641" y="3024308"/>
              <a:ext cx="5980225" cy="492443"/>
            </a:xfrm>
            <a:prstGeom prst="rect">
              <a:avLst/>
            </a:prstGeom>
            <a:noFill/>
          </p:spPr>
          <p:txBody>
            <a:bodyPr wrap="square" rtlCol="0">
              <a:spAutoFit/>
            </a:bodyPr>
            <a:lstStyle/>
            <a:p>
              <a:pPr>
                <a:defRPr/>
              </a:pPr>
              <a:r>
                <a:rPr lang="vi-VN" sz="1800" dirty="0">
                  <a:cs typeface="Arial" pitchFamily="34" charset="0"/>
                </a:rPr>
                <a:t>Có thiệt hại về tài sản của người sử dụng lao động</a:t>
              </a:r>
              <a:endParaRPr lang="vi-VN" sz="1650" i="1" dirty="0">
                <a:latin typeface="Arial" panose="020B0604020202020204" pitchFamily="34" charset="0"/>
                <a:ea typeface="Roboto" panose="02000000000000000000" pitchFamily="2" charset="0"/>
                <a:cs typeface="Arial" panose="020B0604020202020204" pitchFamily="34" charset="0"/>
              </a:endParaRPr>
            </a:p>
          </p:txBody>
        </p:sp>
        <p:grpSp>
          <p:nvGrpSpPr>
            <p:cNvPr id="47" name="Nhóm 82">
              <a:extLst>
                <a:ext uri="{FF2B5EF4-FFF2-40B4-BE49-F238E27FC236}">
                  <a16:creationId xmlns:a16="http://schemas.microsoft.com/office/drawing/2014/main" id="{E0F416A0-BD07-AAB7-21A1-FFEA34A4ED68}"/>
                </a:ext>
              </a:extLst>
            </p:cNvPr>
            <p:cNvGrpSpPr/>
            <p:nvPr/>
          </p:nvGrpSpPr>
          <p:grpSpPr>
            <a:xfrm rot="16200000">
              <a:off x="690749" y="3085589"/>
              <a:ext cx="330518" cy="373184"/>
              <a:chOff x="5963428" y="786027"/>
              <a:chExt cx="867388" cy="1034112"/>
            </a:xfrm>
          </p:grpSpPr>
          <p:sp>
            <p:nvSpPr>
              <p:cNvPr id="59" name="Lưu Đồ: Quyết Định 94">
                <a:extLst>
                  <a:ext uri="{FF2B5EF4-FFF2-40B4-BE49-F238E27FC236}">
                    <a16:creationId xmlns:a16="http://schemas.microsoft.com/office/drawing/2014/main" id="{E014D3DD-B8F3-3CD7-474C-4F9BDC1D1951}"/>
                  </a:ext>
                </a:extLst>
              </p:cNvPr>
              <p:cNvSpPr/>
              <p:nvPr/>
            </p:nvSpPr>
            <p:spPr>
              <a:xfrm>
                <a:off x="5963428" y="110759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sp>
            <p:nvSpPr>
              <p:cNvPr id="57" name="Lưu Đồ: Quyết Định 92">
                <a:extLst>
                  <a:ext uri="{FF2B5EF4-FFF2-40B4-BE49-F238E27FC236}">
                    <a16:creationId xmlns:a16="http://schemas.microsoft.com/office/drawing/2014/main" id="{09DFE3ED-CB00-1CDB-E841-4084D723958C}"/>
                  </a:ext>
                </a:extLst>
              </p:cNvPr>
              <p:cNvSpPr/>
              <p:nvPr/>
            </p:nvSpPr>
            <p:spPr>
              <a:xfrm>
                <a:off x="6227588" y="1093812"/>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sp>
            <p:nvSpPr>
              <p:cNvPr id="55" name="Lưu Đồ: Quyết Định 90">
                <a:extLst>
                  <a:ext uri="{FF2B5EF4-FFF2-40B4-BE49-F238E27FC236}">
                    <a16:creationId xmlns:a16="http://schemas.microsoft.com/office/drawing/2014/main" id="{04AB8C09-F777-6692-50DE-1374DCBBB1B0}"/>
                  </a:ext>
                </a:extLst>
              </p:cNvPr>
              <p:cNvSpPr/>
              <p:nvPr/>
            </p:nvSpPr>
            <p:spPr>
              <a:xfrm>
                <a:off x="6099838" y="141597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sp>
            <p:nvSpPr>
              <p:cNvPr id="53" name="Lưu Đồ: Quyết Định 88">
                <a:extLst>
                  <a:ext uri="{FF2B5EF4-FFF2-40B4-BE49-F238E27FC236}">
                    <a16:creationId xmlns:a16="http://schemas.microsoft.com/office/drawing/2014/main" id="{326A58F0-6440-0653-23EA-743329B653A3}"/>
                  </a:ext>
                </a:extLst>
              </p:cNvPr>
              <p:cNvSpPr/>
              <p:nvPr/>
            </p:nvSpPr>
            <p:spPr>
              <a:xfrm>
                <a:off x="6080830" y="78602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schemeClr val="tx1"/>
                  </a:solidFill>
                </a:endParaRPr>
              </a:p>
            </p:txBody>
          </p:sp>
        </p:grpSp>
      </p:grpSp>
      <p:grpSp>
        <p:nvGrpSpPr>
          <p:cNvPr id="60" name="Nhóm 80">
            <a:extLst>
              <a:ext uri="{FF2B5EF4-FFF2-40B4-BE49-F238E27FC236}">
                <a16:creationId xmlns:a16="http://schemas.microsoft.com/office/drawing/2014/main" id="{2BCD4E2B-3400-449A-A366-A1990164440B}"/>
              </a:ext>
            </a:extLst>
          </p:cNvPr>
          <p:cNvGrpSpPr/>
          <p:nvPr/>
        </p:nvGrpSpPr>
        <p:grpSpPr>
          <a:xfrm>
            <a:off x="2657475" y="1220623"/>
            <a:ext cx="6154623" cy="445055"/>
            <a:chOff x="669416" y="2844033"/>
            <a:chExt cx="6416857" cy="593407"/>
          </a:xfrm>
        </p:grpSpPr>
        <p:sp>
          <p:nvSpPr>
            <p:cNvPr id="61" name="TextBox 27">
              <a:extLst>
                <a:ext uri="{FF2B5EF4-FFF2-40B4-BE49-F238E27FC236}">
                  <a16:creationId xmlns:a16="http://schemas.microsoft.com/office/drawing/2014/main" id="{05B4F591-70B4-F89C-7958-995760C2CC23}"/>
                </a:ext>
              </a:extLst>
            </p:cNvPr>
            <p:cNvSpPr txBox="1"/>
            <p:nvPr/>
          </p:nvSpPr>
          <p:spPr>
            <a:xfrm>
              <a:off x="1106048" y="2844033"/>
              <a:ext cx="5980225" cy="492443"/>
            </a:xfrm>
            <a:prstGeom prst="rect">
              <a:avLst/>
            </a:prstGeom>
            <a:noFill/>
          </p:spPr>
          <p:txBody>
            <a:bodyPr wrap="square" rtlCol="0">
              <a:spAutoFit/>
            </a:bodyPr>
            <a:lstStyle/>
            <a:p>
              <a:pPr>
                <a:defRPr/>
              </a:pPr>
              <a:r>
                <a:rPr lang="vi-VN" sz="1800" dirty="0">
                  <a:cs typeface="Arial" pitchFamily="34" charset="0"/>
                </a:rPr>
                <a:t>Người </a:t>
              </a:r>
              <a:r>
                <a:rPr lang="en-US" sz="1800" dirty="0">
                  <a:latin typeface="Arial" pitchFamily="34" charset="0"/>
                  <a:cs typeface="Arial" pitchFamily="34" charset="0"/>
                </a:rPr>
                <a:t>LĐ</a:t>
              </a:r>
              <a:r>
                <a:rPr lang="en-US" sz="1800" dirty="0">
                  <a:cs typeface="Arial" pitchFamily="34" charset="0"/>
                </a:rPr>
                <a:t> </a:t>
              </a:r>
              <a:r>
                <a:rPr lang="vi-VN" sz="1800" dirty="0">
                  <a:cs typeface="Arial" pitchFamily="34" charset="0"/>
                </a:rPr>
                <a:t>có hành vi vi phạm kỷ luật lao động</a:t>
              </a:r>
            </a:p>
          </p:txBody>
        </p:sp>
        <p:grpSp>
          <p:nvGrpSpPr>
            <p:cNvPr id="62" name="Nhóm 82">
              <a:extLst>
                <a:ext uri="{FF2B5EF4-FFF2-40B4-BE49-F238E27FC236}">
                  <a16:creationId xmlns:a16="http://schemas.microsoft.com/office/drawing/2014/main" id="{07AFB8CA-3372-3775-FA22-9B23F90C4DCA}"/>
                </a:ext>
              </a:extLst>
            </p:cNvPr>
            <p:cNvGrpSpPr/>
            <p:nvPr/>
          </p:nvGrpSpPr>
          <p:grpSpPr>
            <a:xfrm rot="16200000">
              <a:off x="690749" y="3085589"/>
              <a:ext cx="330518" cy="373184"/>
              <a:chOff x="5963428" y="786027"/>
              <a:chExt cx="867388" cy="1034112"/>
            </a:xfrm>
          </p:grpSpPr>
          <p:sp>
            <p:nvSpPr>
              <p:cNvPr id="74" name="Lưu Đồ: Quyết Định 94">
                <a:extLst>
                  <a:ext uri="{FF2B5EF4-FFF2-40B4-BE49-F238E27FC236}">
                    <a16:creationId xmlns:a16="http://schemas.microsoft.com/office/drawing/2014/main" id="{762617EE-27CA-010F-E116-D32ED594D5BD}"/>
                  </a:ext>
                </a:extLst>
              </p:cNvPr>
              <p:cNvSpPr/>
              <p:nvPr/>
            </p:nvSpPr>
            <p:spPr>
              <a:xfrm>
                <a:off x="5963428" y="110759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sp>
            <p:nvSpPr>
              <p:cNvPr id="72" name="Lưu Đồ: Quyết Định 92">
                <a:extLst>
                  <a:ext uri="{FF2B5EF4-FFF2-40B4-BE49-F238E27FC236}">
                    <a16:creationId xmlns:a16="http://schemas.microsoft.com/office/drawing/2014/main" id="{8E6FFD12-3188-7D23-F5B6-760D6C97DAA1}"/>
                  </a:ext>
                </a:extLst>
              </p:cNvPr>
              <p:cNvSpPr/>
              <p:nvPr/>
            </p:nvSpPr>
            <p:spPr>
              <a:xfrm>
                <a:off x="6227588" y="1093812"/>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sp>
            <p:nvSpPr>
              <p:cNvPr id="70" name="Lưu Đồ: Quyết Định 90">
                <a:extLst>
                  <a:ext uri="{FF2B5EF4-FFF2-40B4-BE49-F238E27FC236}">
                    <a16:creationId xmlns:a16="http://schemas.microsoft.com/office/drawing/2014/main" id="{A2B4589B-DE1D-428E-0752-D2EECABC7726}"/>
                  </a:ext>
                </a:extLst>
              </p:cNvPr>
              <p:cNvSpPr/>
              <p:nvPr/>
            </p:nvSpPr>
            <p:spPr>
              <a:xfrm>
                <a:off x="6099838" y="141597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schemeClr val="tx1"/>
                  </a:solidFill>
                </a:endParaRPr>
              </a:p>
            </p:txBody>
          </p:sp>
          <p:sp>
            <p:nvSpPr>
              <p:cNvPr id="68" name="Lưu Đồ: Quyết Định 88">
                <a:extLst>
                  <a:ext uri="{FF2B5EF4-FFF2-40B4-BE49-F238E27FC236}">
                    <a16:creationId xmlns:a16="http://schemas.microsoft.com/office/drawing/2014/main" id="{7C535E71-B973-CB27-D946-944DC67D3F77}"/>
                  </a:ext>
                </a:extLst>
              </p:cNvPr>
              <p:cNvSpPr/>
              <p:nvPr/>
            </p:nvSpPr>
            <p:spPr>
              <a:xfrm>
                <a:off x="6080830" y="78602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grpSp>
      </p:grpSp>
      <p:grpSp>
        <p:nvGrpSpPr>
          <p:cNvPr id="5" name="Group 2">
            <a:extLst>
              <a:ext uri="{FF2B5EF4-FFF2-40B4-BE49-F238E27FC236}">
                <a16:creationId xmlns:a16="http://schemas.microsoft.com/office/drawing/2014/main" id="{4C170490-CBEF-5097-7FD6-A50D375828E8}"/>
              </a:ext>
            </a:extLst>
          </p:cNvPr>
          <p:cNvGrpSpPr/>
          <p:nvPr/>
        </p:nvGrpSpPr>
        <p:grpSpPr>
          <a:xfrm>
            <a:off x="-181778" y="1468675"/>
            <a:ext cx="3198683" cy="2959978"/>
            <a:chOff x="1570236" y="1649046"/>
            <a:chExt cx="4979429" cy="4363441"/>
          </a:xfrm>
        </p:grpSpPr>
        <p:pic>
          <p:nvPicPr>
            <p:cNvPr id="6" name="Picture 12" descr="Graphical user interface&#10;&#10;Description automatically generated with medium confidence">
              <a:extLst>
                <a:ext uri="{FF2B5EF4-FFF2-40B4-BE49-F238E27FC236}">
                  <a16:creationId xmlns:a16="http://schemas.microsoft.com/office/drawing/2014/main" id="{900001E6-1647-0A0A-443A-D6CB86602B0A}"/>
                </a:ext>
              </a:extLst>
            </p:cNvPr>
            <p:cNvPicPr>
              <a:picLocks noChangeAspect="1"/>
            </p:cNvPicPr>
            <p:nvPr/>
          </p:nvPicPr>
          <p:blipFill rotWithShape="1">
            <a:blip r:embed="rId2">
              <a:extLst>
                <a:ext uri="{28A0092B-C50C-407E-A947-70E740481C1C}">
                  <a14:useLocalDpi xmlns:a14="http://schemas.microsoft.com/office/drawing/2010/main" val="0"/>
                </a:ext>
              </a:extLst>
            </a:blip>
            <a:srcRect l="10156" t="23836" r="59289" b="22614"/>
            <a:stretch/>
          </p:blipFill>
          <p:spPr>
            <a:xfrm>
              <a:off x="1570236" y="1649046"/>
              <a:ext cx="4979429" cy="4363441"/>
            </a:xfrm>
            <a:prstGeom prst="rect">
              <a:avLst/>
            </a:prstGeom>
          </p:spPr>
        </p:pic>
        <p:sp>
          <p:nvSpPr>
            <p:cNvPr id="7" name="TextBox 19">
              <a:extLst>
                <a:ext uri="{FF2B5EF4-FFF2-40B4-BE49-F238E27FC236}">
                  <a16:creationId xmlns:a16="http://schemas.microsoft.com/office/drawing/2014/main" id="{A9182E55-B572-54FC-8484-F791F3A7C11A}"/>
                </a:ext>
              </a:extLst>
            </p:cNvPr>
            <p:cNvSpPr txBox="1"/>
            <p:nvPr/>
          </p:nvSpPr>
          <p:spPr>
            <a:xfrm>
              <a:off x="2910334" y="2803141"/>
              <a:ext cx="2227755" cy="1715349"/>
            </a:xfrm>
            <a:prstGeom prst="rect">
              <a:avLst/>
            </a:prstGeom>
            <a:noFill/>
          </p:spPr>
          <p:txBody>
            <a:bodyPr wrap="square" rtlCol="0">
              <a:spAutoFit/>
            </a:bodyPr>
            <a:lstStyle/>
            <a:p>
              <a:pPr algn="ctr">
                <a:defRPr/>
              </a:pPr>
              <a:r>
                <a:rPr lang="en-US" sz="1800" b="1" dirty="0" err="1">
                  <a:cs typeface="Arial" pitchFamily="34" charset="0"/>
                </a:rPr>
                <a:t>Căn</a:t>
              </a:r>
              <a:r>
                <a:rPr lang="en-US" sz="1800" b="1" dirty="0">
                  <a:cs typeface="Arial" pitchFamily="34" charset="0"/>
                </a:rPr>
                <a:t> </a:t>
              </a:r>
              <a:r>
                <a:rPr lang="en-US" sz="1800" b="1" dirty="0" err="1">
                  <a:cs typeface="Arial" pitchFamily="34" charset="0"/>
                </a:rPr>
                <a:t>cứ</a:t>
              </a:r>
              <a:r>
                <a:rPr lang="en-US" sz="1800" b="1" dirty="0">
                  <a:cs typeface="Arial" pitchFamily="34" charset="0"/>
                </a:rPr>
                <a:t> </a:t>
              </a:r>
              <a:r>
                <a:rPr lang="en-US" sz="1800" b="1" dirty="0" err="1">
                  <a:cs typeface="Arial" pitchFamily="34" charset="0"/>
                </a:rPr>
                <a:t>xác</a:t>
              </a:r>
              <a:r>
                <a:rPr lang="en-US" sz="1800" b="1" dirty="0">
                  <a:cs typeface="Arial" pitchFamily="34" charset="0"/>
                </a:rPr>
                <a:t> </a:t>
              </a:r>
              <a:r>
                <a:rPr lang="en-US" sz="1800" b="1" dirty="0" err="1">
                  <a:cs typeface="Arial" pitchFamily="34" charset="0"/>
                </a:rPr>
                <a:t>định</a:t>
              </a:r>
              <a:r>
                <a:rPr lang="en-US" sz="1800" b="1" dirty="0">
                  <a:cs typeface="Arial" pitchFamily="34" charset="0"/>
                </a:rPr>
                <a:t> </a:t>
              </a:r>
              <a:r>
                <a:rPr lang="en-US" sz="1800" b="1" dirty="0" err="1">
                  <a:cs typeface="Arial" pitchFamily="34" charset="0"/>
                </a:rPr>
                <a:t>trách</a:t>
              </a:r>
              <a:r>
                <a:rPr lang="en-US" sz="1800" b="1" dirty="0">
                  <a:cs typeface="Arial" pitchFamily="34" charset="0"/>
                </a:rPr>
                <a:t> </a:t>
              </a:r>
              <a:r>
                <a:rPr lang="en-US" sz="1800" b="1" dirty="0" err="1">
                  <a:cs typeface="Arial" pitchFamily="34" charset="0"/>
                </a:rPr>
                <a:t>nhiệm</a:t>
              </a:r>
              <a:r>
                <a:rPr lang="en-US" sz="1800" b="1" dirty="0">
                  <a:cs typeface="Arial" pitchFamily="34" charset="0"/>
                </a:rPr>
                <a:t> </a:t>
              </a:r>
              <a:r>
                <a:rPr lang="en-US" sz="1800" b="1" dirty="0" err="1">
                  <a:cs typeface="Arial" pitchFamily="34" charset="0"/>
                </a:rPr>
                <a:t>vật</a:t>
              </a:r>
              <a:r>
                <a:rPr lang="en-US" sz="1800" b="1" dirty="0">
                  <a:cs typeface="Arial" pitchFamily="34" charset="0"/>
                </a:rPr>
                <a:t> </a:t>
              </a:r>
              <a:r>
                <a:rPr lang="en-US" sz="1800" b="1" dirty="0" err="1">
                  <a:cs typeface="Arial" pitchFamily="34" charset="0"/>
                </a:rPr>
                <a:t>chất</a:t>
              </a:r>
              <a:endParaRPr lang="en-US" sz="2400" b="1" dirty="0">
                <a:cs typeface="Arial" pitchFamily="34" charset="0"/>
              </a:endParaRPr>
            </a:p>
          </p:txBody>
        </p:sp>
      </p:grpSp>
      <p:grpSp>
        <p:nvGrpSpPr>
          <p:cNvPr id="9" name="Nhóm 80">
            <a:extLst>
              <a:ext uri="{FF2B5EF4-FFF2-40B4-BE49-F238E27FC236}">
                <a16:creationId xmlns:a16="http://schemas.microsoft.com/office/drawing/2014/main" id="{AE4C2BF0-944D-8634-F75D-143D863126F8}"/>
              </a:ext>
            </a:extLst>
          </p:cNvPr>
          <p:cNvGrpSpPr/>
          <p:nvPr/>
        </p:nvGrpSpPr>
        <p:grpSpPr>
          <a:xfrm>
            <a:off x="2730877" y="2557287"/>
            <a:ext cx="6030601" cy="369332"/>
            <a:chOff x="669416" y="2961357"/>
            <a:chExt cx="6430887" cy="492443"/>
          </a:xfrm>
        </p:grpSpPr>
        <p:sp>
          <p:nvSpPr>
            <p:cNvPr id="10" name="TextBox 27">
              <a:extLst>
                <a:ext uri="{FF2B5EF4-FFF2-40B4-BE49-F238E27FC236}">
                  <a16:creationId xmlns:a16="http://schemas.microsoft.com/office/drawing/2014/main" id="{F731E91B-1337-5BCC-1BC8-F3649DB7C842}"/>
                </a:ext>
              </a:extLst>
            </p:cNvPr>
            <p:cNvSpPr txBox="1"/>
            <p:nvPr/>
          </p:nvSpPr>
          <p:spPr>
            <a:xfrm>
              <a:off x="1120079" y="2961357"/>
              <a:ext cx="5980224" cy="492443"/>
            </a:xfrm>
            <a:prstGeom prst="rect">
              <a:avLst/>
            </a:prstGeom>
            <a:noFill/>
          </p:spPr>
          <p:txBody>
            <a:bodyPr wrap="square" rtlCol="0">
              <a:spAutoFit/>
            </a:bodyPr>
            <a:lstStyle/>
            <a:p>
              <a:pPr>
                <a:defRPr/>
              </a:pPr>
              <a:r>
                <a:rPr lang="vi-VN" sz="1800" dirty="0">
                  <a:latin typeface="Arial" pitchFamily="34" charset="0"/>
                  <a:cs typeface="Arial" pitchFamily="34" charset="0"/>
                </a:rPr>
                <a:t>Có lỗi của người lao động (lỗi vô ý hoặc cố ý).</a:t>
              </a:r>
              <a:endParaRPr lang="vi-VN" sz="1650" i="1" dirty="0">
                <a:latin typeface="Arial" panose="020B0604020202020204" pitchFamily="34" charset="0"/>
                <a:ea typeface="Roboto" panose="02000000000000000000" pitchFamily="2" charset="0"/>
                <a:cs typeface="Arial" panose="020B0604020202020204" pitchFamily="34" charset="0"/>
              </a:endParaRPr>
            </a:p>
          </p:txBody>
        </p:sp>
        <p:grpSp>
          <p:nvGrpSpPr>
            <p:cNvPr id="11" name="Nhóm 82">
              <a:extLst>
                <a:ext uri="{FF2B5EF4-FFF2-40B4-BE49-F238E27FC236}">
                  <a16:creationId xmlns:a16="http://schemas.microsoft.com/office/drawing/2014/main" id="{1F57319D-05C8-8E32-96C8-B0BC7A08A20E}"/>
                </a:ext>
              </a:extLst>
            </p:cNvPr>
            <p:cNvGrpSpPr/>
            <p:nvPr/>
          </p:nvGrpSpPr>
          <p:grpSpPr>
            <a:xfrm rot="16200000">
              <a:off x="690749" y="3085589"/>
              <a:ext cx="330518" cy="373184"/>
              <a:chOff x="5963428" y="786027"/>
              <a:chExt cx="867388" cy="1034112"/>
            </a:xfrm>
          </p:grpSpPr>
          <p:sp>
            <p:nvSpPr>
              <p:cNvPr id="12" name="Lưu Đồ: Quyết Định 94">
                <a:extLst>
                  <a:ext uri="{FF2B5EF4-FFF2-40B4-BE49-F238E27FC236}">
                    <a16:creationId xmlns:a16="http://schemas.microsoft.com/office/drawing/2014/main" id="{D0035141-5B55-970C-C95D-F24958DD3C8A}"/>
                  </a:ext>
                </a:extLst>
              </p:cNvPr>
              <p:cNvSpPr/>
              <p:nvPr/>
            </p:nvSpPr>
            <p:spPr>
              <a:xfrm>
                <a:off x="5963428" y="110759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sp>
            <p:nvSpPr>
              <p:cNvPr id="13" name="Lưu Đồ: Quyết Định 92">
                <a:extLst>
                  <a:ext uri="{FF2B5EF4-FFF2-40B4-BE49-F238E27FC236}">
                    <a16:creationId xmlns:a16="http://schemas.microsoft.com/office/drawing/2014/main" id="{8D11BB7A-C418-6438-546B-A9F61FC33A7E}"/>
                  </a:ext>
                </a:extLst>
              </p:cNvPr>
              <p:cNvSpPr/>
              <p:nvPr/>
            </p:nvSpPr>
            <p:spPr>
              <a:xfrm>
                <a:off x="6227588" y="1093812"/>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sp>
            <p:nvSpPr>
              <p:cNvPr id="18" name="Lưu Đồ: Quyết Định 90">
                <a:extLst>
                  <a:ext uri="{FF2B5EF4-FFF2-40B4-BE49-F238E27FC236}">
                    <a16:creationId xmlns:a16="http://schemas.microsoft.com/office/drawing/2014/main" id="{FBBBE4D7-2E34-B6E6-14A5-9E2DD2E86B0C}"/>
                  </a:ext>
                </a:extLst>
              </p:cNvPr>
              <p:cNvSpPr/>
              <p:nvPr/>
            </p:nvSpPr>
            <p:spPr>
              <a:xfrm>
                <a:off x="6099838" y="141597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sp>
            <p:nvSpPr>
              <p:cNvPr id="19" name="Lưu Đồ: Quyết Định 88">
                <a:extLst>
                  <a:ext uri="{FF2B5EF4-FFF2-40B4-BE49-F238E27FC236}">
                    <a16:creationId xmlns:a16="http://schemas.microsoft.com/office/drawing/2014/main" id="{E749B466-6D26-17BB-EFB1-9B3015740AF8}"/>
                  </a:ext>
                </a:extLst>
              </p:cNvPr>
              <p:cNvSpPr/>
              <p:nvPr/>
            </p:nvSpPr>
            <p:spPr>
              <a:xfrm>
                <a:off x="6080830" y="78602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schemeClr val="tx1"/>
                  </a:solidFill>
                </a:endParaRPr>
              </a:p>
            </p:txBody>
          </p:sp>
        </p:grpSp>
      </p:grpSp>
      <p:grpSp>
        <p:nvGrpSpPr>
          <p:cNvPr id="20" name="Nhóm 80">
            <a:extLst>
              <a:ext uri="{FF2B5EF4-FFF2-40B4-BE49-F238E27FC236}">
                <a16:creationId xmlns:a16="http://schemas.microsoft.com/office/drawing/2014/main" id="{BFDA4897-0EA9-27A0-50A4-22AFA3CA745C}"/>
              </a:ext>
            </a:extLst>
          </p:cNvPr>
          <p:cNvGrpSpPr/>
          <p:nvPr/>
        </p:nvGrpSpPr>
        <p:grpSpPr>
          <a:xfrm>
            <a:off x="2657475" y="3221393"/>
            <a:ext cx="6511909" cy="923330"/>
            <a:chOff x="669416" y="2941696"/>
            <a:chExt cx="6469669" cy="1231108"/>
          </a:xfrm>
        </p:grpSpPr>
        <p:sp>
          <p:nvSpPr>
            <p:cNvPr id="21" name="TextBox 27">
              <a:extLst>
                <a:ext uri="{FF2B5EF4-FFF2-40B4-BE49-F238E27FC236}">
                  <a16:creationId xmlns:a16="http://schemas.microsoft.com/office/drawing/2014/main" id="{A472A89C-7E13-684F-FDEB-D887C0688C7E}"/>
                </a:ext>
              </a:extLst>
            </p:cNvPr>
            <p:cNvSpPr txBox="1"/>
            <p:nvPr/>
          </p:nvSpPr>
          <p:spPr>
            <a:xfrm>
              <a:off x="1158861" y="2941696"/>
              <a:ext cx="5980224" cy="1231108"/>
            </a:xfrm>
            <a:prstGeom prst="rect">
              <a:avLst/>
            </a:prstGeom>
            <a:noFill/>
          </p:spPr>
          <p:txBody>
            <a:bodyPr wrap="square" rtlCol="0">
              <a:spAutoFit/>
            </a:bodyPr>
            <a:lstStyle/>
            <a:p>
              <a:pPr>
                <a:defRPr/>
              </a:pPr>
              <a:r>
                <a:rPr lang="vi-VN" sz="1800" dirty="0">
                  <a:latin typeface="Arial" pitchFamily="34" charset="0"/>
                  <a:cs typeface="Arial" pitchFamily="34" charset="0"/>
                </a:rPr>
                <a:t>Có mối quan hệ nhân quả giữa hành vi vi phạm kỷ luật lao động của người lao động và thiệt hại thực tế xảy ra.</a:t>
              </a:r>
              <a:endParaRPr lang="vi-VN" sz="1800" dirty="0">
                <a:cs typeface="Arial" pitchFamily="34" charset="0"/>
              </a:endParaRPr>
            </a:p>
          </p:txBody>
        </p:sp>
        <p:grpSp>
          <p:nvGrpSpPr>
            <p:cNvPr id="22" name="Nhóm 82">
              <a:extLst>
                <a:ext uri="{FF2B5EF4-FFF2-40B4-BE49-F238E27FC236}">
                  <a16:creationId xmlns:a16="http://schemas.microsoft.com/office/drawing/2014/main" id="{98749119-3432-F6FF-37D0-057F608E3A85}"/>
                </a:ext>
              </a:extLst>
            </p:cNvPr>
            <p:cNvGrpSpPr/>
            <p:nvPr/>
          </p:nvGrpSpPr>
          <p:grpSpPr>
            <a:xfrm rot="16200000">
              <a:off x="690749" y="3085589"/>
              <a:ext cx="330518" cy="373184"/>
              <a:chOff x="5963428" y="786027"/>
              <a:chExt cx="867388" cy="1034112"/>
            </a:xfrm>
          </p:grpSpPr>
          <p:sp>
            <p:nvSpPr>
              <p:cNvPr id="24" name="Lưu Đồ: Quyết Định 94">
                <a:extLst>
                  <a:ext uri="{FF2B5EF4-FFF2-40B4-BE49-F238E27FC236}">
                    <a16:creationId xmlns:a16="http://schemas.microsoft.com/office/drawing/2014/main" id="{7EED0FE9-AADF-4C58-A7A0-38A595AD726D}"/>
                  </a:ext>
                </a:extLst>
              </p:cNvPr>
              <p:cNvSpPr/>
              <p:nvPr/>
            </p:nvSpPr>
            <p:spPr>
              <a:xfrm>
                <a:off x="5963428" y="110759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sp>
            <p:nvSpPr>
              <p:cNvPr id="26" name="Lưu Đồ: Quyết Định 92">
                <a:extLst>
                  <a:ext uri="{FF2B5EF4-FFF2-40B4-BE49-F238E27FC236}">
                    <a16:creationId xmlns:a16="http://schemas.microsoft.com/office/drawing/2014/main" id="{70E9926C-CF9B-13DA-BE34-4609AD77FB49}"/>
                  </a:ext>
                </a:extLst>
              </p:cNvPr>
              <p:cNvSpPr/>
              <p:nvPr/>
            </p:nvSpPr>
            <p:spPr>
              <a:xfrm>
                <a:off x="6227588" y="1093812"/>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sp>
            <p:nvSpPr>
              <p:cNvPr id="28" name="Lưu Đồ: Quyết Định 90">
                <a:extLst>
                  <a:ext uri="{FF2B5EF4-FFF2-40B4-BE49-F238E27FC236}">
                    <a16:creationId xmlns:a16="http://schemas.microsoft.com/office/drawing/2014/main" id="{32B1731B-A0FA-DB8B-F0EC-1D79B8E71DD2}"/>
                  </a:ext>
                </a:extLst>
              </p:cNvPr>
              <p:cNvSpPr/>
              <p:nvPr/>
            </p:nvSpPr>
            <p:spPr>
              <a:xfrm>
                <a:off x="6099838" y="141597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sp>
            <p:nvSpPr>
              <p:cNvPr id="33" name="Lưu Đồ: Quyết Định 88">
                <a:extLst>
                  <a:ext uri="{FF2B5EF4-FFF2-40B4-BE49-F238E27FC236}">
                    <a16:creationId xmlns:a16="http://schemas.microsoft.com/office/drawing/2014/main" id="{ED4949B0-281E-56D7-F8EE-DB2A504A8098}"/>
                  </a:ext>
                </a:extLst>
              </p:cNvPr>
              <p:cNvSpPr/>
              <p:nvPr/>
            </p:nvSpPr>
            <p:spPr>
              <a:xfrm>
                <a:off x="6080830" y="78602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schemeClr val="tx1"/>
                  </a:solidFill>
                </a:endParaRPr>
              </a:p>
            </p:txBody>
          </p:sp>
        </p:grpSp>
      </p:grpSp>
    </p:spTree>
    <p:extLst>
      <p:ext uri="{BB962C8B-B14F-4D97-AF65-F5344CB8AC3E}">
        <p14:creationId xmlns:p14="http://schemas.microsoft.com/office/powerpoint/2010/main" val="1473258035"/>
      </p:ext>
    </p:extLst>
  </p:cSld>
  <p:clrMapOvr>
    <a:masterClrMapping/>
  </p:clrMapOvr>
  <mc:AlternateContent xmlns:mc="http://schemas.openxmlformats.org/markup-compatibility/2006">
    <mc:Choice xmlns="" xmlns:p159="http://schemas.microsoft.com/office/powerpoint/2015/09/main" Requires="p159">
      <p:transition spd="slow">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path" presetSubtype="0" accel="50000" decel="50000" fill="hold" nodeType="clickEffect">
                                  <p:stCondLst>
                                    <p:cond delay="0"/>
                                  </p:stCondLst>
                                  <p:childTnLst>
                                    <p:animMotion origin="layout" path="M 0 0 C 0.069 0 0.125 0.056 0.125 0.125 C 0.125 0.194 0.069 0.25 0 0.25 C -0.069 0.25 -0.125 0.194 -0.125 0.125 C -0.125 0.056 -0.069 0 0 0 Z" pathEditMode="relative" ptsTypes="">
                                      <p:cBhvr>
                                        <p:cTn id="6" dur="2000" fill="hold"/>
                                        <p:tgtEl>
                                          <p:spTgt spid="5"/>
                                        </p:tgtEl>
                                        <p:attrNameLst>
                                          <p:attrName>ppt_x</p:attrName>
                                          <p:attrName>ppt_y</p:attrName>
                                        </p:attrNameLst>
                                      </p:cBhvr>
                                    </p:animMotion>
                                  </p:childTnLst>
                                </p:cTn>
                              </p:par>
                            </p:childTnLst>
                          </p:cTn>
                        </p:par>
                        <p:par>
                          <p:cTn id="7" fill="hold">
                            <p:stCondLst>
                              <p:cond delay="2000"/>
                            </p:stCondLst>
                            <p:childTnLst>
                              <p:par>
                                <p:cTn id="8" presetID="22" presetClass="entr" presetSubtype="1" fill="hold" nodeType="afterEffect">
                                  <p:stCondLst>
                                    <p:cond delay="0"/>
                                  </p:stCondLst>
                                  <p:childTnLst>
                                    <p:set>
                                      <p:cBhvr>
                                        <p:cTn id="9" dur="1" fill="hold">
                                          <p:stCondLst>
                                            <p:cond delay="0"/>
                                          </p:stCondLst>
                                        </p:cTn>
                                        <p:tgtEl>
                                          <p:spTgt spid="60"/>
                                        </p:tgtEl>
                                        <p:attrNameLst>
                                          <p:attrName>style.visibility</p:attrName>
                                        </p:attrNameLst>
                                      </p:cBhvr>
                                      <p:to>
                                        <p:strVal val="visible"/>
                                      </p:to>
                                    </p:set>
                                    <p:animEffect transition="in" filter="wipe(up)">
                                      <p:cBhvr>
                                        <p:cTn id="10" dur="750"/>
                                        <p:tgtEl>
                                          <p:spTgt spid="60"/>
                                        </p:tgtEl>
                                      </p:cBhvr>
                                    </p:animEffect>
                                  </p:childTnLst>
                                </p:cTn>
                              </p:par>
                            </p:childTnLst>
                          </p:cTn>
                        </p:par>
                        <p:par>
                          <p:cTn id="11" fill="hold">
                            <p:stCondLst>
                              <p:cond delay="2750"/>
                            </p:stCondLst>
                            <p:childTnLst>
                              <p:par>
                                <p:cTn id="12" presetID="22" presetClass="entr" presetSubtype="1" fill="hold" nodeType="afterEffect">
                                  <p:stCondLst>
                                    <p:cond delay="0"/>
                                  </p:stCondLst>
                                  <p:childTnLst>
                                    <p:set>
                                      <p:cBhvr>
                                        <p:cTn id="13" dur="1" fill="hold">
                                          <p:stCondLst>
                                            <p:cond delay="0"/>
                                          </p:stCondLst>
                                        </p:cTn>
                                        <p:tgtEl>
                                          <p:spTgt spid="45"/>
                                        </p:tgtEl>
                                        <p:attrNameLst>
                                          <p:attrName>style.visibility</p:attrName>
                                        </p:attrNameLst>
                                      </p:cBhvr>
                                      <p:to>
                                        <p:strVal val="visible"/>
                                      </p:to>
                                    </p:set>
                                    <p:animEffect transition="in" filter="wipe(up)">
                                      <p:cBhvr>
                                        <p:cTn id="14" dur="750"/>
                                        <p:tgtEl>
                                          <p:spTgt spid="45"/>
                                        </p:tgtEl>
                                      </p:cBhvr>
                                    </p:animEffect>
                                  </p:childTnLst>
                                </p:cTn>
                              </p:par>
                            </p:childTnLst>
                          </p:cTn>
                        </p:par>
                        <p:par>
                          <p:cTn id="15" fill="hold">
                            <p:stCondLst>
                              <p:cond delay="3500"/>
                            </p:stCondLst>
                            <p:childTnLst>
                              <p:par>
                                <p:cTn id="16" presetID="22" presetClass="entr" presetSubtype="1" fill="hold" nodeType="after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wipe(up)">
                                      <p:cBhvr>
                                        <p:cTn id="18" dur="750"/>
                                        <p:tgtEl>
                                          <p:spTgt spid="9"/>
                                        </p:tgtEl>
                                      </p:cBhvr>
                                    </p:animEffect>
                                  </p:childTnLst>
                                </p:cTn>
                              </p:par>
                            </p:childTnLst>
                          </p:cTn>
                        </p:par>
                        <p:par>
                          <p:cTn id="19" fill="hold">
                            <p:stCondLst>
                              <p:cond delay="4250"/>
                            </p:stCondLst>
                            <p:childTnLst>
                              <p:par>
                                <p:cTn id="20" presetID="22" presetClass="entr" presetSubtype="1" fill="hold" nodeType="after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wipe(up)">
                                      <p:cBhvr>
                                        <p:cTn id="22" dur="75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7">
            <a:extLst>
              <a:ext uri="{FF2B5EF4-FFF2-40B4-BE49-F238E27FC236}">
                <a16:creationId xmlns:a16="http://schemas.microsoft.com/office/drawing/2014/main" id="{7461F0CA-52DC-FFD3-EB94-A74F26BA0F6B}"/>
              </a:ext>
            </a:extLst>
          </p:cNvPr>
          <p:cNvSpPr txBox="1"/>
          <p:nvPr/>
        </p:nvSpPr>
        <p:spPr>
          <a:xfrm>
            <a:off x="978694" y="1563569"/>
            <a:ext cx="7272338" cy="3041858"/>
          </a:xfrm>
          <a:prstGeom prst="rect">
            <a:avLst/>
          </a:prstGeom>
          <a:noFill/>
        </p:spPr>
        <p:txBody>
          <a:bodyPr wrap="square" rtlCol="0">
            <a:spAutoFit/>
          </a:bodyPr>
          <a:lstStyle/>
          <a:p>
            <a:pPr algn="ctr">
              <a:lnSpc>
                <a:spcPct val="150000"/>
              </a:lnSpc>
            </a:pPr>
            <a:endParaRPr lang="en-US" sz="2000" dirty="0">
              <a:cs typeface="Arial" pitchFamily="34" charset="0"/>
            </a:endParaRPr>
          </a:p>
          <a:p>
            <a:pPr algn="ctr">
              <a:lnSpc>
                <a:spcPct val="150000"/>
              </a:lnSpc>
              <a:defRPr/>
            </a:pPr>
            <a:r>
              <a:rPr lang="vi-VN" sz="2000" dirty="0">
                <a:cs typeface="Arial" pitchFamily="34" charset="0"/>
              </a:rPr>
              <a:t>Tranh chấp lao động là tranh chấp về </a:t>
            </a:r>
            <a:r>
              <a:rPr lang="vi-VN" sz="2000" dirty="0">
                <a:solidFill>
                  <a:srgbClr val="FF0000"/>
                </a:solidFill>
                <a:cs typeface="Arial" pitchFamily="34" charset="0"/>
              </a:rPr>
              <a:t>quyền</a:t>
            </a:r>
            <a:r>
              <a:rPr lang="vi-VN" sz="2000" dirty="0">
                <a:cs typeface="Arial" pitchFamily="34" charset="0"/>
              </a:rPr>
              <a:t> và </a:t>
            </a:r>
            <a:r>
              <a:rPr lang="vi-VN" sz="2000" dirty="0">
                <a:solidFill>
                  <a:srgbClr val="FF0000"/>
                </a:solidFill>
                <a:cs typeface="Arial" pitchFamily="34" charset="0"/>
              </a:rPr>
              <a:t>lợi ích </a:t>
            </a:r>
            <a:r>
              <a:rPr lang="vi-VN" sz="2000" dirty="0">
                <a:cs typeface="Arial" pitchFamily="34" charset="0"/>
              </a:rPr>
              <a:t>hợp pháp lao động của </a:t>
            </a:r>
            <a:r>
              <a:rPr lang="vi-VN" sz="2000" dirty="0">
                <a:solidFill>
                  <a:srgbClr val="FF0000"/>
                </a:solidFill>
                <a:cs typeface="Arial" pitchFamily="34" charset="0"/>
              </a:rPr>
              <a:t>cá nhân </a:t>
            </a:r>
            <a:r>
              <a:rPr lang="vi-VN" sz="2000" dirty="0">
                <a:cs typeface="Arial" pitchFamily="34" charset="0"/>
              </a:rPr>
              <a:t>hay </a:t>
            </a:r>
            <a:r>
              <a:rPr lang="vi-VN" sz="2000" dirty="0">
                <a:solidFill>
                  <a:srgbClr val="FF0000"/>
                </a:solidFill>
                <a:cs typeface="Arial" pitchFamily="34" charset="0"/>
              </a:rPr>
              <a:t>tập thể</a:t>
            </a:r>
            <a:r>
              <a:rPr lang="en-US" sz="2000" dirty="0">
                <a:solidFill>
                  <a:srgbClr val="FF0000"/>
                </a:solidFill>
                <a:cs typeface="Arial" pitchFamily="34" charset="0"/>
              </a:rPr>
              <a:t> </a:t>
            </a:r>
            <a:r>
              <a:rPr lang="en-US" sz="2000" dirty="0">
                <a:cs typeface="Arial" pitchFamily="34" charset="0"/>
              </a:rPr>
              <a:t>l</a:t>
            </a:r>
            <a:r>
              <a:rPr lang="vi-VN" sz="2000" dirty="0">
                <a:cs typeface="Arial" pitchFamily="34" charset="0"/>
              </a:rPr>
              <a:t>iên quan đến việc làm, tiền lương, thu nhập và các điều kiện lao động phát sinh trong quá trình thực hiện hợp đồng lao động </a:t>
            </a:r>
          </a:p>
          <a:p>
            <a:pPr>
              <a:defRPr/>
            </a:pPr>
            <a:endParaRPr lang="vi-VN" sz="1800" dirty="0">
              <a:solidFill>
                <a:srgbClr val="FF0000"/>
              </a:solidFill>
              <a:cs typeface="Arial" pitchFamily="34" charset="0"/>
            </a:endParaRPr>
          </a:p>
          <a:p>
            <a:pPr algn="ctr">
              <a:lnSpc>
                <a:spcPct val="150000"/>
              </a:lnSpc>
            </a:pPr>
            <a:endParaRPr lang="en-US" sz="1800" b="1" dirty="0">
              <a:latin typeface="Arial" pitchFamily="34" charset="0"/>
              <a:cs typeface="Arial" pitchFamily="34" charset="0"/>
            </a:endParaRPr>
          </a:p>
        </p:txBody>
      </p:sp>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2" name="TextBox 1">
            <a:extLst>
              <a:ext uri="{FF2B5EF4-FFF2-40B4-BE49-F238E27FC236}">
                <a16:creationId xmlns:a16="http://schemas.microsoft.com/office/drawing/2014/main" id="{E626C0FD-CBD4-2AD1-DB89-A123C6D5F95F}"/>
              </a:ext>
            </a:extLst>
          </p:cNvPr>
          <p:cNvSpPr txBox="1"/>
          <p:nvPr/>
        </p:nvSpPr>
        <p:spPr>
          <a:xfrm>
            <a:off x="3078956" y="1147788"/>
            <a:ext cx="6065044" cy="707886"/>
          </a:xfrm>
          <a:prstGeom prst="rect">
            <a:avLst/>
          </a:prstGeom>
          <a:noFill/>
        </p:spPr>
        <p:txBody>
          <a:bodyPr wrap="square" rtlCol="0">
            <a:spAutoFit/>
          </a:bodyPr>
          <a:lstStyle/>
          <a:p>
            <a:pPr>
              <a:defRPr/>
            </a:pPr>
            <a:r>
              <a:rPr lang="en-US" sz="2000" b="1" dirty="0">
                <a:cs typeface="Arial" pitchFamily="34" charset="0"/>
              </a:rPr>
              <a:t>3.8.1</a:t>
            </a:r>
            <a:r>
              <a:rPr lang="vi-VN" sz="2000" b="1" dirty="0">
                <a:cs typeface="Arial" pitchFamily="34" charset="0"/>
              </a:rPr>
              <a:t>. Nguyên tắc giải quyết tranh chấp lao động </a:t>
            </a:r>
            <a:endParaRPr lang="vi-VN" sz="2000" b="1" dirty="0">
              <a:solidFill>
                <a:schemeClr val="tx1">
                  <a:lumMod val="50000"/>
                </a:schemeClr>
              </a:solidFill>
              <a:cs typeface="Arial" pitchFamily="34" charset="0"/>
            </a:endParaRPr>
          </a:p>
          <a:p>
            <a:pPr algn="ctr"/>
            <a:endParaRPr lang="vi-VN" sz="2000" b="1" dirty="0">
              <a:solidFill>
                <a:srgbClr val="C00000"/>
              </a:solidFill>
              <a:latin typeface="Arial" panose="020B0604020202020204" pitchFamily="34" charset="0"/>
              <a:ea typeface="Roboto" panose="02000000000000000000" pitchFamily="2" charset="0"/>
              <a:cs typeface="Arial" panose="020B0604020202020204" pitchFamily="34" charset="0"/>
            </a:endParaRPr>
          </a:p>
        </p:txBody>
      </p:sp>
      <p:sp>
        <p:nvSpPr>
          <p:cNvPr id="4" name="TextBox 3">
            <a:extLst>
              <a:ext uri="{FF2B5EF4-FFF2-40B4-BE49-F238E27FC236}">
                <a16:creationId xmlns:a16="http://schemas.microsoft.com/office/drawing/2014/main" id="{F8C59AD6-967E-D6B5-08CD-75891AF3F5E6}"/>
              </a:ext>
            </a:extLst>
          </p:cNvPr>
          <p:cNvSpPr txBox="1"/>
          <p:nvPr/>
        </p:nvSpPr>
        <p:spPr>
          <a:xfrm>
            <a:off x="230980" y="570213"/>
            <a:ext cx="3890964" cy="400110"/>
          </a:xfrm>
          <a:prstGeom prst="rect">
            <a:avLst/>
          </a:prstGeom>
          <a:noFill/>
        </p:spPr>
        <p:txBody>
          <a:bodyPr wrap="square" rtlCol="0">
            <a:spAutoFit/>
          </a:bodyPr>
          <a:lstStyle/>
          <a:p>
            <a:pPr>
              <a:defRPr/>
            </a:pPr>
            <a:r>
              <a:rPr lang="vi-VN" sz="2000" b="1" dirty="0">
                <a:solidFill>
                  <a:srgbClr val="C00000"/>
                </a:solidFill>
                <a:cs typeface="Arial" pitchFamily="34" charset="0"/>
              </a:rPr>
              <a:t>3.</a:t>
            </a:r>
            <a:r>
              <a:rPr lang="en-US" sz="2000" b="1" dirty="0">
                <a:solidFill>
                  <a:srgbClr val="C00000"/>
                </a:solidFill>
                <a:cs typeface="Arial" pitchFamily="34" charset="0"/>
              </a:rPr>
              <a:t>8.</a:t>
            </a:r>
            <a:r>
              <a:rPr lang="vi-VN" sz="2000" b="1" dirty="0">
                <a:solidFill>
                  <a:srgbClr val="C00000"/>
                </a:solidFill>
                <a:cs typeface="Arial" pitchFamily="34" charset="0"/>
              </a:rPr>
              <a:t> Tranh chấp lao động</a:t>
            </a:r>
            <a:endParaRPr lang="vi-VN" sz="2000" b="1" dirty="0">
              <a:solidFill>
                <a:srgbClr val="C00000"/>
              </a:solidFill>
              <a:latin typeface="Arial" panose="020B0604020202020204" pitchFamily="34" charset="0"/>
              <a:ea typeface="Roboto" panose="02000000000000000000" pitchFamily="2" charset="0"/>
              <a:cs typeface="Arial" panose="020B0604020202020204" pitchFamily="34" charset="0"/>
            </a:endParaRPr>
          </a:p>
        </p:txBody>
      </p:sp>
    </p:spTree>
    <p:extLst>
      <p:ext uri="{BB962C8B-B14F-4D97-AF65-F5344CB8AC3E}">
        <p14:creationId xmlns:p14="http://schemas.microsoft.com/office/powerpoint/2010/main" val="352214771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1000"/>
                                        <p:tgtEl>
                                          <p:spTgt spid="4"/>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randombar(horizontal)">
                                      <p:cBhvr>
                                        <p:cTn id="10" dur="1000"/>
                                        <p:tgtEl>
                                          <p:spTgt spid="2"/>
                                        </p:tgtEl>
                                      </p:cBhvr>
                                    </p:animEffect>
                                  </p:childTnLst>
                                </p:cTn>
                              </p:par>
                            </p:childTnLst>
                          </p:cTn>
                        </p:par>
                        <p:par>
                          <p:cTn id="11" fill="hold">
                            <p:stCondLst>
                              <p:cond delay="1000"/>
                            </p:stCondLst>
                            <p:childTnLst>
                              <p:par>
                                <p:cTn id="12" presetID="22" presetClass="entr" presetSubtype="1" fill="hold" grpId="0"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up)">
                                      <p:cBhvr>
                                        <p:cTn id="14"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 grpId="0"/>
      <p:bldP spid="4" grpId="0"/>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3" name="AutoShape 6" descr="Danh ca Ngọc Sơn chia sẻ di chúc viết tay sâu sắc và đầy tình cảm của người  cha quá cố - MOLI Star">
            <a:extLst>
              <a:ext uri="{FF2B5EF4-FFF2-40B4-BE49-F238E27FC236}">
                <a16:creationId xmlns:a16="http://schemas.microsoft.com/office/drawing/2014/main" id="{09A0B033-5114-91F5-D69C-16D907191493}"/>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20" name="AutoShape 6" descr="Danh ca Ngọc Sơn chia sẻ di chúc viết tay sâu sắc và đầy tình cảm của người  cha quá cố - MOLI Star">
            <a:extLst>
              <a:ext uri="{FF2B5EF4-FFF2-40B4-BE49-F238E27FC236}">
                <a16:creationId xmlns:a16="http://schemas.microsoft.com/office/drawing/2014/main" id="{3B67B9AA-4147-1E41-B4DE-ED283AB59748}"/>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cxnSp>
        <p:nvCxnSpPr>
          <p:cNvPr id="23" name="Straight Arrow Connector 34">
            <a:extLst>
              <a:ext uri="{FF2B5EF4-FFF2-40B4-BE49-F238E27FC236}">
                <a16:creationId xmlns:a16="http://schemas.microsoft.com/office/drawing/2014/main" id="{B7900D89-BE3F-613B-B6AA-DC84722ECE3E}"/>
              </a:ext>
            </a:extLst>
          </p:cNvPr>
          <p:cNvCxnSpPr>
            <a:cxnSpLocks/>
          </p:cNvCxnSpPr>
          <p:nvPr/>
        </p:nvCxnSpPr>
        <p:spPr>
          <a:xfrm>
            <a:off x="343098" y="1333430"/>
            <a:ext cx="2620" cy="2959697"/>
          </a:xfrm>
          <a:prstGeom prst="straightConnector1">
            <a:avLst/>
          </a:prstGeom>
          <a:ln w="38100">
            <a:solidFill>
              <a:schemeClr val="accent3">
                <a:lumMod val="50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grpSp>
        <p:nvGrpSpPr>
          <p:cNvPr id="24" name="Nhóm 12">
            <a:extLst>
              <a:ext uri="{FF2B5EF4-FFF2-40B4-BE49-F238E27FC236}">
                <a16:creationId xmlns:a16="http://schemas.microsoft.com/office/drawing/2014/main" id="{AABFF2C1-5C7C-A8C8-EAA7-70B9D8F1EE7B}"/>
              </a:ext>
            </a:extLst>
          </p:cNvPr>
          <p:cNvGrpSpPr/>
          <p:nvPr/>
        </p:nvGrpSpPr>
        <p:grpSpPr>
          <a:xfrm>
            <a:off x="339329" y="1782176"/>
            <a:ext cx="8015197" cy="801200"/>
            <a:chOff x="581631" y="3495988"/>
            <a:chExt cx="10028816" cy="1433860"/>
          </a:xfrm>
        </p:grpSpPr>
        <p:grpSp>
          <p:nvGrpSpPr>
            <p:cNvPr id="25" name="Group 35">
              <a:extLst>
                <a:ext uri="{FF2B5EF4-FFF2-40B4-BE49-F238E27FC236}">
                  <a16:creationId xmlns:a16="http://schemas.microsoft.com/office/drawing/2014/main" id="{1F835749-D528-86B6-0A28-78039E25B8E7}"/>
                </a:ext>
              </a:extLst>
            </p:cNvPr>
            <p:cNvGrpSpPr/>
            <p:nvPr/>
          </p:nvGrpSpPr>
          <p:grpSpPr>
            <a:xfrm>
              <a:off x="1888628" y="3495988"/>
              <a:ext cx="8721819" cy="1433860"/>
              <a:chOff x="2624152" y="1786321"/>
              <a:chExt cx="8721819" cy="1433860"/>
            </a:xfrm>
          </p:grpSpPr>
          <p:sp>
            <p:nvSpPr>
              <p:cNvPr id="34" name="Rectangle: Rounded Corners 36">
                <a:extLst>
                  <a:ext uri="{FF2B5EF4-FFF2-40B4-BE49-F238E27FC236}">
                    <a16:creationId xmlns:a16="http://schemas.microsoft.com/office/drawing/2014/main" id="{C90B8AAC-F10F-2398-8F6D-51E44A4D452B}"/>
                  </a:ext>
                </a:extLst>
              </p:cNvPr>
              <p:cNvSpPr/>
              <p:nvPr/>
            </p:nvSpPr>
            <p:spPr>
              <a:xfrm>
                <a:off x="2624152" y="1786321"/>
                <a:ext cx="8721819" cy="1433860"/>
              </a:xfrm>
              <a:prstGeom prst="roundRect">
                <a:avLst>
                  <a:gd name="adj" fmla="val 50000"/>
                </a:avLst>
              </a:prstGeom>
              <a:solidFill>
                <a:schemeClr val="bg1">
                  <a:lumMod val="95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1050">
                  <a:solidFill>
                    <a:schemeClr val="tx1"/>
                  </a:solidFill>
                </a:endParaRPr>
              </a:p>
            </p:txBody>
          </p:sp>
          <p:sp>
            <p:nvSpPr>
              <p:cNvPr id="35" name="TextBox 37">
                <a:extLst>
                  <a:ext uri="{FF2B5EF4-FFF2-40B4-BE49-F238E27FC236}">
                    <a16:creationId xmlns:a16="http://schemas.microsoft.com/office/drawing/2014/main" id="{68A1DE6F-C163-294A-1C6D-382B0FD0826D}"/>
                  </a:ext>
                </a:extLst>
              </p:cNvPr>
              <p:cNvSpPr txBox="1"/>
              <p:nvPr/>
            </p:nvSpPr>
            <p:spPr>
              <a:xfrm>
                <a:off x="3217015" y="2077721"/>
                <a:ext cx="8118208" cy="660971"/>
              </a:xfrm>
              <a:prstGeom prst="rect">
                <a:avLst/>
              </a:prstGeom>
              <a:noFill/>
            </p:spPr>
            <p:txBody>
              <a:bodyPr wrap="square" rtlCol="0">
                <a:spAutoFit/>
              </a:bodyPr>
              <a:lstStyle/>
              <a:p>
                <a:pPr>
                  <a:defRPr/>
                </a:pPr>
                <a:r>
                  <a:rPr lang="en-US" sz="1800" dirty="0">
                    <a:cs typeface="Arial" pitchFamily="34" charset="0"/>
                  </a:rPr>
                  <a:t>T</a:t>
                </a:r>
                <a:r>
                  <a:rPr lang="vi-VN" sz="1800" dirty="0">
                    <a:cs typeface="Arial" pitchFamily="34" charset="0"/>
                  </a:rPr>
                  <a:t>ranh chấp </a:t>
                </a:r>
                <a:r>
                  <a:rPr lang="vi-VN" sz="1800" dirty="0">
                    <a:solidFill>
                      <a:srgbClr val="FF0000"/>
                    </a:solidFill>
                    <a:cs typeface="Arial" pitchFamily="34" charset="0"/>
                  </a:rPr>
                  <a:t>cá nhân </a:t>
                </a:r>
                <a:r>
                  <a:rPr lang="vi-VN" sz="1800" dirty="0">
                    <a:cs typeface="Arial" pitchFamily="34" charset="0"/>
                  </a:rPr>
                  <a:t>(giữa người lao động và người </a:t>
                </a:r>
                <a:r>
                  <a:rPr lang="en-US" sz="1800" dirty="0">
                    <a:cs typeface="Arial" pitchFamily="34" charset="0"/>
                  </a:rPr>
                  <a:t>SDLĐ</a:t>
                </a:r>
                <a:r>
                  <a:rPr lang="vi-VN" sz="1800" dirty="0">
                    <a:cs typeface="Arial" pitchFamily="34" charset="0"/>
                  </a:rPr>
                  <a:t>)</a:t>
                </a:r>
              </a:p>
            </p:txBody>
          </p:sp>
        </p:grpSp>
        <p:grpSp>
          <p:nvGrpSpPr>
            <p:cNvPr id="26" name="Nhóm 44">
              <a:extLst>
                <a:ext uri="{FF2B5EF4-FFF2-40B4-BE49-F238E27FC236}">
                  <a16:creationId xmlns:a16="http://schemas.microsoft.com/office/drawing/2014/main" id="{28F910D7-FBE6-3B79-7BAA-298635684EEB}"/>
                </a:ext>
              </a:extLst>
            </p:cNvPr>
            <p:cNvGrpSpPr/>
            <p:nvPr/>
          </p:nvGrpSpPr>
          <p:grpSpPr>
            <a:xfrm>
              <a:off x="581631" y="3687895"/>
              <a:ext cx="1801284" cy="971612"/>
              <a:chOff x="2065680" y="2581466"/>
              <a:chExt cx="1608398" cy="867568"/>
            </a:xfrm>
          </p:grpSpPr>
          <p:grpSp>
            <p:nvGrpSpPr>
              <p:cNvPr id="27" name="Nhóm 45">
                <a:extLst>
                  <a:ext uri="{FF2B5EF4-FFF2-40B4-BE49-F238E27FC236}">
                    <a16:creationId xmlns:a16="http://schemas.microsoft.com/office/drawing/2014/main" id="{8D9FADC1-2E62-1401-AE0E-EDCA438E9CC3}"/>
                  </a:ext>
                </a:extLst>
              </p:cNvPr>
              <p:cNvGrpSpPr/>
              <p:nvPr/>
            </p:nvGrpSpPr>
            <p:grpSpPr>
              <a:xfrm>
                <a:off x="2065680" y="2581466"/>
                <a:ext cx="1608398" cy="867568"/>
                <a:chOff x="940472" y="2460836"/>
                <a:chExt cx="1608398" cy="867568"/>
              </a:xfrm>
            </p:grpSpPr>
            <p:sp>
              <p:nvSpPr>
                <p:cNvPr id="29" name="Hình giọt nước 47">
                  <a:extLst>
                    <a:ext uri="{FF2B5EF4-FFF2-40B4-BE49-F238E27FC236}">
                      <a16:creationId xmlns:a16="http://schemas.microsoft.com/office/drawing/2014/main" id="{12AF5D8B-8CAB-0D2A-59A3-62454B5891BA}"/>
                    </a:ext>
                  </a:extLst>
                </p:cNvPr>
                <p:cNvSpPr/>
                <p:nvPr/>
              </p:nvSpPr>
              <p:spPr>
                <a:xfrm rot="13523614">
                  <a:off x="1681302" y="2460836"/>
                  <a:ext cx="867568" cy="867568"/>
                </a:xfrm>
                <a:prstGeom prst="teardrop">
                  <a:avLst>
                    <a:gd name="adj" fmla="val 117725"/>
                  </a:avLst>
                </a:prstGeom>
                <a:solidFill>
                  <a:srgbClr val="F38C0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grpSp>
              <p:nvGrpSpPr>
                <p:cNvPr id="30" name="Nhóm 48">
                  <a:extLst>
                    <a:ext uri="{FF2B5EF4-FFF2-40B4-BE49-F238E27FC236}">
                      <a16:creationId xmlns:a16="http://schemas.microsoft.com/office/drawing/2014/main" id="{FEC71603-8FB6-BC18-8A69-474CA550E8EE}"/>
                    </a:ext>
                  </a:extLst>
                </p:cNvPr>
                <p:cNvGrpSpPr/>
                <p:nvPr/>
              </p:nvGrpSpPr>
              <p:grpSpPr>
                <a:xfrm flipV="1">
                  <a:off x="940472" y="2788499"/>
                  <a:ext cx="239179" cy="239179"/>
                  <a:chOff x="968711" y="2294519"/>
                  <a:chExt cx="367401" cy="367401"/>
                </a:xfrm>
              </p:grpSpPr>
              <p:sp>
                <p:nvSpPr>
                  <p:cNvPr id="32" name="Hình Bầu dục 50">
                    <a:extLst>
                      <a:ext uri="{FF2B5EF4-FFF2-40B4-BE49-F238E27FC236}">
                        <a16:creationId xmlns:a16="http://schemas.microsoft.com/office/drawing/2014/main" id="{170B59B8-AB27-D767-6DC9-AA6BF4F9B2DD}"/>
                      </a:ext>
                    </a:extLst>
                  </p:cNvPr>
                  <p:cNvSpPr/>
                  <p:nvPr/>
                </p:nvSpPr>
                <p:spPr>
                  <a:xfrm>
                    <a:off x="1055152" y="2380960"/>
                    <a:ext cx="194521" cy="194520"/>
                  </a:xfrm>
                  <a:prstGeom prst="ellipse">
                    <a:avLst/>
                  </a:prstGeom>
                  <a:solidFill>
                    <a:srgbClr val="F38C0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sp>
                <p:nvSpPr>
                  <p:cNvPr id="33" name="Hình Bầu dục 51">
                    <a:extLst>
                      <a:ext uri="{FF2B5EF4-FFF2-40B4-BE49-F238E27FC236}">
                        <a16:creationId xmlns:a16="http://schemas.microsoft.com/office/drawing/2014/main" id="{615C3F4F-80FF-D15B-C54D-6954AF84362D}"/>
                      </a:ext>
                    </a:extLst>
                  </p:cNvPr>
                  <p:cNvSpPr/>
                  <p:nvPr/>
                </p:nvSpPr>
                <p:spPr>
                  <a:xfrm>
                    <a:off x="968711" y="2294519"/>
                    <a:ext cx="367401" cy="367401"/>
                  </a:xfrm>
                  <a:prstGeom prst="ellipse">
                    <a:avLst/>
                  </a:prstGeom>
                  <a:noFill/>
                  <a:ln w="6350">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grpSp>
            <p:cxnSp>
              <p:nvCxnSpPr>
                <p:cNvPr id="31" name="Đường nối Thẳng 49">
                  <a:extLst>
                    <a:ext uri="{FF2B5EF4-FFF2-40B4-BE49-F238E27FC236}">
                      <a16:creationId xmlns:a16="http://schemas.microsoft.com/office/drawing/2014/main" id="{C5BEF6B5-26D5-60D7-2FE4-945A128B9A3A}"/>
                    </a:ext>
                  </a:extLst>
                </p:cNvPr>
                <p:cNvCxnSpPr>
                  <a:cxnSpLocks/>
                  <a:stCxn id="33" idx="6"/>
                  <a:endCxn id="29" idx="7"/>
                </p:cNvCxnSpPr>
                <p:nvPr/>
              </p:nvCxnSpPr>
              <p:spPr>
                <a:xfrm>
                  <a:off x="1179651" y="2908088"/>
                  <a:ext cx="248758" cy="20979"/>
                </a:xfrm>
                <a:prstGeom prst="line">
                  <a:avLst/>
                </a:prstGeom>
                <a:ln w="9525">
                  <a:solidFill>
                    <a:schemeClr val="accent3">
                      <a:lumMod val="50000"/>
                    </a:schemeClr>
                  </a:solidFill>
                </a:ln>
              </p:spPr>
              <p:style>
                <a:lnRef idx="1">
                  <a:schemeClr val="accent1"/>
                </a:lnRef>
                <a:fillRef idx="0">
                  <a:schemeClr val="accent1"/>
                </a:fillRef>
                <a:effectRef idx="0">
                  <a:schemeClr val="accent1"/>
                </a:effectRef>
                <a:fontRef idx="minor">
                  <a:schemeClr val="tx1"/>
                </a:fontRef>
              </p:style>
            </p:cxnSp>
          </p:grpSp>
          <p:sp>
            <p:nvSpPr>
              <p:cNvPr id="28" name="Hình Bầu dục 46">
                <a:extLst>
                  <a:ext uri="{FF2B5EF4-FFF2-40B4-BE49-F238E27FC236}">
                    <a16:creationId xmlns:a16="http://schemas.microsoft.com/office/drawing/2014/main" id="{ABEA2C0F-91B8-2065-C8C8-5A22FF8C3EFE}"/>
                  </a:ext>
                </a:extLst>
              </p:cNvPr>
              <p:cNvSpPr/>
              <p:nvPr/>
            </p:nvSpPr>
            <p:spPr>
              <a:xfrm>
                <a:off x="2898127" y="2720868"/>
                <a:ext cx="605779" cy="605779"/>
              </a:xfrm>
              <a:prstGeom prst="ellipse">
                <a:avLst/>
              </a:prstGeom>
              <a:solidFill>
                <a:schemeClr val="bg1"/>
              </a:solidFill>
              <a:ln>
                <a:noFill/>
              </a:ln>
              <a:effectLst>
                <a:outerShdw blurRad="63500" sx="114000" sy="114000" algn="ctr"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b="1" dirty="0">
                    <a:solidFill>
                      <a:schemeClr val="tx1"/>
                    </a:solidFill>
                    <a:latin typeface="Arial" panose="020B0604020202020204" pitchFamily="34" charset="0"/>
                    <a:cs typeface="Arial" panose="020B0604020202020204" pitchFamily="34" charset="0"/>
                  </a:rPr>
                  <a:t>1</a:t>
                </a:r>
              </a:p>
            </p:txBody>
          </p:sp>
        </p:grpSp>
      </p:grpSp>
      <p:grpSp>
        <p:nvGrpSpPr>
          <p:cNvPr id="60" name="Nhóm 66">
            <a:extLst>
              <a:ext uri="{FF2B5EF4-FFF2-40B4-BE49-F238E27FC236}">
                <a16:creationId xmlns:a16="http://schemas.microsoft.com/office/drawing/2014/main" id="{CED7CE64-F9D7-55A5-95A7-4C0F922B735F}"/>
              </a:ext>
            </a:extLst>
          </p:cNvPr>
          <p:cNvGrpSpPr/>
          <p:nvPr/>
        </p:nvGrpSpPr>
        <p:grpSpPr>
          <a:xfrm>
            <a:off x="255771" y="3383431"/>
            <a:ext cx="8469129" cy="764597"/>
            <a:chOff x="581632" y="3817236"/>
            <a:chExt cx="10100900" cy="857299"/>
          </a:xfrm>
        </p:grpSpPr>
        <p:grpSp>
          <p:nvGrpSpPr>
            <p:cNvPr id="61" name="Group 35">
              <a:extLst>
                <a:ext uri="{FF2B5EF4-FFF2-40B4-BE49-F238E27FC236}">
                  <a16:creationId xmlns:a16="http://schemas.microsoft.com/office/drawing/2014/main" id="{6569A4E0-319D-46EF-F89B-56CC6B4BA163}"/>
                </a:ext>
              </a:extLst>
            </p:cNvPr>
            <p:cNvGrpSpPr/>
            <p:nvPr/>
          </p:nvGrpSpPr>
          <p:grpSpPr>
            <a:xfrm>
              <a:off x="1867026" y="3817236"/>
              <a:ext cx="8815506" cy="857299"/>
              <a:chOff x="2602550" y="2107569"/>
              <a:chExt cx="8815506" cy="857299"/>
            </a:xfrm>
          </p:grpSpPr>
          <p:sp>
            <p:nvSpPr>
              <p:cNvPr id="68" name="Rectangle: Rounded Corners 36">
                <a:extLst>
                  <a:ext uri="{FF2B5EF4-FFF2-40B4-BE49-F238E27FC236}">
                    <a16:creationId xmlns:a16="http://schemas.microsoft.com/office/drawing/2014/main" id="{7FBDDAB6-7DA3-8ADF-51E8-D120246843C1}"/>
                  </a:ext>
                </a:extLst>
              </p:cNvPr>
              <p:cNvSpPr/>
              <p:nvPr/>
            </p:nvSpPr>
            <p:spPr>
              <a:xfrm>
                <a:off x="2602550" y="2115332"/>
                <a:ext cx="8815506" cy="849536"/>
              </a:xfrm>
              <a:prstGeom prst="roundRect">
                <a:avLst>
                  <a:gd name="adj" fmla="val 50000"/>
                </a:avLst>
              </a:prstGeom>
              <a:solidFill>
                <a:schemeClr val="bg1">
                  <a:lumMod val="95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1050">
                  <a:solidFill>
                    <a:schemeClr val="tx1"/>
                  </a:solidFill>
                </a:endParaRPr>
              </a:p>
            </p:txBody>
          </p:sp>
          <p:sp>
            <p:nvSpPr>
              <p:cNvPr id="69" name="TextBox 37">
                <a:extLst>
                  <a:ext uri="{FF2B5EF4-FFF2-40B4-BE49-F238E27FC236}">
                    <a16:creationId xmlns:a16="http://schemas.microsoft.com/office/drawing/2014/main" id="{C6B97CCA-E60E-373C-383F-E626DCE8893A}"/>
                  </a:ext>
                </a:extLst>
              </p:cNvPr>
              <p:cNvSpPr txBox="1"/>
              <p:nvPr/>
            </p:nvSpPr>
            <p:spPr>
              <a:xfrm>
                <a:off x="2853563" y="2107569"/>
                <a:ext cx="8564493" cy="414111"/>
              </a:xfrm>
              <a:prstGeom prst="rect">
                <a:avLst/>
              </a:prstGeom>
              <a:noFill/>
            </p:spPr>
            <p:txBody>
              <a:bodyPr wrap="square" rtlCol="0">
                <a:spAutoFit/>
              </a:bodyPr>
              <a:lstStyle/>
              <a:p>
                <a:pPr>
                  <a:defRPr/>
                </a:pPr>
                <a:r>
                  <a:rPr lang="en-US" sz="1800" dirty="0">
                    <a:cs typeface="Arial" pitchFamily="34" charset="0"/>
                  </a:rPr>
                  <a:t>T</a:t>
                </a:r>
                <a:r>
                  <a:rPr lang="vi-VN" sz="1800" dirty="0">
                    <a:cs typeface="Arial" pitchFamily="34" charset="0"/>
                  </a:rPr>
                  <a:t>ranh chấp </a:t>
                </a:r>
                <a:r>
                  <a:rPr lang="vi-VN" sz="1800" dirty="0">
                    <a:solidFill>
                      <a:srgbClr val="FF0000"/>
                    </a:solidFill>
                    <a:cs typeface="Arial" pitchFamily="34" charset="0"/>
                  </a:rPr>
                  <a:t>tập thể </a:t>
                </a:r>
                <a:r>
                  <a:rPr lang="vi-VN" sz="1800" dirty="0">
                    <a:cs typeface="Arial" pitchFamily="34" charset="0"/>
                  </a:rPr>
                  <a:t>(giữa tập thể người lao động và người </a:t>
                </a:r>
                <a:r>
                  <a:rPr lang="en-US" sz="1800" dirty="0">
                    <a:cs typeface="Arial" pitchFamily="34" charset="0"/>
                  </a:rPr>
                  <a:t>SDLĐ</a:t>
                </a:r>
                <a:r>
                  <a:rPr lang="vi-VN" sz="1800" dirty="0">
                    <a:cs typeface="Arial" pitchFamily="34" charset="0"/>
                  </a:rPr>
                  <a:t>)</a:t>
                </a:r>
              </a:p>
            </p:txBody>
          </p:sp>
        </p:grpSp>
        <p:grpSp>
          <p:nvGrpSpPr>
            <p:cNvPr id="62" name="Nhóm 69">
              <a:extLst>
                <a:ext uri="{FF2B5EF4-FFF2-40B4-BE49-F238E27FC236}">
                  <a16:creationId xmlns:a16="http://schemas.microsoft.com/office/drawing/2014/main" id="{8CE2B45F-EC7B-FD1D-2EB2-2E7AACDD3EE0}"/>
                </a:ext>
              </a:extLst>
            </p:cNvPr>
            <p:cNvGrpSpPr/>
            <p:nvPr/>
          </p:nvGrpSpPr>
          <p:grpSpPr>
            <a:xfrm>
              <a:off x="581632" y="3888553"/>
              <a:ext cx="1535053" cy="695413"/>
              <a:chOff x="940472" y="2640009"/>
              <a:chExt cx="1370673" cy="620946"/>
            </a:xfrm>
          </p:grpSpPr>
          <p:sp>
            <p:nvSpPr>
              <p:cNvPr id="63" name="Hình giọt nước 71">
                <a:extLst>
                  <a:ext uri="{FF2B5EF4-FFF2-40B4-BE49-F238E27FC236}">
                    <a16:creationId xmlns:a16="http://schemas.microsoft.com/office/drawing/2014/main" id="{B09E4AE7-7EF0-3DE5-2DD9-7294DA958980}"/>
                  </a:ext>
                </a:extLst>
              </p:cNvPr>
              <p:cNvSpPr/>
              <p:nvPr/>
            </p:nvSpPr>
            <p:spPr>
              <a:xfrm rot="13523614">
                <a:off x="1697546" y="2647355"/>
                <a:ext cx="620946" cy="606253"/>
              </a:xfrm>
              <a:prstGeom prst="teardrop">
                <a:avLst>
                  <a:gd name="adj" fmla="val 117725"/>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schemeClr val="tx1"/>
                  </a:solidFill>
                </a:endParaRPr>
              </a:p>
            </p:txBody>
          </p:sp>
          <p:grpSp>
            <p:nvGrpSpPr>
              <p:cNvPr id="64" name="Nhóm 72">
                <a:extLst>
                  <a:ext uri="{FF2B5EF4-FFF2-40B4-BE49-F238E27FC236}">
                    <a16:creationId xmlns:a16="http://schemas.microsoft.com/office/drawing/2014/main" id="{DECBE488-B140-CC86-677B-D56A296D1FF4}"/>
                  </a:ext>
                </a:extLst>
              </p:cNvPr>
              <p:cNvGrpSpPr/>
              <p:nvPr/>
            </p:nvGrpSpPr>
            <p:grpSpPr>
              <a:xfrm flipV="1">
                <a:off x="940472" y="2788499"/>
                <a:ext cx="239179" cy="239179"/>
                <a:chOff x="968711" y="2294519"/>
                <a:chExt cx="367401" cy="367401"/>
              </a:xfrm>
            </p:grpSpPr>
            <p:sp>
              <p:nvSpPr>
                <p:cNvPr id="66" name="Hình Bầu dục 74">
                  <a:extLst>
                    <a:ext uri="{FF2B5EF4-FFF2-40B4-BE49-F238E27FC236}">
                      <a16:creationId xmlns:a16="http://schemas.microsoft.com/office/drawing/2014/main" id="{066899BC-DC21-539D-B13C-225FEB7DB423}"/>
                    </a:ext>
                  </a:extLst>
                </p:cNvPr>
                <p:cNvSpPr/>
                <p:nvPr/>
              </p:nvSpPr>
              <p:spPr>
                <a:xfrm>
                  <a:off x="1055151" y="2380959"/>
                  <a:ext cx="194521" cy="194521"/>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schemeClr val="tx1"/>
                    </a:solidFill>
                  </a:endParaRPr>
                </a:p>
              </p:txBody>
            </p:sp>
            <p:sp>
              <p:nvSpPr>
                <p:cNvPr id="67" name="Hình Bầu dục 75">
                  <a:extLst>
                    <a:ext uri="{FF2B5EF4-FFF2-40B4-BE49-F238E27FC236}">
                      <a16:creationId xmlns:a16="http://schemas.microsoft.com/office/drawing/2014/main" id="{B44EC5FC-5EF1-0682-A4DE-B99F5F0B225D}"/>
                    </a:ext>
                  </a:extLst>
                </p:cNvPr>
                <p:cNvSpPr/>
                <p:nvPr/>
              </p:nvSpPr>
              <p:spPr>
                <a:xfrm>
                  <a:off x="968711" y="2294519"/>
                  <a:ext cx="367401" cy="367401"/>
                </a:xfrm>
                <a:prstGeom prst="ellipse">
                  <a:avLst/>
                </a:prstGeom>
                <a:noFill/>
                <a:ln w="6350">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solidFill>
                      <a:schemeClr val="tx1"/>
                    </a:solidFill>
                  </a:endParaRPr>
                </a:p>
              </p:txBody>
            </p:sp>
          </p:grpSp>
          <p:cxnSp>
            <p:nvCxnSpPr>
              <p:cNvPr id="65" name="Đường nối Thẳng 73">
                <a:extLst>
                  <a:ext uri="{FF2B5EF4-FFF2-40B4-BE49-F238E27FC236}">
                    <a16:creationId xmlns:a16="http://schemas.microsoft.com/office/drawing/2014/main" id="{90E7A609-98A0-970C-D902-7E13A34424C2}"/>
                  </a:ext>
                </a:extLst>
              </p:cNvPr>
              <p:cNvCxnSpPr>
                <a:cxnSpLocks/>
                <a:stCxn id="67" idx="6"/>
                <a:endCxn id="63" idx="7"/>
              </p:cNvCxnSpPr>
              <p:nvPr/>
            </p:nvCxnSpPr>
            <p:spPr>
              <a:xfrm>
                <a:off x="1179650" y="2908088"/>
                <a:ext cx="301286" cy="17761"/>
              </a:xfrm>
              <a:prstGeom prst="line">
                <a:avLst/>
              </a:prstGeom>
              <a:ln w="9525">
                <a:solidFill>
                  <a:schemeClr val="accent3">
                    <a:lumMod val="50000"/>
                  </a:schemeClr>
                </a:solidFill>
              </a:ln>
            </p:spPr>
            <p:style>
              <a:lnRef idx="1">
                <a:schemeClr val="accent1"/>
              </a:lnRef>
              <a:fillRef idx="0">
                <a:schemeClr val="accent1"/>
              </a:fillRef>
              <a:effectRef idx="0">
                <a:schemeClr val="accent1"/>
              </a:effectRef>
              <a:fontRef idx="minor">
                <a:schemeClr val="tx1"/>
              </a:fontRef>
            </p:style>
          </p:cxnSp>
        </p:grpSp>
      </p:grpSp>
      <p:sp>
        <p:nvSpPr>
          <p:cNvPr id="70" name="Hình Bầu dục 46">
            <a:extLst>
              <a:ext uri="{FF2B5EF4-FFF2-40B4-BE49-F238E27FC236}">
                <a16:creationId xmlns:a16="http://schemas.microsoft.com/office/drawing/2014/main" id="{1C993885-73B7-BFA1-40E7-6D0A45B52990}"/>
              </a:ext>
            </a:extLst>
          </p:cNvPr>
          <p:cNvSpPr/>
          <p:nvPr/>
        </p:nvSpPr>
        <p:spPr>
          <a:xfrm>
            <a:off x="1028796" y="3529504"/>
            <a:ext cx="458815" cy="438391"/>
          </a:xfrm>
          <a:prstGeom prst="ellipse">
            <a:avLst/>
          </a:prstGeom>
          <a:solidFill>
            <a:schemeClr val="bg1"/>
          </a:solidFill>
          <a:ln>
            <a:noFill/>
          </a:ln>
          <a:effectLst>
            <a:outerShdw blurRad="63500" sx="114000" sy="114000" algn="ctr"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b="1" dirty="0">
                <a:solidFill>
                  <a:schemeClr val="accent3">
                    <a:lumMod val="50000"/>
                  </a:schemeClr>
                </a:solidFill>
                <a:latin typeface="Arial" panose="020B0604020202020204" pitchFamily="34" charset="0"/>
                <a:cs typeface="Arial" panose="020B0604020202020204" pitchFamily="34" charset="0"/>
              </a:rPr>
              <a:t>2</a:t>
            </a:r>
          </a:p>
        </p:txBody>
      </p:sp>
      <p:sp>
        <p:nvSpPr>
          <p:cNvPr id="2" name="TextBox 1">
            <a:extLst>
              <a:ext uri="{FF2B5EF4-FFF2-40B4-BE49-F238E27FC236}">
                <a16:creationId xmlns:a16="http://schemas.microsoft.com/office/drawing/2014/main" id="{22CEA0DD-8692-E4DE-ED42-D2FF95890F31}"/>
              </a:ext>
            </a:extLst>
          </p:cNvPr>
          <p:cNvSpPr txBox="1"/>
          <p:nvPr/>
        </p:nvSpPr>
        <p:spPr>
          <a:xfrm>
            <a:off x="1390681" y="742326"/>
            <a:ext cx="6065044" cy="707886"/>
          </a:xfrm>
          <a:prstGeom prst="rect">
            <a:avLst/>
          </a:prstGeom>
          <a:noFill/>
        </p:spPr>
        <p:txBody>
          <a:bodyPr wrap="square" rtlCol="0">
            <a:spAutoFit/>
          </a:bodyPr>
          <a:lstStyle/>
          <a:p>
            <a:pPr algn="ctr">
              <a:defRPr/>
            </a:pPr>
            <a:r>
              <a:rPr lang="vi-VN" sz="2000" b="1" dirty="0">
                <a:cs typeface="Arial" pitchFamily="34" charset="0"/>
              </a:rPr>
              <a:t>Tranh chấp lao động bao gồm</a:t>
            </a:r>
            <a:r>
              <a:rPr lang="en-US" sz="2000" b="1" dirty="0">
                <a:cs typeface="Arial" pitchFamily="34" charset="0"/>
              </a:rPr>
              <a:t>:</a:t>
            </a:r>
            <a:endParaRPr lang="vi-VN" sz="2000" b="1" dirty="0">
              <a:cs typeface="Arial" pitchFamily="34" charset="0"/>
            </a:endParaRPr>
          </a:p>
          <a:p>
            <a:pPr algn="ctr"/>
            <a:endParaRPr lang="vi-VN" sz="2000" b="1" dirty="0">
              <a:solidFill>
                <a:srgbClr val="C00000"/>
              </a:solidFill>
              <a:latin typeface="Arial" panose="020B0604020202020204" pitchFamily="34" charset="0"/>
              <a:ea typeface="Roboto" panose="02000000000000000000" pitchFamily="2" charset="0"/>
              <a:cs typeface="Arial" panose="020B0604020202020204" pitchFamily="34" charset="0"/>
            </a:endParaRPr>
          </a:p>
        </p:txBody>
      </p:sp>
    </p:spTree>
    <p:extLst>
      <p:ext uri="{BB962C8B-B14F-4D97-AF65-F5344CB8AC3E}">
        <p14:creationId xmlns:p14="http://schemas.microsoft.com/office/powerpoint/2010/main" val="427075123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1000"/>
                                        <p:tgtEl>
                                          <p:spTgt spid="2"/>
                                        </p:tgtEl>
                                      </p:cBhvr>
                                    </p:animEffect>
                                  </p:childTnLst>
                                </p:cTn>
                              </p:par>
                              <p:par>
                                <p:cTn id="8" presetID="47" presetClass="entr" presetSubtype="0" fill="hold" nodeType="withEffect">
                                  <p:stCondLst>
                                    <p:cond delay="0"/>
                                  </p:stCondLst>
                                  <p:childTnLst>
                                    <p:set>
                                      <p:cBhvr>
                                        <p:cTn id="9" dur="1" fill="hold">
                                          <p:stCondLst>
                                            <p:cond delay="0"/>
                                          </p:stCondLst>
                                        </p:cTn>
                                        <p:tgtEl>
                                          <p:spTgt spid="24"/>
                                        </p:tgtEl>
                                        <p:attrNameLst>
                                          <p:attrName>style.visibility</p:attrName>
                                        </p:attrNameLst>
                                      </p:cBhvr>
                                      <p:to>
                                        <p:strVal val="visible"/>
                                      </p:to>
                                    </p:set>
                                    <p:animEffect transition="in" filter="fade">
                                      <p:cBhvr>
                                        <p:cTn id="10" dur="1000"/>
                                        <p:tgtEl>
                                          <p:spTgt spid="24"/>
                                        </p:tgtEl>
                                      </p:cBhvr>
                                    </p:animEffect>
                                    <p:anim calcmode="lin" valueType="num">
                                      <p:cBhvr>
                                        <p:cTn id="11" dur="1000" fill="hold"/>
                                        <p:tgtEl>
                                          <p:spTgt spid="24"/>
                                        </p:tgtEl>
                                        <p:attrNameLst>
                                          <p:attrName>ppt_x</p:attrName>
                                        </p:attrNameLst>
                                      </p:cBhvr>
                                      <p:tavLst>
                                        <p:tav tm="0">
                                          <p:val>
                                            <p:strVal val="#ppt_x"/>
                                          </p:val>
                                        </p:tav>
                                        <p:tav tm="100000">
                                          <p:val>
                                            <p:strVal val="#ppt_x"/>
                                          </p:val>
                                        </p:tav>
                                      </p:tavLst>
                                    </p:anim>
                                    <p:anim calcmode="lin" valueType="num">
                                      <p:cBhvr>
                                        <p:cTn id="12" dur="1000" fill="hold"/>
                                        <p:tgtEl>
                                          <p:spTgt spid="24"/>
                                        </p:tgtEl>
                                        <p:attrNameLst>
                                          <p:attrName>ppt_y</p:attrName>
                                        </p:attrNameLst>
                                      </p:cBhvr>
                                      <p:tavLst>
                                        <p:tav tm="0">
                                          <p:val>
                                            <p:strVal val="#ppt_y-.1"/>
                                          </p:val>
                                        </p:tav>
                                        <p:tav tm="100000">
                                          <p:val>
                                            <p:strVal val="#ppt_y"/>
                                          </p:val>
                                        </p:tav>
                                      </p:tavLst>
                                    </p:anim>
                                  </p:childTnLst>
                                </p:cTn>
                              </p:par>
                              <p:par>
                                <p:cTn id="13" presetID="16" presetClass="entr" presetSubtype="42" fill="hold" nodeType="withEffect">
                                  <p:stCondLst>
                                    <p:cond delay="0"/>
                                  </p:stCondLst>
                                  <p:childTnLst>
                                    <p:set>
                                      <p:cBhvr>
                                        <p:cTn id="14" dur="1" fill="hold">
                                          <p:stCondLst>
                                            <p:cond delay="0"/>
                                          </p:stCondLst>
                                        </p:cTn>
                                        <p:tgtEl>
                                          <p:spTgt spid="23"/>
                                        </p:tgtEl>
                                        <p:attrNameLst>
                                          <p:attrName>style.visibility</p:attrName>
                                        </p:attrNameLst>
                                      </p:cBhvr>
                                      <p:to>
                                        <p:strVal val="visible"/>
                                      </p:to>
                                    </p:set>
                                    <p:animEffect transition="in" filter="barn(outHorizontal)">
                                      <p:cBhvr>
                                        <p:cTn id="15" dur="1250"/>
                                        <p:tgtEl>
                                          <p:spTgt spid="23"/>
                                        </p:tgtEl>
                                      </p:cBhvr>
                                    </p:animEffect>
                                  </p:childTnLst>
                                </p:cTn>
                              </p:par>
                            </p:childTnLst>
                          </p:cTn>
                        </p:par>
                        <p:par>
                          <p:cTn id="16" fill="hold">
                            <p:stCondLst>
                              <p:cond delay="1250"/>
                            </p:stCondLst>
                            <p:childTnLst>
                              <p:par>
                                <p:cTn id="17" presetID="42" presetClass="entr" presetSubtype="0" fill="hold" nodeType="afterEffect">
                                  <p:stCondLst>
                                    <p:cond delay="0"/>
                                  </p:stCondLst>
                                  <p:childTnLst>
                                    <p:set>
                                      <p:cBhvr>
                                        <p:cTn id="18" dur="1" fill="hold">
                                          <p:stCondLst>
                                            <p:cond delay="0"/>
                                          </p:stCondLst>
                                        </p:cTn>
                                        <p:tgtEl>
                                          <p:spTgt spid="60"/>
                                        </p:tgtEl>
                                        <p:attrNameLst>
                                          <p:attrName>style.visibility</p:attrName>
                                        </p:attrNameLst>
                                      </p:cBhvr>
                                      <p:to>
                                        <p:strVal val="visible"/>
                                      </p:to>
                                    </p:set>
                                    <p:animEffect transition="in" filter="fade">
                                      <p:cBhvr>
                                        <p:cTn id="19" dur="1000"/>
                                        <p:tgtEl>
                                          <p:spTgt spid="60"/>
                                        </p:tgtEl>
                                      </p:cBhvr>
                                    </p:animEffect>
                                    <p:anim calcmode="lin" valueType="num">
                                      <p:cBhvr>
                                        <p:cTn id="20" dur="1000" fill="hold"/>
                                        <p:tgtEl>
                                          <p:spTgt spid="60"/>
                                        </p:tgtEl>
                                        <p:attrNameLst>
                                          <p:attrName>ppt_x</p:attrName>
                                        </p:attrNameLst>
                                      </p:cBhvr>
                                      <p:tavLst>
                                        <p:tav tm="0">
                                          <p:val>
                                            <p:strVal val="#ppt_x"/>
                                          </p:val>
                                        </p:tav>
                                        <p:tav tm="100000">
                                          <p:val>
                                            <p:strVal val="#ppt_x"/>
                                          </p:val>
                                        </p:tav>
                                      </p:tavLst>
                                    </p:anim>
                                    <p:anim calcmode="lin" valueType="num">
                                      <p:cBhvr>
                                        <p:cTn id="21" dur="1000" fill="hold"/>
                                        <p:tgtEl>
                                          <p:spTgt spid="60"/>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70"/>
                                        </p:tgtEl>
                                        <p:attrNameLst>
                                          <p:attrName>style.visibility</p:attrName>
                                        </p:attrNameLst>
                                      </p:cBhvr>
                                      <p:to>
                                        <p:strVal val="visible"/>
                                      </p:to>
                                    </p:set>
                                    <p:animEffect transition="in" filter="fade">
                                      <p:cBhvr>
                                        <p:cTn id="24" dur="1000"/>
                                        <p:tgtEl>
                                          <p:spTgt spid="70"/>
                                        </p:tgtEl>
                                      </p:cBhvr>
                                    </p:animEffect>
                                    <p:anim calcmode="lin" valueType="num">
                                      <p:cBhvr>
                                        <p:cTn id="25" dur="1000" fill="hold"/>
                                        <p:tgtEl>
                                          <p:spTgt spid="70"/>
                                        </p:tgtEl>
                                        <p:attrNameLst>
                                          <p:attrName>ppt_x</p:attrName>
                                        </p:attrNameLst>
                                      </p:cBhvr>
                                      <p:tavLst>
                                        <p:tav tm="0">
                                          <p:val>
                                            <p:strVal val="#ppt_x"/>
                                          </p:val>
                                        </p:tav>
                                        <p:tav tm="100000">
                                          <p:val>
                                            <p:strVal val="#ppt_x"/>
                                          </p:val>
                                        </p:tav>
                                      </p:tavLst>
                                    </p:anim>
                                    <p:anim calcmode="lin" valueType="num">
                                      <p:cBhvr>
                                        <p:cTn id="26" dur="1000" fill="hold"/>
                                        <p:tgtEl>
                                          <p:spTgt spid="7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animBg="1"/>
      <p:bldP spid="2" grpId="0"/>
    </p:bld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3" name="TextBox 27">
            <a:extLst>
              <a:ext uri="{FF2B5EF4-FFF2-40B4-BE49-F238E27FC236}">
                <a16:creationId xmlns:a16="http://schemas.microsoft.com/office/drawing/2014/main" id="{F6FC09C4-9F77-069C-9529-4217E89C548D}"/>
              </a:ext>
            </a:extLst>
          </p:cNvPr>
          <p:cNvSpPr txBox="1"/>
          <p:nvPr/>
        </p:nvSpPr>
        <p:spPr>
          <a:xfrm>
            <a:off x="306244" y="359063"/>
            <a:ext cx="5457825" cy="369332"/>
          </a:xfrm>
          <a:prstGeom prst="rect">
            <a:avLst/>
          </a:prstGeom>
          <a:noFill/>
        </p:spPr>
        <p:txBody>
          <a:bodyPr wrap="square" rtlCol="0">
            <a:spAutoFit/>
          </a:bodyPr>
          <a:lstStyle/>
          <a:p>
            <a:pPr algn="just">
              <a:defRPr/>
            </a:pPr>
            <a:r>
              <a:rPr lang="en-US" sz="1800" b="1" dirty="0">
                <a:cs typeface="Arial" pitchFamily="34" charset="0"/>
              </a:rPr>
              <a:t>3.8.2. </a:t>
            </a:r>
            <a:r>
              <a:rPr lang="vi-VN" sz="1800" b="1" dirty="0">
                <a:cs typeface="Arial" pitchFamily="34" charset="0"/>
              </a:rPr>
              <a:t>Nguyên tắc giải quyết tranh chấp lao động</a:t>
            </a:r>
            <a:r>
              <a:rPr lang="en-US" sz="1800" b="1" dirty="0">
                <a:cs typeface="Arial" pitchFamily="34" charset="0"/>
              </a:rPr>
              <a:t> </a:t>
            </a:r>
          </a:p>
        </p:txBody>
      </p:sp>
      <p:sp>
        <p:nvSpPr>
          <p:cNvPr id="34" name="Hình chữ nhật: Góc Tròn 133">
            <a:extLst>
              <a:ext uri="{FF2B5EF4-FFF2-40B4-BE49-F238E27FC236}">
                <a16:creationId xmlns:a16="http://schemas.microsoft.com/office/drawing/2014/main" id="{F243C07B-B40E-DC0B-A91E-AE79C1BA091E}"/>
              </a:ext>
            </a:extLst>
          </p:cNvPr>
          <p:cNvSpPr/>
          <p:nvPr/>
        </p:nvSpPr>
        <p:spPr>
          <a:xfrm>
            <a:off x="146161" y="2321106"/>
            <a:ext cx="1868377" cy="1663813"/>
          </a:xfrm>
          <a:prstGeom prst="roundRect">
            <a:avLst>
              <a:gd name="adj" fmla="val 6484"/>
            </a:avLst>
          </a:prstGeom>
          <a:noFill/>
          <a:ln w="19050">
            <a:solidFill>
              <a:srgbClr val="167BC3"/>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35" name="TextBox 27">
            <a:extLst>
              <a:ext uri="{FF2B5EF4-FFF2-40B4-BE49-F238E27FC236}">
                <a16:creationId xmlns:a16="http://schemas.microsoft.com/office/drawing/2014/main" id="{C49AEEBA-23AE-E758-6B0C-B54112F945A7}"/>
              </a:ext>
            </a:extLst>
          </p:cNvPr>
          <p:cNvSpPr txBox="1"/>
          <p:nvPr/>
        </p:nvSpPr>
        <p:spPr>
          <a:xfrm>
            <a:off x="146162" y="2392130"/>
            <a:ext cx="1704069" cy="1200329"/>
          </a:xfrm>
          <a:prstGeom prst="rect">
            <a:avLst/>
          </a:prstGeom>
          <a:noFill/>
        </p:spPr>
        <p:txBody>
          <a:bodyPr wrap="square" rtlCol="0">
            <a:spAutoFit/>
          </a:bodyPr>
          <a:lstStyle/>
          <a:p>
            <a:pPr algn="ctr"/>
            <a:r>
              <a:rPr lang="vi-VN" sz="1800" dirty="0">
                <a:latin typeface="Arial" pitchFamily="34" charset="0"/>
                <a:cs typeface="Arial" pitchFamily="34" charset="0"/>
              </a:rPr>
              <a:t>Thương lượng trực tiếp và tự dàn xếp giữa các bên</a:t>
            </a:r>
            <a:endParaRPr lang="en-US" sz="1800" dirty="0">
              <a:solidFill>
                <a:srgbClr val="FF0000"/>
              </a:solidFill>
              <a:cs typeface="Arial" pitchFamily="34" charset="0"/>
            </a:endParaRPr>
          </a:p>
        </p:txBody>
      </p:sp>
      <p:sp>
        <p:nvSpPr>
          <p:cNvPr id="36" name="Hình chữ nhật: Góc Tròn 133">
            <a:extLst>
              <a:ext uri="{FF2B5EF4-FFF2-40B4-BE49-F238E27FC236}">
                <a16:creationId xmlns:a16="http://schemas.microsoft.com/office/drawing/2014/main" id="{F01AF85E-6B01-201F-596C-C6C231BBB804}"/>
              </a:ext>
            </a:extLst>
          </p:cNvPr>
          <p:cNvSpPr/>
          <p:nvPr/>
        </p:nvSpPr>
        <p:spPr>
          <a:xfrm>
            <a:off x="4376735" y="2340085"/>
            <a:ext cx="2057399" cy="1620138"/>
          </a:xfrm>
          <a:prstGeom prst="roundRect">
            <a:avLst>
              <a:gd name="adj" fmla="val 6484"/>
            </a:avLst>
          </a:prstGeom>
          <a:noFill/>
          <a:ln w="19050">
            <a:solidFill>
              <a:srgbClr val="167BC3"/>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37" name="TextBox 27">
            <a:extLst>
              <a:ext uri="{FF2B5EF4-FFF2-40B4-BE49-F238E27FC236}">
                <a16:creationId xmlns:a16="http://schemas.microsoft.com/office/drawing/2014/main" id="{7E660929-4910-EC62-BF7D-E4064FC17571}"/>
              </a:ext>
            </a:extLst>
          </p:cNvPr>
          <p:cNvSpPr txBox="1"/>
          <p:nvPr/>
        </p:nvSpPr>
        <p:spPr>
          <a:xfrm>
            <a:off x="4406810" y="2578894"/>
            <a:ext cx="2057399" cy="1200329"/>
          </a:xfrm>
          <a:prstGeom prst="rect">
            <a:avLst/>
          </a:prstGeom>
          <a:noFill/>
        </p:spPr>
        <p:txBody>
          <a:bodyPr wrap="square" rtlCol="0">
            <a:spAutoFit/>
          </a:bodyPr>
          <a:lstStyle/>
          <a:p>
            <a:pPr algn="ctr"/>
            <a:r>
              <a:rPr lang="vi-VN" sz="1800" dirty="0">
                <a:latin typeface="Arial" pitchFamily="34" charset="0"/>
                <a:cs typeface="Arial" pitchFamily="34" charset="0"/>
              </a:rPr>
              <a:t>Giải quyết công khai, khách quan, kịp thời, nhanh chóng đúng </a:t>
            </a:r>
            <a:r>
              <a:rPr lang="en-US" sz="1800" dirty="0">
                <a:latin typeface="Arial" pitchFamily="34" charset="0"/>
                <a:cs typeface="Arial" pitchFamily="34" charset="0"/>
              </a:rPr>
              <a:t>PL</a:t>
            </a:r>
            <a:endParaRPr lang="vi-VN" sz="1800" dirty="0">
              <a:cs typeface="Arial" pitchFamily="34" charset="0"/>
            </a:endParaRPr>
          </a:p>
        </p:txBody>
      </p:sp>
      <p:sp>
        <p:nvSpPr>
          <p:cNvPr id="38" name="Hình chữ nhật: Góc Tròn 133">
            <a:extLst>
              <a:ext uri="{FF2B5EF4-FFF2-40B4-BE49-F238E27FC236}">
                <a16:creationId xmlns:a16="http://schemas.microsoft.com/office/drawing/2014/main" id="{F4C43FB7-FE76-00CD-D785-2CE049537A9A}"/>
              </a:ext>
            </a:extLst>
          </p:cNvPr>
          <p:cNvSpPr/>
          <p:nvPr/>
        </p:nvSpPr>
        <p:spPr>
          <a:xfrm>
            <a:off x="2314577" y="2334780"/>
            <a:ext cx="1868378" cy="1663813"/>
          </a:xfrm>
          <a:prstGeom prst="roundRect">
            <a:avLst>
              <a:gd name="adj" fmla="val 6484"/>
            </a:avLst>
          </a:prstGeom>
          <a:noFill/>
          <a:ln w="19050">
            <a:solidFill>
              <a:srgbClr val="167BC3"/>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39" name="TextBox 27">
            <a:extLst>
              <a:ext uri="{FF2B5EF4-FFF2-40B4-BE49-F238E27FC236}">
                <a16:creationId xmlns:a16="http://schemas.microsoft.com/office/drawing/2014/main" id="{ECC650D8-B81A-891A-CA0C-D8E867FD7D94}"/>
              </a:ext>
            </a:extLst>
          </p:cNvPr>
          <p:cNvSpPr txBox="1"/>
          <p:nvPr/>
        </p:nvSpPr>
        <p:spPr>
          <a:xfrm>
            <a:off x="2450305" y="2669128"/>
            <a:ext cx="1594535" cy="923330"/>
          </a:xfrm>
          <a:prstGeom prst="rect">
            <a:avLst/>
          </a:prstGeom>
          <a:noFill/>
        </p:spPr>
        <p:txBody>
          <a:bodyPr wrap="square" rtlCol="0">
            <a:spAutoFit/>
          </a:bodyPr>
          <a:lstStyle/>
          <a:p>
            <a:pPr algn="ctr">
              <a:defRPr/>
            </a:pPr>
            <a:r>
              <a:rPr lang="vi-VN" sz="1800" dirty="0">
                <a:latin typeface="Arial" pitchFamily="34" charset="0"/>
                <a:cs typeface="Arial" pitchFamily="34" charset="0"/>
              </a:rPr>
              <a:t>Thông qua hòa giải, trọng tài</a:t>
            </a:r>
            <a:endParaRPr lang="vi-VN" sz="1800" dirty="0">
              <a:latin typeface="+mn-lt"/>
              <a:cs typeface="Arial" pitchFamily="34" charset="0"/>
            </a:endParaRPr>
          </a:p>
        </p:txBody>
      </p:sp>
      <p:sp>
        <p:nvSpPr>
          <p:cNvPr id="4" name="Hình chữ nhật: Góc Tròn 133">
            <a:extLst>
              <a:ext uri="{FF2B5EF4-FFF2-40B4-BE49-F238E27FC236}">
                <a16:creationId xmlns:a16="http://schemas.microsoft.com/office/drawing/2014/main" id="{13F95B28-90D3-7CEC-F300-5ECC529E67BC}"/>
              </a:ext>
            </a:extLst>
          </p:cNvPr>
          <p:cNvSpPr/>
          <p:nvPr/>
        </p:nvSpPr>
        <p:spPr>
          <a:xfrm>
            <a:off x="6627914" y="2357978"/>
            <a:ext cx="2225589" cy="1620138"/>
          </a:xfrm>
          <a:prstGeom prst="roundRect">
            <a:avLst>
              <a:gd name="adj" fmla="val 6484"/>
            </a:avLst>
          </a:prstGeom>
          <a:noFill/>
          <a:ln w="19050">
            <a:solidFill>
              <a:srgbClr val="167BC3"/>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5" name="TextBox 27">
            <a:extLst>
              <a:ext uri="{FF2B5EF4-FFF2-40B4-BE49-F238E27FC236}">
                <a16:creationId xmlns:a16="http://schemas.microsoft.com/office/drawing/2014/main" id="{43836CB1-1AFD-C64D-2972-30FEA5106D46}"/>
              </a:ext>
            </a:extLst>
          </p:cNvPr>
          <p:cNvSpPr txBox="1"/>
          <p:nvPr/>
        </p:nvSpPr>
        <p:spPr>
          <a:xfrm>
            <a:off x="6657990" y="2348455"/>
            <a:ext cx="2195514" cy="1477328"/>
          </a:xfrm>
          <a:prstGeom prst="rect">
            <a:avLst/>
          </a:prstGeom>
          <a:noFill/>
        </p:spPr>
        <p:txBody>
          <a:bodyPr wrap="square" rtlCol="0">
            <a:spAutoFit/>
          </a:bodyPr>
          <a:lstStyle/>
          <a:p>
            <a:pPr algn="ctr"/>
            <a:r>
              <a:rPr lang="vi-VN" sz="1800" dirty="0">
                <a:latin typeface="Arial" pitchFamily="34" charset="0"/>
                <a:cs typeface="Arial" pitchFamily="34" charset="0"/>
              </a:rPr>
              <a:t>Có sự tham gia của đại diện Công đoàn và đại diện </a:t>
            </a:r>
            <a:r>
              <a:rPr lang="en-US" sz="1800" dirty="0">
                <a:latin typeface="Arial" pitchFamily="34" charset="0"/>
                <a:cs typeface="Arial" pitchFamily="34" charset="0"/>
              </a:rPr>
              <a:t>NLĐ </a:t>
            </a:r>
            <a:r>
              <a:rPr lang="vi-VN" sz="1800" dirty="0">
                <a:latin typeface="Arial" pitchFamily="34" charset="0"/>
                <a:cs typeface="Arial" pitchFamily="34" charset="0"/>
              </a:rPr>
              <a:t>trong quá trình giải quyết tranh chấp</a:t>
            </a:r>
            <a:endParaRPr lang="vi-VN" sz="1800" dirty="0">
              <a:cs typeface="Arial" pitchFamily="34" charset="0"/>
            </a:endParaRPr>
          </a:p>
        </p:txBody>
      </p:sp>
    </p:spTree>
    <p:extLst>
      <p:ext uri="{BB962C8B-B14F-4D97-AF65-F5344CB8AC3E}">
        <p14:creationId xmlns:p14="http://schemas.microsoft.com/office/powerpoint/2010/main" val="102418138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7">
            <a:extLst>
              <a:ext uri="{FF2B5EF4-FFF2-40B4-BE49-F238E27FC236}">
                <a16:creationId xmlns:a16="http://schemas.microsoft.com/office/drawing/2014/main" id="{7461F0CA-52DC-FFD3-EB94-A74F26BA0F6B}"/>
              </a:ext>
            </a:extLst>
          </p:cNvPr>
          <p:cNvSpPr txBox="1"/>
          <p:nvPr/>
        </p:nvSpPr>
        <p:spPr>
          <a:xfrm>
            <a:off x="678655" y="1563569"/>
            <a:ext cx="7872413" cy="2764859"/>
          </a:xfrm>
          <a:prstGeom prst="rect">
            <a:avLst/>
          </a:prstGeom>
          <a:noFill/>
        </p:spPr>
        <p:txBody>
          <a:bodyPr wrap="square" rtlCol="0">
            <a:spAutoFit/>
          </a:bodyPr>
          <a:lstStyle/>
          <a:p>
            <a:pPr algn="ctr">
              <a:lnSpc>
                <a:spcPct val="150000"/>
              </a:lnSpc>
            </a:pPr>
            <a:endParaRPr lang="en-US" sz="2000" dirty="0">
              <a:cs typeface="Arial" pitchFamily="34" charset="0"/>
            </a:endParaRPr>
          </a:p>
          <a:p>
            <a:pPr algn="ctr">
              <a:lnSpc>
                <a:spcPct val="150000"/>
              </a:lnSpc>
              <a:defRPr/>
            </a:pPr>
            <a:r>
              <a:rPr lang="vi-VN" sz="2000" dirty="0">
                <a:latin typeface="Arial" pitchFamily="34" charset="0"/>
                <a:cs typeface="Arial" pitchFamily="34" charset="0"/>
              </a:rPr>
              <a:t>Công đoàn là tổ chức chính trị - xã hội</a:t>
            </a:r>
            <a:r>
              <a:rPr lang="en-US" sz="2000" dirty="0">
                <a:latin typeface="Arial" pitchFamily="34" charset="0"/>
                <a:cs typeface="Arial" pitchFamily="34" charset="0"/>
              </a:rPr>
              <a:t> c</a:t>
            </a:r>
            <a:r>
              <a:rPr lang="vi-VN" sz="2000" dirty="0">
                <a:latin typeface="Arial" pitchFamily="34" charset="0"/>
                <a:cs typeface="Arial" pitchFamily="34" charset="0"/>
              </a:rPr>
              <a:t>hăm lo và bảo vệ quyền, lợi ích hợp pháp, chính đáng của người lao động</a:t>
            </a:r>
            <a:r>
              <a:rPr lang="en-US" sz="2000" dirty="0">
                <a:latin typeface="Arial" pitchFamily="34" charset="0"/>
                <a:cs typeface="Arial" pitchFamily="34" charset="0"/>
              </a:rPr>
              <a:t>. Đ</a:t>
            </a:r>
            <a:r>
              <a:rPr lang="vi-VN" sz="2000" dirty="0">
                <a:latin typeface="Arial" pitchFamily="34" charset="0"/>
                <a:cs typeface="Arial" pitchFamily="34" charset="0"/>
              </a:rPr>
              <a:t>ại diện cho cán bộ, công chức, viên chức, công nhân và những người lao động</a:t>
            </a:r>
          </a:p>
          <a:p>
            <a:pPr algn="ctr">
              <a:lnSpc>
                <a:spcPct val="150000"/>
              </a:lnSpc>
              <a:defRPr/>
            </a:pPr>
            <a:endParaRPr lang="vi-VN" sz="2000" dirty="0">
              <a:latin typeface="Arial" pitchFamily="34" charset="0"/>
              <a:cs typeface="Arial" pitchFamily="34" charset="0"/>
            </a:endParaRPr>
          </a:p>
          <a:p>
            <a:pPr algn="ctr">
              <a:lnSpc>
                <a:spcPct val="150000"/>
              </a:lnSpc>
            </a:pPr>
            <a:endParaRPr lang="en-US" sz="1800" b="1" dirty="0">
              <a:latin typeface="Arial" pitchFamily="34" charset="0"/>
              <a:cs typeface="Arial" pitchFamily="34" charset="0"/>
            </a:endParaRPr>
          </a:p>
        </p:txBody>
      </p:sp>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2" name="TextBox 1">
            <a:extLst>
              <a:ext uri="{FF2B5EF4-FFF2-40B4-BE49-F238E27FC236}">
                <a16:creationId xmlns:a16="http://schemas.microsoft.com/office/drawing/2014/main" id="{E626C0FD-CBD4-2AD1-DB89-A123C6D5F95F}"/>
              </a:ext>
            </a:extLst>
          </p:cNvPr>
          <p:cNvSpPr txBox="1"/>
          <p:nvPr/>
        </p:nvSpPr>
        <p:spPr>
          <a:xfrm>
            <a:off x="3078956" y="1147788"/>
            <a:ext cx="5172076" cy="707886"/>
          </a:xfrm>
          <a:prstGeom prst="rect">
            <a:avLst/>
          </a:prstGeom>
          <a:noFill/>
        </p:spPr>
        <p:txBody>
          <a:bodyPr wrap="square" rtlCol="0">
            <a:spAutoFit/>
          </a:bodyPr>
          <a:lstStyle/>
          <a:p>
            <a:pPr algn="r">
              <a:defRPr/>
            </a:pPr>
            <a:r>
              <a:rPr lang="en-US" sz="2000" b="1" dirty="0">
                <a:cs typeface="Arial" pitchFamily="34" charset="0"/>
              </a:rPr>
              <a:t>3.9.1</a:t>
            </a:r>
            <a:r>
              <a:rPr lang="vi-VN" sz="2000" b="1" dirty="0">
                <a:cs typeface="Arial" pitchFamily="34" charset="0"/>
              </a:rPr>
              <a:t>. </a:t>
            </a:r>
            <a:r>
              <a:rPr lang="en-US" sz="2000" b="1" dirty="0" err="1">
                <a:cs typeface="Arial" pitchFamily="34" charset="0"/>
              </a:rPr>
              <a:t>Khái</a:t>
            </a:r>
            <a:r>
              <a:rPr lang="en-US" sz="2000" b="1" dirty="0">
                <a:cs typeface="Arial" pitchFamily="34" charset="0"/>
              </a:rPr>
              <a:t> </a:t>
            </a:r>
            <a:r>
              <a:rPr lang="en-US" sz="2000" b="1" dirty="0" err="1">
                <a:cs typeface="Arial" pitchFamily="34" charset="0"/>
              </a:rPr>
              <a:t>niệm</a:t>
            </a:r>
            <a:endParaRPr lang="vi-VN" sz="2000" b="1" dirty="0">
              <a:solidFill>
                <a:schemeClr val="tx1">
                  <a:lumMod val="50000"/>
                </a:schemeClr>
              </a:solidFill>
              <a:cs typeface="Arial" pitchFamily="34" charset="0"/>
            </a:endParaRPr>
          </a:p>
          <a:p>
            <a:pPr algn="ctr"/>
            <a:endParaRPr lang="vi-VN" sz="2000" b="1" dirty="0">
              <a:solidFill>
                <a:srgbClr val="C00000"/>
              </a:solidFill>
              <a:latin typeface="Arial" panose="020B0604020202020204" pitchFamily="34" charset="0"/>
              <a:ea typeface="Roboto" panose="02000000000000000000" pitchFamily="2" charset="0"/>
              <a:cs typeface="Arial" panose="020B0604020202020204" pitchFamily="34" charset="0"/>
            </a:endParaRPr>
          </a:p>
        </p:txBody>
      </p:sp>
      <p:sp>
        <p:nvSpPr>
          <p:cNvPr id="4" name="TextBox 3">
            <a:extLst>
              <a:ext uri="{FF2B5EF4-FFF2-40B4-BE49-F238E27FC236}">
                <a16:creationId xmlns:a16="http://schemas.microsoft.com/office/drawing/2014/main" id="{F8C59AD6-967E-D6B5-08CD-75891AF3F5E6}"/>
              </a:ext>
            </a:extLst>
          </p:cNvPr>
          <p:cNvSpPr txBox="1"/>
          <p:nvPr/>
        </p:nvSpPr>
        <p:spPr>
          <a:xfrm>
            <a:off x="230980" y="570213"/>
            <a:ext cx="3890964" cy="400110"/>
          </a:xfrm>
          <a:prstGeom prst="rect">
            <a:avLst/>
          </a:prstGeom>
          <a:noFill/>
        </p:spPr>
        <p:txBody>
          <a:bodyPr wrap="square" rtlCol="0">
            <a:spAutoFit/>
          </a:bodyPr>
          <a:lstStyle/>
          <a:p>
            <a:pPr>
              <a:defRPr/>
            </a:pPr>
            <a:r>
              <a:rPr lang="vi-VN" sz="2000" b="1" dirty="0">
                <a:solidFill>
                  <a:srgbClr val="C00000"/>
                </a:solidFill>
                <a:cs typeface="Arial" pitchFamily="34" charset="0"/>
              </a:rPr>
              <a:t>3.</a:t>
            </a:r>
            <a:r>
              <a:rPr lang="en-US" sz="2000" b="1" dirty="0">
                <a:solidFill>
                  <a:srgbClr val="C00000"/>
                </a:solidFill>
                <a:cs typeface="Arial" pitchFamily="34" charset="0"/>
              </a:rPr>
              <a:t>9.</a:t>
            </a:r>
            <a:r>
              <a:rPr lang="vi-VN" sz="2000" b="1" dirty="0">
                <a:solidFill>
                  <a:srgbClr val="C00000"/>
                </a:solidFill>
                <a:cs typeface="Arial" pitchFamily="34" charset="0"/>
              </a:rPr>
              <a:t> Công đoàn</a:t>
            </a:r>
            <a:endParaRPr lang="vi-VN" sz="2000" b="1" dirty="0">
              <a:solidFill>
                <a:srgbClr val="C00000"/>
              </a:solidFill>
              <a:latin typeface="Arial" panose="020B0604020202020204" pitchFamily="34" charset="0"/>
              <a:ea typeface="Roboto" panose="02000000000000000000" pitchFamily="2" charset="0"/>
              <a:cs typeface="Arial" panose="020B0604020202020204" pitchFamily="34" charset="0"/>
            </a:endParaRPr>
          </a:p>
        </p:txBody>
      </p:sp>
    </p:spTree>
    <p:extLst>
      <p:ext uri="{BB962C8B-B14F-4D97-AF65-F5344CB8AC3E}">
        <p14:creationId xmlns:p14="http://schemas.microsoft.com/office/powerpoint/2010/main" val="416143854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1000"/>
                                        <p:tgtEl>
                                          <p:spTgt spid="4"/>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randombar(horizontal)">
                                      <p:cBhvr>
                                        <p:cTn id="10" dur="1000"/>
                                        <p:tgtEl>
                                          <p:spTgt spid="2"/>
                                        </p:tgtEl>
                                      </p:cBhvr>
                                    </p:animEffect>
                                  </p:childTnLst>
                                </p:cTn>
                              </p:par>
                            </p:childTnLst>
                          </p:cTn>
                        </p:par>
                        <p:par>
                          <p:cTn id="11" fill="hold">
                            <p:stCondLst>
                              <p:cond delay="1000"/>
                            </p:stCondLst>
                            <p:childTnLst>
                              <p:par>
                                <p:cTn id="12" presetID="22" presetClass="entr" presetSubtype="1" fill="hold" grpId="0"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up)">
                                      <p:cBhvr>
                                        <p:cTn id="14"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 grpId="0"/>
      <p:bldP spid="4" grpId="0"/>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3" name="AutoShape 6" descr="Danh ca Ngọc Sơn chia sẻ di chúc viết tay sâu sắc và đầy tình cảm của người  cha quá cố - MOLI Star">
            <a:extLst>
              <a:ext uri="{FF2B5EF4-FFF2-40B4-BE49-F238E27FC236}">
                <a16:creationId xmlns:a16="http://schemas.microsoft.com/office/drawing/2014/main" id="{09A0B033-5114-91F5-D69C-16D907191493}"/>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4" name="AutoShape 6" descr="Danh ca Ngọc Sơn chia sẻ di chúc viết tay sâu sắc và đầy tình cảm của người  cha quá cố - MOLI Star">
            <a:extLst>
              <a:ext uri="{FF2B5EF4-FFF2-40B4-BE49-F238E27FC236}">
                <a16:creationId xmlns:a16="http://schemas.microsoft.com/office/drawing/2014/main" id="{C930D15B-602F-4DF2-A7AB-40C76182ACC0}"/>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grpSp>
        <p:nvGrpSpPr>
          <p:cNvPr id="17" name="Nhóm 8">
            <a:extLst>
              <a:ext uri="{FF2B5EF4-FFF2-40B4-BE49-F238E27FC236}">
                <a16:creationId xmlns:a16="http://schemas.microsoft.com/office/drawing/2014/main" id="{6C0944EF-4298-EFF7-360C-1E71F5FD48CC}"/>
              </a:ext>
            </a:extLst>
          </p:cNvPr>
          <p:cNvGrpSpPr/>
          <p:nvPr/>
        </p:nvGrpSpPr>
        <p:grpSpPr>
          <a:xfrm>
            <a:off x="678655" y="1724270"/>
            <a:ext cx="8341989" cy="930802"/>
            <a:chOff x="1158239" y="3339450"/>
            <a:chExt cx="5205207" cy="1241070"/>
          </a:xfrm>
        </p:grpSpPr>
        <p:grpSp>
          <p:nvGrpSpPr>
            <p:cNvPr id="19" name="Nhóm 5">
              <a:extLst>
                <a:ext uri="{FF2B5EF4-FFF2-40B4-BE49-F238E27FC236}">
                  <a16:creationId xmlns:a16="http://schemas.microsoft.com/office/drawing/2014/main" id="{C5E50113-5C66-FEEF-CFFF-8E1303ED2D12}"/>
                </a:ext>
              </a:extLst>
            </p:cNvPr>
            <p:cNvGrpSpPr/>
            <p:nvPr/>
          </p:nvGrpSpPr>
          <p:grpSpPr>
            <a:xfrm>
              <a:off x="1158239" y="3339450"/>
              <a:ext cx="3362468" cy="1241070"/>
              <a:chOff x="1189622" y="3163084"/>
              <a:chExt cx="3362468" cy="1241070"/>
            </a:xfrm>
          </p:grpSpPr>
          <p:sp>
            <p:nvSpPr>
              <p:cNvPr id="21" name="Hình chữ nhật: Góc Tròn 2">
                <a:extLst>
                  <a:ext uri="{FF2B5EF4-FFF2-40B4-BE49-F238E27FC236}">
                    <a16:creationId xmlns:a16="http://schemas.microsoft.com/office/drawing/2014/main" id="{F6426A1D-D4F9-4F3D-9330-1E144E694A4D}"/>
                  </a:ext>
                </a:extLst>
              </p:cNvPr>
              <p:cNvSpPr/>
              <p:nvPr/>
            </p:nvSpPr>
            <p:spPr>
              <a:xfrm>
                <a:off x="1189622" y="3210323"/>
                <a:ext cx="78010" cy="1193831"/>
              </a:xfrm>
              <a:prstGeom prst="roundRect">
                <a:avLst/>
              </a:prstGeom>
              <a:solidFill>
                <a:srgbClr val="E768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22" name="TextBox 24">
                <a:extLst>
                  <a:ext uri="{FF2B5EF4-FFF2-40B4-BE49-F238E27FC236}">
                    <a16:creationId xmlns:a16="http://schemas.microsoft.com/office/drawing/2014/main" id="{E0D01B64-F655-7148-5D34-99997FA3550E}"/>
                  </a:ext>
                </a:extLst>
              </p:cNvPr>
              <p:cNvSpPr txBox="1"/>
              <p:nvPr/>
            </p:nvSpPr>
            <p:spPr>
              <a:xfrm>
                <a:off x="1315742" y="3163084"/>
                <a:ext cx="3236348" cy="492443"/>
              </a:xfrm>
              <a:prstGeom prst="rect">
                <a:avLst/>
              </a:prstGeom>
              <a:noFill/>
            </p:spPr>
            <p:txBody>
              <a:bodyPr wrap="square" rtlCol="0">
                <a:spAutoFit/>
              </a:bodyPr>
              <a:lstStyle/>
              <a:p>
                <a:pPr lvl="0"/>
                <a:endParaRPr lang="en-US" sz="1800" dirty="0">
                  <a:solidFill>
                    <a:srgbClr val="C00000"/>
                  </a:solidFill>
                </a:endParaRPr>
              </a:p>
            </p:txBody>
          </p:sp>
          <p:cxnSp>
            <p:nvCxnSpPr>
              <p:cNvPr id="23" name="Đường nối Thẳng 4">
                <a:extLst>
                  <a:ext uri="{FF2B5EF4-FFF2-40B4-BE49-F238E27FC236}">
                    <a16:creationId xmlns:a16="http://schemas.microsoft.com/office/drawing/2014/main" id="{C1699F43-433F-664D-0890-0B54D8FE3FFD}"/>
                  </a:ext>
                </a:extLst>
              </p:cNvPr>
              <p:cNvCxnSpPr>
                <a:cxnSpLocks/>
              </p:cNvCxnSpPr>
              <p:nvPr/>
            </p:nvCxnSpPr>
            <p:spPr>
              <a:xfrm>
                <a:off x="1275102" y="3654824"/>
                <a:ext cx="3015339" cy="0"/>
              </a:xfrm>
              <a:prstGeom prst="line">
                <a:avLst/>
              </a:prstGeom>
              <a:ln w="12700">
                <a:solidFill>
                  <a:srgbClr val="E7680F"/>
                </a:solidFill>
              </a:ln>
            </p:spPr>
            <p:style>
              <a:lnRef idx="1">
                <a:schemeClr val="accent1"/>
              </a:lnRef>
              <a:fillRef idx="0">
                <a:schemeClr val="accent1"/>
              </a:fillRef>
              <a:effectRef idx="0">
                <a:schemeClr val="accent1"/>
              </a:effectRef>
              <a:fontRef idx="minor">
                <a:schemeClr val="tx1"/>
              </a:fontRef>
            </p:style>
          </p:cxnSp>
        </p:grpSp>
        <p:sp>
          <p:nvSpPr>
            <p:cNvPr id="20" name="TextBox 27">
              <a:extLst>
                <a:ext uri="{FF2B5EF4-FFF2-40B4-BE49-F238E27FC236}">
                  <a16:creationId xmlns:a16="http://schemas.microsoft.com/office/drawing/2014/main" id="{581B68F2-D658-0008-CE29-2B2C27A80074}"/>
                </a:ext>
              </a:extLst>
            </p:cNvPr>
            <p:cNvSpPr txBox="1"/>
            <p:nvPr/>
          </p:nvSpPr>
          <p:spPr>
            <a:xfrm>
              <a:off x="1428974" y="3831265"/>
              <a:ext cx="4934472" cy="492443"/>
            </a:xfrm>
            <a:prstGeom prst="rect">
              <a:avLst/>
            </a:prstGeom>
            <a:noFill/>
          </p:spPr>
          <p:txBody>
            <a:bodyPr wrap="square" rtlCol="0">
              <a:spAutoFit/>
            </a:bodyPr>
            <a:lstStyle/>
            <a:p>
              <a:pPr>
                <a:defRPr/>
              </a:pPr>
              <a:r>
                <a:rPr lang="en-US" sz="1800" dirty="0" err="1">
                  <a:cs typeface="Arial" pitchFamily="34" charset="0"/>
                </a:rPr>
                <a:t>Đại</a:t>
              </a:r>
              <a:r>
                <a:rPr lang="en-US" sz="1800" dirty="0">
                  <a:cs typeface="Arial" pitchFamily="34" charset="0"/>
                </a:rPr>
                <a:t> </a:t>
              </a:r>
              <a:r>
                <a:rPr lang="vi-VN" sz="1800" dirty="0">
                  <a:cs typeface="Arial" pitchFamily="34" charset="0"/>
                </a:rPr>
                <a:t>diện và bảo vệ các quyền, lợi ích hợp pháp chính đáng của </a:t>
              </a:r>
              <a:r>
                <a:rPr lang="en-US" sz="1800" dirty="0">
                  <a:cs typeface="Arial" pitchFamily="34" charset="0"/>
                </a:rPr>
                <a:t>NLĐ</a:t>
              </a:r>
              <a:endParaRPr lang="vi-VN" sz="1800" dirty="0">
                <a:cs typeface="Arial" pitchFamily="34" charset="0"/>
              </a:endParaRPr>
            </a:p>
          </p:txBody>
        </p:sp>
      </p:grpSp>
      <p:grpSp>
        <p:nvGrpSpPr>
          <p:cNvPr id="24" name="Nhóm 27">
            <a:extLst>
              <a:ext uri="{FF2B5EF4-FFF2-40B4-BE49-F238E27FC236}">
                <a16:creationId xmlns:a16="http://schemas.microsoft.com/office/drawing/2014/main" id="{0BA576AE-779A-0476-89FB-F0EE6A16EE7C}"/>
              </a:ext>
            </a:extLst>
          </p:cNvPr>
          <p:cNvGrpSpPr/>
          <p:nvPr/>
        </p:nvGrpSpPr>
        <p:grpSpPr>
          <a:xfrm>
            <a:off x="1077088" y="3062656"/>
            <a:ext cx="7831168" cy="1298294"/>
            <a:chOff x="1158239" y="3339451"/>
            <a:chExt cx="5901427" cy="1731059"/>
          </a:xfrm>
        </p:grpSpPr>
        <p:grpSp>
          <p:nvGrpSpPr>
            <p:cNvPr id="26" name="Nhóm 89">
              <a:extLst>
                <a:ext uri="{FF2B5EF4-FFF2-40B4-BE49-F238E27FC236}">
                  <a16:creationId xmlns:a16="http://schemas.microsoft.com/office/drawing/2014/main" id="{3D690B85-D7E8-523F-A59E-225766D6959B}"/>
                </a:ext>
              </a:extLst>
            </p:cNvPr>
            <p:cNvGrpSpPr/>
            <p:nvPr/>
          </p:nvGrpSpPr>
          <p:grpSpPr>
            <a:xfrm>
              <a:off x="1158239" y="3339451"/>
              <a:ext cx="5142624" cy="874325"/>
              <a:chOff x="1189622" y="3163085"/>
              <a:chExt cx="5142624" cy="874325"/>
            </a:xfrm>
          </p:grpSpPr>
          <p:sp>
            <p:nvSpPr>
              <p:cNvPr id="28" name="!!4">
                <a:extLst>
                  <a:ext uri="{FF2B5EF4-FFF2-40B4-BE49-F238E27FC236}">
                    <a16:creationId xmlns:a16="http://schemas.microsoft.com/office/drawing/2014/main" id="{46A08BBA-11CA-3605-A61C-A08A7FBF5E8D}"/>
                  </a:ext>
                </a:extLst>
              </p:cNvPr>
              <p:cNvSpPr/>
              <p:nvPr/>
            </p:nvSpPr>
            <p:spPr>
              <a:xfrm>
                <a:off x="1189622" y="3210324"/>
                <a:ext cx="85480" cy="827086"/>
              </a:xfrm>
              <a:prstGeom prst="roundRect">
                <a:avLst/>
              </a:prstGeom>
              <a:solidFill>
                <a:srgbClr val="E768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p>
            </p:txBody>
          </p:sp>
          <p:sp>
            <p:nvSpPr>
              <p:cNvPr id="29" name="!!3">
                <a:extLst>
                  <a:ext uri="{FF2B5EF4-FFF2-40B4-BE49-F238E27FC236}">
                    <a16:creationId xmlns:a16="http://schemas.microsoft.com/office/drawing/2014/main" id="{E2F2527F-4524-DB87-77B9-EE45BE86BF4A}"/>
                  </a:ext>
                </a:extLst>
              </p:cNvPr>
              <p:cNvSpPr txBox="1"/>
              <p:nvPr/>
            </p:nvSpPr>
            <p:spPr>
              <a:xfrm>
                <a:off x="1315742" y="3163085"/>
                <a:ext cx="5016504" cy="492442"/>
              </a:xfrm>
              <a:prstGeom prst="rect">
                <a:avLst/>
              </a:prstGeom>
              <a:noFill/>
            </p:spPr>
            <p:txBody>
              <a:bodyPr wrap="square" rtlCol="0">
                <a:spAutoFit/>
              </a:bodyPr>
              <a:lstStyle/>
              <a:p>
                <a:pPr lvl="0"/>
                <a:endParaRPr lang="en-US" sz="1800" dirty="0">
                  <a:solidFill>
                    <a:srgbClr val="C00000"/>
                  </a:solidFill>
                </a:endParaRPr>
              </a:p>
            </p:txBody>
          </p:sp>
          <p:cxnSp>
            <p:nvCxnSpPr>
              <p:cNvPr id="30" name="!!2">
                <a:extLst>
                  <a:ext uri="{FF2B5EF4-FFF2-40B4-BE49-F238E27FC236}">
                    <a16:creationId xmlns:a16="http://schemas.microsoft.com/office/drawing/2014/main" id="{BD084F6A-6048-4167-EC77-03985E3BCDA4}"/>
                  </a:ext>
                </a:extLst>
              </p:cNvPr>
              <p:cNvCxnSpPr>
                <a:cxnSpLocks/>
              </p:cNvCxnSpPr>
              <p:nvPr/>
            </p:nvCxnSpPr>
            <p:spPr>
              <a:xfrm>
                <a:off x="1275102" y="3654824"/>
                <a:ext cx="3015339" cy="0"/>
              </a:xfrm>
              <a:prstGeom prst="line">
                <a:avLst/>
              </a:prstGeom>
              <a:ln w="12700">
                <a:solidFill>
                  <a:srgbClr val="E7680F"/>
                </a:solidFill>
              </a:ln>
            </p:spPr>
            <p:style>
              <a:lnRef idx="1">
                <a:schemeClr val="accent1"/>
              </a:lnRef>
              <a:fillRef idx="0">
                <a:schemeClr val="accent1"/>
              </a:fillRef>
              <a:effectRef idx="0">
                <a:schemeClr val="accent1"/>
              </a:effectRef>
              <a:fontRef idx="minor">
                <a:schemeClr val="tx1"/>
              </a:fontRef>
            </p:style>
          </p:cxnSp>
        </p:grpSp>
        <p:sp>
          <p:nvSpPr>
            <p:cNvPr id="27" name="!!1">
              <a:extLst>
                <a:ext uri="{FF2B5EF4-FFF2-40B4-BE49-F238E27FC236}">
                  <a16:creationId xmlns:a16="http://schemas.microsoft.com/office/drawing/2014/main" id="{B9B8B857-A9B0-9118-DCA6-97A915F85FAD}"/>
                </a:ext>
              </a:extLst>
            </p:cNvPr>
            <p:cNvSpPr txBox="1"/>
            <p:nvPr/>
          </p:nvSpPr>
          <p:spPr>
            <a:xfrm>
              <a:off x="1243720" y="3839403"/>
              <a:ext cx="5815946" cy="1231107"/>
            </a:xfrm>
            <a:prstGeom prst="rect">
              <a:avLst/>
            </a:prstGeom>
            <a:noFill/>
          </p:spPr>
          <p:txBody>
            <a:bodyPr wrap="square" rtlCol="0">
              <a:spAutoFit/>
            </a:bodyPr>
            <a:lstStyle/>
            <a:p>
              <a:pPr algn="ctr">
                <a:defRPr/>
              </a:pPr>
              <a:r>
                <a:rPr lang="en-US" sz="1800" dirty="0">
                  <a:cs typeface="Arial" pitchFamily="34" charset="0"/>
                </a:rPr>
                <a:t> C</a:t>
              </a:r>
              <a:r>
                <a:rPr lang="vi-VN" sz="1800" dirty="0">
                  <a:cs typeface="Arial" pitchFamily="34" charset="0"/>
                </a:rPr>
                <a:t>ó trách nhiệm tham gia với Nhà nước phát triển sản xuất, giải quyết việc làm, cải thiện đời sống vật chất, tinh thần của người lao động</a:t>
              </a:r>
            </a:p>
            <a:p>
              <a:pPr>
                <a:defRPr/>
              </a:pPr>
              <a:endParaRPr lang="vi-VN" sz="1800" dirty="0">
                <a:cs typeface="Arial" pitchFamily="34" charset="0"/>
              </a:endParaRPr>
            </a:p>
          </p:txBody>
        </p:sp>
      </p:grpSp>
      <p:sp>
        <p:nvSpPr>
          <p:cNvPr id="5" name="TextBox 4">
            <a:extLst>
              <a:ext uri="{FF2B5EF4-FFF2-40B4-BE49-F238E27FC236}">
                <a16:creationId xmlns:a16="http://schemas.microsoft.com/office/drawing/2014/main" id="{4D4C1966-17E7-B9C3-8979-D1A4443AF523}"/>
              </a:ext>
            </a:extLst>
          </p:cNvPr>
          <p:cNvSpPr txBox="1"/>
          <p:nvPr/>
        </p:nvSpPr>
        <p:spPr>
          <a:xfrm>
            <a:off x="-2586038" y="985184"/>
            <a:ext cx="5172076" cy="707886"/>
          </a:xfrm>
          <a:prstGeom prst="rect">
            <a:avLst/>
          </a:prstGeom>
          <a:noFill/>
        </p:spPr>
        <p:txBody>
          <a:bodyPr wrap="square" rtlCol="0">
            <a:spAutoFit/>
          </a:bodyPr>
          <a:lstStyle/>
          <a:p>
            <a:pPr algn="r">
              <a:defRPr/>
            </a:pPr>
            <a:r>
              <a:rPr lang="en-US" sz="2000" b="1" dirty="0">
                <a:cs typeface="Arial" pitchFamily="34" charset="0"/>
              </a:rPr>
              <a:t>3.9.2</a:t>
            </a:r>
            <a:r>
              <a:rPr lang="vi-VN" sz="2000" b="1" dirty="0">
                <a:cs typeface="Arial" pitchFamily="34" charset="0"/>
              </a:rPr>
              <a:t>. </a:t>
            </a:r>
            <a:r>
              <a:rPr lang="en-US" sz="2000" b="1" dirty="0" err="1">
                <a:cs typeface="Arial" pitchFamily="34" charset="0"/>
              </a:rPr>
              <a:t>Chức</a:t>
            </a:r>
            <a:r>
              <a:rPr lang="en-US" sz="2000" b="1" dirty="0">
                <a:cs typeface="Arial" pitchFamily="34" charset="0"/>
              </a:rPr>
              <a:t> </a:t>
            </a:r>
            <a:r>
              <a:rPr lang="en-US" sz="2000" b="1" dirty="0" err="1">
                <a:cs typeface="Arial" pitchFamily="34" charset="0"/>
              </a:rPr>
              <a:t>năng</a:t>
            </a:r>
            <a:endParaRPr lang="vi-VN" sz="2000" b="1" dirty="0">
              <a:solidFill>
                <a:schemeClr val="tx1">
                  <a:lumMod val="50000"/>
                </a:schemeClr>
              </a:solidFill>
              <a:cs typeface="Arial" pitchFamily="34" charset="0"/>
            </a:endParaRPr>
          </a:p>
          <a:p>
            <a:pPr algn="ctr"/>
            <a:endParaRPr lang="vi-VN" sz="2000" b="1" dirty="0">
              <a:solidFill>
                <a:srgbClr val="C00000"/>
              </a:solidFill>
              <a:latin typeface="Arial" panose="020B0604020202020204" pitchFamily="34" charset="0"/>
              <a:ea typeface="Roboto" panose="02000000000000000000" pitchFamily="2" charset="0"/>
              <a:cs typeface="Arial" panose="020B0604020202020204" pitchFamily="34" charset="0"/>
            </a:endParaRPr>
          </a:p>
        </p:txBody>
      </p:sp>
      <p:sp>
        <p:nvSpPr>
          <p:cNvPr id="2" name="TextBox 1">
            <a:extLst>
              <a:ext uri="{FF2B5EF4-FFF2-40B4-BE49-F238E27FC236}">
                <a16:creationId xmlns:a16="http://schemas.microsoft.com/office/drawing/2014/main" id="{66FB3DF4-6DC2-CE8D-2BEC-A40AC38ACBD3}"/>
              </a:ext>
            </a:extLst>
          </p:cNvPr>
          <p:cNvSpPr txBox="1"/>
          <p:nvPr/>
        </p:nvSpPr>
        <p:spPr>
          <a:xfrm>
            <a:off x="230980" y="570213"/>
            <a:ext cx="3890964" cy="400110"/>
          </a:xfrm>
          <a:prstGeom prst="rect">
            <a:avLst/>
          </a:prstGeom>
          <a:noFill/>
        </p:spPr>
        <p:txBody>
          <a:bodyPr wrap="square" rtlCol="0">
            <a:spAutoFit/>
          </a:bodyPr>
          <a:lstStyle/>
          <a:p>
            <a:pPr>
              <a:defRPr/>
            </a:pPr>
            <a:r>
              <a:rPr lang="vi-VN" sz="2000" b="1" dirty="0">
                <a:solidFill>
                  <a:srgbClr val="C00000"/>
                </a:solidFill>
                <a:cs typeface="Arial" pitchFamily="34" charset="0"/>
              </a:rPr>
              <a:t>3.</a:t>
            </a:r>
            <a:r>
              <a:rPr lang="en-US" sz="2000" b="1" dirty="0">
                <a:solidFill>
                  <a:srgbClr val="C00000"/>
                </a:solidFill>
                <a:cs typeface="Arial" pitchFamily="34" charset="0"/>
              </a:rPr>
              <a:t>9.</a:t>
            </a:r>
            <a:r>
              <a:rPr lang="vi-VN" sz="2000" b="1" dirty="0">
                <a:solidFill>
                  <a:srgbClr val="C00000"/>
                </a:solidFill>
                <a:cs typeface="Arial" pitchFamily="34" charset="0"/>
              </a:rPr>
              <a:t> Công đoàn</a:t>
            </a:r>
            <a:endParaRPr lang="vi-VN" sz="2000" b="1" dirty="0">
              <a:solidFill>
                <a:srgbClr val="C00000"/>
              </a:solidFill>
              <a:latin typeface="Arial" panose="020B0604020202020204" pitchFamily="34" charset="0"/>
              <a:ea typeface="Roboto" panose="02000000000000000000" pitchFamily="2" charset="0"/>
              <a:cs typeface="Arial" panose="020B0604020202020204" pitchFamily="34" charset="0"/>
            </a:endParaRPr>
          </a:p>
        </p:txBody>
      </p:sp>
    </p:spTree>
    <p:extLst>
      <p:ext uri="{BB962C8B-B14F-4D97-AF65-F5344CB8AC3E}">
        <p14:creationId xmlns:p14="http://schemas.microsoft.com/office/powerpoint/2010/main" val="35615249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1000"/>
                                        <p:tgtEl>
                                          <p:spTgt spid="5"/>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wipe(left)">
                                      <p:cBhvr>
                                        <p:cTn id="11" dur="1000"/>
                                        <p:tgtEl>
                                          <p:spTgt spid="17"/>
                                        </p:tgtEl>
                                      </p:cBhvr>
                                    </p:animEffect>
                                  </p:childTnLst>
                                </p:cTn>
                              </p:par>
                            </p:childTnLst>
                          </p:cTn>
                        </p:par>
                        <p:par>
                          <p:cTn id="12" fill="hold">
                            <p:stCondLst>
                              <p:cond delay="2000"/>
                            </p:stCondLst>
                            <p:childTnLst>
                              <p:par>
                                <p:cTn id="13" presetID="22" presetClass="entr" presetSubtype="8" fill="hold" nodeType="after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wipe(left)">
                                      <p:cBhvr>
                                        <p:cTn id="15" dur="1000"/>
                                        <p:tgtEl>
                                          <p:spTgt spid="24"/>
                                        </p:tgtEl>
                                      </p:cBhvr>
                                    </p:animEffect>
                                  </p:childTnLst>
                                </p:cTn>
                              </p:par>
                              <p:par>
                                <p:cTn id="16" presetID="14" presetClass="entr" presetSubtype="10" fill="hold" grpId="0"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randombar(horizontal)">
                                      <p:cBhvr>
                                        <p:cTn id="18"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3" name="AutoShape 6" descr="Danh ca Ngọc Sơn chia sẻ di chúc viết tay sâu sắc và đầy tình cảm của người  cha quá cố - MOLI Star">
            <a:extLst>
              <a:ext uri="{FF2B5EF4-FFF2-40B4-BE49-F238E27FC236}">
                <a16:creationId xmlns:a16="http://schemas.microsoft.com/office/drawing/2014/main" id="{09A0B033-5114-91F5-D69C-16D907191493}"/>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4" name="AutoShape 6" descr="Danh ca Ngọc Sơn chia sẻ di chúc viết tay sâu sắc và đầy tình cảm của người  cha quá cố - MOLI Star">
            <a:extLst>
              <a:ext uri="{FF2B5EF4-FFF2-40B4-BE49-F238E27FC236}">
                <a16:creationId xmlns:a16="http://schemas.microsoft.com/office/drawing/2014/main" id="{C930D15B-602F-4DF2-A7AB-40C76182ACC0}"/>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grpSp>
        <p:nvGrpSpPr>
          <p:cNvPr id="24" name="Nhóm 27">
            <a:extLst>
              <a:ext uri="{FF2B5EF4-FFF2-40B4-BE49-F238E27FC236}">
                <a16:creationId xmlns:a16="http://schemas.microsoft.com/office/drawing/2014/main" id="{0BA576AE-779A-0476-89FB-F0EE6A16EE7C}"/>
              </a:ext>
            </a:extLst>
          </p:cNvPr>
          <p:cNvGrpSpPr/>
          <p:nvPr/>
        </p:nvGrpSpPr>
        <p:grpSpPr>
          <a:xfrm>
            <a:off x="599457" y="1520675"/>
            <a:ext cx="8192588" cy="1298294"/>
            <a:chOff x="1158239" y="3339451"/>
            <a:chExt cx="5901427" cy="1731059"/>
          </a:xfrm>
        </p:grpSpPr>
        <p:grpSp>
          <p:nvGrpSpPr>
            <p:cNvPr id="26" name="Nhóm 89">
              <a:extLst>
                <a:ext uri="{FF2B5EF4-FFF2-40B4-BE49-F238E27FC236}">
                  <a16:creationId xmlns:a16="http://schemas.microsoft.com/office/drawing/2014/main" id="{3D690B85-D7E8-523F-A59E-225766D6959B}"/>
                </a:ext>
              </a:extLst>
            </p:cNvPr>
            <p:cNvGrpSpPr/>
            <p:nvPr/>
          </p:nvGrpSpPr>
          <p:grpSpPr>
            <a:xfrm>
              <a:off x="1158239" y="3339451"/>
              <a:ext cx="5142624" cy="874325"/>
              <a:chOff x="1189622" y="3163085"/>
              <a:chExt cx="5142624" cy="874325"/>
            </a:xfrm>
          </p:grpSpPr>
          <p:sp>
            <p:nvSpPr>
              <p:cNvPr id="28" name="!!4">
                <a:extLst>
                  <a:ext uri="{FF2B5EF4-FFF2-40B4-BE49-F238E27FC236}">
                    <a16:creationId xmlns:a16="http://schemas.microsoft.com/office/drawing/2014/main" id="{46A08BBA-11CA-3605-A61C-A08A7FBF5E8D}"/>
                  </a:ext>
                </a:extLst>
              </p:cNvPr>
              <p:cNvSpPr/>
              <p:nvPr/>
            </p:nvSpPr>
            <p:spPr>
              <a:xfrm>
                <a:off x="1189622" y="3210324"/>
                <a:ext cx="85480" cy="827086"/>
              </a:xfrm>
              <a:prstGeom prst="roundRect">
                <a:avLst/>
              </a:prstGeom>
              <a:solidFill>
                <a:srgbClr val="E768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p>
            </p:txBody>
          </p:sp>
          <p:sp>
            <p:nvSpPr>
              <p:cNvPr id="29" name="!!3">
                <a:extLst>
                  <a:ext uri="{FF2B5EF4-FFF2-40B4-BE49-F238E27FC236}">
                    <a16:creationId xmlns:a16="http://schemas.microsoft.com/office/drawing/2014/main" id="{E2F2527F-4524-DB87-77B9-EE45BE86BF4A}"/>
                  </a:ext>
                </a:extLst>
              </p:cNvPr>
              <p:cNvSpPr txBox="1"/>
              <p:nvPr/>
            </p:nvSpPr>
            <p:spPr>
              <a:xfrm>
                <a:off x="1315742" y="3163085"/>
                <a:ext cx="5016504" cy="492442"/>
              </a:xfrm>
              <a:prstGeom prst="rect">
                <a:avLst/>
              </a:prstGeom>
              <a:noFill/>
            </p:spPr>
            <p:txBody>
              <a:bodyPr wrap="square" rtlCol="0">
                <a:spAutoFit/>
              </a:bodyPr>
              <a:lstStyle/>
              <a:p>
                <a:pPr lvl="0"/>
                <a:endParaRPr lang="en-US" sz="1800" dirty="0">
                  <a:solidFill>
                    <a:srgbClr val="C00000"/>
                  </a:solidFill>
                </a:endParaRPr>
              </a:p>
            </p:txBody>
          </p:sp>
          <p:cxnSp>
            <p:nvCxnSpPr>
              <p:cNvPr id="30" name="!!2">
                <a:extLst>
                  <a:ext uri="{FF2B5EF4-FFF2-40B4-BE49-F238E27FC236}">
                    <a16:creationId xmlns:a16="http://schemas.microsoft.com/office/drawing/2014/main" id="{BD084F6A-6048-4167-EC77-03985E3BCDA4}"/>
                  </a:ext>
                </a:extLst>
              </p:cNvPr>
              <p:cNvCxnSpPr>
                <a:cxnSpLocks/>
              </p:cNvCxnSpPr>
              <p:nvPr/>
            </p:nvCxnSpPr>
            <p:spPr>
              <a:xfrm>
                <a:off x="1275102" y="3654824"/>
                <a:ext cx="3015339" cy="0"/>
              </a:xfrm>
              <a:prstGeom prst="line">
                <a:avLst/>
              </a:prstGeom>
              <a:ln w="12700">
                <a:solidFill>
                  <a:srgbClr val="E7680F"/>
                </a:solidFill>
              </a:ln>
            </p:spPr>
            <p:style>
              <a:lnRef idx="1">
                <a:schemeClr val="accent1"/>
              </a:lnRef>
              <a:fillRef idx="0">
                <a:schemeClr val="accent1"/>
              </a:fillRef>
              <a:effectRef idx="0">
                <a:schemeClr val="accent1"/>
              </a:effectRef>
              <a:fontRef idx="minor">
                <a:schemeClr val="tx1"/>
              </a:fontRef>
            </p:style>
          </p:cxnSp>
        </p:grpSp>
        <p:sp>
          <p:nvSpPr>
            <p:cNvPr id="27" name="!!1">
              <a:extLst>
                <a:ext uri="{FF2B5EF4-FFF2-40B4-BE49-F238E27FC236}">
                  <a16:creationId xmlns:a16="http://schemas.microsoft.com/office/drawing/2014/main" id="{B9B8B857-A9B0-9118-DCA6-97A915F85FAD}"/>
                </a:ext>
              </a:extLst>
            </p:cNvPr>
            <p:cNvSpPr txBox="1"/>
            <p:nvPr/>
          </p:nvSpPr>
          <p:spPr>
            <a:xfrm>
              <a:off x="1243720" y="3839403"/>
              <a:ext cx="5815946" cy="1231107"/>
            </a:xfrm>
            <a:prstGeom prst="rect">
              <a:avLst/>
            </a:prstGeom>
            <a:noFill/>
          </p:spPr>
          <p:txBody>
            <a:bodyPr wrap="square" rtlCol="0">
              <a:spAutoFit/>
            </a:bodyPr>
            <a:lstStyle/>
            <a:p>
              <a:pPr algn="ctr">
                <a:defRPr/>
              </a:pPr>
              <a:r>
                <a:rPr lang="en-US" sz="1800" dirty="0">
                  <a:cs typeface="Arial" pitchFamily="34" charset="0"/>
                </a:rPr>
                <a:t> </a:t>
              </a:r>
              <a:r>
                <a:rPr lang="en-US" sz="1800" dirty="0">
                  <a:latin typeface="Arial" pitchFamily="34" charset="0"/>
                  <a:cs typeface="Arial" pitchFamily="34" charset="0"/>
                </a:rPr>
                <a:t>T</a:t>
              </a:r>
              <a:r>
                <a:rPr lang="vi-VN" sz="1800" dirty="0">
                  <a:cs typeface="Arial" pitchFamily="34" charset="0"/>
                </a:rPr>
                <a:t>ham gia quản lý cơ quan, đơn vị, tổ chức, quản lý kinh tế xã hội, quản lý Nhà nước trong phạm vị chức năng của mình, thực hiện quyền kiểm tra giám sát hoạt động của cơ quan đơn vị, tổ chức theo quy định của </a:t>
              </a:r>
              <a:r>
                <a:rPr lang="en-US" sz="1800" dirty="0">
                  <a:cs typeface="Arial" pitchFamily="34" charset="0"/>
                </a:rPr>
                <a:t>PL</a:t>
              </a:r>
              <a:endParaRPr lang="vi-VN" sz="1800" dirty="0">
                <a:cs typeface="Arial" pitchFamily="34" charset="0"/>
              </a:endParaRPr>
            </a:p>
          </p:txBody>
        </p:sp>
      </p:grpSp>
      <p:grpSp>
        <p:nvGrpSpPr>
          <p:cNvPr id="2" name="Nhóm 27">
            <a:extLst>
              <a:ext uri="{FF2B5EF4-FFF2-40B4-BE49-F238E27FC236}">
                <a16:creationId xmlns:a16="http://schemas.microsoft.com/office/drawing/2014/main" id="{0830AFF7-96BA-5F93-6502-B0E1EABCD651}"/>
              </a:ext>
            </a:extLst>
          </p:cNvPr>
          <p:cNvGrpSpPr/>
          <p:nvPr/>
        </p:nvGrpSpPr>
        <p:grpSpPr>
          <a:xfrm>
            <a:off x="714759" y="3247861"/>
            <a:ext cx="8077286" cy="1298294"/>
            <a:chOff x="1158239" y="3339451"/>
            <a:chExt cx="5615755" cy="1731059"/>
          </a:xfrm>
        </p:grpSpPr>
        <p:grpSp>
          <p:nvGrpSpPr>
            <p:cNvPr id="6" name="Nhóm 89">
              <a:extLst>
                <a:ext uri="{FF2B5EF4-FFF2-40B4-BE49-F238E27FC236}">
                  <a16:creationId xmlns:a16="http://schemas.microsoft.com/office/drawing/2014/main" id="{8FF8D93B-A94B-0022-C165-219C94C6EE09}"/>
                </a:ext>
              </a:extLst>
            </p:cNvPr>
            <p:cNvGrpSpPr/>
            <p:nvPr/>
          </p:nvGrpSpPr>
          <p:grpSpPr>
            <a:xfrm>
              <a:off x="1158239" y="3339451"/>
              <a:ext cx="5142624" cy="874325"/>
              <a:chOff x="1189622" y="3163085"/>
              <a:chExt cx="5142624" cy="874325"/>
            </a:xfrm>
          </p:grpSpPr>
          <p:sp>
            <p:nvSpPr>
              <p:cNvPr id="8" name="!!4">
                <a:extLst>
                  <a:ext uri="{FF2B5EF4-FFF2-40B4-BE49-F238E27FC236}">
                    <a16:creationId xmlns:a16="http://schemas.microsoft.com/office/drawing/2014/main" id="{F049698B-39D8-1AB7-57D9-CA9B15BB5F2A}"/>
                  </a:ext>
                </a:extLst>
              </p:cNvPr>
              <p:cNvSpPr/>
              <p:nvPr/>
            </p:nvSpPr>
            <p:spPr>
              <a:xfrm>
                <a:off x="1189622" y="3210324"/>
                <a:ext cx="85480" cy="827086"/>
              </a:xfrm>
              <a:prstGeom prst="roundRect">
                <a:avLst/>
              </a:prstGeom>
              <a:solidFill>
                <a:srgbClr val="E768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p>
            </p:txBody>
          </p:sp>
          <p:sp>
            <p:nvSpPr>
              <p:cNvPr id="9" name="!!3">
                <a:extLst>
                  <a:ext uri="{FF2B5EF4-FFF2-40B4-BE49-F238E27FC236}">
                    <a16:creationId xmlns:a16="http://schemas.microsoft.com/office/drawing/2014/main" id="{E9FE9395-E71D-4404-0965-B9BCCE5FDA89}"/>
                  </a:ext>
                </a:extLst>
              </p:cNvPr>
              <p:cNvSpPr txBox="1"/>
              <p:nvPr/>
            </p:nvSpPr>
            <p:spPr>
              <a:xfrm>
                <a:off x="1315742" y="3163085"/>
                <a:ext cx="5016504" cy="492442"/>
              </a:xfrm>
              <a:prstGeom prst="rect">
                <a:avLst/>
              </a:prstGeom>
              <a:noFill/>
            </p:spPr>
            <p:txBody>
              <a:bodyPr wrap="square" rtlCol="0">
                <a:spAutoFit/>
              </a:bodyPr>
              <a:lstStyle/>
              <a:p>
                <a:pPr lvl="0" algn="ctr"/>
                <a:endParaRPr lang="en-US" sz="1800" dirty="0">
                  <a:solidFill>
                    <a:srgbClr val="C00000"/>
                  </a:solidFill>
                </a:endParaRPr>
              </a:p>
            </p:txBody>
          </p:sp>
          <p:cxnSp>
            <p:nvCxnSpPr>
              <p:cNvPr id="10" name="!!2">
                <a:extLst>
                  <a:ext uri="{FF2B5EF4-FFF2-40B4-BE49-F238E27FC236}">
                    <a16:creationId xmlns:a16="http://schemas.microsoft.com/office/drawing/2014/main" id="{2B9D64D6-0A6B-BC17-D824-B4486F4D761E}"/>
                  </a:ext>
                </a:extLst>
              </p:cNvPr>
              <p:cNvCxnSpPr>
                <a:cxnSpLocks/>
              </p:cNvCxnSpPr>
              <p:nvPr/>
            </p:nvCxnSpPr>
            <p:spPr>
              <a:xfrm>
                <a:off x="1275102" y="3654824"/>
                <a:ext cx="3015339" cy="0"/>
              </a:xfrm>
              <a:prstGeom prst="line">
                <a:avLst/>
              </a:prstGeom>
              <a:ln w="12700">
                <a:solidFill>
                  <a:srgbClr val="E7680F"/>
                </a:solidFill>
              </a:ln>
            </p:spPr>
            <p:style>
              <a:lnRef idx="1">
                <a:schemeClr val="accent1"/>
              </a:lnRef>
              <a:fillRef idx="0">
                <a:schemeClr val="accent1"/>
              </a:fillRef>
              <a:effectRef idx="0">
                <a:schemeClr val="accent1"/>
              </a:effectRef>
              <a:fontRef idx="minor">
                <a:schemeClr val="tx1"/>
              </a:fontRef>
            </p:style>
          </p:cxnSp>
        </p:grpSp>
        <p:sp>
          <p:nvSpPr>
            <p:cNvPr id="7" name="!!1">
              <a:extLst>
                <a:ext uri="{FF2B5EF4-FFF2-40B4-BE49-F238E27FC236}">
                  <a16:creationId xmlns:a16="http://schemas.microsoft.com/office/drawing/2014/main" id="{D55567AA-FF27-142C-1495-F997A13A892C}"/>
                </a:ext>
              </a:extLst>
            </p:cNvPr>
            <p:cNvSpPr txBox="1"/>
            <p:nvPr/>
          </p:nvSpPr>
          <p:spPr>
            <a:xfrm>
              <a:off x="1376367" y="3839403"/>
              <a:ext cx="5397627" cy="1231107"/>
            </a:xfrm>
            <a:prstGeom prst="rect">
              <a:avLst/>
            </a:prstGeom>
            <a:noFill/>
          </p:spPr>
          <p:txBody>
            <a:bodyPr wrap="square" rtlCol="0">
              <a:spAutoFit/>
            </a:bodyPr>
            <a:lstStyle/>
            <a:p>
              <a:pPr algn="ctr">
                <a:defRPr/>
              </a:pPr>
              <a:r>
                <a:rPr lang="en-US" sz="1800" dirty="0">
                  <a:latin typeface="Arial" pitchFamily="34" charset="0"/>
                  <a:cs typeface="Arial" pitchFamily="34" charset="0"/>
                </a:rPr>
                <a:t> </a:t>
              </a:r>
              <a:r>
                <a:rPr lang="vi-VN" sz="1800" dirty="0">
                  <a:solidFill>
                    <a:schemeClr val="tx1"/>
                  </a:solidFill>
                  <a:cs typeface="Arial" pitchFamily="34" charset="0"/>
                </a:rPr>
                <a:t>tổ chức, giáo dục động viên người lao động phát huy vai trò làm chủ đất nước, thực hiện nghĩa vụ công dân, xây dựng và phát triển bảo vệ Tổ quốc Việt Nam XHCN.</a:t>
              </a:r>
              <a:endParaRPr lang="vi-VN" sz="1800" dirty="0">
                <a:latin typeface="Arial" pitchFamily="34" charset="0"/>
                <a:cs typeface="Arial" pitchFamily="34" charset="0"/>
              </a:endParaRPr>
            </a:p>
          </p:txBody>
        </p:sp>
      </p:grpSp>
      <p:sp>
        <p:nvSpPr>
          <p:cNvPr id="5" name="TextBox 4">
            <a:extLst>
              <a:ext uri="{FF2B5EF4-FFF2-40B4-BE49-F238E27FC236}">
                <a16:creationId xmlns:a16="http://schemas.microsoft.com/office/drawing/2014/main" id="{4D4C1966-17E7-B9C3-8979-D1A4443AF523}"/>
              </a:ext>
            </a:extLst>
          </p:cNvPr>
          <p:cNvSpPr txBox="1"/>
          <p:nvPr/>
        </p:nvSpPr>
        <p:spPr>
          <a:xfrm>
            <a:off x="-2586038" y="934572"/>
            <a:ext cx="5172076" cy="707886"/>
          </a:xfrm>
          <a:prstGeom prst="rect">
            <a:avLst/>
          </a:prstGeom>
          <a:noFill/>
        </p:spPr>
        <p:txBody>
          <a:bodyPr wrap="square" rtlCol="0">
            <a:spAutoFit/>
          </a:bodyPr>
          <a:lstStyle/>
          <a:p>
            <a:pPr algn="r">
              <a:defRPr/>
            </a:pPr>
            <a:r>
              <a:rPr lang="en-US" sz="2000" b="1" dirty="0">
                <a:cs typeface="Arial" pitchFamily="34" charset="0"/>
              </a:rPr>
              <a:t>3.9.2</a:t>
            </a:r>
            <a:r>
              <a:rPr lang="vi-VN" sz="2000" b="1" dirty="0">
                <a:cs typeface="Arial" pitchFamily="34" charset="0"/>
              </a:rPr>
              <a:t>. </a:t>
            </a:r>
            <a:r>
              <a:rPr lang="en-US" sz="2000" b="1" dirty="0" err="1">
                <a:cs typeface="Arial" pitchFamily="34" charset="0"/>
              </a:rPr>
              <a:t>Chức</a:t>
            </a:r>
            <a:r>
              <a:rPr lang="en-US" sz="2000" b="1" dirty="0">
                <a:cs typeface="Arial" pitchFamily="34" charset="0"/>
              </a:rPr>
              <a:t> </a:t>
            </a:r>
            <a:r>
              <a:rPr lang="en-US" sz="2000" b="1" dirty="0" err="1">
                <a:cs typeface="Arial" pitchFamily="34" charset="0"/>
              </a:rPr>
              <a:t>năng</a:t>
            </a:r>
            <a:endParaRPr lang="vi-VN" sz="2000" b="1" dirty="0">
              <a:solidFill>
                <a:schemeClr val="tx1">
                  <a:lumMod val="50000"/>
                </a:schemeClr>
              </a:solidFill>
              <a:cs typeface="Arial" pitchFamily="34" charset="0"/>
            </a:endParaRPr>
          </a:p>
          <a:p>
            <a:pPr algn="ctr"/>
            <a:endParaRPr lang="vi-VN" sz="2000" b="1" dirty="0">
              <a:solidFill>
                <a:srgbClr val="C00000"/>
              </a:solidFill>
              <a:latin typeface="Arial" panose="020B0604020202020204" pitchFamily="34" charset="0"/>
              <a:ea typeface="Roboto" panose="02000000000000000000" pitchFamily="2" charset="0"/>
              <a:cs typeface="Arial" panose="020B0604020202020204" pitchFamily="34" charset="0"/>
            </a:endParaRPr>
          </a:p>
        </p:txBody>
      </p:sp>
      <p:sp>
        <p:nvSpPr>
          <p:cNvPr id="11" name="TextBox 10">
            <a:extLst>
              <a:ext uri="{FF2B5EF4-FFF2-40B4-BE49-F238E27FC236}">
                <a16:creationId xmlns:a16="http://schemas.microsoft.com/office/drawing/2014/main" id="{940934AB-6F92-A6F9-64CD-F0C8E64F72F7}"/>
              </a:ext>
            </a:extLst>
          </p:cNvPr>
          <p:cNvSpPr txBox="1"/>
          <p:nvPr/>
        </p:nvSpPr>
        <p:spPr>
          <a:xfrm>
            <a:off x="230980" y="570213"/>
            <a:ext cx="3890964" cy="400110"/>
          </a:xfrm>
          <a:prstGeom prst="rect">
            <a:avLst/>
          </a:prstGeom>
          <a:noFill/>
        </p:spPr>
        <p:txBody>
          <a:bodyPr wrap="square" rtlCol="0">
            <a:spAutoFit/>
          </a:bodyPr>
          <a:lstStyle/>
          <a:p>
            <a:pPr>
              <a:defRPr/>
            </a:pPr>
            <a:r>
              <a:rPr lang="vi-VN" sz="2000" b="1" dirty="0">
                <a:solidFill>
                  <a:srgbClr val="C00000"/>
                </a:solidFill>
                <a:cs typeface="Arial" pitchFamily="34" charset="0"/>
              </a:rPr>
              <a:t>3.</a:t>
            </a:r>
            <a:r>
              <a:rPr lang="en-US" sz="2000" b="1" dirty="0">
                <a:solidFill>
                  <a:srgbClr val="C00000"/>
                </a:solidFill>
                <a:cs typeface="Arial" pitchFamily="34" charset="0"/>
              </a:rPr>
              <a:t>9.</a:t>
            </a:r>
            <a:r>
              <a:rPr lang="vi-VN" sz="2000" b="1" dirty="0">
                <a:solidFill>
                  <a:srgbClr val="C00000"/>
                </a:solidFill>
                <a:cs typeface="Arial" pitchFamily="34" charset="0"/>
              </a:rPr>
              <a:t> Công đoàn</a:t>
            </a:r>
            <a:endParaRPr lang="vi-VN" sz="2000" b="1" dirty="0">
              <a:solidFill>
                <a:srgbClr val="C00000"/>
              </a:solidFill>
              <a:latin typeface="Arial" panose="020B0604020202020204" pitchFamily="34" charset="0"/>
              <a:ea typeface="Roboto" panose="02000000000000000000" pitchFamily="2" charset="0"/>
              <a:cs typeface="Arial" panose="020B0604020202020204" pitchFamily="34" charset="0"/>
            </a:endParaRPr>
          </a:p>
        </p:txBody>
      </p:sp>
    </p:spTree>
    <p:extLst>
      <p:ext uri="{BB962C8B-B14F-4D97-AF65-F5344CB8AC3E}">
        <p14:creationId xmlns:p14="http://schemas.microsoft.com/office/powerpoint/2010/main" val="360363526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1000"/>
                                        <p:tgtEl>
                                          <p:spTgt spid="24"/>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left)">
                                      <p:cBhvr>
                                        <p:cTn id="11" dur="1000"/>
                                        <p:tgtEl>
                                          <p:spTgt spid="2"/>
                                        </p:tgtEl>
                                      </p:cBhvr>
                                    </p:animEffect>
                                  </p:childTnLst>
                                </p:cTn>
                              </p:par>
                              <p:par>
                                <p:cTn id="12" presetID="14" presetClass="entr" presetSubtype="10"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randombar(horizontal)">
                                      <p:cBhvr>
                                        <p:cTn id="14" dur="1000"/>
                                        <p:tgtEl>
                                          <p:spTgt spid="5"/>
                                        </p:tgtEl>
                                      </p:cBhvr>
                                    </p:animEffect>
                                  </p:childTnLst>
                                </p:cTn>
                              </p:par>
                              <p:par>
                                <p:cTn id="15" presetID="14" presetClass="entr" presetSubtype="10"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randombar(horizontal)">
                                      <p:cBhvr>
                                        <p:cTn id="17"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1" grpId="0"/>
    </p:bld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3" name="AutoShape 6" descr="Danh ca Ngọc Sơn chia sẻ di chúc viết tay sâu sắc và đầy tình cảm của người  cha quá cố - MOLI Star">
            <a:extLst>
              <a:ext uri="{FF2B5EF4-FFF2-40B4-BE49-F238E27FC236}">
                <a16:creationId xmlns:a16="http://schemas.microsoft.com/office/drawing/2014/main" id="{09A0B033-5114-91F5-D69C-16D907191493}"/>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4" name="AutoShape 6" descr="Danh ca Ngọc Sơn chia sẻ di chúc viết tay sâu sắc và đầy tình cảm của người  cha quá cố - MOLI Star">
            <a:extLst>
              <a:ext uri="{FF2B5EF4-FFF2-40B4-BE49-F238E27FC236}">
                <a16:creationId xmlns:a16="http://schemas.microsoft.com/office/drawing/2014/main" id="{DCCCAAA5-04D5-71FE-9DCB-C141B909C7C8}"/>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cxnSp>
        <p:nvCxnSpPr>
          <p:cNvPr id="16" name="Đường kết nối: Mũi tên Gấp khúc 6">
            <a:extLst>
              <a:ext uri="{FF2B5EF4-FFF2-40B4-BE49-F238E27FC236}">
                <a16:creationId xmlns:a16="http://schemas.microsoft.com/office/drawing/2014/main" id="{72F8B575-8AA1-7888-3D1F-80CC676215E7}"/>
              </a:ext>
            </a:extLst>
          </p:cNvPr>
          <p:cNvCxnSpPr>
            <a:cxnSpLocks/>
          </p:cNvCxnSpPr>
          <p:nvPr/>
        </p:nvCxnSpPr>
        <p:spPr>
          <a:xfrm>
            <a:off x="526370" y="1198574"/>
            <a:ext cx="1263050" cy="500645"/>
          </a:xfrm>
          <a:prstGeom prst="bentConnector3">
            <a:avLst>
              <a:gd name="adj1" fmla="val 61312"/>
            </a:avLst>
          </a:prstGeom>
          <a:ln w="28575">
            <a:solidFill>
              <a:srgbClr val="E7680F"/>
            </a:solidFill>
            <a:tailEnd type="triangle"/>
          </a:ln>
        </p:spPr>
        <p:style>
          <a:lnRef idx="1">
            <a:schemeClr val="accent1"/>
          </a:lnRef>
          <a:fillRef idx="0">
            <a:schemeClr val="accent1"/>
          </a:fillRef>
          <a:effectRef idx="0">
            <a:schemeClr val="accent1"/>
          </a:effectRef>
          <a:fontRef idx="minor">
            <a:schemeClr val="tx1"/>
          </a:fontRef>
        </p:style>
      </p:cxnSp>
      <p:grpSp>
        <p:nvGrpSpPr>
          <p:cNvPr id="17" name="Nhóm 40">
            <a:extLst>
              <a:ext uri="{FF2B5EF4-FFF2-40B4-BE49-F238E27FC236}">
                <a16:creationId xmlns:a16="http://schemas.microsoft.com/office/drawing/2014/main" id="{A129B5DC-2348-59D2-A5AD-3424F0ECFD80}"/>
              </a:ext>
            </a:extLst>
          </p:cNvPr>
          <p:cNvGrpSpPr/>
          <p:nvPr/>
        </p:nvGrpSpPr>
        <p:grpSpPr>
          <a:xfrm>
            <a:off x="1569229" y="1336910"/>
            <a:ext cx="7260046" cy="836847"/>
            <a:chOff x="4793508" y="3391432"/>
            <a:chExt cx="5538548" cy="879155"/>
          </a:xfrm>
        </p:grpSpPr>
        <p:grpSp>
          <p:nvGrpSpPr>
            <p:cNvPr id="19" name="Nhóm 53">
              <a:extLst>
                <a:ext uri="{FF2B5EF4-FFF2-40B4-BE49-F238E27FC236}">
                  <a16:creationId xmlns:a16="http://schemas.microsoft.com/office/drawing/2014/main" id="{5ED63B45-147F-B970-1F75-33CE649E8C27}"/>
                </a:ext>
              </a:extLst>
            </p:cNvPr>
            <p:cNvGrpSpPr/>
            <p:nvPr/>
          </p:nvGrpSpPr>
          <p:grpSpPr>
            <a:xfrm>
              <a:off x="5137109" y="3391432"/>
              <a:ext cx="5194947" cy="879155"/>
              <a:chOff x="5297995" y="3645330"/>
              <a:chExt cx="3798999" cy="642915"/>
            </a:xfrm>
          </p:grpSpPr>
          <p:sp>
            <p:nvSpPr>
              <p:cNvPr id="21" name="Hình chữ nhật: Góc Tròn 54">
                <a:extLst>
                  <a:ext uri="{FF2B5EF4-FFF2-40B4-BE49-F238E27FC236}">
                    <a16:creationId xmlns:a16="http://schemas.microsoft.com/office/drawing/2014/main" id="{B5CCA18A-454D-5113-981D-D478D035C09B}"/>
                  </a:ext>
                </a:extLst>
              </p:cNvPr>
              <p:cNvSpPr/>
              <p:nvPr/>
            </p:nvSpPr>
            <p:spPr>
              <a:xfrm>
                <a:off x="5297995" y="3645330"/>
                <a:ext cx="3798999" cy="642915"/>
              </a:xfrm>
              <a:prstGeom prst="roundRect">
                <a:avLst>
                  <a:gd name="adj" fmla="val 50000"/>
                </a:avLst>
              </a:prstGeom>
              <a:solidFill>
                <a:schemeClr val="bg1">
                  <a:lumMod val="95000"/>
                </a:schemeClr>
              </a:solidFill>
              <a:ln>
                <a:solidFill>
                  <a:srgbClr val="E7680F"/>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22" name="Hình chữ nhật: Góc Tròn 55">
                <a:extLst>
                  <a:ext uri="{FF2B5EF4-FFF2-40B4-BE49-F238E27FC236}">
                    <a16:creationId xmlns:a16="http://schemas.microsoft.com/office/drawing/2014/main" id="{816B5671-6E6E-4D35-83A9-F1D4284670BB}"/>
                  </a:ext>
                </a:extLst>
              </p:cNvPr>
              <p:cNvSpPr/>
              <p:nvPr/>
            </p:nvSpPr>
            <p:spPr>
              <a:xfrm>
                <a:off x="5426767" y="3731052"/>
                <a:ext cx="3556981" cy="471470"/>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23" name="TextBox 27">
                <a:extLst>
                  <a:ext uri="{FF2B5EF4-FFF2-40B4-BE49-F238E27FC236}">
                    <a16:creationId xmlns:a16="http://schemas.microsoft.com/office/drawing/2014/main" id="{09C9C84C-37BE-5A2F-11EB-48669EBDD973}"/>
                  </a:ext>
                </a:extLst>
              </p:cNvPr>
              <p:cNvSpPr txBox="1"/>
              <p:nvPr/>
            </p:nvSpPr>
            <p:spPr>
              <a:xfrm>
                <a:off x="5310943" y="3687675"/>
                <a:ext cx="3731820" cy="558224"/>
              </a:xfrm>
              <a:prstGeom prst="rect">
                <a:avLst/>
              </a:prstGeom>
              <a:noFill/>
            </p:spPr>
            <p:txBody>
              <a:bodyPr wrap="square" rtlCol="0">
                <a:spAutoFit/>
              </a:bodyPr>
              <a:lstStyle/>
              <a:p>
                <a:pPr algn="ctr">
                  <a:lnSpc>
                    <a:spcPct val="120000"/>
                  </a:lnSpc>
                </a:pPr>
                <a:r>
                  <a:rPr lang="vi-VN" sz="1800" dirty="0">
                    <a:cs typeface="Arial" pitchFamily="34" charset="0"/>
                  </a:rPr>
                  <a:t>Hướng dẫn, tư vấn cho </a:t>
                </a:r>
                <a:r>
                  <a:rPr lang="en-US" sz="1800" dirty="0">
                    <a:cs typeface="Arial" pitchFamily="34" charset="0"/>
                  </a:rPr>
                  <a:t>NLĐ </a:t>
                </a:r>
                <a:r>
                  <a:rPr lang="vi-VN" sz="1800" dirty="0">
                    <a:cs typeface="Arial" pitchFamily="34" charset="0"/>
                  </a:rPr>
                  <a:t>về quyền, nghĩa vụ của </a:t>
                </a:r>
                <a:r>
                  <a:rPr lang="en-US" sz="1800" dirty="0">
                    <a:cs typeface="Arial" pitchFamily="34" charset="0"/>
                  </a:rPr>
                  <a:t>NLĐ </a:t>
                </a:r>
                <a:r>
                  <a:rPr lang="vi-VN" sz="1800" dirty="0">
                    <a:cs typeface="Arial" pitchFamily="34" charset="0"/>
                  </a:rPr>
                  <a:t>khi giao kết, thực hiện </a:t>
                </a:r>
                <a:r>
                  <a:rPr lang="en-US" sz="1800" dirty="0">
                    <a:cs typeface="Arial" pitchFamily="34" charset="0"/>
                  </a:rPr>
                  <a:t>HĐLĐ</a:t>
                </a:r>
                <a:r>
                  <a:rPr lang="vi-VN" sz="1800" dirty="0">
                    <a:cs typeface="Arial" pitchFamily="34" charset="0"/>
                  </a:rPr>
                  <a:t>, </a:t>
                </a:r>
                <a:r>
                  <a:rPr lang="en-US" sz="1800" dirty="0">
                    <a:cs typeface="Arial" pitchFamily="34" charset="0"/>
                  </a:rPr>
                  <a:t>HĐ </a:t>
                </a:r>
                <a:r>
                  <a:rPr lang="vi-VN" sz="1800" dirty="0">
                    <a:cs typeface="Arial" pitchFamily="34" charset="0"/>
                  </a:rPr>
                  <a:t>làm việc với đơn vị sử dụng </a:t>
                </a:r>
                <a:r>
                  <a:rPr lang="en-US" sz="1800" dirty="0">
                    <a:cs typeface="Arial" pitchFamily="34" charset="0"/>
                  </a:rPr>
                  <a:t>LĐ</a:t>
                </a:r>
                <a:endParaRPr lang="vi-VN" sz="1650" b="1" i="1" dirty="0">
                  <a:latin typeface="Arial" panose="020B0604020202020204" pitchFamily="34" charset="0"/>
                  <a:ea typeface="Roboto" panose="02000000000000000000" pitchFamily="2" charset="0"/>
                  <a:cs typeface="Arial" panose="020B0604020202020204" pitchFamily="34" charset="0"/>
                </a:endParaRPr>
              </a:p>
            </p:txBody>
          </p:sp>
        </p:grpSp>
        <p:cxnSp>
          <p:nvCxnSpPr>
            <p:cNvPr id="20" name="Đường nối Thẳng 35">
              <a:extLst>
                <a:ext uri="{FF2B5EF4-FFF2-40B4-BE49-F238E27FC236}">
                  <a16:creationId xmlns:a16="http://schemas.microsoft.com/office/drawing/2014/main" id="{5F23F5C2-B773-0EE7-FDF8-62F95956D1DE}"/>
                </a:ext>
              </a:extLst>
            </p:cNvPr>
            <p:cNvCxnSpPr>
              <a:cxnSpLocks/>
            </p:cNvCxnSpPr>
            <p:nvPr/>
          </p:nvCxnSpPr>
          <p:spPr>
            <a:xfrm flipV="1">
              <a:off x="4793508" y="3770264"/>
              <a:ext cx="343603" cy="597"/>
            </a:xfrm>
            <a:prstGeom prst="line">
              <a:avLst/>
            </a:prstGeom>
            <a:ln w="19050">
              <a:solidFill>
                <a:srgbClr val="E7680F"/>
              </a:solidFill>
            </a:ln>
          </p:spPr>
          <p:style>
            <a:lnRef idx="1">
              <a:schemeClr val="accent1"/>
            </a:lnRef>
            <a:fillRef idx="0">
              <a:schemeClr val="accent1"/>
            </a:fillRef>
            <a:effectRef idx="0">
              <a:schemeClr val="accent1"/>
            </a:effectRef>
            <a:fontRef idx="minor">
              <a:schemeClr val="tx1"/>
            </a:fontRef>
          </p:style>
        </p:cxnSp>
      </p:grpSp>
      <p:cxnSp>
        <p:nvCxnSpPr>
          <p:cNvPr id="24" name="Đường kết nối: Mũi tên Gấp khúc 15">
            <a:extLst>
              <a:ext uri="{FF2B5EF4-FFF2-40B4-BE49-F238E27FC236}">
                <a16:creationId xmlns:a16="http://schemas.microsoft.com/office/drawing/2014/main" id="{54C4A338-7527-639C-49E5-DC3B066765B7}"/>
              </a:ext>
            </a:extLst>
          </p:cNvPr>
          <p:cNvCxnSpPr>
            <a:cxnSpLocks/>
          </p:cNvCxnSpPr>
          <p:nvPr/>
        </p:nvCxnSpPr>
        <p:spPr>
          <a:xfrm rot="16200000" flipH="1">
            <a:off x="1130740" y="1840276"/>
            <a:ext cx="998768" cy="631523"/>
          </a:xfrm>
          <a:prstGeom prst="bentConnector2">
            <a:avLst/>
          </a:prstGeom>
          <a:ln w="28575">
            <a:solidFill>
              <a:srgbClr val="E7680F"/>
            </a:solidFill>
            <a:tailEnd type="triangle"/>
          </a:ln>
        </p:spPr>
        <p:style>
          <a:lnRef idx="1">
            <a:schemeClr val="accent1"/>
          </a:lnRef>
          <a:fillRef idx="0">
            <a:schemeClr val="accent1"/>
          </a:fillRef>
          <a:effectRef idx="0">
            <a:schemeClr val="accent1"/>
          </a:effectRef>
          <a:fontRef idx="minor">
            <a:schemeClr val="tx1"/>
          </a:fontRef>
        </p:style>
      </p:cxnSp>
      <p:grpSp>
        <p:nvGrpSpPr>
          <p:cNvPr id="25" name="Nhóm 36">
            <a:extLst>
              <a:ext uri="{FF2B5EF4-FFF2-40B4-BE49-F238E27FC236}">
                <a16:creationId xmlns:a16="http://schemas.microsoft.com/office/drawing/2014/main" id="{046B421E-9670-BDCE-4CD0-1F370213583B}"/>
              </a:ext>
            </a:extLst>
          </p:cNvPr>
          <p:cNvGrpSpPr/>
          <p:nvPr/>
        </p:nvGrpSpPr>
        <p:grpSpPr>
          <a:xfrm>
            <a:off x="1799263" y="2402305"/>
            <a:ext cx="7030012" cy="802480"/>
            <a:chOff x="4648572" y="4279302"/>
            <a:chExt cx="6508879" cy="1069973"/>
          </a:xfrm>
        </p:grpSpPr>
        <p:grpSp>
          <p:nvGrpSpPr>
            <p:cNvPr id="27" name="Nhóm 49">
              <a:extLst>
                <a:ext uri="{FF2B5EF4-FFF2-40B4-BE49-F238E27FC236}">
                  <a16:creationId xmlns:a16="http://schemas.microsoft.com/office/drawing/2014/main" id="{B013ECC3-C719-F588-E98D-50CA7083DB0C}"/>
                </a:ext>
              </a:extLst>
            </p:cNvPr>
            <p:cNvGrpSpPr/>
            <p:nvPr/>
          </p:nvGrpSpPr>
          <p:grpSpPr>
            <a:xfrm>
              <a:off x="4933244" y="4279302"/>
              <a:ext cx="6224207" cy="1069973"/>
              <a:chOff x="5148910" y="3547828"/>
              <a:chExt cx="4551683" cy="782459"/>
            </a:xfrm>
          </p:grpSpPr>
          <p:sp>
            <p:nvSpPr>
              <p:cNvPr id="29" name="Hình chữ nhật: Góc Tròn 50">
                <a:extLst>
                  <a:ext uri="{FF2B5EF4-FFF2-40B4-BE49-F238E27FC236}">
                    <a16:creationId xmlns:a16="http://schemas.microsoft.com/office/drawing/2014/main" id="{60A327C9-050F-2884-9CE2-F623DFC3BA33}"/>
                  </a:ext>
                </a:extLst>
              </p:cNvPr>
              <p:cNvSpPr/>
              <p:nvPr/>
            </p:nvSpPr>
            <p:spPr>
              <a:xfrm>
                <a:off x="5148910" y="3547828"/>
                <a:ext cx="4551683" cy="782459"/>
              </a:xfrm>
              <a:prstGeom prst="roundRect">
                <a:avLst>
                  <a:gd name="adj" fmla="val 50000"/>
                </a:avLst>
              </a:prstGeom>
              <a:solidFill>
                <a:schemeClr val="bg1">
                  <a:lumMod val="95000"/>
                </a:schemeClr>
              </a:solidFill>
              <a:ln>
                <a:solidFill>
                  <a:srgbClr val="E7680F"/>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30" name="Hình chữ nhật: Góc Tròn 51">
                <a:extLst>
                  <a:ext uri="{FF2B5EF4-FFF2-40B4-BE49-F238E27FC236}">
                    <a16:creationId xmlns:a16="http://schemas.microsoft.com/office/drawing/2014/main" id="{B80342C3-95EE-697C-502C-6AA1510121AE}"/>
                  </a:ext>
                </a:extLst>
              </p:cNvPr>
              <p:cNvSpPr/>
              <p:nvPr/>
            </p:nvSpPr>
            <p:spPr>
              <a:xfrm>
                <a:off x="5277681" y="3633289"/>
                <a:ext cx="4273826" cy="611533"/>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31" name="TextBox 27">
                <a:extLst>
                  <a:ext uri="{FF2B5EF4-FFF2-40B4-BE49-F238E27FC236}">
                    <a16:creationId xmlns:a16="http://schemas.microsoft.com/office/drawing/2014/main" id="{98CCCA74-BC5A-7D93-9912-0E4C05A6E94C}"/>
                  </a:ext>
                </a:extLst>
              </p:cNvPr>
              <p:cNvSpPr txBox="1"/>
              <p:nvPr/>
            </p:nvSpPr>
            <p:spPr>
              <a:xfrm>
                <a:off x="5277681" y="3602167"/>
                <a:ext cx="4273826" cy="708481"/>
              </a:xfrm>
              <a:prstGeom prst="rect">
                <a:avLst/>
              </a:prstGeom>
              <a:noFill/>
            </p:spPr>
            <p:txBody>
              <a:bodyPr wrap="square" rtlCol="0">
                <a:spAutoFit/>
              </a:bodyPr>
              <a:lstStyle/>
              <a:p>
                <a:pPr algn="ctr">
                  <a:lnSpc>
                    <a:spcPct val="120000"/>
                  </a:lnSpc>
                </a:pPr>
                <a:r>
                  <a:rPr lang="vi-VN" sz="1800" dirty="0">
                    <a:cs typeface="Arial" pitchFamily="34" charset="0"/>
                  </a:rPr>
                  <a:t>Đại diện cho tập thể </a:t>
                </a:r>
                <a:r>
                  <a:rPr lang="en-US" sz="1800" dirty="0">
                    <a:cs typeface="Arial" pitchFamily="34" charset="0"/>
                  </a:rPr>
                  <a:t>NLĐ </a:t>
                </a:r>
                <a:r>
                  <a:rPr lang="vi-VN" sz="1800" dirty="0">
                    <a:cs typeface="Arial" pitchFamily="34" charset="0"/>
                  </a:rPr>
                  <a:t>thương lượng, ký kết và giám sát việc thực hiện thoả ước </a:t>
                </a:r>
                <a:r>
                  <a:rPr lang="en-US" sz="1800" dirty="0">
                    <a:cs typeface="Arial" pitchFamily="34" charset="0"/>
                  </a:rPr>
                  <a:t>LĐ</a:t>
                </a:r>
                <a:r>
                  <a:rPr lang="vi-VN" sz="1800" dirty="0">
                    <a:cs typeface="Arial" pitchFamily="34" charset="0"/>
                  </a:rPr>
                  <a:t> tập thể</a:t>
                </a:r>
                <a:endParaRPr lang="vi-VN" sz="1650" b="1" i="1" dirty="0">
                  <a:latin typeface="Arial" panose="020B0604020202020204" pitchFamily="34" charset="0"/>
                  <a:ea typeface="Roboto" panose="02000000000000000000" pitchFamily="2" charset="0"/>
                  <a:cs typeface="Arial" panose="020B0604020202020204" pitchFamily="34" charset="0"/>
                </a:endParaRPr>
              </a:p>
            </p:txBody>
          </p:sp>
        </p:grpSp>
        <p:cxnSp>
          <p:nvCxnSpPr>
            <p:cNvPr id="28" name="Đường nối Thẳng 59">
              <a:extLst>
                <a:ext uri="{FF2B5EF4-FFF2-40B4-BE49-F238E27FC236}">
                  <a16:creationId xmlns:a16="http://schemas.microsoft.com/office/drawing/2014/main" id="{C7B3BE8F-E25A-8D59-D8D6-BD73F76BED5B}"/>
                </a:ext>
              </a:extLst>
            </p:cNvPr>
            <p:cNvCxnSpPr>
              <a:cxnSpLocks/>
            </p:cNvCxnSpPr>
            <p:nvPr/>
          </p:nvCxnSpPr>
          <p:spPr>
            <a:xfrm>
              <a:off x="4648572" y="4618876"/>
              <a:ext cx="306323" cy="3"/>
            </a:xfrm>
            <a:prstGeom prst="line">
              <a:avLst/>
            </a:prstGeom>
            <a:ln w="19050">
              <a:solidFill>
                <a:srgbClr val="E7680F"/>
              </a:solidFill>
            </a:ln>
          </p:spPr>
          <p:style>
            <a:lnRef idx="1">
              <a:schemeClr val="accent1"/>
            </a:lnRef>
            <a:fillRef idx="0">
              <a:schemeClr val="accent1"/>
            </a:fillRef>
            <a:effectRef idx="0">
              <a:schemeClr val="accent1"/>
            </a:effectRef>
            <a:fontRef idx="minor">
              <a:schemeClr val="tx1"/>
            </a:fontRef>
          </p:style>
        </p:cxnSp>
      </p:grpSp>
      <p:grpSp>
        <p:nvGrpSpPr>
          <p:cNvPr id="33" name="Nhóm 87">
            <a:extLst>
              <a:ext uri="{FF2B5EF4-FFF2-40B4-BE49-F238E27FC236}">
                <a16:creationId xmlns:a16="http://schemas.microsoft.com/office/drawing/2014/main" id="{378DC5C9-7FB6-7D94-FD4E-21A36148629C}"/>
              </a:ext>
            </a:extLst>
          </p:cNvPr>
          <p:cNvGrpSpPr/>
          <p:nvPr/>
        </p:nvGrpSpPr>
        <p:grpSpPr>
          <a:xfrm>
            <a:off x="455447" y="459550"/>
            <a:ext cx="5397746" cy="727546"/>
            <a:chOff x="1158239" y="3356642"/>
            <a:chExt cx="5985804" cy="970062"/>
          </a:xfrm>
        </p:grpSpPr>
        <p:sp>
          <p:nvSpPr>
            <p:cNvPr id="34" name="!!5">
              <a:extLst>
                <a:ext uri="{FF2B5EF4-FFF2-40B4-BE49-F238E27FC236}">
                  <a16:creationId xmlns:a16="http://schemas.microsoft.com/office/drawing/2014/main" id="{23FC080C-7159-CFDD-3381-0470025DD1CB}"/>
                </a:ext>
              </a:extLst>
            </p:cNvPr>
            <p:cNvSpPr txBox="1"/>
            <p:nvPr/>
          </p:nvSpPr>
          <p:spPr>
            <a:xfrm>
              <a:off x="1200979" y="3356642"/>
              <a:ext cx="5430947" cy="451405"/>
            </a:xfrm>
            <a:prstGeom prst="rect">
              <a:avLst/>
            </a:prstGeom>
            <a:noFill/>
          </p:spPr>
          <p:txBody>
            <a:bodyPr wrap="square" rtlCol="0">
              <a:spAutoFit/>
            </a:bodyPr>
            <a:lstStyle/>
            <a:p>
              <a:pPr algn="ctr"/>
              <a:r>
                <a:rPr lang="en-US" sz="1600" b="1" dirty="0">
                  <a:solidFill>
                    <a:srgbClr val="C00000"/>
                  </a:solidFill>
                  <a:cs typeface="Arial" pitchFamily="34" charset="0"/>
                </a:rPr>
                <a:t>3.9.3.</a:t>
              </a:r>
              <a:r>
                <a:rPr lang="vi-VN" sz="1600" b="1" dirty="0">
                  <a:solidFill>
                    <a:srgbClr val="C00000"/>
                  </a:solidFill>
                  <a:cs typeface="Arial" pitchFamily="34" charset="0"/>
                </a:rPr>
                <a:t> Quyền và trách nhiệm của Công đoàn</a:t>
              </a:r>
              <a:endParaRPr lang="vi-VN" sz="1600" b="1" dirty="0">
                <a:solidFill>
                  <a:srgbClr val="C00000"/>
                </a:solidFill>
                <a:latin typeface="Arial" panose="020B0604020202020204" pitchFamily="34" charset="0"/>
                <a:ea typeface="Roboto" panose="02000000000000000000" pitchFamily="2" charset="0"/>
                <a:cs typeface="Arial" panose="020B0604020202020204" pitchFamily="34" charset="0"/>
              </a:endParaRPr>
            </a:p>
          </p:txBody>
        </p:sp>
        <p:grpSp>
          <p:nvGrpSpPr>
            <p:cNvPr id="35" name="Nhóm 89">
              <a:extLst>
                <a:ext uri="{FF2B5EF4-FFF2-40B4-BE49-F238E27FC236}">
                  <a16:creationId xmlns:a16="http://schemas.microsoft.com/office/drawing/2014/main" id="{35DE6D0F-8E20-EC8A-9DD2-44B2B9989F12}"/>
                </a:ext>
              </a:extLst>
            </p:cNvPr>
            <p:cNvGrpSpPr/>
            <p:nvPr/>
          </p:nvGrpSpPr>
          <p:grpSpPr>
            <a:xfrm>
              <a:off x="1158239" y="3386689"/>
              <a:ext cx="3100819" cy="940015"/>
              <a:chOff x="1189622" y="3210323"/>
              <a:chExt cx="3100819" cy="940015"/>
            </a:xfrm>
          </p:grpSpPr>
          <p:sp>
            <p:nvSpPr>
              <p:cNvPr id="37" name="!!4">
                <a:extLst>
                  <a:ext uri="{FF2B5EF4-FFF2-40B4-BE49-F238E27FC236}">
                    <a16:creationId xmlns:a16="http://schemas.microsoft.com/office/drawing/2014/main" id="{86A5BC97-FD64-8DED-B407-662208475330}"/>
                  </a:ext>
                </a:extLst>
              </p:cNvPr>
              <p:cNvSpPr/>
              <p:nvPr/>
            </p:nvSpPr>
            <p:spPr>
              <a:xfrm>
                <a:off x="1189622" y="3210323"/>
                <a:ext cx="85480" cy="940015"/>
              </a:xfrm>
              <a:prstGeom prst="roundRect">
                <a:avLst/>
              </a:prstGeom>
              <a:solidFill>
                <a:srgbClr val="E768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p>
            </p:txBody>
          </p:sp>
          <p:cxnSp>
            <p:nvCxnSpPr>
              <p:cNvPr id="39" name="!!2">
                <a:extLst>
                  <a:ext uri="{FF2B5EF4-FFF2-40B4-BE49-F238E27FC236}">
                    <a16:creationId xmlns:a16="http://schemas.microsoft.com/office/drawing/2014/main" id="{08E9930E-2716-2723-3FC8-1699BBA25E5A}"/>
                  </a:ext>
                </a:extLst>
              </p:cNvPr>
              <p:cNvCxnSpPr>
                <a:cxnSpLocks/>
              </p:cNvCxnSpPr>
              <p:nvPr/>
            </p:nvCxnSpPr>
            <p:spPr>
              <a:xfrm>
                <a:off x="1275102" y="3654824"/>
                <a:ext cx="3015339" cy="0"/>
              </a:xfrm>
              <a:prstGeom prst="line">
                <a:avLst/>
              </a:prstGeom>
              <a:ln w="12700">
                <a:solidFill>
                  <a:srgbClr val="E7680F"/>
                </a:solidFill>
              </a:ln>
            </p:spPr>
            <p:style>
              <a:lnRef idx="1">
                <a:schemeClr val="accent1"/>
              </a:lnRef>
              <a:fillRef idx="0">
                <a:schemeClr val="accent1"/>
              </a:fillRef>
              <a:effectRef idx="0">
                <a:schemeClr val="accent1"/>
              </a:effectRef>
              <a:fontRef idx="minor">
                <a:schemeClr val="tx1"/>
              </a:fontRef>
            </p:style>
          </p:cxnSp>
        </p:grpSp>
        <p:sp>
          <p:nvSpPr>
            <p:cNvPr id="36" name="!!1">
              <a:extLst>
                <a:ext uri="{FF2B5EF4-FFF2-40B4-BE49-F238E27FC236}">
                  <a16:creationId xmlns:a16="http://schemas.microsoft.com/office/drawing/2014/main" id="{C6FD4EC0-7693-DB33-F1C4-4D11B61E251B}"/>
                </a:ext>
              </a:extLst>
            </p:cNvPr>
            <p:cNvSpPr txBox="1"/>
            <p:nvPr/>
          </p:nvSpPr>
          <p:spPr>
            <a:xfrm>
              <a:off x="1279578" y="3839403"/>
              <a:ext cx="5864465" cy="475259"/>
            </a:xfrm>
            <a:prstGeom prst="rect">
              <a:avLst/>
            </a:prstGeom>
            <a:noFill/>
          </p:spPr>
          <p:txBody>
            <a:bodyPr wrap="square" rtlCol="0">
              <a:spAutoFit/>
            </a:bodyPr>
            <a:lstStyle/>
            <a:p>
              <a:pPr algn="just">
                <a:lnSpc>
                  <a:spcPct val="120000"/>
                </a:lnSpc>
              </a:pPr>
              <a:endParaRPr lang="vi-VN" sz="1575" b="1" i="1" dirty="0">
                <a:latin typeface="Arial" panose="020B0604020202020204" pitchFamily="34" charset="0"/>
                <a:ea typeface="Roboto" panose="02000000000000000000" pitchFamily="2" charset="0"/>
                <a:cs typeface="Arial" panose="020B0604020202020204" pitchFamily="34" charset="0"/>
              </a:endParaRPr>
            </a:p>
          </p:txBody>
        </p:sp>
      </p:grpSp>
      <p:grpSp>
        <p:nvGrpSpPr>
          <p:cNvPr id="49" name="Nhóm 36">
            <a:extLst>
              <a:ext uri="{FF2B5EF4-FFF2-40B4-BE49-F238E27FC236}">
                <a16:creationId xmlns:a16="http://schemas.microsoft.com/office/drawing/2014/main" id="{83F1DE61-1CCC-F7E6-0FA6-170BD301A6E6}"/>
              </a:ext>
            </a:extLst>
          </p:cNvPr>
          <p:cNvGrpSpPr/>
          <p:nvPr/>
        </p:nvGrpSpPr>
        <p:grpSpPr>
          <a:xfrm>
            <a:off x="1623177" y="3433333"/>
            <a:ext cx="7108890" cy="814261"/>
            <a:chOff x="4536912" y="4236746"/>
            <a:chExt cx="6581910" cy="1085681"/>
          </a:xfrm>
        </p:grpSpPr>
        <p:grpSp>
          <p:nvGrpSpPr>
            <p:cNvPr id="50" name="Nhóm 49">
              <a:extLst>
                <a:ext uri="{FF2B5EF4-FFF2-40B4-BE49-F238E27FC236}">
                  <a16:creationId xmlns:a16="http://schemas.microsoft.com/office/drawing/2014/main" id="{98DC4A71-15D9-4585-002A-6FD199130FCA}"/>
                </a:ext>
              </a:extLst>
            </p:cNvPr>
            <p:cNvGrpSpPr/>
            <p:nvPr/>
          </p:nvGrpSpPr>
          <p:grpSpPr>
            <a:xfrm>
              <a:off x="4894615" y="4236746"/>
              <a:ext cx="6224207" cy="1085681"/>
              <a:chOff x="5120661" y="3516702"/>
              <a:chExt cx="4551683" cy="793945"/>
            </a:xfrm>
          </p:grpSpPr>
          <p:sp>
            <p:nvSpPr>
              <p:cNvPr id="52" name="Hình chữ nhật: Góc Tròn 50">
                <a:extLst>
                  <a:ext uri="{FF2B5EF4-FFF2-40B4-BE49-F238E27FC236}">
                    <a16:creationId xmlns:a16="http://schemas.microsoft.com/office/drawing/2014/main" id="{F1B4542F-43F3-D758-3C1F-B2DD475CC860}"/>
                  </a:ext>
                </a:extLst>
              </p:cNvPr>
              <p:cNvSpPr/>
              <p:nvPr/>
            </p:nvSpPr>
            <p:spPr>
              <a:xfrm>
                <a:off x="5120661" y="3516702"/>
                <a:ext cx="4551683" cy="782459"/>
              </a:xfrm>
              <a:prstGeom prst="roundRect">
                <a:avLst>
                  <a:gd name="adj" fmla="val 50000"/>
                </a:avLst>
              </a:prstGeom>
              <a:solidFill>
                <a:schemeClr val="bg1">
                  <a:lumMod val="95000"/>
                </a:schemeClr>
              </a:solidFill>
              <a:ln>
                <a:solidFill>
                  <a:srgbClr val="E7680F"/>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53" name="Hình chữ nhật: Góc Tròn 51">
                <a:extLst>
                  <a:ext uri="{FF2B5EF4-FFF2-40B4-BE49-F238E27FC236}">
                    <a16:creationId xmlns:a16="http://schemas.microsoft.com/office/drawing/2014/main" id="{9BBDF26A-24E2-4CF1-F278-73584428469F}"/>
                  </a:ext>
                </a:extLst>
              </p:cNvPr>
              <p:cNvSpPr/>
              <p:nvPr/>
            </p:nvSpPr>
            <p:spPr>
              <a:xfrm>
                <a:off x="5277681" y="3633289"/>
                <a:ext cx="4273826" cy="611533"/>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54" name="TextBox 27">
                <a:extLst>
                  <a:ext uri="{FF2B5EF4-FFF2-40B4-BE49-F238E27FC236}">
                    <a16:creationId xmlns:a16="http://schemas.microsoft.com/office/drawing/2014/main" id="{8C71D49F-A443-6FBA-C7E2-9C82B279F55C}"/>
                  </a:ext>
                </a:extLst>
              </p:cNvPr>
              <p:cNvSpPr txBox="1"/>
              <p:nvPr/>
            </p:nvSpPr>
            <p:spPr>
              <a:xfrm>
                <a:off x="5277681" y="3602167"/>
                <a:ext cx="4237643" cy="708480"/>
              </a:xfrm>
              <a:prstGeom prst="rect">
                <a:avLst/>
              </a:prstGeom>
              <a:noFill/>
            </p:spPr>
            <p:txBody>
              <a:bodyPr wrap="square" rtlCol="0">
                <a:spAutoFit/>
              </a:bodyPr>
              <a:lstStyle/>
              <a:p>
                <a:pPr algn="ctr">
                  <a:lnSpc>
                    <a:spcPct val="120000"/>
                  </a:lnSpc>
                </a:pPr>
                <a:r>
                  <a:rPr lang="vi-VN" sz="1800" dirty="0">
                    <a:cs typeface="Arial" pitchFamily="34" charset="0"/>
                  </a:rPr>
                  <a:t>Tham gia với đơn vị sử dụng lao động xây dựng và giám sát việc thực hiện thang, bảng lương </a:t>
                </a:r>
                <a:r>
                  <a:rPr lang="en-US" sz="1800" dirty="0">
                    <a:cs typeface="Arial" pitchFamily="34" charset="0"/>
                  </a:rPr>
                  <a:t>…..</a:t>
                </a:r>
                <a:endParaRPr lang="vi-VN" sz="1650" i="1" dirty="0">
                  <a:latin typeface="Arial" panose="020B0604020202020204" pitchFamily="34" charset="0"/>
                  <a:ea typeface="Roboto" panose="02000000000000000000" pitchFamily="2" charset="0"/>
                  <a:cs typeface="Arial" panose="020B0604020202020204" pitchFamily="34" charset="0"/>
                </a:endParaRPr>
              </a:p>
            </p:txBody>
          </p:sp>
        </p:grpSp>
        <p:cxnSp>
          <p:nvCxnSpPr>
            <p:cNvPr id="51" name="Đường nối Thẳng 59">
              <a:extLst>
                <a:ext uri="{FF2B5EF4-FFF2-40B4-BE49-F238E27FC236}">
                  <a16:creationId xmlns:a16="http://schemas.microsoft.com/office/drawing/2014/main" id="{B0409E95-1DCF-D9F5-BCAF-C939E0F24F42}"/>
                </a:ext>
              </a:extLst>
            </p:cNvPr>
            <p:cNvCxnSpPr>
              <a:cxnSpLocks/>
            </p:cNvCxnSpPr>
            <p:nvPr/>
          </p:nvCxnSpPr>
          <p:spPr>
            <a:xfrm>
              <a:off x="4536912" y="4571262"/>
              <a:ext cx="306323" cy="3"/>
            </a:xfrm>
            <a:prstGeom prst="line">
              <a:avLst/>
            </a:prstGeom>
            <a:ln w="19050">
              <a:solidFill>
                <a:srgbClr val="E7680F"/>
              </a:solidFill>
            </a:ln>
          </p:spPr>
          <p:style>
            <a:lnRef idx="1">
              <a:schemeClr val="accent1"/>
            </a:lnRef>
            <a:fillRef idx="0">
              <a:schemeClr val="accent1"/>
            </a:fillRef>
            <a:effectRef idx="0">
              <a:schemeClr val="accent1"/>
            </a:effectRef>
            <a:fontRef idx="minor">
              <a:schemeClr val="tx1"/>
            </a:fontRef>
          </p:style>
        </p:cxnSp>
      </p:grpSp>
      <p:cxnSp>
        <p:nvCxnSpPr>
          <p:cNvPr id="55" name="Đường kết nối: Mũi tên Gấp khúc 15">
            <a:extLst>
              <a:ext uri="{FF2B5EF4-FFF2-40B4-BE49-F238E27FC236}">
                <a16:creationId xmlns:a16="http://schemas.microsoft.com/office/drawing/2014/main" id="{4A918D0A-94D5-7143-AFD5-5825A8CC2A73}"/>
              </a:ext>
            </a:extLst>
          </p:cNvPr>
          <p:cNvCxnSpPr>
            <a:cxnSpLocks/>
          </p:cNvCxnSpPr>
          <p:nvPr/>
        </p:nvCxnSpPr>
        <p:spPr>
          <a:xfrm rot="16200000" flipH="1">
            <a:off x="1130739" y="2851437"/>
            <a:ext cx="998768" cy="631523"/>
          </a:xfrm>
          <a:prstGeom prst="bentConnector2">
            <a:avLst/>
          </a:prstGeom>
          <a:ln w="28575">
            <a:solidFill>
              <a:srgbClr val="E7680F"/>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75170621"/>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up)">
                                      <p:cBhvr>
                                        <p:cTn id="7" dur="1000"/>
                                        <p:tgtEl>
                                          <p:spTgt spid="16"/>
                                        </p:tgtEl>
                                      </p:cBhvr>
                                    </p:animEffect>
                                  </p:childTnLst>
                                </p:cTn>
                              </p:par>
                            </p:childTnLst>
                          </p:cTn>
                        </p:par>
                        <p:par>
                          <p:cTn id="8" fill="hold">
                            <p:stCondLst>
                              <p:cond delay="2000"/>
                            </p:stCondLst>
                            <p:childTnLst>
                              <p:par>
                                <p:cTn id="9" presetID="22" presetClass="entr" presetSubtype="8" fill="hold"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wipe(left)">
                                      <p:cBhvr>
                                        <p:cTn id="11" dur="1000"/>
                                        <p:tgtEl>
                                          <p:spTgt spid="17"/>
                                        </p:tgtEl>
                                      </p:cBhvr>
                                    </p:animEffect>
                                  </p:childTnLst>
                                </p:cTn>
                              </p:par>
                            </p:childTnLst>
                          </p:cTn>
                        </p:par>
                        <p:par>
                          <p:cTn id="12" fill="hold">
                            <p:stCondLst>
                              <p:cond delay="3000"/>
                            </p:stCondLst>
                            <p:childTnLst>
                              <p:par>
                                <p:cTn id="13" presetID="22" presetClass="entr" presetSubtype="1" fill="hold" nodeType="after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wipe(up)">
                                      <p:cBhvr>
                                        <p:cTn id="15" dur="1000"/>
                                        <p:tgtEl>
                                          <p:spTgt spid="24"/>
                                        </p:tgtEl>
                                      </p:cBhvr>
                                    </p:animEffect>
                                  </p:childTnLst>
                                </p:cTn>
                              </p:par>
                            </p:childTnLst>
                          </p:cTn>
                        </p:par>
                        <p:par>
                          <p:cTn id="16" fill="hold">
                            <p:stCondLst>
                              <p:cond delay="4000"/>
                            </p:stCondLst>
                            <p:childTnLst>
                              <p:par>
                                <p:cTn id="17" presetID="22" presetClass="entr" presetSubtype="8" fill="hold" nodeType="after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wipe(left)">
                                      <p:cBhvr>
                                        <p:cTn id="19" dur="1000"/>
                                        <p:tgtEl>
                                          <p:spTgt spid="25"/>
                                        </p:tgtEl>
                                      </p:cBhvr>
                                    </p:animEffect>
                                  </p:childTnLst>
                                </p:cTn>
                              </p:par>
                            </p:childTnLst>
                          </p:cTn>
                        </p:par>
                        <p:par>
                          <p:cTn id="20" fill="hold">
                            <p:stCondLst>
                              <p:cond delay="5000"/>
                            </p:stCondLst>
                            <p:childTnLst>
                              <p:par>
                                <p:cTn id="21" presetID="22" presetClass="entr" presetSubtype="1" fill="hold" nodeType="afterEffect">
                                  <p:stCondLst>
                                    <p:cond delay="0"/>
                                  </p:stCondLst>
                                  <p:childTnLst>
                                    <p:set>
                                      <p:cBhvr>
                                        <p:cTn id="22" dur="1" fill="hold">
                                          <p:stCondLst>
                                            <p:cond delay="0"/>
                                          </p:stCondLst>
                                        </p:cTn>
                                        <p:tgtEl>
                                          <p:spTgt spid="55"/>
                                        </p:tgtEl>
                                        <p:attrNameLst>
                                          <p:attrName>style.visibility</p:attrName>
                                        </p:attrNameLst>
                                      </p:cBhvr>
                                      <p:to>
                                        <p:strVal val="visible"/>
                                      </p:to>
                                    </p:set>
                                    <p:animEffect transition="in" filter="wipe(up)">
                                      <p:cBhvr>
                                        <p:cTn id="23" dur="1000"/>
                                        <p:tgtEl>
                                          <p:spTgt spid="55"/>
                                        </p:tgtEl>
                                      </p:cBhvr>
                                    </p:animEffect>
                                  </p:childTnLst>
                                </p:cTn>
                              </p:par>
                            </p:childTnLst>
                          </p:cTn>
                        </p:par>
                        <p:par>
                          <p:cTn id="24" fill="hold">
                            <p:stCondLst>
                              <p:cond delay="6000"/>
                            </p:stCondLst>
                            <p:childTnLst>
                              <p:par>
                                <p:cTn id="25" presetID="22" presetClass="entr" presetSubtype="8" fill="hold" nodeType="afterEffect">
                                  <p:stCondLst>
                                    <p:cond delay="0"/>
                                  </p:stCondLst>
                                  <p:childTnLst>
                                    <p:set>
                                      <p:cBhvr>
                                        <p:cTn id="26" dur="1" fill="hold">
                                          <p:stCondLst>
                                            <p:cond delay="0"/>
                                          </p:stCondLst>
                                        </p:cTn>
                                        <p:tgtEl>
                                          <p:spTgt spid="49"/>
                                        </p:tgtEl>
                                        <p:attrNameLst>
                                          <p:attrName>style.visibility</p:attrName>
                                        </p:attrNameLst>
                                      </p:cBhvr>
                                      <p:to>
                                        <p:strVal val="visible"/>
                                      </p:to>
                                    </p:set>
                                    <p:animEffect transition="in" filter="wipe(left)">
                                      <p:cBhvr>
                                        <p:cTn id="27" dur="10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3" name="AutoShape 6" descr="Danh ca Ngọc Sơn chia sẻ di chúc viết tay sâu sắc và đầy tình cảm của người  cha quá cố - MOLI Star">
            <a:extLst>
              <a:ext uri="{FF2B5EF4-FFF2-40B4-BE49-F238E27FC236}">
                <a16:creationId xmlns:a16="http://schemas.microsoft.com/office/drawing/2014/main" id="{09A0B033-5114-91F5-D69C-16D907191493}"/>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4" name="AutoShape 6" descr="Danh ca Ngọc Sơn chia sẻ di chúc viết tay sâu sắc và đầy tình cảm của người  cha quá cố - MOLI Star">
            <a:extLst>
              <a:ext uri="{FF2B5EF4-FFF2-40B4-BE49-F238E27FC236}">
                <a16:creationId xmlns:a16="http://schemas.microsoft.com/office/drawing/2014/main" id="{DCCCAAA5-04D5-71FE-9DCB-C141B909C7C8}"/>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cxnSp>
        <p:nvCxnSpPr>
          <p:cNvPr id="16" name="Đường kết nối: Mũi tên Gấp khúc 6">
            <a:extLst>
              <a:ext uri="{FF2B5EF4-FFF2-40B4-BE49-F238E27FC236}">
                <a16:creationId xmlns:a16="http://schemas.microsoft.com/office/drawing/2014/main" id="{72F8B575-8AA1-7888-3D1F-80CC676215E7}"/>
              </a:ext>
            </a:extLst>
          </p:cNvPr>
          <p:cNvCxnSpPr>
            <a:cxnSpLocks/>
          </p:cNvCxnSpPr>
          <p:nvPr/>
        </p:nvCxnSpPr>
        <p:spPr>
          <a:xfrm>
            <a:off x="526370" y="1198574"/>
            <a:ext cx="1263050" cy="500645"/>
          </a:xfrm>
          <a:prstGeom prst="bentConnector3">
            <a:avLst>
              <a:gd name="adj1" fmla="val 61312"/>
            </a:avLst>
          </a:prstGeom>
          <a:ln w="28575">
            <a:solidFill>
              <a:srgbClr val="E7680F"/>
            </a:solidFill>
            <a:tailEnd type="triangle"/>
          </a:ln>
        </p:spPr>
        <p:style>
          <a:lnRef idx="1">
            <a:schemeClr val="accent1"/>
          </a:lnRef>
          <a:fillRef idx="0">
            <a:schemeClr val="accent1"/>
          </a:fillRef>
          <a:effectRef idx="0">
            <a:schemeClr val="accent1"/>
          </a:effectRef>
          <a:fontRef idx="minor">
            <a:schemeClr val="tx1"/>
          </a:fontRef>
        </p:style>
      </p:cxnSp>
      <p:grpSp>
        <p:nvGrpSpPr>
          <p:cNvPr id="17" name="Nhóm 40">
            <a:extLst>
              <a:ext uri="{FF2B5EF4-FFF2-40B4-BE49-F238E27FC236}">
                <a16:creationId xmlns:a16="http://schemas.microsoft.com/office/drawing/2014/main" id="{A129B5DC-2348-59D2-A5AD-3424F0ECFD80}"/>
              </a:ext>
            </a:extLst>
          </p:cNvPr>
          <p:cNvGrpSpPr/>
          <p:nvPr/>
        </p:nvGrpSpPr>
        <p:grpSpPr>
          <a:xfrm>
            <a:off x="1569229" y="1336910"/>
            <a:ext cx="7260046" cy="836847"/>
            <a:chOff x="4793508" y="3391432"/>
            <a:chExt cx="5538548" cy="879155"/>
          </a:xfrm>
        </p:grpSpPr>
        <p:grpSp>
          <p:nvGrpSpPr>
            <p:cNvPr id="19" name="Nhóm 53">
              <a:extLst>
                <a:ext uri="{FF2B5EF4-FFF2-40B4-BE49-F238E27FC236}">
                  <a16:creationId xmlns:a16="http://schemas.microsoft.com/office/drawing/2014/main" id="{5ED63B45-147F-B970-1F75-33CE649E8C27}"/>
                </a:ext>
              </a:extLst>
            </p:cNvPr>
            <p:cNvGrpSpPr/>
            <p:nvPr/>
          </p:nvGrpSpPr>
          <p:grpSpPr>
            <a:xfrm>
              <a:off x="5137109" y="3391432"/>
              <a:ext cx="5194947" cy="879155"/>
              <a:chOff x="5297995" y="3645330"/>
              <a:chExt cx="3798999" cy="642915"/>
            </a:xfrm>
          </p:grpSpPr>
          <p:sp>
            <p:nvSpPr>
              <p:cNvPr id="21" name="Hình chữ nhật: Góc Tròn 54">
                <a:extLst>
                  <a:ext uri="{FF2B5EF4-FFF2-40B4-BE49-F238E27FC236}">
                    <a16:creationId xmlns:a16="http://schemas.microsoft.com/office/drawing/2014/main" id="{B5CCA18A-454D-5113-981D-D478D035C09B}"/>
                  </a:ext>
                </a:extLst>
              </p:cNvPr>
              <p:cNvSpPr/>
              <p:nvPr/>
            </p:nvSpPr>
            <p:spPr>
              <a:xfrm>
                <a:off x="5297995" y="3645330"/>
                <a:ext cx="3798999" cy="642915"/>
              </a:xfrm>
              <a:prstGeom prst="roundRect">
                <a:avLst>
                  <a:gd name="adj" fmla="val 50000"/>
                </a:avLst>
              </a:prstGeom>
              <a:solidFill>
                <a:schemeClr val="bg1">
                  <a:lumMod val="95000"/>
                </a:schemeClr>
              </a:solidFill>
              <a:ln>
                <a:solidFill>
                  <a:srgbClr val="E7680F"/>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22" name="Hình chữ nhật: Góc Tròn 55">
                <a:extLst>
                  <a:ext uri="{FF2B5EF4-FFF2-40B4-BE49-F238E27FC236}">
                    <a16:creationId xmlns:a16="http://schemas.microsoft.com/office/drawing/2014/main" id="{816B5671-6E6E-4D35-83A9-F1D4284670BB}"/>
                  </a:ext>
                </a:extLst>
              </p:cNvPr>
              <p:cNvSpPr/>
              <p:nvPr/>
            </p:nvSpPr>
            <p:spPr>
              <a:xfrm>
                <a:off x="5426767" y="3731052"/>
                <a:ext cx="3556981" cy="471470"/>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23" name="TextBox 27">
                <a:extLst>
                  <a:ext uri="{FF2B5EF4-FFF2-40B4-BE49-F238E27FC236}">
                    <a16:creationId xmlns:a16="http://schemas.microsoft.com/office/drawing/2014/main" id="{09C9C84C-37BE-5A2F-11EB-48669EBDD973}"/>
                  </a:ext>
                </a:extLst>
              </p:cNvPr>
              <p:cNvSpPr txBox="1"/>
              <p:nvPr/>
            </p:nvSpPr>
            <p:spPr>
              <a:xfrm>
                <a:off x="5310943" y="3687675"/>
                <a:ext cx="3731820" cy="558224"/>
              </a:xfrm>
              <a:prstGeom prst="rect">
                <a:avLst/>
              </a:prstGeom>
              <a:noFill/>
            </p:spPr>
            <p:txBody>
              <a:bodyPr wrap="square" rtlCol="0">
                <a:spAutoFit/>
              </a:bodyPr>
              <a:lstStyle/>
              <a:p>
                <a:pPr algn="ctr">
                  <a:lnSpc>
                    <a:spcPct val="120000"/>
                  </a:lnSpc>
                </a:pPr>
                <a:r>
                  <a:rPr lang="vi-VN" sz="1800" dirty="0">
                    <a:latin typeface="Arial" pitchFamily="34" charset="0"/>
                    <a:cs typeface="Arial" pitchFamily="34" charset="0"/>
                  </a:rPr>
                  <a:t>Đối thoại với đơn vị sử dụng lao động để giải quyết các vấn đề liên quan đến quyền lợi và nghĩa vụ của </a:t>
                </a:r>
                <a:r>
                  <a:rPr lang="en-US" sz="1800" dirty="0">
                    <a:latin typeface="Arial" pitchFamily="34" charset="0"/>
                    <a:cs typeface="Arial" pitchFamily="34" charset="0"/>
                  </a:rPr>
                  <a:t>NLĐ</a:t>
                </a:r>
                <a:endParaRPr lang="vi-VN" sz="1650" b="1" i="1" dirty="0">
                  <a:latin typeface="Arial" panose="020B0604020202020204" pitchFamily="34" charset="0"/>
                  <a:ea typeface="Roboto" panose="02000000000000000000" pitchFamily="2" charset="0"/>
                  <a:cs typeface="Arial" panose="020B0604020202020204" pitchFamily="34" charset="0"/>
                </a:endParaRPr>
              </a:p>
            </p:txBody>
          </p:sp>
        </p:grpSp>
        <p:cxnSp>
          <p:nvCxnSpPr>
            <p:cNvPr id="20" name="Đường nối Thẳng 35">
              <a:extLst>
                <a:ext uri="{FF2B5EF4-FFF2-40B4-BE49-F238E27FC236}">
                  <a16:creationId xmlns:a16="http://schemas.microsoft.com/office/drawing/2014/main" id="{5F23F5C2-B773-0EE7-FDF8-62F95956D1DE}"/>
                </a:ext>
              </a:extLst>
            </p:cNvPr>
            <p:cNvCxnSpPr>
              <a:cxnSpLocks/>
            </p:cNvCxnSpPr>
            <p:nvPr/>
          </p:nvCxnSpPr>
          <p:spPr>
            <a:xfrm flipV="1">
              <a:off x="4793508" y="3770264"/>
              <a:ext cx="343603" cy="597"/>
            </a:xfrm>
            <a:prstGeom prst="line">
              <a:avLst/>
            </a:prstGeom>
            <a:ln w="19050">
              <a:solidFill>
                <a:srgbClr val="E7680F"/>
              </a:solidFill>
            </a:ln>
          </p:spPr>
          <p:style>
            <a:lnRef idx="1">
              <a:schemeClr val="accent1"/>
            </a:lnRef>
            <a:fillRef idx="0">
              <a:schemeClr val="accent1"/>
            </a:fillRef>
            <a:effectRef idx="0">
              <a:schemeClr val="accent1"/>
            </a:effectRef>
            <a:fontRef idx="minor">
              <a:schemeClr val="tx1"/>
            </a:fontRef>
          </p:style>
        </p:cxnSp>
      </p:grpSp>
      <p:cxnSp>
        <p:nvCxnSpPr>
          <p:cNvPr id="24" name="Đường kết nối: Mũi tên Gấp khúc 15">
            <a:extLst>
              <a:ext uri="{FF2B5EF4-FFF2-40B4-BE49-F238E27FC236}">
                <a16:creationId xmlns:a16="http://schemas.microsoft.com/office/drawing/2014/main" id="{54C4A338-7527-639C-49E5-DC3B066765B7}"/>
              </a:ext>
            </a:extLst>
          </p:cNvPr>
          <p:cNvCxnSpPr>
            <a:cxnSpLocks/>
          </p:cNvCxnSpPr>
          <p:nvPr/>
        </p:nvCxnSpPr>
        <p:spPr>
          <a:xfrm rot="16200000" flipH="1">
            <a:off x="1130740" y="1840276"/>
            <a:ext cx="998768" cy="631523"/>
          </a:xfrm>
          <a:prstGeom prst="bentConnector2">
            <a:avLst/>
          </a:prstGeom>
          <a:ln w="28575">
            <a:solidFill>
              <a:srgbClr val="E7680F"/>
            </a:solidFill>
            <a:tailEnd type="triangle"/>
          </a:ln>
        </p:spPr>
        <p:style>
          <a:lnRef idx="1">
            <a:schemeClr val="accent1"/>
          </a:lnRef>
          <a:fillRef idx="0">
            <a:schemeClr val="accent1"/>
          </a:fillRef>
          <a:effectRef idx="0">
            <a:schemeClr val="accent1"/>
          </a:effectRef>
          <a:fontRef idx="minor">
            <a:schemeClr val="tx1"/>
          </a:fontRef>
        </p:style>
      </p:cxnSp>
      <p:grpSp>
        <p:nvGrpSpPr>
          <p:cNvPr id="25" name="Nhóm 36">
            <a:extLst>
              <a:ext uri="{FF2B5EF4-FFF2-40B4-BE49-F238E27FC236}">
                <a16:creationId xmlns:a16="http://schemas.microsoft.com/office/drawing/2014/main" id="{046B421E-9670-BDCE-4CD0-1F370213583B}"/>
              </a:ext>
            </a:extLst>
          </p:cNvPr>
          <p:cNvGrpSpPr/>
          <p:nvPr/>
        </p:nvGrpSpPr>
        <p:grpSpPr>
          <a:xfrm>
            <a:off x="1799263" y="2402305"/>
            <a:ext cx="7030012" cy="802480"/>
            <a:chOff x="4648572" y="4279302"/>
            <a:chExt cx="6508879" cy="1069973"/>
          </a:xfrm>
        </p:grpSpPr>
        <p:grpSp>
          <p:nvGrpSpPr>
            <p:cNvPr id="27" name="Nhóm 49">
              <a:extLst>
                <a:ext uri="{FF2B5EF4-FFF2-40B4-BE49-F238E27FC236}">
                  <a16:creationId xmlns:a16="http://schemas.microsoft.com/office/drawing/2014/main" id="{B013ECC3-C719-F588-E98D-50CA7083DB0C}"/>
                </a:ext>
              </a:extLst>
            </p:cNvPr>
            <p:cNvGrpSpPr/>
            <p:nvPr/>
          </p:nvGrpSpPr>
          <p:grpSpPr>
            <a:xfrm>
              <a:off x="4933244" y="4279302"/>
              <a:ext cx="6224207" cy="1069973"/>
              <a:chOff x="5148910" y="3547828"/>
              <a:chExt cx="4551683" cy="782459"/>
            </a:xfrm>
          </p:grpSpPr>
          <p:sp>
            <p:nvSpPr>
              <p:cNvPr id="29" name="Hình chữ nhật: Góc Tròn 50">
                <a:extLst>
                  <a:ext uri="{FF2B5EF4-FFF2-40B4-BE49-F238E27FC236}">
                    <a16:creationId xmlns:a16="http://schemas.microsoft.com/office/drawing/2014/main" id="{60A327C9-050F-2884-9CE2-F623DFC3BA33}"/>
                  </a:ext>
                </a:extLst>
              </p:cNvPr>
              <p:cNvSpPr/>
              <p:nvPr/>
            </p:nvSpPr>
            <p:spPr>
              <a:xfrm>
                <a:off x="5148910" y="3547828"/>
                <a:ext cx="4551683" cy="782459"/>
              </a:xfrm>
              <a:prstGeom prst="roundRect">
                <a:avLst>
                  <a:gd name="adj" fmla="val 50000"/>
                </a:avLst>
              </a:prstGeom>
              <a:solidFill>
                <a:schemeClr val="bg1">
                  <a:lumMod val="95000"/>
                </a:schemeClr>
              </a:solidFill>
              <a:ln>
                <a:solidFill>
                  <a:srgbClr val="E7680F"/>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30" name="Hình chữ nhật: Góc Tròn 51">
                <a:extLst>
                  <a:ext uri="{FF2B5EF4-FFF2-40B4-BE49-F238E27FC236}">
                    <a16:creationId xmlns:a16="http://schemas.microsoft.com/office/drawing/2014/main" id="{B80342C3-95EE-697C-502C-6AA1510121AE}"/>
                  </a:ext>
                </a:extLst>
              </p:cNvPr>
              <p:cNvSpPr/>
              <p:nvPr/>
            </p:nvSpPr>
            <p:spPr>
              <a:xfrm>
                <a:off x="5277681" y="3633289"/>
                <a:ext cx="4273826" cy="611533"/>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31" name="TextBox 27">
                <a:extLst>
                  <a:ext uri="{FF2B5EF4-FFF2-40B4-BE49-F238E27FC236}">
                    <a16:creationId xmlns:a16="http://schemas.microsoft.com/office/drawing/2014/main" id="{98CCCA74-BC5A-7D93-9912-0E4C05A6E94C}"/>
                  </a:ext>
                </a:extLst>
              </p:cNvPr>
              <p:cNvSpPr txBox="1"/>
              <p:nvPr/>
            </p:nvSpPr>
            <p:spPr>
              <a:xfrm>
                <a:off x="5277681" y="3602167"/>
                <a:ext cx="4273826" cy="384375"/>
              </a:xfrm>
              <a:prstGeom prst="rect">
                <a:avLst/>
              </a:prstGeom>
              <a:noFill/>
            </p:spPr>
            <p:txBody>
              <a:bodyPr wrap="square" rtlCol="0">
                <a:spAutoFit/>
              </a:bodyPr>
              <a:lstStyle/>
              <a:p>
                <a:pPr algn="ctr">
                  <a:lnSpc>
                    <a:spcPct val="120000"/>
                  </a:lnSpc>
                </a:pPr>
                <a:r>
                  <a:rPr lang="vi-VN" sz="1800" dirty="0">
                    <a:cs typeface="Arial" pitchFamily="34" charset="0"/>
                  </a:rPr>
                  <a:t>Tổ chức hoạt động tư vấn pháp luật cho </a:t>
                </a:r>
                <a:r>
                  <a:rPr lang="en-US" sz="1800" dirty="0">
                    <a:cs typeface="Arial" pitchFamily="34" charset="0"/>
                  </a:rPr>
                  <a:t>NLĐ</a:t>
                </a:r>
                <a:endParaRPr lang="vi-VN" sz="1650" b="1" i="1" dirty="0">
                  <a:latin typeface="Arial" panose="020B0604020202020204" pitchFamily="34" charset="0"/>
                  <a:ea typeface="Roboto" panose="02000000000000000000" pitchFamily="2" charset="0"/>
                  <a:cs typeface="Arial" panose="020B0604020202020204" pitchFamily="34" charset="0"/>
                </a:endParaRPr>
              </a:p>
            </p:txBody>
          </p:sp>
        </p:grpSp>
        <p:cxnSp>
          <p:nvCxnSpPr>
            <p:cNvPr id="28" name="Đường nối Thẳng 59">
              <a:extLst>
                <a:ext uri="{FF2B5EF4-FFF2-40B4-BE49-F238E27FC236}">
                  <a16:creationId xmlns:a16="http://schemas.microsoft.com/office/drawing/2014/main" id="{C7B3BE8F-E25A-8D59-D8D6-BD73F76BED5B}"/>
                </a:ext>
              </a:extLst>
            </p:cNvPr>
            <p:cNvCxnSpPr>
              <a:cxnSpLocks/>
            </p:cNvCxnSpPr>
            <p:nvPr/>
          </p:nvCxnSpPr>
          <p:spPr>
            <a:xfrm>
              <a:off x="4648572" y="4618876"/>
              <a:ext cx="306323" cy="3"/>
            </a:xfrm>
            <a:prstGeom prst="line">
              <a:avLst/>
            </a:prstGeom>
            <a:ln w="19050">
              <a:solidFill>
                <a:srgbClr val="E7680F"/>
              </a:solidFill>
            </a:ln>
          </p:spPr>
          <p:style>
            <a:lnRef idx="1">
              <a:schemeClr val="accent1"/>
            </a:lnRef>
            <a:fillRef idx="0">
              <a:schemeClr val="accent1"/>
            </a:fillRef>
            <a:effectRef idx="0">
              <a:schemeClr val="accent1"/>
            </a:effectRef>
            <a:fontRef idx="minor">
              <a:schemeClr val="tx1"/>
            </a:fontRef>
          </p:style>
        </p:cxnSp>
      </p:grpSp>
      <p:grpSp>
        <p:nvGrpSpPr>
          <p:cNvPr id="33" name="Nhóm 87">
            <a:extLst>
              <a:ext uri="{FF2B5EF4-FFF2-40B4-BE49-F238E27FC236}">
                <a16:creationId xmlns:a16="http://schemas.microsoft.com/office/drawing/2014/main" id="{378DC5C9-7FB6-7D94-FD4E-21A36148629C}"/>
              </a:ext>
            </a:extLst>
          </p:cNvPr>
          <p:cNvGrpSpPr/>
          <p:nvPr/>
        </p:nvGrpSpPr>
        <p:grpSpPr>
          <a:xfrm>
            <a:off x="455447" y="459550"/>
            <a:ext cx="5397746" cy="727546"/>
            <a:chOff x="1158239" y="3356642"/>
            <a:chExt cx="5985804" cy="970062"/>
          </a:xfrm>
        </p:grpSpPr>
        <p:sp>
          <p:nvSpPr>
            <p:cNvPr id="34" name="!!5">
              <a:extLst>
                <a:ext uri="{FF2B5EF4-FFF2-40B4-BE49-F238E27FC236}">
                  <a16:creationId xmlns:a16="http://schemas.microsoft.com/office/drawing/2014/main" id="{23FC080C-7159-CFDD-3381-0470025DD1CB}"/>
                </a:ext>
              </a:extLst>
            </p:cNvPr>
            <p:cNvSpPr txBox="1"/>
            <p:nvPr/>
          </p:nvSpPr>
          <p:spPr>
            <a:xfrm>
              <a:off x="1200979" y="3356642"/>
              <a:ext cx="5430947" cy="451405"/>
            </a:xfrm>
            <a:prstGeom prst="rect">
              <a:avLst/>
            </a:prstGeom>
            <a:noFill/>
          </p:spPr>
          <p:txBody>
            <a:bodyPr wrap="square" rtlCol="0">
              <a:spAutoFit/>
            </a:bodyPr>
            <a:lstStyle/>
            <a:p>
              <a:pPr algn="ctr"/>
              <a:r>
                <a:rPr lang="en-US" sz="1600" b="1" dirty="0">
                  <a:solidFill>
                    <a:srgbClr val="C00000"/>
                  </a:solidFill>
                  <a:cs typeface="Arial" pitchFamily="34" charset="0"/>
                </a:rPr>
                <a:t>3.9.3.</a:t>
              </a:r>
              <a:r>
                <a:rPr lang="vi-VN" sz="1600" b="1" dirty="0">
                  <a:solidFill>
                    <a:srgbClr val="C00000"/>
                  </a:solidFill>
                  <a:cs typeface="Arial" pitchFamily="34" charset="0"/>
                </a:rPr>
                <a:t> Quyền và trách nhiệm của Công đoàn</a:t>
              </a:r>
              <a:endParaRPr lang="vi-VN" sz="1600" b="1" dirty="0">
                <a:solidFill>
                  <a:srgbClr val="C00000"/>
                </a:solidFill>
                <a:latin typeface="Arial" panose="020B0604020202020204" pitchFamily="34" charset="0"/>
                <a:ea typeface="Roboto" panose="02000000000000000000" pitchFamily="2" charset="0"/>
                <a:cs typeface="Arial" panose="020B0604020202020204" pitchFamily="34" charset="0"/>
              </a:endParaRPr>
            </a:p>
          </p:txBody>
        </p:sp>
        <p:grpSp>
          <p:nvGrpSpPr>
            <p:cNvPr id="35" name="Nhóm 89">
              <a:extLst>
                <a:ext uri="{FF2B5EF4-FFF2-40B4-BE49-F238E27FC236}">
                  <a16:creationId xmlns:a16="http://schemas.microsoft.com/office/drawing/2014/main" id="{35DE6D0F-8E20-EC8A-9DD2-44B2B9989F12}"/>
                </a:ext>
              </a:extLst>
            </p:cNvPr>
            <p:cNvGrpSpPr/>
            <p:nvPr/>
          </p:nvGrpSpPr>
          <p:grpSpPr>
            <a:xfrm>
              <a:off x="1158239" y="3386689"/>
              <a:ext cx="3100819" cy="940015"/>
              <a:chOff x="1189622" y="3210323"/>
              <a:chExt cx="3100819" cy="940015"/>
            </a:xfrm>
          </p:grpSpPr>
          <p:sp>
            <p:nvSpPr>
              <p:cNvPr id="37" name="!!4">
                <a:extLst>
                  <a:ext uri="{FF2B5EF4-FFF2-40B4-BE49-F238E27FC236}">
                    <a16:creationId xmlns:a16="http://schemas.microsoft.com/office/drawing/2014/main" id="{86A5BC97-FD64-8DED-B407-662208475330}"/>
                  </a:ext>
                </a:extLst>
              </p:cNvPr>
              <p:cNvSpPr/>
              <p:nvPr/>
            </p:nvSpPr>
            <p:spPr>
              <a:xfrm>
                <a:off x="1189622" y="3210323"/>
                <a:ext cx="85480" cy="940015"/>
              </a:xfrm>
              <a:prstGeom prst="roundRect">
                <a:avLst/>
              </a:prstGeom>
              <a:solidFill>
                <a:srgbClr val="E768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p>
            </p:txBody>
          </p:sp>
          <p:cxnSp>
            <p:nvCxnSpPr>
              <p:cNvPr id="39" name="!!2">
                <a:extLst>
                  <a:ext uri="{FF2B5EF4-FFF2-40B4-BE49-F238E27FC236}">
                    <a16:creationId xmlns:a16="http://schemas.microsoft.com/office/drawing/2014/main" id="{08E9930E-2716-2723-3FC8-1699BBA25E5A}"/>
                  </a:ext>
                </a:extLst>
              </p:cNvPr>
              <p:cNvCxnSpPr>
                <a:cxnSpLocks/>
              </p:cNvCxnSpPr>
              <p:nvPr/>
            </p:nvCxnSpPr>
            <p:spPr>
              <a:xfrm>
                <a:off x="1275102" y="3654824"/>
                <a:ext cx="3015339" cy="0"/>
              </a:xfrm>
              <a:prstGeom prst="line">
                <a:avLst/>
              </a:prstGeom>
              <a:ln w="12700">
                <a:solidFill>
                  <a:srgbClr val="E7680F"/>
                </a:solidFill>
              </a:ln>
            </p:spPr>
            <p:style>
              <a:lnRef idx="1">
                <a:schemeClr val="accent1"/>
              </a:lnRef>
              <a:fillRef idx="0">
                <a:schemeClr val="accent1"/>
              </a:fillRef>
              <a:effectRef idx="0">
                <a:schemeClr val="accent1"/>
              </a:effectRef>
              <a:fontRef idx="minor">
                <a:schemeClr val="tx1"/>
              </a:fontRef>
            </p:style>
          </p:cxnSp>
        </p:grpSp>
        <p:sp>
          <p:nvSpPr>
            <p:cNvPr id="36" name="!!1">
              <a:extLst>
                <a:ext uri="{FF2B5EF4-FFF2-40B4-BE49-F238E27FC236}">
                  <a16:creationId xmlns:a16="http://schemas.microsoft.com/office/drawing/2014/main" id="{C6FD4EC0-7693-DB33-F1C4-4D11B61E251B}"/>
                </a:ext>
              </a:extLst>
            </p:cNvPr>
            <p:cNvSpPr txBox="1"/>
            <p:nvPr/>
          </p:nvSpPr>
          <p:spPr>
            <a:xfrm>
              <a:off x="1279578" y="3839403"/>
              <a:ext cx="5864465" cy="475259"/>
            </a:xfrm>
            <a:prstGeom prst="rect">
              <a:avLst/>
            </a:prstGeom>
            <a:noFill/>
          </p:spPr>
          <p:txBody>
            <a:bodyPr wrap="square" rtlCol="0">
              <a:spAutoFit/>
            </a:bodyPr>
            <a:lstStyle/>
            <a:p>
              <a:pPr algn="just">
                <a:lnSpc>
                  <a:spcPct val="120000"/>
                </a:lnSpc>
              </a:pPr>
              <a:endParaRPr lang="vi-VN" sz="1575" b="1" i="1" dirty="0">
                <a:latin typeface="Arial" panose="020B0604020202020204" pitchFamily="34" charset="0"/>
                <a:ea typeface="Roboto" panose="02000000000000000000" pitchFamily="2" charset="0"/>
                <a:cs typeface="Arial" panose="020B0604020202020204" pitchFamily="34" charset="0"/>
              </a:endParaRPr>
            </a:p>
          </p:txBody>
        </p:sp>
      </p:grpSp>
      <p:grpSp>
        <p:nvGrpSpPr>
          <p:cNvPr id="49" name="Nhóm 36">
            <a:extLst>
              <a:ext uri="{FF2B5EF4-FFF2-40B4-BE49-F238E27FC236}">
                <a16:creationId xmlns:a16="http://schemas.microsoft.com/office/drawing/2014/main" id="{83F1DE61-1CCC-F7E6-0FA6-170BD301A6E6}"/>
              </a:ext>
            </a:extLst>
          </p:cNvPr>
          <p:cNvGrpSpPr/>
          <p:nvPr/>
        </p:nvGrpSpPr>
        <p:grpSpPr>
          <a:xfrm>
            <a:off x="1623177" y="3433333"/>
            <a:ext cx="7108890" cy="814261"/>
            <a:chOff x="4536912" y="4236746"/>
            <a:chExt cx="6581910" cy="1085681"/>
          </a:xfrm>
        </p:grpSpPr>
        <p:grpSp>
          <p:nvGrpSpPr>
            <p:cNvPr id="50" name="Nhóm 49">
              <a:extLst>
                <a:ext uri="{FF2B5EF4-FFF2-40B4-BE49-F238E27FC236}">
                  <a16:creationId xmlns:a16="http://schemas.microsoft.com/office/drawing/2014/main" id="{98DC4A71-15D9-4585-002A-6FD199130FCA}"/>
                </a:ext>
              </a:extLst>
            </p:cNvPr>
            <p:cNvGrpSpPr/>
            <p:nvPr/>
          </p:nvGrpSpPr>
          <p:grpSpPr>
            <a:xfrm>
              <a:off x="4894615" y="4236746"/>
              <a:ext cx="6224207" cy="1085681"/>
              <a:chOff x="5120661" y="3516702"/>
              <a:chExt cx="4551683" cy="793945"/>
            </a:xfrm>
          </p:grpSpPr>
          <p:sp>
            <p:nvSpPr>
              <p:cNvPr id="52" name="Hình chữ nhật: Góc Tròn 50">
                <a:extLst>
                  <a:ext uri="{FF2B5EF4-FFF2-40B4-BE49-F238E27FC236}">
                    <a16:creationId xmlns:a16="http://schemas.microsoft.com/office/drawing/2014/main" id="{F1B4542F-43F3-D758-3C1F-B2DD475CC860}"/>
                  </a:ext>
                </a:extLst>
              </p:cNvPr>
              <p:cNvSpPr/>
              <p:nvPr/>
            </p:nvSpPr>
            <p:spPr>
              <a:xfrm>
                <a:off x="5120661" y="3516702"/>
                <a:ext cx="4551683" cy="782459"/>
              </a:xfrm>
              <a:prstGeom prst="roundRect">
                <a:avLst>
                  <a:gd name="adj" fmla="val 50000"/>
                </a:avLst>
              </a:prstGeom>
              <a:solidFill>
                <a:schemeClr val="bg1">
                  <a:lumMod val="95000"/>
                </a:schemeClr>
              </a:solidFill>
              <a:ln>
                <a:solidFill>
                  <a:srgbClr val="E7680F"/>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53" name="Hình chữ nhật: Góc Tròn 51">
                <a:extLst>
                  <a:ext uri="{FF2B5EF4-FFF2-40B4-BE49-F238E27FC236}">
                    <a16:creationId xmlns:a16="http://schemas.microsoft.com/office/drawing/2014/main" id="{9BBDF26A-24E2-4CF1-F278-73584428469F}"/>
                  </a:ext>
                </a:extLst>
              </p:cNvPr>
              <p:cNvSpPr/>
              <p:nvPr/>
            </p:nvSpPr>
            <p:spPr>
              <a:xfrm>
                <a:off x="5277681" y="3633289"/>
                <a:ext cx="4273826" cy="611533"/>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54" name="TextBox 27">
                <a:extLst>
                  <a:ext uri="{FF2B5EF4-FFF2-40B4-BE49-F238E27FC236}">
                    <a16:creationId xmlns:a16="http://schemas.microsoft.com/office/drawing/2014/main" id="{8C71D49F-A443-6FBA-C7E2-9C82B279F55C}"/>
                  </a:ext>
                </a:extLst>
              </p:cNvPr>
              <p:cNvSpPr txBox="1"/>
              <p:nvPr/>
            </p:nvSpPr>
            <p:spPr>
              <a:xfrm>
                <a:off x="5277681" y="3602167"/>
                <a:ext cx="4237643" cy="708480"/>
              </a:xfrm>
              <a:prstGeom prst="rect">
                <a:avLst/>
              </a:prstGeom>
              <a:noFill/>
            </p:spPr>
            <p:txBody>
              <a:bodyPr wrap="square" rtlCol="0">
                <a:spAutoFit/>
              </a:bodyPr>
              <a:lstStyle/>
              <a:p>
                <a:pPr algn="ctr">
                  <a:lnSpc>
                    <a:spcPct val="120000"/>
                  </a:lnSpc>
                </a:pPr>
                <a:r>
                  <a:rPr lang="vi-VN" sz="1800" dirty="0">
                    <a:cs typeface="Arial" pitchFamily="34" charset="0"/>
                  </a:rPr>
                  <a:t>Tham gia với cơ quan, tổ chức, cá nhân có thẩm quyền giải quyết tranh chấp lao động</a:t>
                </a:r>
                <a:endParaRPr lang="vi-VN" sz="1650" i="1" dirty="0">
                  <a:latin typeface="Arial" panose="020B0604020202020204" pitchFamily="34" charset="0"/>
                  <a:ea typeface="Roboto" panose="02000000000000000000" pitchFamily="2" charset="0"/>
                  <a:cs typeface="Arial" panose="020B0604020202020204" pitchFamily="34" charset="0"/>
                </a:endParaRPr>
              </a:p>
            </p:txBody>
          </p:sp>
        </p:grpSp>
        <p:cxnSp>
          <p:nvCxnSpPr>
            <p:cNvPr id="51" name="Đường nối Thẳng 59">
              <a:extLst>
                <a:ext uri="{FF2B5EF4-FFF2-40B4-BE49-F238E27FC236}">
                  <a16:creationId xmlns:a16="http://schemas.microsoft.com/office/drawing/2014/main" id="{B0409E95-1DCF-D9F5-BCAF-C939E0F24F42}"/>
                </a:ext>
              </a:extLst>
            </p:cNvPr>
            <p:cNvCxnSpPr>
              <a:cxnSpLocks/>
            </p:cNvCxnSpPr>
            <p:nvPr/>
          </p:nvCxnSpPr>
          <p:spPr>
            <a:xfrm>
              <a:off x="4536912" y="4571262"/>
              <a:ext cx="306323" cy="3"/>
            </a:xfrm>
            <a:prstGeom prst="line">
              <a:avLst/>
            </a:prstGeom>
            <a:ln w="19050">
              <a:solidFill>
                <a:srgbClr val="E7680F"/>
              </a:solidFill>
            </a:ln>
          </p:spPr>
          <p:style>
            <a:lnRef idx="1">
              <a:schemeClr val="accent1"/>
            </a:lnRef>
            <a:fillRef idx="0">
              <a:schemeClr val="accent1"/>
            </a:fillRef>
            <a:effectRef idx="0">
              <a:schemeClr val="accent1"/>
            </a:effectRef>
            <a:fontRef idx="minor">
              <a:schemeClr val="tx1"/>
            </a:fontRef>
          </p:style>
        </p:cxnSp>
      </p:grpSp>
      <p:cxnSp>
        <p:nvCxnSpPr>
          <p:cNvPr id="55" name="Đường kết nối: Mũi tên Gấp khúc 15">
            <a:extLst>
              <a:ext uri="{FF2B5EF4-FFF2-40B4-BE49-F238E27FC236}">
                <a16:creationId xmlns:a16="http://schemas.microsoft.com/office/drawing/2014/main" id="{4A918D0A-94D5-7143-AFD5-5825A8CC2A73}"/>
              </a:ext>
            </a:extLst>
          </p:cNvPr>
          <p:cNvCxnSpPr>
            <a:cxnSpLocks/>
          </p:cNvCxnSpPr>
          <p:nvPr/>
        </p:nvCxnSpPr>
        <p:spPr>
          <a:xfrm rot="16200000" flipH="1">
            <a:off x="1130739" y="2851437"/>
            <a:ext cx="998768" cy="631523"/>
          </a:xfrm>
          <a:prstGeom prst="bentConnector2">
            <a:avLst/>
          </a:prstGeom>
          <a:ln w="28575">
            <a:solidFill>
              <a:srgbClr val="E7680F"/>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79162458"/>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up)">
                                      <p:cBhvr>
                                        <p:cTn id="7" dur="1000"/>
                                        <p:tgtEl>
                                          <p:spTgt spid="16"/>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wipe(left)">
                                      <p:cBhvr>
                                        <p:cTn id="11" dur="1000"/>
                                        <p:tgtEl>
                                          <p:spTgt spid="17"/>
                                        </p:tgtEl>
                                      </p:cBhvr>
                                    </p:animEffect>
                                  </p:childTnLst>
                                </p:cTn>
                              </p:par>
                            </p:childTnLst>
                          </p:cTn>
                        </p:par>
                        <p:par>
                          <p:cTn id="12" fill="hold">
                            <p:stCondLst>
                              <p:cond delay="2000"/>
                            </p:stCondLst>
                            <p:childTnLst>
                              <p:par>
                                <p:cTn id="13" presetID="22" presetClass="entr" presetSubtype="1" fill="hold" nodeType="after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wipe(up)">
                                      <p:cBhvr>
                                        <p:cTn id="15" dur="1000"/>
                                        <p:tgtEl>
                                          <p:spTgt spid="24"/>
                                        </p:tgtEl>
                                      </p:cBhvr>
                                    </p:animEffect>
                                  </p:childTnLst>
                                </p:cTn>
                              </p:par>
                            </p:childTnLst>
                          </p:cTn>
                        </p:par>
                        <p:par>
                          <p:cTn id="16" fill="hold">
                            <p:stCondLst>
                              <p:cond delay="3000"/>
                            </p:stCondLst>
                            <p:childTnLst>
                              <p:par>
                                <p:cTn id="17" presetID="22" presetClass="entr" presetSubtype="8" fill="hold" nodeType="after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wipe(left)">
                                      <p:cBhvr>
                                        <p:cTn id="19" dur="1000"/>
                                        <p:tgtEl>
                                          <p:spTgt spid="25"/>
                                        </p:tgtEl>
                                      </p:cBhvr>
                                    </p:animEffect>
                                  </p:childTnLst>
                                </p:cTn>
                              </p:par>
                            </p:childTnLst>
                          </p:cTn>
                        </p:par>
                        <p:par>
                          <p:cTn id="20" fill="hold">
                            <p:stCondLst>
                              <p:cond delay="4000"/>
                            </p:stCondLst>
                            <p:childTnLst>
                              <p:par>
                                <p:cTn id="21" presetID="22" presetClass="entr" presetSubtype="1" fill="hold" nodeType="afterEffect">
                                  <p:stCondLst>
                                    <p:cond delay="0"/>
                                  </p:stCondLst>
                                  <p:childTnLst>
                                    <p:set>
                                      <p:cBhvr>
                                        <p:cTn id="22" dur="1" fill="hold">
                                          <p:stCondLst>
                                            <p:cond delay="0"/>
                                          </p:stCondLst>
                                        </p:cTn>
                                        <p:tgtEl>
                                          <p:spTgt spid="55"/>
                                        </p:tgtEl>
                                        <p:attrNameLst>
                                          <p:attrName>style.visibility</p:attrName>
                                        </p:attrNameLst>
                                      </p:cBhvr>
                                      <p:to>
                                        <p:strVal val="visible"/>
                                      </p:to>
                                    </p:set>
                                    <p:animEffect transition="in" filter="wipe(up)">
                                      <p:cBhvr>
                                        <p:cTn id="23" dur="1000"/>
                                        <p:tgtEl>
                                          <p:spTgt spid="55"/>
                                        </p:tgtEl>
                                      </p:cBhvr>
                                    </p:animEffect>
                                  </p:childTnLst>
                                </p:cTn>
                              </p:par>
                            </p:childTnLst>
                          </p:cTn>
                        </p:par>
                        <p:par>
                          <p:cTn id="24" fill="hold">
                            <p:stCondLst>
                              <p:cond delay="5000"/>
                            </p:stCondLst>
                            <p:childTnLst>
                              <p:par>
                                <p:cTn id="25" presetID="22" presetClass="entr" presetSubtype="8" fill="hold" nodeType="afterEffect">
                                  <p:stCondLst>
                                    <p:cond delay="0"/>
                                  </p:stCondLst>
                                  <p:childTnLst>
                                    <p:set>
                                      <p:cBhvr>
                                        <p:cTn id="26" dur="1" fill="hold">
                                          <p:stCondLst>
                                            <p:cond delay="0"/>
                                          </p:stCondLst>
                                        </p:cTn>
                                        <p:tgtEl>
                                          <p:spTgt spid="49"/>
                                        </p:tgtEl>
                                        <p:attrNameLst>
                                          <p:attrName>style.visibility</p:attrName>
                                        </p:attrNameLst>
                                      </p:cBhvr>
                                      <p:to>
                                        <p:strVal val="visible"/>
                                      </p:to>
                                    </p:set>
                                    <p:animEffect transition="in" filter="wipe(left)">
                                      <p:cBhvr>
                                        <p:cTn id="27" dur="10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3" name="AutoShape 6" descr="Danh ca Ngọc Sơn chia sẻ di chúc viết tay sâu sắc và đầy tình cảm của người  cha quá cố - MOLI Star">
            <a:extLst>
              <a:ext uri="{FF2B5EF4-FFF2-40B4-BE49-F238E27FC236}">
                <a16:creationId xmlns:a16="http://schemas.microsoft.com/office/drawing/2014/main" id="{09A0B033-5114-91F5-D69C-16D907191493}"/>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4" name="AutoShape 6" descr="Danh ca Ngọc Sơn chia sẻ di chúc viết tay sâu sắc và đầy tình cảm của người  cha quá cố - MOLI Star">
            <a:extLst>
              <a:ext uri="{FF2B5EF4-FFF2-40B4-BE49-F238E27FC236}">
                <a16:creationId xmlns:a16="http://schemas.microsoft.com/office/drawing/2014/main" id="{4CB5A259-D774-696C-CE4C-F516FE3B9F25}"/>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grpSp>
        <p:nvGrpSpPr>
          <p:cNvPr id="16" name="Nhóm 124">
            <a:extLst>
              <a:ext uri="{FF2B5EF4-FFF2-40B4-BE49-F238E27FC236}">
                <a16:creationId xmlns:a16="http://schemas.microsoft.com/office/drawing/2014/main" id="{05CDD30F-19AF-8098-BC6D-ABEE375E023D}"/>
              </a:ext>
            </a:extLst>
          </p:cNvPr>
          <p:cNvGrpSpPr/>
          <p:nvPr/>
        </p:nvGrpSpPr>
        <p:grpSpPr>
          <a:xfrm>
            <a:off x="306460" y="1405340"/>
            <a:ext cx="8594612" cy="1166410"/>
            <a:chOff x="669416" y="2696467"/>
            <a:chExt cx="6280575" cy="1555214"/>
          </a:xfrm>
        </p:grpSpPr>
        <p:sp>
          <p:nvSpPr>
            <p:cNvPr id="17" name="TextBox 27">
              <a:extLst>
                <a:ext uri="{FF2B5EF4-FFF2-40B4-BE49-F238E27FC236}">
                  <a16:creationId xmlns:a16="http://schemas.microsoft.com/office/drawing/2014/main" id="{653D94B9-E658-9A35-2C95-410ED8E68C5D}"/>
                </a:ext>
              </a:extLst>
            </p:cNvPr>
            <p:cNvSpPr txBox="1"/>
            <p:nvPr/>
          </p:nvSpPr>
          <p:spPr>
            <a:xfrm>
              <a:off x="1124079" y="2696467"/>
              <a:ext cx="5825912" cy="1555214"/>
            </a:xfrm>
            <a:prstGeom prst="rect">
              <a:avLst/>
            </a:prstGeom>
            <a:noFill/>
          </p:spPr>
          <p:txBody>
            <a:bodyPr wrap="square" rtlCol="0">
              <a:spAutoFit/>
            </a:bodyPr>
            <a:lstStyle/>
            <a:p>
              <a:pPr algn="just">
                <a:lnSpc>
                  <a:spcPct val="120000"/>
                </a:lnSpc>
              </a:pPr>
              <a:r>
                <a:rPr lang="vi-VN" sz="2000" dirty="0">
                  <a:latin typeface="Arial" pitchFamily="34" charset="0"/>
                  <a:cs typeface="Arial" pitchFamily="34" charset="0"/>
                </a:rPr>
                <a:t>Kiến nghị với tổ chức, cơ quan nhà nước có thẩm quyền xem xét, giải quyết khi quyền, lợi ích hợp pháp, chính đáng của tập thể </a:t>
              </a:r>
              <a:r>
                <a:rPr lang="en-US" sz="2000" dirty="0">
                  <a:latin typeface="Arial" pitchFamily="34" charset="0"/>
                  <a:cs typeface="Arial" pitchFamily="34" charset="0"/>
                </a:rPr>
                <a:t>NLĐ</a:t>
              </a:r>
              <a:r>
                <a:rPr lang="vi-VN" sz="2000" dirty="0">
                  <a:latin typeface="Arial" pitchFamily="34" charset="0"/>
                  <a:cs typeface="Arial" pitchFamily="34" charset="0"/>
                </a:rPr>
                <a:t> hoặc của </a:t>
              </a:r>
              <a:r>
                <a:rPr lang="en-US" sz="2000" dirty="0">
                  <a:latin typeface="Arial" pitchFamily="34" charset="0"/>
                  <a:cs typeface="Arial" pitchFamily="34" charset="0"/>
                </a:rPr>
                <a:t>NLĐ </a:t>
              </a:r>
              <a:r>
                <a:rPr lang="vi-VN" sz="2000" dirty="0">
                  <a:latin typeface="Arial" pitchFamily="34" charset="0"/>
                  <a:cs typeface="Arial" pitchFamily="34" charset="0"/>
                </a:rPr>
                <a:t>bị xâm phạm</a:t>
              </a:r>
              <a:endParaRPr lang="en-US" sz="2000" dirty="0">
                <a:latin typeface="Arial" panose="020B0604020202020204" pitchFamily="34" charset="0"/>
                <a:ea typeface="Batang" panose="02030600000101010101" pitchFamily="18" charset="-127"/>
                <a:cs typeface="Arial" panose="020B0604020202020204" pitchFamily="34" charset="0"/>
              </a:endParaRPr>
            </a:p>
          </p:txBody>
        </p:sp>
        <p:grpSp>
          <p:nvGrpSpPr>
            <p:cNvPr id="18" name="Nhóm 126">
              <a:extLst>
                <a:ext uri="{FF2B5EF4-FFF2-40B4-BE49-F238E27FC236}">
                  <a16:creationId xmlns:a16="http://schemas.microsoft.com/office/drawing/2014/main" id="{227E29D6-FDF5-EF60-240E-01D17ECB56AA}"/>
                </a:ext>
              </a:extLst>
            </p:cNvPr>
            <p:cNvGrpSpPr/>
            <p:nvPr/>
          </p:nvGrpSpPr>
          <p:grpSpPr>
            <a:xfrm rot="16200000">
              <a:off x="690749" y="3085589"/>
              <a:ext cx="330518" cy="373184"/>
              <a:chOff x="5963428" y="786027"/>
              <a:chExt cx="867388" cy="1034112"/>
            </a:xfrm>
          </p:grpSpPr>
          <p:sp>
            <p:nvSpPr>
              <p:cNvPr id="30" name="Lưu Đồ: Quyết Định 138">
                <a:extLst>
                  <a:ext uri="{FF2B5EF4-FFF2-40B4-BE49-F238E27FC236}">
                    <a16:creationId xmlns:a16="http://schemas.microsoft.com/office/drawing/2014/main" id="{AF173105-314B-D447-0F6A-7833CBB7E8E2}"/>
                  </a:ext>
                </a:extLst>
              </p:cNvPr>
              <p:cNvSpPr/>
              <p:nvPr/>
            </p:nvSpPr>
            <p:spPr>
              <a:xfrm>
                <a:off x="5963428" y="1107595"/>
                <a:ext cx="603228" cy="404164"/>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25">
                  <a:solidFill>
                    <a:schemeClr val="tx1"/>
                  </a:solidFill>
                </a:endParaRPr>
              </a:p>
            </p:txBody>
          </p:sp>
          <p:sp>
            <p:nvSpPr>
              <p:cNvPr id="28" name="Lưu Đồ: Quyết Định 136">
                <a:extLst>
                  <a:ext uri="{FF2B5EF4-FFF2-40B4-BE49-F238E27FC236}">
                    <a16:creationId xmlns:a16="http://schemas.microsoft.com/office/drawing/2014/main" id="{064E50D6-A712-0C1B-29B0-C1764559AA56}"/>
                  </a:ext>
                </a:extLst>
              </p:cNvPr>
              <p:cNvSpPr/>
              <p:nvPr/>
            </p:nvSpPr>
            <p:spPr>
              <a:xfrm>
                <a:off x="6227588" y="1093811"/>
                <a:ext cx="603228" cy="404164"/>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25">
                  <a:solidFill>
                    <a:schemeClr val="tx1"/>
                  </a:solidFill>
                </a:endParaRPr>
              </a:p>
            </p:txBody>
          </p:sp>
          <p:sp>
            <p:nvSpPr>
              <p:cNvPr id="26" name="Lưu Đồ: Quyết Định 134">
                <a:extLst>
                  <a:ext uri="{FF2B5EF4-FFF2-40B4-BE49-F238E27FC236}">
                    <a16:creationId xmlns:a16="http://schemas.microsoft.com/office/drawing/2014/main" id="{870352C5-0193-C24A-37DC-0D7591BB7CAC}"/>
                  </a:ext>
                </a:extLst>
              </p:cNvPr>
              <p:cNvSpPr/>
              <p:nvPr/>
            </p:nvSpPr>
            <p:spPr>
              <a:xfrm>
                <a:off x="6099838" y="1415975"/>
                <a:ext cx="603228" cy="404164"/>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25">
                  <a:solidFill>
                    <a:schemeClr val="tx1"/>
                  </a:solidFill>
                </a:endParaRPr>
              </a:p>
            </p:txBody>
          </p:sp>
          <p:sp>
            <p:nvSpPr>
              <p:cNvPr id="24" name="Lưu Đồ: Quyết Định 132">
                <a:extLst>
                  <a:ext uri="{FF2B5EF4-FFF2-40B4-BE49-F238E27FC236}">
                    <a16:creationId xmlns:a16="http://schemas.microsoft.com/office/drawing/2014/main" id="{606E0705-80D7-AA70-505C-350E557AAEFF}"/>
                  </a:ext>
                </a:extLst>
              </p:cNvPr>
              <p:cNvSpPr/>
              <p:nvPr/>
            </p:nvSpPr>
            <p:spPr>
              <a:xfrm>
                <a:off x="6080830" y="786027"/>
                <a:ext cx="603228" cy="404164"/>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25" dirty="0">
                  <a:solidFill>
                    <a:schemeClr val="tx1"/>
                  </a:solidFill>
                </a:endParaRPr>
              </a:p>
            </p:txBody>
          </p:sp>
        </p:grpSp>
      </p:grpSp>
      <p:grpSp>
        <p:nvGrpSpPr>
          <p:cNvPr id="46" name="Nhóm 154">
            <a:extLst>
              <a:ext uri="{FF2B5EF4-FFF2-40B4-BE49-F238E27FC236}">
                <a16:creationId xmlns:a16="http://schemas.microsoft.com/office/drawing/2014/main" id="{E8FDD0B1-D307-D150-5883-8C6A4E47A568}"/>
              </a:ext>
            </a:extLst>
          </p:cNvPr>
          <p:cNvGrpSpPr/>
          <p:nvPr/>
        </p:nvGrpSpPr>
        <p:grpSpPr>
          <a:xfrm>
            <a:off x="173831" y="2958948"/>
            <a:ext cx="8891588" cy="1015663"/>
            <a:chOff x="669416" y="2760331"/>
            <a:chExt cx="6833485" cy="1354217"/>
          </a:xfrm>
        </p:grpSpPr>
        <p:sp>
          <p:nvSpPr>
            <p:cNvPr id="47" name="TextBox 27">
              <a:extLst>
                <a:ext uri="{FF2B5EF4-FFF2-40B4-BE49-F238E27FC236}">
                  <a16:creationId xmlns:a16="http://schemas.microsoft.com/office/drawing/2014/main" id="{79D0DB06-7B57-CF1E-D847-AABE5F6A1FB5}"/>
                </a:ext>
              </a:extLst>
            </p:cNvPr>
            <p:cNvSpPr txBox="1"/>
            <p:nvPr/>
          </p:nvSpPr>
          <p:spPr>
            <a:xfrm>
              <a:off x="1124081" y="2760331"/>
              <a:ext cx="6378820" cy="1354217"/>
            </a:xfrm>
            <a:prstGeom prst="rect">
              <a:avLst/>
            </a:prstGeom>
            <a:noFill/>
          </p:spPr>
          <p:txBody>
            <a:bodyPr wrap="square" rtlCol="0">
              <a:spAutoFit/>
            </a:bodyPr>
            <a:lstStyle/>
            <a:p>
              <a:pPr fontAlgn="auto">
                <a:spcBef>
                  <a:spcPts val="0"/>
                </a:spcBef>
                <a:spcAft>
                  <a:spcPts val="0"/>
                </a:spcAft>
                <a:defRPr/>
              </a:pPr>
              <a:r>
                <a:rPr lang="vi-VN" sz="2000" dirty="0">
                  <a:latin typeface="Arial" pitchFamily="34" charset="0"/>
                  <a:cs typeface="Arial" pitchFamily="34" charset="0"/>
                </a:rPr>
                <a:t>Đại diện cho tập thể </a:t>
              </a:r>
              <a:r>
                <a:rPr lang="en-US" sz="2000" dirty="0">
                  <a:latin typeface="Arial" pitchFamily="34" charset="0"/>
                  <a:cs typeface="Arial" pitchFamily="34" charset="0"/>
                </a:rPr>
                <a:t>NLĐ </a:t>
              </a:r>
              <a:r>
                <a:rPr lang="vi-VN" sz="2000" dirty="0">
                  <a:latin typeface="Arial" pitchFamily="34" charset="0"/>
                  <a:cs typeface="Arial" pitchFamily="34" charset="0"/>
                </a:rPr>
                <a:t>khởi kiện tại Toà án khi quyền, lợi ích hợp pháp, chính đáng của tập thể người lao động bị xâm phạm; và được </a:t>
              </a:r>
              <a:r>
                <a:rPr lang="en-US" sz="2000" dirty="0">
                  <a:latin typeface="Arial" pitchFamily="34" charset="0"/>
                  <a:cs typeface="Arial" pitchFamily="34" charset="0"/>
                </a:rPr>
                <a:t>NLĐ </a:t>
              </a:r>
              <a:r>
                <a:rPr lang="vi-VN" sz="2000" dirty="0">
                  <a:latin typeface="Arial" pitchFamily="34" charset="0"/>
                  <a:cs typeface="Arial" pitchFamily="34" charset="0"/>
                </a:rPr>
                <a:t>uỷ quyền</a:t>
              </a:r>
              <a:endParaRPr lang="en-US" sz="1900" dirty="0">
                <a:latin typeface="Arial" pitchFamily="34" charset="0"/>
                <a:cs typeface="Arial" pitchFamily="34" charset="0"/>
              </a:endParaRPr>
            </a:p>
          </p:txBody>
        </p:sp>
        <p:grpSp>
          <p:nvGrpSpPr>
            <p:cNvPr id="48" name="Nhóm 156">
              <a:extLst>
                <a:ext uri="{FF2B5EF4-FFF2-40B4-BE49-F238E27FC236}">
                  <a16:creationId xmlns:a16="http://schemas.microsoft.com/office/drawing/2014/main" id="{79A309DA-6808-9E75-D3CB-B36B01C647D2}"/>
                </a:ext>
              </a:extLst>
            </p:cNvPr>
            <p:cNvGrpSpPr/>
            <p:nvPr/>
          </p:nvGrpSpPr>
          <p:grpSpPr>
            <a:xfrm rot="16200000">
              <a:off x="690749" y="3085589"/>
              <a:ext cx="330518" cy="373184"/>
              <a:chOff x="5963428" y="786027"/>
              <a:chExt cx="867388" cy="1034112"/>
            </a:xfrm>
          </p:grpSpPr>
          <p:sp>
            <p:nvSpPr>
              <p:cNvPr id="60" name="Lưu Đồ: Quyết Định 168">
                <a:extLst>
                  <a:ext uri="{FF2B5EF4-FFF2-40B4-BE49-F238E27FC236}">
                    <a16:creationId xmlns:a16="http://schemas.microsoft.com/office/drawing/2014/main" id="{9EB77D60-0D83-0EF6-8B2A-5BB8A5D5EFA8}"/>
                  </a:ext>
                </a:extLst>
              </p:cNvPr>
              <p:cNvSpPr/>
              <p:nvPr/>
            </p:nvSpPr>
            <p:spPr>
              <a:xfrm>
                <a:off x="5963428" y="110759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58" name="Lưu Đồ: Quyết Định 166">
                <a:extLst>
                  <a:ext uri="{FF2B5EF4-FFF2-40B4-BE49-F238E27FC236}">
                    <a16:creationId xmlns:a16="http://schemas.microsoft.com/office/drawing/2014/main" id="{153EC4E8-100A-D196-AD7B-60FC7671ADDD}"/>
                  </a:ext>
                </a:extLst>
              </p:cNvPr>
              <p:cNvSpPr/>
              <p:nvPr/>
            </p:nvSpPr>
            <p:spPr>
              <a:xfrm>
                <a:off x="6227588" y="1093811"/>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56" name="Lưu Đồ: Quyết Định 164">
                <a:extLst>
                  <a:ext uri="{FF2B5EF4-FFF2-40B4-BE49-F238E27FC236}">
                    <a16:creationId xmlns:a16="http://schemas.microsoft.com/office/drawing/2014/main" id="{C3220D4A-35F7-FEE0-D51E-7E4B23954CFB}"/>
                  </a:ext>
                </a:extLst>
              </p:cNvPr>
              <p:cNvSpPr/>
              <p:nvPr/>
            </p:nvSpPr>
            <p:spPr>
              <a:xfrm>
                <a:off x="6099838" y="141597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54" name="Lưu Đồ: Quyết Định 162">
                <a:extLst>
                  <a:ext uri="{FF2B5EF4-FFF2-40B4-BE49-F238E27FC236}">
                    <a16:creationId xmlns:a16="http://schemas.microsoft.com/office/drawing/2014/main" id="{B26637A6-1604-259D-84DD-2E0938EB8D0D}"/>
                  </a:ext>
                </a:extLst>
              </p:cNvPr>
              <p:cNvSpPr/>
              <p:nvPr/>
            </p:nvSpPr>
            <p:spPr>
              <a:xfrm>
                <a:off x="6080830" y="78602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solidFill>
                    <a:schemeClr val="tx1"/>
                  </a:solidFill>
                </a:endParaRPr>
              </a:p>
            </p:txBody>
          </p:sp>
        </p:grpSp>
      </p:grpSp>
      <p:sp>
        <p:nvSpPr>
          <p:cNvPr id="19" name="Content Placeholder 2">
            <a:extLst>
              <a:ext uri="{FF2B5EF4-FFF2-40B4-BE49-F238E27FC236}">
                <a16:creationId xmlns:a16="http://schemas.microsoft.com/office/drawing/2014/main" id="{5CC9416B-BD13-DDC3-48F0-45EE56B579BF}"/>
              </a:ext>
            </a:extLst>
          </p:cNvPr>
          <p:cNvSpPr txBox="1">
            <a:spLocks/>
          </p:cNvSpPr>
          <p:nvPr/>
        </p:nvSpPr>
        <p:spPr bwMode="auto">
          <a:xfrm>
            <a:off x="116681" y="556098"/>
            <a:ext cx="8641556" cy="7489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ts val="0"/>
              </a:spcBef>
              <a:buNone/>
              <a:defRPr/>
            </a:pPr>
            <a:r>
              <a:rPr lang="en-US" sz="2000" b="1" dirty="0">
                <a:solidFill>
                  <a:srgbClr val="C00000"/>
                </a:solidFill>
                <a:cs typeface="Arial" pitchFamily="34" charset="0"/>
              </a:rPr>
              <a:t>3.9.4</a:t>
            </a:r>
            <a:r>
              <a:rPr lang="en-US" sz="2000" dirty="0">
                <a:solidFill>
                  <a:srgbClr val="C00000"/>
                </a:solidFill>
                <a:cs typeface="Arial" pitchFamily="34" charset="0"/>
              </a:rPr>
              <a:t>. </a:t>
            </a:r>
            <a:r>
              <a:rPr lang="vi-VN" sz="2000" b="1" dirty="0">
                <a:solidFill>
                  <a:srgbClr val="C00000"/>
                </a:solidFill>
                <a:cs typeface="Arial" pitchFamily="34" charset="0"/>
              </a:rPr>
              <a:t>Quyền và trách nhiệm của Công đoàn</a:t>
            </a:r>
            <a:endParaRPr lang="en-US" sz="2000" dirty="0">
              <a:solidFill>
                <a:srgbClr val="C00000"/>
              </a:solidFill>
              <a:latin typeface="Arial" pitchFamily="34" charset="0"/>
              <a:cs typeface="Arial" pitchFamily="34" charset="0"/>
            </a:endParaRPr>
          </a:p>
        </p:txBody>
      </p:sp>
    </p:spTree>
    <p:extLst>
      <p:ext uri="{BB962C8B-B14F-4D97-AF65-F5344CB8AC3E}">
        <p14:creationId xmlns:p14="http://schemas.microsoft.com/office/powerpoint/2010/main" val="36609446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up)">
                                      <p:cBhvr>
                                        <p:cTn id="7" dur="750"/>
                                        <p:tgtEl>
                                          <p:spTgt spid="16"/>
                                        </p:tgtEl>
                                      </p:cBhvr>
                                    </p:animEffect>
                                  </p:childTnLst>
                                </p:cTn>
                              </p:par>
                            </p:childTnLst>
                          </p:cTn>
                        </p:par>
                        <p:par>
                          <p:cTn id="8" fill="hold">
                            <p:stCondLst>
                              <p:cond delay="750"/>
                            </p:stCondLst>
                            <p:childTnLst>
                              <p:par>
                                <p:cTn id="9" presetID="22" presetClass="entr" presetSubtype="1" fill="hold" nodeType="afterEffect">
                                  <p:stCondLst>
                                    <p:cond delay="0"/>
                                  </p:stCondLst>
                                  <p:childTnLst>
                                    <p:set>
                                      <p:cBhvr>
                                        <p:cTn id="10" dur="1" fill="hold">
                                          <p:stCondLst>
                                            <p:cond delay="0"/>
                                          </p:stCondLst>
                                        </p:cTn>
                                        <p:tgtEl>
                                          <p:spTgt spid="46"/>
                                        </p:tgtEl>
                                        <p:attrNameLst>
                                          <p:attrName>style.visibility</p:attrName>
                                        </p:attrNameLst>
                                      </p:cBhvr>
                                      <p:to>
                                        <p:strVal val="visible"/>
                                      </p:to>
                                    </p:set>
                                    <p:animEffect transition="in" filter="wipe(up)">
                                      <p:cBhvr>
                                        <p:cTn id="11" dur="75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6" descr="Danh ca Ngọc Sơn chia sẻ di chúc viết tay sâu sắc và đầy tình cảm của người  cha quá cố - MOLI Star">
            <a:extLst>
              <a:ext uri="{FF2B5EF4-FFF2-40B4-BE49-F238E27FC236}">
                <a16:creationId xmlns:a16="http://schemas.microsoft.com/office/drawing/2014/main" id="{965AA7C1-93CA-9E40-9606-ECA8BA52481A}"/>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3" name="AutoShape 6" descr="Danh ca Ngọc Sơn chia sẻ di chúc viết tay sâu sắc và đầy tình cảm của người  cha quá cố - MOLI Star">
            <a:extLst>
              <a:ext uri="{FF2B5EF4-FFF2-40B4-BE49-F238E27FC236}">
                <a16:creationId xmlns:a16="http://schemas.microsoft.com/office/drawing/2014/main" id="{09A0B033-5114-91F5-D69C-16D907191493}"/>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sp>
        <p:nvSpPr>
          <p:cNvPr id="4" name="AutoShape 6" descr="Danh ca Ngọc Sơn chia sẻ di chúc viết tay sâu sắc và đầy tình cảm của người  cha quá cố - MOLI Star">
            <a:extLst>
              <a:ext uri="{FF2B5EF4-FFF2-40B4-BE49-F238E27FC236}">
                <a16:creationId xmlns:a16="http://schemas.microsoft.com/office/drawing/2014/main" id="{4CB5A259-D774-696C-CE4C-F516FE3B9F25}"/>
              </a:ext>
            </a:extLst>
          </p:cNvPr>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050"/>
          </a:p>
        </p:txBody>
      </p:sp>
      <p:grpSp>
        <p:nvGrpSpPr>
          <p:cNvPr id="16" name="Nhóm 124">
            <a:extLst>
              <a:ext uri="{FF2B5EF4-FFF2-40B4-BE49-F238E27FC236}">
                <a16:creationId xmlns:a16="http://schemas.microsoft.com/office/drawing/2014/main" id="{05CDD30F-19AF-8098-BC6D-ABEE375E023D}"/>
              </a:ext>
            </a:extLst>
          </p:cNvPr>
          <p:cNvGrpSpPr/>
          <p:nvPr/>
        </p:nvGrpSpPr>
        <p:grpSpPr>
          <a:xfrm>
            <a:off x="306460" y="1631089"/>
            <a:ext cx="8451777" cy="1166410"/>
            <a:chOff x="669416" y="2696467"/>
            <a:chExt cx="6280575" cy="1555214"/>
          </a:xfrm>
        </p:grpSpPr>
        <p:sp>
          <p:nvSpPr>
            <p:cNvPr id="17" name="TextBox 27">
              <a:extLst>
                <a:ext uri="{FF2B5EF4-FFF2-40B4-BE49-F238E27FC236}">
                  <a16:creationId xmlns:a16="http://schemas.microsoft.com/office/drawing/2014/main" id="{653D94B9-E658-9A35-2C95-410ED8E68C5D}"/>
                </a:ext>
              </a:extLst>
            </p:cNvPr>
            <p:cNvSpPr txBox="1"/>
            <p:nvPr/>
          </p:nvSpPr>
          <p:spPr>
            <a:xfrm>
              <a:off x="1124079" y="2696467"/>
              <a:ext cx="5825912" cy="1555214"/>
            </a:xfrm>
            <a:prstGeom prst="rect">
              <a:avLst/>
            </a:prstGeom>
            <a:noFill/>
          </p:spPr>
          <p:txBody>
            <a:bodyPr wrap="square" rtlCol="0">
              <a:spAutoFit/>
            </a:bodyPr>
            <a:lstStyle/>
            <a:p>
              <a:pPr algn="just">
                <a:lnSpc>
                  <a:spcPct val="120000"/>
                </a:lnSpc>
              </a:pPr>
              <a:r>
                <a:rPr lang="vi-VN" sz="2000" dirty="0">
                  <a:latin typeface="Arial" pitchFamily="34" charset="0"/>
                  <a:cs typeface="Arial" pitchFamily="34" charset="0"/>
                </a:rPr>
                <a:t>Đại diện cho tập thể người lao động tham gia tố tụng trong vụ án lao động, hành chính, phá sản doanh nghiệp để bảo vệ quyền, lợi ích hợp pháp, chính đáng của tập thể </a:t>
              </a:r>
              <a:r>
                <a:rPr lang="en-US" sz="2000" dirty="0">
                  <a:latin typeface="Arial" pitchFamily="34" charset="0"/>
                  <a:cs typeface="Arial" pitchFamily="34" charset="0"/>
                </a:rPr>
                <a:t>NLĐ </a:t>
              </a:r>
              <a:r>
                <a:rPr lang="vi-VN" sz="2000" dirty="0">
                  <a:latin typeface="Arial" pitchFamily="34" charset="0"/>
                  <a:cs typeface="Arial" pitchFamily="34" charset="0"/>
                </a:rPr>
                <a:t>và </a:t>
              </a:r>
              <a:r>
                <a:rPr lang="en-US" sz="2000" dirty="0">
                  <a:latin typeface="Arial" pitchFamily="34" charset="0"/>
                  <a:cs typeface="Arial" pitchFamily="34" charset="0"/>
                </a:rPr>
                <a:t>NLĐ </a:t>
              </a:r>
              <a:endParaRPr lang="en-US" sz="2000" dirty="0">
                <a:latin typeface="Arial" panose="020B0604020202020204" pitchFamily="34" charset="0"/>
                <a:ea typeface="Batang" panose="02030600000101010101" pitchFamily="18" charset="-127"/>
                <a:cs typeface="Arial" panose="020B0604020202020204" pitchFamily="34" charset="0"/>
              </a:endParaRPr>
            </a:p>
          </p:txBody>
        </p:sp>
        <p:grpSp>
          <p:nvGrpSpPr>
            <p:cNvPr id="18" name="Nhóm 126">
              <a:extLst>
                <a:ext uri="{FF2B5EF4-FFF2-40B4-BE49-F238E27FC236}">
                  <a16:creationId xmlns:a16="http://schemas.microsoft.com/office/drawing/2014/main" id="{227E29D6-FDF5-EF60-240E-01D17ECB56AA}"/>
                </a:ext>
              </a:extLst>
            </p:cNvPr>
            <p:cNvGrpSpPr/>
            <p:nvPr/>
          </p:nvGrpSpPr>
          <p:grpSpPr>
            <a:xfrm rot="16200000">
              <a:off x="690749" y="3085589"/>
              <a:ext cx="330518" cy="373184"/>
              <a:chOff x="5963428" y="786027"/>
              <a:chExt cx="867388" cy="1034112"/>
            </a:xfrm>
          </p:grpSpPr>
          <p:sp>
            <p:nvSpPr>
              <p:cNvPr id="30" name="Lưu Đồ: Quyết Định 138">
                <a:extLst>
                  <a:ext uri="{FF2B5EF4-FFF2-40B4-BE49-F238E27FC236}">
                    <a16:creationId xmlns:a16="http://schemas.microsoft.com/office/drawing/2014/main" id="{AF173105-314B-D447-0F6A-7833CBB7E8E2}"/>
                  </a:ext>
                </a:extLst>
              </p:cNvPr>
              <p:cNvSpPr/>
              <p:nvPr/>
            </p:nvSpPr>
            <p:spPr>
              <a:xfrm>
                <a:off x="5963428" y="1107595"/>
                <a:ext cx="603228" cy="404164"/>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25">
                  <a:solidFill>
                    <a:schemeClr val="tx1"/>
                  </a:solidFill>
                </a:endParaRPr>
              </a:p>
            </p:txBody>
          </p:sp>
          <p:sp>
            <p:nvSpPr>
              <p:cNvPr id="28" name="Lưu Đồ: Quyết Định 136">
                <a:extLst>
                  <a:ext uri="{FF2B5EF4-FFF2-40B4-BE49-F238E27FC236}">
                    <a16:creationId xmlns:a16="http://schemas.microsoft.com/office/drawing/2014/main" id="{064E50D6-A712-0C1B-29B0-C1764559AA56}"/>
                  </a:ext>
                </a:extLst>
              </p:cNvPr>
              <p:cNvSpPr/>
              <p:nvPr/>
            </p:nvSpPr>
            <p:spPr>
              <a:xfrm>
                <a:off x="6227588" y="1093811"/>
                <a:ext cx="603228" cy="404164"/>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25">
                  <a:solidFill>
                    <a:schemeClr val="tx1"/>
                  </a:solidFill>
                </a:endParaRPr>
              </a:p>
            </p:txBody>
          </p:sp>
          <p:sp>
            <p:nvSpPr>
              <p:cNvPr id="26" name="Lưu Đồ: Quyết Định 134">
                <a:extLst>
                  <a:ext uri="{FF2B5EF4-FFF2-40B4-BE49-F238E27FC236}">
                    <a16:creationId xmlns:a16="http://schemas.microsoft.com/office/drawing/2014/main" id="{870352C5-0193-C24A-37DC-0D7591BB7CAC}"/>
                  </a:ext>
                </a:extLst>
              </p:cNvPr>
              <p:cNvSpPr/>
              <p:nvPr/>
            </p:nvSpPr>
            <p:spPr>
              <a:xfrm>
                <a:off x="6099838" y="1415975"/>
                <a:ext cx="603228" cy="404164"/>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25">
                  <a:solidFill>
                    <a:schemeClr val="tx1"/>
                  </a:solidFill>
                </a:endParaRPr>
              </a:p>
            </p:txBody>
          </p:sp>
          <p:sp>
            <p:nvSpPr>
              <p:cNvPr id="24" name="Lưu Đồ: Quyết Định 132">
                <a:extLst>
                  <a:ext uri="{FF2B5EF4-FFF2-40B4-BE49-F238E27FC236}">
                    <a16:creationId xmlns:a16="http://schemas.microsoft.com/office/drawing/2014/main" id="{606E0705-80D7-AA70-505C-350E557AAEFF}"/>
                  </a:ext>
                </a:extLst>
              </p:cNvPr>
              <p:cNvSpPr/>
              <p:nvPr/>
            </p:nvSpPr>
            <p:spPr>
              <a:xfrm>
                <a:off x="6080830" y="786027"/>
                <a:ext cx="603228" cy="404164"/>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25" dirty="0">
                  <a:solidFill>
                    <a:schemeClr val="tx1"/>
                  </a:solidFill>
                </a:endParaRPr>
              </a:p>
            </p:txBody>
          </p:sp>
        </p:grpSp>
      </p:grpSp>
      <p:grpSp>
        <p:nvGrpSpPr>
          <p:cNvPr id="46" name="Nhóm 154">
            <a:extLst>
              <a:ext uri="{FF2B5EF4-FFF2-40B4-BE49-F238E27FC236}">
                <a16:creationId xmlns:a16="http://schemas.microsoft.com/office/drawing/2014/main" id="{E8FDD0B1-D307-D150-5883-8C6A4E47A568}"/>
              </a:ext>
            </a:extLst>
          </p:cNvPr>
          <p:cNvGrpSpPr/>
          <p:nvPr/>
        </p:nvGrpSpPr>
        <p:grpSpPr>
          <a:xfrm>
            <a:off x="173831" y="3218894"/>
            <a:ext cx="8970169" cy="447944"/>
            <a:chOff x="669416" y="3106922"/>
            <a:chExt cx="6893877" cy="597258"/>
          </a:xfrm>
        </p:grpSpPr>
        <p:sp>
          <p:nvSpPr>
            <p:cNvPr id="47" name="TextBox 27">
              <a:extLst>
                <a:ext uri="{FF2B5EF4-FFF2-40B4-BE49-F238E27FC236}">
                  <a16:creationId xmlns:a16="http://schemas.microsoft.com/office/drawing/2014/main" id="{79D0DB06-7B57-CF1E-D847-AABE5F6A1FB5}"/>
                </a:ext>
              </a:extLst>
            </p:cNvPr>
            <p:cNvSpPr txBox="1"/>
            <p:nvPr/>
          </p:nvSpPr>
          <p:spPr>
            <a:xfrm>
              <a:off x="1184473" y="3170700"/>
              <a:ext cx="6378820" cy="533480"/>
            </a:xfrm>
            <a:prstGeom prst="rect">
              <a:avLst/>
            </a:prstGeom>
            <a:noFill/>
          </p:spPr>
          <p:txBody>
            <a:bodyPr wrap="square" rtlCol="0">
              <a:spAutoFit/>
            </a:bodyPr>
            <a:lstStyle/>
            <a:p>
              <a:pPr fontAlgn="auto">
                <a:spcBef>
                  <a:spcPts val="0"/>
                </a:spcBef>
                <a:spcAft>
                  <a:spcPts val="0"/>
                </a:spcAft>
                <a:defRPr/>
              </a:pPr>
              <a:r>
                <a:rPr lang="vi-VN" sz="2000" dirty="0">
                  <a:latin typeface="Arial" pitchFamily="34" charset="0"/>
                  <a:cs typeface="Arial" pitchFamily="34" charset="0"/>
                </a:rPr>
                <a:t>Tổ chức và lãnh đạo đình công theo quy định của pháp luật</a:t>
              </a:r>
              <a:endParaRPr lang="en-US" sz="1900" dirty="0">
                <a:latin typeface="Arial" pitchFamily="34" charset="0"/>
                <a:cs typeface="Arial" pitchFamily="34" charset="0"/>
              </a:endParaRPr>
            </a:p>
          </p:txBody>
        </p:sp>
        <p:grpSp>
          <p:nvGrpSpPr>
            <p:cNvPr id="48" name="Nhóm 156">
              <a:extLst>
                <a:ext uri="{FF2B5EF4-FFF2-40B4-BE49-F238E27FC236}">
                  <a16:creationId xmlns:a16="http://schemas.microsoft.com/office/drawing/2014/main" id="{79A309DA-6808-9E75-D3CB-B36B01C647D2}"/>
                </a:ext>
              </a:extLst>
            </p:cNvPr>
            <p:cNvGrpSpPr/>
            <p:nvPr/>
          </p:nvGrpSpPr>
          <p:grpSpPr>
            <a:xfrm rot="16200000">
              <a:off x="690749" y="3085589"/>
              <a:ext cx="330518" cy="373184"/>
              <a:chOff x="5963428" y="786027"/>
              <a:chExt cx="867388" cy="1034112"/>
            </a:xfrm>
          </p:grpSpPr>
          <p:sp>
            <p:nvSpPr>
              <p:cNvPr id="60" name="Lưu Đồ: Quyết Định 168">
                <a:extLst>
                  <a:ext uri="{FF2B5EF4-FFF2-40B4-BE49-F238E27FC236}">
                    <a16:creationId xmlns:a16="http://schemas.microsoft.com/office/drawing/2014/main" id="{9EB77D60-0D83-0EF6-8B2A-5BB8A5D5EFA8}"/>
                  </a:ext>
                </a:extLst>
              </p:cNvPr>
              <p:cNvSpPr/>
              <p:nvPr/>
            </p:nvSpPr>
            <p:spPr>
              <a:xfrm>
                <a:off x="5963428" y="110759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58" name="Lưu Đồ: Quyết Định 166">
                <a:extLst>
                  <a:ext uri="{FF2B5EF4-FFF2-40B4-BE49-F238E27FC236}">
                    <a16:creationId xmlns:a16="http://schemas.microsoft.com/office/drawing/2014/main" id="{153EC4E8-100A-D196-AD7B-60FC7671ADDD}"/>
                  </a:ext>
                </a:extLst>
              </p:cNvPr>
              <p:cNvSpPr/>
              <p:nvPr/>
            </p:nvSpPr>
            <p:spPr>
              <a:xfrm>
                <a:off x="6227588" y="1093811"/>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56" name="Lưu Đồ: Quyết Định 164">
                <a:extLst>
                  <a:ext uri="{FF2B5EF4-FFF2-40B4-BE49-F238E27FC236}">
                    <a16:creationId xmlns:a16="http://schemas.microsoft.com/office/drawing/2014/main" id="{C3220D4A-35F7-FEE0-D51E-7E4B23954CFB}"/>
                  </a:ext>
                </a:extLst>
              </p:cNvPr>
              <p:cNvSpPr/>
              <p:nvPr/>
            </p:nvSpPr>
            <p:spPr>
              <a:xfrm>
                <a:off x="6099838" y="1415976"/>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solidFill>
                    <a:schemeClr val="tx1"/>
                  </a:solidFill>
                </a:endParaRPr>
              </a:p>
            </p:txBody>
          </p:sp>
          <p:sp>
            <p:nvSpPr>
              <p:cNvPr id="54" name="Lưu Đồ: Quyết Định 162">
                <a:extLst>
                  <a:ext uri="{FF2B5EF4-FFF2-40B4-BE49-F238E27FC236}">
                    <a16:creationId xmlns:a16="http://schemas.microsoft.com/office/drawing/2014/main" id="{B26637A6-1604-259D-84DD-2E0938EB8D0D}"/>
                  </a:ext>
                </a:extLst>
              </p:cNvPr>
              <p:cNvSpPr/>
              <p:nvPr/>
            </p:nvSpPr>
            <p:spPr>
              <a:xfrm>
                <a:off x="6080830" y="786027"/>
                <a:ext cx="603228" cy="404163"/>
              </a:xfrm>
              <a:prstGeom prst="flowChartDecision">
                <a:avLst/>
              </a:prstGeom>
              <a:noFill/>
              <a:ln>
                <a:solidFill>
                  <a:srgbClr val="167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solidFill>
                    <a:schemeClr val="tx1"/>
                  </a:solidFill>
                </a:endParaRPr>
              </a:p>
            </p:txBody>
          </p:sp>
        </p:grpSp>
      </p:grpSp>
      <p:sp>
        <p:nvSpPr>
          <p:cNvPr id="19" name="Content Placeholder 2">
            <a:extLst>
              <a:ext uri="{FF2B5EF4-FFF2-40B4-BE49-F238E27FC236}">
                <a16:creationId xmlns:a16="http://schemas.microsoft.com/office/drawing/2014/main" id="{5CC9416B-BD13-DDC3-48F0-45EE56B579BF}"/>
              </a:ext>
            </a:extLst>
          </p:cNvPr>
          <p:cNvSpPr txBox="1">
            <a:spLocks/>
          </p:cNvSpPr>
          <p:nvPr/>
        </p:nvSpPr>
        <p:spPr bwMode="auto">
          <a:xfrm>
            <a:off x="116681" y="556098"/>
            <a:ext cx="8641556" cy="7489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ts val="0"/>
              </a:spcBef>
              <a:buNone/>
              <a:defRPr/>
            </a:pPr>
            <a:r>
              <a:rPr lang="en-US" sz="2000" b="1" dirty="0">
                <a:solidFill>
                  <a:srgbClr val="C00000"/>
                </a:solidFill>
                <a:cs typeface="Arial" pitchFamily="34" charset="0"/>
              </a:rPr>
              <a:t>3.9.4</a:t>
            </a:r>
            <a:r>
              <a:rPr lang="en-US" sz="2000" dirty="0">
                <a:solidFill>
                  <a:srgbClr val="C00000"/>
                </a:solidFill>
                <a:cs typeface="Arial" pitchFamily="34" charset="0"/>
              </a:rPr>
              <a:t>. </a:t>
            </a:r>
            <a:r>
              <a:rPr lang="vi-VN" sz="2000" b="1" dirty="0">
                <a:solidFill>
                  <a:srgbClr val="C00000"/>
                </a:solidFill>
                <a:cs typeface="Arial" pitchFamily="34" charset="0"/>
              </a:rPr>
              <a:t>Quyền và trách nhiệm của Công đoàn</a:t>
            </a:r>
            <a:endParaRPr lang="en-US" sz="2000" dirty="0">
              <a:solidFill>
                <a:srgbClr val="C00000"/>
              </a:solidFill>
              <a:latin typeface="Arial" pitchFamily="34" charset="0"/>
              <a:cs typeface="Arial" pitchFamily="34" charset="0"/>
            </a:endParaRPr>
          </a:p>
        </p:txBody>
      </p:sp>
    </p:spTree>
    <p:extLst>
      <p:ext uri="{BB962C8B-B14F-4D97-AF65-F5344CB8AC3E}">
        <p14:creationId xmlns:p14="http://schemas.microsoft.com/office/powerpoint/2010/main" val="414518352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up)">
                                      <p:cBhvr>
                                        <p:cTn id="7" dur="750"/>
                                        <p:tgtEl>
                                          <p:spTgt spid="16"/>
                                        </p:tgtEl>
                                      </p:cBhvr>
                                    </p:animEffect>
                                  </p:childTnLst>
                                </p:cTn>
                              </p:par>
                            </p:childTnLst>
                          </p:cTn>
                        </p:par>
                        <p:par>
                          <p:cTn id="8" fill="hold">
                            <p:stCondLst>
                              <p:cond delay="750"/>
                            </p:stCondLst>
                            <p:childTnLst>
                              <p:par>
                                <p:cTn id="9" presetID="22" presetClass="entr" presetSubtype="1" fill="hold" nodeType="afterEffect">
                                  <p:stCondLst>
                                    <p:cond delay="0"/>
                                  </p:stCondLst>
                                  <p:childTnLst>
                                    <p:set>
                                      <p:cBhvr>
                                        <p:cTn id="10" dur="1" fill="hold">
                                          <p:stCondLst>
                                            <p:cond delay="0"/>
                                          </p:stCondLst>
                                        </p:cTn>
                                        <p:tgtEl>
                                          <p:spTgt spid="46"/>
                                        </p:tgtEl>
                                        <p:attrNameLst>
                                          <p:attrName>style.visibility</p:attrName>
                                        </p:attrNameLst>
                                      </p:cBhvr>
                                      <p:to>
                                        <p:strVal val="visible"/>
                                      </p:to>
                                    </p:set>
                                    <p:animEffect transition="in" filter="wipe(up)">
                                      <p:cBhvr>
                                        <p:cTn id="11" dur="75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9575" y="1528877"/>
            <a:ext cx="8407400" cy="2700223"/>
          </a:xfrm>
        </p:spPr>
        <p:txBody>
          <a:bodyPr/>
          <a:lstStyle/>
          <a:p>
            <a:pPr marL="33338" indent="0" algn="ctr" eaLnBrk="1" hangingPunct="1">
              <a:buFont typeface="Arial" pitchFamily="34" charset="0"/>
              <a:buNone/>
            </a:pPr>
            <a:endParaRPr lang="en-US" sz="4000" b="1" dirty="0" smtClean="0">
              <a:latin typeface="Arial" pitchFamily="34" charset="0"/>
              <a:cs typeface="Arial" pitchFamily="34" charset="0"/>
            </a:endParaRPr>
          </a:p>
          <a:p>
            <a:pPr marL="33338" indent="0" algn="ctr" eaLnBrk="1" hangingPunct="1">
              <a:buFont typeface="Arial" pitchFamily="34" charset="0"/>
              <a:buNone/>
            </a:pPr>
            <a:r>
              <a:rPr lang="en-US" sz="4000" b="1" dirty="0" smtClean="0">
                <a:latin typeface="Arial" pitchFamily="34" charset="0"/>
                <a:cs typeface="Arial" pitchFamily="34" charset="0"/>
              </a:rPr>
              <a:t>CẢM </a:t>
            </a:r>
            <a:r>
              <a:rPr lang="en-US" sz="4000" b="1" dirty="0">
                <a:latin typeface="Arial" pitchFamily="34" charset="0"/>
                <a:cs typeface="Arial" pitchFamily="34" charset="0"/>
              </a:rPr>
              <a:t>ƠN </a:t>
            </a:r>
            <a:r>
              <a:rPr lang="vi-VN" sz="4000" b="1" dirty="0" smtClean="0">
                <a:latin typeface="Arial" pitchFamily="34" charset="0"/>
                <a:cs typeface="Arial" pitchFamily="34" charset="0"/>
              </a:rPr>
              <a:t>CÁC EM</a:t>
            </a:r>
            <a:endParaRPr lang="en-US" sz="4000" dirty="0">
              <a:latin typeface="Arial" pitchFamily="34" charset="0"/>
              <a:cs typeface="Arial" pitchFamily="34" charset="0"/>
            </a:endParaRPr>
          </a:p>
        </p:txBody>
      </p:sp>
    </p:spTree>
    <p:extLst>
      <p:ext uri="{BB962C8B-B14F-4D97-AF65-F5344CB8AC3E}">
        <p14:creationId xmlns:p14="http://schemas.microsoft.com/office/powerpoint/2010/main" val="92529995"/>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9"/>
  <p:tag name="MMPROD_UIDATA" val="&lt;database version=&quot;11.0&quot;&gt;&lt;object type=&quot;1&quot; unique_id=&quot;10001&quot;&gt;&lt;object type=&quot;2&quot; unique_id=&quot;10002&quot;&gt;&lt;object type=&quot;3&quot; unique_id=&quot;10007&quot;&gt;&lt;property id=&quot;20148&quot; value=&quot;5&quot;/&gt;&lt;property id=&quot;20300&quot; value=&quot;Slide 1&quot;/&gt;&lt;property id=&quot;20307&quot; value=&quot;257&quot;/&gt;&lt;/object&gt;&lt;object type=&quot;3&quot; unique_id=&quot;10008&quot;&gt;&lt;property id=&quot;20148&quot; value=&quot;5&quot;/&gt;&lt;property id=&quot;20300&quot; value=&quot;Slide 2&quot;/&gt;&lt;property id=&quot;20307&quot; value=&quot;258&quot;/&gt;&lt;/object&gt;&lt;object type=&quot;3&quot; unique_id=&quot;10020&quot;&gt;&lt;property id=&quot;20148&quot; value=&quot;5&quot;/&gt;&lt;property id=&quot;20300&quot; value=&quot;Slide 9&quot;/&gt;&lt;property id=&quot;20307&quot; value=&quot;271&quot;/&gt;&lt;/object&gt;&lt;object type=&quot;3&quot; unique_id=&quot;10063&quot;&gt;&lt;property id=&quot;20148&quot; value=&quot;5&quot;/&gt;&lt;property id=&quot;20300&quot; value=&quot;Slide 38&quot;/&gt;&lt;property id=&quot;20307&quot; value=&quot;315&quot;/&gt;&lt;/object&gt;&lt;object type=&quot;3&quot; unique_id=&quot;10080&quot;&gt;&lt;property id=&quot;20148&quot; value=&quot;5&quot;/&gt;&lt;property id=&quot;20300&quot; value=&quot;Slide 48&quot;/&gt;&lt;property id=&quot;20307&quot; value=&quot;332&quot;/&gt;&lt;/object&gt;&lt;object type=&quot;3&quot; unique_id=&quot;10142&quot;&gt;&lt;property id=&quot;20148&quot; value=&quot;5&quot;/&gt;&lt;property id=&quot;20300&quot; value=&quot;Slide 81&quot;/&gt;&lt;property id=&quot;20307&quot; value=&quot;394&quot;/&gt;&lt;/object&gt;&lt;object type=&quot;3&quot; unique_id=&quot;10143&quot;&gt;&lt;property id=&quot;20148&quot; value=&quot;5&quot;/&gt;&lt;property id=&quot;20300&quot; value=&quot;Slide 82&quot;/&gt;&lt;property id=&quot;20307&quot; value=&quot;395&quot;/&gt;&lt;/object&gt;&lt;object type=&quot;3&quot; unique_id=&quot;10144&quot;&gt;&lt;property id=&quot;20148&quot; value=&quot;5&quot;/&gt;&lt;property id=&quot;20300&quot; value=&quot;Slide 83&quot;/&gt;&lt;property id=&quot;20307&quot; value=&quot;396&quot;/&gt;&lt;/object&gt;&lt;object type=&quot;3&quot; unique_id=&quot;10145&quot;&gt;&lt;property id=&quot;20148&quot; value=&quot;5&quot;/&gt;&lt;property id=&quot;20300&quot; value=&quot;Slide 84&quot;/&gt;&lt;property id=&quot;20307&quot; value=&quot;397&quot;/&gt;&lt;/object&gt;&lt;object type=&quot;3&quot; unique_id=&quot;10165&quot;&gt;&lt;property id=&quot;20148&quot; value=&quot;5&quot;/&gt;&lt;property id=&quot;20300&quot; value=&quot;Slide 97&quot;/&gt;&lt;property id=&quot;20307&quot; value=&quot;417&quot;/&gt;&lt;/object&gt;&lt;object type=&quot;3&quot; unique_id=&quot;10167&quot;&gt;&lt;property id=&quot;20148&quot; value=&quot;5&quot;/&gt;&lt;property id=&quot;20300&quot; value=&quot;Slide 3&quot;/&gt;&lt;property id=&quot;20307&quot; value=&quot;687&quot;/&gt;&lt;/object&gt;&lt;object type=&quot;3&quot; unique_id=&quot;10168&quot;&gt;&lt;property id=&quot;20148&quot; value=&quot;5&quot;/&gt;&lt;property id=&quot;20300&quot; value=&quot;Slide 4&quot;/&gt;&lt;property id=&quot;20307&quot; value=&quot;568&quot;/&gt;&lt;/object&gt;&lt;object type=&quot;3&quot; unique_id=&quot;10169&quot;&gt;&lt;property id=&quot;20148&quot; value=&quot;5&quot;/&gt;&lt;property id=&quot;20300&quot; value=&quot;Slide 5&quot;/&gt;&lt;property id=&quot;20307&quot; value=&quot;688&quot;/&gt;&lt;/object&gt;&lt;object type=&quot;3&quot; unique_id=&quot;10170&quot;&gt;&lt;property id=&quot;20148&quot; value=&quot;5&quot;/&gt;&lt;property id=&quot;20300&quot; value=&quot;Slide 6&quot;/&gt;&lt;property id=&quot;20307&quot; value=&quot;554&quot;/&gt;&lt;/object&gt;&lt;object type=&quot;3&quot; unique_id=&quot;10171&quot;&gt;&lt;property id=&quot;20148&quot; value=&quot;5&quot;/&gt;&lt;property id=&quot;20300&quot; value=&quot;Slide 7&quot;/&gt;&lt;property id=&quot;20307&quot; value=&quot;689&quot;/&gt;&lt;/object&gt;&lt;object type=&quot;3&quot; unique_id=&quot;10172&quot;&gt;&lt;property id=&quot;20148&quot; value=&quot;5&quot;/&gt;&lt;property id=&quot;20300&quot; value=&quot;Slide 8&quot;/&gt;&lt;property id=&quot;20307&quot; value=&quot;690&quot;/&gt;&lt;/object&gt;&lt;object type=&quot;3&quot; unique_id=&quot;10173&quot;&gt;&lt;property id=&quot;20148&quot; value=&quot;5&quot;/&gt;&lt;property id=&quot;20300&quot; value=&quot;Slide 10&quot;/&gt;&lt;property id=&quot;20307&quot; value=&quot;686&quot;/&gt;&lt;/object&gt;&lt;object type=&quot;3&quot; unique_id=&quot;10174&quot;&gt;&lt;property id=&quot;20148&quot; value=&quot;5&quot;/&gt;&lt;property id=&quot;20300&quot; value=&quot;Slide 11&quot;/&gt;&lt;property id=&quot;20307&quot; value=&quot;541&quot;/&gt;&lt;/object&gt;&lt;object type=&quot;3&quot; unique_id=&quot;10175&quot;&gt;&lt;property id=&quot;20148&quot; value=&quot;5&quot;/&gt;&lt;property id=&quot;20300&quot; value=&quot;Slide 12&quot;/&gt;&lt;property id=&quot;20307&quot; value=&quot;543&quot;/&gt;&lt;/object&gt;&lt;object type=&quot;3&quot; unique_id=&quot;10176&quot;&gt;&lt;property id=&quot;20148&quot; value=&quot;5&quot;/&gt;&lt;property id=&quot;20300&quot; value=&quot;Slide 13&quot;/&gt;&lt;property id=&quot;20307&quot; value=&quot;691&quot;/&gt;&lt;/object&gt;&lt;object type=&quot;3&quot; unique_id=&quot;10177&quot;&gt;&lt;property id=&quot;20148&quot; value=&quot;5&quot;/&gt;&lt;property id=&quot;20300&quot; value=&quot;Slide 14&quot;/&gt;&lt;property id=&quot;20307&quot; value=&quot;545&quot;/&gt;&lt;/object&gt;&lt;object type=&quot;3&quot; unique_id=&quot;10178&quot;&gt;&lt;property id=&quot;20148&quot; value=&quot;5&quot;/&gt;&lt;property id=&quot;20300&quot; value=&quot;Slide 15&quot;/&gt;&lt;property id=&quot;20307&quot; value=&quot;692&quot;/&gt;&lt;/object&gt;&lt;object type=&quot;3&quot; unique_id=&quot;10179&quot;&gt;&lt;property id=&quot;20148&quot; value=&quot;5&quot;/&gt;&lt;property id=&quot;20300&quot; value=&quot;Slide 16&quot;/&gt;&lt;property id=&quot;20307&quot; value=&quot;693&quot;/&gt;&lt;/object&gt;&lt;object type=&quot;3&quot; unique_id=&quot;10180&quot;&gt;&lt;property id=&quot;20148&quot; value=&quot;5&quot;/&gt;&lt;property id=&quot;20300&quot; value=&quot;Slide 17&quot;/&gt;&lt;property id=&quot;20307&quot; value=&quot;695&quot;/&gt;&lt;/object&gt;&lt;object type=&quot;3&quot; unique_id=&quot;10181&quot;&gt;&lt;property id=&quot;20148&quot; value=&quot;5&quot;/&gt;&lt;property id=&quot;20300&quot; value=&quot;Slide 18&quot;/&gt;&lt;property id=&quot;20307&quot; value=&quot;694&quot;/&gt;&lt;/object&gt;&lt;object type=&quot;3&quot; unique_id=&quot;10182&quot;&gt;&lt;property id=&quot;20148&quot; value=&quot;5&quot;/&gt;&lt;property id=&quot;20300&quot; value=&quot;Slide 19&quot;/&gt;&lt;property id=&quot;20307&quot; value=&quot;696&quot;/&gt;&lt;/object&gt;&lt;object type=&quot;3&quot; unique_id=&quot;10183&quot;&gt;&lt;property id=&quot;20148&quot; value=&quot;5&quot;/&gt;&lt;property id=&quot;20300&quot; value=&quot;Slide 20&quot;/&gt;&lt;property id=&quot;20307&quot; value=&quot;697&quot;/&gt;&lt;/object&gt;&lt;object type=&quot;3&quot; unique_id=&quot;10184&quot;&gt;&lt;property id=&quot;20148&quot; value=&quot;5&quot;/&gt;&lt;property id=&quot;20300&quot; value=&quot;Slide 21&quot;/&gt;&lt;property id=&quot;20307&quot; value=&quot;698&quot;/&gt;&lt;/object&gt;&lt;object type=&quot;3&quot; unique_id=&quot;10185&quot;&gt;&lt;property id=&quot;20148&quot; value=&quot;5&quot;/&gt;&lt;property id=&quot;20300&quot; value=&quot;Slide 22&quot;/&gt;&lt;property id=&quot;20307&quot; value=&quot;699&quot;/&gt;&lt;/object&gt;&lt;object type=&quot;3&quot; unique_id=&quot;10186&quot;&gt;&lt;property id=&quot;20148&quot; value=&quot;5&quot;/&gt;&lt;property id=&quot;20300&quot; value=&quot;Slide 23&quot;/&gt;&lt;property id=&quot;20307&quot; value=&quot;700&quot;/&gt;&lt;/object&gt;&lt;object type=&quot;3&quot; unique_id=&quot;10187&quot;&gt;&lt;property id=&quot;20148&quot; value=&quot;5&quot;/&gt;&lt;property id=&quot;20300&quot; value=&quot;Slide 24&quot;/&gt;&lt;property id=&quot;20307&quot; value=&quot;701&quot;/&gt;&lt;/object&gt;&lt;object type=&quot;3&quot; unique_id=&quot;10188&quot;&gt;&lt;property id=&quot;20148&quot; value=&quot;5&quot;/&gt;&lt;property id=&quot;20300&quot; value=&quot;Slide 25&quot;/&gt;&lt;property id=&quot;20307&quot; value=&quot;702&quot;/&gt;&lt;/object&gt;&lt;object type=&quot;3&quot; unique_id=&quot;10189&quot;&gt;&lt;property id=&quot;20148&quot; value=&quot;5&quot;/&gt;&lt;property id=&quot;20300&quot; value=&quot;Slide 26&quot;/&gt;&lt;property id=&quot;20307&quot; value=&quot;703&quot;/&gt;&lt;/object&gt;&lt;object type=&quot;3&quot; unique_id=&quot;10190&quot;&gt;&lt;property id=&quot;20148&quot; value=&quot;5&quot;/&gt;&lt;property id=&quot;20300&quot; value=&quot;Slide 27&quot;/&gt;&lt;property id=&quot;20307&quot; value=&quot;704&quot;/&gt;&lt;/object&gt;&lt;object type=&quot;3&quot; unique_id=&quot;10191&quot;&gt;&lt;property id=&quot;20148&quot; value=&quot;5&quot;/&gt;&lt;property id=&quot;20300&quot; value=&quot;Slide 28&quot;/&gt;&lt;property id=&quot;20307&quot; value=&quot;705&quot;/&gt;&lt;/object&gt;&lt;object type=&quot;3&quot; unique_id=&quot;10192&quot;&gt;&lt;property id=&quot;20148&quot; value=&quot;5&quot;/&gt;&lt;property id=&quot;20300&quot; value=&quot;Slide 29&quot;/&gt;&lt;property id=&quot;20307&quot; value=&quot;706&quot;/&gt;&lt;/object&gt;&lt;object type=&quot;3&quot; unique_id=&quot;10193&quot;&gt;&lt;property id=&quot;20148&quot; value=&quot;5&quot;/&gt;&lt;property id=&quot;20300&quot; value=&quot;Slide 30&quot;/&gt;&lt;property id=&quot;20307&quot; value=&quot;707&quot;/&gt;&lt;/object&gt;&lt;object type=&quot;3&quot; unique_id=&quot;10194&quot;&gt;&lt;property id=&quot;20148&quot; value=&quot;5&quot;/&gt;&lt;property id=&quot;20300&quot; value=&quot;Slide 31&quot;/&gt;&lt;property id=&quot;20307&quot; value=&quot;708&quot;/&gt;&lt;/object&gt;&lt;object type=&quot;3&quot; unique_id=&quot;10195&quot;&gt;&lt;property id=&quot;20148&quot; value=&quot;5&quot;/&gt;&lt;property id=&quot;20300&quot; value=&quot;Slide 32&quot;/&gt;&lt;property id=&quot;20307&quot; value=&quot;709&quot;/&gt;&lt;/object&gt;&lt;object type=&quot;3&quot; unique_id=&quot;10196&quot;&gt;&lt;property id=&quot;20148&quot; value=&quot;5&quot;/&gt;&lt;property id=&quot;20300&quot; value=&quot;Slide 33&quot;/&gt;&lt;property id=&quot;20307&quot; value=&quot;710&quot;/&gt;&lt;/object&gt;&lt;object type=&quot;3&quot; unique_id=&quot;10197&quot;&gt;&lt;property id=&quot;20148&quot; value=&quot;5&quot;/&gt;&lt;property id=&quot;20300&quot; value=&quot;Slide 34&quot;/&gt;&lt;property id=&quot;20307&quot; value=&quot;711&quot;/&gt;&lt;/object&gt;&lt;object type=&quot;3&quot; unique_id=&quot;10198&quot;&gt;&lt;property id=&quot;20148&quot; value=&quot;5&quot;/&gt;&lt;property id=&quot;20300&quot; value=&quot;Slide 35&quot;/&gt;&lt;property id=&quot;20307&quot; value=&quot;777&quot;/&gt;&lt;/object&gt;&lt;object type=&quot;3&quot; unique_id=&quot;10199&quot;&gt;&lt;property id=&quot;20148&quot; value=&quot;5&quot;/&gt;&lt;property id=&quot;20300&quot; value=&quot;Slide 36&quot;/&gt;&lt;property id=&quot;20307&quot; value=&quot;778&quot;/&gt;&lt;/object&gt;&lt;object type=&quot;3&quot; unique_id=&quot;10200&quot;&gt;&lt;property id=&quot;20148&quot; value=&quot;5&quot;/&gt;&lt;property id=&quot;20300&quot; value=&quot;Slide 37&quot;/&gt;&lt;property id=&quot;20307&quot; value=&quot;713&quot;/&gt;&lt;/object&gt;&lt;object type=&quot;3&quot; unique_id=&quot;10201&quot;&gt;&lt;property id=&quot;20148&quot; value=&quot;5&quot;/&gt;&lt;property id=&quot;20300&quot; value=&quot;Slide 39&quot;/&gt;&lt;property id=&quot;20307&quot; value=&quot;712&quot;/&gt;&lt;/object&gt;&lt;object type=&quot;3&quot; unique_id=&quot;10202&quot;&gt;&lt;property id=&quot;20148&quot; value=&quot;5&quot;/&gt;&lt;property id=&quot;20300&quot; value=&quot;Slide 40&quot;/&gt;&lt;property id=&quot;20307&quot; value=&quot;717&quot;/&gt;&lt;/object&gt;&lt;object type=&quot;3&quot; unique_id=&quot;10203&quot;&gt;&lt;property id=&quot;20148&quot; value=&quot;5&quot;/&gt;&lt;property id=&quot;20300&quot; value=&quot;Slide 41&quot;/&gt;&lt;property id=&quot;20307&quot; value=&quot;718&quot;/&gt;&lt;/object&gt;&lt;object type=&quot;3&quot; unique_id=&quot;10204&quot;&gt;&lt;property id=&quot;20148&quot; value=&quot;5&quot;/&gt;&lt;property id=&quot;20300&quot; value=&quot;Slide 42&quot;/&gt;&lt;property id=&quot;20307&quot; value=&quot;719&quot;/&gt;&lt;/object&gt;&lt;object type=&quot;3&quot; unique_id=&quot;10205&quot;&gt;&lt;property id=&quot;20148&quot; value=&quot;5&quot;/&gt;&lt;property id=&quot;20300&quot; value=&quot;Slide 43&quot;/&gt;&lt;property id=&quot;20307&quot; value=&quot;720&quot;/&gt;&lt;/object&gt;&lt;object type=&quot;3&quot; unique_id=&quot;10206&quot;&gt;&lt;property id=&quot;20148&quot; value=&quot;5&quot;/&gt;&lt;property id=&quot;20300&quot; value=&quot;Slide 44&quot;/&gt;&lt;property id=&quot;20307&quot; value=&quot;721&quot;/&gt;&lt;/object&gt;&lt;object type=&quot;3&quot; unique_id=&quot;10207&quot;&gt;&lt;property id=&quot;20148&quot; value=&quot;5&quot;/&gt;&lt;property id=&quot;20300&quot; value=&quot;Slide 45&quot;/&gt;&lt;property id=&quot;20307&quot; value=&quot;775&quot;/&gt;&lt;/object&gt;&lt;object type=&quot;3&quot; unique_id=&quot;10208&quot;&gt;&lt;property id=&quot;20148&quot; value=&quot;5&quot;/&gt;&lt;property id=&quot;20300&quot; value=&quot;Slide 46&quot;/&gt;&lt;property id=&quot;20307&quot; value=&quot;776&quot;/&gt;&lt;/object&gt;&lt;object type=&quot;3&quot; unique_id=&quot;10209&quot;&gt;&lt;property id=&quot;20148&quot; value=&quot;5&quot;/&gt;&lt;property id=&quot;20300&quot; value=&quot;Slide 47&quot;/&gt;&lt;property id=&quot;20307&quot; value=&quot;723&quot;/&gt;&lt;/object&gt;&lt;object type=&quot;3&quot; unique_id=&quot;10210&quot;&gt;&lt;property id=&quot;20148&quot; value=&quot;5&quot;/&gt;&lt;property id=&quot;20300&quot; value=&quot;Slide 49&quot;/&gt;&lt;property id=&quot;20307&quot; value=&quot;550&quot;/&gt;&lt;/object&gt;&lt;object type=&quot;3&quot; unique_id=&quot;10211&quot;&gt;&lt;property id=&quot;20148&quot; value=&quot;5&quot;/&gt;&lt;property id=&quot;20300&quot; value=&quot;Slide 50&quot;/&gt;&lt;property id=&quot;20307&quot; value=&quot;725&quot;/&gt;&lt;/object&gt;&lt;object type=&quot;3&quot; unique_id=&quot;10212&quot;&gt;&lt;property id=&quot;20148&quot; value=&quot;5&quot;/&gt;&lt;property id=&quot;20300&quot; value=&quot;Slide 51&quot;/&gt;&lt;property id=&quot;20307&quot; value=&quot;726&quot;/&gt;&lt;/object&gt;&lt;object type=&quot;3&quot; unique_id=&quot;10213&quot;&gt;&lt;property id=&quot;20148&quot; value=&quot;5&quot;/&gt;&lt;property id=&quot;20300&quot; value=&quot;Slide 52&quot;/&gt;&lt;property id=&quot;20307&quot; value=&quot;727&quot;/&gt;&lt;/object&gt;&lt;object type=&quot;3&quot; unique_id=&quot;10214&quot;&gt;&lt;property id=&quot;20148&quot; value=&quot;5&quot;/&gt;&lt;property id=&quot;20300&quot; value=&quot;Slide 53&quot;/&gt;&lt;property id=&quot;20307&quot; value=&quot;728&quot;/&gt;&lt;/object&gt;&lt;object type=&quot;3&quot; unique_id=&quot;10215&quot;&gt;&lt;property id=&quot;20148&quot; value=&quot;5&quot;/&gt;&lt;property id=&quot;20300&quot; value=&quot;Slide 54&quot;/&gt;&lt;property id=&quot;20307&quot; value=&quot;730&quot;/&gt;&lt;/object&gt;&lt;object type=&quot;3&quot; unique_id=&quot;10216&quot;&gt;&lt;property id=&quot;20148&quot; value=&quot;5&quot;/&gt;&lt;property id=&quot;20300&quot; value=&quot;Slide 55&quot;/&gt;&lt;property id=&quot;20307&quot; value=&quot;731&quot;/&gt;&lt;/object&gt;&lt;object type=&quot;3&quot; unique_id=&quot;10217&quot;&gt;&lt;property id=&quot;20148&quot; value=&quot;5&quot;/&gt;&lt;property id=&quot;20300&quot; value=&quot;Slide 56&quot;/&gt;&lt;property id=&quot;20307&quot; value=&quot;732&quot;/&gt;&lt;/object&gt;&lt;object type=&quot;3&quot; unique_id=&quot;10218&quot;&gt;&lt;property id=&quot;20148&quot; value=&quot;5&quot;/&gt;&lt;property id=&quot;20300&quot; value=&quot;Slide 57&quot;/&gt;&lt;property id=&quot;20307&quot; value=&quot;733&quot;/&gt;&lt;/object&gt;&lt;object type=&quot;3&quot; unique_id=&quot;10219&quot;&gt;&lt;property id=&quot;20148&quot; value=&quot;5&quot;/&gt;&lt;property id=&quot;20300&quot; value=&quot;Slide 58&quot;/&gt;&lt;property id=&quot;20307&quot; value=&quot;734&quot;/&gt;&lt;/object&gt;&lt;object type=&quot;3&quot; unique_id=&quot;10220&quot;&gt;&lt;property id=&quot;20148&quot; value=&quot;5&quot;/&gt;&lt;property id=&quot;20300&quot; value=&quot;Slide 59&quot;/&gt;&lt;property id=&quot;20307&quot; value=&quot;735&quot;/&gt;&lt;/object&gt;&lt;object type=&quot;3&quot; unique_id=&quot;10221&quot;&gt;&lt;property id=&quot;20148&quot; value=&quot;5&quot;/&gt;&lt;property id=&quot;20300&quot; value=&quot;Slide 60&quot;/&gt;&lt;property id=&quot;20307&quot; value=&quot;549&quot;/&gt;&lt;/object&gt;&lt;object type=&quot;3&quot; unique_id=&quot;10222&quot;&gt;&lt;property id=&quot;20148&quot; value=&quot;5&quot;/&gt;&lt;property id=&quot;20300&quot; value=&quot;Slide 61&quot;/&gt;&lt;property id=&quot;20307&quot; value=&quot;736&quot;/&gt;&lt;/object&gt;&lt;object type=&quot;3&quot; unique_id=&quot;10223&quot;&gt;&lt;property id=&quot;20148&quot; value=&quot;5&quot;/&gt;&lt;property id=&quot;20300&quot; value=&quot;Slide 62&quot;/&gt;&lt;property id=&quot;20307&quot; value=&quot;739&quot;/&gt;&lt;/object&gt;&lt;object type=&quot;3&quot; unique_id=&quot;10224&quot;&gt;&lt;property id=&quot;20148&quot; value=&quot;5&quot;/&gt;&lt;property id=&quot;20300&quot; value=&quot;Slide 63&quot;/&gt;&lt;property id=&quot;20307&quot; value=&quot;740&quot;/&gt;&lt;/object&gt;&lt;object type=&quot;3&quot; unique_id=&quot;10225&quot;&gt;&lt;property id=&quot;20148&quot; value=&quot;5&quot;/&gt;&lt;property id=&quot;20300&quot; value=&quot;Slide 64&quot;/&gt;&lt;property id=&quot;20307&quot; value=&quot;741&quot;/&gt;&lt;/object&gt;&lt;object type=&quot;3&quot; unique_id=&quot;10226&quot;&gt;&lt;property id=&quot;20148&quot; value=&quot;5&quot;/&gt;&lt;property id=&quot;20300&quot; value=&quot;Slide 65&quot;/&gt;&lt;property id=&quot;20307&quot; value=&quot;742&quot;/&gt;&lt;/object&gt;&lt;object type=&quot;3&quot; unique_id=&quot;10227&quot;&gt;&lt;property id=&quot;20148&quot; value=&quot;5&quot;/&gt;&lt;property id=&quot;20300&quot; value=&quot;Slide 66&quot;/&gt;&lt;property id=&quot;20307&quot; value=&quot;743&quot;/&gt;&lt;/object&gt;&lt;object type=&quot;3&quot; unique_id=&quot;10228&quot;&gt;&lt;property id=&quot;20148&quot; value=&quot;5&quot;/&gt;&lt;property id=&quot;20300&quot; value=&quot;Slide 67&quot;/&gt;&lt;property id=&quot;20307&quot; value=&quot;537&quot;/&gt;&lt;/object&gt;&lt;object type=&quot;3&quot; unique_id=&quot;10229&quot;&gt;&lt;property id=&quot;20148&quot; value=&quot;5&quot;/&gt;&lt;property id=&quot;20300&quot; value=&quot;Slide 68&quot;/&gt;&lt;property id=&quot;20307&quot; value=&quot;745&quot;/&gt;&lt;/object&gt;&lt;object type=&quot;3&quot; unique_id=&quot;10230&quot;&gt;&lt;property id=&quot;20148&quot; value=&quot;5&quot;/&gt;&lt;property id=&quot;20300&quot; value=&quot;Slide 69&quot;/&gt;&lt;property id=&quot;20307&quot; value=&quot;746&quot;/&gt;&lt;/object&gt;&lt;object type=&quot;3&quot; unique_id=&quot;10231&quot;&gt;&lt;property id=&quot;20148&quot; value=&quot;5&quot;/&gt;&lt;property id=&quot;20300&quot; value=&quot;Slide 70&quot;/&gt;&lt;property id=&quot;20307&quot; value=&quot;749&quot;/&gt;&lt;/object&gt;&lt;object type=&quot;3&quot; unique_id=&quot;10232&quot;&gt;&lt;property id=&quot;20148&quot; value=&quot;5&quot;/&gt;&lt;property id=&quot;20300&quot; value=&quot;Slide 71&quot;/&gt;&lt;property id=&quot;20307&quot; value=&quot;752&quot;/&gt;&lt;/object&gt;&lt;object type=&quot;3&quot; unique_id=&quot;10233&quot;&gt;&lt;property id=&quot;20148&quot; value=&quot;5&quot;/&gt;&lt;property id=&quot;20300&quot; value=&quot;Slide 72&quot;/&gt;&lt;property id=&quot;20307&quot; value=&quot;753&quot;/&gt;&lt;/object&gt;&lt;object type=&quot;3&quot; unique_id=&quot;10234&quot;&gt;&lt;property id=&quot;20148&quot; value=&quot;5&quot;/&gt;&lt;property id=&quot;20300&quot; value=&quot;Slide 73&quot;/&gt;&lt;property id=&quot;20307&quot; value=&quot;754&quot;/&gt;&lt;/object&gt;&lt;object type=&quot;3&quot; unique_id=&quot;10235&quot;&gt;&lt;property id=&quot;20148&quot; value=&quot;5&quot;/&gt;&lt;property id=&quot;20300&quot; value=&quot;Slide 74&quot;/&gt;&lt;property id=&quot;20307&quot; value=&quot;748&quot;/&gt;&lt;/object&gt;&lt;object type=&quot;3&quot; unique_id=&quot;10236&quot;&gt;&lt;property id=&quot;20148&quot; value=&quot;5&quot;/&gt;&lt;property id=&quot;20300&quot; value=&quot;Slide 75&quot;/&gt;&lt;property id=&quot;20307&quot; value=&quot;756&quot;/&gt;&lt;/object&gt;&lt;object type=&quot;3&quot; unique_id=&quot;10237&quot;&gt;&lt;property id=&quot;20148&quot; value=&quot;5&quot;/&gt;&lt;property id=&quot;20300&quot; value=&quot;Slide 76&quot;/&gt;&lt;property id=&quot;20307&quot; value=&quot;757&quot;/&gt;&lt;/object&gt;&lt;object type=&quot;3&quot; unique_id=&quot;10238&quot;&gt;&lt;property id=&quot;20148&quot; value=&quot;5&quot;/&gt;&lt;property id=&quot;20300&quot; value=&quot;Slide 77&quot;/&gt;&lt;property id=&quot;20307&quot; value=&quot;758&quot;/&gt;&lt;/object&gt;&lt;object type=&quot;3&quot; unique_id=&quot;10239&quot;&gt;&lt;property id=&quot;20148&quot; value=&quot;5&quot;/&gt;&lt;property id=&quot;20300&quot; value=&quot;Slide 78&quot;/&gt;&lt;property id=&quot;20307&quot; value=&quot;759&quot;/&gt;&lt;/object&gt;&lt;object type=&quot;3&quot; unique_id=&quot;10240&quot;&gt;&lt;property id=&quot;20148&quot; value=&quot;5&quot;/&gt;&lt;property id=&quot;20300&quot; value=&quot;Slide 79&quot;/&gt;&lt;property id=&quot;20307&quot; value=&quot;760&quot;/&gt;&lt;/object&gt;&lt;object type=&quot;3&quot; unique_id=&quot;10241&quot;&gt;&lt;property id=&quot;20148&quot; value=&quot;5&quot;/&gt;&lt;property id=&quot;20300&quot; value=&quot;Slide 80&quot;/&gt;&lt;property id=&quot;20307&quot; value=&quot;761&quot;/&gt;&lt;/object&gt;&lt;object type=&quot;3&quot; unique_id=&quot;10242&quot;&gt;&lt;property id=&quot;20148&quot; value=&quot;5&quot;/&gt;&lt;property id=&quot;20300&quot; value=&quot;Slide 85&quot;/&gt;&lt;property id=&quot;20307&quot; value=&quot;763&quot;/&gt;&lt;/object&gt;&lt;object type=&quot;3&quot; unique_id=&quot;10243&quot;&gt;&lt;property id=&quot;20148&quot; value=&quot;5&quot;/&gt;&lt;property id=&quot;20300&quot; value=&quot;Slide 86&quot;/&gt;&lt;property id=&quot;20307&quot; value=&quot;762&quot;/&gt;&lt;/object&gt;&lt;object type=&quot;3&quot; unique_id=&quot;10244&quot;&gt;&lt;property id=&quot;20148&quot; value=&quot;5&quot;/&gt;&lt;property id=&quot;20300&quot; value=&quot;Slide 87&quot;/&gt;&lt;property id=&quot;20307&quot; value=&quot;764&quot;/&gt;&lt;/object&gt;&lt;object type=&quot;3&quot; unique_id=&quot;10245&quot;&gt;&lt;property id=&quot;20148&quot; value=&quot;5&quot;/&gt;&lt;property id=&quot;20300&quot; value=&quot;Slide 88&quot;/&gt;&lt;property id=&quot;20307&quot; value=&quot;766&quot;/&gt;&lt;/object&gt;&lt;object type=&quot;3&quot; unique_id=&quot;10246&quot;&gt;&lt;property id=&quot;20148&quot; value=&quot;5&quot;/&gt;&lt;property id=&quot;20300&quot; value=&quot;Slide 89&quot;/&gt;&lt;property id=&quot;20307&quot; value=&quot;765&quot;/&gt;&lt;/object&gt;&lt;object type=&quot;3&quot; unique_id=&quot;10247&quot;&gt;&lt;property id=&quot;20148&quot; value=&quot;5&quot;/&gt;&lt;property id=&quot;20300&quot; value=&quot;Slide 90&quot;/&gt;&lt;property id=&quot;20307&quot; value=&quot;767&quot;/&gt;&lt;/object&gt;&lt;object type=&quot;3&quot; unique_id=&quot;10248&quot;&gt;&lt;property id=&quot;20148&quot; value=&quot;5&quot;/&gt;&lt;property id=&quot;20300&quot; value=&quot;Slide 91&quot;/&gt;&lt;property id=&quot;20307&quot; value=&quot;769&quot;/&gt;&lt;/object&gt;&lt;object type=&quot;3&quot; unique_id=&quot;10249&quot;&gt;&lt;property id=&quot;20148&quot; value=&quot;5&quot;/&gt;&lt;property id=&quot;20300&quot; value=&quot;Slide 92&quot;/&gt;&lt;property id=&quot;20307&quot; value=&quot;768&quot;/&gt;&lt;/object&gt;&lt;object type=&quot;3&quot; unique_id=&quot;10250&quot;&gt;&lt;property id=&quot;20148&quot; value=&quot;5&quot;/&gt;&lt;property id=&quot;20300&quot; value=&quot;Slide 93&quot;/&gt;&lt;property id=&quot;20307&quot; value=&quot;771&quot;/&gt;&lt;/object&gt;&lt;object type=&quot;3&quot; unique_id=&quot;10251&quot;&gt;&lt;property id=&quot;20148&quot; value=&quot;5&quot;/&gt;&lt;property id=&quot;20300&quot; value=&quot;Slide 94&quot;/&gt;&lt;property id=&quot;20307&quot; value=&quot;772&quot;/&gt;&lt;/object&gt;&lt;object type=&quot;3&quot; unique_id=&quot;10252&quot;&gt;&lt;property id=&quot;20148&quot; value=&quot;5&quot;/&gt;&lt;property id=&quot;20300&quot; value=&quot;Slide 95&quot;/&gt;&lt;property id=&quot;20307&quot; value=&quot;773&quot;/&gt;&lt;/object&gt;&lt;object type=&quot;3&quot; unique_id=&quot;10253&quot;&gt;&lt;property id=&quot;20148&quot; value=&quot;5&quot;/&gt;&lt;property id=&quot;20300&quot; value=&quot;Slide 96&quot;/&gt;&lt;property id=&quot;20307&quot; value=&quot;774&quot;/&gt;&lt;/object&gt;&lt;/object&gt;&lt;object type=&quot;8&quot; unique_id=&quot;10006&quot;&gt;&lt;/object&gt;&lt;/object&gt;&lt;/database&gt;"/>
  <p:tag name="SECTOMILLISECCONVERTED" val="1"/>
</p:tagLst>
</file>

<file path=ppt/theme/theme1.xml><?xml version="1.0" encoding="utf-8"?>
<a:theme xmlns:a="http://schemas.openxmlformats.org/drawingml/2006/main" name="Basset template">
  <a:themeElements>
    <a:clrScheme name="Custom 347">
      <a:dk1>
        <a:srgbClr val="434343"/>
      </a:dk1>
      <a:lt1>
        <a:srgbClr val="FFFFFF"/>
      </a:lt1>
      <a:dk2>
        <a:srgbClr val="D9D9D9"/>
      </a:dk2>
      <a:lt2>
        <a:srgbClr val="F1F1F1"/>
      </a:lt2>
      <a:accent1>
        <a:srgbClr val="FFB000"/>
      </a:accent1>
      <a:accent2>
        <a:srgbClr val="FFE19E"/>
      </a:accent2>
      <a:accent3>
        <a:srgbClr val="6D9EEB"/>
      </a:accent3>
      <a:accent4>
        <a:srgbClr val="C9DAF8"/>
      </a:accent4>
      <a:accent5>
        <a:srgbClr val="93C47D"/>
      </a:accent5>
      <a:accent6>
        <a:srgbClr val="D9EAD3"/>
      </a:accent6>
      <a:hlink>
        <a:srgbClr val="FF9900"/>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4367</TotalTime>
  <Words>6132</Words>
  <Application>Microsoft Office PowerPoint</Application>
  <PresentationFormat>On-screen Show (16:9)</PresentationFormat>
  <Paragraphs>439</Paragraphs>
  <Slides>97</Slides>
  <Notes>8</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97</vt:i4>
      </vt:variant>
    </vt:vector>
  </HeadingPairs>
  <TitlesOfParts>
    <vt:vector size="106" baseType="lpstr">
      <vt:lpstr>Roboto</vt:lpstr>
      <vt:lpstr>Constantia</vt:lpstr>
      <vt:lpstr>Batang</vt:lpstr>
      <vt:lpstr>Times New Roman</vt:lpstr>
      <vt:lpstr>Arial</vt:lpstr>
      <vt:lpstr>宋体</vt:lpstr>
      <vt:lpstr>Calibri</vt:lpstr>
      <vt:lpstr>Wingdings</vt:lpstr>
      <vt:lpstr>Basset template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THIS IS YOUR PRESENTATION TITLE</dc:title>
  <dc:creator>Lê Thị Hồng Vân</dc:creator>
  <cp:lastModifiedBy>Dell</cp:lastModifiedBy>
  <cp:revision>89</cp:revision>
  <dcterms:modified xsi:type="dcterms:W3CDTF">2024-08-31T05:54:23Z</dcterms:modified>
</cp:coreProperties>
</file>