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1"/>
  </p:sldMasterIdLst>
  <p:notesMasterIdLst>
    <p:notesMasterId r:id="rId73"/>
  </p:notesMasterIdLst>
  <p:sldIdLst>
    <p:sldId id="1685" r:id="rId2"/>
    <p:sldId id="1686" r:id="rId3"/>
    <p:sldId id="1687" r:id="rId4"/>
    <p:sldId id="1688" r:id="rId5"/>
    <p:sldId id="1689" r:id="rId6"/>
    <p:sldId id="1690" r:id="rId7"/>
    <p:sldId id="1691" r:id="rId8"/>
    <p:sldId id="1692" r:id="rId9"/>
    <p:sldId id="1693" r:id="rId10"/>
    <p:sldId id="1694" r:id="rId11"/>
    <p:sldId id="1695" r:id="rId12"/>
    <p:sldId id="1696" r:id="rId13"/>
    <p:sldId id="1697" r:id="rId14"/>
    <p:sldId id="1698" r:id="rId15"/>
    <p:sldId id="1699" r:id="rId16"/>
    <p:sldId id="1700" r:id="rId17"/>
    <p:sldId id="1701" r:id="rId18"/>
    <p:sldId id="1702" r:id="rId19"/>
    <p:sldId id="1703" r:id="rId20"/>
    <p:sldId id="1704" r:id="rId21"/>
    <p:sldId id="1705" r:id="rId22"/>
    <p:sldId id="1706" r:id="rId23"/>
    <p:sldId id="1707" r:id="rId24"/>
    <p:sldId id="1708" r:id="rId25"/>
    <p:sldId id="1709" r:id="rId26"/>
    <p:sldId id="1710" r:id="rId27"/>
    <p:sldId id="1711" r:id="rId28"/>
    <p:sldId id="1712" r:id="rId29"/>
    <p:sldId id="1713" r:id="rId30"/>
    <p:sldId id="1714" r:id="rId31"/>
    <p:sldId id="1715" r:id="rId32"/>
    <p:sldId id="1716" r:id="rId33"/>
    <p:sldId id="1717" r:id="rId34"/>
    <p:sldId id="1718" r:id="rId35"/>
    <p:sldId id="1719" r:id="rId36"/>
    <p:sldId id="1720" r:id="rId37"/>
    <p:sldId id="1721" r:id="rId38"/>
    <p:sldId id="1722" r:id="rId39"/>
    <p:sldId id="1723" r:id="rId40"/>
    <p:sldId id="1724" r:id="rId41"/>
    <p:sldId id="1725" r:id="rId42"/>
    <p:sldId id="1726" r:id="rId43"/>
    <p:sldId id="1727" r:id="rId44"/>
    <p:sldId id="1728" r:id="rId45"/>
    <p:sldId id="1729" r:id="rId46"/>
    <p:sldId id="1730" r:id="rId47"/>
    <p:sldId id="1731" r:id="rId48"/>
    <p:sldId id="1732" r:id="rId49"/>
    <p:sldId id="1733" r:id="rId50"/>
    <p:sldId id="1734" r:id="rId51"/>
    <p:sldId id="1735" r:id="rId52"/>
    <p:sldId id="1736" r:id="rId53"/>
    <p:sldId id="1737" r:id="rId54"/>
    <p:sldId id="1738" r:id="rId55"/>
    <p:sldId id="1739" r:id="rId56"/>
    <p:sldId id="1740" r:id="rId57"/>
    <p:sldId id="1741" r:id="rId58"/>
    <p:sldId id="1742" r:id="rId59"/>
    <p:sldId id="1743" r:id="rId60"/>
    <p:sldId id="1744" r:id="rId61"/>
    <p:sldId id="1745" r:id="rId62"/>
    <p:sldId id="1746" r:id="rId63"/>
    <p:sldId id="1747" r:id="rId64"/>
    <p:sldId id="1748" r:id="rId65"/>
    <p:sldId id="1749" r:id="rId66"/>
    <p:sldId id="1750" r:id="rId67"/>
    <p:sldId id="1751" r:id="rId68"/>
    <p:sldId id="1752" r:id="rId69"/>
    <p:sldId id="1753" r:id="rId70"/>
    <p:sldId id="1758" r:id="rId71"/>
    <p:sldId id="1759" r:id="rId72"/>
  </p:sldIdLst>
  <p:sldSz cx="12192000" cy="6858000"/>
  <p:notesSz cx="6858000" cy="9144000"/>
  <p:custDataLst>
    <p:tags r:id="rId74"/>
  </p:custData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AC375D"/>
    <a:srgbClr val="9B1320"/>
    <a:srgbClr val="DF311D"/>
    <a:srgbClr val="EC6224"/>
    <a:srgbClr val="D01517"/>
    <a:srgbClr val="F4962C"/>
    <a:srgbClr val="2A6BB0"/>
    <a:srgbClr val="FFBFBF"/>
    <a:srgbClr val="BFBFBF"/>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31346" autoAdjust="0"/>
    <p:restoredTop sz="94533" autoAdjust="0"/>
  </p:normalViewPr>
  <p:slideViewPr>
    <p:cSldViewPr snapToGrid="0">
      <p:cViewPr varScale="1">
        <p:scale>
          <a:sx n="70" d="100"/>
          <a:sy n="70" d="100"/>
        </p:scale>
        <p:origin x="72" y="102"/>
      </p:cViewPr>
      <p:guideLst/>
    </p:cSldViewPr>
  </p:slideViewPr>
  <p:notesTextViewPr>
    <p:cViewPr>
      <p:scale>
        <a:sx n="1" d="1"/>
        <a:sy n="1" d="1"/>
      </p:scale>
      <p:origin x="0" y="0"/>
    </p:cViewPr>
  </p:notesTextViewPr>
  <p:notesViewPr>
    <p:cSldViewPr snapToGrid="0">
      <p:cViewPr varScale="1">
        <p:scale>
          <a:sx n="63" d="100"/>
          <a:sy n="63" d="100"/>
        </p:scale>
        <p:origin x="3134" y="62"/>
      </p:cViewPr>
      <p:guideLst/>
    </p:cSldViewPr>
  </p:notes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16" Type="http://schemas.openxmlformats.org/officeDocument/2006/relationships/slide" Target="slides/slide1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tags" Target="tags/tag1.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notesMaster" Target="notesMasters/notesMaster1.xml"/><Relationship Id="rId78"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viewProps" Target="viewProps.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29" Type="http://schemas.openxmlformats.org/officeDocument/2006/relationships/slide" Target="slides/slide2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AU"/>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06D5115-DA4E-47DA-89DA-3BF80E73175F}" type="datetimeFigureOut">
              <a:rPr lang="en-AU" smtClean="0"/>
              <a:t>22/08/2024</a:t>
            </a:fld>
            <a:endParaRPr lang="en-AU"/>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AU"/>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AU"/>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126578F-BF92-469B-AB04-39B4299007B3}" type="slidenum">
              <a:rPr lang="en-AU" smtClean="0"/>
              <a:t>‹#›</a:t>
            </a:fld>
            <a:endParaRPr lang="en-AU"/>
          </a:p>
        </p:txBody>
      </p:sp>
    </p:spTree>
    <p:extLst>
      <p:ext uri="{BB962C8B-B14F-4D97-AF65-F5344CB8AC3E}">
        <p14:creationId xmlns:p14="http://schemas.microsoft.com/office/powerpoint/2010/main" val="257372671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9" name="Picture 8" descr="HD-PanelTitle-GrommetsCombine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ctrTitle"/>
          </p:nvPr>
        </p:nvSpPr>
        <p:spPr>
          <a:xfrm>
            <a:off x="2692398" y="1871131"/>
            <a:ext cx="6815669" cy="1515533"/>
          </a:xfrm>
        </p:spPr>
        <p:txBody>
          <a:bodyPr anchor="b">
            <a:noAutofit/>
          </a:bodyPr>
          <a:lstStyle>
            <a:lvl1pPr algn="ctr">
              <a:defRPr sz="5400">
                <a:effectLst/>
              </a:defRPr>
            </a:lvl1pPr>
          </a:lstStyle>
          <a:p>
            <a:r>
              <a:rPr lang="en-US" smtClean="0"/>
              <a:t>Click to edit Master title style</a:t>
            </a:r>
            <a:endParaRPr lang="en-US" dirty="0"/>
          </a:p>
        </p:txBody>
      </p:sp>
      <p:sp>
        <p:nvSpPr>
          <p:cNvPr id="3" name="Subtitle 2"/>
          <p:cNvSpPr>
            <a:spLocks noGrp="1"/>
          </p:cNvSpPr>
          <p:nvPr>
            <p:ph type="subTitle" idx="1"/>
          </p:nvPr>
        </p:nvSpPr>
        <p:spPr>
          <a:xfrm>
            <a:off x="2692398" y="3657597"/>
            <a:ext cx="6815669" cy="1320802"/>
          </a:xfrm>
        </p:spPr>
        <p:txBody>
          <a:bodyPr anchor="t">
            <a:normAutofit/>
          </a:bodyPr>
          <a:lstStyle>
            <a:lvl1pPr marL="0" indent="0" algn="ct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a:xfrm>
            <a:off x="7983232" y="5037663"/>
            <a:ext cx="897467" cy="279400"/>
          </a:xfrm>
        </p:spPr>
        <p:txBody>
          <a:bodyPr/>
          <a:lstStyle/>
          <a:p>
            <a:fld id="{B61BEF0D-F0BB-DE4B-95CE-6DB70DBA9567}" type="datetimeFigureOut">
              <a:rPr lang="en-US" smtClean="0"/>
              <a:pPr/>
              <a:t>8/22/2024</a:t>
            </a:fld>
            <a:endParaRPr lang="en-US" dirty="0"/>
          </a:p>
        </p:txBody>
      </p:sp>
      <p:sp>
        <p:nvSpPr>
          <p:cNvPr id="5" name="Footer Placeholder 4"/>
          <p:cNvSpPr>
            <a:spLocks noGrp="1"/>
          </p:cNvSpPr>
          <p:nvPr>
            <p:ph type="ftr" sz="quarter" idx="11"/>
          </p:nvPr>
        </p:nvSpPr>
        <p:spPr>
          <a:xfrm>
            <a:off x="2692397" y="5037663"/>
            <a:ext cx="5214635" cy="279400"/>
          </a:xfrm>
        </p:spPr>
        <p:txBody>
          <a:bodyPr/>
          <a:lstStyle/>
          <a:p>
            <a:endParaRPr lang="en-US" dirty="0"/>
          </a:p>
        </p:txBody>
      </p:sp>
      <p:sp>
        <p:nvSpPr>
          <p:cNvPr id="6" name="Slide Number Placeholder 5"/>
          <p:cNvSpPr>
            <a:spLocks noGrp="1"/>
          </p:cNvSpPr>
          <p:nvPr>
            <p:ph type="sldNum" sz="quarter" idx="12"/>
          </p:nvPr>
        </p:nvSpPr>
        <p:spPr>
          <a:xfrm>
            <a:off x="8956900" y="5037663"/>
            <a:ext cx="551167" cy="279400"/>
          </a:xfrm>
        </p:spPr>
        <p:txBody>
          <a:bodyPr/>
          <a:lstStyle/>
          <a:p>
            <a:fld id="{D57F1E4F-1CFF-5643-939E-217C01CDF565}" type="slidenum">
              <a:rPr lang="en-US" smtClean="0"/>
              <a:pPr/>
              <a:t>‹#›</a:t>
            </a:fld>
            <a:endParaRPr lang="en-US" dirty="0"/>
          </a:p>
        </p:txBody>
      </p:sp>
      <p:cxnSp>
        <p:nvCxnSpPr>
          <p:cNvPr id="15" name="Straight Connector 14"/>
          <p:cNvCxnSpPr/>
          <p:nvPr/>
        </p:nvCxnSpPr>
        <p:spPr>
          <a:xfrm>
            <a:off x="2692399" y="3522131"/>
            <a:ext cx="6815668" cy="0"/>
          </a:xfrm>
          <a:prstGeom prst="line">
            <a:avLst/>
          </a:prstGeom>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6463216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cxnSp>
        <p:nvCxnSpPr>
          <p:cNvPr id="7" name="Straight Connector 6"/>
          <p:cNvCxnSpPr/>
          <p:nvPr/>
        </p:nvCxnSpPr>
        <p:spPr>
          <a:xfrm>
            <a:off x="1396169" y="2421466"/>
            <a:ext cx="9407298" cy="0"/>
          </a:xfrm>
          <a:prstGeom prst="line">
            <a:avLst/>
          </a:prstGeom>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52647F38-B617-4D2F-AE0A-013F0C4D2C57}" type="datetimeFigureOut">
              <a:rPr lang="en-US" smtClean="0"/>
              <a:t>8/22/2024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E97799C9-84D9-46D2-A11E-BCF8A720529D}" type="slidenum">
              <a:rPr lang="en-US" smtClean="0"/>
              <a:t>‹#›</a:t>
            </a:fld>
            <a:endParaRPr lang="en-US" dirty="0"/>
          </a:p>
        </p:txBody>
      </p:sp>
    </p:spTree>
    <p:extLst>
      <p:ext uri="{BB962C8B-B14F-4D97-AF65-F5344CB8AC3E}">
        <p14:creationId xmlns:p14="http://schemas.microsoft.com/office/powerpoint/2010/main" val="9256279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015069" y="1752606"/>
            <a:ext cx="8158688" cy="1822514"/>
          </a:xfrm>
        </p:spPr>
        <p:txBody>
          <a:bodyPr anchor="b">
            <a:normAutofit/>
          </a:bodyPr>
          <a:lstStyle>
            <a:lvl1pPr algn="ctr">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2015067" y="3846051"/>
            <a:ext cx="8158690" cy="954547"/>
          </a:xfrm>
        </p:spPr>
        <p:txBody>
          <a:bodyPr anchor="t">
            <a:normAutofit/>
          </a:bodyPr>
          <a:lstStyle>
            <a:lvl1pPr marL="0" indent="0" algn="ctr">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8/22/2024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cxnSp>
        <p:nvCxnSpPr>
          <p:cNvPr id="16" name="Straight Connector 15"/>
          <p:cNvCxnSpPr/>
          <p:nvPr/>
        </p:nvCxnSpPr>
        <p:spPr>
          <a:xfrm>
            <a:off x="2012723" y="3710585"/>
            <a:ext cx="8163380"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33958404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cxnSp>
        <p:nvCxnSpPr>
          <p:cNvPr id="8" name="Straight Connector 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298448" y="2560320"/>
            <a:ext cx="4718304" cy="3310128"/>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181344" y="2560320"/>
            <a:ext cx="4718304" cy="3310128"/>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05BFA754-D5C3-4E66-96A6-867B257F58DC}" type="datetimeFigureOut">
              <a:rPr lang="en-US" smtClean="0"/>
              <a:t>8/22/2024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D84065D-F351-4B03-BD91-D8A6B8D4B362}" type="slidenum">
              <a:rPr lang="en-US" smtClean="0"/>
              <a:t>‹#›</a:t>
            </a:fld>
            <a:endParaRPr lang="en-US" dirty="0"/>
          </a:p>
        </p:txBody>
      </p:sp>
    </p:spTree>
    <p:extLst>
      <p:ext uri="{BB962C8B-B14F-4D97-AF65-F5344CB8AC3E}">
        <p14:creationId xmlns:p14="http://schemas.microsoft.com/office/powerpoint/2010/main" val="311979454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1295400" y="2658533"/>
            <a:ext cx="4718304" cy="576262"/>
          </a:xfrm>
        </p:spPr>
        <p:txBody>
          <a:bodyPr anchor="b">
            <a:noAutofit/>
          </a:bodyPr>
          <a:lstStyle>
            <a:lvl1pPr marL="0" indent="0">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295400" y="3243262"/>
            <a:ext cx="4718304" cy="2632605"/>
          </a:xfrm>
        </p:spPr>
        <p:txBody>
          <a:bodyPr anchor="t">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180671" y="2658533"/>
            <a:ext cx="4718304" cy="576262"/>
          </a:xfrm>
        </p:spPr>
        <p:txBody>
          <a:bodyPr anchor="b">
            <a:noAutofit/>
          </a:bodyPr>
          <a:lstStyle>
            <a:lvl1pPr marL="0" indent="0">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80671" y="3243262"/>
            <a:ext cx="4718304" cy="2632605"/>
          </a:xfrm>
        </p:spPr>
        <p:txBody>
          <a:bodyPr anchor="t">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smtClean="0"/>
              <a:pPr/>
              <a:t>8/22/2024</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smtClean="0"/>
              <a:pPr/>
              <a:t>‹#›</a:t>
            </a:fld>
            <a:endParaRPr lang="en-US" dirty="0"/>
          </a:p>
        </p:txBody>
      </p:sp>
      <p:cxnSp>
        <p:nvCxnSpPr>
          <p:cNvPr id="18" name="Straight Connector 1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69438819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smtClean="0"/>
              <a:pPr/>
              <a:t>8/22/2024</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smtClean="0"/>
              <a:pPr/>
              <a:t>‹#›</a:t>
            </a:fld>
            <a:endParaRPr lang="en-US" dirty="0"/>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15153507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smtClean="0"/>
              <a:pPr/>
              <a:t>8/22/2024</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76227887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3811" y="1388534"/>
            <a:ext cx="3718455" cy="1371600"/>
          </a:xfrm>
        </p:spPr>
        <p:txBody>
          <a:bodyPr anchor="b">
            <a:normAutofit/>
          </a:bodyPr>
          <a:lstStyle>
            <a:lvl1pPr algn="ctr">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5418668" y="982131"/>
            <a:ext cx="5469466" cy="4893735"/>
          </a:xfrm>
        </p:spPr>
        <p:txBody>
          <a:bodyPr anchor="ct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293811" y="3031065"/>
            <a:ext cx="3718455" cy="243840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smtClean="0"/>
              <a:pPr/>
              <a:t>8/22/2024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cxnSp>
        <p:nvCxnSpPr>
          <p:cNvPr id="16" name="Straight Connector 15"/>
          <p:cNvCxnSpPr/>
          <p:nvPr/>
        </p:nvCxnSpPr>
        <p:spPr>
          <a:xfrm>
            <a:off x="1396169" y="2912533"/>
            <a:ext cx="35144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54393552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399" y="1883832"/>
            <a:ext cx="6241816" cy="1371600"/>
          </a:xfrm>
        </p:spPr>
        <p:txBody>
          <a:bodyPr anchor="b">
            <a:normAutofit/>
          </a:bodyPr>
          <a:lstStyle>
            <a:lvl1pPr algn="ctr">
              <a:defRPr sz="2800" b="0"/>
            </a:lvl1pPr>
          </a:lstStyle>
          <a:p>
            <a:r>
              <a:rPr lang="en-US" smtClean="0"/>
              <a:t>Click to edit Master title style</a:t>
            </a:r>
            <a:endParaRPr lang="en-US" dirty="0"/>
          </a:p>
        </p:txBody>
      </p:sp>
      <p:sp>
        <p:nvSpPr>
          <p:cNvPr id="17" name="Picture Placeholder 2"/>
          <p:cNvSpPr>
            <a:spLocks noGrp="1" noChangeAspect="1"/>
          </p:cNvSpPr>
          <p:nvPr>
            <p:ph type="pic" idx="1"/>
          </p:nvPr>
        </p:nvSpPr>
        <p:spPr>
          <a:xfrm>
            <a:off x="8094831" y="1041400"/>
            <a:ext cx="3063347" cy="4775200"/>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295399" y="3255432"/>
            <a:ext cx="6241816" cy="1828800"/>
          </a:xfrm>
        </p:spPr>
        <p:txBody>
          <a:bodyPr anchor="t">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0B863463-0F07-4004-8B4A-EB943E4ACDE2}" type="datetimeFigureOut">
              <a:rPr lang="en-US" smtClean="0"/>
              <a:t>8/22/2024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7994CE8-4F3C-4147-BF68-D0950B9DCAEE}" type="slidenum">
              <a:rPr lang="en-US" smtClean="0"/>
              <a:t>‹#›</a:t>
            </a:fld>
            <a:endParaRPr lang="en-US"/>
          </a:p>
        </p:txBody>
      </p:sp>
    </p:spTree>
    <p:extLst>
      <p:ext uri="{BB962C8B-B14F-4D97-AF65-F5344CB8AC3E}">
        <p14:creationId xmlns:p14="http://schemas.microsoft.com/office/powerpoint/2010/main" val="137050262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401" y="4815415"/>
            <a:ext cx="9609666" cy="566738"/>
          </a:xfrm>
        </p:spPr>
        <p:txBody>
          <a:bodyPr anchor="b">
            <a:normAutofit/>
          </a:bodyPr>
          <a:lstStyle>
            <a:lvl1pPr algn="ctr">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041427" y="1041399"/>
            <a:ext cx="10105972" cy="3335869"/>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295401" y="5382153"/>
            <a:ext cx="9609666"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0B863463-0F07-4004-8B4A-EB943E4ACDE2}" type="datetimeFigureOut">
              <a:rPr lang="en-US" smtClean="0"/>
              <a:t>8/22/2024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7994CE8-4F3C-4147-BF68-D0950B9DCAEE}" type="slidenum">
              <a:rPr lang="en-US" smtClean="0"/>
              <a:t>‹#›</a:t>
            </a:fld>
            <a:endParaRPr lang="en-US"/>
          </a:p>
        </p:txBody>
      </p:sp>
    </p:spTree>
    <p:extLst>
      <p:ext uri="{BB962C8B-B14F-4D97-AF65-F5344CB8AC3E}">
        <p14:creationId xmlns:p14="http://schemas.microsoft.com/office/powerpoint/2010/main" val="222477633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303868" y="982132"/>
            <a:ext cx="9592732" cy="2954868"/>
          </a:xfrm>
        </p:spPr>
        <p:txBody>
          <a:bodyPr anchor="ctr">
            <a:normAutofit/>
          </a:bodyPr>
          <a:lstStyle>
            <a:lvl1pPr algn="ctr">
              <a:defRPr sz="32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303868" y="4343399"/>
            <a:ext cx="9592732"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0B863463-0F07-4004-8B4A-EB943E4ACDE2}" type="datetimeFigureOut">
              <a:rPr lang="en-US" smtClean="0"/>
              <a:t>8/22/2024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7994CE8-4F3C-4147-BF68-D0950B9DCAEE}" type="slidenum">
              <a:rPr lang="en-US" smtClean="0"/>
              <a:t>‹#›</a:t>
            </a:fld>
            <a:endParaRPr lang="en-US"/>
          </a:p>
        </p:txBody>
      </p:sp>
      <p:cxnSp>
        <p:nvCxnSpPr>
          <p:cNvPr id="15" name="Straight Connector 14"/>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26653512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370668"/>
          </a:xfrm>
        </p:spPr>
        <p:txBody>
          <a:bodyPr anchor="ctr">
            <a:normAutofit/>
          </a:bodyPr>
          <a:lstStyle>
            <a:lvl1pPr algn="ctr">
              <a:defRPr sz="3200" b="0" cap="none">
                <a:solidFill>
                  <a:schemeClr val="tx1"/>
                </a:solidFill>
              </a:defRPr>
            </a:lvl1pPr>
          </a:lstStyle>
          <a:p>
            <a:r>
              <a:rPr lang="en-US" smtClean="0"/>
              <a:t>Click to edit Master title style</a:t>
            </a:r>
            <a:endParaRPr lang="en-US" dirty="0"/>
          </a:p>
        </p:txBody>
      </p:sp>
      <p:sp>
        <p:nvSpPr>
          <p:cNvPr id="10" name="Text Placeholder 9"/>
          <p:cNvSpPr>
            <a:spLocks noGrp="1"/>
          </p:cNvSpPr>
          <p:nvPr>
            <p:ph type="body" sz="quarter" idx="13"/>
          </p:nvPr>
        </p:nvSpPr>
        <p:spPr>
          <a:xfrm>
            <a:off x="1674812" y="3352800"/>
            <a:ext cx="8839202" cy="584200"/>
          </a:xfrm>
        </p:spPr>
        <p:txBody>
          <a:bodyPr anchor="ctr">
            <a:normAutofit/>
          </a:bodyPr>
          <a:lstStyle>
            <a:lvl1pPr marL="0" indent="0" algn="r">
              <a:buFontTx/>
              <a:buNone/>
              <a:defRPr sz="20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1295401" y="4343399"/>
            <a:ext cx="9609666"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0B863463-0F07-4004-8B4A-EB943E4ACDE2}" type="datetimeFigureOut">
              <a:rPr lang="en-US" smtClean="0"/>
              <a:t>8/22/2024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7994CE8-4F3C-4147-BF68-D0950B9DCAEE}" type="slidenum">
              <a:rPr lang="en-US" smtClean="0"/>
              <a:t>‹#›</a:t>
            </a:fld>
            <a:endParaRPr lang="en-US"/>
          </a:p>
        </p:txBody>
      </p:sp>
      <p:sp>
        <p:nvSpPr>
          <p:cNvPr id="14" name="TextBox 13"/>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600267" y="2827870"/>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19" name="Straight Connector 18"/>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07532991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295402" y="3308581"/>
            <a:ext cx="9609668" cy="1468800"/>
          </a:xfrm>
        </p:spPr>
        <p:txBody>
          <a:bodyPr anchor="b">
            <a:normAutofit/>
          </a:bodyPr>
          <a:lstStyle>
            <a:lvl1pPr algn="l">
              <a:defRPr sz="32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295401" y="4777381"/>
            <a:ext cx="9609668"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0B863463-0F07-4004-8B4A-EB943E4ACDE2}" type="datetimeFigureOut">
              <a:rPr lang="en-US" smtClean="0"/>
              <a:t>8/22/2024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7994CE8-4F3C-4147-BF68-D0950B9DCAEE}" type="slidenum">
              <a:rPr lang="en-US" smtClean="0"/>
              <a:t>‹#›</a:t>
            </a:fld>
            <a:endParaRPr lang="en-US"/>
          </a:p>
        </p:txBody>
      </p:sp>
    </p:spTree>
    <p:extLst>
      <p:ext uri="{BB962C8B-B14F-4D97-AF65-F5344CB8AC3E}">
        <p14:creationId xmlns:p14="http://schemas.microsoft.com/office/powerpoint/2010/main" val="184700196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243668"/>
          </a:xfrm>
        </p:spPr>
        <p:txBody>
          <a:bodyPr anchor="ctr">
            <a:normAutofit/>
          </a:bodyPr>
          <a:lstStyle>
            <a:lvl1pPr algn="ctr">
              <a:defRPr sz="3200" b="0" cap="none">
                <a:solidFill>
                  <a:schemeClr val="tx1"/>
                </a:solidFill>
              </a:defRPr>
            </a:lvl1pPr>
          </a:lstStyle>
          <a:p>
            <a:r>
              <a:rPr lang="en-US" smtClean="0"/>
              <a:t>Click to edit Master title style</a:t>
            </a:r>
            <a:endParaRPr lang="en-US" dirty="0"/>
          </a:p>
        </p:txBody>
      </p:sp>
      <p:sp>
        <p:nvSpPr>
          <p:cNvPr id="14" name="Text Placeholder 2"/>
          <p:cNvSpPr>
            <a:spLocks noGrp="1"/>
          </p:cNvSpPr>
          <p:nvPr>
            <p:ph type="body" idx="13"/>
          </p:nvPr>
        </p:nvSpPr>
        <p:spPr>
          <a:xfrm>
            <a:off x="1295401" y="3639312"/>
            <a:ext cx="9609668" cy="886968"/>
          </a:xfrm>
        </p:spPr>
        <p:txBody>
          <a:bodyPr anchor="b">
            <a:normAutofit/>
          </a:bodyPr>
          <a:lstStyle>
            <a:lvl1pPr marL="0" indent="0" algn="l">
              <a:spcBef>
                <a:spcPts val="0"/>
              </a:spcBef>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3" name="Text Placeholder 2"/>
          <p:cNvSpPr>
            <a:spLocks noGrp="1"/>
          </p:cNvSpPr>
          <p:nvPr>
            <p:ph type="body" idx="1"/>
          </p:nvPr>
        </p:nvSpPr>
        <p:spPr>
          <a:xfrm>
            <a:off x="1295401" y="4529667"/>
            <a:ext cx="9609668" cy="13462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0B863463-0F07-4004-8B4A-EB943E4ACDE2}" type="datetimeFigureOut">
              <a:rPr lang="en-US" smtClean="0"/>
              <a:t>8/22/2024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7994CE8-4F3C-4147-BF68-D0950B9DCAEE}" type="slidenum">
              <a:rPr lang="en-US" smtClean="0"/>
              <a:t>‹#›</a:t>
            </a:fld>
            <a:endParaRPr lang="en-US"/>
          </a:p>
        </p:txBody>
      </p:sp>
      <p:sp>
        <p:nvSpPr>
          <p:cNvPr id="12" name="TextBox 11"/>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3" name="TextBox 12"/>
          <p:cNvSpPr txBox="1"/>
          <p:nvPr/>
        </p:nvSpPr>
        <p:spPr>
          <a:xfrm>
            <a:off x="10600267" y="259926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26" name="Straight Connector 25"/>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05561460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295401" y="982132"/>
            <a:ext cx="9609666" cy="2243668"/>
          </a:xfrm>
        </p:spPr>
        <p:txBody>
          <a:bodyPr vert="horz" lIns="91440" tIns="45720" rIns="91440" bIns="45720" rtlCol="0" anchor="ctr">
            <a:normAutofit/>
          </a:bodyPr>
          <a:lstStyle>
            <a:lvl1pPr>
              <a:defRPr lang="en-US" b="0" dirty="0"/>
            </a:lvl1pPr>
          </a:lstStyle>
          <a:p>
            <a:pPr marL="0" lvl="0"/>
            <a:r>
              <a:rPr lang="en-US" smtClean="0"/>
              <a:t>Click to edit Master title style</a:t>
            </a:r>
            <a:endParaRPr lang="en-US" dirty="0"/>
          </a:p>
        </p:txBody>
      </p:sp>
      <p:sp>
        <p:nvSpPr>
          <p:cNvPr id="11" name="Text Placeholder 2"/>
          <p:cNvSpPr>
            <a:spLocks noGrp="1"/>
          </p:cNvSpPr>
          <p:nvPr>
            <p:ph type="body" idx="13"/>
          </p:nvPr>
        </p:nvSpPr>
        <p:spPr>
          <a:xfrm>
            <a:off x="1295401" y="3630168"/>
            <a:ext cx="9609668" cy="841248"/>
          </a:xfrm>
        </p:spPr>
        <p:txBody>
          <a:bodyPr anchor="b">
            <a:normAutofit/>
          </a:bodyPr>
          <a:lstStyle>
            <a:lvl1pPr marL="0" indent="0" algn="l">
              <a:spcBef>
                <a:spcPts val="0"/>
              </a:spcBef>
              <a:buNone/>
              <a:defRPr sz="2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3" name="Text Placeholder 2"/>
          <p:cNvSpPr>
            <a:spLocks noGrp="1"/>
          </p:cNvSpPr>
          <p:nvPr>
            <p:ph type="body" idx="1"/>
          </p:nvPr>
        </p:nvSpPr>
        <p:spPr>
          <a:xfrm>
            <a:off x="1295400" y="4470399"/>
            <a:ext cx="9609670" cy="1405467"/>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0B863463-0F07-4004-8B4A-EB943E4ACDE2}" type="datetimeFigureOut">
              <a:rPr lang="en-US" smtClean="0"/>
              <a:t>8/22/2024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7994CE8-4F3C-4147-BF68-D0950B9DCAEE}" type="slidenum">
              <a:rPr lang="en-US" smtClean="0"/>
              <a:t>‹#›</a:t>
            </a:fld>
            <a:endParaRPr lang="en-US"/>
          </a:p>
        </p:txBody>
      </p:sp>
      <p:cxnSp>
        <p:nvCxnSpPr>
          <p:cNvPr id="15" name="Straight Connector 14"/>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98397042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8/22/2024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57248879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9356" y="982131"/>
            <a:ext cx="1890895" cy="4893735"/>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295398" y="982132"/>
            <a:ext cx="7433025" cy="4893734"/>
          </a:xfrm>
        </p:spPr>
        <p:txBody>
          <a:bodyPr vert="eaVert" ancho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8/22/2024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cxnSp>
        <p:nvCxnSpPr>
          <p:cNvPr id="14" name="Straight Connector 13"/>
          <p:cNvCxnSpPr/>
          <p:nvPr/>
        </p:nvCxnSpPr>
        <p:spPr>
          <a:xfrm>
            <a:off x="8863890" y="990600"/>
            <a:ext cx="0" cy="487680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10916802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microsoft.com/office/2007/relationships/hdphoto" Target="../media/hdphoto1.wdp"/><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3.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pic>
        <p:nvPicPr>
          <p:cNvPr id="7" name="Picture 6" descr="HD-PanelContent-GrommetsCombined.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Placeholder 1"/>
          <p:cNvSpPr>
            <a:spLocks noGrp="1"/>
          </p:cNvSpPr>
          <p:nvPr>
            <p:ph type="title"/>
          </p:nvPr>
        </p:nvSpPr>
        <p:spPr>
          <a:xfrm>
            <a:off x="1295402" y="982132"/>
            <a:ext cx="9601196" cy="1303867"/>
          </a:xfrm>
          <a:prstGeom prst="rect">
            <a:avLst/>
          </a:prstGeom>
          <a:effectLst/>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295401" y="2556932"/>
            <a:ext cx="9601196" cy="3318936"/>
          </a:xfrm>
          <a:prstGeom prst="rect">
            <a:avLst/>
          </a:prstGeom>
        </p:spPr>
        <p:txBody>
          <a:bodyPr vert="horz" lIns="91440" tIns="45720" rIns="91440" bIns="45720" rtlCol="0" anchor="t">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8677501" y="5969000"/>
            <a:ext cx="1600200"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0B863463-0F07-4004-8B4A-EB943E4ACDE2}" type="datetimeFigureOut">
              <a:rPr lang="en-US" smtClean="0"/>
              <a:t>8/22/2024</a:t>
            </a:fld>
            <a:endParaRPr lang="en-US"/>
          </a:p>
        </p:txBody>
      </p:sp>
      <p:sp>
        <p:nvSpPr>
          <p:cNvPr id="5" name="Footer Placeholder 4"/>
          <p:cNvSpPr>
            <a:spLocks noGrp="1"/>
          </p:cNvSpPr>
          <p:nvPr>
            <p:ph type="ftr" sz="quarter" idx="3"/>
          </p:nvPr>
        </p:nvSpPr>
        <p:spPr>
          <a:xfrm>
            <a:off x="1295401" y="5969000"/>
            <a:ext cx="7305900" cy="279400"/>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US"/>
          </a:p>
        </p:txBody>
      </p:sp>
      <p:sp>
        <p:nvSpPr>
          <p:cNvPr id="6" name="Slide Number Placeholder 5"/>
          <p:cNvSpPr>
            <a:spLocks noGrp="1"/>
          </p:cNvSpPr>
          <p:nvPr>
            <p:ph type="sldNum" sz="quarter" idx="4"/>
          </p:nvPr>
        </p:nvSpPr>
        <p:spPr>
          <a:xfrm>
            <a:off x="10353901" y="5969000"/>
            <a:ext cx="542697"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37994CE8-4F3C-4147-BF68-D0950B9DCAEE}" type="slidenum">
              <a:rPr lang="en-US" smtClean="0"/>
              <a:t>‹#›</a:t>
            </a:fld>
            <a:endParaRPr lang="en-US"/>
          </a:p>
        </p:txBody>
      </p:sp>
      <p:sp>
        <p:nvSpPr>
          <p:cNvPr id="8" name="AutoShape 4" descr="Logo UEF">
            <a:extLst>
              <a:ext uri="{FF2B5EF4-FFF2-40B4-BE49-F238E27FC236}">
                <a16:creationId xmlns:a16="http://schemas.microsoft.com/office/drawing/2014/main" xmlns="" id="{FC7A0AB5-A05C-CE5F-D457-381F45CE7874}"/>
              </a:ext>
            </a:extLst>
          </p:cNvPr>
          <p:cNvSpPr>
            <a:spLocks noChangeAspect="1" noChangeArrowheads="1"/>
          </p:cNvSpPr>
          <p:nvPr userDrawn="1"/>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9" name="Picture 8" descr="GIỚI THIỆU CHUNG">
            <a:extLst>
              <a:ext uri="{FF2B5EF4-FFF2-40B4-BE49-F238E27FC236}">
                <a16:creationId xmlns:a16="http://schemas.microsoft.com/office/drawing/2014/main" xmlns="" id="{ED1D96AC-37B6-B2B6-055D-DAB58C1935DE}"/>
              </a:ext>
            </a:extLst>
          </p:cNvPr>
          <p:cNvPicPr>
            <a:picLocks noChangeAspect="1" noChangeArrowheads="1"/>
          </p:cNvPicPr>
          <p:nvPr userDrawn="1"/>
        </p:nvPicPr>
        <p:blipFill>
          <a:blip r:embed="rId20" cstate="print">
            <a:extLst>
              <a:ext uri="{BEBA8EAE-BF5A-486C-A8C5-ECC9F3942E4B}">
                <a14:imgProps xmlns:a14="http://schemas.microsoft.com/office/drawing/2010/main">
                  <a14:imgLayer r:embed="rId21">
                    <a14:imgEffect>
                      <a14:brightnessContrast contrast="40000"/>
                    </a14:imgEffect>
                  </a14:imgLayer>
                </a14:imgProps>
              </a:ext>
              <a:ext uri="{28A0092B-C50C-407E-A947-70E740481C1C}">
                <a14:useLocalDpi xmlns:a14="http://schemas.microsoft.com/office/drawing/2010/main" val="0"/>
              </a:ext>
            </a:extLst>
          </a:blip>
          <a:srcRect/>
          <a:stretch>
            <a:fillRect/>
          </a:stretch>
        </p:blipFill>
        <p:spPr bwMode="auto">
          <a:xfrm>
            <a:off x="0" y="0"/>
            <a:ext cx="2156960" cy="804739"/>
          </a:xfrm>
          <a:prstGeom prst="rect">
            <a:avLst/>
          </a:prstGeom>
          <a:noFill/>
          <a:extLst>
            <a:ext uri="{909E8E84-426E-40DD-AFC4-6F175D3DCCD1}">
              <a14:hiddenFill xmlns:a14="http://schemas.microsoft.com/office/drawing/2010/main">
                <a:solidFill>
                  <a:srgbClr val="FFFFFF"/>
                </a:solidFill>
              </a14:hiddenFill>
            </a:ext>
          </a:extLst>
        </p:spPr>
      </p:pic>
      <p:sp>
        <p:nvSpPr>
          <p:cNvPr id="10" name="Rectangle 9">
            <a:extLst>
              <a:ext uri="{FF2B5EF4-FFF2-40B4-BE49-F238E27FC236}">
                <a16:creationId xmlns:a16="http://schemas.microsoft.com/office/drawing/2014/main" xmlns="" id="{D08EA363-DAC3-228E-422E-E0286F7AD4D5}"/>
              </a:ext>
            </a:extLst>
          </p:cNvPr>
          <p:cNvSpPr/>
          <p:nvPr userDrawn="1"/>
        </p:nvSpPr>
        <p:spPr>
          <a:xfrm>
            <a:off x="0" y="6347401"/>
            <a:ext cx="12192000" cy="415636"/>
          </a:xfrm>
          <a:prstGeom prst="rect">
            <a:avLst/>
          </a:prstGeom>
          <a:gradFill flip="none" rotWithShape="1">
            <a:gsLst>
              <a:gs pos="0">
                <a:srgbClr val="EC6224"/>
              </a:gs>
              <a:gs pos="50000">
                <a:srgbClr val="DF311D"/>
              </a:gs>
              <a:gs pos="100000">
                <a:srgbClr val="C00000"/>
              </a:gs>
            </a:gsLst>
            <a:lin ang="0" scaled="1"/>
            <a:tileRect/>
          </a:gradFill>
          <a:ln w="19050">
            <a:solidFill>
              <a:schemeClr val="bg1"/>
            </a:solidFill>
          </a:ln>
          <a:effectLst>
            <a:outerShdw blurRad="50800" dist="38100" dir="5400000" algn="t"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xmlns="" id="{9167CD67-CA01-913B-2112-57E4018AB225}"/>
              </a:ext>
            </a:extLst>
          </p:cNvPr>
          <p:cNvSpPr txBox="1"/>
          <p:nvPr userDrawn="1"/>
        </p:nvSpPr>
        <p:spPr>
          <a:xfrm>
            <a:off x="111789" y="6387476"/>
            <a:ext cx="3151247" cy="369332"/>
          </a:xfrm>
          <a:prstGeom prst="rect">
            <a:avLst/>
          </a:prstGeom>
          <a:noFill/>
        </p:spPr>
        <p:txBody>
          <a:bodyPr wrap="none" rtlCol="0">
            <a:spAutoFit/>
          </a:bodyPr>
          <a:lstStyle/>
          <a:p>
            <a:r>
              <a:rPr lang="en-US" sz="1800" b="1" dirty="0">
                <a:solidFill>
                  <a:schemeClr val="bg1"/>
                </a:solidFill>
                <a:latin typeface="Arial" panose="020B0604020202020204" pitchFamily="34" charset="0"/>
                <a:cs typeface="Arial" panose="020B0604020202020204" pitchFamily="34" charset="0"/>
              </a:rPr>
              <a:t>KHOA LÝ LUẬN CHÍNH TRỊ</a:t>
            </a:r>
          </a:p>
        </p:txBody>
      </p:sp>
      <p:sp>
        <p:nvSpPr>
          <p:cNvPr id="12" name="TextBox 11">
            <a:extLst>
              <a:ext uri="{FF2B5EF4-FFF2-40B4-BE49-F238E27FC236}">
                <a16:creationId xmlns:a16="http://schemas.microsoft.com/office/drawing/2014/main" xmlns="" id="{CCD25A4A-319E-F0FF-C32F-55315D16A02C}"/>
              </a:ext>
            </a:extLst>
          </p:cNvPr>
          <p:cNvSpPr txBox="1"/>
          <p:nvPr userDrawn="1"/>
        </p:nvSpPr>
        <p:spPr>
          <a:xfrm>
            <a:off x="6303818" y="6387476"/>
            <a:ext cx="5902033" cy="369332"/>
          </a:xfrm>
          <a:prstGeom prst="rect">
            <a:avLst/>
          </a:prstGeom>
          <a:noFill/>
        </p:spPr>
        <p:txBody>
          <a:bodyPr wrap="square">
            <a:spAutoFit/>
          </a:bodyPr>
          <a:lstStyle/>
          <a:p>
            <a:r>
              <a:rPr lang="en-US" sz="1800" b="1" dirty="0">
                <a:solidFill>
                  <a:srgbClr val="FFC000"/>
                </a:solidFill>
                <a:latin typeface="Arial" panose="020B0604020202020204" pitchFamily="34" charset="0"/>
                <a:cs typeface="Arial" panose="020B0604020202020204" pitchFamily="34" charset="0"/>
              </a:rPr>
              <a:t>NHÂN VĂN - SÁNG TẠO - PHÁT TRIỂN - BỀN VỮNG</a:t>
            </a:r>
          </a:p>
        </p:txBody>
      </p:sp>
    </p:spTree>
    <p:extLst>
      <p:ext uri="{BB962C8B-B14F-4D97-AF65-F5344CB8AC3E}">
        <p14:creationId xmlns:p14="http://schemas.microsoft.com/office/powerpoint/2010/main" val="1018368474"/>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 id="2147483708" r:id="rId12"/>
    <p:sldLayoutId id="2147483709" r:id="rId13"/>
    <p:sldLayoutId id="2147483710" r:id="rId14"/>
    <p:sldLayoutId id="2147483711" r:id="rId15"/>
    <p:sldLayoutId id="2147483712" r:id="rId16"/>
    <p:sldLayoutId id="2147483713" r:id="rId17"/>
  </p:sldLayoutIdLst>
  <p:txStyles>
    <p:titleStyle>
      <a:lvl1pPr algn="ctr" defTabSz="457200" rtl="0" eaLnBrk="1" latinLnBrk="0" hangingPunct="1">
        <a:spcBef>
          <a:spcPct val="0"/>
        </a:spcBef>
        <a:buNone/>
        <a:defRPr sz="44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re 1"/>
          <p:cNvSpPr txBox="1">
            <a:spLocks/>
          </p:cNvSpPr>
          <p:nvPr/>
        </p:nvSpPr>
        <p:spPr bwMode="auto">
          <a:xfrm>
            <a:off x="791570" y="2393766"/>
            <a:ext cx="10686197" cy="2543696"/>
          </a:xfrm>
          <a:prstGeom prst="rect">
            <a:avLst/>
          </a:prstGeom>
          <a:ln w="25400" cap="flat" cmpd="sng" algn="ctr">
            <a:solidFill>
              <a:schemeClr val="accent5"/>
            </a:solidFill>
            <a:prstDash val="solid"/>
            <a:miter lim="800000"/>
            <a:headEnd/>
            <a:tailEnd/>
          </a:ln>
          <a:effectLst>
            <a:innerShdw blurRad="63500" dist="50800" dir="16200000">
              <a:prstClr val="black">
                <a:alpha val="50000"/>
              </a:prstClr>
            </a:innerShdw>
          </a:effectLst>
        </p:spPr>
        <p:style>
          <a:lnRef idx="2">
            <a:schemeClr val="accent5"/>
          </a:lnRef>
          <a:fillRef idx="1">
            <a:schemeClr val="lt1"/>
          </a:fillRef>
          <a:effectRef idx="0">
            <a:schemeClr val="accent5"/>
          </a:effectRef>
          <a:fontRef idx="minor">
            <a:schemeClr val="dk1"/>
          </a:fontRef>
        </p:style>
        <p:txBody>
          <a:bodyPr anchor="ctr"/>
          <a:lstStyle/>
          <a:p>
            <a:pPr algn="ctr">
              <a:defRPr/>
            </a:pPr>
            <a:r>
              <a:rPr lang="en-US" sz="4267" b="1" spc="67" dirty="0">
                <a:ln w="11430"/>
                <a:solidFill>
                  <a:srgbClr val="C00000"/>
                </a:solidFill>
                <a:latin typeface="Constantia"/>
              </a:rPr>
              <a:t>CHÀO MỪNG CÁC </a:t>
            </a:r>
            <a:r>
              <a:rPr lang="en-US" sz="4267" b="1" spc="67">
                <a:ln w="11430"/>
                <a:solidFill>
                  <a:srgbClr val="C00000"/>
                </a:solidFill>
                <a:latin typeface="Constantia"/>
              </a:rPr>
              <a:t>EM SINH VIÊN </a:t>
            </a:r>
            <a:endParaRPr lang="en-US" sz="4267" b="1" spc="67" dirty="0">
              <a:ln w="11430"/>
              <a:solidFill>
                <a:srgbClr val="C00000"/>
              </a:solidFill>
              <a:latin typeface="Constantia"/>
            </a:endParaRPr>
          </a:p>
          <a:p>
            <a:pPr algn="ctr">
              <a:defRPr/>
            </a:pPr>
            <a:r>
              <a:rPr lang="en-US" sz="4267" b="1" spc="67" dirty="0">
                <a:ln w="11430"/>
                <a:solidFill>
                  <a:srgbClr val="C00000"/>
                </a:solidFill>
                <a:latin typeface="Constantia"/>
              </a:rPr>
              <a:t>ĐẾN VỚI MÔN HỌC </a:t>
            </a:r>
          </a:p>
          <a:p>
            <a:pPr algn="ctr">
              <a:defRPr/>
            </a:pPr>
            <a:r>
              <a:rPr lang="en-US" sz="4800" b="1" spc="67" dirty="0">
                <a:ln w="11430"/>
                <a:solidFill>
                  <a:srgbClr val="C00000"/>
                </a:solidFill>
                <a:latin typeface="Constantia"/>
              </a:rPr>
              <a:t>PHÁP LUẬT</a:t>
            </a:r>
            <a:endParaRPr lang="fr-CA" altLang="zh-CN" sz="4267" b="1" dirty="0">
              <a:solidFill>
                <a:srgbClr val="07389B"/>
              </a:solidFill>
              <a:latin typeface="Arial" pitchFamily="34" charset="0"/>
              <a:cs typeface="Arial" pitchFamily="34" charset="0"/>
            </a:endParaRPr>
          </a:p>
        </p:txBody>
      </p:sp>
      <p:sp>
        <p:nvSpPr>
          <p:cNvPr id="4102" name="Rectangle 1"/>
          <p:cNvSpPr>
            <a:spLocks noChangeArrowheads="1"/>
          </p:cNvSpPr>
          <p:nvPr/>
        </p:nvSpPr>
        <p:spPr bwMode="auto">
          <a:xfrm>
            <a:off x="791570" y="4937462"/>
            <a:ext cx="6949017"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sz="2400" b="1" dirty="0" err="1"/>
              <a:t>Giảng</a:t>
            </a:r>
            <a:r>
              <a:rPr lang="en-US" sz="2400" b="1" dirty="0"/>
              <a:t> </a:t>
            </a:r>
            <a:r>
              <a:rPr lang="en-US" sz="2400" b="1" dirty="0" err="1"/>
              <a:t>viên</a:t>
            </a:r>
            <a:r>
              <a:rPr lang="en-US" sz="2400" b="1" dirty="0"/>
              <a:t>: </a:t>
            </a:r>
          </a:p>
          <a:p>
            <a:r>
              <a:rPr lang="en-US" sz="2400" b="1" dirty="0" err="1"/>
              <a:t>Số</a:t>
            </a:r>
            <a:r>
              <a:rPr lang="en-US" sz="2400" b="1" dirty="0"/>
              <a:t> ĐT:</a:t>
            </a:r>
          </a:p>
          <a:p>
            <a:r>
              <a:rPr lang="en-US" sz="2400" b="1" dirty="0"/>
              <a:t>Mail:</a:t>
            </a:r>
          </a:p>
        </p:txBody>
      </p:sp>
    </p:spTree>
    <p:extLst>
      <p:ext uri="{BB962C8B-B14F-4D97-AF65-F5344CB8AC3E}">
        <p14:creationId xmlns:p14="http://schemas.microsoft.com/office/powerpoint/2010/main" val="1128265816"/>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6" presetClass="entr" presetSubtype="16"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2000"/>
                                        <p:tgtEl>
                                          <p:spTgt spid="5"/>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4102"/>
                                        </p:tgtEl>
                                        <p:attrNameLst>
                                          <p:attrName>style.visibility</p:attrName>
                                        </p:attrNameLst>
                                      </p:cBhvr>
                                      <p:to>
                                        <p:strVal val="visible"/>
                                      </p:to>
                                    </p:set>
                                    <p:animEffect transition="in" filter="circle(in)">
                                      <p:cBhvr>
                                        <p:cTn id="12" dur="2000"/>
                                        <p:tgtEl>
                                          <p:spTgt spid="410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0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59558" y="586854"/>
            <a:ext cx="11068335" cy="5172460"/>
          </a:xfrm>
        </p:spPr>
        <p:txBody>
          <a:bodyPr rtlCol="0">
            <a:normAutofit fontScale="62500" lnSpcReduction="20000"/>
          </a:bodyPr>
          <a:lstStyle/>
          <a:p>
            <a:pPr marL="45719" indent="0" algn="ctr">
              <a:buClr>
                <a:schemeClr val="tx1">
                  <a:lumMod val="75000"/>
                  <a:lumOff val="25000"/>
                </a:schemeClr>
              </a:buClr>
              <a:buNone/>
              <a:defRPr/>
            </a:pPr>
            <a:endParaRPr lang="en-US" sz="1333" b="1" dirty="0"/>
          </a:p>
          <a:p>
            <a:pPr marL="45719" indent="0" algn="ctr">
              <a:buClr>
                <a:schemeClr val="tx1">
                  <a:lumMod val="75000"/>
                  <a:lumOff val="25000"/>
                </a:schemeClr>
              </a:buClr>
              <a:buNone/>
              <a:defRPr/>
            </a:pPr>
            <a:endParaRPr lang="de-DE" sz="5867" b="1" dirty="0" smtClean="0">
              <a:latin typeface="Times New Roman" pitchFamily="18" charset="0"/>
              <a:cs typeface="Times New Roman" pitchFamily="18" charset="0"/>
            </a:endParaRPr>
          </a:p>
          <a:p>
            <a:pPr marL="45719" indent="0" algn="ctr">
              <a:buClr>
                <a:schemeClr val="tx1">
                  <a:lumMod val="75000"/>
                  <a:lumOff val="25000"/>
                </a:schemeClr>
              </a:buClr>
              <a:buNone/>
              <a:defRPr/>
            </a:pPr>
            <a:r>
              <a:rPr lang="de-DE" sz="5867" b="1" dirty="0" smtClean="0">
                <a:solidFill>
                  <a:srgbClr val="7030A0"/>
                </a:solidFill>
                <a:latin typeface="Times New Roman" pitchFamily="18" charset="0"/>
                <a:cs typeface="Times New Roman" pitchFamily="18" charset="0"/>
              </a:rPr>
              <a:t>Chương</a:t>
            </a:r>
            <a:r>
              <a:rPr lang="vi-VN" sz="5867" b="1" dirty="0" smtClean="0">
                <a:solidFill>
                  <a:srgbClr val="7030A0"/>
                </a:solidFill>
                <a:latin typeface="Times New Roman" pitchFamily="18" charset="0"/>
                <a:cs typeface="Times New Roman" pitchFamily="18" charset="0"/>
              </a:rPr>
              <a:t> </a:t>
            </a:r>
            <a:r>
              <a:rPr lang="en-US" sz="5867" b="1" dirty="0">
                <a:solidFill>
                  <a:srgbClr val="7030A0"/>
                </a:solidFill>
                <a:latin typeface="Times New Roman" pitchFamily="18" charset="0"/>
                <a:cs typeface="Times New Roman" pitchFamily="18" charset="0"/>
              </a:rPr>
              <a:t>03</a:t>
            </a:r>
            <a:endParaRPr lang="vi-VN" sz="5867" b="1" dirty="0">
              <a:solidFill>
                <a:srgbClr val="7030A0"/>
              </a:solidFill>
              <a:latin typeface="Times New Roman" pitchFamily="18" charset="0"/>
              <a:cs typeface="Times New Roman" pitchFamily="18" charset="0"/>
            </a:endParaRPr>
          </a:p>
          <a:p>
            <a:pPr marL="45719" indent="0" algn="ctr">
              <a:buClr>
                <a:schemeClr val="tx1">
                  <a:lumMod val="75000"/>
                  <a:lumOff val="25000"/>
                </a:schemeClr>
              </a:buClr>
              <a:buNone/>
              <a:defRPr/>
            </a:pPr>
            <a:endParaRPr lang="en-US" sz="11733" b="1" dirty="0" smtClean="0">
              <a:solidFill>
                <a:srgbClr val="C00000"/>
              </a:solidFill>
              <a:latin typeface="Times New Roman" pitchFamily="18" charset="0"/>
              <a:cs typeface="Times New Roman" pitchFamily="18" charset="0"/>
            </a:endParaRPr>
          </a:p>
          <a:p>
            <a:pPr marL="45719" indent="0" algn="ctr">
              <a:buClr>
                <a:schemeClr val="tx1">
                  <a:lumMod val="75000"/>
                  <a:lumOff val="25000"/>
                </a:schemeClr>
              </a:buClr>
              <a:buNone/>
              <a:defRPr/>
            </a:pPr>
            <a:r>
              <a:rPr lang="en-US" sz="11733" b="1" dirty="0" smtClean="0">
                <a:solidFill>
                  <a:srgbClr val="C00000"/>
                </a:solidFill>
                <a:latin typeface="Times New Roman" pitchFamily="18" charset="0"/>
                <a:cs typeface="Times New Roman" pitchFamily="18" charset="0"/>
              </a:rPr>
              <a:t>PHÁP </a:t>
            </a:r>
            <a:r>
              <a:rPr lang="en-US" sz="11733" b="1" dirty="0">
                <a:solidFill>
                  <a:srgbClr val="C00000"/>
                </a:solidFill>
                <a:latin typeface="Times New Roman" pitchFamily="18" charset="0"/>
                <a:cs typeface="Times New Roman" pitchFamily="18" charset="0"/>
              </a:rPr>
              <a:t>LUẬT</a:t>
            </a:r>
          </a:p>
          <a:p>
            <a:pPr marL="45719" indent="0" algn="ctr">
              <a:buClr>
                <a:schemeClr val="tx1">
                  <a:lumMod val="75000"/>
                  <a:lumOff val="25000"/>
                </a:schemeClr>
              </a:buClr>
              <a:buNone/>
              <a:defRPr/>
            </a:pPr>
            <a:r>
              <a:rPr lang="en-US" sz="7200" b="1" dirty="0">
                <a:solidFill>
                  <a:srgbClr val="7030A0"/>
                </a:solidFill>
                <a:latin typeface="Arial" pitchFamily="34" charset="0"/>
                <a:cs typeface="Arial" pitchFamily="34" charset="0"/>
              </a:rPr>
              <a:t>DÂN SỰ</a:t>
            </a:r>
          </a:p>
          <a:p>
            <a:pPr marL="45719" indent="0" algn="ctr">
              <a:buClr>
                <a:schemeClr val="tx1">
                  <a:lumMod val="75000"/>
                  <a:lumOff val="25000"/>
                </a:schemeClr>
              </a:buClr>
              <a:buNone/>
              <a:defRPr/>
            </a:pPr>
            <a:r>
              <a:rPr lang="en-US" sz="3800" b="1" dirty="0" smtClean="0">
                <a:solidFill>
                  <a:srgbClr val="7030A0"/>
                </a:solidFill>
                <a:latin typeface="Times New Roman" pitchFamily="18" charset="0"/>
                <a:cs typeface="Times New Roman" pitchFamily="18" charset="0"/>
              </a:rPr>
              <a:t>05 </a:t>
            </a:r>
            <a:r>
              <a:rPr lang="en-US" sz="3800" b="1" dirty="0" err="1" smtClean="0">
                <a:solidFill>
                  <a:srgbClr val="7030A0"/>
                </a:solidFill>
                <a:latin typeface="Times New Roman" pitchFamily="18" charset="0"/>
                <a:cs typeface="Times New Roman" pitchFamily="18" charset="0"/>
              </a:rPr>
              <a:t>tiết</a:t>
            </a:r>
            <a:r>
              <a:rPr lang="en-US" sz="3800" b="1" dirty="0" smtClean="0">
                <a:solidFill>
                  <a:srgbClr val="7030A0"/>
                </a:solidFill>
                <a:latin typeface="Times New Roman" pitchFamily="18" charset="0"/>
                <a:cs typeface="Times New Roman" pitchFamily="18" charset="0"/>
              </a:rPr>
              <a:t> (03 </a:t>
            </a:r>
            <a:r>
              <a:rPr lang="en-US" sz="3800" b="1" dirty="0" err="1" smtClean="0">
                <a:solidFill>
                  <a:srgbClr val="7030A0"/>
                </a:solidFill>
                <a:latin typeface="Times New Roman" pitchFamily="18" charset="0"/>
                <a:cs typeface="Times New Roman" pitchFamily="18" charset="0"/>
              </a:rPr>
              <a:t>tiết</a:t>
            </a:r>
            <a:r>
              <a:rPr lang="en-US" sz="3800" b="1" dirty="0" smtClean="0">
                <a:solidFill>
                  <a:srgbClr val="7030A0"/>
                </a:solidFill>
                <a:latin typeface="Times New Roman" pitchFamily="18" charset="0"/>
                <a:cs typeface="Times New Roman" pitchFamily="18" charset="0"/>
              </a:rPr>
              <a:t> LT + 02 </a:t>
            </a:r>
            <a:r>
              <a:rPr lang="en-US" sz="3800" b="1" dirty="0" err="1" smtClean="0">
                <a:solidFill>
                  <a:srgbClr val="7030A0"/>
                </a:solidFill>
                <a:latin typeface="Times New Roman" pitchFamily="18" charset="0"/>
                <a:cs typeface="Times New Roman" pitchFamily="18" charset="0"/>
              </a:rPr>
              <a:t>tiết</a:t>
            </a:r>
            <a:r>
              <a:rPr lang="en-US" sz="3800" b="1" dirty="0" smtClean="0">
                <a:solidFill>
                  <a:srgbClr val="7030A0"/>
                </a:solidFill>
                <a:latin typeface="Times New Roman" pitchFamily="18" charset="0"/>
                <a:cs typeface="Times New Roman" pitchFamily="18" charset="0"/>
              </a:rPr>
              <a:t> TH)</a:t>
            </a:r>
            <a:endParaRPr lang="en-US" sz="3800" b="1" dirty="0">
              <a:solidFill>
                <a:srgbClr val="7030A0"/>
              </a:solidFill>
              <a:latin typeface="Times New Roman" pitchFamily="18" charset="0"/>
              <a:cs typeface="Times New Roman" pitchFamily="18" charset="0"/>
            </a:endParaRPr>
          </a:p>
        </p:txBody>
      </p:sp>
    </p:spTree>
    <p:extLst>
      <p:ext uri="{BB962C8B-B14F-4D97-AF65-F5344CB8AC3E}">
        <p14:creationId xmlns:p14="http://schemas.microsoft.com/office/powerpoint/2010/main" val="3564536663"/>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additive="base">
                                        <p:cTn id="7"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4" end="4"/>
                                            </p:txEl>
                                          </p:spTgt>
                                        </p:tgtEl>
                                        <p:attrNameLst>
                                          <p:attrName>style.visibility</p:attrName>
                                        </p:attrNameLst>
                                      </p:cBhvr>
                                      <p:to>
                                        <p:strVal val="visible"/>
                                      </p:to>
                                    </p:set>
                                    <p:anim calcmode="lin" valueType="num">
                                      <p:cBhvr additive="base">
                                        <p:cTn id="13"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5" end="5"/>
                                            </p:txEl>
                                          </p:spTgt>
                                        </p:tgtEl>
                                        <p:attrNameLst>
                                          <p:attrName>style.visibility</p:attrName>
                                        </p:attrNameLst>
                                      </p:cBhvr>
                                      <p:to>
                                        <p:strVal val="visible"/>
                                      </p:to>
                                    </p:set>
                                    <p:anim calcmode="lin" valueType="num">
                                      <p:cBhvr additive="base">
                                        <p:cTn id="19"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ounded Rectangle 10"/>
          <p:cNvSpPr/>
          <p:nvPr/>
        </p:nvSpPr>
        <p:spPr>
          <a:xfrm>
            <a:off x="652991" y="1471613"/>
            <a:ext cx="5844791" cy="952500"/>
          </a:xfrm>
          <a:prstGeom prst="roundRect">
            <a:avLst/>
          </a:prstGeom>
          <a:solidFill>
            <a:schemeClr val="bg2">
              <a:lumMod val="9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4267" dirty="0" err="1">
                <a:latin typeface="Arial" pitchFamily="34" charset="0"/>
                <a:cs typeface="Arial" pitchFamily="34" charset="0"/>
              </a:rPr>
              <a:t>Quyền</a:t>
            </a:r>
            <a:r>
              <a:rPr lang="en-US" sz="4267" dirty="0">
                <a:latin typeface="Arial" pitchFamily="34" charset="0"/>
                <a:cs typeface="Arial" pitchFamily="34" charset="0"/>
              </a:rPr>
              <a:t> </a:t>
            </a:r>
            <a:r>
              <a:rPr lang="en-US" sz="4267" dirty="0" err="1">
                <a:latin typeface="Arial" pitchFamily="34" charset="0"/>
                <a:cs typeface="Arial" pitchFamily="34" charset="0"/>
              </a:rPr>
              <a:t>chính</a:t>
            </a:r>
            <a:r>
              <a:rPr lang="en-US" sz="4267" dirty="0">
                <a:latin typeface="Arial" pitchFamily="34" charset="0"/>
                <a:cs typeface="Arial" pitchFamily="34" charset="0"/>
              </a:rPr>
              <a:t> </a:t>
            </a:r>
            <a:r>
              <a:rPr lang="en-US" sz="4267" dirty="0" err="1">
                <a:latin typeface="Arial" pitchFamily="34" charset="0"/>
                <a:cs typeface="Arial" pitchFamily="34" charset="0"/>
              </a:rPr>
              <a:t>trị</a:t>
            </a:r>
            <a:r>
              <a:rPr lang="en-US" sz="4267" dirty="0">
                <a:latin typeface="Arial" pitchFamily="34" charset="0"/>
                <a:cs typeface="Arial" pitchFamily="34" charset="0"/>
              </a:rPr>
              <a:t> </a:t>
            </a:r>
            <a:r>
              <a:rPr lang="en-US" sz="4267" dirty="0" err="1">
                <a:latin typeface="Arial" pitchFamily="34" charset="0"/>
                <a:cs typeface="Arial" pitchFamily="34" charset="0"/>
              </a:rPr>
              <a:t>là</a:t>
            </a:r>
            <a:r>
              <a:rPr lang="en-US" sz="4267" dirty="0">
                <a:latin typeface="Arial" pitchFamily="34" charset="0"/>
                <a:cs typeface="Arial" pitchFamily="34" charset="0"/>
              </a:rPr>
              <a:t>:</a:t>
            </a:r>
          </a:p>
        </p:txBody>
      </p:sp>
      <p:sp>
        <p:nvSpPr>
          <p:cNvPr id="15" name="Rounded Rectangle 14"/>
          <p:cNvSpPr/>
          <p:nvPr/>
        </p:nvSpPr>
        <p:spPr>
          <a:xfrm>
            <a:off x="3678767" y="382589"/>
            <a:ext cx="5249333" cy="749300"/>
          </a:xfrm>
          <a:prstGeom prst="roundRect">
            <a:avLst/>
          </a:prstGeom>
          <a:solidFill>
            <a:srgbClr val="E4F41A"/>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a:defRPr/>
            </a:pPr>
            <a:r>
              <a:rPr lang="en-US" sz="4267" b="1" dirty="0" err="1">
                <a:latin typeface="Arial" pitchFamily="34" charset="0"/>
                <a:cs typeface="Arial" pitchFamily="34" charset="0"/>
              </a:rPr>
              <a:t>Kiểm</a:t>
            </a:r>
            <a:r>
              <a:rPr lang="en-US" sz="4267" b="1" dirty="0">
                <a:latin typeface="Arial" pitchFamily="34" charset="0"/>
                <a:cs typeface="Arial" pitchFamily="34" charset="0"/>
              </a:rPr>
              <a:t> </a:t>
            </a:r>
            <a:r>
              <a:rPr lang="en-US" sz="4267" b="1" dirty="0" err="1">
                <a:latin typeface="Arial" pitchFamily="34" charset="0"/>
                <a:cs typeface="Arial" pitchFamily="34" charset="0"/>
              </a:rPr>
              <a:t>tra</a:t>
            </a:r>
            <a:r>
              <a:rPr lang="en-US" sz="4267" b="1" dirty="0">
                <a:latin typeface="Arial" pitchFamily="34" charset="0"/>
                <a:cs typeface="Arial" pitchFamily="34" charset="0"/>
              </a:rPr>
              <a:t> </a:t>
            </a:r>
            <a:r>
              <a:rPr lang="en-US" sz="4267" b="1" dirty="0" err="1">
                <a:latin typeface="Arial" pitchFamily="34" charset="0"/>
                <a:cs typeface="Arial" pitchFamily="34" charset="0"/>
              </a:rPr>
              <a:t>bài</a:t>
            </a:r>
            <a:r>
              <a:rPr lang="en-US" sz="4267" b="1" dirty="0">
                <a:latin typeface="Arial" pitchFamily="34" charset="0"/>
                <a:cs typeface="Arial" pitchFamily="34" charset="0"/>
              </a:rPr>
              <a:t> </a:t>
            </a:r>
            <a:r>
              <a:rPr lang="en-US" sz="4267" b="1" dirty="0" err="1">
                <a:latin typeface="Arial" pitchFamily="34" charset="0"/>
                <a:cs typeface="Arial" pitchFamily="34" charset="0"/>
              </a:rPr>
              <a:t>cũ</a:t>
            </a:r>
            <a:r>
              <a:rPr lang="en-US" sz="4267" b="1" dirty="0">
                <a:latin typeface="Arial" pitchFamily="34" charset="0"/>
                <a:cs typeface="Arial" pitchFamily="34" charset="0"/>
              </a:rPr>
              <a:t> </a:t>
            </a:r>
          </a:p>
        </p:txBody>
      </p:sp>
      <p:sp>
        <p:nvSpPr>
          <p:cNvPr id="5" name="Rounded Rectangle 4"/>
          <p:cNvSpPr/>
          <p:nvPr/>
        </p:nvSpPr>
        <p:spPr>
          <a:xfrm>
            <a:off x="775855" y="3211514"/>
            <a:ext cx="4990152" cy="1344611"/>
          </a:xfrm>
          <a:prstGeom prst="roundRect">
            <a:avLst/>
          </a:prstGeom>
          <a:solidFill>
            <a:schemeClr val="bg2">
              <a:lumMod val="9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4000" dirty="0">
                <a:latin typeface="Arial" pitchFamily="34" charset="0"/>
                <a:cs typeface="Arial" pitchFamily="34" charset="0"/>
              </a:rPr>
              <a:t>a. </a:t>
            </a:r>
            <a:r>
              <a:rPr lang="en-US" sz="4000" dirty="0" err="1">
                <a:latin typeface="Arial" pitchFamily="34" charset="0"/>
                <a:cs typeface="Arial" pitchFamily="34" charset="0"/>
              </a:rPr>
              <a:t>Quyền</a:t>
            </a:r>
            <a:r>
              <a:rPr lang="en-US" sz="4000" dirty="0">
                <a:latin typeface="Arial" pitchFamily="34" charset="0"/>
                <a:cs typeface="Arial" pitchFamily="34" charset="0"/>
              </a:rPr>
              <a:t> </a:t>
            </a:r>
            <a:r>
              <a:rPr lang="en-US" sz="4000" dirty="0" err="1">
                <a:latin typeface="Arial" pitchFamily="34" charset="0"/>
                <a:cs typeface="Arial" pitchFamily="34" charset="0"/>
              </a:rPr>
              <a:t>bất</a:t>
            </a:r>
            <a:r>
              <a:rPr lang="en-US" sz="4000" dirty="0">
                <a:latin typeface="Arial" pitchFamily="34" charset="0"/>
                <a:cs typeface="Arial" pitchFamily="34" charset="0"/>
              </a:rPr>
              <a:t> </a:t>
            </a:r>
            <a:r>
              <a:rPr lang="en-US" sz="4000" dirty="0" err="1">
                <a:latin typeface="Arial" pitchFamily="34" charset="0"/>
                <a:cs typeface="Arial" pitchFamily="34" charset="0"/>
              </a:rPr>
              <a:t>khả</a:t>
            </a:r>
            <a:r>
              <a:rPr lang="en-US" sz="4000" dirty="0">
                <a:latin typeface="Arial" pitchFamily="34" charset="0"/>
                <a:cs typeface="Arial" pitchFamily="34" charset="0"/>
              </a:rPr>
              <a:t> </a:t>
            </a:r>
            <a:r>
              <a:rPr lang="en-US" sz="4000" dirty="0" err="1">
                <a:latin typeface="Arial" pitchFamily="34" charset="0"/>
                <a:cs typeface="Arial" pitchFamily="34" charset="0"/>
              </a:rPr>
              <a:t>xâm</a:t>
            </a:r>
            <a:r>
              <a:rPr lang="en-US" sz="4000" dirty="0">
                <a:latin typeface="Arial" pitchFamily="34" charset="0"/>
                <a:cs typeface="Arial" pitchFamily="34" charset="0"/>
              </a:rPr>
              <a:t> </a:t>
            </a:r>
            <a:r>
              <a:rPr lang="en-US" sz="4000" dirty="0" err="1">
                <a:latin typeface="Arial" pitchFamily="34" charset="0"/>
                <a:cs typeface="Arial" pitchFamily="34" charset="0"/>
              </a:rPr>
              <a:t>phạm</a:t>
            </a:r>
            <a:r>
              <a:rPr lang="en-US" sz="4000" dirty="0">
                <a:latin typeface="Arial" pitchFamily="34" charset="0"/>
                <a:cs typeface="Arial" pitchFamily="34" charset="0"/>
              </a:rPr>
              <a:t> </a:t>
            </a:r>
            <a:r>
              <a:rPr lang="en-US" sz="4000" dirty="0" err="1">
                <a:latin typeface="Arial" pitchFamily="34" charset="0"/>
                <a:cs typeface="Arial" pitchFamily="34" charset="0"/>
              </a:rPr>
              <a:t>về</a:t>
            </a:r>
            <a:r>
              <a:rPr lang="en-US" sz="4000" dirty="0">
                <a:latin typeface="Arial" pitchFamily="34" charset="0"/>
                <a:cs typeface="Arial" pitchFamily="34" charset="0"/>
              </a:rPr>
              <a:t> </a:t>
            </a:r>
            <a:r>
              <a:rPr lang="en-US" sz="4000" dirty="0" err="1">
                <a:latin typeface="Arial" pitchFamily="34" charset="0"/>
                <a:cs typeface="Arial" pitchFamily="34" charset="0"/>
              </a:rPr>
              <a:t>chỗ</a:t>
            </a:r>
            <a:r>
              <a:rPr lang="en-US" sz="4000" dirty="0">
                <a:latin typeface="Arial" pitchFamily="34" charset="0"/>
                <a:cs typeface="Arial" pitchFamily="34" charset="0"/>
              </a:rPr>
              <a:t> ở.                         </a:t>
            </a:r>
            <a:endParaRPr lang="en-US" sz="4000" b="1" dirty="0">
              <a:latin typeface="Arial" pitchFamily="34" charset="0"/>
              <a:cs typeface="Arial" pitchFamily="34" charset="0"/>
            </a:endParaRPr>
          </a:p>
        </p:txBody>
      </p:sp>
      <p:sp>
        <p:nvSpPr>
          <p:cNvPr id="6" name="Rounded Rectangle 5"/>
          <p:cNvSpPr/>
          <p:nvPr/>
        </p:nvSpPr>
        <p:spPr>
          <a:xfrm>
            <a:off x="779785" y="4895852"/>
            <a:ext cx="5161700" cy="1255712"/>
          </a:xfrm>
          <a:prstGeom prst="roundRect">
            <a:avLst/>
          </a:prstGeom>
          <a:solidFill>
            <a:schemeClr val="bg2">
              <a:lumMod val="9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4000" dirty="0">
                <a:latin typeface="Arial" pitchFamily="34" charset="0"/>
                <a:cs typeface="Arial" pitchFamily="34" charset="0"/>
              </a:rPr>
              <a:t>b. </a:t>
            </a:r>
            <a:r>
              <a:rPr lang="en-US" sz="4000" dirty="0" err="1">
                <a:latin typeface="Arial" pitchFamily="34" charset="0"/>
                <a:cs typeface="Arial" pitchFamily="34" charset="0"/>
              </a:rPr>
              <a:t>Quyền</a:t>
            </a:r>
            <a:r>
              <a:rPr lang="en-US" sz="4000" dirty="0">
                <a:latin typeface="Arial" pitchFamily="34" charset="0"/>
                <a:cs typeface="Arial" pitchFamily="34" charset="0"/>
              </a:rPr>
              <a:t> </a:t>
            </a:r>
            <a:r>
              <a:rPr lang="en-US" sz="4000" dirty="0" err="1">
                <a:latin typeface="Arial" pitchFamily="34" charset="0"/>
                <a:cs typeface="Arial" pitchFamily="34" charset="0"/>
              </a:rPr>
              <a:t>hiến</a:t>
            </a:r>
            <a:r>
              <a:rPr lang="en-US" sz="4000" dirty="0">
                <a:latin typeface="Arial" pitchFamily="34" charset="0"/>
                <a:cs typeface="Arial" pitchFamily="34" charset="0"/>
              </a:rPr>
              <a:t> </a:t>
            </a:r>
            <a:r>
              <a:rPr lang="en-US" sz="4000" dirty="0" err="1">
                <a:latin typeface="Arial" pitchFamily="34" charset="0"/>
                <a:cs typeface="Arial" pitchFamily="34" charset="0"/>
              </a:rPr>
              <a:t>tặng</a:t>
            </a:r>
            <a:r>
              <a:rPr lang="en-US" sz="4000" dirty="0">
                <a:latin typeface="Arial" pitchFamily="34" charset="0"/>
                <a:cs typeface="Arial" pitchFamily="34" charset="0"/>
              </a:rPr>
              <a:t> </a:t>
            </a:r>
            <a:r>
              <a:rPr lang="en-US" sz="4000" dirty="0" err="1">
                <a:latin typeface="Arial" pitchFamily="34" charset="0"/>
                <a:cs typeface="Arial" pitchFamily="34" charset="0"/>
              </a:rPr>
              <a:t>mô</a:t>
            </a:r>
            <a:r>
              <a:rPr lang="en-US" sz="4000" dirty="0">
                <a:latin typeface="Arial" pitchFamily="34" charset="0"/>
                <a:cs typeface="Arial" pitchFamily="34" charset="0"/>
              </a:rPr>
              <a:t>, </a:t>
            </a:r>
            <a:r>
              <a:rPr lang="en-US" sz="4000" dirty="0" err="1">
                <a:latin typeface="Arial" pitchFamily="34" charset="0"/>
                <a:cs typeface="Arial" pitchFamily="34" charset="0"/>
              </a:rPr>
              <a:t>bộ</a:t>
            </a:r>
            <a:r>
              <a:rPr lang="en-US" sz="4000" dirty="0">
                <a:latin typeface="Arial" pitchFamily="34" charset="0"/>
                <a:cs typeface="Arial" pitchFamily="34" charset="0"/>
              </a:rPr>
              <a:t> </a:t>
            </a:r>
            <a:r>
              <a:rPr lang="en-US" sz="4000" dirty="0" err="1">
                <a:latin typeface="Arial" pitchFamily="34" charset="0"/>
                <a:cs typeface="Arial" pitchFamily="34" charset="0"/>
              </a:rPr>
              <a:t>phận</a:t>
            </a:r>
            <a:r>
              <a:rPr lang="en-US" sz="4000" dirty="0">
                <a:latin typeface="Arial" pitchFamily="34" charset="0"/>
                <a:cs typeface="Arial" pitchFamily="34" charset="0"/>
              </a:rPr>
              <a:t> </a:t>
            </a:r>
            <a:r>
              <a:rPr lang="en-US" sz="4000" dirty="0" err="1">
                <a:latin typeface="Arial" pitchFamily="34" charset="0"/>
                <a:cs typeface="Arial" pitchFamily="34" charset="0"/>
              </a:rPr>
              <a:t>cơ</a:t>
            </a:r>
            <a:r>
              <a:rPr lang="en-US" sz="4000" dirty="0">
                <a:latin typeface="Arial" pitchFamily="34" charset="0"/>
                <a:cs typeface="Arial" pitchFamily="34" charset="0"/>
              </a:rPr>
              <a:t> </a:t>
            </a:r>
            <a:r>
              <a:rPr lang="en-US" sz="4000" dirty="0" err="1">
                <a:latin typeface="Arial" pitchFamily="34" charset="0"/>
                <a:cs typeface="Arial" pitchFamily="34" charset="0"/>
              </a:rPr>
              <a:t>thể</a:t>
            </a:r>
            <a:r>
              <a:rPr lang="en-US" sz="4000" dirty="0">
                <a:latin typeface="Arial" pitchFamily="34" charset="0"/>
                <a:cs typeface="Arial" pitchFamily="34" charset="0"/>
              </a:rPr>
              <a:t>.</a:t>
            </a:r>
          </a:p>
        </p:txBody>
      </p:sp>
      <p:sp>
        <p:nvSpPr>
          <p:cNvPr id="7" name="Rounded Rectangle 6"/>
          <p:cNvSpPr/>
          <p:nvPr/>
        </p:nvSpPr>
        <p:spPr>
          <a:xfrm>
            <a:off x="6059352" y="4895852"/>
            <a:ext cx="5495339" cy="1255711"/>
          </a:xfrm>
          <a:prstGeom prst="roundRect">
            <a:avLst/>
          </a:prstGeom>
          <a:solidFill>
            <a:schemeClr val="bg2">
              <a:lumMod val="9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4000" dirty="0">
                <a:latin typeface="Arial" pitchFamily="34" charset="0"/>
                <a:cs typeface="Arial" pitchFamily="34" charset="0"/>
              </a:rPr>
              <a:t>d. </a:t>
            </a:r>
            <a:r>
              <a:rPr lang="en-US" sz="4000" dirty="0" err="1">
                <a:latin typeface="Arial" pitchFamily="34" charset="0"/>
                <a:cs typeface="Arial" pitchFamily="34" charset="0"/>
              </a:rPr>
              <a:t>Quyền</a:t>
            </a:r>
            <a:r>
              <a:rPr lang="en-US" sz="4000" dirty="0">
                <a:latin typeface="Arial" pitchFamily="34" charset="0"/>
                <a:cs typeface="Arial" pitchFamily="34" charset="0"/>
              </a:rPr>
              <a:t> </a:t>
            </a:r>
            <a:r>
              <a:rPr lang="en-US" sz="4000" dirty="0" err="1">
                <a:latin typeface="Arial" pitchFamily="34" charset="0"/>
                <a:cs typeface="Arial" pitchFamily="34" charset="0"/>
              </a:rPr>
              <a:t>bầu</a:t>
            </a:r>
            <a:r>
              <a:rPr lang="en-US" sz="4000" dirty="0">
                <a:latin typeface="Arial" pitchFamily="34" charset="0"/>
                <a:cs typeface="Arial" pitchFamily="34" charset="0"/>
              </a:rPr>
              <a:t> </a:t>
            </a:r>
            <a:r>
              <a:rPr lang="en-US" sz="4000" dirty="0" err="1">
                <a:latin typeface="Arial" pitchFamily="34" charset="0"/>
                <a:cs typeface="Arial" pitchFamily="34" charset="0"/>
              </a:rPr>
              <a:t>cử</a:t>
            </a:r>
            <a:r>
              <a:rPr lang="en-US" sz="4000" dirty="0">
                <a:latin typeface="Arial" pitchFamily="34" charset="0"/>
                <a:cs typeface="Arial" pitchFamily="34" charset="0"/>
              </a:rPr>
              <a:t>, </a:t>
            </a:r>
            <a:r>
              <a:rPr lang="en-US" sz="4000" dirty="0" err="1">
                <a:latin typeface="Arial" pitchFamily="34" charset="0"/>
                <a:cs typeface="Arial" pitchFamily="34" charset="0"/>
              </a:rPr>
              <a:t>quyền</a:t>
            </a:r>
            <a:r>
              <a:rPr lang="en-US" sz="4000" dirty="0">
                <a:latin typeface="Arial" pitchFamily="34" charset="0"/>
                <a:cs typeface="Arial" pitchFamily="34" charset="0"/>
              </a:rPr>
              <a:t> </a:t>
            </a:r>
            <a:r>
              <a:rPr lang="en-US" sz="4000" dirty="0" err="1">
                <a:latin typeface="Arial" pitchFamily="34" charset="0"/>
                <a:cs typeface="Arial" pitchFamily="34" charset="0"/>
              </a:rPr>
              <a:t>ứng</a:t>
            </a:r>
            <a:r>
              <a:rPr lang="en-US" sz="4000" dirty="0">
                <a:latin typeface="Arial" pitchFamily="34" charset="0"/>
                <a:cs typeface="Arial" pitchFamily="34" charset="0"/>
              </a:rPr>
              <a:t> </a:t>
            </a:r>
            <a:r>
              <a:rPr lang="en-US" sz="4000" dirty="0" err="1">
                <a:latin typeface="Arial" pitchFamily="34" charset="0"/>
                <a:cs typeface="Arial" pitchFamily="34" charset="0"/>
              </a:rPr>
              <a:t>cử</a:t>
            </a:r>
            <a:r>
              <a:rPr lang="en-US" sz="4000" dirty="0">
                <a:latin typeface="Arial" pitchFamily="34" charset="0"/>
                <a:cs typeface="Arial" pitchFamily="34" charset="0"/>
              </a:rPr>
              <a:t>.</a:t>
            </a:r>
          </a:p>
        </p:txBody>
      </p:sp>
      <p:sp>
        <p:nvSpPr>
          <p:cNvPr id="8" name="Rounded Rectangle 7"/>
          <p:cNvSpPr/>
          <p:nvPr/>
        </p:nvSpPr>
        <p:spPr>
          <a:xfrm>
            <a:off x="5941485" y="3211516"/>
            <a:ext cx="5613206" cy="1235794"/>
          </a:xfrm>
          <a:prstGeom prst="roundRect">
            <a:avLst/>
          </a:prstGeom>
          <a:solidFill>
            <a:schemeClr val="bg2">
              <a:lumMod val="9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4000" dirty="0">
                <a:latin typeface="Arial" pitchFamily="34" charset="0"/>
                <a:cs typeface="Arial" pitchFamily="34" charset="0"/>
              </a:rPr>
              <a:t>c</a:t>
            </a:r>
            <a:r>
              <a:rPr lang="en-US" sz="3600" dirty="0">
                <a:latin typeface="Arial" pitchFamily="34" charset="0"/>
                <a:cs typeface="Arial" pitchFamily="34" charset="0"/>
              </a:rPr>
              <a:t>. </a:t>
            </a:r>
            <a:r>
              <a:rPr lang="en-US" sz="3600" dirty="0" err="1">
                <a:latin typeface="Arial" pitchFamily="34" charset="0"/>
                <a:cs typeface="Arial" pitchFamily="34" charset="0"/>
              </a:rPr>
              <a:t>Quyền</a:t>
            </a:r>
            <a:r>
              <a:rPr lang="en-US" sz="3600" dirty="0">
                <a:latin typeface="Arial" pitchFamily="34" charset="0"/>
                <a:cs typeface="Arial" pitchFamily="34" charset="0"/>
              </a:rPr>
              <a:t> </a:t>
            </a:r>
            <a:r>
              <a:rPr lang="en-US" sz="3600" dirty="0" err="1">
                <a:latin typeface="Arial" pitchFamily="34" charset="0"/>
                <a:cs typeface="Arial" pitchFamily="34" charset="0"/>
              </a:rPr>
              <a:t>tự</a:t>
            </a:r>
            <a:r>
              <a:rPr lang="en-US" sz="3600" dirty="0">
                <a:latin typeface="Arial" pitchFamily="34" charset="0"/>
                <a:cs typeface="Arial" pitchFamily="34" charset="0"/>
              </a:rPr>
              <a:t> do </a:t>
            </a:r>
            <a:r>
              <a:rPr lang="en-US" sz="3600" dirty="0" err="1">
                <a:latin typeface="Arial" pitchFamily="34" charset="0"/>
                <a:cs typeface="Arial" pitchFamily="34" charset="0"/>
              </a:rPr>
              <a:t>tín</a:t>
            </a:r>
            <a:r>
              <a:rPr lang="en-US" sz="3600" dirty="0">
                <a:latin typeface="Arial" pitchFamily="34" charset="0"/>
                <a:cs typeface="Arial" pitchFamily="34" charset="0"/>
              </a:rPr>
              <a:t> </a:t>
            </a:r>
            <a:r>
              <a:rPr lang="en-US" sz="3600" dirty="0" err="1">
                <a:latin typeface="Arial" pitchFamily="34" charset="0"/>
                <a:cs typeface="Arial" pitchFamily="34" charset="0"/>
              </a:rPr>
              <a:t>ngưỡng</a:t>
            </a:r>
            <a:r>
              <a:rPr lang="en-US" sz="3600" dirty="0">
                <a:latin typeface="Arial" pitchFamily="34" charset="0"/>
                <a:cs typeface="Arial" pitchFamily="34" charset="0"/>
              </a:rPr>
              <a:t>, </a:t>
            </a:r>
            <a:r>
              <a:rPr lang="en-US" sz="3600" dirty="0" err="1">
                <a:latin typeface="Arial" pitchFamily="34" charset="0"/>
                <a:cs typeface="Arial" pitchFamily="34" charset="0"/>
              </a:rPr>
              <a:t>tự</a:t>
            </a:r>
            <a:r>
              <a:rPr lang="en-US" sz="3600" dirty="0">
                <a:latin typeface="Arial" pitchFamily="34" charset="0"/>
                <a:cs typeface="Arial" pitchFamily="34" charset="0"/>
              </a:rPr>
              <a:t> do </a:t>
            </a:r>
            <a:r>
              <a:rPr lang="en-US" sz="3600" dirty="0" err="1">
                <a:latin typeface="Arial" pitchFamily="34" charset="0"/>
                <a:cs typeface="Arial" pitchFamily="34" charset="0"/>
              </a:rPr>
              <a:t>tôn</a:t>
            </a:r>
            <a:r>
              <a:rPr lang="en-US" sz="3600" dirty="0">
                <a:latin typeface="Arial" pitchFamily="34" charset="0"/>
                <a:cs typeface="Arial" pitchFamily="34" charset="0"/>
              </a:rPr>
              <a:t> </a:t>
            </a:r>
            <a:r>
              <a:rPr lang="en-US" sz="3600" dirty="0" err="1">
                <a:latin typeface="Arial" pitchFamily="34" charset="0"/>
                <a:cs typeface="Arial" pitchFamily="34" charset="0"/>
              </a:rPr>
              <a:t>giáo</a:t>
            </a:r>
            <a:r>
              <a:rPr lang="en-US" sz="3600" dirty="0">
                <a:latin typeface="Arial" pitchFamily="34" charset="0"/>
                <a:cs typeface="Arial" pitchFamily="34" charset="0"/>
              </a:rPr>
              <a:t>.        </a:t>
            </a:r>
            <a:endParaRPr lang="en-US" sz="4000" dirty="0">
              <a:latin typeface="Arial" pitchFamily="34" charset="0"/>
              <a:cs typeface="Arial" pitchFamily="34" charset="0"/>
            </a:endParaRPr>
          </a:p>
        </p:txBody>
      </p:sp>
    </p:spTree>
    <p:extLst>
      <p:ext uri="{BB962C8B-B14F-4D97-AF65-F5344CB8AC3E}">
        <p14:creationId xmlns:p14="http://schemas.microsoft.com/office/powerpoint/2010/main" val="2385293489"/>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fade">
                                      <p:cBhvr>
                                        <p:cTn id="14" dur="1000"/>
                                        <p:tgtEl>
                                          <p:spTgt spid="11"/>
                                        </p:tgtEl>
                                      </p:cBhvr>
                                    </p:animEffect>
                                    <p:anim calcmode="lin" valueType="num">
                                      <p:cBhvr>
                                        <p:cTn id="15" dur="1000" fill="hold"/>
                                        <p:tgtEl>
                                          <p:spTgt spid="11"/>
                                        </p:tgtEl>
                                        <p:attrNameLst>
                                          <p:attrName>ppt_x</p:attrName>
                                        </p:attrNameLst>
                                      </p:cBhvr>
                                      <p:tavLst>
                                        <p:tav tm="0">
                                          <p:val>
                                            <p:strVal val="#ppt_x"/>
                                          </p:val>
                                        </p:tav>
                                        <p:tav tm="100000">
                                          <p:val>
                                            <p:strVal val="#ppt_x"/>
                                          </p:val>
                                        </p:tav>
                                      </p:tavLst>
                                    </p:anim>
                                    <p:anim calcmode="lin" valueType="num">
                                      <p:cBhvr>
                                        <p:cTn id="16"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2" presetClass="entr" presetSubtype="4" fill="hold" grpId="0" nodeType="click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additive="base">
                                        <p:cTn id="21" dur="500" fill="hold"/>
                                        <p:tgtEl>
                                          <p:spTgt spid="5"/>
                                        </p:tgtEl>
                                        <p:attrNameLst>
                                          <p:attrName>ppt_x</p:attrName>
                                        </p:attrNameLst>
                                      </p:cBhvr>
                                      <p:tavLst>
                                        <p:tav tm="0">
                                          <p:val>
                                            <p:strVal val="#ppt_x"/>
                                          </p:val>
                                        </p:tav>
                                        <p:tav tm="100000">
                                          <p:val>
                                            <p:strVal val="#ppt_x"/>
                                          </p:val>
                                        </p:tav>
                                      </p:tavLst>
                                    </p:anim>
                                    <p:anim calcmode="lin" valueType="num">
                                      <p:cBhvr additive="base">
                                        <p:cTn id="22" dur="500" fill="hold"/>
                                        <p:tgtEl>
                                          <p:spTgt spid="5"/>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6"/>
                                        </p:tgtEl>
                                        <p:attrNameLst>
                                          <p:attrName>style.visibility</p:attrName>
                                        </p:attrNameLst>
                                      </p:cBhvr>
                                      <p:to>
                                        <p:strVal val="visible"/>
                                      </p:to>
                                    </p:set>
                                    <p:anim calcmode="lin" valueType="num">
                                      <p:cBhvr additive="base">
                                        <p:cTn id="25" dur="500" fill="hold"/>
                                        <p:tgtEl>
                                          <p:spTgt spid="6"/>
                                        </p:tgtEl>
                                        <p:attrNameLst>
                                          <p:attrName>ppt_x</p:attrName>
                                        </p:attrNameLst>
                                      </p:cBhvr>
                                      <p:tavLst>
                                        <p:tav tm="0">
                                          <p:val>
                                            <p:strVal val="#ppt_x"/>
                                          </p:val>
                                        </p:tav>
                                        <p:tav tm="100000">
                                          <p:val>
                                            <p:strVal val="#ppt_x"/>
                                          </p:val>
                                        </p:tav>
                                      </p:tavLst>
                                    </p:anim>
                                    <p:anim calcmode="lin" valueType="num">
                                      <p:cBhvr additive="base">
                                        <p:cTn id="26" dur="500" fill="hold"/>
                                        <p:tgtEl>
                                          <p:spTgt spid="6"/>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500" fill="hold"/>
                                        <p:tgtEl>
                                          <p:spTgt spid="8"/>
                                        </p:tgtEl>
                                        <p:attrNameLst>
                                          <p:attrName>ppt_x</p:attrName>
                                        </p:attrNameLst>
                                      </p:cBhvr>
                                      <p:tavLst>
                                        <p:tav tm="0">
                                          <p:val>
                                            <p:strVal val="#ppt_x"/>
                                          </p:val>
                                        </p:tav>
                                        <p:tav tm="100000">
                                          <p:val>
                                            <p:strVal val="#ppt_x"/>
                                          </p:val>
                                        </p:tav>
                                      </p:tavLst>
                                    </p:anim>
                                    <p:anim calcmode="lin" valueType="num">
                                      <p:cBhvr additive="base">
                                        <p:cTn id="30" dur="500" fill="hold"/>
                                        <p:tgtEl>
                                          <p:spTgt spid="8"/>
                                        </p:tgtEl>
                                        <p:attrNameLst>
                                          <p:attrName>ppt_y</p:attrName>
                                        </p:attrNameLst>
                                      </p:cBhvr>
                                      <p:tavLst>
                                        <p:tav tm="0">
                                          <p:val>
                                            <p:strVal val="1+#ppt_h/2"/>
                                          </p:val>
                                        </p:tav>
                                        <p:tav tm="100000">
                                          <p:val>
                                            <p:strVal val="#ppt_y"/>
                                          </p:val>
                                        </p:tav>
                                      </p:tavLst>
                                    </p:anim>
                                  </p:childTnLst>
                                </p:cTn>
                              </p:par>
                              <p:par>
                                <p:cTn id="31" presetID="2" presetClass="entr" presetSubtype="4" fill="hold" grpId="0" nodeType="withEffect">
                                  <p:stCondLst>
                                    <p:cond delay="0"/>
                                  </p:stCondLst>
                                  <p:childTnLst>
                                    <p:set>
                                      <p:cBhvr>
                                        <p:cTn id="32" dur="1" fill="hold">
                                          <p:stCondLst>
                                            <p:cond delay="0"/>
                                          </p:stCondLst>
                                        </p:cTn>
                                        <p:tgtEl>
                                          <p:spTgt spid="7"/>
                                        </p:tgtEl>
                                        <p:attrNameLst>
                                          <p:attrName>style.visibility</p:attrName>
                                        </p:attrNameLst>
                                      </p:cBhvr>
                                      <p:to>
                                        <p:strVal val="visible"/>
                                      </p:to>
                                    </p:set>
                                    <p:anim calcmode="lin" valueType="num">
                                      <p:cBhvr additive="base">
                                        <p:cTn id="33" dur="500" fill="hold"/>
                                        <p:tgtEl>
                                          <p:spTgt spid="7"/>
                                        </p:tgtEl>
                                        <p:attrNameLst>
                                          <p:attrName>ppt_x</p:attrName>
                                        </p:attrNameLst>
                                      </p:cBhvr>
                                      <p:tavLst>
                                        <p:tav tm="0">
                                          <p:val>
                                            <p:strVal val="#ppt_x"/>
                                          </p:val>
                                        </p:tav>
                                        <p:tav tm="100000">
                                          <p:val>
                                            <p:strVal val="#ppt_x"/>
                                          </p:val>
                                        </p:tav>
                                      </p:tavLst>
                                    </p:anim>
                                    <p:anim calcmode="lin" valueType="num">
                                      <p:cBhvr additive="base">
                                        <p:cTn id="3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35" fill="hold" nodeType="clickPar">
                      <p:stCondLst>
                        <p:cond delay="indefinite"/>
                      </p:stCondLst>
                      <p:childTnLst>
                        <p:par>
                          <p:cTn id="36" fill="hold" nodeType="withGroup">
                            <p:stCondLst>
                              <p:cond delay="0"/>
                            </p:stCondLst>
                            <p:childTnLst>
                              <p:par>
                                <p:cTn id="37" presetID="1" presetClass="emph" presetSubtype="2" fill="hold" nodeType="clickEffect">
                                  <p:stCondLst>
                                    <p:cond delay="0"/>
                                  </p:stCondLst>
                                  <p:childTnLst>
                                    <p:animClr clrSpc="rgb" dir="cw">
                                      <p:cBhvr>
                                        <p:cTn id="38" dur="2000" fill="hold"/>
                                        <p:tgtEl>
                                          <p:spTgt spid="7"/>
                                        </p:tgtEl>
                                        <p:attrNameLst>
                                          <p:attrName>fillcolor</p:attrName>
                                        </p:attrNameLst>
                                      </p:cBhvr>
                                      <p:to>
                                        <a:srgbClr val="FF0000"/>
                                      </p:to>
                                    </p:animClr>
                                    <p:set>
                                      <p:cBhvr>
                                        <p:cTn id="39" dur="2000" fill="hold"/>
                                        <p:tgtEl>
                                          <p:spTgt spid="7"/>
                                        </p:tgtEl>
                                        <p:attrNameLst>
                                          <p:attrName>fill.type</p:attrName>
                                        </p:attrNameLst>
                                      </p:cBhvr>
                                      <p:to>
                                        <p:strVal val="solid"/>
                                      </p:to>
                                    </p:set>
                                    <p:set>
                                      <p:cBhvr>
                                        <p:cTn id="40" dur="2000" fill="hold"/>
                                        <p:tgtEl>
                                          <p:spTgt spid="7"/>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5" grpId="0" animBg="1"/>
      <p:bldP spid="5" grpId="0" animBg="1"/>
      <p:bldP spid="6" grpId="0" animBg="1"/>
      <p:bldP spid="7" grpId="0" animBg="1"/>
      <p:bldP spid="8"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ounded Rectangle 10"/>
          <p:cNvSpPr/>
          <p:nvPr/>
        </p:nvSpPr>
        <p:spPr>
          <a:xfrm>
            <a:off x="665017" y="1469880"/>
            <a:ext cx="5324765" cy="937781"/>
          </a:xfrm>
          <a:prstGeom prst="roundRect">
            <a:avLst/>
          </a:prstGeom>
          <a:solidFill>
            <a:schemeClr val="accent1">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4267" dirty="0" err="1">
                <a:latin typeface="Arial" pitchFamily="34" charset="0"/>
                <a:cs typeface="Arial" pitchFamily="34" charset="0"/>
              </a:rPr>
              <a:t>Hiến</a:t>
            </a:r>
            <a:r>
              <a:rPr lang="en-US" sz="4267" dirty="0">
                <a:latin typeface="Arial" pitchFamily="34" charset="0"/>
                <a:cs typeface="Arial" pitchFamily="34" charset="0"/>
              </a:rPr>
              <a:t> </a:t>
            </a:r>
            <a:r>
              <a:rPr lang="en-US" sz="4267" dirty="0" err="1">
                <a:latin typeface="Arial" pitchFamily="34" charset="0"/>
                <a:cs typeface="Arial" pitchFamily="34" charset="0"/>
              </a:rPr>
              <a:t>pháp</a:t>
            </a:r>
            <a:r>
              <a:rPr lang="en-US" sz="4267" dirty="0">
                <a:latin typeface="Arial" pitchFamily="34" charset="0"/>
                <a:cs typeface="Arial" pitchFamily="34" charset="0"/>
              </a:rPr>
              <a:t> 2013</a:t>
            </a:r>
          </a:p>
        </p:txBody>
      </p:sp>
      <p:sp>
        <p:nvSpPr>
          <p:cNvPr id="15" name="Rounded Rectangle 14"/>
          <p:cNvSpPr/>
          <p:nvPr/>
        </p:nvSpPr>
        <p:spPr>
          <a:xfrm>
            <a:off x="3678767" y="382589"/>
            <a:ext cx="5249333" cy="749300"/>
          </a:xfrm>
          <a:prstGeom prst="roundRect">
            <a:avLst/>
          </a:prstGeom>
          <a:solidFill>
            <a:schemeClr val="bg2"/>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a:defRPr/>
            </a:pPr>
            <a:r>
              <a:rPr lang="en-US" sz="4267" b="1" dirty="0" err="1">
                <a:latin typeface="Arial" pitchFamily="34" charset="0"/>
                <a:cs typeface="Arial" pitchFamily="34" charset="0"/>
              </a:rPr>
              <a:t>Kiểm</a:t>
            </a:r>
            <a:r>
              <a:rPr lang="en-US" sz="4267" b="1" dirty="0">
                <a:latin typeface="Arial" pitchFamily="34" charset="0"/>
                <a:cs typeface="Arial" pitchFamily="34" charset="0"/>
              </a:rPr>
              <a:t> </a:t>
            </a:r>
            <a:r>
              <a:rPr lang="en-US" sz="4267" b="1" dirty="0" err="1">
                <a:latin typeface="Arial" pitchFamily="34" charset="0"/>
                <a:cs typeface="Arial" pitchFamily="34" charset="0"/>
              </a:rPr>
              <a:t>tra</a:t>
            </a:r>
            <a:r>
              <a:rPr lang="en-US" sz="4267" b="1" dirty="0">
                <a:latin typeface="Arial" pitchFamily="34" charset="0"/>
                <a:cs typeface="Arial" pitchFamily="34" charset="0"/>
              </a:rPr>
              <a:t> </a:t>
            </a:r>
            <a:r>
              <a:rPr lang="en-US" sz="4267" b="1" dirty="0" err="1">
                <a:latin typeface="Arial" pitchFamily="34" charset="0"/>
                <a:cs typeface="Arial" pitchFamily="34" charset="0"/>
              </a:rPr>
              <a:t>bài</a:t>
            </a:r>
            <a:r>
              <a:rPr lang="en-US" sz="4267" b="1" dirty="0">
                <a:latin typeface="Arial" pitchFamily="34" charset="0"/>
                <a:cs typeface="Arial" pitchFamily="34" charset="0"/>
              </a:rPr>
              <a:t> </a:t>
            </a:r>
            <a:r>
              <a:rPr lang="en-US" sz="4267" b="1" dirty="0" err="1">
                <a:latin typeface="Arial" pitchFamily="34" charset="0"/>
                <a:cs typeface="Arial" pitchFamily="34" charset="0"/>
              </a:rPr>
              <a:t>cũ</a:t>
            </a:r>
            <a:r>
              <a:rPr lang="en-US" sz="4267" b="1" dirty="0">
                <a:latin typeface="Arial" pitchFamily="34" charset="0"/>
                <a:cs typeface="Arial" pitchFamily="34" charset="0"/>
              </a:rPr>
              <a:t> </a:t>
            </a:r>
          </a:p>
        </p:txBody>
      </p:sp>
      <p:sp>
        <p:nvSpPr>
          <p:cNvPr id="5" name="Rounded Rectangle 4"/>
          <p:cNvSpPr/>
          <p:nvPr/>
        </p:nvSpPr>
        <p:spPr>
          <a:xfrm>
            <a:off x="762000" y="3032887"/>
            <a:ext cx="5130800" cy="1218440"/>
          </a:xfrm>
          <a:prstGeom prst="roundRect">
            <a:avLst/>
          </a:prstGeom>
          <a:solidFill>
            <a:schemeClr val="accent1">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4267" dirty="0">
                <a:latin typeface="Arial" pitchFamily="34" charset="0"/>
                <a:cs typeface="Arial" pitchFamily="34" charset="0"/>
              </a:rPr>
              <a:t>a. </a:t>
            </a:r>
            <a:r>
              <a:rPr lang="en-US" sz="4267" dirty="0" err="1">
                <a:latin typeface="Arial" pitchFamily="34" charset="0"/>
                <a:cs typeface="Arial" pitchFamily="34" charset="0"/>
              </a:rPr>
              <a:t>Được</a:t>
            </a:r>
            <a:r>
              <a:rPr lang="en-US" sz="4267" dirty="0">
                <a:latin typeface="Arial" pitchFamily="34" charset="0"/>
                <a:cs typeface="Arial" pitchFamily="34" charset="0"/>
              </a:rPr>
              <a:t> </a:t>
            </a:r>
            <a:r>
              <a:rPr lang="en-US" sz="4267" dirty="0" err="1">
                <a:latin typeface="Arial" pitchFamily="34" charset="0"/>
                <a:cs typeface="Arial" pitchFamily="34" charset="0"/>
              </a:rPr>
              <a:t>Quốc</a:t>
            </a:r>
            <a:r>
              <a:rPr lang="en-US" sz="4267" dirty="0">
                <a:latin typeface="Arial" pitchFamily="34" charset="0"/>
                <a:cs typeface="Arial" pitchFamily="34" charset="0"/>
              </a:rPr>
              <a:t> </a:t>
            </a:r>
            <a:r>
              <a:rPr lang="en-US" sz="4267" dirty="0" err="1">
                <a:latin typeface="Arial" pitchFamily="34" charset="0"/>
                <a:cs typeface="Arial" pitchFamily="34" charset="0"/>
              </a:rPr>
              <a:t>hội</a:t>
            </a:r>
            <a:r>
              <a:rPr lang="en-US" sz="4267" dirty="0">
                <a:latin typeface="Arial" pitchFamily="34" charset="0"/>
                <a:cs typeface="Arial" pitchFamily="34" charset="0"/>
              </a:rPr>
              <a:t> </a:t>
            </a:r>
            <a:r>
              <a:rPr lang="en-US" sz="4267" dirty="0" err="1">
                <a:latin typeface="Arial" pitchFamily="34" charset="0"/>
                <a:cs typeface="Arial" pitchFamily="34" charset="0"/>
              </a:rPr>
              <a:t>khóa</a:t>
            </a:r>
            <a:r>
              <a:rPr lang="en-US" sz="4267" dirty="0">
                <a:latin typeface="Arial" pitchFamily="34" charset="0"/>
                <a:cs typeface="Arial" pitchFamily="34" charset="0"/>
              </a:rPr>
              <a:t> X </a:t>
            </a:r>
            <a:r>
              <a:rPr lang="en-US" sz="4267" dirty="0" err="1">
                <a:latin typeface="Arial" pitchFamily="34" charset="0"/>
                <a:cs typeface="Arial" pitchFamily="34" charset="0"/>
              </a:rPr>
              <a:t>thông</a:t>
            </a:r>
            <a:r>
              <a:rPr lang="en-US" sz="4267" dirty="0">
                <a:latin typeface="Arial" pitchFamily="34" charset="0"/>
                <a:cs typeface="Arial" pitchFamily="34" charset="0"/>
              </a:rPr>
              <a:t> qua.                                      </a:t>
            </a:r>
          </a:p>
        </p:txBody>
      </p:sp>
      <p:sp>
        <p:nvSpPr>
          <p:cNvPr id="6" name="Rounded Rectangle 5"/>
          <p:cNvSpPr/>
          <p:nvPr/>
        </p:nvSpPr>
        <p:spPr>
          <a:xfrm>
            <a:off x="6248400" y="4621214"/>
            <a:ext cx="5264727" cy="1613331"/>
          </a:xfrm>
          <a:prstGeom prst="roundRect">
            <a:avLst/>
          </a:prstGeom>
          <a:solidFill>
            <a:schemeClr val="accent1">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4267" dirty="0">
                <a:latin typeface="Arial" pitchFamily="34" charset="0"/>
                <a:cs typeface="Arial" pitchFamily="34" charset="0"/>
              </a:rPr>
              <a:t>d. </a:t>
            </a:r>
            <a:r>
              <a:rPr lang="en-US" sz="4267" dirty="0" err="1">
                <a:latin typeface="Arial" pitchFamily="34" charset="0"/>
                <a:cs typeface="Arial" pitchFamily="34" charset="0"/>
              </a:rPr>
              <a:t>Được</a:t>
            </a:r>
            <a:r>
              <a:rPr lang="en-US" sz="4267" dirty="0">
                <a:latin typeface="Arial" pitchFamily="34" charset="0"/>
                <a:cs typeface="Arial" pitchFamily="34" charset="0"/>
              </a:rPr>
              <a:t> </a:t>
            </a:r>
            <a:r>
              <a:rPr lang="en-US" sz="4267" dirty="0" err="1">
                <a:latin typeface="Arial" pitchFamily="34" charset="0"/>
                <a:cs typeface="Arial" pitchFamily="34" charset="0"/>
              </a:rPr>
              <a:t>Quốc</a:t>
            </a:r>
            <a:r>
              <a:rPr lang="en-US" sz="4267" dirty="0">
                <a:latin typeface="Arial" pitchFamily="34" charset="0"/>
                <a:cs typeface="Arial" pitchFamily="34" charset="0"/>
              </a:rPr>
              <a:t> </a:t>
            </a:r>
            <a:r>
              <a:rPr lang="en-US" sz="4267" dirty="0" err="1">
                <a:latin typeface="Arial" pitchFamily="34" charset="0"/>
                <a:cs typeface="Arial" pitchFamily="34" charset="0"/>
              </a:rPr>
              <a:t>hội</a:t>
            </a:r>
            <a:r>
              <a:rPr lang="en-US" sz="4267" dirty="0">
                <a:latin typeface="Arial" pitchFamily="34" charset="0"/>
                <a:cs typeface="Arial" pitchFamily="34" charset="0"/>
              </a:rPr>
              <a:t> </a:t>
            </a:r>
            <a:r>
              <a:rPr lang="en-US" sz="4267" dirty="0" err="1">
                <a:latin typeface="Arial" pitchFamily="34" charset="0"/>
                <a:cs typeface="Arial" pitchFamily="34" charset="0"/>
              </a:rPr>
              <a:t>khóa</a:t>
            </a:r>
            <a:r>
              <a:rPr lang="en-US" sz="4267" dirty="0">
                <a:latin typeface="Arial" pitchFamily="34" charset="0"/>
                <a:cs typeface="Arial" pitchFamily="34" charset="0"/>
              </a:rPr>
              <a:t> XI </a:t>
            </a:r>
            <a:r>
              <a:rPr lang="en-US" sz="4267" dirty="0" err="1">
                <a:latin typeface="Arial" pitchFamily="34" charset="0"/>
                <a:cs typeface="Arial" pitchFamily="34" charset="0"/>
              </a:rPr>
              <a:t>thông</a:t>
            </a:r>
            <a:r>
              <a:rPr lang="en-US" sz="4267" dirty="0">
                <a:latin typeface="Arial" pitchFamily="34" charset="0"/>
                <a:cs typeface="Arial" pitchFamily="34" charset="0"/>
              </a:rPr>
              <a:t> qua.</a:t>
            </a:r>
          </a:p>
        </p:txBody>
      </p:sp>
      <p:sp>
        <p:nvSpPr>
          <p:cNvPr id="7" name="Rounded Rectangle 6"/>
          <p:cNvSpPr/>
          <p:nvPr/>
        </p:nvSpPr>
        <p:spPr>
          <a:xfrm>
            <a:off x="762000" y="4475018"/>
            <a:ext cx="5132918" cy="1759527"/>
          </a:xfrm>
          <a:prstGeom prst="roundRect">
            <a:avLst/>
          </a:prstGeom>
          <a:solidFill>
            <a:schemeClr val="accent1">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4267" dirty="0">
                <a:latin typeface="Arial" pitchFamily="34" charset="0"/>
                <a:cs typeface="Arial" pitchFamily="34" charset="0"/>
              </a:rPr>
              <a:t>b. </a:t>
            </a:r>
            <a:r>
              <a:rPr lang="en-US" sz="4267" dirty="0" err="1">
                <a:latin typeface="Arial" pitchFamily="34" charset="0"/>
                <a:cs typeface="Arial" pitchFamily="34" charset="0"/>
              </a:rPr>
              <a:t>Được</a:t>
            </a:r>
            <a:r>
              <a:rPr lang="en-US" sz="4267" dirty="0">
                <a:latin typeface="Arial" pitchFamily="34" charset="0"/>
                <a:cs typeface="Arial" pitchFamily="34" charset="0"/>
              </a:rPr>
              <a:t> </a:t>
            </a:r>
            <a:r>
              <a:rPr lang="en-US" sz="4267" dirty="0" err="1">
                <a:latin typeface="Arial" pitchFamily="34" charset="0"/>
                <a:cs typeface="Arial" pitchFamily="34" charset="0"/>
              </a:rPr>
              <a:t>Quốc</a:t>
            </a:r>
            <a:r>
              <a:rPr lang="en-US" sz="4267" dirty="0">
                <a:latin typeface="Arial" pitchFamily="34" charset="0"/>
                <a:cs typeface="Arial" pitchFamily="34" charset="0"/>
              </a:rPr>
              <a:t> </a:t>
            </a:r>
            <a:r>
              <a:rPr lang="en-US" sz="4267" dirty="0" err="1">
                <a:latin typeface="Arial" pitchFamily="34" charset="0"/>
                <a:cs typeface="Arial" pitchFamily="34" charset="0"/>
              </a:rPr>
              <a:t>hội</a:t>
            </a:r>
            <a:r>
              <a:rPr lang="en-US" sz="4267" dirty="0">
                <a:latin typeface="Arial" pitchFamily="34" charset="0"/>
                <a:cs typeface="Arial" pitchFamily="34" charset="0"/>
              </a:rPr>
              <a:t> </a:t>
            </a:r>
            <a:r>
              <a:rPr lang="en-US" sz="4267" dirty="0" err="1">
                <a:latin typeface="Arial" pitchFamily="34" charset="0"/>
                <a:cs typeface="Arial" pitchFamily="34" charset="0"/>
              </a:rPr>
              <a:t>khóa</a:t>
            </a:r>
            <a:r>
              <a:rPr lang="en-US" sz="4267" dirty="0">
                <a:latin typeface="Arial" pitchFamily="34" charset="0"/>
                <a:cs typeface="Arial" pitchFamily="34" charset="0"/>
              </a:rPr>
              <a:t> XIII </a:t>
            </a:r>
            <a:r>
              <a:rPr lang="en-US" sz="4267" dirty="0" err="1">
                <a:latin typeface="Arial" pitchFamily="34" charset="0"/>
                <a:cs typeface="Arial" pitchFamily="34" charset="0"/>
              </a:rPr>
              <a:t>thông</a:t>
            </a:r>
            <a:r>
              <a:rPr lang="en-US" sz="4267" dirty="0">
                <a:latin typeface="Arial" pitchFamily="34" charset="0"/>
                <a:cs typeface="Arial" pitchFamily="34" charset="0"/>
              </a:rPr>
              <a:t> qua.</a:t>
            </a:r>
          </a:p>
        </p:txBody>
      </p:sp>
      <p:sp>
        <p:nvSpPr>
          <p:cNvPr id="8" name="Rounded Rectangle 7"/>
          <p:cNvSpPr/>
          <p:nvPr/>
        </p:nvSpPr>
        <p:spPr>
          <a:xfrm>
            <a:off x="6248400" y="3032887"/>
            <a:ext cx="5264727" cy="1218440"/>
          </a:xfrm>
          <a:prstGeom prst="roundRect">
            <a:avLst/>
          </a:prstGeom>
          <a:solidFill>
            <a:schemeClr val="accent1">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4267" dirty="0">
                <a:latin typeface="Arial" pitchFamily="34" charset="0"/>
                <a:cs typeface="Arial" pitchFamily="34" charset="0"/>
              </a:rPr>
              <a:t>c. </a:t>
            </a:r>
            <a:r>
              <a:rPr lang="en-US" sz="4267" dirty="0" err="1">
                <a:latin typeface="Arial" pitchFamily="34" charset="0"/>
                <a:cs typeface="Arial" pitchFamily="34" charset="0"/>
              </a:rPr>
              <a:t>Được</a:t>
            </a:r>
            <a:r>
              <a:rPr lang="en-US" sz="4267" dirty="0">
                <a:latin typeface="Arial" pitchFamily="34" charset="0"/>
                <a:cs typeface="Arial" pitchFamily="34" charset="0"/>
              </a:rPr>
              <a:t> </a:t>
            </a:r>
            <a:r>
              <a:rPr lang="en-US" sz="4267" dirty="0" err="1">
                <a:latin typeface="Arial" pitchFamily="34" charset="0"/>
                <a:cs typeface="Arial" pitchFamily="34" charset="0"/>
              </a:rPr>
              <a:t>Quốc</a:t>
            </a:r>
            <a:r>
              <a:rPr lang="en-US" sz="4267" dirty="0">
                <a:latin typeface="Arial" pitchFamily="34" charset="0"/>
                <a:cs typeface="Arial" pitchFamily="34" charset="0"/>
              </a:rPr>
              <a:t> </a:t>
            </a:r>
            <a:r>
              <a:rPr lang="en-US" sz="4267" dirty="0" err="1">
                <a:latin typeface="Arial" pitchFamily="34" charset="0"/>
                <a:cs typeface="Arial" pitchFamily="34" charset="0"/>
              </a:rPr>
              <a:t>hội</a:t>
            </a:r>
            <a:r>
              <a:rPr lang="en-US" sz="4267" dirty="0">
                <a:latin typeface="Arial" pitchFamily="34" charset="0"/>
                <a:cs typeface="Arial" pitchFamily="34" charset="0"/>
              </a:rPr>
              <a:t> </a:t>
            </a:r>
            <a:r>
              <a:rPr lang="en-US" sz="4267" dirty="0" err="1">
                <a:latin typeface="Arial" pitchFamily="34" charset="0"/>
                <a:cs typeface="Arial" pitchFamily="34" charset="0"/>
              </a:rPr>
              <a:t>khóa</a:t>
            </a:r>
            <a:r>
              <a:rPr lang="en-US" sz="4267" dirty="0">
                <a:latin typeface="Arial" pitchFamily="34" charset="0"/>
                <a:cs typeface="Arial" pitchFamily="34" charset="0"/>
              </a:rPr>
              <a:t> XII </a:t>
            </a:r>
            <a:r>
              <a:rPr lang="en-US" sz="4267" dirty="0" err="1">
                <a:latin typeface="Arial" pitchFamily="34" charset="0"/>
                <a:cs typeface="Arial" pitchFamily="34" charset="0"/>
              </a:rPr>
              <a:t>thông</a:t>
            </a:r>
            <a:r>
              <a:rPr lang="en-US" sz="4267" dirty="0">
                <a:latin typeface="Arial" pitchFamily="34" charset="0"/>
                <a:cs typeface="Arial" pitchFamily="34" charset="0"/>
              </a:rPr>
              <a:t> qua.                     </a:t>
            </a:r>
          </a:p>
        </p:txBody>
      </p:sp>
    </p:spTree>
    <p:extLst>
      <p:ext uri="{BB962C8B-B14F-4D97-AF65-F5344CB8AC3E}">
        <p14:creationId xmlns:p14="http://schemas.microsoft.com/office/powerpoint/2010/main" val="4077836236"/>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1000"/>
                                        <p:tgtEl>
                                          <p:spTgt spid="11"/>
                                        </p:tgtEl>
                                      </p:cBhvr>
                                    </p:animEffect>
                                    <p:anim calcmode="lin" valueType="num">
                                      <p:cBhvr>
                                        <p:cTn id="8" dur="1000" fill="hold"/>
                                        <p:tgtEl>
                                          <p:spTgt spid="11"/>
                                        </p:tgtEl>
                                        <p:attrNameLst>
                                          <p:attrName>ppt_x</p:attrName>
                                        </p:attrNameLst>
                                      </p:cBhvr>
                                      <p:tavLst>
                                        <p:tav tm="0">
                                          <p:val>
                                            <p:strVal val="#ppt_x"/>
                                          </p:val>
                                        </p:tav>
                                        <p:tav tm="100000">
                                          <p:val>
                                            <p:strVal val="#ppt_x"/>
                                          </p:val>
                                        </p:tav>
                                      </p:tavLst>
                                    </p:anim>
                                    <p:anim calcmode="lin" valueType="num">
                                      <p:cBhvr>
                                        <p:cTn id="9"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500" fill="hold"/>
                                        <p:tgtEl>
                                          <p:spTgt spid="5"/>
                                        </p:tgtEl>
                                        <p:attrNameLst>
                                          <p:attrName>ppt_x</p:attrName>
                                        </p:attrNameLst>
                                      </p:cBhvr>
                                      <p:tavLst>
                                        <p:tav tm="0">
                                          <p:val>
                                            <p:strVal val="#ppt_x"/>
                                          </p:val>
                                        </p:tav>
                                        <p:tav tm="100000">
                                          <p:val>
                                            <p:strVal val="#ppt_x"/>
                                          </p:val>
                                        </p:tav>
                                      </p:tavLst>
                                    </p:anim>
                                    <p:anim calcmode="lin" valueType="num">
                                      <p:cBhvr additive="base">
                                        <p:cTn id="15" dur="500" fill="hold"/>
                                        <p:tgtEl>
                                          <p:spTgt spid="5"/>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additive="base">
                                        <p:cTn id="18" dur="500" fill="hold"/>
                                        <p:tgtEl>
                                          <p:spTgt spid="6"/>
                                        </p:tgtEl>
                                        <p:attrNameLst>
                                          <p:attrName>ppt_x</p:attrName>
                                        </p:attrNameLst>
                                      </p:cBhvr>
                                      <p:tavLst>
                                        <p:tav tm="0">
                                          <p:val>
                                            <p:strVal val="#ppt_x"/>
                                          </p:val>
                                        </p:tav>
                                        <p:tav tm="100000">
                                          <p:val>
                                            <p:strVal val="#ppt_x"/>
                                          </p:val>
                                        </p:tav>
                                      </p:tavLst>
                                    </p:anim>
                                    <p:anim calcmode="lin" valueType="num">
                                      <p:cBhvr additive="base">
                                        <p:cTn id="19" dur="500" fill="hold"/>
                                        <p:tgtEl>
                                          <p:spTgt spid="6"/>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500" fill="hold"/>
                                        <p:tgtEl>
                                          <p:spTgt spid="8"/>
                                        </p:tgtEl>
                                        <p:attrNameLst>
                                          <p:attrName>ppt_x</p:attrName>
                                        </p:attrNameLst>
                                      </p:cBhvr>
                                      <p:tavLst>
                                        <p:tav tm="0">
                                          <p:val>
                                            <p:strVal val="#ppt_x"/>
                                          </p:val>
                                        </p:tav>
                                        <p:tav tm="100000">
                                          <p:val>
                                            <p:strVal val="#ppt_x"/>
                                          </p:val>
                                        </p:tav>
                                      </p:tavLst>
                                    </p:anim>
                                    <p:anim calcmode="lin" valueType="num">
                                      <p:cBhvr additive="base">
                                        <p:cTn id="23" dur="500" fill="hold"/>
                                        <p:tgtEl>
                                          <p:spTgt spid="8"/>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500" fill="hold"/>
                                        <p:tgtEl>
                                          <p:spTgt spid="7"/>
                                        </p:tgtEl>
                                        <p:attrNameLst>
                                          <p:attrName>ppt_x</p:attrName>
                                        </p:attrNameLst>
                                      </p:cBhvr>
                                      <p:tavLst>
                                        <p:tav tm="0">
                                          <p:val>
                                            <p:strVal val="#ppt_x"/>
                                          </p:val>
                                        </p:tav>
                                        <p:tav tm="100000">
                                          <p:val>
                                            <p:strVal val="#ppt_x"/>
                                          </p:val>
                                        </p:tav>
                                      </p:tavLst>
                                    </p:anim>
                                    <p:anim calcmode="lin" valueType="num">
                                      <p:cBhvr additive="base">
                                        <p:cTn id="27"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8" fill="hold" nodeType="clickPar">
                      <p:stCondLst>
                        <p:cond delay="indefinite"/>
                      </p:stCondLst>
                      <p:childTnLst>
                        <p:par>
                          <p:cTn id="29" fill="hold" nodeType="withGroup">
                            <p:stCondLst>
                              <p:cond delay="0"/>
                            </p:stCondLst>
                            <p:childTnLst>
                              <p:par>
                                <p:cTn id="30" presetID="1" presetClass="emph" presetSubtype="2" fill="hold" nodeType="clickEffect">
                                  <p:stCondLst>
                                    <p:cond delay="0"/>
                                  </p:stCondLst>
                                  <p:childTnLst>
                                    <p:animClr clrSpc="rgb" dir="cw">
                                      <p:cBhvr>
                                        <p:cTn id="31" dur="2000" fill="hold"/>
                                        <p:tgtEl>
                                          <p:spTgt spid="7"/>
                                        </p:tgtEl>
                                        <p:attrNameLst>
                                          <p:attrName>fillcolor</p:attrName>
                                        </p:attrNameLst>
                                      </p:cBhvr>
                                      <p:to>
                                        <a:srgbClr val="FF0000"/>
                                      </p:to>
                                    </p:animClr>
                                    <p:set>
                                      <p:cBhvr>
                                        <p:cTn id="32" dur="2000" fill="hold"/>
                                        <p:tgtEl>
                                          <p:spTgt spid="7"/>
                                        </p:tgtEl>
                                        <p:attrNameLst>
                                          <p:attrName>fill.type</p:attrName>
                                        </p:attrNameLst>
                                      </p:cBhvr>
                                      <p:to>
                                        <p:strVal val="solid"/>
                                      </p:to>
                                    </p:set>
                                    <p:set>
                                      <p:cBhvr>
                                        <p:cTn id="33" dur="2000" fill="hold"/>
                                        <p:tgtEl>
                                          <p:spTgt spid="7"/>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5" grpId="0" animBg="1"/>
      <p:bldP spid="6" grpId="0" animBg="1"/>
      <p:bldP spid="7" grpId="0" animBg="1"/>
      <p:bldP spid="8"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ounded Rectangle 10"/>
          <p:cNvSpPr/>
          <p:nvPr/>
        </p:nvSpPr>
        <p:spPr>
          <a:xfrm>
            <a:off x="695616" y="1209676"/>
            <a:ext cx="10889673" cy="1179513"/>
          </a:xfrm>
          <a:prstGeom prst="roundRect">
            <a:avLst/>
          </a:prstGeom>
          <a:solidFill>
            <a:schemeClr val="accent5">
              <a:lumMod val="40000"/>
              <a:lumOff val="6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4000" dirty="0" err="1">
                <a:latin typeface="Arial" pitchFamily="34" charset="0"/>
                <a:cs typeface="Arial" pitchFamily="34" charset="0"/>
              </a:rPr>
              <a:t>Bản</a:t>
            </a:r>
            <a:r>
              <a:rPr lang="en-US" sz="4000" dirty="0">
                <a:latin typeface="Arial" pitchFamily="34" charset="0"/>
                <a:cs typeface="Arial" pitchFamily="34" charset="0"/>
              </a:rPr>
              <a:t> </a:t>
            </a:r>
            <a:r>
              <a:rPr lang="en-US" sz="4000" dirty="0" err="1">
                <a:latin typeface="Arial" pitchFamily="34" charset="0"/>
                <a:cs typeface="Arial" pitchFamily="34" charset="0"/>
              </a:rPr>
              <a:t>chất</a:t>
            </a:r>
            <a:r>
              <a:rPr lang="en-US" sz="4000" dirty="0">
                <a:latin typeface="Arial" pitchFamily="34" charset="0"/>
                <a:cs typeface="Arial" pitchFamily="34" charset="0"/>
              </a:rPr>
              <a:t> </a:t>
            </a:r>
            <a:r>
              <a:rPr lang="en-US" sz="4000" dirty="0" err="1">
                <a:latin typeface="Arial" pitchFamily="34" charset="0"/>
                <a:cs typeface="Arial" pitchFamily="34" charset="0"/>
              </a:rPr>
              <a:t>Nhà</a:t>
            </a:r>
            <a:r>
              <a:rPr lang="en-US" sz="4000" dirty="0">
                <a:latin typeface="Arial" pitchFamily="34" charset="0"/>
                <a:cs typeface="Arial" pitchFamily="34" charset="0"/>
              </a:rPr>
              <a:t> </a:t>
            </a:r>
            <a:r>
              <a:rPr lang="en-US" sz="4000" dirty="0" err="1">
                <a:latin typeface="Arial" pitchFamily="34" charset="0"/>
                <a:cs typeface="Arial" pitchFamily="34" charset="0"/>
              </a:rPr>
              <a:t>nước</a:t>
            </a:r>
            <a:r>
              <a:rPr lang="en-US" sz="4000" dirty="0">
                <a:latin typeface="Arial" pitchFamily="34" charset="0"/>
                <a:cs typeface="Arial" pitchFamily="34" charset="0"/>
              </a:rPr>
              <a:t> </a:t>
            </a:r>
            <a:r>
              <a:rPr lang="en-US" sz="4000" dirty="0" err="1">
                <a:latin typeface="Arial" pitchFamily="34" charset="0"/>
                <a:cs typeface="Arial" pitchFamily="34" charset="0"/>
              </a:rPr>
              <a:t>Cộng</a:t>
            </a:r>
            <a:r>
              <a:rPr lang="en-US" sz="4000" dirty="0">
                <a:latin typeface="Arial" pitchFamily="34" charset="0"/>
                <a:cs typeface="Arial" pitchFamily="34" charset="0"/>
              </a:rPr>
              <a:t> </a:t>
            </a:r>
            <a:r>
              <a:rPr lang="en-US" sz="4000" dirty="0" err="1">
                <a:latin typeface="Arial" pitchFamily="34" charset="0"/>
                <a:cs typeface="Arial" pitchFamily="34" charset="0"/>
              </a:rPr>
              <a:t>hòa</a:t>
            </a:r>
            <a:r>
              <a:rPr lang="en-US" sz="4000" dirty="0">
                <a:latin typeface="Arial" pitchFamily="34" charset="0"/>
                <a:cs typeface="Arial" pitchFamily="34" charset="0"/>
              </a:rPr>
              <a:t> </a:t>
            </a:r>
            <a:r>
              <a:rPr lang="en-US" sz="4000" dirty="0" err="1">
                <a:latin typeface="Arial" pitchFamily="34" charset="0"/>
                <a:cs typeface="Arial" pitchFamily="34" charset="0"/>
              </a:rPr>
              <a:t>xã</a:t>
            </a:r>
            <a:r>
              <a:rPr lang="en-US" sz="4000" dirty="0">
                <a:latin typeface="Arial" pitchFamily="34" charset="0"/>
                <a:cs typeface="Arial" pitchFamily="34" charset="0"/>
              </a:rPr>
              <a:t> </a:t>
            </a:r>
            <a:r>
              <a:rPr lang="en-US" sz="4000" dirty="0" err="1">
                <a:latin typeface="Arial" pitchFamily="34" charset="0"/>
                <a:cs typeface="Arial" pitchFamily="34" charset="0"/>
              </a:rPr>
              <a:t>hội</a:t>
            </a:r>
            <a:r>
              <a:rPr lang="en-US" sz="4000" dirty="0">
                <a:latin typeface="Arial" pitchFamily="34" charset="0"/>
                <a:cs typeface="Arial" pitchFamily="34" charset="0"/>
              </a:rPr>
              <a:t> </a:t>
            </a:r>
            <a:r>
              <a:rPr lang="en-US" sz="4000" dirty="0" err="1">
                <a:latin typeface="Arial" pitchFamily="34" charset="0"/>
                <a:cs typeface="Arial" pitchFamily="34" charset="0"/>
              </a:rPr>
              <a:t>chủ</a:t>
            </a:r>
            <a:r>
              <a:rPr lang="en-US" sz="4000" dirty="0">
                <a:latin typeface="Arial" pitchFamily="34" charset="0"/>
                <a:cs typeface="Arial" pitchFamily="34" charset="0"/>
              </a:rPr>
              <a:t> </a:t>
            </a:r>
            <a:r>
              <a:rPr lang="en-US" sz="4000" dirty="0" err="1">
                <a:latin typeface="Arial" pitchFamily="34" charset="0"/>
                <a:cs typeface="Arial" pitchFamily="34" charset="0"/>
              </a:rPr>
              <a:t>nghĩa</a:t>
            </a:r>
            <a:r>
              <a:rPr lang="en-US" sz="4000" dirty="0">
                <a:latin typeface="Arial" pitchFamily="34" charset="0"/>
                <a:cs typeface="Arial" pitchFamily="34" charset="0"/>
              </a:rPr>
              <a:t> </a:t>
            </a:r>
            <a:r>
              <a:rPr lang="en-US" sz="4000" dirty="0" err="1">
                <a:latin typeface="Arial" pitchFamily="34" charset="0"/>
                <a:cs typeface="Arial" pitchFamily="34" charset="0"/>
              </a:rPr>
              <a:t>Việt</a:t>
            </a:r>
            <a:r>
              <a:rPr lang="en-US" sz="4000" dirty="0">
                <a:latin typeface="Arial" pitchFamily="34" charset="0"/>
                <a:cs typeface="Arial" pitchFamily="34" charset="0"/>
              </a:rPr>
              <a:t> Nam </a:t>
            </a:r>
            <a:r>
              <a:rPr lang="en-US" sz="4000" dirty="0" err="1">
                <a:latin typeface="Arial" pitchFamily="34" charset="0"/>
                <a:cs typeface="Arial" pitchFamily="34" charset="0"/>
              </a:rPr>
              <a:t>là</a:t>
            </a:r>
            <a:r>
              <a:rPr lang="en-US" sz="4000" dirty="0">
                <a:latin typeface="Arial" pitchFamily="34" charset="0"/>
                <a:cs typeface="Arial" pitchFamily="34" charset="0"/>
              </a:rPr>
              <a:t> </a:t>
            </a:r>
            <a:r>
              <a:rPr lang="en-US" sz="4000" dirty="0" err="1">
                <a:latin typeface="Arial" pitchFamily="34" charset="0"/>
                <a:cs typeface="Arial" pitchFamily="34" charset="0"/>
              </a:rPr>
              <a:t>nhà</a:t>
            </a:r>
            <a:r>
              <a:rPr lang="en-US" sz="4000" dirty="0">
                <a:latin typeface="Arial" pitchFamily="34" charset="0"/>
                <a:cs typeface="Arial" pitchFamily="34" charset="0"/>
              </a:rPr>
              <a:t> </a:t>
            </a:r>
            <a:r>
              <a:rPr lang="en-US" sz="4000" dirty="0" err="1">
                <a:latin typeface="Arial" pitchFamily="34" charset="0"/>
                <a:cs typeface="Arial" pitchFamily="34" charset="0"/>
              </a:rPr>
              <a:t>nước</a:t>
            </a:r>
            <a:r>
              <a:rPr lang="en-US" sz="4000" dirty="0">
                <a:latin typeface="Arial" pitchFamily="34" charset="0"/>
                <a:cs typeface="Arial" pitchFamily="34" charset="0"/>
              </a:rPr>
              <a:t> </a:t>
            </a:r>
          </a:p>
        </p:txBody>
      </p:sp>
      <p:sp>
        <p:nvSpPr>
          <p:cNvPr id="15" name="Rounded Rectangle 14"/>
          <p:cNvSpPr/>
          <p:nvPr/>
        </p:nvSpPr>
        <p:spPr>
          <a:xfrm>
            <a:off x="3678767" y="382589"/>
            <a:ext cx="5249333" cy="749300"/>
          </a:xfrm>
          <a:prstGeom prst="roundRect">
            <a:avLst/>
          </a:prstGeom>
          <a:solidFill>
            <a:schemeClr val="accent5">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a:defRPr/>
            </a:pPr>
            <a:r>
              <a:rPr lang="en-US" sz="4267" b="1" dirty="0" err="1">
                <a:latin typeface="Arial" pitchFamily="34" charset="0"/>
                <a:cs typeface="Arial" pitchFamily="34" charset="0"/>
              </a:rPr>
              <a:t>Kiểm</a:t>
            </a:r>
            <a:r>
              <a:rPr lang="en-US" sz="4267" b="1" dirty="0">
                <a:latin typeface="Arial" pitchFamily="34" charset="0"/>
                <a:cs typeface="Arial" pitchFamily="34" charset="0"/>
              </a:rPr>
              <a:t> </a:t>
            </a:r>
            <a:r>
              <a:rPr lang="en-US" sz="4267" b="1" dirty="0" err="1">
                <a:latin typeface="Arial" pitchFamily="34" charset="0"/>
                <a:cs typeface="Arial" pitchFamily="34" charset="0"/>
              </a:rPr>
              <a:t>tra</a:t>
            </a:r>
            <a:r>
              <a:rPr lang="en-US" sz="4267" b="1" dirty="0">
                <a:latin typeface="Arial" pitchFamily="34" charset="0"/>
                <a:cs typeface="Arial" pitchFamily="34" charset="0"/>
              </a:rPr>
              <a:t> </a:t>
            </a:r>
            <a:r>
              <a:rPr lang="en-US" sz="4267" b="1" dirty="0" err="1">
                <a:latin typeface="Arial" pitchFamily="34" charset="0"/>
                <a:cs typeface="Arial" pitchFamily="34" charset="0"/>
              </a:rPr>
              <a:t>bài</a:t>
            </a:r>
            <a:r>
              <a:rPr lang="en-US" sz="4267" b="1" dirty="0">
                <a:latin typeface="Arial" pitchFamily="34" charset="0"/>
                <a:cs typeface="Arial" pitchFamily="34" charset="0"/>
              </a:rPr>
              <a:t> </a:t>
            </a:r>
            <a:r>
              <a:rPr lang="en-US" sz="4267" b="1" dirty="0" err="1">
                <a:latin typeface="Arial" pitchFamily="34" charset="0"/>
                <a:cs typeface="Arial" pitchFamily="34" charset="0"/>
              </a:rPr>
              <a:t>cũ</a:t>
            </a:r>
            <a:r>
              <a:rPr lang="en-US" sz="4267" b="1" dirty="0">
                <a:latin typeface="Arial" pitchFamily="34" charset="0"/>
                <a:cs typeface="Arial" pitchFamily="34" charset="0"/>
              </a:rPr>
              <a:t> </a:t>
            </a:r>
          </a:p>
        </p:txBody>
      </p:sp>
      <p:sp>
        <p:nvSpPr>
          <p:cNvPr id="5" name="Rounded Rectangle 4"/>
          <p:cNvSpPr/>
          <p:nvPr/>
        </p:nvSpPr>
        <p:spPr>
          <a:xfrm>
            <a:off x="695615" y="3211514"/>
            <a:ext cx="5444837" cy="1604528"/>
          </a:xfrm>
          <a:prstGeom prst="roundRect">
            <a:avLst/>
          </a:prstGeom>
          <a:solidFill>
            <a:schemeClr val="accent5">
              <a:lumMod val="40000"/>
              <a:lumOff val="6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4000" dirty="0">
                <a:latin typeface="Arial" pitchFamily="34" charset="0"/>
                <a:cs typeface="Arial" pitchFamily="34" charset="0"/>
              </a:rPr>
              <a:t>a. “</a:t>
            </a:r>
            <a:r>
              <a:rPr lang="en-US" sz="4000" dirty="0" err="1">
                <a:latin typeface="Arial" pitchFamily="34" charset="0"/>
                <a:cs typeface="Arial" pitchFamily="34" charset="0"/>
              </a:rPr>
              <a:t>Của</a:t>
            </a:r>
            <a:r>
              <a:rPr lang="en-US" sz="4000" dirty="0">
                <a:latin typeface="Arial" pitchFamily="34" charset="0"/>
                <a:cs typeface="Arial" pitchFamily="34" charset="0"/>
              </a:rPr>
              <a:t> </a:t>
            </a:r>
            <a:r>
              <a:rPr lang="en-US" sz="4000" dirty="0" err="1">
                <a:latin typeface="Arial" pitchFamily="34" charset="0"/>
                <a:cs typeface="Arial" pitchFamily="34" charset="0"/>
              </a:rPr>
              <a:t>nhân</a:t>
            </a:r>
            <a:r>
              <a:rPr lang="en-US" sz="4000" dirty="0">
                <a:latin typeface="Arial" pitchFamily="34" charset="0"/>
                <a:cs typeface="Arial" pitchFamily="34" charset="0"/>
              </a:rPr>
              <a:t> </a:t>
            </a:r>
            <a:r>
              <a:rPr lang="en-US" sz="4000" dirty="0" err="1">
                <a:latin typeface="Arial" pitchFamily="34" charset="0"/>
                <a:cs typeface="Arial" pitchFamily="34" charset="0"/>
              </a:rPr>
              <a:t>dân</a:t>
            </a:r>
            <a:r>
              <a:rPr lang="en-US" sz="4000" dirty="0">
                <a:latin typeface="Arial" pitchFamily="34" charset="0"/>
                <a:cs typeface="Arial" pitchFamily="34" charset="0"/>
              </a:rPr>
              <a:t> </a:t>
            </a:r>
            <a:r>
              <a:rPr lang="en-US" sz="4000" dirty="0" err="1">
                <a:latin typeface="Arial" pitchFamily="34" charset="0"/>
                <a:cs typeface="Arial" pitchFamily="34" charset="0"/>
              </a:rPr>
              <a:t>và</a:t>
            </a:r>
            <a:r>
              <a:rPr lang="en-US" sz="4000" dirty="0">
                <a:latin typeface="Arial" pitchFamily="34" charset="0"/>
                <a:cs typeface="Arial" pitchFamily="34" charset="0"/>
              </a:rPr>
              <a:t> </a:t>
            </a:r>
            <a:r>
              <a:rPr lang="en-US" sz="4000" dirty="0" err="1">
                <a:latin typeface="Arial" pitchFamily="34" charset="0"/>
                <a:cs typeface="Arial" pitchFamily="34" charset="0"/>
              </a:rPr>
              <a:t>quần</a:t>
            </a:r>
            <a:r>
              <a:rPr lang="en-US" sz="4000" dirty="0">
                <a:latin typeface="Arial" pitchFamily="34" charset="0"/>
                <a:cs typeface="Arial" pitchFamily="34" charset="0"/>
              </a:rPr>
              <a:t> </a:t>
            </a:r>
            <a:r>
              <a:rPr lang="en-US" sz="4000" dirty="0" err="1">
                <a:latin typeface="Arial" pitchFamily="34" charset="0"/>
                <a:cs typeface="Arial" pitchFamily="34" charset="0"/>
              </a:rPr>
              <a:t>chúng</a:t>
            </a:r>
            <a:r>
              <a:rPr lang="en-US" sz="4000" dirty="0">
                <a:latin typeface="Arial" pitchFamily="34" charset="0"/>
                <a:cs typeface="Arial" pitchFamily="34" charset="0"/>
              </a:rPr>
              <a:t> </a:t>
            </a:r>
            <a:r>
              <a:rPr lang="en-US" sz="4000" dirty="0" err="1">
                <a:latin typeface="Arial" pitchFamily="34" charset="0"/>
                <a:cs typeface="Arial" pitchFamily="34" charset="0"/>
              </a:rPr>
              <a:t>lao</a:t>
            </a:r>
            <a:r>
              <a:rPr lang="en-US" sz="4000" dirty="0">
                <a:latin typeface="Arial" pitchFamily="34" charset="0"/>
                <a:cs typeface="Arial" pitchFamily="34" charset="0"/>
              </a:rPr>
              <a:t> </a:t>
            </a:r>
            <a:r>
              <a:rPr lang="en-US" sz="4000" dirty="0" err="1">
                <a:latin typeface="Arial" pitchFamily="34" charset="0"/>
                <a:cs typeface="Arial" pitchFamily="34" charset="0"/>
              </a:rPr>
              <a:t>động</a:t>
            </a:r>
            <a:r>
              <a:rPr lang="en-US" sz="4000" dirty="0">
                <a:latin typeface="Arial" pitchFamily="34" charset="0"/>
                <a:cs typeface="Arial" pitchFamily="34" charset="0"/>
              </a:rPr>
              <a:t>”.                                         </a:t>
            </a:r>
          </a:p>
        </p:txBody>
      </p:sp>
      <p:sp>
        <p:nvSpPr>
          <p:cNvPr id="6" name="Rounded Rectangle 5"/>
          <p:cNvSpPr/>
          <p:nvPr/>
        </p:nvSpPr>
        <p:spPr>
          <a:xfrm>
            <a:off x="6373286" y="4954588"/>
            <a:ext cx="5212003" cy="1271587"/>
          </a:xfrm>
          <a:prstGeom prst="roundRect">
            <a:avLst/>
          </a:prstGeom>
          <a:solidFill>
            <a:schemeClr val="accent5">
              <a:lumMod val="40000"/>
              <a:lumOff val="6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4000" dirty="0">
                <a:latin typeface="Arial" pitchFamily="34" charset="0"/>
                <a:cs typeface="Arial" pitchFamily="34" charset="0"/>
              </a:rPr>
              <a:t>d. “</a:t>
            </a:r>
            <a:r>
              <a:rPr lang="en-US" sz="4000" dirty="0" err="1">
                <a:latin typeface="Arial" pitchFamily="34" charset="0"/>
                <a:cs typeface="Arial" pitchFamily="34" charset="0"/>
              </a:rPr>
              <a:t>Của</a:t>
            </a:r>
            <a:r>
              <a:rPr lang="en-US" sz="4000" dirty="0">
                <a:latin typeface="Arial" pitchFamily="34" charset="0"/>
                <a:cs typeface="Arial" pitchFamily="34" charset="0"/>
              </a:rPr>
              <a:t> </a:t>
            </a:r>
            <a:r>
              <a:rPr lang="en-US" sz="4000" dirty="0" err="1">
                <a:latin typeface="Arial" pitchFamily="34" charset="0"/>
                <a:cs typeface="Arial" pitchFamily="34" charset="0"/>
              </a:rPr>
              <a:t>tất</a:t>
            </a:r>
            <a:r>
              <a:rPr lang="en-US" sz="4000" dirty="0">
                <a:latin typeface="Arial" pitchFamily="34" charset="0"/>
                <a:cs typeface="Arial" pitchFamily="34" charset="0"/>
              </a:rPr>
              <a:t> </a:t>
            </a:r>
            <a:r>
              <a:rPr lang="en-US" sz="4000" dirty="0" err="1">
                <a:latin typeface="Arial" pitchFamily="34" charset="0"/>
                <a:cs typeface="Arial" pitchFamily="34" charset="0"/>
              </a:rPr>
              <a:t>cả</a:t>
            </a:r>
            <a:r>
              <a:rPr lang="en-US" sz="4000" dirty="0">
                <a:latin typeface="Arial" pitchFamily="34" charset="0"/>
                <a:cs typeface="Arial" pitchFamily="34" charset="0"/>
              </a:rPr>
              <a:t> </a:t>
            </a:r>
            <a:r>
              <a:rPr lang="en-US" sz="4000" dirty="0" err="1">
                <a:latin typeface="Arial" pitchFamily="34" charset="0"/>
                <a:cs typeface="Arial" pitchFamily="34" charset="0"/>
              </a:rPr>
              <a:t>mọi</a:t>
            </a:r>
            <a:r>
              <a:rPr lang="en-US" sz="4000" dirty="0">
                <a:latin typeface="Arial" pitchFamily="34" charset="0"/>
                <a:cs typeface="Arial" pitchFamily="34" charset="0"/>
              </a:rPr>
              <a:t> </a:t>
            </a:r>
            <a:r>
              <a:rPr lang="en-US" sz="4000" dirty="0" err="1">
                <a:latin typeface="Arial" pitchFamily="34" charset="0"/>
                <a:cs typeface="Arial" pitchFamily="34" charset="0"/>
              </a:rPr>
              <a:t>người</a:t>
            </a:r>
            <a:r>
              <a:rPr lang="en-US" sz="4000" dirty="0">
                <a:latin typeface="Arial" pitchFamily="34" charset="0"/>
                <a:cs typeface="Arial" pitchFamily="34" charset="0"/>
              </a:rPr>
              <a:t>”.</a:t>
            </a:r>
          </a:p>
        </p:txBody>
      </p:sp>
      <p:sp>
        <p:nvSpPr>
          <p:cNvPr id="7" name="Rounded Rectangle 6"/>
          <p:cNvSpPr/>
          <p:nvPr/>
        </p:nvSpPr>
        <p:spPr>
          <a:xfrm>
            <a:off x="695615" y="4954588"/>
            <a:ext cx="5444838" cy="1271587"/>
          </a:xfrm>
          <a:prstGeom prst="roundRect">
            <a:avLst/>
          </a:prstGeom>
          <a:solidFill>
            <a:schemeClr val="accent5">
              <a:lumMod val="40000"/>
              <a:lumOff val="6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4000" dirty="0">
                <a:latin typeface="Arial" pitchFamily="34" charset="0"/>
                <a:cs typeface="Arial" pitchFamily="34" charset="0"/>
              </a:rPr>
              <a:t>b. “</a:t>
            </a:r>
            <a:r>
              <a:rPr lang="en-US" sz="4000" dirty="0" err="1">
                <a:latin typeface="Arial" pitchFamily="34" charset="0"/>
                <a:cs typeface="Arial" pitchFamily="34" charset="0"/>
              </a:rPr>
              <a:t>Của</a:t>
            </a:r>
            <a:r>
              <a:rPr lang="en-US" sz="4000" dirty="0">
                <a:latin typeface="Arial" pitchFamily="34" charset="0"/>
                <a:cs typeface="Arial" pitchFamily="34" charset="0"/>
              </a:rPr>
              <a:t> </a:t>
            </a:r>
            <a:r>
              <a:rPr lang="en-US" sz="4000" dirty="0" err="1">
                <a:latin typeface="Arial" pitchFamily="34" charset="0"/>
                <a:cs typeface="Arial" pitchFamily="34" charset="0"/>
              </a:rPr>
              <a:t>dân</a:t>
            </a:r>
            <a:r>
              <a:rPr lang="en-US" sz="4000" dirty="0">
                <a:latin typeface="Arial" pitchFamily="34" charset="0"/>
                <a:cs typeface="Arial" pitchFamily="34" charset="0"/>
              </a:rPr>
              <a:t>, do </a:t>
            </a:r>
            <a:r>
              <a:rPr lang="en-US" sz="4000" dirty="0" err="1">
                <a:latin typeface="Arial" pitchFamily="34" charset="0"/>
                <a:cs typeface="Arial" pitchFamily="34" charset="0"/>
              </a:rPr>
              <a:t>dân</a:t>
            </a:r>
            <a:r>
              <a:rPr lang="en-US" sz="4000" dirty="0">
                <a:latin typeface="Arial" pitchFamily="34" charset="0"/>
                <a:cs typeface="Arial" pitchFamily="34" charset="0"/>
              </a:rPr>
              <a:t> </a:t>
            </a:r>
            <a:r>
              <a:rPr lang="en-US" sz="4000" dirty="0" err="1">
                <a:latin typeface="Arial" pitchFamily="34" charset="0"/>
                <a:cs typeface="Arial" pitchFamily="34" charset="0"/>
              </a:rPr>
              <a:t>và</a:t>
            </a:r>
            <a:r>
              <a:rPr lang="en-US" sz="4000" dirty="0">
                <a:latin typeface="Arial" pitchFamily="34" charset="0"/>
                <a:cs typeface="Arial" pitchFamily="34" charset="0"/>
              </a:rPr>
              <a:t> </a:t>
            </a:r>
            <a:r>
              <a:rPr lang="en-US" sz="4000" dirty="0" err="1">
                <a:latin typeface="Arial" pitchFamily="34" charset="0"/>
                <a:cs typeface="Arial" pitchFamily="34" charset="0"/>
              </a:rPr>
              <a:t>vì</a:t>
            </a:r>
            <a:r>
              <a:rPr lang="en-US" sz="4000" dirty="0">
                <a:latin typeface="Arial" pitchFamily="34" charset="0"/>
                <a:cs typeface="Arial" pitchFamily="34" charset="0"/>
              </a:rPr>
              <a:t> </a:t>
            </a:r>
            <a:r>
              <a:rPr lang="en-US" sz="4000" dirty="0" err="1">
                <a:latin typeface="Arial" pitchFamily="34" charset="0"/>
                <a:cs typeface="Arial" pitchFamily="34" charset="0"/>
              </a:rPr>
              <a:t>dân</a:t>
            </a:r>
            <a:r>
              <a:rPr lang="en-US" sz="4000" dirty="0">
                <a:latin typeface="Arial" pitchFamily="34" charset="0"/>
                <a:cs typeface="Arial" pitchFamily="34" charset="0"/>
              </a:rPr>
              <a:t>”.</a:t>
            </a:r>
          </a:p>
        </p:txBody>
      </p:sp>
      <p:sp>
        <p:nvSpPr>
          <p:cNvPr id="8" name="Rounded Rectangle 7"/>
          <p:cNvSpPr/>
          <p:nvPr/>
        </p:nvSpPr>
        <p:spPr>
          <a:xfrm>
            <a:off x="6373286" y="3195638"/>
            <a:ext cx="5212003" cy="1620403"/>
          </a:xfrm>
          <a:prstGeom prst="roundRect">
            <a:avLst/>
          </a:prstGeom>
          <a:solidFill>
            <a:schemeClr val="accent5">
              <a:lumMod val="40000"/>
              <a:lumOff val="6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4000" dirty="0">
                <a:latin typeface="Arial" pitchFamily="34" charset="0"/>
                <a:cs typeface="Arial" pitchFamily="34" charset="0"/>
              </a:rPr>
              <a:t>c. “</a:t>
            </a:r>
            <a:r>
              <a:rPr lang="en-US" sz="4000" dirty="0" err="1">
                <a:latin typeface="Arial" pitchFamily="34" charset="0"/>
                <a:cs typeface="Arial" pitchFamily="34" charset="0"/>
              </a:rPr>
              <a:t>Của</a:t>
            </a:r>
            <a:r>
              <a:rPr lang="en-US" sz="4000" dirty="0">
                <a:latin typeface="Arial" pitchFamily="34" charset="0"/>
                <a:cs typeface="Arial" pitchFamily="34" charset="0"/>
              </a:rPr>
              <a:t> </a:t>
            </a:r>
            <a:r>
              <a:rPr lang="en-US" sz="4000" dirty="0" err="1">
                <a:latin typeface="Arial" pitchFamily="34" charset="0"/>
                <a:cs typeface="Arial" pitchFamily="34" charset="0"/>
              </a:rPr>
              <a:t>nhân</a:t>
            </a:r>
            <a:r>
              <a:rPr lang="en-US" sz="4000" dirty="0">
                <a:latin typeface="Arial" pitchFamily="34" charset="0"/>
                <a:cs typeface="Arial" pitchFamily="34" charset="0"/>
              </a:rPr>
              <a:t> </a:t>
            </a:r>
            <a:r>
              <a:rPr lang="en-US" sz="4000" dirty="0" err="1">
                <a:latin typeface="Arial" pitchFamily="34" charset="0"/>
                <a:cs typeface="Arial" pitchFamily="34" charset="0"/>
              </a:rPr>
              <a:t>dân</a:t>
            </a:r>
            <a:r>
              <a:rPr lang="en-US" sz="4000" dirty="0">
                <a:latin typeface="Arial" pitchFamily="34" charset="0"/>
                <a:cs typeface="Arial" pitchFamily="34" charset="0"/>
              </a:rPr>
              <a:t>, </a:t>
            </a:r>
            <a:r>
              <a:rPr lang="en-US" sz="4000" dirty="0" err="1">
                <a:latin typeface="Arial" pitchFamily="34" charset="0"/>
                <a:cs typeface="Arial" pitchFamily="34" charset="0"/>
              </a:rPr>
              <a:t>và</a:t>
            </a:r>
            <a:r>
              <a:rPr lang="en-US" sz="4000" dirty="0">
                <a:latin typeface="Arial" pitchFamily="34" charset="0"/>
                <a:cs typeface="Arial" pitchFamily="34" charset="0"/>
              </a:rPr>
              <a:t> </a:t>
            </a:r>
            <a:r>
              <a:rPr lang="en-US" sz="4000" dirty="0" err="1">
                <a:latin typeface="Arial" pitchFamily="34" charset="0"/>
                <a:cs typeface="Arial" pitchFamily="34" charset="0"/>
              </a:rPr>
              <a:t>người</a:t>
            </a:r>
            <a:r>
              <a:rPr lang="en-US" sz="4000" dirty="0">
                <a:latin typeface="Arial" pitchFamily="34" charset="0"/>
                <a:cs typeface="Arial" pitchFamily="34" charset="0"/>
              </a:rPr>
              <a:t> </a:t>
            </a:r>
            <a:r>
              <a:rPr lang="en-US" sz="4000" dirty="0" err="1">
                <a:latin typeface="Arial" pitchFamily="34" charset="0"/>
                <a:cs typeface="Arial" pitchFamily="34" charset="0"/>
              </a:rPr>
              <a:t>lao</a:t>
            </a:r>
            <a:r>
              <a:rPr lang="en-US" sz="4000" dirty="0">
                <a:latin typeface="Arial" pitchFamily="34" charset="0"/>
                <a:cs typeface="Arial" pitchFamily="34" charset="0"/>
              </a:rPr>
              <a:t> </a:t>
            </a:r>
            <a:r>
              <a:rPr lang="en-US" sz="4000" dirty="0" err="1">
                <a:latin typeface="Arial" pitchFamily="34" charset="0"/>
                <a:cs typeface="Arial" pitchFamily="34" charset="0"/>
              </a:rPr>
              <a:t>động</a:t>
            </a:r>
            <a:r>
              <a:rPr lang="en-US" sz="4000" dirty="0">
                <a:latin typeface="Arial" pitchFamily="34" charset="0"/>
                <a:cs typeface="Arial" pitchFamily="34" charset="0"/>
              </a:rPr>
              <a:t>”.         </a:t>
            </a:r>
          </a:p>
        </p:txBody>
      </p:sp>
    </p:spTree>
    <p:extLst>
      <p:ext uri="{BB962C8B-B14F-4D97-AF65-F5344CB8AC3E}">
        <p14:creationId xmlns:p14="http://schemas.microsoft.com/office/powerpoint/2010/main" val="4261396395"/>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1000"/>
                                        <p:tgtEl>
                                          <p:spTgt spid="11"/>
                                        </p:tgtEl>
                                      </p:cBhvr>
                                    </p:animEffect>
                                    <p:anim calcmode="lin" valueType="num">
                                      <p:cBhvr>
                                        <p:cTn id="8" dur="1000" fill="hold"/>
                                        <p:tgtEl>
                                          <p:spTgt spid="11"/>
                                        </p:tgtEl>
                                        <p:attrNameLst>
                                          <p:attrName>ppt_x</p:attrName>
                                        </p:attrNameLst>
                                      </p:cBhvr>
                                      <p:tavLst>
                                        <p:tav tm="0">
                                          <p:val>
                                            <p:strVal val="#ppt_x"/>
                                          </p:val>
                                        </p:tav>
                                        <p:tav tm="100000">
                                          <p:val>
                                            <p:strVal val="#ppt_x"/>
                                          </p:val>
                                        </p:tav>
                                      </p:tavLst>
                                    </p:anim>
                                    <p:anim calcmode="lin" valueType="num">
                                      <p:cBhvr>
                                        <p:cTn id="9"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500" fill="hold"/>
                                        <p:tgtEl>
                                          <p:spTgt spid="5"/>
                                        </p:tgtEl>
                                        <p:attrNameLst>
                                          <p:attrName>ppt_x</p:attrName>
                                        </p:attrNameLst>
                                      </p:cBhvr>
                                      <p:tavLst>
                                        <p:tav tm="0">
                                          <p:val>
                                            <p:strVal val="#ppt_x"/>
                                          </p:val>
                                        </p:tav>
                                        <p:tav tm="100000">
                                          <p:val>
                                            <p:strVal val="#ppt_x"/>
                                          </p:val>
                                        </p:tav>
                                      </p:tavLst>
                                    </p:anim>
                                    <p:anim calcmode="lin" valueType="num">
                                      <p:cBhvr additive="base">
                                        <p:cTn id="15" dur="500" fill="hold"/>
                                        <p:tgtEl>
                                          <p:spTgt spid="5"/>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additive="base">
                                        <p:cTn id="18" dur="500" fill="hold"/>
                                        <p:tgtEl>
                                          <p:spTgt spid="6"/>
                                        </p:tgtEl>
                                        <p:attrNameLst>
                                          <p:attrName>ppt_x</p:attrName>
                                        </p:attrNameLst>
                                      </p:cBhvr>
                                      <p:tavLst>
                                        <p:tav tm="0">
                                          <p:val>
                                            <p:strVal val="#ppt_x"/>
                                          </p:val>
                                        </p:tav>
                                        <p:tav tm="100000">
                                          <p:val>
                                            <p:strVal val="#ppt_x"/>
                                          </p:val>
                                        </p:tav>
                                      </p:tavLst>
                                    </p:anim>
                                    <p:anim calcmode="lin" valueType="num">
                                      <p:cBhvr additive="base">
                                        <p:cTn id="19" dur="500" fill="hold"/>
                                        <p:tgtEl>
                                          <p:spTgt spid="6"/>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500" fill="hold"/>
                                        <p:tgtEl>
                                          <p:spTgt spid="8"/>
                                        </p:tgtEl>
                                        <p:attrNameLst>
                                          <p:attrName>ppt_x</p:attrName>
                                        </p:attrNameLst>
                                      </p:cBhvr>
                                      <p:tavLst>
                                        <p:tav tm="0">
                                          <p:val>
                                            <p:strVal val="#ppt_x"/>
                                          </p:val>
                                        </p:tav>
                                        <p:tav tm="100000">
                                          <p:val>
                                            <p:strVal val="#ppt_x"/>
                                          </p:val>
                                        </p:tav>
                                      </p:tavLst>
                                    </p:anim>
                                    <p:anim calcmode="lin" valueType="num">
                                      <p:cBhvr additive="base">
                                        <p:cTn id="23" dur="500" fill="hold"/>
                                        <p:tgtEl>
                                          <p:spTgt spid="8"/>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500" fill="hold"/>
                                        <p:tgtEl>
                                          <p:spTgt spid="7"/>
                                        </p:tgtEl>
                                        <p:attrNameLst>
                                          <p:attrName>ppt_x</p:attrName>
                                        </p:attrNameLst>
                                      </p:cBhvr>
                                      <p:tavLst>
                                        <p:tav tm="0">
                                          <p:val>
                                            <p:strVal val="#ppt_x"/>
                                          </p:val>
                                        </p:tav>
                                        <p:tav tm="100000">
                                          <p:val>
                                            <p:strVal val="#ppt_x"/>
                                          </p:val>
                                        </p:tav>
                                      </p:tavLst>
                                    </p:anim>
                                    <p:anim calcmode="lin" valueType="num">
                                      <p:cBhvr additive="base">
                                        <p:cTn id="27"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8" fill="hold" nodeType="clickPar">
                      <p:stCondLst>
                        <p:cond delay="indefinite"/>
                      </p:stCondLst>
                      <p:childTnLst>
                        <p:par>
                          <p:cTn id="29" fill="hold" nodeType="withGroup">
                            <p:stCondLst>
                              <p:cond delay="0"/>
                            </p:stCondLst>
                            <p:childTnLst>
                              <p:par>
                                <p:cTn id="30" presetID="1" presetClass="emph" presetSubtype="2" fill="hold" nodeType="clickEffect">
                                  <p:stCondLst>
                                    <p:cond delay="0"/>
                                  </p:stCondLst>
                                  <p:childTnLst>
                                    <p:animClr clrSpc="rgb" dir="cw">
                                      <p:cBhvr>
                                        <p:cTn id="31" dur="2000" fill="hold"/>
                                        <p:tgtEl>
                                          <p:spTgt spid="7"/>
                                        </p:tgtEl>
                                        <p:attrNameLst>
                                          <p:attrName>fillcolor</p:attrName>
                                        </p:attrNameLst>
                                      </p:cBhvr>
                                      <p:to>
                                        <a:srgbClr val="FF0000"/>
                                      </p:to>
                                    </p:animClr>
                                    <p:set>
                                      <p:cBhvr>
                                        <p:cTn id="32" dur="2000" fill="hold"/>
                                        <p:tgtEl>
                                          <p:spTgt spid="7"/>
                                        </p:tgtEl>
                                        <p:attrNameLst>
                                          <p:attrName>fill.type</p:attrName>
                                        </p:attrNameLst>
                                      </p:cBhvr>
                                      <p:to>
                                        <p:strVal val="solid"/>
                                      </p:to>
                                    </p:set>
                                    <p:set>
                                      <p:cBhvr>
                                        <p:cTn id="33" dur="2000" fill="hold"/>
                                        <p:tgtEl>
                                          <p:spTgt spid="7"/>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5" grpId="0" animBg="1"/>
      <p:bldP spid="6" grpId="0" animBg="1"/>
      <p:bldP spid="7" grpId="0" animBg="1"/>
      <p:bldP spid="8"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23550" y="113300"/>
            <a:ext cx="5772149" cy="682625"/>
          </a:xfrm>
        </p:spPr>
        <p:txBody>
          <a:bodyPr rtlCol="0">
            <a:normAutofit fontScale="90000"/>
          </a:bodyPr>
          <a:lstStyle/>
          <a:p>
            <a:pPr eaLnBrk="1" hangingPunct="1">
              <a:buFont typeface="Arial" charset="0"/>
              <a:buNone/>
              <a:defRPr/>
            </a:pPr>
            <a:r>
              <a:rPr lang="vi-VN" sz="5867" b="1" dirty="0">
                <a:cs typeface="Arial" pitchFamily="34" charset="0"/>
              </a:rPr>
              <a:t>Mục tiêu của bài</a:t>
            </a:r>
            <a:endParaRPr lang="en-US" sz="5867" b="1" dirty="0">
              <a:latin typeface="Arial" pitchFamily="34" charset="0"/>
              <a:cs typeface="Arial" pitchFamily="34" charset="0"/>
            </a:endParaRPr>
          </a:p>
        </p:txBody>
      </p:sp>
      <p:sp>
        <p:nvSpPr>
          <p:cNvPr id="5" name="Rectangle 4"/>
          <p:cNvSpPr/>
          <p:nvPr/>
        </p:nvSpPr>
        <p:spPr>
          <a:xfrm>
            <a:off x="720436" y="900545"/>
            <a:ext cx="10723420" cy="2563091"/>
          </a:xfrm>
          <a:prstGeom prst="rect">
            <a:avLst/>
          </a:prstGeom>
          <a:solidFill>
            <a:schemeClr val="accent4">
              <a:lumMod val="20000"/>
              <a:lumOff val="80000"/>
            </a:schemeClr>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a:defRPr/>
            </a:pPr>
            <a:r>
              <a:rPr lang="en-US" sz="3600" dirty="0" err="1">
                <a:latin typeface="Arial" pitchFamily="34" charset="0"/>
                <a:cs typeface="Arial" pitchFamily="34" charset="0"/>
              </a:rPr>
              <a:t>Trình</a:t>
            </a:r>
            <a:r>
              <a:rPr lang="en-US" sz="3600" dirty="0">
                <a:latin typeface="Arial" pitchFamily="34" charset="0"/>
                <a:cs typeface="Arial" pitchFamily="34" charset="0"/>
              </a:rPr>
              <a:t> </a:t>
            </a:r>
            <a:r>
              <a:rPr lang="en-US" sz="3600" dirty="0" err="1">
                <a:latin typeface="Arial" pitchFamily="34" charset="0"/>
                <a:cs typeface="Arial" pitchFamily="34" charset="0"/>
              </a:rPr>
              <a:t>bày</a:t>
            </a:r>
            <a:r>
              <a:rPr lang="en-US" sz="3600" dirty="0">
                <a:latin typeface="Arial" pitchFamily="34" charset="0"/>
                <a:cs typeface="Arial" pitchFamily="34" charset="0"/>
              </a:rPr>
              <a:t> </a:t>
            </a:r>
            <a:r>
              <a:rPr lang="en-US" sz="3600" dirty="0" err="1">
                <a:latin typeface="Arial" pitchFamily="34" charset="0"/>
                <a:cs typeface="Arial" pitchFamily="34" charset="0"/>
              </a:rPr>
              <a:t>được</a:t>
            </a:r>
            <a:r>
              <a:rPr lang="en-US" sz="3600" dirty="0">
                <a:latin typeface="Arial" pitchFamily="34" charset="0"/>
                <a:cs typeface="Arial" pitchFamily="34" charset="0"/>
              </a:rPr>
              <a:t> </a:t>
            </a:r>
          </a:p>
          <a:p>
            <a:pPr marL="761981" indent="-761981">
              <a:buFontTx/>
              <a:buChar char="-"/>
              <a:defRPr/>
            </a:pPr>
            <a:r>
              <a:rPr lang="en-US" sz="3600" dirty="0" err="1">
                <a:latin typeface="Arial" pitchFamily="34" charset="0"/>
                <a:cs typeface="Arial" pitchFamily="34" charset="0"/>
              </a:rPr>
              <a:t>Những</a:t>
            </a:r>
            <a:r>
              <a:rPr lang="en-US" sz="3600" dirty="0">
                <a:latin typeface="Arial" pitchFamily="34" charset="0"/>
                <a:cs typeface="Arial" pitchFamily="34" charset="0"/>
              </a:rPr>
              <a:t> </a:t>
            </a:r>
            <a:r>
              <a:rPr lang="en-US" sz="3600" dirty="0" err="1">
                <a:latin typeface="Arial" pitchFamily="34" charset="0"/>
                <a:cs typeface="Arial" pitchFamily="34" charset="0"/>
              </a:rPr>
              <a:t>nội</a:t>
            </a:r>
            <a:r>
              <a:rPr lang="en-US" sz="3600" dirty="0">
                <a:latin typeface="Arial" pitchFamily="34" charset="0"/>
                <a:cs typeface="Arial" pitchFamily="34" charset="0"/>
              </a:rPr>
              <a:t> dung </a:t>
            </a:r>
            <a:r>
              <a:rPr lang="en-US" sz="3600" dirty="0" err="1">
                <a:latin typeface="Arial" pitchFamily="34" charset="0"/>
                <a:cs typeface="Arial" pitchFamily="34" charset="0"/>
              </a:rPr>
              <a:t>cơ</a:t>
            </a:r>
            <a:r>
              <a:rPr lang="en-US" sz="3600" dirty="0">
                <a:latin typeface="Arial" pitchFamily="34" charset="0"/>
                <a:cs typeface="Arial" pitchFamily="34" charset="0"/>
              </a:rPr>
              <a:t> </a:t>
            </a:r>
            <a:r>
              <a:rPr lang="en-US" sz="3600" dirty="0" err="1">
                <a:latin typeface="Arial" pitchFamily="34" charset="0"/>
                <a:cs typeface="Arial" pitchFamily="34" charset="0"/>
              </a:rPr>
              <a:t>bản</a:t>
            </a:r>
            <a:r>
              <a:rPr lang="en-US" sz="3600" dirty="0">
                <a:latin typeface="Arial" pitchFamily="34" charset="0"/>
                <a:cs typeface="Arial" pitchFamily="34" charset="0"/>
              </a:rPr>
              <a:t> </a:t>
            </a:r>
            <a:r>
              <a:rPr lang="en-US" sz="3600" dirty="0" err="1">
                <a:latin typeface="Arial" pitchFamily="34" charset="0"/>
                <a:cs typeface="Arial" pitchFamily="34" charset="0"/>
              </a:rPr>
              <a:t>của</a:t>
            </a:r>
            <a:r>
              <a:rPr lang="en-US" sz="3600" dirty="0">
                <a:latin typeface="Arial" pitchFamily="34" charset="0"/>
                <a:cs typeface="Arial" pitchFamily="34" charset="0"/>
              </a:rPr>
              <a:t> </a:t>
            </a:r>
            <a:r>
              <a:rPr lang="en-US" sz="3600" dirty="0" err="1">
                <a:latin typeface="Arial" pitchFamily="34" charset="0"/>
                <a:cs typeface="Arial" pitchFamily="34" charset="0"/>
              </a:rPr>
              <a:t>pháp</a:t>
            </a:r>
            <a:r>
              <a:rPr lang="en-US" sz="3600" dirty="0">
                <a:latin typeface="Arial" pitchFamily="34" charset="0"/>
                <a:cs typeface="Arial" pitchFamily="34" charset="0"/>
              </a:rPr>
              <a:t> </a:t>
            </a:r>
            <a:r>
              <a:rPr lang="en-US" sz="3600" dirty="0" err="1">
                <a:latin typeface="Arial" pitchFamily="34" charset="0"/>
                <a:cs typeface="Arial" pitchFamily="34" charset="0"/>
              </a:rPr>
              <a:t>luật</a:t>
            </a:r>
            <a:r>
              <a:rPr lang="en-US" sz="3600" dirty="0">
                <a:latin typeface="Arial" pitchFamily="34" charset="0"/>
                <a:cs typeface="Arial" pitchFamily="34" charset="0"/>
              </a:rPr>
              <a:t> </a:t>
            </a:r>
            <a:r>
              <a:rPr lang="en-US" sz="3600" dirty="0" err="1">
                <a:latin typeface="Arial" pitchFamily="34" charset="0"/>
                <a:cs typeface="Arial" pitchFamily="34" charset="0"/>
              </a:rPr>
              <a:t>dân</a:t>
            </a:r>
            <a:r>
              <a:rPr lang="en-US" sz="3600" dirty="0">
                <a:latin typeface="Arial" pitchFamily="34" charset="0"/>
                <a:cs typeface="Arial" pitchFamily="34" charset="0"/>
              </a:rPr>
              <a:t> </a:t>
            </a:r>
            <a:r>
              <a:rPr lang="en-US" sz="3600" dirty="0" err="1">
                <a:latin typeface="Arial" pitchFamily="34" charset="0"/>
                <a:cs typeface="Arial" pitchFamily="34" charset="0"/>
              </a:rPr>
              <a:t>sự</a:t>
            </a:r>
            <a:r>
              <a:rPr lang="en-US" sz="3600" dirty="0">
                <a:latin typeface="Arial" pitchFamily="34" charset="0"/>
                <a:cs typeface="Arial" pitchFamily="34" charset="0"/>
              </a:rPr>
              <a:t>.</a:t>
            </a:r>
          </a:p>
          <a:p>
            <a:pPr marL="761981" indent="-761981">
              <a:buFontTx/>
              <a:buChar char="-"/>
              <a:defRPr/>
            </a:pPr>
            <a:r>
              <a:rPr lang="en-US" sz="3600" dirty="0" err="1">
                <a:latin typeface="Arial" pitchFamily="34" charset="0"/>
                <a:cs typeface="Arial" pitchFamily="34" charset="0"/>
              </a:rPr>
              <a:t>Quan</a:t>
            </a:r>
            <a:r>
              <a:rPr lang="en-US" sz="3600" dirty="0">
                <a:latin typeface="Arial" pitchFamily="34" charset="0"/>
                <a:cs typeface="Arial" pitchFamily="34" charset="0"/>
              </a:rPr>
              <a:t> </a:t>
            </a:r>
            <a:r>
              <a:rPr lang="en-US" sz="3600" dirty="0" err="1">
                <a:latin typeface="Arial" pitchFamily="34" charset="0"/>
                <a:cs typeface="Arial" pitchFamily="34" charset="0"/>
              </a:rPr>
              <a:t>hệ</a:t>
            </a:r>
            <a:r>
              <a:rPr lang="en-US" sz="3600" dirty="0">
                <a:latin typeface="Arial" pitchFamily="34" charset="0"/>
                <a:cs typeface="Arial" pitchFamily="34" charset="0"/>
              </a:rPr>
              <a:t> </a:t>
            </a:r>
            <a:r>
              <a:rPr lang="en-US" sz="3600" dirty="0" err="1">
                <a:solidFill>
                  <a:srgbClr val="FF0000"/>
                </a:solidFill>
                <a:latin typeface="Arial" pitchFamily="34" charset="0"/>
                <a:cs typeface="Arial" pitchFamily="34" charset="0"/>
              </a:rPr>
              <a:t>nhân</a:t>
            </a:r>
            <a:r>
              <a:rPr lang="en-US" sz="3600" dirty="0">
                <a:solidFill>
                  <a:srgbClr val="FF0000"/>
                </a:solidFill>
                <a:latin typeface="Arial" pitchFamily="34" charset="0"/>
                <a:cs typeface="Arial" pitchFamily="34" charset="0"/>
              </a:rPr>
              <a:t> </a:t>
            </a:r>
            <a:r>
              <a:rPr lang="en-US" sz="3600" dirty="0" err="1">
                <a:solidFill>
                  <a:srgbClr val="FF0000"/>
                </a:solidFill>
                <a:latin typeface="Arial" pitchFamily="34" charset="0"/>
                <a:cs typeface="Arial" pitchFamily="34" charset="0"/>
              </a:rPr>
              <a:t>thân</a:t>
            </a:r>
            <a:r>
              <a:rPr lang="en-US" sz="3600" dirty="0">
                <a:solidFill>
                  <a:srgbClr val="FF0000"/>
                </a:solidFill>
                <a:latin typeface="Arial" pitchFamily="34" charset="0"/>
                <a:cs typeface="Arial" pitchFamily="34" charset="0"/>
              </a:rPr>
              <a:t> </a:t>
            </a:r>
            <a:r>
              <a:rPr lang="en-US" sz="3600" dirty="0" err="1">
                <a:latin typeface="Arial" pitchFamily="34" charset="0"/>
                <a:cs typeface="Arial" pitchFamily="34" charset="0"/>
              </a:rPr>
              <a:t>và</a:t>
            </a:r>
            <a:r>
              <a:rPr lang="en-US" sz="3600" dirty="0">
                <a:latin typeface="Arial" pitchFamily="34" charset="0"/>
                <a:cs typeface="Arial" pitchFamily="34" charset="0"/>
              </a:rPr>
              <a:t> </a:t>
            </a:r>
            <a:r>
              <a:rPr lang="en-US" sz="3600" dirty="0" err="1">
                <a:latin typeface="Arial" pitchFamily="34" charset="0"/>
                <a:cs typeface="Arial" pitchFamily="34" charset="0"/>
              </a:rPr>
              <a:t>quan</a:t>
            </a:r>
            <a:r>
              <a:rPr lang="en-US" sz="3600" dirty="0">
                <a:latin typeface="Arial" pitchFamily="34" charset="0"/>
                <a:cs typeface="Arial" pitchFamily="34" charset="0"/>
              </a:rPr>
              <a:t> </a:t>
            </a:r>
            <a:r>
              <a:rPr lang="en-US" sz="3600" dirty="0" err="1">
                <a:latin typeface="Arial" pitchFamily="34" charset="0"/>
                <a:cs typeface="Arial" pitchFamily="34" charset="0"/>
              </a:rPr>
              <a:t>hệ</a:t>
            </a:r>
            <a:r>
              <a:rPr lang="en-US" sz="3600" dirty="0">
                <a:latin typeface="Arial" pitchFamily="34" charset="0"/>
                <a:cs typeface="Arial" pitchFamily="34" charset="0"/>
              </a:rPr>
              <a:t> </a:t>
            </a:r>
            <a:r>
              <a:rPr lang="en-US" sz="3600" dirty="0" err="1">
                <a:solidFill>
                  <a:srgbClr val="FF0000"/>
                </a:solidFill>
                <a:latin typeface="Arial" pitchFamily="34" charset="0"/>
                <a:cs typeface="Arial" pitchFamily="34" charset="0"/>
              </a:rPr>
              <a:t>tài</a:t>
            </a:r>
            <a:r>
              <a:rPr lang="en-US" sz="3600" dirty="0">
                <a:solidFill>
                  <a:srgbClr val="FF0000"/>
                </a:solidFill>
                <a:latin typeface="Arial" pitchFamily="34" charset="0"/>
                <a:cs typeface="Arial" pitchFamily="34" charset="0"/>
              </a:rPr>
              <a:t> </a:t>
            </a:r>
            <a:r>
              <a:rPr lang="en-US" sz="3600" dirty="0" err="1">
                <a:solidFill>
                  <a:srgbClr val="FF0000"/>
                </a:solidFill>
                <a:latin typeface="Arial" pitchFamily="34" charset="0"/>
                <a:cs typeface="Arial" pitchFamily="34" charset="0"/>
              </a:rPr>
              <a:t>sản</a:t>
            </a:r>
            <a:r>
              <a:rPr lang="en-US" sz="3600" dirty="0">
                <a:latin typeface="Arial" pitchFamily="34" charset="0"/>
                <a:cs typeface="Arial" pitchFamily="34" charset="0"/>
              </a:rPr>
              <a:t>.</a:t>
            </a:r>
          </a:p>
        </p:txBody>
      </p:sp>
      <p:sp>
        <p:nvSpPr>
          <p:cNvPr id="6" name="Rounded Rectangle 5"/>
          <p:cNvSpPr/>
          <p:nvPr/>
        </p:nvSpPr>
        <p:spPr>
          <a:xfrm>
            <a:off x="720436" y="3699165"/>
            <a:ext cx="10834255" cy="2338308"/>
          </a:xfrm>
          <a:prstGeom prst="roundRect">
            <a:avLst/>
          </a:prstGeom>
          <a:solidFill>
            <a:schemeClr val="accent4">
              <a:lumMod val="40000"/>
              <a:lumOff val="6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4800" dirty="0">
                <a:cs typeface="Arial" pitchFamily="34" charset="0"/>
              </a:rPr>
              <a:t>- </a:t>
            </a:r>
            <a:r>
              <a:rPr lang="vi-VN" sz="4800" dirty="0"/>
              <a:t>Tôn trọng và thực hiện đúng các quy định của </a:t>
            </a:r>
            <a:r>
              <a:rPr lang="vi-VN" sz="4800" dirty="0">
                <a:solidFill>
                  <a:srgbClr val="FF0000"/>
                </a:solidFill>
              </a:rPr>
              <a:t>pháp luật </a:t>
            </a:r>
            <a:r>
              <a:rPr lang="en-US" sz="4800" dirty="0">
                <a:solidFill>
                  <a:srgbClr val="FF0000"/>
                </a:solidFill>
              </a:rPr>
              <a:t>d</a:t>
            </a:r>
            <a:r>
              <a:rPr lang="vi-VN" sz="4800" dirty="0">
                <a:solidFill>
                  <a:srgbClr val="FF0000"/>
                </a:solidFill>
              </a:rPr>
              <a:t>ân sự </a:t>
            </a:r>
            <a:r>
              <a:rPr lang="en-US" sz="4800" dirty="0">
                <a:latin typeface="Arial" pitchFamily="34" charset="0"/>
                <a:cs typeface="Arial" pitchFamily="34" charset="0"/>
              </a:rPr>
              <a:t>.</a:t>
            </a:r>
          </a:p>
        </p:txBody>
      </p:sp>
    </p:spTree>
    <p:extLst>
      <p:ext uri="{BB962C8B-B14F-4D97-AF65-F5344CB8AC3E}">
        <p14:creationId xmlns:p14="http://schemas.microsoft.com/office/powerpoint/2010/main" val="1455412977"/>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wheel(1)">
                                      <p:cBhvr>
                                        <p:cTn id="12" dur="2000"/>
                                        <p:tgtEl>
                                          <p:spTgt spid="5"/>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42" presetClass="entr" presetSubtype="0"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1000"/>
                                        <p:tgtEl>
                                          <p:spTgt spid="6"/>
                                        </p:tgtEl>
                                      </p:cBhvr>
                                    </p:animEffect>
                                    <p:anim calcmode="lin" valueType="num">
                                      <p:cBhvr>
                                        <p:cTn id="18" dur="1000" fill="hold"/>
                                        <p:tgtEl>
                                          <p:spTgt spid="6"/>
                                        </p:tgtEl>
                                        <p:attrNameLst>
                                          <p:attrName>ppt_x</p:attrName>
                                        </p:attrNameLst>
                                      </p:cBhvr>
                                      <p:tavLst>
                                        <p:tav tm="0">
                                          <p:val>
                                            <p:strVal val="#ppt_x"/>
                                          </p:val>
                                        </p:tav>
                                        <p:tav tm="100000">
                                          <p:val>
                                            <p:strVal val="#ppt_x"/>
                                          </p:val>
                                        </p:tav>
                                      </p:tavLst>
                                    </p:anim>
                                    <p:anim calcmode="lin" valueType="num">
                                      <p:cBhvr>
                                        <p:cTn id="1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0" animBg="1"/>
      <p:bldP spid="6"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405719" y="1010802"/>
            <a:ext cx="9277856" cy="1372743"/>
          </a:xfrm>
          <a:prstGeom prst="rect">
            <a:avLst/>
          </a:prstGeom>
          <a:solidFill>
            <a:srgbClr val="E4F41A"/>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a:defRPr/>
            </a:pPr>
            <a:r>
              <a:rPr lang="en-US" sz="4800" b="1" dirty="0">
                <a:cs typeface="Arial" pitchFamily="34" charset="0"/>
              </a:rPr>
              <a:t>3</a:t>
            </a:r>
            <a:r>
              <a:rPr lang="vi-VN" sz="4800" b="1" dirty="0">
                <a:cs typeface="Arial" pitchFamily="34" charset="0"/>
              </a:rPr>
              <a:t>.1. Khái niệm, đối tượng </a:t>
            </a:r>
            <a:endParaRPr lang="en-US" sz="4800" b="1" dirty="0">
              <a:cs typeface="Arial" pitchFamily="34" charset="0"/>
            </a:endParaRPr>
          </a:p>
          <a:p>
            <a:pPr>
              <a:defRPr/>
            </a:pPr>
            <a:r>
              <a:rPr lang="vi-VN" sz="4800" b="1" dirty="0">
                <a:cs typeface="Arial" pitchFamily="34" charset="0"/>
              </a:rPr>
              <a:t>và phương pháp điều chỉnh </a:t>
            </a:r>
            <a:endParaRPr lang="vi-VN" sz="4800" b="1" dirty="0">
              <a:solidFill>
                <a:srgbClr val="C00000"/>
              </a:solidFill>
              <a:cs typeface="Arial" pitchFamily="34" charset="0"/>
            </a:endParaRPr>
          </a:p>
        </p:txBody>
      </p:sp>
      <p:sp>
        <p:nvSpPr>
          <p:cNvPr id="6" name="Rounded Rectangle 5"/>
          <p:cNvSpPr/>
          <p:nvPr/>
        </p:nvSpPr>
        <p:spPr>
          <a:xfrm>
            <a:off x="817010" y="3025750"/>
            <a:ext cx="3291228" cy="817563"/>
          </a:xfrm>
          <a:prstGeom prst="roundRect">
            <a:avLst/>
          </a:prstGeom>
          <a:ln w="76200">
            <a:solidFill>
              <a:srgbClr val="FF66CC"/>
            </a:solidFill>
          </a:ln>
        </p:spPr>
        <p:style>
          <a:lnRef idx="1">
            <a:schemeClr val="accent2"/>
          </a:lnRef>
          <a:fillRef idx="2">
            <a:schemeClr val="accent2"/>
          </a:fillRef>
          <a:effectRef idx="1">
            <a:schemeClr val="accent2"/>
          </a:effectRef>
          <a:fontRef idx="minor">
            <a:schemeClr val="dk1"/>
          </a:fontRef>
        </p:style>
        <p:txBody>
          <a:bodyPr anchor="ctr"/>
          <a:lstStyle/>
          <a:p>
            <a:pPr>
              <a:defRPr/>
            </a:pPr>
            <a:r>
              <a:rPr lang="vi-VN" sz="4800" b="1" dirty="0">
                <a:cs typeface="Arial" pitchFamily="34" charset="0"/>
              </a:rPr>
              <a:t>Khái niệm </a:t>
            </a:r>
            <a:endParaRPr lang="en-US" sz="4800" dirty="0">
              <a:latin typeface="Arial" pitchFamily="34" charset="0"/>
              <a:cs typeface="Arial" pitchFamily="34" charset="0"/>
            </a:endParaRPr>
          </a:p>
        </p:txBody>
      </p:sp>
      <p:sp>
        <p:nvSpPr>
          <p:cNvPr id="9" name="Rounded Rectangle 8"/>
          <p:cNvSpPr/>
          <p:nvPr/>
        </p:nvSpPr>
        <p:spPr>
          <a:xfrm>
            <a:off x="7977593" y="3040310"/>
            <a:ext cx="3413927" cy="819151"/>
          </a:xfrm>
          <a:prstGeom prst="roundRect">
            <a:avLst/>
          </a:prstGeom>
          <a:ln w="76200">
            <a:solidFill>
              <a:srgbClr val="FF66CC"/>
            </a:solidFill>
          </a:ln>
        </p:spPr>
        <p:style>
          <a:lnRef idx="1">
            <a:schemeClr val="accent2"/>
          </a:lnRef>
          <a:fillRef idx="2">
            <a:schemeClr val="accent2"/>
          </a:fillRef>
          <a:effectRef idx="1">
            <a:schemeClr val="accent2"/>
          </a:effectRef>
          <a:fontRef idx="minor">
            <a:schemeClr val="dk1"/>
          </a:fontRef>
        </p:style>
        <p:txBody>
          <a:bodyPr anchor="ctr"/>
          <a:lstStyle/>
          <a:p>
            <a:pPr>
              <a:defRPr/>
            </a:pPr>
            <a:r>
              <a:rPr lang="en-US" sz="4800" b="1" dirty="0">
                <a:latin typeface="Arial" pitchFamily="34" charset="0"/>
                <a:cs typeface="Arial" pitchFamily="34" charset="0"/>
              </a:rPr>
              <a:t>Đ</a:t>
            </a:r>
            <a:r>
              <a:rPr lang="vi-VN" sz="4800" b="1" dirty="0">
                <a:cs typeface="Arial" pitchFamily="34" charset="0"/>
              </a:rPr>
              <a:t>ối tượng </a:t>
            </a:r>
            <a:endParaRPr lang="en-US" sz="4800" dirty="0">
              <a:latin typeface="Arial" pitchFamily="34" charset="0"/>
              <a:cs typeface="Arial" pitchFamily="34" charset="0"/>
            </a:endParaRPr>
          </a:p>
        </p:txBody>
      </p:sp>
      <p:sp>
        <p:nvSpPr>
          <p:cNvPr id="10" name="Rounded Rectangle 9"/>
          <p:cNvSpPr/>
          <p:nvPr/>
        </p:nvSpPr>
        <p:spPr>
          <a:xfrm>
            <a:off x="3629154" y="4799418"/>
            <a:ext cx="5030827" cy="1312984"/>
          </a:xfrm>
          <a:prstGeom prst="roundRect">
            <a:avLst/>
          </a:prstGeom>
          <a:ln w="76200">
            <a:solidFill>
              <a:srgbClr val="FF66CC"/>
            </a:solidFill>
          </a:ln>
        </p:spPr>
        <p:style>
          <a:lnRef idx="1">
            <a:schemeClr val="accent2"/>
          </a:lnRef>
          <a:fillRef idx="2">
            <a:schemeClr val="accent2"/>
          </a:fillRef>
          <a:effectRef idx="1">
            <a:schemeClr val="accent2"/>
          </a:effectRef>
          <a:fontRef idx="minor">
            <a:schemeClr val="dk1"/>
          </a:fontRef>
        </p:style>
        <p:txBody>
          <a:bodyPr anchor="ctr"/>
          <a:lstStyle/>
          <a:p>
            <a:pPr algn="ctr">
              <a:defRPr/>
            </a:pPr>
            <a:r>
              <a:rPr lang="en-US" sz="4800" b="1" dirty="0">
                <a:cs typeface="Arial" pitchFamily="34" charset="0"/>
              </a:rPr>
              <a:t>P</a:t>
            </a:r>
            <a:r>
              <a:rPr lang="vi-VN" sz="4800" b="1" dirty="0">
                <a:cs typeface="Arial" pitchFamily="34" charset="0"/>
              </a:rPr>
              <a:t>hương pháp điều chỉnh</a:t>
            </a:r>
            <a:endParaRPr lang="en-US" sz="4800" dirty="0">
              <a:latin typeface="Arial" pitchFamily="34" charset="0"/>
              <a:cs typeface="Arial" pitchFamily="34" charset="0"/>
            </a:endParaRPr>
          </a:p>
        </p:txBody>
      </p:sp>
      <p:cxnSp>
        <p:nvCxnSpPr>
          <p:cNvPr id="14" name="Straight Arrow Connector 13"/>
          <p:cNvCxnSpPr>
            <a:stCxn id="5" idx="2"/>
            <a:endCxn id="6" idx="0"/>
          </p:cNvCxnSpPr>
          <p:nvPr/>
        </p:nvCxnSpPr>
        <p:spPr>
          <a:xfrm flipH="1">
            <a:off x="2462624" y="2383545"/>
            <a:ext cx="3582023" cy="64220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6" name="Straight Arrow Connector 15"/>
          <p:cNvCxnSpPr>
            <a:stCxn id="5" idx="2"/>
            <a:endCxn id="9" idx="0"/>
          </p:cNvCxnSpPr>
          <p:nvPr/>
        </p:nvCxnSpPr>
        <p:spPr>
          <a:xfrm>
            <a:off x="6044647" y="2383545"/>
            <a:ext cx="3639910" cy="65676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7" name="Down Arrow 16"/>
          <p:cNvSpPr/>
          <p:nvPr/>
        </p:nvSpPr>
        <p:spPr>
          <a:xfrm>
            <a:off x="6136717" y="2383545"/>
            <a:ext cx="45719" cy="233858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071379284"/>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1)">
                                      <p:cBhvr>
                                        <p:cTn id="7" dur="2000"/>
                                        <p:tgtEl>
                                          <p:spTgt spid="5"/>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1000"/>
                                        <p:tgtEl>
                                          <p:spTgt spid="6"/>
                                        </p:tgtEl>
                                      </p:cBhvr>
                                    </p:animEffect>
                                    <p:anim calcmode="lin" valueType="num">
                                      <p:cBhvr>
                                        <p:cTn id="13" dur="1000" fill="hold"/>
                                        <p:tgtEl>
                                          <p:spTgt spid="6"/>
                                        </p:tgtEl>
                                        <p:attrNameLst>
                                          <p:attrName>ppt_x</p:attrName>
                                        </p:attrNameLst>
                                      </p:cBhvr>
                                      <p:tavLst>
                                        <p:tav tm="0">
                                          <p:val>
                                            <p:strVal val="#ppt_x"/>
                                          </p:val>
                                        </p:tav>
                                        <p:tav tm="100000">
                                          <p:val>
                                            <p:strVal val="#ppt_x"/>
                                          </p:val>
                                        </p:tav>
                                      </p:tavLst>
                                    </p:anim>
                                    <p:anim calcmode="lin" valueType="num">
                                      <p:cBhvr>
                                        <p:cTn id="14"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fade">
                                      <p:cBhvr>
                                        <p:cTn id="19" dur="1000"/>
                                        <p:tgtEl>
                                          <p:spTgt spid="9"/>
                                        </p:tgtEl>
                                      </p:cBhvr>
                                    </p:animEffect>
                                    <p:anim calcmode="lin" valueType="num">
                                      <p:cBhvr>
                                        <p:cTn id="20" dur="1000" fill="hold"/>
                                        <p:tgtEl>
                                          <p:spTgt spid="9"/>
                                        </p:tgtEl>
                                        <p:attrNameLst>
                                          <p:attrName>ppt_x</p:attrName>
                                        </p:attrNameLst>
                                      </p:cBhvr>
                                      <p:tavLst>
                                        <p:tav tm="0">
                                          <p:val>
                                            <p:strVal val="#ppt_x"/>
                                          </p:val>
                                        </p:tav>
                                        <p:tav tm="100000">
                                          <p:val>
                                            <p:strVal val="#ppt_x"/>
                                          </p:val>
                                        </p:tav>
                                      </p:tavLst>
                                    </p:anim>
                                    <p:anim calcmode="lin" valueType="num">
                                      <p:cBhvr>
                                        <p:cTn id="21"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22" fill="hold" nodeType="clickPar">
                      <p:stCondLst>
                        <p:cond delay="indefinite"/>
                      </p:stCondLst>
                      <p:childTnLst>
                        <p:par>
                          <p:cTn id="23" fill="hold" nodeType="withGroup">
                            <p:stCondLst>
                              <p:cond delay="0"/>
                            </p:stCondLst>
                            <p:childTnLst>
                              <p:par>
                                <p:cTn id="24" presetID="42" presetClass="entr" presetSubtype="0" fill="hold" grpId="0" nodeType="clickEffect">
                                  <p:stCondLst>
                                    <p:cond delay="0"/>
                                  </p:stCondLst>
                                  <p:childTnLst>
                                    <p:set>
                                      <p:cBhvr>
                                        <p:cTn id="25" dur="1" fill="hold">
                                          <p:stCondLst>
                                            <p:cond delay="0"/>
                                          </p:stCondLst>
                                        </p:cTn>
                                        <p:tgtEl>
                                          <p:spTgt spid="10"/>
                                        </p:tgtEl>
                                        <p:attrNameLst>
                                          <p:attrName>style.visibility</p:attrName>
                                        </p:attrNameLst>
                                      </p:cBhvr>
                                      <p:to>
                                        <p:strVal val="visible"/>
                                      </p:to>
                                    </p:set>
                                    <p:animEffect transition="in" filter="fade">
                                      <p:cBhvr>
                                        <p:cTn id="26" dur="1000"/>
                                        <p:tgtEl>
                                          <p:spTgt spid="10"/>
                                        </p:tgtEl>
                                      </p:cBhvr>
                                    </p:animEffect>
                                    <p:anim calcmode="lin" valueType="num">
                                      <p:cBhvr>
                                        <p:cTn id="27" dur="1000" fill="hold"/>
                                        <p:tgtEl>
                                          <p:spTgt spid="10"/>
                                        </p:tgtEl>
                                        <p:attrNameLst>
                                          <p:attrName>ppt_x</p:attrName>
                                        </p:attrNameLst>
                                      </p:cBhvr>
                                      <p:tavLst>
                                        <p:tav tm="0">
                                          <p:val>
                                            <p:strVal val="#ppt_x"/>
                                          </p:val>
                                        </p:tav>
                                        <p:tav tm="100000">
                                          <p:val>
                                            <p:strVal val="#ppt_x"/>
                                          </p:val>
                                        </p:tav>
                                      </p:tavLst>
                                    </p:anim>
                                    <p:anim calcmode="lin" valueType="num">
                                      <p:cBhvr>
                                        <p:cTn id="28"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9" grpId="0" animBg="1"/>
      <p:bldP spid="10"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824837" y="821455"/>
            <a:ext cx="4893625" cy="747713"/>
          </a:xfrm>
          <a:prstGeom prst="rect">
            <a:avLst/>
          </a:prstGeom>
          <a:solidFill>
            <a:srgbClr val="E4F41A"/>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a:defRPr/>
            </a:pPr>
            <a:r>
              <a:rPr lang="en-US" sz="4267" b="1" dirty="0"/>
              <a:t>3.1.1 </a:t>
            </a:r>
            <a:r>
              <a:rPr lang="vi-VN" sz="4267" b="1" dirty="0"/>
              <a:t>Khái niệm </a:t>
            </a:r>
            <a:endParaRPr lang="en-US" sz="4267" dirty="0">
              <a:latin typeface="Arial" pitchFamily="34" charset="0"/>
              <a:cs typeface="Arial" pitchFamily="34" charset="0"/>
            </a:endParaRPr>
          </a:p>
        </p:txBody>
      </p:sp>
      <p:sp>
        <p:nvSpPr>
          <p:cNvPr id="6" name="Rounded Rectangle 5"/>
          <p:cNvSpPr/>
          <p:nvPr/>
        </p:nvSpPr>
        <p:spPr>
          <a:xfrm>
            <a:off x="824838" y="2048218"/>
            <a:ext cx="10652930" cy="3902206"/>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marL="761981" indent="-761981">
              <a:buFontTx/>
              <a:buChar char="-"/>
              <a:defRPr/>
            </a:pPr>
            <a:r>
              <a:rPr lang="en-US" sz="4267" b="1" dirty="0">
                <a:solidFill>
                  <a:schemeClr val="tx1"/>
                </a:solidFill>
                <a:latin typeface="Times New Roman" panose="02020603050405020304" pitchFamily="18" charset="0"/>
                <a:cs typeface="Times New Roman" panose="02020603050405020304" pitchFamily="18" charset="0"/>
              </a:rPr>
              <a:t>L</a:t>
            </a:r>
            <a:r>
              <a:rPr lang="vi-VN" sz="4267" b="1" dirty="0">
                <a:solidFill>
                  <a:schemeClr val="tx1"/>
                </a:solidFill>
                <a:latin typeface="Times New Roman" panose="02020603050405020304" pitchFamily="18" charset="0"/>
                <a:cs typeface="Times New Roman" panose="02020603050405020304" pitchFamily="18" charset="0"/>
              </a:rPr>
              <a:t>uật dân sự </a:t>
            </a:r>
            <a:r>
              <a:rPr lang="en-US" sz="4267" b="1" dirty="0">
                <a:solidFill>
                  <a:schemeClr val="tx1"/>
                </a:solidFill>
                <a:latin typeface="Times New Roman" panose="02020603050405020304" pitchFamily="18" charset="0"/>
                <a:cs typeface="Times New Roman" panose="02020603050405020304" pitchFamily="18" charset="0"/>
              </a:rPr>
              <a:t>là </a:t>
            </a:r>
            <a:r>
              <a:rPr lang="en-US" sz="4267" b="1" dirty="0" err="1">
                <a:solidFill>
                  <a:schemeClr val="tx1"/>
                </a:solidFill>
                <a:latin typeface="Times New Roman" panose="02020603050405020304" pitchFamily="18" charset="0"/>
                <a:cs typeface="Times New Roman" panose="02020603050405020304" pitchFamily="18" charset="0"/>
              </a:rPr>
              <a:t>một</a:t>
            </a:r>
            <a:r>
              <a:rPr lang="en-US" sz="4267" b="1" dirty="0">
                <a:solidFill>
                  <a:schemeClr val="tx1"/>
                </a:solidFill>
                <a:latin typeface="Times New Roman" panose="02020603050405020304" pitchFamily="18" charset="0"/>
                <a:cs typeface="Times New Roman" panose="02020603050405020304" pitchFamily="18" charset="0"/>
              </a:rPr>
              <a:t> </a:t>
            </a:r>
            <a:r>
              <a:rPr lang="en-US" sz="4267" b="1" dirty="0" err="1">
                <a:solidFill>
                  <a:schemeClr val="tx1"/>
                </a:solidFill>
                <a:latin typeface="Times New Roman" panose="02020603050405020304" pitchFamily="18" charset="0"/>
                <a:cs typeface="Times New Roman" panose="02020603050405020304" pitchFamily="18" charset="0"/>
              </a:rPr>
              <a:t>ngành</a:t>
            </a:r>
            <a:r>
              <a:rPr lang="en-US" sz="4267" b="1" dirty="0">
                <a:solidFill>
                  <a:schemeClr val="tx1"/>
                </a:solidFill>
                <a:latin typeface="Times New Roman" panose="02020603050405020304" pitchFamily="18" charset="0"/>
                <a:cs typeface="Times New Roman" panose="02020603050405020304" pitchFamily="18" charset="0"/>
              </a:rPr>
              <a:t> </a:t>
            </a:r>
            <a:r>
              <a:rPr lang="en-US" sz="4267" b="1" dirty="0" err="1">
                <a:solidFill>
                  <a:schemeClr val="tx1"/>
                </a:solidFill>
                <a:latin typeface="Times New Roman" panose="02020603050405020304" pitchFamily="18" charset="0"/>
                <a:cs typeface="Times New Roman" panose="02020603050405020304" pitchFamily="18" charset="0"/>
              </a:rPr>
              <a:t>luật</a:t>
            </a:r>
            <a:r>
              <a:rPr lang="en-US" sz="4267" b="1" dirty="0">
                <a:solidFill>
                  <a:schemeClr val="tx1"/>
                </a:solidFill>
                <a:latin typeface="Times New Roman" panose="02020603050405020304" pitchFamily="18" charset="0"/>
                <a:cs typeface="Times New Roman" panose="02020603050405020304" pitchFamily="18" charset="0"/>
              </a:rPr>
              <a:t> </a:t>
            </a:r>
            <a:r>
              <a:rPr lang="en-US" sz="4267" b="1" dirty="0" err="1">
                <a:solidFill>
                  <a:schemeClr val="tx1"/>
                </a:solidFill>
                <a:latin typeface="Times New Roman" panose="02020603050405020304" pitchFamily="18" charset="0"/>
                <a:cs typeface="Times New Roman" panose="02020603050405020304" pitchFamily="18" charset="0"/>
              </a:rPr>
              <a:t>trong</a:t>
            </a:r>
            <a:r>
              <a:rPr lang="en-US" sz="4267" b="1" dirty="0">
                <a:solidFill>
                  <a:schemeClr val="tx1"/>
                </a:solidFill>
                <a:latin typeface="Times New Roman" panose="02020603050405020304" pitchFamily="18" charset="0"/>
                <a:cs typeface="Times New Roman" panose="02020603050405020304" pitchFamily="18" charset="0"/>
              </a:rPr>
              <a:t> </a:t>
            </a:r>
            <a:r>
              <a:rPr lang="en-US" sz="4267" b="1" dirty="0">
                <a:solidFill>
                  <a:srgbClr val="FF0000"/>
                </a:solidFill>
                <a:latin typeface="Times New Roman" panose="02020603050405020304" pitchFamily="18" charset="0"/>
                <a:cs typeface="Times New Roman" panose="02020603050405020304" pitchFamily="18" charset="0"/>
              </a:rPr>
              <a:t>HTPLVN</a:t>
            </a:r>
            <a:r>
              <a:rPr lang="en-US" sz="4267" b="1" dirty="0">
                <a:solidFill>
                  <a:schemeClr val="tx1"/>
                </a:solidFill>
                <a:latin typeface="Times New Roman" panose="02020603050405020304" pitchFamily="18" charset="0"/>
                <a:cs typeface="Times New Roman" panose="02020603050405020304" pitchFamily="18" charset="0"/>
              </a:rPr>
              <a:t>, </a:t>
            </a:r>
            <a:r>
              <a:rPr lang="en-US" sz="4267" b="1" dirty="0" err="1">
                <a:solidFill>
                  <a:schemeClr val="tx1"/>
                </a:solidFill>
                <a:latin typeface="Times New Roman" panose="02020603050405020304" pitchFamily="18" charset="0"/>
                <a:cs typeface="Times New Roman" panose="02020603050405020304" pitchFamily="18" charset="0"/>
              </a:rPr>
              <a:t>được</a:t>
            </a:r>
            <a:r>
              <a:rPr lang="en-US" sz="4267" b="1" dirty="0">
                <a:solidFill>
                  <a:schemeClr val="tx1"/>
                </a:solidFill>
                <a:latin typeface="Times New Roman" panose="02020603050405020304" pitchFamily="18" charset="0"/>
                <a:cs typeface="Times New Roman" panose="02020603050405020304" pitchFamily="18" charset="0"/>
              </a:rPr>
              <a:t> </a:t>
            </a:r>
            <a:r>
              <a:rPr lang="en-US" sz="4267" b="1" dirty="0">
                <a:solidFill>
                  <a:srgbClr val="FF0000"/>
                </a:solidFill>
                <a:latin typeface="Times New Roman" panose="02020603050405020304" pitchFamily="18" charset="0"/>
                <a:cs typeface="Times New Roman" panose="02020603050405020304" pitchFamily="18" charset="0"/>
              </a:rPr>
              <a:t>CQCTQ ban </a:t>
            </a:r>
            <a:r>
              <a:rPr lang="en-US" sz="4267" b="1" dirty="0" err="1">
                <a:solidFill>
                  <a:srgbClr val="FF0000"/>
                </a:solidFill>
                <a:latin typeface="Times New Roman" panose="02020603050405020304" pitchFamily="18" charset="0"/>
                <a:cs typeface="Times New Roman" panose="02020603050405020304" pitchFamily="18" charset="0"/>
              </a:rPr>
              <a:t>hành</a:t>
            </a:r>
            <a:r>
              <a:rPr lang="en-US" sz="4267" b="1" dirty="0">
                <a:solidFill>
                  <a:schemeClr val="tx1"/>
                </a:solidFill>
                <a:latin typeface="Times New Roman" panose="02020603050405020304" pitchFamily="18" charset="0"/>
                <a:cs typeface="Times New Roman" panose="02020603050405020304" pitchFamily="18" charset="0"/>
              </a:rPr>
              <a:t> </a:t>
            </a:r>
            <a:r>
              <a:rPr lang="en-US" sz="4267" b="1" dirty="0" err="1">
                <a:solidFill>
                  <a:schemeClr val="tx1"/>
                </a:solidFill>
                <a:latin typeface="Times New Roman" panose="02020603050405020304" pitchFamily="18" charset="0"/>
                <a:cs typeface="Times New Roman" panose="02020603050405020304" pitchFamily="18" charset="0"/>
              </a:rPr>
              <a:t>theo</a:t>
            </a:r>
            <a:r>
              <a:rPr lang="en-US" sz="4267" b="1" dirty="0">
                <a:solidFill>
                  <a:schemeClr val="tx1"/>
                </a:solidFill>
                <a:latin typeface="Times New Roman" panose="02020603050405020304" pitchFamily="18" charset="0"/>
                <a:cs typeface="Times New Roman" panose="02020603050405020304" pitchFamily="18" charset="0"/>
              </a:rPr>
              <a:t> </a:t>
            </a:r>
            <a:r>
              <a:rPr lang="en-US" sz="4267" b="1" dirty="0" err="1">
                <a:solidFill>
                  <a:schemeClr val="tx1"/>
                </a:solidFill>
                <a:latin typeface="Times New Roman" panose="02020603050405020304" pitchFamily="18" charset="0"/>
                <a:cs typeface="Times New Roman" panose="02020603050405020304" pitchFamily="18" charset="0"/>
              </a:rPr>
              <a:t>trình</a:t>
            </a:r>
            <a:r>
              <a:rPr lang="en-US" sz="4267" b="1" dirty="0">
                <a:solidFill>
                  <a:schemeClr val="tx1"/>
                </a:solidFill>
                <a:latin typeface="Times New Roman" panose="02020603050405020304" pitchFamily="18" charset="0"/>
                <a:cs typeface="Times New Roman" panose="02020603050405020304" pitchFamily="18" charset="0"/>
              </a:rPr>
              <a:t> </a:t>
            </a:r>
            <a:r>
              <a:rPr lang="en-US" sz="4267" b="1" dirty="0" err="1">
                <a:solidFill>
                  <a:schemeClr val="tx1"/>
                </a:solidFill>
                <a:latin typeface="Times New Roman" panose="02020603050405020304" pitchFamily="18" charset="0"/>
                <a:cs typeface="Times New Roman" panose="02020603050405020304" pitchFamily="18" charset="0"/>
              </a:rPr>
              <a:t>tư</a:t>
            </a:r>
            <a:r>
              <a:rPr lang="en-US" sz="4267" b="1" dirty="0">
                <a:solidFill>
                  <a:schemeClr val="tx1"/>
                </a:solidFill>
                <a:latin typeface="Times New Roman" panose="02020603050405020304" pitchFamily="18" charset="0"/>
                <a:cs typeface="Times New Roman" panose="02020603050405020304" pitchFamily="18" charset="0"/>
              </a:rPr>
              <a:t>̣ </a:t>
            </a:r>
            <a:r>
              <a:rPr lang="en-US" sz="4267" b="1" dirty="0" err="1">
                <a:solidFill>
                  <a:schemeClr val="tx1"/>
                </a:solidFill>
                <a:latin typeface="Times New Roman" panose="02020603050405020304" pitchFamily="18" charset="0"/>
                <a:cs typeface="Times New Roman" panose="02020603050405020304" pitchFamily="18" charset="0"/>
              </a:rPr>
              <a:t>thu</a:t>
            </a:r>
            <a:r>
              <a:rPr lang="en-US" sz="4267" b="1" dirty="0">
                <a:solidFill>
                  <a:schemeClr val="tx1"/>
                </a:solidFill>
                <a:latin typeface="Times New Roman" panose="02020603050405020304" pitchFamily="18" charset="0"/>
                <a:cs typeface="Times New Roman" panose="02020603050405020304" pitchFamily="18" charset="0"/>
              </a:rPr>
              <a:t>̉ </a:t>
            </a:r>
            <a:r>
              <a:rPr lang="en-US" sz="4267" b="1" dirty="0" err="1">
                <a:solidFill>
                  <a:schemeClr val="tx1"/>
                </a:solidFill>
                <a:latin typeface="Times New Roman" panose="02020603050405020304" pitchFamily="18" charset="0"/>
                <a:cs typeface="Times New Roman" panose="02020603050405020304" pitchFamily="18" charset="0"/>
              </a:rPr>
              <a:t>tục</a:t>
            </a:r>
            <a:r>
              <a:rPr lang="en-US" sz="4267" b="1" dirty="0">
                <a:solidFill>
                  <a:schemeClr val="tx1"/>
                </a:solidFill>
                <a:latin typeface="Times New Roman" panose="02020603050405020304" pitchFamily="18" charset="0"/>
                <a:cs typeface="Times New Roman" panose="02020603050405020304" pitchFamily="18" charset="0"/>
              </a:rPr>
              <a:t> </a:t>
            </a:r>
            <a:r>
              <a:rPr lang="en-US" sz="4267" b="1" dirty="0" err="1">
                <a:solidFill>
                  <a:schemeClr val="tx1"/>
                </a:solidFill>
                <a:latin typeface="Times New Roman" panose="02020603050405020304" pitchFamily="18" charset="0"/>
                <a:cs typeface="Times New Roman" panose="02020603050405020304" pitchFamily="18" charset="0"/>
              </a:rPr>
              <a:t>pháp</a:t>
            </a:r>
            <a:r>
              <a:rPr lang="en-US" sz="4267" b="1" dirty="0">
                <a:solidFill>
                  <a:schemeClr val="tx1"/>
                </a:solidFill>
                <a:latin typeface="Times New Roman" panose="02020603050405020304" pitchFamily="18" charset="0"/>
                <a:cs typeface="Times New Roman" panose="02020603050405020304" pitchFamily="18" charset="0"/>
              </a:rPr>
              <a:t> </a:t>
            </a:r>
            <a:r>
              <a:rPr lang="en-US" sz="4267" b="1" dirty="0" err="1">
                <a:solidFill>
                  <a:schemeClr val="tx1"/>
                </a:solidFill>
                <a:latin typeface="Times New Roman" panose="02020603050405020304" pitchFamily="18" charset="0"/>
                <a:cs typeface="Times New Roman" panose="02020603050405020304" pitchFamily="18" charset="0"/>
              </a:rPr>
              <a:t>luật</a:t>
            </a:r>
            <a:r>
              <a:rPr lang="en-US" sz="4267" b="1" dirty="0">
                <a:solidFill>
                  <a:schemeClr val="tx1"/>
                </a:solidFill>
                <a:latin typeface="Times New Roman" panose="02020603050405020304" pitchFamily="18" charset="0"/>
                <a:cs typeface="Times New Roman" panose="02020603050405020304" pitchFamily="18" charset="0"/>
              </a:rPr>
              <a:t> </a:t>
            </a:r>
            <a:r>
              <a:rPr lang="en-US" sz="4267" b="1" dirty="0" err="1">
                <a:solidFill>
                  <a:schemeClr val="tx1"/>
                </a:solidFill>
                <a:latin typeface="Times New Roman" panose="02020603050405020304" pitchFamily="18" charset="0"/>
                <a:cs typeface="Times New Roman" panose="02020603050405020304" pitchFamily="18" charset="0"/>
              </a:rPr>
              <a:t>quy</a:t>
            </a:r>
            <a:r>
              <a:rPr lang="en-US" sz="4267" b="1" dirty="0">
                <a:solidFill>
                  <a:schemeClr val="tx1"/>
                </a:solidFill>
                <a:latin typeface="Times New Roman" panose="02020603050405020304" pitchFamily="18" charset="0"/>
                <a:cs typeface="Times New Roman" panose="02020603050405020304" pitchFamily="18" charset="0"/>
              </a:rPr>
              <a:t> </a:t>
            </a:r>
            <a:r>
              <a:rPr lang="en-US" sz="4267" b="1" dirty="0" err="1">
                <a:solidFill>
                  <a:schemeClr val="tx1"/>
                </a:solidFill>
                <a:latin typeface="Times New Roman" panose="02020603050405020304" pitchFamily="18" charset="0"/>
                <a:cs typeface="Times New Roman" panose="02020603050405020304" pitchFamily="18" charset="0"/>
              </a:rPr>
              <a:t>định</a:t>
            </a:r>
            <a:r>
              <a:rPr lang="en-US" sz="4267" b="1" dirty="0">
                <a:solidFill>
                  <a:schemeClr val="tx1"/>
                </a:solidFill>
                <a:latin typeface="Times New Roman" panose="02020603050405020304" pitchFamily="18" charset="0"/>
                <a:cs typeface="Times New Roman" panose="02020603050405020304" pitchFamily="18" charset="0"/>
              </a:rPr>
              <a:t>..</a:t>
            </a:r>
          </a:p>
          <a:p>
            <a:pPr marL="761981" indent="-761981">
              <a:buFontTx/>
              <a:buChar char="-"/>
              <a:defRPr/>
            </a:pPr>
            <a:r>
              <a:rPr lang="en-US" sz="4267" b="1" dirty="0">
                <a:solidFill>
                  <a:schemeClr val="tx1"/>
                </a:solidFill>
                <a:latin typeface="Times New Roman" panose="02020603050405020304" pitchFamily="18" charset="0"/>
                <a:cs typeface="Times New Roman" panose="02020603050405020304" pitchFamily="18" charset="0"/>
              </a:rPr>
              <a:t>Đ</a:t>
            </a:r>
            <a:r>
              <a:rPr lang="vi-VN" sz="4267" b="1" dirty="0">
                <a:solidFill>
                  <a:schemeClr val="tx1"/>
                </a:solidFill>
                <a:latin typeface="Times New Roman" panose="02020603050405020304" pitchFamily="18" charset="0"/>
                <a:cs typeface="Times New Roman" panose="02020603050405020304" pitchFamily="18" charset="0"/>
              </a:rPr>
              <a:t>iều chỉnh các </a:t>
            </a:r>
            <a:r>
              <a:rPr lang="vi-VN" sz="4267" b="1" dirty="0">
                <a:solidFill>
                  <a:srgbClr val="FF0000"/>
                </a:solidFill>
                <a:latin typeface="Times New Roman" panose="02020603050405020304" pitchFamily="18" charset="0"/>
                <a:cs typeface="Times New Roman" panose="02020603050405020304" pitchFamily="18" charset="0"/>
              </a:rPr>
              <a:t>quan hệ về tài sản </a:t>
            </a:r>
            <a:r>
              <a:rPr lang="vi-VN" sz="4267" b="1" dirty="0">
                <a:solidFill>
                  <a:schemeClr val="tx1"/>
                </a:solidFill>
                <a:latin typeface="Times New Roman" panose="02020603050405020304" pitchFamily="18" charset="0"/>
                <a:cs typeface="Times New Roman" panose="02020603050405020304" pitchFamily="18" charset="0"/>
              </a:rPr>
              <a:t>và các</a:t>
            </a:r>
            <a:r>
              <a:rPr lang="vi-VN" sz="4267" b="1" dirty="0">
                <a:solidFill>
                  <a:srgbClr val="FF0000"/>
                </a:solidFill>
                <a:latin typeface="Times New Roman" panose="02020603050405020304" pitchFamily="18" charset="0"/>
                <a:cs typeface="Times New Roman" panose="02020603050405020304" pitchFamily="18" charset="0"/>
              </a:rPr>
              <a:t> quan hệ nhân thân</a:t>
            </a:r>
            <a:endParaRPr lang="en-US" sz="4267"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48273062"/>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1)">
                                      <p:cBhvr>
                                        <p:cTn id="7" dur="2000"/>
                                        <p:tgtEl>
                                          <p:spTgt spid="5"/>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1000"/>
                                        <p:tgtEl>
                                          <p:spTgt spid="6"/>
                                        </p:tgtEl>
                                      </p:cBhvr>
                                    </p:animEffect>
                                    <p:anim calcmode="lin" valueType="num">
                                      <p:cBhvr>
                                        <p:cTn id="13" dur="1000" fill="hold"/>
                                        <p:tgtEl>
                                          <p:spTgt spid="6"/>
                                        </p:tgtEl>
                                        <p:attrNameLst>
                                          <p:attrName>ppt_x</p:attrName>
                                        </p:attrNameLst>
                                      </p:cBhvr>
                                      <p:tavLst>
                                        <p:tav tm="0">
                                          <p:val>
                                            <p:strVal val="#ppt_x"/>
                                          </p:val>
                                        </p:tav>
                                        <p:tav tm="100000">
                                          <p:val>
                                            <p:strVal val="#ppt_x"/>
                                          </p:val>
                                        </p:tav>
                                      </p:tavLst>
                                    </p:anim>
                                    <p:anim calcmode="lin" valueType="num">
                                      <p:cBhvr>
                                        <p:cTn id="14"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5"/>
          <p:cNvSpPr/>
          <p:nvPr/>
        </p:nvSpPr>
        <p:spPr>
          <a:xfrm>
            <a:off x="1337479" y="1119116"/>
            <a:ext cx="9457900" cy="1232597"/>
          </a:xfrm>
          <a:prstGeom prst="roundRect">
            <a:avLst/>
          </a:prstGeom>
          <a:solidFill>
            <a:srgbClr val="E4F41A"/>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733" b="1" dirty="0">
                <a:latin typeface="Arial" pitchFamily="34" charset="0"/>
                <a:cs typeface="Arial" pitchFamily="34" charset="0"/>
              </a:rPr>
              <a:t>3.1.2 </a:t>
            </a:r>
            <a:r>
              <a:rPr lang="en-US" sz="3733" b="1" dirty="0" err="1">
                <a:latin typeface="Arial" pitchFamily="34" charset="0"/>
                <a:cs typeface="Arial" pitchFamily="34" charset="0"/>
              </a:rPr>
              <a:t>Đối</a:t>
            </a:r>
            <a:r>
              <a:rPr lang="en-US" sz="3733" b="1" dirty="0">
                <a:latin typeface="Arial" pitchFamily="34" charset="0"/>
                <a:cs typeface="Arial" pitchFamily="34" charset="0"/>
              </a:rPr>
              <a:t> </a:t>
            </a:r>
            <a:r>
              <a:rPr lang="en-US" sz="3733" b="1" dirty="0" err="1">
                <a:latin typeface="Arial" pitchFamily="34" charset="0"/>
                <a:cs typeface="Arial" pitchFamily="34" charset="0"/>
              </a:rPr>
              <a:t>tượng</a:t>
            </a:r>
            <a:r>
              <a:rPr lang="en-US" sz="3733" b="1" dirty="0">
                <a:latin typeface="Arial" pitchFamily="34" charset="0"/>
                <a:cs typeface="Arial" pitchFamily="34" charset="0"/>
              </a:rPr>
              <a:t> </a:t>
            </a:r>
            <a:r>
              <a:rPr lang="en-US" sz="3733" b="1" dirty="0" err="1">
                <a:latin typeface="Arial" pitchFamily="34" charset="0"/>
                <a:cs typeface="Arial" pitchFamily="34" charset="0"/>
              </a:rPr>
              <a:t>điều</a:t>
            </a:r>
            <a:r>
              <a:rPr lang="en-US" sz="3733" b="1" dirty="0">
                <a:latin typeface="Arial" pitchFamily="34" charset="0"/>
                <a:cs typeface="Arial" pitchFamily="34" charset="0"/>
              </a:rPr>
              <a:t> </a:t>
            </a:r>
            <a:r>
              <a:rPr lang="en-US" sz="3733" b="1" dirty="0" err="1">
                <a:latin typeface="Arial" pitchFamily="34" charset="0"/>
                <a:cs typeface="Arial" pitchFamily="34" charset="0"/>
              </a:rPr>
              <a:t>chỉnh</a:t>
            </a:r>
            <a:r>
              <a:rPr lang="en-US" sz="3733" b="1" dirty="0">
                <a:latin typeface="Arial" pitchFamily="34" charset="0"/>
                <a:cs typeface="Arial" pitchFamily="34" charset="0"/>
              </a:rPr>
              <a:t> &amp; </a:t>
            </a:r>
            <a:r>
              <a:rPr lang="en-US" sz="3733" b="1" dirty="0" err="1">
                <a:latin typeface="Arial" pitchFamily="34" charset="0"/>
                <a:cs typeface="Arial" pitchFamily="34" charset="0"/>
              </a:rPr>
              <a:t>phương</a:t>
            </a:r>
            <a:r>
              <a:rPr lang="en-US" sz="3733" b="1" dirty="0">
                <a:latin typeface="Arial" pitchFamily="34" charset="0"/>
                <a:cs typeface="Arial" pitchFamily="34" charset="0"/>
              </a:rPr>
              <a:t> </a:t>
            </a:r>
            <a:r>
              <a:rPr lang="en-US" sz="3733" b="1" dirty="0" err="1">
                <a:latin typeface="Arial" pitchFamily="34" charset="0"/>
                <a:cs typeface="Arial" pitchFamily="34" charset="0"/>
              </a:rPr>
              <a:t>pháp</a:t>
            </a:r>
            <a:r>
              <a:rPr lang="en-US" sz="3733" b="1" dirty="0">
                <a:latin typeface="Arial" pitchFamily="34" charset="0"/>
                <a:cs typeface="Arial" pitchFamily="34" charset="0"/>
              </a:rPr>
              <a:t> </a:t>
            </a:r>
            <a:r>
              <a:rPr lang="en-US" sz="3733" b="1" dirty="0" err="1">
                <a:latin typeface="Arial" pitchFamily="34" charset="0"/>
                <a:cs typeface="Arial" pitchFamily="34" charset="0"/>
              </a:rPr>
              <a:t>đ</a:t>
            </a:r>
            <a:r>
              <a:rPr lang="en-US" sz="3733" b="1" dirty="0" err="1" smtClean="0">
                <a:latin typeface="Arial" pitchFamily="34" charset="0"/>
                <a:cs typeface="Arial" pitchFamily="34" charset="0"/>
              </a:rPr>
              <a:t>iều</a:t>
            </a:r>
            <a:r>
              <a:rPr lang="en-US" sz="3733" b="1" dirty="0" smtClean="0">
                <a:latin typeface="Arial" pitchFamily="34" charset="0"/>
                <a:cs typeface="Arial" pitchFamily="34" charset="0"/>
              </a:rPr>
              <a:t> </a:t>
            </a:r>
            <a:r>
              <a:rPr lang="en-US" sz="3733" b="1" dirty="0" err="1">
                <a:latin typeface="Arial" pitchFamily="34" charset="0"/>
                <a:cs typeface="Arial" pitchFamily="34" charset="0"/>
              </a:rPr>
              <a:t>chỉnh</a:t>
            </a:r>
            <a:endParaRPr lang="en-US" sz="3733" dirty="0">
              <a:latin typeface="Arial" pitchFamily="34" charset="0"/>
              <a:cs typeface="Arial" pitchFamily="34" charset="0"/>
            </a:endParaRPr>
          </a:p>
        </p:txBody>
      </p:sp>
      <p:sp>
        <p:nvSpPr>
          <p:cNvPr id="8" name="Rounded Rectangle 7"/>
          <p:cNvSpPr/>
          <p:nvPr/>
        </p:nvSpPr>
        <p:spPr>
          <a:xfrm>
            <a:off x="777923" y="3057099"/>
            <a:ext cx="5048622" cy="3280062"/>
          </a:xfrm>
          <a:prstGeom prst="roundRect">
            <a:avLst/>
          </a:prstGeom>
          <a:solidFill>
            <a:schemeClr val="bg2">
              <a:lumMod val="9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endParaRPr lang="en-US" sz="4267" dirty="0">
              <a:latin typeface="Arial" pitchFamily="34" charset="0"/>
              <a:cs typeface="Arial" pitchFamily="34" charset="0"/>
            </a:endParaRPr>
          </a:p>
          <a:p>
            <a:pPr>
              <a:defRPr/>
            </a:pPr>
            <a:r>
              <a:rPr lang="en-US" sz="4000" dirty="0" smtClean="0">
                <a:latin typeface="Times New Roman" panose="02020603050405020304" pitchFamily="18" charset="0"/>
                <a:cs typeface="Times New Roman" panose="02020603050405020304" pitchFamily="18" charset="0"/>
              </a:rPr>
              <a:t>ĐTĐC </a:t>
            </a:r>
            <a:r>
              <a:rPr lang="en-US" sz="4000" dirty="0" err="1" smtClean="0">
                <a:latin typeface="Times New Roman" panose="02020603050405020304" pitchFamily="18" charset="0"/>
                <a:cs typeface="Times New Roman" panose="02020603050405020304" pitchFamily="18" charset="0"/>
              </a:rPr>
              <a:t>Gồm</a:t>
            </a:r>
            <a:r>
              <a:rPr lang="en-US" sz="4000" dirty="0" smtClean="0">
                <a:latin typeface="Times New Roman" panose="02020603050405020304" pitchFamily="18" charset="0"/>
                <a:cs typeface="Times New Roman" panose="02020603050405020304" pitchFamily="18" charset="0"/>
              </a:rPr>
              <a:t> </a:t>
            </a:r>
            <a:r>
              <a:rPr lang="en-US" sz="4000" dirty="0">
                <a:latin typeface="Times New Roman" panose="02020603050405020304" pitchFamily="18" charset="0"/>
                <a:cs typeface="Times New Roman" panose="02020603050405020304" pitchFamily="18" charset="0"/>
              </a:rPr>
              <a:t>có:</a:t>
            </a:r>
          </a:p>
          <a:p>
            <a:pPr>
              <a:defRPr/>
            </a:pPr>
            <a:r>
              <a:rPr lang="en-US" sz="4000" dirty="0">
                <a:latin typeface="Times New Roman" panose="02020603050405020304" pitchFamily="18" charset="0"/>
                <a:cs typeface="Times New Roman" panose="02020603050405020304" pitchFamily="18" charset="0"/>
              </a:rPr>
              <a:t>02 </a:t>
            </a:r>
            <a:r>
              <a:rPr lang="en-US" sz="4000" dirty="0" err="1">
                <a:latin typeface="Times New Roman" panose="02020603050405020304" pitchFamily="18" charset="0"/>
                <a:cs typeface="Times New Roman" panose="02020603050405020304" pitchFamily="18" charset="0"/>
              </a:rPr>
              <a:t>nhóm</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quan</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hệ</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về</a:t>
            </a:r>
            <a:r>
              <a:rPr lang="en-US" sz="4000" dirty="0">
                <a:latin typeface="Times New Roman" panose="02020603050405020304" pitchFamily="18" charset="0"/>
                <a:cs typeface="Times New Roman" panose="02020603050405020304" pitchFamily="18" charset="0"/>
              </a:rPr>
              <a:t> </a:t>
            </a:r>
            <a:r>
              <a:rPr lang="en-US" sz="4000" b="1" dirty="0" err="1">
                <a:solidFill>
                  <a:srgbClr val="C00000"/>
                </a:solidFill>
                <a:latin typeface="Times New Roman" panose="02020603050405020304" pitchFamily="18" charset="0"/>
                <a:cs typeface="Times New Roman" panose="02020603050405020304" pitchFamily="18" charset="0"/>
              </a:rPr>
              <a:t>tài</a:t>
            </a:r>
            <a:r>
              <a:rPr lang="en-US" sz="4000" b="1" dirty="0">
                <a:solidFill>
                  <a:srgbClr val="C00000"/>
                </a:solidFill>
                <a:latin typeface="Times New Roman" panose="02020603050405020304" pitchFamily="18" charset="0"/>
                <a:cs typeface="Times New Roman" panose="02020603050405020304" pitchFamily="18" charset="0"/>
              </a:rPr>
              <a:t> </a:t>
            </a:r>
            <a:r>
              <a:rPr lang="en-US" sz="4000" b="1" dirty="0" err="1">
                <a:solidFill>
                  <a:srgbClr val="C00000"/>
                </a:solidFill>
                <a:latin typeface="Times New Roman" panose="02020603050405020304" pitchFamily="18" charset="0"/>
                <a:cs typeface="Times New Roman" panose="02020603050405020304" pitchFamily="18" charset="0"/>
              </a:rPr>
              <a:t>sản</a:t>
            </a:r>
            <a:r>
              <a:rPr lang="en-US" sz="4000" b="1" dirty="0">
                <a:solidFill>
                  <a:srgbClr val="C00000"/>
                </a:solidFill>
                <a:latin typeface="Times New Roman" panose="02020603050405020304" pitchFamily="18" charset="0"/>
                <a:cs typeface="Times New Roman" panose="02020603050405020304" pitchFamily="18" charset="0"/>
              </a:rPr>
              <a:t> &amp; </a:t>
            </a:r>
            <a:r>
              <a:rPr lang="en-US" sz="4000" dirty="0" err="1">
                <a:latin typeface="Times New Roman" panose="02020603050405020304" pitchFamily="18" charset="0"/>
                <a:cs typeface="Times New Roman" panose="02020603050405020304" pitchFamily="18" charset="0"/>
              </a:rPr>
              <a:t>Nhóm</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quan</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hệ</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về</a:t>
            </a:r>
            <a:r>
              <a:rPr lang="en-US" sz="4000" dirty="0">
                <a:latin typeface="Times New Roman" panose="02020603050405020304" pitchFamily="18" charset="0"/>
                <a:cs typeface="Times New Roman" panose="02020603050405020304" pitchFamily="18" charset="0"/>
              </a:rPr>
              <a:t> </a:t>
            </a:r>
            <a:r>
              <a:rPr lang="en-US" sz="4000" b="1" dirty="0" err="1">
                <a:solidFill>
                  <a:srgbClr val="C00000"/>
                </a:solidFill>
                <a:latin typeface="Times New Roman" panose="02020603050405020304" pitchFamily="18" charset="0"/>
                <a:cs typeface="Times New Roman" panose="02020603050405020304" pitchFamily="18" charset="0"/>
              </a:rPr>
              <a:t>nhân</a:t>
            </a:r>
            <a:r>
              <a:rPr lang="en-US" sz="4000" b="1" dirty="0">
                <a:solidFill>
                  <a:srgbClr val="C00000"/>
                </a:solidFill>
                <a:latin typeface="Times New Roman" panose="02020603050405020304" pitchFamily="18" charset="0"/>
                <a:cs typeface="Times New Roman" panose="02020603050405020304" pitchFamily="18" charset="0"/>
              </a:rPr>
              <a:t> </a:t>
            </a:r>
            <a:r>
              <a:rPr lang="en-US" sz="4000" b="1" dirty="0" err="1">
                <a:solidFill>
                  <a:srgbClr val="C00000"/>
                </a:solidFill>
                <a:latin typeface="Times New Roman" panose="02020603050405020304" pitchFamily="18" charset="0"/>
                <a:cs typeface="Times New Roman" panose="02020603050405020304" pitchFamily="18" charset="0"/>
              </a:rPr>
              <a:t>thân</a:t>
            </a:r>
            <a:endParaRPr lang="vi-VN" sz="4000" b="1" dirty="0">
              <a:solidFill>
                <a:srgbClr val="C00000"/>
              </a:solidFill>
              <a:latin typeface="Times New Roman" panose="02020603050405020304" pitchFamily="18" charset="0"/>
              <a:cs typeface="Times New Roman" panose="02020603050405020304" pitchFamily="18" charset="0"/>
            </a:endParaRPr>
          </a:p>
          <a:p>
            <a:pPr>
              <a:defRPr/>
            </a:pPr>
            <a:endParaRPr lang="vi-VN" sz="4267" b="1" dirty="0">
              <a:solidFill>
                <a:srgbClr val="C00000"/>
              </a:solidFill>
              <a:cs typeface="Arial" pitchFamily="34" charset="0"/>
            </a:endParaRPr>
          </a:p>
        </p:txBody>
      </p:sp>
      <p:sp>
        <p:nvSpPr>
          <p:cNvPr id="26" name="Rounded Rectangle 25"/>
          <p:cNvSpPr/>
          <p:nvPr/>
        </p:nvSpPr>
        <p:spPr>
          <a:xfrm>
            <a:off x="6223379" y="3057099"/>
            <a:ext cx="5199797" cy="3280062"/>
          </a:xfrm>
          <a:prstGeom prst="roundRect">
            <a:avLst/>
          </a:prstGeom>
          <a:solidFill>
            <a:schemeClr val="bg2">
              <a:lumMod val="9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dirty="0" smtClean="0">
                <a:solidFill>
                  <a:srgbClr val="C00000"/>
                </a:solidFill>
                <a:latin typeface="Times New Roman" panose="02020603050405020304" pitchFamily="18" charset="0"/>
                <a:cs typeface="Times New Roman" panose="02020603050405020304" pitchFamily="18" charset="0"/>
              </a:rPr>
              <a:t>PPĐC: Là </a:t>
            </a:r>
            <a:r>
              <a:rPr lang="en-US" sz="3200" dirty="0" err="1">
                <a:solidFill>
                  <a:srgbClr val="C00000"/>
                </a:solidFill>
                <a:latin typeface="Times New Roman" panose="02020603050405020304" pitchFamily="18" charset="0"/>
                <a:cs typeface="Times New Roman" panose="02020603050405020304" pitchFamily="18" charset="0"/>
              </a:rPr>
              <a:t>cách</a:t>
            </a:r>
            <a:r>
              <a:rPr lang="en-US" sz="3200" dirty="0">
                <a:solidFill>
                  <a:srgbClr val="C00000"/>
                </a:solidFill>
                <a:latin typeface="Times New Roman" panose="02020603050405020304" pitchFamily="18" charset="0"/>
                <a:cs typeface="Times New Roman" panose="02020603050405020304" pitchFamily="18" charset="0"/>
              </a:rPr>
              <a:t> </a:t>
            </a:r>
            <a:r>
              <a:rPr lang="en-US" sz="3200" dirty="0" err="1">
                <a:solidFill>
                  <a:srgbClr val="C00000"/>
                </a:solidFill>
                <a:latin typeface="Times New Roman" panose="02020603050405020304" pitchFamily="18" charset="0"/>
                <a:cs typeface="Times New Roman" panose="02020603050405020304" pitchFamily="18" charset="0"/>
              </a:rPr>
              <a:t>thức</a:t>
            </a:r>
            <a:r>
              <a:rPr lang="en-US" sz="3200" dirty="0">
                <a:solidFill>
                  <a:srgbClr val="C00000"/>
                </a:solidFill>
                <a:latin typeface="Times New Roman" panose="02020603050405020304" pitchFamily="18" charset="0"/>
                <a:cs typeface="Times New Roman" panose="02020603050405020304" pitchFamily="18" charset="0"/>
              </a:rPr>
              <a:t> </a:t>
            </a:r>
            <a:r>
              <a:rPr lang="en-US" sz="3200" dirty="0" err="1">
                <a:solidFill>
                  <a:srgbClr val="C00000"/>
                </a:solidFill>
                <a:latin typeface="Times New Roman" panose="02020603050405020304" pitchFamily="18" charset="0"/>
                <a:cs typeface="Times New Roman" panose="02020603050405020304" pitchFamily="18" charset="0"/>
              </a:rPr>
              <a:t>va</a:t>
            </a:r>
            <a:r>
              <a:rPr lang="en-US" sz="3200" dirty="0">
                <a:solidFill>
                  <a:srgbClr val="C00000"/>
                </a:solidFill>
                <a:latin typeface="Times New Roman" panose="02020603050405020304" pitchFamily="18" charset="0"/>
                <a:cs typeface="Times New Roman" panose="02020603050405020304" pitchFamily="18" charset="0"/>
              </a:rPr>
              <a:t>̀ </a:t>
            </a:r>
            <a:r>
              <a:rPr lang="en-US" sz="3200" dirty="0" err="1">
                <a:solidFill>
                  <a:srgbClr val="C00000"/>
                </a:solidFill>
                <a:latin typeface="Times New Roman" panose="02020603050405020304" pitchFamily="18" charset="0"/>
                <a:cs typeface="Times New Roman" panose="02020603050405020304" pitchFamily="18" charset="0"/>
              </a:rPr>
              <a:t>biện</a:t>
            </a:r>
            <a:r>
              <a:rPr lang="en-US" sz="3200" dirty="0">
                <a:solidFill>
                  <a:srgbClr val="C00000"/>
                </a:solidFill>
                <a:latin typeface="Times New Roman" panose="02020603050405020304" pitchFamily="18" charset="0"/>
                <a:cs typeface="Times New Roman" panose="02020603050405020304" pitchFamily="18" charset="0"/>
              </a:rPr>
              <a:t> </a:t>
            </a:r>
            <a:r>
              <a:rPr lang="en-US" sz="3200" dirty="0" err="1" smtClean="0">
                <a:solidFill>
                  <a:srgbClr val="C00000"/>
                </a:solidFill>
                <a:latin typeface="Times New Roman" panose="02020603050405020304" pitchFamily="18" charset="0"/>
                <a:cs typeface="Times New Roman" panose="02020603050405020304" pitchFamily="18" charset="0"/>
              </a:rPr>
              <a:t>pháp</a:t>
            </a:r>
            <a:r>
              <a:rPr lang="en-US" sz="3200" dirty="0" smtClean="0">
                <a:solidFill>
                  <a:srgbClr val="C00000"/>
                </a:solidFill>
                <a:latin typeface="Times New Roman" panose="02020603050405020304" pitchFamily="18" charset="0"/>
                <a:cs typeface="Times New Roman" panose="02020603050405020304" pitchFamily="18" charset="0"/>
              </a:rPr>
              <a:t>,  </a:t>
            </a:r>
            <a:r>
              <a:rPr lang="en-US" sz="3200" dirty="0">
                <a:solidFill>
                  <a:srgbClr val="C00000"/>
                </a:solidFill>
                <a:latin typeface="Times New Roman" panose="02020603050405020304" pitchFamily="18" charset="0"/>
                <a:cs typeface="Times New Roman" panose="02020603050405020304" pitchFamily="18" charset="0"/>
              </a:rPr>
              <a:t>mà </a:t>
            </a:r>
            <a:r>
              <a:rPr lang="en-US" sz="3200" dirty="0" err="1">
                <a:solidFill>
                  <a:srgbClr val="C00000"/>
                </a:solidFill>
                <a:latin typeface="Times New Roman" panose="02020603050405020304" pitchFamily="18" charset="0"/>
                <a:cs typeface="Times New Roman" panose="02020603050405020304" pitchFamily="18" charset="0"/>
              </a:rPr>
              <a:t>luật</a:t>
            </a:r>
            <a:r>
              <a:rPr lang="en-US" sz="3200" dirty="0">
                <a:solidFill>
                  <a:srgbClr val="C00000"/>
                </a:solidFill>
                <a:latin typeface="Times New Roman" panose="02020603050405020304" pitchFamily="18" charset="0"/>
                <a:cs typeface="Times New Roman" panose="02020603050405020304" pitchFamily="18" charset="0"/>
              </a:rPr>
              <a:t> </a:t>
            </a:r>
            <a:r>
              <a:rPr lang="en-US" sz="3200" dirty="0" err="1">
                <a:solidFill>
                  <a:srgbClr val="C00000"/>
                </a:solidFill>
                <a:latin typeface="Times New Roman" panose="02020603050405020304" pitchFamily="18" charset="0"/>
                <a:cs typeface="Times New Roman" panose="02020603050405020304" pitchFamily="18" charset="0"/>
              </a:rPr>
              <a:t>dùng</a:t>
            </a:r>
            <a:r>
              <a:rPr lang="en-US" sz="3200" dirty="0">
                <a:solidFill>
                  <a:srgbClr val="C00000"/>
                </a:solidFill>
                <a:latin typeface="Times New Roman" panose="02020603050405020304" pitchFamily="18" charset="0"/>
                <a:cs typeface="Times New Roman" panose="02020603050405020304" pitchFamily="18" charset="0"/>
              </a:rPr>
              <a:t> </a:t>
            </a:r>
            <a:r>
              <a:rPr lang="en-US" sz="3200" dirty="0" err="1">
                <a:solidFill>
                  <a:srgbClr val="C00000"/>
                </a:solidFill>
                <a:latin typeface="Times New Roman" panose="02020603050405020304" pitchFamily="18" charset="0"/>
                <a:cs typeface="Times New Roman" panose="02020603050405020304" pitchFamily="18" charset="0"/>
              </a:rPr>
              <a:t>đê</a:t>
            </a:r>
            <a:r>
              <a:rPr lang="en-US" sz="3200" dirty="0">
                <a:solidFill>
                  <a:srgbClr val="C00000"/>
                </a:solidFill>
                <a:latin typeface="Times New Roman" panose="02020603050405020304" pitchFamily="18" charset="0"/>
                <a:cs typeface="Times New Roman" panose="02020603050405020304" pitchFamily="18" charset="0"/>
              </a:rPr>
              <a:t>̉ </a:t>
            </a:r>
            <a:r>
              <a:rPr lang="en-US" sz="3200" dirty="0" err="1">
                <a:solidFill>
                  <a:srgbClr val="C00000"/>
                </a:solidFill>
                <a:latin typeface="Times New Roman" panose="02020603050405020304" pitchFamily="18" charset="0"/>
                <a:cs typeface="Times New Roman" panose="02020603050405020304" pitchFamily="18" charset="0"/>
              </a:rPr>
              <a:t>tác</a:t>
            </a:r>
            <a:r>
              <a:rPr lang="en-US" sz="3200" dirty="0">
                <a:solidFill>
                  <a:srgbClr val="C00000"/>
                </a:solidFill>
                <a:latin typeface="Times New Roman" panose="02020603050405020304" pitchFamily="18" charset="0"/>
                <a:cs typeface="Times New Roman" panose="02020603050405020304" pitchFamily="18" charset="0"/>
              </a:rPr>
              <a:t> </a:t>
            </a:r>
            <a:r>
              <a:rPr lang="en-US" sz="3200" dirty="0" err="1">
                <a:solidFill>
                  <a:srgbClr val="C00000"/>
                </a:solidFill>
                <a:latin typeface="Times New Roman" panose="02020603050405020304" pitchFamily="18" charset="0"/>
                <a:cs typeface="Times New Roman" panose="02020603050405020304" pitchFamily="18" charset="0"/>
              </a:rPr>
              <a:t>động</a:t>
            </a:r>
            <a:r>
              <a:rPr lang="en-US" sz="3200" dirty="0">
                <a:solidFill>
                  <a:srgbClr val="C00000"/>
                </a:solidFill>
                <a:latin typeface="Times New Roman" panose="02020603050405020304" pitchFamily="18" charset="0"/>
                <a:cs typeface="Times New Roman" panose="02020603050405020304" pitchFamily="18" charset="0"/>
              </a:rPr>
              <a:t> </a:t>
            </a:r>
            <a:r>
              <a:rPr lang="en-US" sz="3200" dirty="0" err="1">
                <a:solidFill>
                  <a:srgbClr val="C00000"/>
                </a:solidFill>
                <a:latin typeface="Times New Roman" panose="02020603050405020304" pitchFamily="18" charset="0"/>
                <a:cs typeface="Times New Roman" panose="02020603050405020304" pitchFamily="18" charset="0"/>
              </a:rPr>
              <a:t>đến</a:t>
            </a:r>
            <a:r>
              <a:rPr lang="en-US" sz="3200" dirty="0">
                <a:solidFill>
                  <a:srgbClr val="C00000"/>
                </a:solidFill>
                <a:latin typeface="Times New Roman" panose="02020603050405020304" pitchFamily="18" charset="0"/>
                <a:cs typeface="Times New Roman" panose="02020603050405020304" pitchFamily="18" charset="0"/>
              </a:rPr>
              <a:t> QHXH </a:t>
            </a:r>
            <a:r>
              <a:rPr lang="en-US" sz="3200" dirty="0" err="1">
                <a:solidFill>
                  <a:srgbClr val="C00000"/>
                </a:solidFill>
                <a:latin typeface="Times New Roman" panose="02020603050405020304" pitchFamily="18" charset="0"/>
                <a:cs typeface="Times New Roman" panose="02020603050405020304" pitchFamily="18" charset="0"/>
              </a:rPr>
              <a:t>gồm</a:t>
            </a:r>
            <a:r>
              <a:rPr lang="en-US" sz="3200" dirty="0">
                <a:solidFill>
                  <a:srgbClr val="C00000"/>
                </a:solidFill>
                <a:latin typeface="Times New Roman" panose="02020603050405020304" pitchFamily="18" charset="0"/>
                <a:cs typeface="Times New Roman" panose="02020603050405020304" pitchFamily="18" charset="0"/>
              </a:rPr>
              <a:t>: </a:t>
            </a:r>
          </a:p>
          <a:p>
            <a:pPr>
              <a:defRPr/>
            </a:pPr>
            <a:r>
              <a:rPr lang="en-US" sz="3200" dirty="0">
                <a:solidFill>
                  <a:srgbClr val="0070C0"/>
                </a:solidFill>
                <a:latin typeface="Times New Roman" panose="02020603050405020304" pitchFamily="18" charset="0"/>
                <a:cs typeface="Times New Roman" panose="02020603050405020304" pitchFamily="18" charset="0"/>
              </a:rPr>
              <a:t>- </a:t>
            </a:r>
            <a:r>
              <a:rPr lang="vi-VN" sz="3200" dirty="0">
                <a:solidFill>
                  <a:srgbClr val="0070C0"/>
                </a:solidFill>
                <a:latin typeface="Times New Roman" panose="02020603050405020304" pitchFamily="18" charset="0"/>
                <a:cs typeface="Times New Roman" panose="02020603050405020304" pitchFamily="18" charset="0"/>
              </a:rPr>
              <a:t>Phương pháp thoả</a:t>
            </a:r>
            <a:r>
              <a:rPr lang="en-US" sz="3200" dirty="0">
                <a:solidFill>
                  <a:srgbClr val="0070C0"/>
                </a:solidFill>
                <a:latin typeface="Times New Roman" panose="02020603050405020304" pitchFamily="18" charset="0"/>
                <a:cs typeface="Times New Roman" panose="02020603050405020304" pitchFamily="18" charset="0"/>
              </a:rPr>
              <a:t> </a:t>
            </a:r>
            <a:r>
              <a:rPr lang="vi-VN" sz="3200" dirty="0">
                <a:solidFill>
                  <a:srgbClr val="0070C0"/>
                </a:solidFill>
                <a:latin typeface="Times New Roman" panose="02020603050405020304" pitchFamily="18" charset="0"/>
                <a:cs typeface="Times New Roman" panose="02020603050405020304" pitchFamily="18" charset="0"/>
              </a:rPr>
              <a:t>thuận </a:t>
            </a:r>
            <a:r>
              <a:rPr lang="en-US" sz="3200" dirty="0">
                <a:solidFill>
                  <a:srgbClr val="0070C0"/>
                </a:solidFill>
                <a:latin typeface="Times New Roman" panose="02020603050405020304" pitchFamily="18" charset="0"/>
                <a:cs typeface="Times New Roman" panose="02020603050405020304" pitchFamily="18" charset="0"/>
              </a:rPr>
              <a:t>- </a:t>
            </a:r>
            <a:r>
              <a:rPr lang="vi-VN" sz="3200" dirty="0">
                <a:solidFill>
                  <a:srgbClr val="0070C0"/>
                </a:solidFill>
                <a:latin typeface="Times New Roman" panose="02020603050405020304" pitchFamily="18" charset="0"/>
                <a:cs typeface="Times New Roman" panose="02020603050405020304" pitchFamily="18" charset="0"/>
              </a:rPr>
              <a:t>định đoạt </a:t>
            </a:r>
            <a:r>
              <a:rPr lang="en-US" sz="3200" dirty="0">
                <a:solidFill>
                  <a:srgbClr val="0070C0"/>
                </a:solidFill>
                <a:latin typeface="Times New Roman" panose="02020603050405020304" pitchFamily="18" charset="0"/>
                <a:cs typeface="Times New Roman" panose="02020603050405020304" pitchFamily="18" charset="0"/>
              </a:rPr>
              <a:t>- </a:t>
            </a:r>
            <a:r>
              <a:rPr lang="vi-VN" sz="3200" dirty="0">
                <a:solidFill>
                  <a:srgbClr val="0070C0"/>
                </a:solidFill>
                <a:latin typeface="Times New Roman" panose="02020603050405020304" pitchFamily="18" charset="0"/>
                <a:cs typeface="Times New Roman" panose="02020603050405020304" pitchFamily="18" charset="0"/>
              </a:rPr>
              <a:t>tự chịu trách nhiệm </a:t>
            </a:r>
          </a:p>
        </p:txBody>
      </p:sp>
      <p:cxnSp>
        <p:nvCxnSpPr>
          <p:cNvPr id="11" name="Straight Arrow Connector 10"/>
          <p:cNvCxnSpPr>
            <a:stCxn id="6" idx="2"/>
            <a:endCxn id="8" idx="0"/>
          </p:cNvCxnSpPr>
          <p:nvPr/>
        </p:nvCxnSpPr>
        <p:spPr>
          <a:xfrm flipH="1">
            <a:off x="3302234" y="2351713"/>
            <a:ext cx="2764195" cy="705386"/>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4" name="Straight Arrow Connector 13"/>
          <p:cNvCxnSpPr>
            <a:stCxn id="6" idx="2"/>
            <a:endCxn id="26" idx="0"/>
          </p:cNvCxnSpPr>
          <p:nvPr/>
        </p:nvCxnSpPr>
        <p:spPr>
          <a:xfrm>
            <a:off x="6066429" y="2351713"/>
            <a:ext cx="2756849" cy="705386"/>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090711816"/>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fade">
                                      <p:cBhvr>
                                        <p:cTn id="14" dur="1000"/>
                                        <p:tgtEl>
                                          <p:spTgt spid="8"/>
                                        </p:tgtEl>
                                      </p:cBhvr>
                                    </p:animEffect>
                                    <p:anim calcmode="lin" valueType="num">
                                      <p:cBhvr>
                                        <p:cTn id="15" dur="1000" fill="hold"/>
                                        <p:tgtEl>
                                          <p:spTgt spid="8"/>
                                        </p:tgtEl>
                                        <p:attrNameLst>
                                          <p:attrName>ppt_x</p:attrName>
                                        </p:attrNameLst>
                                      </p:cBhvr>
                                      <p:tavLst>
                                        <p:tav tm="0">
                                          <p:val>
                                            <p:strVal val="#ppt_x"/>
                                          </p:val>
                                        </p:tav>
                                        <p:tav tm="100000">
                                          <p:val>
                                            <p:strVal val="#ppt_x"/>
                                          </p:val>
                                        </p:tav>
                                      </p:tavLst>
                                    </p:anim>
                                    <p:anim calcmode="lin" valueType="num">
                                      <p:cBhvr>
                                        <p:cTn id="16"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26"/>
                                        </p:tgtEl>
                                        <p:attrNameLst>
                                          <p:attrName>style.visibility</p:attrName>
                                        </p:attrNameLst>
                                      </p:cBhvr>
                                      <p:to>
                                        <p:strVal val="visible"/>
                                      </p:to>
                                    </p:set>
                                    <p:animEffect transition="in" filter="fade">
                                      <p:cBhvr>
                                        <p:cTn id="21" dur="1000"/>
                                        <p:tgtEl>
                                          <p:spTgt spid="26"/>
                                        </p:tgtEl>
                                      </p:cBhvr>
                                    </p:animEffect>
                                    <p:anim calcmode="lin" valueType="num">
                                      <p:cBhvr>
                                        <p:cTn id="22" dur="1000" fill="hold"/>
                                        <p:tgtEl>
                                          <p:spTgt spid="26"/>
                                        </p:tgtEl>
                                        <p:attrNameLst>
                                          <p:attrName>ppt_x</p:attrName>
                                        </p:attrNameLst>
                                      </p:cBhvr>
                                      <p:tavLst>
                                        <p:tav tm="0">
                                          <p:val>
                                            <p:strVal val="#ppt_x"/>
                                          </p:val>
                                        </p:tav>
                                        <p:tav tm="100000">
                                          <p:val>
                                            <p:strVal val="#ppt_x"/>
                                          </p:val>
                                        </p:tav>
                                      </p:tavLst>
                                    </p:anim>
                                    <p:anim calcmode="lin" valueType="num">
                                      <p:cBhvr>
                                        <p:cTn id="23" dur="1000" fill="hold"/>
                                        <p:tgtEl>
                                          <p:spTgt spid="2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8" grpId="0" animBg="1"/>
      <p:bldP spid="26"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785408" y="751286"/>
            <a:ext cx="8600017" cy="1096963"/>
          </a:xfrm>
          <a:prstGeom prst="rect">
            <a:avLst/>
          </a:prstGeom>
          <a:solidFill>
            <a:schemeClr val="accent4">
              <a:lumMod val="20000"/>
              <a:lumOff val="80000"/>
            </a:schemeClr>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a:defRPr/>
            </a:pPr>
            <a:r>
              <a:rPr lang="en-US" sz="4267" b="1" dirty="0">
                <a:latin typeface="Arial" pitchFamily="34" charset="0"/>
                <a:cs typeface="Arial" pitchFamily="34" charset="0"/>
              </a:rPr>
              <a:t> </a:t>
            </a:r>
            <a:r>
              <a:rPr lang="en-US" sz="5333" b="1" dirty="0" err="1">
                <a:latin typeface="Arial" pitchFamily="34" charset="0"/>
                <a:cs typeface="Arial" pitchFamily="34" charset="0"/>
              </a:rPr>
              <a:t>Quan</a:t>
            </a:r>
            <a:r>
              <a:rPr lang="en-US" sz="5333" b="1" dirty="0">
                <a:latin typeface="Arial" pitchFamily="34" charset="0"/>
                <a:cs typeface="Arial" pitchFamily="34" charset="0"/>
              </a:rPr>
              <a:t> </a:t>
            </a:r>
            <a:r>
              <a:rPr lang="en-US" sz="5333" b="1" dirty="0" err="1">
                <a:latin typeface="Arial" pitchFamily="34" charset="0"/>
                <a:cs typeface="Arial" pitchFamily="34" charset="0"/>
              </a:rPr>
              <a:t>hệ</a:t>
            </a:r>
            <a:r>
              <a:rPr lang="en-US" sz="5333" b="1" dirty="0">
                <a:latin typeface="Arial" pitchFamily="34" charset="0"/>
                <a:cs typeface="Arial" pitchFamily="34" charset="0"/>
              </a:rPr>
              <a:t> </a:t>
            </a:r>
            <a:r>
              <a:rPr lang="en-US" sz="5333" b="1" dirty="0" err="1">
                <a:latin typeface="Arial" pitchFamily="34" charset="0"/>
                <a:cs typeface="Arial" pitchFamily="34" charset="0"/>
              </a:rPr>
              <a:t>về</a:t>
            </a:r>
            <a:r>
              <a:rPr lang="en-US" sz="5333" b="1" dirty="0">
                <a:latin typeface="Arial" pitchFamily="34" charset="0"/>
                <a:cs typeface="Arial" pitchFamily="34" charset="0"/>
              </a:rPr>
              <a:t> </a:t>
            </a:r>
            <a:r>
              <a:rPr lang="en-US" sz="5333" b="1" dirty="0" err="1">
                <a:solidFill>
                  <a:srgbClr val="C00000"/>
                </a:solidFill>
                <a:latin typeface="Arial" pitchFamily="34" charset="0"/>
                <a:cs typeface="Arial" pitchFamily="34" charset="0"/>
              </a:rPr>
              <a:t>tài</a:t>
            </a:r>
            <a:r>
              <a:rPr lang="en-US" sz="5333" b="1" dirty="0">
                <a:solidFill>
                  <a:srgbClr val="C00000"/>
                </a:solidFill>
                <a:latin typeface="Arial" pitchFamily="34" charset="0"/>
                <a:cs typeface="Arial" pitchFamily="34" charset="0"/>
              </a:rPr>
              <a:t> </a:t>
            </a:r>
            <a:r>
              <a:rPr lang="en-US" sz="5333" b="1" dirty="0" err="1">
                <a:solidFill>
                  <a:srgbClr val="C00000"/>
                </a:solidFill>
                <a:latin typeface="Arial" pitchFamily="34" charset="0"/>
                <a:cs typeface="Arial" pitchFamily="34" charset="0"/>
              </a:rPr>
              <a:t>sản</a:t>
            </a:r>
            <a:endParaRPr lang="en-US" sz="5333" b="1" dirty="0"/>
          </a:p>
        </p:txBody>
      </p:sp>
      <p:sp>
        <p:nvSpPr>
          <p:cNvPr id="9" name="Rounded Rectangle 8"/>
          <p:cNvSpPr/>
          <p:nvPr/>
        </p:nvSpPr>
        <p:spPr>
          <a:xfrm>
            <a:off x="750626" y="2415654"/>
            <a:ext cx="10740789" cy="3207224"/>
          </a:xfrm>
          <a:prstGeom prst="roundRect">
            <a:avLst/>
          </a:prstGeom>
          <a:solidFill>
            <a:schemeClr val="accent4">
              <a:lumMod val="60000"/>
              <a:lumOff val="40000"/>
            </a:schemeClr>
          </a:solidFill>
          <a:ln/>
        </p:spPr>
        <p:style>
          <a:lnRef idx="1">
            <a:schemeClr val="accent2"/>
          </a:lnRef>
          <a:fillRef idx="2">
            <a:schemeClr val="accent2"/>
          </a:fillRef>
          <a:effectRef idx="1">
            <a:schemeClr val="accent2"/>
          </a:effectRef>
          <a:fontRef idx="minor">
            <a:schemeClr val="dk1"/>
          </a:fontRef>
        </p:style>
        <p:txBody>
          <a:bodyPr anchor="ctr"/>
          <a:lstStyle/>
          <a:p>
            <a:pPr>
              <a:defRPr/>
            </a:pPr>
            <a:r>
              <a:rPr lang="en-US" sz="4800" dirty="0">
                <a:latin typeface="Arial" pitchFamily="34" charset="0"/>
                <a:cs typeface="Arial" pitchFamily="34" charset="0"/>
              </a:rPr>
              <a:t>L</a:t>
            </a:r>
            <a:r>
              <a:rPr lang="vi-VN" sz="4800" dirty="0">
                <a:cs typeface="Arial" pitchFamily="34" charset="0"/>
              </a:rPr>
              <a:t>à những quan hệ xã hội phát sinh giữa các chủ thể trong quá trình </a:t>
            </a:r>
            <a:r>
              <a:rPr lang="vi-VN" sz="4800" dirty="0">
                <a:solidFill>
                  <a:srgbClr val="C00000"/>
                </a:solidFill>
                <a:cs typeface="Arial" pitchFamily="34" charset="0"/>
              </a:rPr>
              <a:t>sản xuất</a:t>
            </a:r>
            <a:r>
              <a:rPr lang="vi-VN" sz="4800" dirty="0">
                <a:cs typeface="Arial" pitchFamily="34" charset="0"/>
              </a:rPr>
              <a:t>, </a:t>
            </a:r>
            <a:r>
              <a:rPr lang="vi-VN" sz="4800" dirty="0">
                <a:solidFill>
                  <a:srgbClr val="C00000"/>
                </a:solidFill>
                <a:cs typeface="Arial" pitchFamily="34" charset="0"/>
              </a:rPr>
              <a:t>phân phối</a:t>
            </a:r>
            <a:r>
              <a:rPr lang="en-US" sz="4800" dirty="0">
                <a:solidFill>
                  <a:srgbClr val="C00000"/>
                </a:solidFill>
                <a:latin typeface="Arial" pitchFamily="34" charset="0"/>
                <a:cs typeface="Arial" pitchFamily="34" charset="0"/>
              </a:rPr>
              <a:t>,</a:t>
            </a:r>
            <a:r>
              <a:rPr lang="vi-VN" sz="4800" dirty="0">
                <a:solidFill>
                  <a:srgbClr val="C00000"/>
                </a:solidFill>
                <a:cs typeface="Arial" pitchFamily="34" charset="0"/>
              </a:rPr>
              <a:t> lưu thông </a:t>
            </a:r>
            <a:r>
              <a:rPr lang="vi-VN" sz="4800" dirty="0">
                <a:cs typeface="Arial" pitchFamily="34" charset="0"/>
              </a:rPr>
              <a:t>và </a:t>
            </a:r>
            <a:r>
              <a:rPr lang="vi-VN" sz="4800" dirty="0">
                <a:solidFill>
                  <a:srgbClr val="C00000"/>
                </a:solidFill>
                <a:cs typeface="Arial" pitchFamily="34" charset="0"/>
              </a:rPr>
              <a:t>tiêu dùng</a:t>
            </a:r>
            <a:r>
              <a:rPr lang="en-US" sz="4800" dirty="0">
                <a:latin typeface="Arial" pitchFamily="34" charset="0"/>
                <a:cs typeface="Arial" pitchFamily="34" charset="0"/>
              </a:rPr>
              <a:t>.</a:t>
            </a:r>
            <a:endParaRPr lang="vi-VN" sz="4800" b="1" dirty="0">
              <a:cs typeface="Arial" pitchFamily="34" charset="0"/>
            </a:endParaRPr>
          </a:p>
        </p:txBody>
      </p:sp>
    </p:spTree>
    <p:extLst>
      <p:ext uri="{BB962C8B-B14F-4D97-AF65-F5344CB8AC3E}">
        <p14:creationId xmlns:p14="http://schemas.microsoft.com/office/powerpoint/2010/main" val="3609925866"/>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1)">
                                      <p:cBhvr>
                                        <p:cTn id="7" dur="2000"/>
                                        <p:tgtEl>
                                          <p:spTgt spid="5"/>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1000"/>
                                        <p:tgtEl>
                                          <p:spTgt spid="9"/>
                                        </p:tgtEl>
                                      </p:cBhvr>
                                    </p:animEffect>
                                    <p:anim calcmode="lin" valueType="num">
                                      <p:cBhvr>
                                        <p:cTn id="13" dur="1000" fill="hold"/>
                                        <p:tgtEl>
                                          <p:spTgt spid="9"/>
                                        </p:tgtEl>
                                        <p:attrNameLst>
                                          <p:attrName>ppt_x</p:attrName>
                                        </p:attrNameLst>
                                      </p:cBhvr>
                                      <p:tavLst>
                                        <p:tav tm="0">
                                          <p:val>
                                            <p:strVal val="#ppt_x"/>
                                          </p:val>
                                        </p:tav>
                                        <p:tav tm="100000">
                                          <p:val>
                                            <p:strVal val="#ppt_x"/>
                                          </p:val>
                                        </p:tav>
                                      </p:tavLst>
                                    </p:anim>
                                    <p:anim calcmode="lin" valueType="num">
                                      <p:cBhvr>
                                        <p:cTn id="14"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9"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353783" y="938094"/>
            <a:ext cx="9487747" cy="1246188"/>
          </a:xfrm>
          <a:prstGeom prst="rect">
            <a:avLst/>
          </a:prstGeom>
          <a:solidFill>
            <a:srgbClr val="E4F41A"/>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algn="ctr">
              <a:defRPr/>
            </a:pPr>
            <a:r>
              <a:rPr lang="en-US" sz="4400" b="1" dirty="0" err="1">
                <a:solidFill>
                  <a:srgbClr val="7030A0"/>
                </a:solidFill>
                <a:latin typeface="Times New Roman" panose="02020603050405020304" pitchFamily="18" charset="0"/>
                <a:cs typeface="Times New Roman" panose="02020603050405020304" pitchFamily="18" charset="0"/>
              </a:rPr>
              <a:t>Pháp</a:t>
            </a:r>
            <a:r>
              <a:rPr lang="en-US" sz="4400" b="1" dirty="0">
                <a:solidFill>
                  <a:srgbClr val="7030A0"/>
                </a:solidFill>
                <a:latin typeface="Times New Roman" panose="02020603050405020304" pitchFamily="18" charset="0"/>
                <a:cs typeface="Times New Roman" panose="02020603050405020304" pitchFamily="18" charset="0"/>
              </a:rPr>
              <a:t> </a:t>
            </a:r>
            <a:r>
              <a:rPr lang="vi-VN" sz="4400" b="1" dirty="0">
                <a:solidFill>
                  <a:srgbClr val="7030A0"/>
                </a:solidFill>
                <a:latin typeface="Times New Roman" panose="02020603050405020304" pitchFamily="18" charset="0"/>
                <a:cs typeface="Times New Roman" panose="02020603050405020304" pitchFamily="18" charset="0"/>
              </a:rPr>
              <a:t>luật Dân sự điều chỉnh các nhóm quan hệ tài sản </a:t>
            </a:r>
            <a:r>
              <a:rPr lang="en-US" sz="4400" b="1" dirty="0" err="1">
                <a:solidFill>
                  <a:srgbClr val="7030A0"/>
                </a:solidFill>
                <a:latin typeface="Times New Roman" panose="02020603050405020304" pitchFamily="18" charset="0"/>
                <a:cs typeface="Times New Roman" panose="02020603050405020304" pitchFamily="18" charset="0"/>
              </a:rPr>
              <a:t>như</a:t>
            </a:r>
            <a:endParaRPr lang="vi-VN" sz="4400" b="1" dirty="0">
              <a:solidFill>
                <a:srgbClr val="7030A0"/>
              </a:solidFill>
              <a:latin typeface="Times New Roman" panose="02020603050405020304" pitchFamily="18" charset="0"/>
              <a:cs typeface="Times New Roman" panose="02020603050405020304" pitchFamily="18" charset="0"/>
            </a:endParaRPr>
          </a:p>
        </p:txBody>
      </p:sp>
      <p:sp>
        <p:nvSpPr>
          <p:cNvPr id="3" name="Rounded Rectangle 2"/>
          <p:cNvSpPr/>
          <p:nvPr/>
        </p:nvSpPr>
        <p:spPr>
          <a:xfrm>
            <a:off x="1724025" y="2867552"/>
            <a:ext cx="8743949" cy="637762"/>
          </a:xfrm>
          <a:prstGeom prst="roundRect">
            <a:avLst/>
          </a:prstGeom>
          <a:solidFill>
            <a:schemeClr val="bg2">
              <a:lumMod val="9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vi-VN" sz="4267" b="1" dirty="0">
                <a:solidFill>
                  <a:schemeClr val="tx1"/>
                </a:solidFill>
                <a:cs typeface="Arial" pitchFamily="34" charset="0"/>
              </a:rPr>
              <a:t>Quan hệ sở hữu</a:t>
            </a:r>
            <a:endParaRPr lang="en-US" sz="4267" b="1" dirty="0">
              <a:solidFill>
                <a:schemeClr val="tx1"/>
              </a:solidFill>
              <a:latin typeface="Arial" pitchFamily="34" charset="0"/>
              <a:cs typeface="Arial" pitchFamily="34" charset="0"/>
            </a:endParaRPr>
          </a:p>
        </p:txBody>
      </p:sp>
      <p:sp>
        <p:nvSpPr>
          <p:cNvPr id="7" name="Rounded Rectangle 6"/>
          <p:cNvSpPr/>
          <p:nvPr/>
        </p:nvSpPr>
        <p:spPr>
          <a:xfrm>
            <a:off x="1745191" y="3589038"/>
            <a:ext cx="8722783" cy="542925"/>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vi-VN" sz="4267" b="1" dirty="0">
                <a:solidFill>
                  <a:schemeClr val="tx1"/>
                </a:solidFill>
                <a:cs typeface="Arial" pitchFamily="34" charset="0"/>
              </a:rPr>
              <a:t>Quan hệ nghĩa vụ và hợp đồng</a:t>
            </a:r>
            <a:r>
              <a:rPr lang="en-US" sz="4267" b="1" dirty="0">
                <a:solidFill>
                  <a:schemeClr val="tx1"/>
                </a:solidFill>
                <a:cs typeface="Arial" pitchFamily="34" charset="0"/>
              </a:rPr>
              <a:t> </a:t>
            </a:r>
            <a:endParaRPr lang="en-US" sz="4267" b="1" dirty="0">
              <a:solidFill>
                <a:schemeClr val="tx1"/>
              </a:solidFill>
              <a:latin typeface="Arial" pitchFamily="34" charset="0"/>
              <a:cs typeface="Arial" pitchFamily="34" charset="0"/>
            </a:endParaRPr>
          </a:p>
        </p:txBody>
      </p:sp>
      <p:sp>
        <p:nvSpPr>
          <p:cNvPr id="8" name="Rounded Rectangle 7"/>
          <p:cNvSpPr/>
          <p:nvPr/>
        </p:nvSpPr>
        <p:spPr>
          <a:xfrm>
            <a:off x="627796" y="5519671"/>
            <a:ext cx="10959153" cy="633412"/>
          </a:xfrm>
          <a:prstGeom prst="roundRect">
            <a:avLst/>
          </a:prstGeom>
          <a:solidFill>
            <a:schemeClr val="accent2">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vi-VN" sz="4267" b="1" dirty="0">
                <a:solidFill>
                  <a:schemeClr val="tx1"/>
                </a:solidFill>
                <a:cs typeface="Arial" pitchFamily="34" charset="0"/>
              </a:rPr>
              <a:t>Quan hệ bồi thường thiệt hại ngoài hợp đồng</a:t>
            </a:r>
            <a:endParaRPr lang="en-US" sz="4267" b="1" dirty="0">
              <a:solidFill>
                <a:schemeClr val="tx1"/>
              </a:solidFill>
              <a:latin typeface="Arial" pitchFamily="34" charset="0"/>
              <a:cs typeface="Arial" pitchFamily="34" charset="0"/>
            </a:endParaRPr>
          </a:p>
        </p:txBody>
      </p:sp>
      <p:sp>
        <p:nvSpPr>
          <p:cNvPr id="9" name="Rounded Rectangle 8"/>
          <p:cNvSpPr/>
          <p:nvPr/>
        </p:nvSpPr>
        <p:spPr>
          <a:xfrm>
            <a:off x="1734609" y="4188584"/>
            <a:ext cx="8743951" cy="609600"/>
          </a:xfrm>
          <a:prstGeom prst="roundRect">
            <a:avLst/>
          </a:prstGeom>
          <a:solidFill>
            <a:schemeClr val="accent4">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vi-VN" sz="4267" b="1" dirty="0">
                <a:solidFill>
                  <a:schemeClr val="tx1"/>
                </a:solidFill>
                <a:cs typeface="Arial" pitchFamily="34" charset="0"/>
              </a:rPr>
              <a:t>Quan hệ về thừa kế</a:t>
            </a:r>
            <a:endParaRPr lang="en-US" sz="4267" b="1" dirty="0">
              <a:solidFill>
                <a:schemeClr val="tx1"/>
              </a:solidFill>
              <a:latin typeface="Arial" pitchFamily="34" charset="0"/>
              <a:cs typeface="Arial" pitchFamily="34" charset="0"/>
            </a:endParaRPr>
          </a:p>
        </p:txBody>
      </p:sp>
      <p:sp>
        <p:nvSpPr>
          <p:cNvPr id="10" name="Rounded Rectangle 9"/>
          <p:cNvSpPr/>
          <p:nvPr/>
        </p:nvSpPr>
        <p:spPr>
          <a:xfrm>
            <a:off x="1734609" y="4881909"/>
            <a:ext cx="8743949" cy="554037"/>
          </a:xfrm>
          <a:prstGeom prst="roundRect">
            <a:avLst/>
          </a:prstGeom>
          <a:solidFill>
            <a:schemeClr val="accent6">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vi-VN" sz="4267" b="1" dirty="0">
                <a:solidFill>
                  <a:schemeClr val="tx1"/>
                </a:solidFill>
                <a:cs typeface="Arial" pitchFamily="34" charset="0"/>
              </a:rPr>
              <a:t>Quan hệ về sở hữu trí tuệ</a:t>
            </a:r>
            <a:endParaRPr lang="en-US" sz="4267" b="1" dirty="0">
              <a:solidFill>
                <a:schemeClr val="tx1"/>
              </a:solidFill>
              <a:latin typeface="Arial" pitchFamily="34" charset="0"/>
              <a:cs typeface="Arial" pitchFamily="34" charset="0"/>
            </a:endParaRPr>
          </a:p>
        </p:txBody>
      </p:sp>
    </p:spTree>
    <p:extLst>
      <p:ext uri="{BB962C8B-B14F-4D97-AF65-F5344CB8AC3E}">
        <p14:creationId xmlns:p14="http://schemas.microsoft.com/office/powerpoint/2010/main" val="3221132716"/>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1)">
                                      <p:cBhvr>
                                        <p:cTn id="7" dur="2000"/>
                                        <p:tgtEl>
                                          <p:spTgt spid="5"/>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circle(in)">
                                      <p:cBhvr>
                                        <p:cTn id="12" dur="2000"/>
                                        <p:tgtEl>
                                          <p:spTgt spid="3"/>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wipe(down)">
                                      <p:cBhvr>
                                        <p:cTn id="17" dur="500"/>
                                        <p:tgtEl>
                                          <p:spTgt spid="7"/>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21" presetClass="entr" presetSubtype="1" fill="hold" grpId="0"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wheel(1)">
                                      <p:cBhvr>
                                        <p:cTn id="22" dur="2000"/>
                                        <p:tgtEl>
                                          <p:spTgt spid="8"/>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21" presetClass="entr" presetSubtype="1" fill="hold" grpId="0" nodeType="click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wheel(1)">
                                      <p:cBhvr>
                                        <p:cTn id="27" dur="2000"/>
                                        <p:tgtEl>
                                          <p:spTgt spid="9"/>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21" presetClass="entr" presetSubtype="1" fill="hold" grpId="0" nodeType="clickEffect">
                                  <p:stCondLst>
                                    <p:cond delay="0"/>
                                  </p:stCondLst>
                                  <p:childTnLst>
                                    <p:set>
                                      <p:cBhvr>
                                        <p:cTn id="31" dur="1" fill="hold">
                                          <p:stCondLst>
                                            <p:cond delay="0"/>
                                          </p:stCondLst>
                                        </p:cTn>
                                        <p:tgtEl>
                                          <p:spTgt spid="10"/>
                                        </p:tgtEl>
                                        <p:attrNameLst>
                                          <p:attrName>style.visibility</p:attrName>
                                        </p:attrNameLst>
                                      </p:cBhvr>
                                      <p:to>
                                        <p:strVal val="visible"/>
                                      </p:to>
                                    </p:set>
                                    <p:animEffect transition="in" filter="wheel(1)">
                                      <p:cBhvr>
                                        <p:cTn id="32" dur="2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3" grpId="0" animBg="1"/>
      <p:bldP spid="7" grpId="0" animBg="1"/>
      <p:bldP spid="8" grpId="0" animBg="1"/>
      <p:bldP spid="9" grpId="0" animBg="1"/>
      <p:bldP spid="10"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333072" y="973677"/>
            <a:ext cx="9465733" cy="1096963"/>
          </a:xfrm>
          <a:prstGeom prst="rect">
            <a:avLst/>
          </a:prstGeom>
          <a:solidFill>
            <a:schemeClr val="accent4">
              <a:lumMod val="20000"/>
              <a:lumOff val="80000"/>
            </a:schemeClr>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a:defRPr/>
            </a:pPr>
            <a:r>
              <a:rPr lang="en-US" sz="4267" b="1" dirty="0">
                <a:latin typeface="Arial" pitchFamily="34" charset="0"/>
                <a:cs typeface="Arial" pitchFamily="34" charset="0"/>
              </a:rPr>
              <a:t>3.1.2.2. </a:t>
            </a:r>
            <a:r>
              <a:rPr lang="en-US" sz="5333" b="1" dirty="0" err="1">
                <a:latin typeface="Arial" pitchFamily="34" charset="0"/>
                <a:cs typeface="Arial" pitchFamily="34" charset="0"/>
              </a:rPr>
              <a:t>Quan</a:t>
            </a:r>
            <a:r>
              <a:rPr lang="en-US" sz="5333" b="1" dirty="0">
                <a:latin typeface="Arial" pitchFamily="34" charset="0"/>
                <a:cs typeface="Arial" pitchFamily="34" charset="0"/>
              </a:rPr>
              <a:t> </a:t>
            </a:r>
            <a:r>
              <a:rPr lang="en-US" sz="5333" b="1" dirty="0" err="1">
                <a:latin typeface="Arial" pitchFamily="34" charset="0"/>
                <a:cs typeface="Arial" pitchFamily="34" charset="0"/>
              </a:rPr>
              <a:t>hệ</a:t>
            </a:r>
            <a:r>
              <a:rPr lang="en-US" sz="5333" b="1" dirty="0">
                <a:latin typeface="Arial" pitchFamily="34" charset="0"/>
                <a:cs typeface="Arial" pitchFamily="34" charset="0"/>
              </a:rPr>
              <a:t> </a:t>
            </a:r>
            <a:r>
              <a:rPr lang="en-US" sz="5333" b="1" dirty="0" err="1">
                <a:latin typeface="Arial" pitchFamily="34" charset="0"/>
                <a:cs typeface="Arial" pitchFamily="34" charset="0"/>
              </a:rPr>
              <a:t>về</a:t>
            </a:r>
            <a:r>
              <a:rPr lang="en-US" sz="5333" b="1" dirty="0">
                <a:latin typeface="Arial" pitchFamily="34" charset="0"/>
                <a:cs typeface="Arial" pitchFamily="34" charset="0"/>
              </a:rPr>
              <a:t> </a:t>
            </a:r>
            <a:r>
              <a:rPr lang="en-US" sz="5333" b="1" dirty="0" err="1">
                <a:solidFill>
                  <a:srgbClr val="C00000"/>
                </a:solidFill>
                <a:latin typeface="Arial" pitchFamily="34" charset="0"/>
                <a:cs typeface="Arial" pitchFamily="34" charset="0"/>
              </a:rPr>
              <a:t>nhân</a:t>
            </a:r>
            <a:r>
              <a:rPr lang="en-US" sz="5333" b="1" dirty="0">
                <a:solidFill>
                  <a:srgbClr val="C00000"/>
                </a:solidFill>
                <a:latin typeface="Arial" pitchFamily="34" charset="0"/>
                <a:cs typeface="Arial" pitchFamily="34" charset="0"/>
              </a:rPr>
              <a:t> </a:t>
            </a:r>
            <a:r>
              <a:rPr lang="en-US" sz="5333" b="1" dirty="0" err="1">
                <a:solidFill>
                  <a:srgbClr val="C00000"/>
                </a:solidFill>
                <a:latin typeface="Arial" pitchFamily="34" charset="0"/>
                <a:cs typeface="Arial" pitchFamily="34" charset="0"/>
              </a:rPr>
              <a:t>thân</a:t>
            </a:r>
            <a:endParaRPr lang="en-US" sz="5333" b="1" dirty="0"/>
          </a:p>
        </p:txBody>
      </p:sp>
      <p:sp>
        <p:nvSpPr>
          <p:cNvPr id="9" name="Rounded Rectangle 8"/>
          <p:cNvSpPr/>
          <p:nvPr/>
        </p:nvSpPr>
        <p:spPr>
          <a:xfrm>
            <a:off x="723473" y="2656896"/>
            <a:ext cx="10684933" cy="741363"/>
          </a:xfrm>
          <a:prstGeom prst="roundRect">
            <a:avLst/>
          </a:prstGeom>
          <a:ln/>
        </p:spPr>
        <p:style>
          <a:lnRef idx="1">
            <a:schemeClr val="accent2"/>
          </a:lnRef>
          <a:fillRef idx="2">
            <a:schemeClr val="accent2"/>
          </a:fillRef>
          <a:effectRef idx="1">
            <a:schemeClr val="accent2"/>
          </a:effectRef>
          <a:fontRef idx="minor">
            <a:schemeClr val="dk1"/>
          </a:fontRef>
        </p:style>
        <p:txBody>
          <a:bodyPr anchor="ctr"/>
          <a:lstStyle/>
          <a:p>
            <a:pPr algn="just">
              <a:defRPr/>
            </a:pPr>
            <a:r>
              <a:rPr lang="en-US" sz="4267" dirty="0">
                <a:latin typeface="Arial" pitchFamily="34" charset="0"/>
                <a:cs typeface="Arial" pitchFamily="34" charset="0"/>
              </a:rPr>
              <a:t>L</a:t>
            </a:r>
            <a:r>
              <a:rPr lang="vi-VN" sz="4267" dirty="0">
                <a:cs typeface="Arial" pitchFamily="34" charset="0"/>
              </a:rPr>
              <a:t>à quyền dân sự gắn liền với mỗi cá nhân</a:t>
            </a:r>
            <a:endParaRPr lang="vi-VN" sz="4267" b="1" dirty="0">
              <a:cs typeface="Arial" pitchFamily="34" charset="0"/>
            </a:endParaRPr>
          </a:p>
        </p:txBody>
      </p:sp>
      <p:sp>
        <p:nvSpPr>
          <p:cNvPr id="11" name="Rounded Rectangle 10"/>
          <p:cNvSpPr/>
          <p:nvPr/>
        </p:nvSpPr>
        <p:spPr>
          <a:xfrm>
            <a:off x="819151" y="4050844"/>
            <a:ext cx="10684933" cy="763588"/>
          </a:xfrm>
          <a:prstGeom prst="roundRect">
            <a:avLst/>
          </a:prstGeom>
          <a:ln/>
        </p:spPr>
        <p:style>
          <a:lnRef idx="1">
            <a:schemeClr val="accent1"/>
          </a:lnRef>
          <a:fillRef idx="2">
            <a:schemeClr val="accent1"/>
          </a:fillRef>
          <a:effectRef idx="1">
            <a:schemeClr val="accent1"/>
          </a:effectRef>
          <a:fontRef idx="minor">
            <a:schemeClr val="dk1"/>
          </a:fontRef>
        </p:style>
        <p:txBody>
          <a:bodyPr anchor="ctr"/>
          <a:lstStyle/>
          <a:p>
            <a:pPr algn="just">
              <a:defRPr/>
            </a:pPr>
            <a:r>
              <a:rPr lang="en-US" sz="4267" dirty="0">
                <a:latin typeface="Arial" pitchFamily="34" charset="0"/>
                <a:cs typeface="Arial" pitchFamily="34" charset="0"/>
              </a:rPr>
              <a:t>K</a:t>
            </a:r>
            <a:r>
              <a:rPr lang="vi-VN" sz="4267" dirty="0">
                <a:cs typeface="Arial" pitchFamily="34" charset="0"/>
              </a:rPr>
              <a:t>hông thể chuyển giao cho người khác, </a:t>
            </a:r>
            <a:endParaRPr lang="vi-VN" sz="4267" b="1" dirty="0">
              <a:cs typeface="Arial" pitchFamily="34" charset="0"/>
            </a:endParaRPr>
          </a:p>
        </p:txBody>
      </p:sp>
      <p:sp>
        <p:nvSpPr>
          <p:cNvPr id="12" name="Rounded Rectangle 11"/>
          <p:cNvSpPr/>
          <p:nvPr/>
        </p:nvSpPr>
        <p:spPr>
          <a:xfrm>
            <a:off x="627797" y="5307905"/>
            <a:ext cx="10876287" cy="781051"/>
          </a:xfrm>
          <a:prstGeom prst="roundRect">
            <a:avLst/>
          </a:prstGeom>
          <a:ln/>
        </p:spPr>
        <p:style>
          <a:lnRef idx="1">
            <a:schemeClr val="accent4"/>
          </a:lnRef>
          <a:fillRef idx="2">
            <a:schemeClr val="accent4"/>
          </a:fillRef>
          <a:effectRef idx="1">
            <a:schemeClr val="accent4"/>
          </a:effectRef>
          <a:fontRef idx="minor">
            <a:schemeClr val="dk1"/>
          </a:fontRef>
        </p:style>
        <p:txBody>
          <a:bodyPr anchor="ctr"/>
          <a:lstStyle/>
          <a:p>
            <a:pPr algn="just">
              <a:defRPr/>
            </a:pPr>
            <a:r>
              <a:rPr lang="en-US" sz="4267" dirty="0">
                <a:latin typeface="Arial" pitchFamily="34" charset="0"/>
                <a:cs typeface="Arial" pitchFamily="34" charset="0"/>
              </a:rPr>
              <a:t>T</a:t>
            </a:r>
            <a:r>
              <a:rPr lang="vi-VN" sz="4267" dirty="0">
                <a:cs typeface="Arial" pitchFamily="34" charset="0"/>
              </a:rPr>
              <a:t>rừ trường hợp luật khác có liên quan quy định</a:t>
            </a:r>
            <a:endParaRPr lang="vi-VN" sz="4267" b="1" dirty="0">
              <a:cs typeface="Arial" pitchFamily="34" charset="0"/>
            </a:endParaRPr>
          </a:p>
        </p:txBody>
      </p:sp>
    </p:spTree>
    <p:extLst>
      <p:ext uri="{BB962C8B-B14F-4D97-AF65-F5344CB8AC3E}">
        <p14:creationId xmlns:p14="http://schemas.microsoft.com/office/powerpoint/2010/main" val="3183370298"/>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1)">
                                      <p:cBhvr>
                                        <p:cTn id="7" dur="2000"/>
                                        <p:tgtEl>
                                          <p:spTgt spid="5"/>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1000"/>
                                        <p:tgtEl>
                                          <p:spTgt spid="9"/>
                                        </p:tgtEl>
                                      </p:cBhvr>
                                    </p:animEffect>
                                    <p:anim calcmode="lin" valueType="num">
                                      <p:cBhvr>
                                        <p:cTn id="13" dur="1000" fill="hold"/>
                                        <p:tgtEl>
                                          <p:spTgt spid="9"/>
                                        </p:tgtEl>
                                        <p:attrNameLst>
                                          <p:attrName>ppt_x</p:attrName>
                                        </p:attrNameLst>
                                      </p:cBhvr>
                                      <p:tavLst>
                                        <p:tav tm="0">
                                          <p:val>
                                            <p:strVal val="#ppt_x"/>
                                          </p:val>
                                        </p:tav>
                                        <p:tav tm="100000">
                                          <p:val>
                                            <p:strVal val="#ppt_x"/>
                                          </p:val>
                                        </p:tav>
                                      </p:tavLst>
                                    </p:anim>
                                    <p:anim calcmode="lin" valueType="num">
                                      <p:cBhvr>
                                        <p:cTn id="14"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fade">
                                      <p:cBhvr>
                                        <p:cTn id="19" dur="1000"/>
                                        <p:tgtEl>
                                          <p:spTgt spid="11"/>
                                        </p:tgtEl>
                                      </p:cBhvr>
                                    </p:animEffect>
                                    <p:anim calcmode="lin" valueType="num">
                                      <p:cBhvr>
                                        <p:cTn id="20" dur="1000" fill="hold"/>
                                        <p:tgtEl>
                                          <p:spTgt spid="11"/>
                                        </p:tgtEl>
                                        <p:attrNameLst>
                                          <p:attrName>ppt_x</p:attrName>
                                        </p:attrNameLst>
                                      </p:cBhvr>
                                      <p:tavLst>
                                        <p:tav tm="0">
                                          <p:val>
                                            <p:strVal val="#ppt_x"/>
                                          </p:val>
                                        </p:tav>
                                        <p:tav tm="100000">
                                          <p:val>
                                            <p:strVal val="#ppt_x"/>
                                          </p:val>
                                        </p:tav>
                                      </p:tavLst>
                                    </p:anim>
                                    <p:anim calcmode="lin" valueType="num">
                                      <p:cBhvr>
                                        <p:cTn id="21"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22" fill="hold" nodeType="clickPar">
                      <p:stCondLst>
                        <p:cond delay="indefinite"/>
                      </p:stCondLst>
                      <p:childTnLst>
                        <p:par>
                          <p:cTn id="23" fill="hold" nodeType="withGroup">
                            <p:stCondLst>
                              <p:cond delay="0"/>
                            </p:stCondLst>
                            <p:childTnLst>
                              <p:par>
                                <p:cTn id="24" presetID="42" presetClass="entr" presetSubtype="0" fill="hold" grpId="0" nodeType="clickEffect">
                                  <p:stCondLst>
                                    <p:cond delay="0"/>
                                  </p:stCondLst>
                                  <p:childTnLst>
                                    <p:set>
                                      <p:cBhvr>
                                        <p:cTn id="25" dur="1" fill="hold">
                                          <p:stCondLst>
                                            <p:cond delay="0"/>
                                          </p:stCondLst>
                                        </p:cTn>
                                        <p:tgtEl>
                                          <p:spTgt spid="12"/>
                                        </p:tgtEl>
                                        <p:attrNameLst>
                                          <p:attrName>style.visibility</p:attrName>
                                        </p:attrNameLst>
                                      </p:cBhvr>
                                      <p:to>
                                        <p:strVal val="visible"/>
                                      </p:to>
                                    </p:set>
                                    <p:animEffect transition="in" filter="fade">
                                      <p:cBhvr>
                                        <p:cTn id="26" dur="1000"/>
                                        <p:tgtEl>
                                          <p:spTgt spid="12"/>
                                        </p:tgtEl>
                                      </p:cBhvr>
                                    </p:animEffect>
                                    <p:anim calcmode="lin" valueType="num">
                                      <p:cBhvr>
                                        <p:cTn id="27" dur="1000" fill="hold"/>
                                        <p:tgtEl>
                                          <p:spTgt spid="12"/>
                                        </p:tgtEl>
                                        <p:attrNameLst>
                                          <p:attrName>ppt_x</p:attrName>
                                        </p:attrNameLst>
                                      </p:cBhvr>
                                      <p:tavLst>
                                        <p:tav tm="0">
                                          <p:val>
                                            <p:strVal val="#ppt_x"/>
                                          </p:val>
                                        </p:tav>
                                        <p:tav tm="100000">
                                          <p:val>
                                            <p:strVal val="#ppt_x"/>
                                          </p:val>
                                        </p:tav>
                                      </p:tavLst>
                                    </p:anim>
                                    <p:anim calcmode="lin" valueType="num">
                                      <p:cBhvr>
                                        <p:cTn id="28"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9" grpId="0" animBg="1"/>
      <p:bldP spid="11" grpId="0" animBg="1"/>
      <p:bldP spid="12"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139715" y="997735"/>
            <a:ext cx="9649221" cy="1308737"/>
          </a:xfrm>
          <a:prstGeom prst="rect">
            <a:avLst/>
          </a:prstGeom>
          <a:solidFill>
            <a:schemeClr val="accent4">
              <a:lumMod val="20000"/>
              <a:lumOff val="80000"/>
            </a:schemeClr>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a:defRPr/>
            </a:pPr>
            <a:r>
              <a:rPr lang="vi-VN" sz="4267" b="1" dirty="0">
                <a:solidFill>
                  <a:srgbClr val="00B050"/>
                </a:solidFill>
                <a:cs typeface="Arial" pitchFamily="34" charset="0"/>
              </a:rPr>
              <a:t>- Nhóm thứ nhất: Quan hệ nhân thân không gắn với tài sản như:</a:t>
            </a:r>
            <a:endParaRPr lang="en-US" sz="5333" b="1" dirty="0">
              <a:solidFill>
                <a:srgbClr val="00B050"/>
              </a:solidFill>
            </a:endParaRPr>
          </a:p>
        </p:txBody>
      </p:sp>
      <p:sp>
        <p:nvSpPr>
          <p:cNvPr id="9" name="Rounded Rectangle 8"/>
          <p:cNvSpPr/>
          <p:nvPr/>
        </p:nvSpPr>
        <p:spPr>
          <a:xfrm>
            <a:off x="627797" y="2566793"/>
            <a:ext cx="10876287" cy="1298095"/>
          </a:xfrm>
          <a:prstGeom prst="roundRect">
            <a:avLst/>
          </a:prstGeom>
          <a:ln/>
        </p:spPr>
        <p:style>
          <a:lnRef idx="1">
            <a:schemeClr val="accent2"/>
          </a:lnRef>
          <a:fillRef idx="2">
            <a:schemeClr val="accent2"/>
          </a:fillRef>
          <a:effectRef idx="1">
            <a:schemeClr val="accent2"/>
          </a:effectRef>
          <a:fontRef idx="minor">
            <a:schemeClr val="dk1"/>
          </a:fontRef>
        </p:style>
        <p:txBody>
          <a:bodyPr anchor="ctr"/>
          <a:lstStyle/>
          <a:p>
            <a:pPr algn="just">
              <a:defRPr/>
            </a:pPr>
            <a:r>
              <a:rPr lang="vi-VN" sz="4267" b="1" dirty="0">
                <a:solidFill>
                  <a:srgbClr val="7030A0"/>
                </a:solidFill>
                <a:cs typeface="Arial" pitchFamily="34" charset="0"/>
              </a:rPr>
              <a:t>Quan hệ về họ tên và thay đổi họ tên, quyền về hình ảnh, danh dự, nhân phẩm</a:t>
            </a:r>
            <a:r>
              <a:rPr lang="en-US" sz="4267" b="1" dirty="0">
                <a:solidFill>
                  <a:srgbClr val="7030A0"/>
                </a:solidFill>
                <a:latin typeface="Arial" pitchFamily="34" charset="0"/>
                <a:cs typeface="Arial" pitchFamily="34" charset="0"/>
              </a:rPr>
              <a:t>….</a:t>
            </a:r>
            <a:r>
              <a:rPr lang="vi-VN" sz="4267" b="1" dirty="0">
                <a:solidFill>
                  <a:srgbClr val="7030A0"/>
                </a:solidFill>
                <a:cs typeface="Arial" pitchFamily="34" charset="0"/>
              </a:rPr>
              <a:t> </a:t>
            </a:r>
            <a:endParaRPr lang="en-US" sz="5333" b="1" dirty="0">
              <a:solidFill>
                <a:srgbClr val="7030A0"/>
              </a:solidFill>
            </a:endParaRPr>
          </a:p>
        </p:txBody>
      </p:sp>
      <p:sp>
        <p:nvSpPr>
          <p:cNvPr id="11" name="Rounded Rectangle 10"/>
          <p:cNvSpPr/>
          <p:nvPr/>
        </p:nvSpPr>
        <p:spPr>
          <a:xfrm>
            <a:off x="819151" y="3987094"/>
            <a:ext cx="10684933" cy="1253646"/>
          </a:xfrm>
          <a:prstGeom prst="roundRect">
            <a:avLst/>
          </a:prstGeom>
          <a:ln/>
        </p:spPr>
        <p:style>
          <a:lnRef idx="1">
            <a:schemeClr val="accent1"/>
          </a:lnRef>
          <a:fillRef idx="2">
            <a:schemeClr val="accent1"/>
          </a:fillRef>
          <a:effectRef idx="1">
            <a:schemeClr val="accent1"/>
          </a:effectRef>
          <a:fontRef idx="minor">
            <a:schemeClr val="dk1"/>
          </a:fontRef>
        </p:style>
        <p:txBody>
          <a:bodyPr anchor="ctr"/>
          <a:lstStyle/>
          <a:p>
            <a:pPr algn="just">
              <a:defRPr/>
            </a:pPr>
            <a:r>
              <a:rPr lang="vi-VN" sz="4267" b="1" dirty="0">
                <a:solidFill>
                  <a:srgbClr val="7030A0"/>
                </a:solidFill>
                <a:cs typeface="Arial" pitchFamily="34" charset="0"/>
              </a:rPr>
              <a:t>quyền đảm bảo an toàn tính mạng, sức khỏe, thân thể, quyền bí mật đời t</a:t>
            </a:r>
            <a:r>
              <a:rPr lang="en-US" sz="4267" b="1" dirty="0">
                <a:solidFill>
                  <a:srgbClr val="7030A0"/>
                </a:solidFill>
                <a:latin typeface="Arial" pitchFamily="34" charset="0"/>
                <a:cs typeface="Arial" pitchFamily="34" charset="0"/>
              </a:rPr>
              <a:t>ư…</a:t>
            </a:r>
            <a:endParaRPr lang="vi-VN" sz="4267" b="1" dirty="0">
              <a:solidFill>
                <a:srgbClr val="7030A0"/>
              </a:solidFill>
              <a:cs typeface="Arial" pitchFamily="34" charset="0"/>
            </a:endParaRPr>
          </a:p>
        </p:txBody>
      </p:sp>
      <p:sp>
        <p:nvSpPr>
          <p:cNvPr id="12" name="Rounded Rectangle 11"/>
          <p:cNvSpPr/>
          <p:nvPr/>
        </p:nvSpPr>
        <p:spPr>
          <a:xfrm>
            <a:off x="5923127" y="5362945"/>
            <a:ext cx="5602125" cy="873125"/>
          </a:xfrm>
          <a:prstGeom prst="roundRect">
            <a:avLst/>
          </a:prstGeom>
          <a:ln/>
        </p:spPr>
        <p:style>
          <a:lnRef idx="1">
            <a:schemeClr val="accent4"/>
          </a:lnRef>
          <a:fillRef idx="2">
            <a:schemeClr val="accent4"/>
          </a:fillRef>
          <a:effectRef idx="1">
            <a:schemeClr val="accent4"/>
          </a:effectRef>
          <a:fontRef idx="minor">
            <a:schemeClr val="dk1"/>
          </a:fontRef>
        </p:style>
        <p:txBody>
          <a:bodyPr anchor="ctr"/>
          <a:lstStyle/>
          <a:p>
            <a:pPr algn="ctr">
              <a:defRPr/>
            </a:pPr>
            <a:r>
              <a:rPr lang="vi-VN" sz="3600" b="1" dirty="0">
                <a:solidFill>
                  <a:srgbClr val="00B050"/>
                </a:solidFill>
                <a:cs typeface="Arial" pitchFamily="34" charset="0"/>
              </a:rPr>
              <a:t>(Điều 25 </a:t>
            </a:r>
            <a:r>
              <a:rPr lang="en-US" sz="3600" b="1" dirty="0">
                <a:solidFill>
                  <a:srgbClr val="00B050"/>
                </a:solidFill>
                <a:latin typeface="Arial" pitchFamily="34" charset="0"/>
                <a:cs typeface="Arial" pitchFamily="34" charset="0"/>
                <a:sym typeface="Wingdings" pitchFamily="2" charset="2"/>
              </a:rPr>
              <a:t></a:t>
            </a:r>
            <a:r>
              <a:rPr lang="vi-VN" sz="3600" b="1" dirty="0">
                <a:solidFill>
                  <a:srgbClr val="00B050"/>
                </a:solidFill>
                <a:cs typeface="Arial" pitchFamily="34" charset="0"/>
              </a:rPr>
              <a:t> 45/BLDS/2015</a:t>
            </a:r>
          </a:p>
        </p:txBody>
      </p:sp>
    </p:spTree>
    <p:extLst>
      <p:ext uri="{BB962C8B-B14F-4D97-AF65-F5344CB8AC3E}">
        <p14:creationId xmlns:p14="http://schemas.microsoft.com/office/powerpoint/2010/main" val="122105772"/>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1)">
                                      <p:cBhvr>
                                        <p:cTn id="7" dur="2000"/>
                                        <p:tgtEl>
                                          <p:spTgt spid="5"/>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1000"/>
                                        <p:tgtEl>
                                          <p:spTgt spid="9"/>
                                        </p:tgtEl>
                                      </p:cBhvr>
                                    </p:animEffect>
                                    <p:anim calcmode="lin" valueType="num">
                                      <p:cBhvr>
                                        <p:cTn id="13" dur="1000" fill="hold"/>
                                        <p:tgtEl>
                                          <p:spTgt spid="9"/>
                                        </p:tgtEl>
                                        <p:attrNameLst>
                                          <p:attrName>ppt_x</p:attrName>
                                        </p:attrNameLst>
                                      </p:cBhvr>
                                      <p:tavLst>
                                        <p:tav tm="0">
                                          <p:val>
                                            <p:strVal val="#ppt_x"/>
                                          </p:val>
                                        </p:tav>
                                        <p:tav tm="100000">
                                          <p:val>
                                            <p:strVal val="#ppt_x"/>
                                          </p:val>
                                        </p:tav>
                                      </p:tavLst>
                                    </p:anim>
                                    <p:anim calcmode="lin" valueType="num">
                                      <p:cBhvr>
                                        <p:cTn id="14"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fade">
                                      <p:cBhvr>
                                        <p:cTn id="19" dur="1000"/>
                                        <p:tgtEl>
                                          <p:spTgt spid="11"/>
                                        </p:tgtEl>
                                      </p:cBhvr>
                                    </p:animEffect>
                                    <p:anim calcmode="lin" valueType="num">
                                      <p:cBhvr>
                                        <p:cTn id="20" dur="1000" fill="hold"/>
                                        <p:tgtEl>
                                          <p:spTgt spid="11"/>
                                        </p:tgtEl>
                                        <p:attrNameLst>
                                          <p:attrName>ppt_x</p:attrName>
                                        </p:attrNameLst>
                                      </p:cBhvr>
                                      <p:tavLst>
                                        <p:tav tm="0">
                                          <p:val>
                                            <p:strVal val="#ppt_x"/>
                                          </p:val>
                                        </p:tav>
                                        <p:tav tm="100000">
                                          <p:val>
                                            <p:strVal val="#ppt_x"/>
                                          </p:val>
                                        </p:tav>
                                      </p:tavLst>
                                    </p:anim>
                                    <p:anim calcmode="lin" valueType="num">
                                      <p:cBhvr>
                                        <p:cTn id="21"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22" fill="hold" nodeType="clickPar">
                      <p:stCondLst>
                        <p:cond delay="indefinite"/>
                      </p:stCondLst>
                      <p:childTnLst>
                        <p:par>
                          <p:cTn id="23" fill="hold" nodeType="withGroup">
                            <p:stCondLst>
                              <p:cond delay="0"/>
                            </p:stCondLst>
                            <p:childTnLst>
                              <p:par>
                                <p:cTn id="24" presetID="42" presetClass="entr" presetSubtype="0" fill="hold" grpId="0" nodeType="clickEffect">
                                  <p:stCondLst>
                                    <p:cond delay="0"/>
                                  </p:stCondLst>
                                  <p:childTnLst>
                                    <p:set>
                                      <p:cBhvr>
                                        <p:cTn id="25" dur="1" fill="hold">
                                          <p:stCondLst>
                                            <p:cond delay="0"/>
                                          </p:stCondLst>
                                        </p:cTn>
                                        <p:tgtEl>
                                          <p:spTgt spid="12"/>
                                        </p:tgtEl>
                                        <p:attrNameLst>
                                          <p:attrName>style.visibility</p:attrName>
                                        </p:attrNameLst>
                                      </p:cBhvr>
                                      <p:to>
                                        <p:strVal val="visible"/>
                                      </p:to>
                                    </p:set>
                                    <p:animEffect transition="in" filter="fade">
                                      <p:cBhvr>
                                        <p:cTn id="26" dur="1000"/>
                                        <p:tgtEl>
                                          <p:spTgt spid="12"/>
                                        </p:tgtEl>
                                      </p:cBhvr>
                                    </p:animEffect>
                                    <p:anim calcmode="lin" valueType="num">
                                      <p:cBhvr>
                                        <p:cTn id="27" dur="1000" fill="hold"/>
                                        <p:tgtEl>
                                          <p:spTgt spid="12"/>
                                        </p:tgtEl>
                                        <p:attrNameLst>
                                          <p:attrName>ppt_x</p:attrName>
                                        </p:attrNameLst>
                                      </p:cBhvr>
                                      <p:tavLst>
                                        <p:tav tm="0">
                                          <p:val>
                                            <p:strVal val="#ppt_x"/>
                                          </p:val>
                                        </p:tav>
                                        <p:tav tm="100000">
                                          <p:val>
                                            <p:strVal val="#ppt_x"/>
                                          </p:val>
                                        </p:tav>
                                      </p:tavLst>
                                    </p:anim>
                                    <p:anim calcmode="lin" valueType="num">
                                      <p:cBhvr>
                                        <p:cTn id="28"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9" grpId="0" animBg="1"/>
      <p:bldP spid="11" grpId="0" animBg="1"/>
      <p:bldP spid="12"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444944" y="934041"/>
            <a:ext cx="9178137" cy="1431264"/>
          </a:xfrm>
          <a:prstGeom prst="rect">
            <a:avLst/>
          </a:prstGeom>
          <a:solidFill>
            <a:schemeClr val="accent4">
              <a:lumMod val="20000"/>
              <a:lumOff val="80000"/>
            </a:schemeClr>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a:defRPr/>
            </a:pPr>
            <a:r>
              <a:rPr lang="vi-VN" sz="4267" b="1" dirty="0">
                <a:solidFill>
                  <a:srgbClr val="00B050"/>
                </a:solidFill>
                <a:cs typeface="Arial" pitchFamily="34" charset="0"/>
              </a:rPr>
              <a:t>- Nhóm thứ </a:t>
            </a:r>
            <a:r>
              <a:rPr lang="en-US" sz="4267" b="1" dirty="0" err="1">
                <a:solidFill>
                  <a:srgbClr val="00B050"/>
                </a:solidFill>
                <a:latin typeface="Arial" pitchFamily="34" charset="0"/>
                <a:cs typeface="Arial" pitchFamily="34" charset="0"/>
              </a:rPr>
              <a:t>hai</a:t>
            </a:r>
            <a:r>
              <a:rPr lang="vi-VN" sz="4267" b="1" dirty="0">
                <a:solidFill>
                  <a:srgbClr val="00B050"/>
                </a:solidFill>
                <a:cs typeface="Arial" pitchFamily="34" charset="0"/>
              </a:rPr>
              <a:t>: </a:t>
            </a:r>
            <a:r>
              <a:rPr lang="vi-VN" sz="4267" dirty="0">
                <a:solidFill>
                  <a:srgbClr val="00B050"/>
                </a:solidFill>
                <a:cs typeface="Arial" pitchFamily="34" charset="0"/>
              </a:rPr>
              <a:t>Quan hệ nhân thân gắn với tài sản như</a:t>
            </a:r>
            <a:r>
              <a:rPr lang="en-US" sz="4267" dirty="0">
                <a:solidFill>
                  <a:srgbClr val="00B050"/>
                </a:solidFill>
                <a:latin typeface="Arial" pitchFamily="34" charset="0"/>
                <a:cs typeface="Arial" pitchFamily="34" charset="0"/>
              </a:rPr>
              <a:t>:</a:t>
            </a:r>
            <a:r>
              <a:rPr lang="vi-VN" sz="4267" dirty="0">
                <a:solidFill>
                  <a:srgbClr val="00B050"/>
                </a:solidFill>
                <a:cs typeface="Arial" pitchFamily="34" charset="0"/>
              </a:rPr>
              <a:t> </a:t>
            </a:r>
            <a:endParaRPr lang="en-US" sz="5333" dirty="0">
              <a:solidFill>
                <a:srgbClr val="00B050"/>
              </a:solidFill>
            </a:endParaRPr>
          </a:p>
        </p:txBody>
      </p:sp>
      <p:sp>
        <p:nvSpPr>
          <p:cNvPr id="9" name="Rounded Rectangle 8"/>
          <p:cNvSpPr/>
          <p:nvPr/>
        </p:nvSpPr>
        <p:spPr>
          <a:xfrm>
            <a:off x="721613" y="2808709"/>
            <a:ext cx="10684933" cy="1485189"/>
          </a:xfrm>
          <a:prstGeom prst="roundRect">
            <a:avLst/>
          </a:prstGeom>
          <a:solidFill>
            <a:schemeClr val="bg2">
              <a:lumMod val="75000"/>
            </a:schemeClr>
          </a:solidFill>
          <a:ln/>
        </p:spPr>
        <p:style>
          <a:lnRef idx="1">
            <a:schemeClr val="accent2"/>
          </a:lnRef>
          <a:fillRef idx="2">
            <a:schemeClr val="accent2"/>
          </a:fillRef>
          <a:effectRef idx="1">
            <a:schemeClr val="accent2"/>
          </a:effectRef>
          <a:fontRef idx="minor">
            <a:schemeClr val="dk1"/>
          </a:fontRef>
        </p:style>
        <p:txBody>
          <a:bodyPr anchor="ctr"/>
          <a:lstStyle/>
          <a:p>
            <a:pPr algn="just">
              <a:defRPr/>
            </a:pPr>
            <a:r>
              <a:rPr lang="vi-VN" sz="4267" b="1" dirty="0">
                <a:cs typeface="Arial" pitchFamily="34" charset="0"/>
              </a:rPr>
              <a:t>Quyền </a:t>
            </a:r>
            <a:r>
              <a:rPr lang="vi-VN" sz="4267" b="1" dirty="0">
                <a:solidFill>
                  <a:srgbClr val="C00000"/>
                </a:solidFill>
                <a:cs typeface="Arial" pitchFamily="34" charset="0"/>
              </a:rPr>
              <a:t>đặt tên </a:t>
            </a:r>
            <a:r>
              <a:rPr lang="vi-VN" sz="4267" b="1" dirty="0">
                <a:cs typeface="Arial" pitchFamily="34" charset="0"/>
              </a:rPr>
              <a:t>tác phẩm, quyền </a:t>
            </a:r>
            <a:r>
              <a:rPr lang="vi-VN" sz="4267" b="1" dirty="0">
                <a:solidFill>
                  <a:srgbClr val="C00000"/>
                </a:solidFill>
                <a:cs typeface="Arial" pitchFamily="34" charset="0"/>
              </a:rPr>
              <a:t>đứng tên</a:t>
            </a:r>
            <a:r>
              <a:rPr lang="vi-VN" sz="4267" b="1" dirty="0">
                <a:cs typeface="Arial" pitchFamily="34" charset="0"/>
              </a:rPr>
              <a:t> tác </a:t>
            </a:r>
            <a:r>
              <a:rPr lang="vi-VN" sz="4267" b="1" dirty="0" smtClean="0">
                <a:cs typeface="Arial" pitchFamily="34" charset="0"/>
              </a:rPr>
              <a:t>giả</a:t>
            </a:r>
            <a:r>
              <a:rPr lang="en-US" sz="4267" b="1" dirty="0" smtClean="0">
                <a:cs typeface="Arial" pitchFamily="34" charset="0"/>
              </a:rPr>
              <a:t>, </a:t>
            </a:r>
            <a:r>
              <a:rPr lang="en-US" sz="4267" b="1" dirty="0" err="1" smtClean="0">
                <a:cs typeface="Arial" pitchFamily="34" charset="0"/>
              </a:rPr>
              <a:t>đồng</a:t>
            </a:r>
            <a:r>
              <a:rPr lang="en-US" sz="4267" b="1" dirty="0" smtClean="0">
                <a:cs typeface="Arial" pitchFamily="34" charset="0"/>
              </a:rPr>
              <a:t> </a:t>
            </a:r>
            <a:r>
              <a:rPr lang="en-US" sz="4267" b="1" dirty="0" err="1" smtClean="0">
                <a:cs typeface="Arial" pitchFamily="34" charset="0"/>
              </a:rPr>
              <a:t>sơ</a:t>
            </a:r>
            <a:r>
              <a:rPr lang="en-US" sz="4267" b="1" dirty="0" smtClean="0">
                <a:cs typeface="Arial" pitchFamily="34" charset="0"/>
              </a:rPr>
              <a:t>̃ </a:t>
            </a:r>
            <a:r>
              <a:rPr lang="en-US" sz="4267" b="1" dirty="0" err="1" smtClean="0">
                <a:cs typeface="Arial" pitchFamily="34" charset="0"/>
              </a:rPr>
              <a:t>hữu</a:t>
            </a:r>
            <a:r>
              <a:rPr lang="en-US" sz="4267" b="1" dirty="0" smtClean="0">
                <a:cs typeface="Arial" pitchFamily="34" charset="0"/>
              </a:rPr>
              <a:t> </a:t>
            </a:r>
            <a:r>
              <a:rPr lang="en-US" sz="4267" b="1" dirty="0" err="1" smtClean="0">
                <a:cs typeface="Arial" pitchFamily="34" charset="0"/>
              </a:rPr>
              <a:t>sáng</a:t>
            </a:r>
            <a:r>
              <a:rPr lang="en-US" sz="4267" b="1" dirty="0" smtClean="0">
                <a:cs typeface="Arial" pitchFamily="34" charset="0"/>
              </a:rPr>
              <a:t> </a:t>
            </a:r>
            <a:r>
              <a:rPr lang="en-US" sz="4267" b="1" dirty="0" err="1" smtClean="0">
                <a:cs typeface="Arial" pitchFamily="34" charset="0"/>
              </a:rPr>
              <a:t>chê</a:t>
            </a:r>
            <a:r>
              <a:rPr lang="en-US" sz="4267" b="1" dirty="0" smtClean="0">
                <a:cs typeface="Arial" pitchFamily="34" charset="0"/>
              </a:rPr>
              <a:t>́, </a:t>
            </a:r>
            <a:r>
              <a:rPr lang="en-US" sz="4267" b="1" dirty="0" err="1" smtClean="0">
                <a:cs typeface="Arial" pitchFamily="34" charset="0"/>
              </a:rPr>
              <a:t>giải</a:t>
            </a:r>
            <a:r>
              <a:rPr lang="en-US" sz="4267" b="1" dirty="0" smtClean="0">
                <a:cs typeface="Arial" pitchFamily="34" charset="0"/>
              </a:rPr>
              <a:t> </a:t>
            </a:r>
            <a:r>
              <a:rPr lang="en-US" sz="4267" b="1" dirty="0" err="1" smtClean="0">
                <a:cs typeface="Arial" pitchFamily="34" charset="0"/>
              </a:rPr>
              <a:t>pháp</a:t>
            </a:r>
            <a:r>
              <a:rPr lang="en-US" sz="4267" b="1" dirty="0" smtClean="0">
                <a:cs typeface="Arial" pitchFamily="34" charset="0"/>
              </a:rPr>
              <a:t>…</a:t>
            </a:r>
            <a:r>
              <a:rPr lang="vi-VN" sz="4267" b="1" dirty="0" smtClean="0">
                <a:cs typeface="Arial" pitchFamily="34" charset="0"/>
              </a:rPr>
              <a:t> </a:t>
            </a:r>
            <a:endParaRPr lang="en-US" sz="5333" b="1" dirty="0"/>
          </a:p>
        </p:txBody>
      </p:sp>
      <p:sp>
        <p:nvSpPr>
          <p:cNvPr id="11" name="Rounded Rectangle 10"/>
          <p:cNvSpPr/>
          <p:nvPr/>
        </p:nvSpPr>
        <p:spPr>
          <a:xfrm>
            <a:off x="721614" y="4476466"/>
            <a:ext cx="10684933" cy="1616433"/>
          </a:xfrm>
          <a:prstGeom prst="roundRect">
            <a:avLst/>
          </a:prstGeom>
          <a:solidFill>
            <a:schemeClr val="accent6">
              <a:lumMod val="75000"/>
            </a:schemeClr>
          </a:solidFill>
          <a:ln/>
        </p:spPr>
        <p:style>
          <a:lnRef idx="1">
            <a:schemeClr val="accent1"/>
          </a:lnRef>
          <a:fillRef idx="2">
            <a:schemeClr val="accent1"/>
          </a:fillRef>
          <a:effectRef idx="1">
            <a:schemeClr val="accent1"/>
          </a:effectRef>
          <a:fontRef idx="minor">
            <a:schemeClr val="dk1"/>
          </a:fontRef>
        </p:style>
        <p:txBody>
          <a:bodyPr anchor="ctr"/>
          <a:lstStyle/>
          <a:p>
            <a:pPr algn="just">
              <a:defRPr/>
            </a:pPr>
            <a:r>
              <a:rPr lang="en-US" sz="4267" b="1" dirty="0">
                <a:latin typeface="Arial" pitchFamily="34" charset="0"/>
                <a:cs typeface="Arial" pitchFamily="34" charset="0"/>
              </a:rPr>
              <a:t>Q</a:t>
            </a:r>
            <a:r>
              <a:rPr lang="vi-VN" sz="4267" b="1" dirty="0">
                <a:cs typeface="Arial" pitchFamily="34" charset="0"/>
              </a:rPr>
              <a:t>uyền sở hữu công nghiệp…</a:t>
            </a:r>
            <a:endParaRPr lang="en-US" sz="5333" b="1" dirty="0"/>
          </a:p>
        </p:txBody>
      </p:sp>
    </p:spTree>
    <p:extLst>
      <p:ext uri="{BB962C8B-B14F-4D97-AF65-F5344CB8AC3E}">
        <p14:creationId xmlns:p14="http://schemas.microsoft.com/office/powerpoint/2010/main" val="3768281187"/>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1)">
                                      <p:cBhvr>
                                        <p:cTn id="7" dur="2000"/>
                                        <p:tgtEl>
                                          <p:spTgt spid="5"/>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1000"/>
                                        <p:tgtEl>
                                          <p:spTgt spid="9"/>
                                        </p:tgtEl>
                                      </p:cBhvr>
                                    </p:animEffect>
                                    <p:anim calcmode="lin" valueType="num">
                                      <p:cBhvr>
                                        <p:cTn id="13" dur="1000" fill="hold"/>
                                        <p:tgtEl>
                                          <p:spTgt spid="9"/>
                                        </p:tgtEl>
                                        <p:attrNameLst>
                                          <p:attrName>ppt_x</p:attrName>
                                        </p:attrNameLst>
                                      </p:cBhvr>
                                      <p:tavLst>
                                        <p:tav tm="0">
                                          <p:val>
                                            <p:strVal val="#ppt_x"/>
                                          </p:val>
                                        </p:tav>
                                        <p:tav tm="100000">
                                          <p:val>
                                            <p:strVal val="#ppt_x"/>
                                          </p:val>
                                        </p:tav>
                                      </p:tavLst>
                                    </p:anim>
                                    <p:anim calcmode="lin" valueType="num">
                                      <p:cBhvr>
                                        <p:cTn id="14"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fade">
                                      <p:cBhvr>
                                        <p:cTn id="19" dur="1000"/>
                                        <p:tgtEl>
                                          <p:spTgt spid="11"/>
                                        </p:tgtEl>
                                      </p:cBhvr>
                                    </p:animEffect>
                                    <p:anim calcmode="lin" valueType="num">
                                      <p:cBhvr>
                                        <p:cTn id="20" dur="1000" fill="hold"/>
                                        <p:tgtEl>
                                          <p:spTgt spid="11"/>
                                        </p:tgtEl>
                                        <p:attrNameLst>
                                          <p:attrName>ppt_x</p:attrName>
                                        </p:attrNameLst>
                                      </p:cBhvr>
                                      <p:tavLst>
                                        <p:tav tm="0">
                                          <p:val>
                                            <p:strVal val="#ppt_x"/>
                                          </p:val>
                                        </p:tav>
                                        <p:tav tm="100000">
                                          <p:val>
                                            <p:strVal val="#ppt_x"/>
                                          </p:val>
                                        </p:tav>
                                      </p:tavLst>
                                    </p:anim>
                                    <p:anim calcmode="lin" valueType="num">
                                      <p:cBhvr>
                                        <p:cTn id="21"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9" grpId="0" animBg="1"/>
      <p:bldP spid="11"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752737" y="780837"/>
            <a:ext cx="7315200" cy="1096963"/>
          </a:xfrm>
          <a:prstGeom prst="rect">
            <a:avLst/>
          </a:prstGeom>
          <a:solidFill>
            <a:schemeClr val="accent4">
              <a:lumMod val="20000"/>
              <a:lumOff val="80000"/>
            </a:schemeClr>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a:defRPr/>
            </a:pPr>
            <a:r>
              <a:rPr lang="vi-VN" sz="4267" b="1" dirty="0">
                <a:cs typeface="Arial" pitchFamily="34" charset="0"/>
              </a:rPr>
              <a:t>Phương pháp thỏa thuận</a:t>
            </a:r>
            <a:endParaRPr lang="en-US" sz="4267" b="1" dirty="0"/>
          </a:p>
        </p:txBody>
      </p:sp>
      <p:sp>
        <p:nvSpPr>
          <p:cNvPr id="8" name="Rounded Rectangle 7"/>
          <p:cNvSpPr/>
          <p:nvPr/>
        </p:nvSpPr>
        <p:spPr>
          <a:xfrm>
            <a:off x="752738" y="2103705"/>
            <a:ext cx="10711382" cy="3983196"/>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4267" dirty="0">
                <a:latin typeface="Arial" pitchFamily="34" charset="0"/>
                <a:cs typeface="Arial" pitchFamily="34" charset="0"/>
              </a:rPr>
              <a:t>C</a:t>
            </a:r>
            <a:r>
              <a:rPr lang="vi-VN" sz="4267" dirty="0">
                <a:cs typeface="Arial" pitchFamily="34" charset="0"/>
              </a:rPr>
              <a:t>ác bên tham gia tự thỏa thuận với nhau </a:t>
            </a:r>
            <a:endParaRPr lang="en-US" sz="4267" dirty="0">
              <a:latin typeface="Arial" pitchFamily="34" charset="0"/>
              <a:cs typeface="Arial" pitchFamily="34" charset="0"/>
            </a:endParaRPr>
          </a:p>
          <a:p>
            <a:pPr>
              <a:defRPr/>
            </a:pPr>
            <a:r>
              <a:rPr lang="en-US" sz="4267" dirty="0">
                <a:latin typeface="Arial" pitchFamily="34" charset="0"/>
                <a:cs typeface="Arial" pitchFamily="34" charset="0"/>
              </a:rPr>
              <a:t>(</a:t>
            </a:r>
            <a:r>
              <a:rPr lang="vi-VN" sz="4267" dirty="0">
                <a:cs typeface="Arial" pitchFamily="34" charset="0"/>
              </a:rPr>
              <a:t>không vi phạm điều cấm của pháp luật, không trái đạo đức xã hội, không xâm phạm đến lợi ích của nhà nước</a:t>
            </a:r>
            <a:r>
              <a:rPr lang="en-US" sz="4267" dirty="0">
                <a:latin typeface="Arial" pitchFamily="34" charset="0"/>
                <a:cs typeface="Arial" pitchFamily="34" charset="0"/>
              </a:rPr>
              <a:t>….</a:t>
            </a:r>
            <a:r>
              <a:rPr lang="vi-VN" sz="4267" dirty="0">
                <a:cs typeface="Arial" pitchFamily="34" charset="0"/>
              </a:rPr>
              <a:t>thì nhà nước thừa nhận</a:t>
            </a:r>
            <a:r>
              <a:rPr lang="en-US" sz="4267" dirty="0">
                <a:latin typeface="Arial" pitchFamily="34" charset="0"/>
                <a:cs typeface="Arial" pitchFamily="34" charset="0"/>
              </a:rPr>
              <a:t>…</a:t>
            </a:r>
            <a:endParaRPr lang="en-US" sz="4267" b="1" dirty="0">
              <a:latin typeface="Arial" pitchFamily="34" charset="0"/>
              <a:cs typeface="Arial" pitchFamily="34" charset="0"/>
            </a:endParaRPr>
          </a:p>
        </p:txBody>
      </p:sp>
    </p:spTree>
    <p:extLst>
      <p:ext uri="{BB962C8B-B14F-4D97-AF65-F5344CB8AC3E}">
        <p14:creationId xmlns:p14="http://schemas.microsoft.com/office/powerpoint/2010/main" val="1240455635"/>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758525" y="780838"/>
            <a:ext cx="7315200" cy="1096963"/>
          </a:xfrm>
          <a:prstGeom prst="rect">
            <a:avLst/>
          </a:prstGeom>
          <a:ln/>
        </p:spPr>
        <p:style>
          <a:lnRef idx="1">
            <a:schemeClr val="accent4"/>
          </a:lnRef>
          <a:fillRef idx="2">
            <a:schemeClr val="accent4"/>
          </a:fillRef>
          <a:effectRef idx="1">
            <a:schemeClr val="accent4"/>
          </a:effectRef>
          <a:fontRef idx="minor">
            <a:schemeClr val="dk1"/>
          </a:fontRef>
        </p:style>
        <p:txBody>
          <a:bodyPr anchor="ctr"/>
          <a:lstStyle/>
          <a:p>
            <a:pPr>
              <a:defRPr/>
            </a:pPr>
            <a:r>
              <a:rPr lang="vi-VN" sz="4267" b="1" dirty="0">
                <a:cs typeface="Arial" pitchFamily="34" charset="0"/>
              </a:rPr>
              <a:t>Phương pháp tự định đoạt</a:t>
            </a:r>
            <a:endParaRPr lang="en-US" sz="4267" b="1" dirty="0"/>
          </a:p>
        </p:txBody>
      </p:sp>
      <p:sp>
        <p:nvSpPr>
          <p:cNvPr id="8" name="Rounded Rectangle 7"/>
          <p:cNvSpPr/>
          <p:nvPr/>
        </p:nvSpPr>
        <p:spPr>
          <a:xfrm>
            <a:off x="627798" y="2252826"/>
            <a:ext cx="11000096" cy="3920948"/>
          </a:xfrm>
          <a:prstGeom prst="roundRect">
            <a:avLst/>
          </a:prstGeom>
          <a:solidFill>
            <a:schemeClr val="accent1">
              <a:lumMod val="40000"/>
              <a:lumOff val="6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4267" dirty="0">
                <a:latin typeface="Arial" pitchFamily="34" charset="0"/>
                <a:cs typeface="Arial" pitchFamily="34" charset="0"/>
              </a:rPr>
              <a:t>…</a:t>
            </a:r>
            <a:r>
              <a:rPr lang="vi-VN" sz="4267" dirty="0">
                <a:cs typeface="Arial" pitchFamily="34" charset="0"/>
              </a:rPr>
              <a:t>. Tuy nhiên, quyền tự định đoạt của các chủ thể cũng phải trong </a:t>
            </a:r>
            <a:r>
              <a:rPr lang="vi-VN" sz="4267" dirty="0">
                <a:solidFill>
                  <a:srgbClr val="FF0000"/>
                </a:solidFill>
                <a:cs typeface="Arial" pitchFamily="34" charset="0"/>
              </a:rPr>
              <a:t>khuôn khổ của pháp luật </a:t>
            </a:r>
            <a:r>
              <a:rPr lang="vi-VN" sz="4267" dirty="0">
                <a:cs typeface="Arial" pitchFamily="34" charset="0"/>
              </a:rPr>
              <a:t>để không xâm phạm đến lợi ích của các chủ thể khác</a:t>
            </a:r>
            <a:r>
              <a:rPr lang="en-US" sz="4267" dirty="0">
                <a:latin typeface="Arial" pitchFamily="34" charset="0"/>
                <a:cs typeface="Arial" pitchFamily="34" charset="0"/>
              </a:rPr>
              <a:t>.</a:t>
            </a:r>
            <a:endParaRPr lang="en-US" sz="4267" b="1" dirty="0">
              <a:latin typeface="Arial" pitchFamily="34" charset="0"/>
              <a:cs typeface="Arial" pitchFamily="34" charset="0"/>
            </a:endParaRPr>
          </a:p>
        </p:txBody>
      </p:sp>
    </p:spTree>
    <p:extLst>
      <p:ext uri="{BB962C8B-B14F-4D97-AF65-F5344CB8AC3E}">
        <p14:creationId xmlns:p14="http://schemas.microsoft.com/office/powerpoint/2010/main" val="2773954400"/>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2273428" y="996287"/>
            <a:ext cx="8085223" cy="790479"/>
          </a:xfrm>
          <a:prstGeom prst="rect">
            <a:avLst/>
          </a:prstGeom>
          <a:ln/>
        </p:spPr>
        <p:style>
          <a:lnRef idx="1">
            <a:schemeClr val="accent3"/>
          </a:lnRef>
          <a:fillRef idx="2">
            <a:schemeClr val="accent3"/>
          </a:fillRef>
          <a:effectRef idx="1">
            <a:schemeClr val="accent3"/>
          </a:effectRef>
          <a:fontRef idx="minor">
            <a:schemeClr val="dk1"/>
          </a:fontRef>
        </p:style>
        <p:txBody>
          <a:bodyPr anchor="ctr"/>
          <a:lstStyle/>
          <a:p>
            <a:pPr>
              <a:defRPr/>
            </a:pPr>
            <a:r>
              <a:rPr lang="vi-VN" sz="4267" b="1" dirty="0">
                <a:cs typeface="Arial" pitchFamily="34" charset="0"/>
              </a:rPr>
              <a:t>Phương pháp tự chịu trách nhiệm</a:t>
            </a:r>
            <a:endParaRPr lang="en-US" sz="4267" b="1" dirty="0"/>
          </a:p>
        </p:txBody>
      </p:sp>
      <p:sp>
        <p:nvSpPr>
          <p:cNvPr id="8" name="Rounded Rectangle 7"/>
          <p:cNvSpPr/>
          <p:nvPr/>
        </p:nvSpPr>
        <p:spPr>
          <a:xfrm>
            <a:off x="709684" y="2046073"/>
            <a:ext cx="10836322" cy="4130929"/>
          </a:xfrm>
          <a:prstGeom prst="roundRect">
            <a:avLst/>
          </a:prstGeom>
          <a:solidFill>
            <a:schemeClr val="accent1">
              <a:lumMod val="60000"/>
              <a:lumOff val="4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4267" dirty="0">
                <a:cs typeface="Arial" pitchFamily="34" charset="0"/>
              </a:rPr>
              <a:t>Các chủ thể </a:t>
            </a:r>
            <a:r>
              <a:rPr lang="vi-VN" sz="4267" dirty="0">
                <a:solidFill>
                  <a:srgbClr val="FF0000"/>
                </a:solidFill>
                <a:cs typeface="Arial" pitchFamily="34" charset="0"/>
              </a:rPr>
              <a:t>tự chịu trách nhiệm với nhau </a:t>
            </a:r>
            <a:r>
              <a:rPr lang="vi-VN" sz="4267" dirty="0">
                <a:cs typeface="Arial" pitchFamily="34" charset="0"/>
              </a:rPr>
              <a:t>trong việc thực hiện các quyền, nghĩa vụ và </a:t>
            </a:r>
            <a:r>
              <a:rPr lang="vi-VN" sz="4267" dirty="0">
                <a:solidFill>
                  <a:srgbClr val="FF0000"/>
                </a:solidFill>
                <a:cs typeface="Arial" pitchFamily="34" charset="0"/>
              </a:rPr>
              <a:t>phải bồi thường thiệt hại khi không thực hiện</a:t>
            </a:r>
            <a:r>
              <a:rPr lang="vi-VN" sz="4267" dirty="0">
                <a:cs typeface="Arial" pitchFamily="34" charset="0"/>
              </a:rPr>
              <a:t> hay </a:t>
            </a:r>
            <a:r>
              <a:rPr lang="vi-VN" sz="4267" dirty="0">
                <a:solidFill>
                  <a:srgbClr val="FF0000"/>
                </a:solidFill>
                <a:cs typeface="Arial" pitchFamily="34" charset="0"/>
              </a:rPr>
              <a:t>thực hiện không đúng, không đầy đủ</a:t>
            </a:r>
            <a:r>
              <a:rPr lang="vi-VN" sz="4267" dirty="0">
                <a:cs typeface="Arial" pitchFamily="34" charset="0"/>
              </a:rPr>
              <a:t> các thoả thuận</a:t>
            </a:r>
            <a:r>
              <a:rPr lang="en-US" sz="4267" dirty="0">
                <a:latin typeface="Arial" pitchFamily="34" charset="0"/>
                <a:cs typeface="Arial" pitchFamily="34" charset="0"/>
              </a:rPr>
              <a:t>…</a:t>
            </a:r>
            <a:endParaRPr lang="en-US" sz="4267" b="1" dirty="0">
              <a:latin typeface="Arial" pitchFamily="34" charset="0"/>
              <a:cs typeface="Arial" pitchFamily="34" charset="0"/>
            </a:endParaRPr>
          </a:p>
        </p:txBody>
      </p:sp>
    </p:spTree>
    <p:extLst>
      <p:ext uri="{BB962C8B-B14F-4D97-AF65-F5344CB8AC3E}">
        <p14:creationId xmlns:p14="http://schemas.microsoft.com/office/powerpoint/2010/main" val="2916453397"/>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759743" y="791570"/>
            <a:ext cx="9646311" cy="682901"/>
          </a:xfrm>
          <a:prstGeom prst="rect">
            <a:avLst/>
          </a:prstGeom>
          <a:solidFill>
            <a:srgbClr val="E4F41A"/>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a:defRPr/>
            </a:pPr>
            <a:r>
              <a:rPr lang="en-US" sz="3200" b="1" dirty="0">
                <a:cs typeface="Arial" pitchFamily="34" charset="0"/>
              </a:rPr>
              <a:t>3</a:t>
            </a:r>
            <a:r>
              <a:rPr lang="vi-VN" sz="3200" b="1" dirty="0">
                <a:cs typeface="Arial" pitchFamily="34" charset="0"/>
              </a:rPr>
              <a:t>.</a:t>
            </a:r>
            <a:r>
              <a:rPr lang="en-US" sz="3200" b="1" dirty="0">
                <a:latin typeface="Arial" pitchFamily="34" charset="0"/>
                <a:cs typeface="Arial" pitchFamily="34" charset="0"/>
              </a:rPr>
              <a:t>2</a:t>
            </a:r>
            <a:r>
              <a:rPr lang="vi-VN" sz="3200" b="1" dirty="0">
                <a:cs typeface="Arial" pitchFamily="34" charset="0"/>
              </a:rPr>
              <a:t>. Các nguyên tắc cơ bản của luật Dân sự </a:t>
            </a:r>
            <a:endParaRPr lang="vi-VN" sz="3200" b="1" dirty="0">
              <a:solidFill>
                <a:srgbClr val="C00000"/>
              </a:solidFill>
              <a:cs typeface="Arial" pitchFamily="34" charset="0"/>
            </a:endParaRPr>
          </a:p>
        </p:txBody>
      </p:sp>
      <p:sp>
        <p:nvSpPr>
          <p:cNvPr id="6" name="Rounded Rectangle 5"/>
          <p:cNvSpPr/>
          <p:nvPr/>
        </p:nvSpPr>
        <p:spPr>
          <a:xfrm>
            <a:off x="759743" y="1639060"/>
            <a:ext cx="10740788" cy="1383804"/>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4267" b="1" dirty="0">
                <a:cs typeface="Arial" pitchFamily="34" charset="0"/>
              </a:rPr>
              <a:t>Nhóm 1: Bao gồm những nguyên tắc mang tính pháp chế 	</a:t>
            </a:r>
          </a:p>
        </p:txBody>
      </p:sp>
      <p:sp>
        <p:nvSpPr>
          <p:cNvPr id="10" name="Rounded Rectangle 9"/>
          <p:cNvSpPr/>
          <p:nvPr/>
        </p:nvSpPr>
        <p:spPr>
          <a:xfrm>
            <a:off x="7724633" y="5554965"/>
            <a:ext cx="3866793" cy="757239"/>
          </a:xfrm>
          <a:prstGeom prst="roundRect">
            <a:avLst/>
          </a:prstGeom>
          <a:solidFill>
            <a:schemeClr val="accent6">
              <a:lumMod val="60000"/>
              <a:lumOff val="4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a:defRPr/>
            </a:pPr>
            <a:r>
              <a:rPr lang="vi-VN" sz="2800" b="1" dirty="0">
                <a:cs typeface="Arial" pitchFamily="34" charset="0"/>
              </a:rPr>
              <a:t>(Điều </a:t>
            </a:r>
            <a:r>
              <a:rPr lang="en-US" sz="2800" b="1" dirty="0">
                <a:cs typeface="Arial" pitchFamily="34" charset="0"/>
              </a:rPr>
              <a:t>0</a:t>
            </a:r>
            <a:r>
              <a:rPr lang="vi-VN" sz="2800" b="1" dirty="0">
                <a:cs typeface="Arial" pitchFamily="34" charset="0"/>
              </a:rPr>
              <a:t>2/BLDS/2015)</a:t>
            </a:r>
          </a:p>
        </p:txBody>
      </p:sp>
      <p:sp>
        <p:nvSpPr>
          <p:cNvPr id="14" name="Rounded Rectangle 13"/>
          <p:cNvSpPr/>
          <p:nvPr/>
        </p:nvSpPr>
        <p:spPr>
          <a:xfrm>
            <a:off x="759743" y="3138984"/>
            <a:ext cx="10740788" cy="2593076"/>
          </a:xfrm>
          <a:prstGeom prst="roundRect">
            <a:avLst/>
          </a:prstGeom>
          <a:solidFill>
            <a:schemeClr val="bg2">
              <a:lumMod val="9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4267" b="1" dirty="0">
                <a:cs typeface="Arial" pitchFamily="34" charset="0"/>
              </a:rPr>
              <a:t>-</a:t>
            </a:r>
            <a:r>
              <a:rPr lang="vi-VN" sz="4267" b="1" dirty="0">
                <a:cs typeface="Arial" pitchFamily="34" charset="0"/>
              </a:rPr>
              <a:t>Tôn trọng và bảo vệ quyền dân sự; </a:t>
            </a:r>
            <a:endParaRPr lang="en-US" sz="4267" b="1" dirty="0">
              <a:cs typeface="Arial" pitchFamily="34" charset="0"/>
            </a:endParaRPr>
          </a:p>
          <a:p>
            <a:pPr>
              <a:defRPr/>
            </a:pPr>
            <a:r>
              <a:rPr lang="en-US" sz="4267" b="1" dirty="0">
                <a:cs typeface="Arial" pitchFamily="34" charset="0"/>
              </a:rPr>
              <a:t>-</a:t>
            </a:r>
            <a:r>
              <a:rPr lang="vi-VN" sz="4267" b="1" dirty="0">
                <a:cs typeface="Arial" pitchFamily="34" charset="0"/>
              </a:rPr>
              <a:t>Tôn trọng lợi ích của Nhà nước, của tập thể</a:t>
            </a:r>
            <a:r>
              <a:rPr lang="en-US" sz="4267" b="1" dirty="0">
                <a:cs typeface="Arial" pitchFamily="34" charset="0"/>
              </a:rPr>
              <a:t>…</a:t>
            </a:r>
          </a:p>
          <a:p>
            <a:pPr>
              <a:defRPr/>
            </a:pPr>
            <a:r>
              <a:rPr lang="en-US" sz="4267" b="1" dirty="0">
                <a:cs typeface="Arial" pitchFamily="34" charset="0"/>
              </a:rPr>
              <a:t>-</a:t>
            </a:r>
            <a:r>
              <a:rPr lang="vi-VN" sz="4267" b="1" dirty="0">
                <a:cs typeface="Arial" pitchFamily="34" charset="0"/>
              </a:rPr>
              <a:t>Tuân thủ pháp luật.</a:t>
            </a:r>
          </a:p>
        </p:txBody>
      </p:sp>
    </p:spTree>
    <p:extLst>
      <p:ext uri="{BB962C8B-B14F-4D97-AF65-F5344CB8AC3E}">
        <p14:creationId xmlns:p14="http://schemas.microsoft.com/office/powerpoint/2010/main" val="1243251407"/>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1)">
                                      <p:cBhvr>
                                        <p:cTn id="7" dur="2000"/>
                                        <p:tgtEl>
                                          <p:spTgt spid="5"/>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1000"/>
                                        <p:tgtEl>
                                          <p:spTgt spid="6"/>
                                        </p:tgtEl>
                                      </p:cBhvr>
                                    </p:animEffect>
                                    <p:anim calcmode="lin" valueType="num">
                                      <p:cBhvr>
                                        <p:cTn id="13" dur="1000" fill="hold"/>
                                        <p:tgtEl>
                                          <p:spTgt spid="6"/>
                                        </p:tgtEl>
                                        <p:attrNameLst>
                                          <p:attrName>ppt_x</p:attrName>
                                        </p:attrNameLst>
                                      </p:cBhvr>
                                      <p:tavLst>
                                        <p:tav tm="0">
                                          <p:val>
                                            <p:strVal val="#ppt_x"/>
                                          </p:val>
                                        </p:tav>
                                        <p:tav tm="100000">
                                          <p:val>
                                            <p:strVal val="#ppt_x"/>
                                          </p:val>
                                        </p:tav>
                                      </p:tavLst>
                                    </p:anim>
                                    <p:anim calcmode="lin" valueType="num">
                                      <p:cBhvr>
                                        <p:cTn id="14"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14"/>
                                        </p:tgtEl>
                                        <p:attrNameLst>
                                          <p:attrName>style.visibility</p:attrName>
                                        </p:attrNameLst>
                                      </p:cBhvr>
                                      <p:to>
                                        <p:strVal val="visible"/>
                                      </p:to>
                                    </p:set>
                                    <p:animEffect transition="in" filter="fade">
                                      <p:cBhvr>
                                        <p:cTn id="19" dur="1000"/>
                                        <p:tgtEl>
                                          <p:spTgt spid="14"/>
                                        </p:tgtEl>
                                      </p:cBhvr>
                                    </p:animEffect>
                                    <p:anim calcmode="lin" valueType="num">
                                      <p:cBhvr>
                                        <p:cTn id="20" dur="1000" fill="hold"/>
                                        <p:tgtEl>
                                          <p:spTgt spid="14"/>
                                        </p:tgtEl>
                                        <p:attrNameLst>
                                          <p:attrName>ppt_x</p:attrName>
                                        </p:attrNameLst>
                                      </p:cBhvr>
                                      <p:tavLst>
                                        <p:tav tm="0">
                                          <p:val>
                                            <p:strVal val="#ppt_x"/>
                                          </p:val>
                                        </p:tav>
                                        <p:tav tm="100000">
                                          <p:val>
                                            <p:strVal val="#ppt_x"/>
                                          </p:val>
                                        </p:tav>
                                      </p:tavLst>
                                    </p:anim>
                                    <p:anim calcmode="lin" valueType="num">
                                      <p:cBhvr>
                                        <p:cTn id="21"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par>
                    <p:cTn id="22" fill="hold" nodeType="clickPar">
                      <p:stCondLst>
                        <p:cond delay="indefinite"/>
                      </p:stCondLst>
                      <p:childTnLst>
                        <p:par>
                          <p:cTn id="23" fill="hold" nodeType="withGroup">
                            <p:stCondLst>
                              <p:cond delay="0"/>
                            </p:stCondLst>
                            <p:childTnLst>
                              <p:par>
                                <p:cTn id="24" presetID="42" presetClass="entr" presetSubtype="0" fill="hold" grpId="0" nodeType="clickEffect">
                                  <p:stCondLst>
                                    <p:cond delay="0"/>
                                  </p:stCondLst>
                                  <p:childTnLst>
                                    <p:set>
                                      <p:cBhvr>
                                        <p:cTn id="25" dur="1" fill="hold">
                                          <p:stCondLst>
                                            <p:cond delay="0"/>
                                          </p:stCondLst>
                                        </p:cTn>
                                        <p:tgtEl>
                                          <p:spTgt spid="10"/>
                                        </p:tgtEl>
                                        <p:attrNameLst>
                                          <p:attrName>style.visibility</p:attrName>
                                        </p:attrNameLst>
                                      </p:cBhvr>
                                      <p:to>
                                        <p:strVal val="visible"/>
                                      </p:to>
                                    </p:set>
                                    <p:animEffect transition="in" filter="fade">
                                      <p:cBhvr>
                                        <p:cTn id="26" dur="1000"/>
                                        <p:tgtEl>
                                          <p:spTgt spid="10"/>
                                        </p:tgtEl>
                                      </p:cBhvr>
                                    </p:animEffect>
                                    <p:anim calcmode="lin" valueType="num">
                                      <p:cBhvr>
                                        <p:cTn id="27" dur="1000" fill="hold"/>
                                        <p:tgtEl>
                                          <p:spTgt spid="10"/>
                                        </p:tgtEl>
                                        <p:attrNameLst>
                                          <p:attrName>ppt_x</p:attrName>
                                        </p:attrNameLst>
                                      </p:cBhvr>
                                      <p:tavLst>
                                        <p:tav tm="0">
                                          <p:val>
                                            <p:strVal val="#ppt_x"/>
                                          </p:val>
                                        </p:tav>
                                        <p:tav tm="100000">
                                          <p:val>
                                            <p:strVal val="#ppt_x"/>
                                          </p:val>
                                        </p:tav>
                                      </p:tavLst>
                                    </p:anim>
                                    <p:anim calcmode="lin" valueType="num">
                                      <p:cBhvr>
                                        <p:cTn id="28"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10" grpId="0" animBg="1"/>
      <p:bldP spid="14"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074973" y="982639"/>
            <a:ext cx="9643738" cy="995122"/>
          </a:xfrm>
          <a:prstGeom prst="rect">
            <a:avLst/>
          </a:prstGeom>
          <a:solidFill>
            <a:schemeClr val="accent4">
              <a:lumMod val="20000"/>
              <a:lumOff val="80000"/>
            </a:schemeClr>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a:defRPr/>
            </a:pPr>
            <a:r>
              <a:rPr lang="vi-VN" sz="3600" b="1" dirty="0">
                <a:latin typeface="Arial" pitchFamily="34" charset="0"/>
                <a:cs typeface="Arial" pitchFamily="34" charset="0"/>
              </a:rPr>
              <a:t>Nhóm 2: thể hiện bản chất của luật Dân sự </a:t>
            </a:r>
          </a:p>
        </p:txBody>
      </p:sp>
      <p:sp>
        <p:nvSpPr>
          <p:cNvPr id="9" name="Rounded Rectangle 8"/>
          <p:cNvSpPr/>
          <p:nvPr/>
        </p:nvSpPr>
        <p:spPr>
          <a:xfrm>
            <a:off x="1074972" y="2057066"/>
            <a:ext cx="9787467" cy="3286961"/>
          </a:xfrm>
          <a:prstGeom prst="roundRect">
            <a:avLst/>
          </a:prstGeom>
          <a:ln/>
        </p:spPr>
        <p:style>
          <a:lnRef idx="1">
            <a:schemeClr val="accent2"/>
          </a:lnRef>
          <a:fillRef idx="2">
            <a:schemeClr val="accent2"/>
          </a:fillRef>
          <a:effectRef idx="1">
            <a:schemeClr val="accent2"/>
          </a:effectRef>
          <a:fontRef idx="minor">
            <a:schemeClr val="dk1"/>
          </a:fontRef>
        </p:style>
        <p:txBody>
          <a:bodyPr anchor="ctr"/>
          <a:lstStyle/>
          <a:p>
            <a:pPr>
              <a:defRPr/>
            </a:pPr>
            <a:r>
              <a:rPr lang="vi-VN" sz="4267" b="1" dirty="0">
                <a:cs typeface="Arial" pitchFamily="34" charset="0"/>
              </a:rPr>
              <a:t>- Tự nguyện, tự do giao kết;</a:t>
            </a:r>
          </a:p>
          <a:p>
            <a:pPr>
              <a:defRPr/>
            </a:pPr>
            <a:r>
              <a:rPr lang="vi-VN" sz="4267" b="1" dirty="0">
                <a:cs typeface="Arial" pitchFamily="34" charset="0"/>
              </a:rPr>
              <a:t>- Bình đẳng; </a:t>
            </a:r>
          </a:p>
          <a:p>
            <a:pPr>
              <a:defRPr/>
            </a:pPr>
            <a:r>
              <a:rPr lang="vi-VN" sz="4267" b="1" dirty="0">
                <a:cs typeface="Arial" pitchFamily="34" charset="0"/>
              </a:rPr>
              <a:t>- Thiện chí, trung thực;</a:t>
            </a:r>
          </a:p>
          <a:p>
            <a:pPr>
              <a:defRPr/>
            </a:pPr>
            <a:r>
              <a:rPr lang="vi-VN" sz="4267" b="1" dirty="0">
                <a:cs typeface="Arial" pitchFamily="34" charset="0"/>
              </a:rPr>
              <a:t>- Chịu trách nhiệm dân sự.</a:t>
            </a:r>
          </a:p>
        </p:txBody>
      </p:sp>
      <p:sp>
        <p:nvSpPr>
          <p:cNvPr id="10" name="Rounded Rectangle 9"/>
          <p:cNvSpPr/>
          <p:nvPr/>
        </p:nvSpPr>
        <p:spPr>
          <a:xfrm>
            <a:off x="5817061" y="5423333"/>
            <a:ext cx="6117167" cy="665163"/>
          </a:xfrm>
          <a:prstGeom prst="roundRect">
            <a:avLst/>
          </a:prstGeom>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4267" b="1" dirty="0">
                <a:cs typeface="Arial" pitchFamily="34" charset="0"/>
              </a:rPr>
              <a:t>(Điều 3/BLDS/ 2015)</a:t>
            </a:r>
          </a:p>
        </p:txBody>
      </p:sp>
    </p:spTree>
    <p:extLst>
      <p:ext uri="{BB962C8B-B14F-4D97-AF65-F5344CB8AC3E}">
        <p14:creationId xmlns:p14="http://schemas.microsoft.com/office/powerpoint/2010/main" val="344471016"/>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1)">
                                      <p:cBhvr>
                                        <p:cTn id="7" dur="2000"/>
                                        <p:tgtEl>
                                          <p:spTgt spid="5"/>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1000"/>
                                        <p:tgtEl>
                                          <p:spTgt spid="9"/>
                                        </p:tgtEl>
                                      </p:cBhvr>
                                    </p:animEffect>
                                    <p:anim calcmode="lin" valueType="num">
                                      <p:cBhvr>
                                        <p:cTn id="13" dur="1000" fill="hold"/>
                                        <p:tgtEl>
                                          <p:spTgt spid="9"/>
                                        </p:tgtEl>
                                        <p:attrNameLst>
                                          <p:attrName>ppt_x</p:attrName>
                                        </p:attrNameLst>
                                      </p:cBhvr>
                                      <p:tavLst>
                                        <p:tav tm="0">
                                          <p:val>
                                            <p:strVal val="#ppt_x"/>
                                          </p:val>
                                        </p:tav>
                                        <p:tav tm="100000">
                                          <p:val>
                                            <p:strVal val="#ppt_x"/>
                                          </p:val>
                                        </p:tav>
                                      </p:tavLst>
                                    </p:anim>
                                    <p:anim calcmode="lin" valueType="num">
                                      <p:cBhvr>
                                        <p:cTn id="14"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fade">
                                      <p:cBhvr>
                                        <p:cTn id="19" dur="1000"/>
                                        <p:tgtEl>
                                          <p:spTgt spid="10"/>
                                        </p:tgtEl>
                                      </p:cBhvr>
                                    </p:animEffect>
                                    <p:anim calcmode="lin" valueType="num">
                                      <p:cBhvr>
                                        <p:cTn id="20" dur="1000" fill="hold"/>
                                        <p:tgtEl>
                                          <p:spTgt spid="10"/>
                                        </p:tgtEl>
                                        <p:attrNameLst>
                                          <p:attrName>ppt_x</p:attrName>
                                        </p:attrNameLst>
                                      </p:cBhvr>
                                      <p:tavLst>
                                        <p:tav tm="0">
                                          <p:val>
                                            <p:strVal val="#ppt_x"/>
                                          </p:val>
                                        </p:tav>
                                        <p:tav tm="100000">
                                          <p:val>
                                            <p:strVal val="#ppt_x"/>
                                          </p:val>
                                        </p:tav>
                                      </p:tavLst>
                                    </p:anim>
                                    <p:anim calcmode="lin" valueType="num">
                                      <p:cBhvr>
                                        <p:cTn id="21"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9" grpId="0" animBg="1"/>
      <p:bldP spid="10"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736979" y="682389"/>
            <a:ext cx="10713493" cy="2245758"/>
          </a:xfrm>
          <a:prstGeom prst="rect">
            <a:avLst/>
          </a:prstGeom>
          <a:ln/>
        </p:spPr>
        <p:style>
          <a:lnRef idx="1">
            <a:schemeClr val="accent4"/>
          </a:lnRef>
          <a:fillRef idx="2">
            <a:schemeClr val="accent4"/>
          </a:fillRef>
          <a:effectRef idx="1">
            <a:schemeClr val="accent4"/>
          </a:effectRef>
          <a:fontRef idx="minor">
            <a:schemeClr val="dk1"/>
          </a:fontRef>
        </p:style>
        <p:txBody>
          <a:bodyPr anchor="ctr"/>
          <a:lstStyle/>
          <a:p>
            <a:pPr>
              <a:defRPr/>
            </a:pPr>
            <a:r>
              <a:rPr lang="vi-VN" sz="4267" b="1" dirty="0">
                <a:cs typeface="Arial" pitchFamily="34" charset="0"/>
              </a:rPr>
              <a:t>Nhóm 3: </a:t>
            </a:r>
            <a:r>
              <a:rPr lang="vi-VN" sz="4267" b="1" dirty="0" smtClean="0">
                <a:cs typeface="Arial" pitchFamily="34" charset="0"/>
              </a:rPr>
              <a:t>gồm </a:t>
            </a:r>
            <a:r>
              <a:rPr lang="vi-VN" sz="4267" b="1" dirty="0">
                <a:cs typeface="Arial" pitchFamily="34" charset="0"/>
              </a:rPr>
              <a:t>những nguyên tắc thể hiện bản sắc, truyền thống của dân tộc trong trong giao lưu dân sự</a:t>
            </a:r>
          </a:p>
        </p:txBody>
      </p:sp>
      <p:sp>
        <p:nvSpPr>
          <p:cNvPr id="9" name="Rounded Rectangle 8"/>
          <p:cNvSpPr/>
          <p:nvPr/>
        </p:nvSpPr>
        <p:spPr>
          <a:xfrm>
            <a:off x="627797" y="2928146"/>
            <a:ext cx="10918210" cy="2533651"/>
          </a:xfrm>
          <a:prstGeom prst="roundRect">
            <a:avLst/>
          </a:prstGeom>
          <a:solidFill>
            <a:schemeClr val="accent2">
              <a:lumMod val="60000"/>
              <a:lumOff val="40000"/>
            </a:schemeClr>
          </a:solidFill>
          <a:ln/>
        </p:spPr>
        <p:style>
          <a:lnRef idx="1">
            <a:schemeClr val="accent1"/>
          </a:lnRef>
          <a:fillRef idx="2">
            <a:schemeClr val="accent1"/>
          </a:fillRef>
          <a:effectRef idx="1">
            <a:schemeClr val="accent1"/>
          </a:effectRef>
          <a:fontRef idx="minor">
            <a:schemeClr val="dk1"/>
          </a:fontRef>
        </p:style>
        <p:txBody>
          <a:bodyPr anchor="ctr"/>
          <a:lstStyle/>
          <a:p>
            <a:pPr>
              <a:defRPr/>
            </a:pPr>
            <a:r>
              <a:rPr lang="vi-VN" sz="4267" b="1" dirty="0">
                <a:cs typeface="Arial" pitchFamily="34" charset="0"/>
              </a:rPr>
              <a:t>- Tôn trọng đạo đức, truyền thống tốt đẹp;</a:t>
            </a:r>
          </a:p>
          <a:p>
            <a:pPr>
              <a:defRPr/>
            </a:pPr>
            <a:r>
              <a:rPr lang="vi-VN" sz="4267" b="1" dirty="0">
                <a:cs typeface="Arial" pitchFamily="34" charset="0"/>
              </a:rPr>
              <a:t>- Áp dụng phong tục tập quán, pháp luật tương tự; </a:t>
            </a:r>
          </a:p>
          <a:p>
            <a:pPr>
              <a:defRPr/>
            </a:pPr>
            <a:r>
              <a:rPr lang="vi-VN" sz="4267" b="1" dirty="0">
                <a:cs typeface="Arial" pitchFamily="34" charset="0"/>
              </a:rPr>
              <a:t>- Hòa giải. </a:t>
            </a:r>
          </a:p>
        </p:txBody>
      </p:sp>
      <p:sp>
        <p:nvSpPr>
          <p:cNvPr id="10" name="Rounded Rectangle 9"/>
          <p:cNvSpPr/>
          <p:nvPr/>
        </p:nvSpPr>
        <p:spPr>
          <a:xfrm>
            <a:off x="5882186" y="5461797"/>
            <a:ext cx="5663822" cy="693344"/>
          </a:xfrm>
          <a:prstGeom prst="roundRect">
            <a:avLst/>
          </a:prstGeom>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600" b="1" dirty="0">
                <a:cs typeface="Arial" pitchFamily="34" charset="0"/>
              </a:rPr>
              <a:t>(Điều 5,6,7/BLDS/ 2015)</a:t>
            </a:r>
          </a:p>
        </p:txBody>
      </p:sp>
    </p:spTree>
    <p:extLst>
      <p:ext uri="{BB962C8B-B14F-4D97-AF65-F5344CB8AC3E}">
        <p14:creationId xmlns:p14="http://schemas.microsoft.com/office/powerpoint/2010/main" val="1412256073"/>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1)">
                                      <p:cBhvr>
                                        <p:cTn id="7" dur="2000"/>
                                        <p:tgtEl>
                                          <p:spTgt spid="5"/>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1000"/>
                                        <p:tgtEl>
                                          <p:spTgt spid="9"/>
                                        </p:tgtEl>
                                      </p:cBhvr>
                                    </p:animEffect>
                                    <p:anim calcmode="lin" valueType="num">
                                      <p:cBhvr>
                                        <p:cTn id="13" dur="1000" fill="hold"/>
                                        <p:tgtEl>
                                          <p:spTgt spid="9"/>
                                        </p:tgtEl>
                                        <p:attrNameLst>
                                          <p:attrName>ppt_x</p:attrName>
                                        </p:attrNameLst>
                                      </p:cBhvr>
                                      <p:tavLst>
                                        <p:tav tm="0">
                                          <p:val>
                                            <p:strVal val="#ppt_x"/>
                                          </p:val>
                                        </p:tav>
                                        <p:tav tm="100000">
                                          <p:val>
                                            <p:strVal val="#ppt_x"/>
                                          </p:val>
                                        </p:tav>
                                      </p:tavLst>
                                    </p:anim>
                                    <p:anim calcmode="lin" valueType="num">
                                      <p:cBhvr>
                                        <p:cTn id="14"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fade">
                                      <p:cBhvr>
                                        <p:cTn id="19" dur="1000"/>
                                        <p:tgtEl>
                                          <p:spTgt spid="10"/>
                                        </p:tgtEl>
                                      </p:cBhvr>
                                    </p:animEffect>
                                    <p:anim calcmode="lin" valueType="num">
                                      <p:cBhvr>
                                        <p:cTn id="20" dur="1000" fill="hold"/>
                                        <p:tgtEl>
                                          <p:spTgt spid="10"/>
                                        </p:tgtEl>
                                        <p:attrNameLst>
                                          <p:attrName>ppt_x</p:attrName>
                                        </p:attrNameLst>
                                      </p:cBhvr>
                                      <p:tavLst>
                                        <p:tav tm="0">
                                          <p:val>
                                            <p:strVal val="#ppt_x"/>
                                          </p:val>
                                        </p:tav>
                                        <p:tav tm="100000">
                                          <p:val>
                                            <p:strVal val="#ppt_x"/>
                                          </p:val>
                                        </p:tav>
                                      </p:tavLst>
                                    </p:anim>
                                    <p:anim calcmode="lin" valueType="num">
                                      <p:cBhvr>
                                        <p:cTn id="21"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9" grpId="0" animBg="1"/>
      <p:bldP spid="10"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415337" y="876080"/>
            <a:ext cx="9343949" cy="1480032"/>
          </a:xfrm>
          <a:prstGeom prst="rect">
            <a:avLst/>
          </a:prstGeom>
          <a:solidFill>
            <a:srgbClr val="E4F41A"/>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a:defRPr/>
            </a:pPr>
            <a:r>
              <a:rPr lang="en-US" sz="4800" b="1" dirty="0">
                <a:cs typeface="Arial" pitchFamily="34" charset="0"/>
              </a:rPr>
              <a:t>3</a:t>
            </a:r>
            <a:r>
              <a:rPr lang="vi-VN" sz="4800" b="1" dirty="0">
                <a:cs typeface="Arial" pitchFamily="34" charset="0"/>
              </a:rPr>
              <a:t>.3. Một số nội dung cơ bản của Bộ luật Dân sự</a:t>
            </a:r>
            <a:endParaRPr lang="vi-VN" sz="4800" b="1" dirty="0">
              <a:solidFill>
                <a:srgbClr val="C00000"/>
              </a:solidFill>
              <a:cs typeface="Arial" pitchFamily="34" charset="0"/>
            </a:endParaRPr>
          </a:p>
        </p:txBody>
      </p:sp>
      <p:sp>
        <p:nvSpPr>
          <p:cNvPr id="3" name="Rounded Rectangle 2"/>
          <p:cNvSpPr/>
          <p:nvPr/>
        </p:nvSpPr>
        <p:spPr>
          <a:xfrm>
            <a:off x="703269" y="2559170"/>
            <a:ext cx="10768084" cy="2060812"/>
          </a:xfrm>
          <a:prstGeom prst="roundRect">
            <a:avLst/>
          </a:prstGeom>
          <a:solidFill>
            <a:schemeClr val="bg2">
              <a:lumMod val="9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4400" b="1" dirty="0">
                <a:solidFill>
                  <a:srgbClr val="7030A0"/>
                </a:solidFill>
                <a:cs typeface="Arial" pitchFamily="34" charset="0"/>
              </a:rPr>
              <a:t>3</a:t>
            </a:r>
            <a:r>
              <a:rPr lang="vi-VN" sz="4400" b="1" dirty="0">
                <a:solidFill>
                  <a:srgbClr val="7030A0"/>
                </a:solidFill>
                <a:cs typeface="Arial" pitchFamily="34" charset="0"/>
              </a:rPr>
              <a:t>.3.1 Quyền sở hữu và các quyền khác đối với tài sản </a:t>
            </a:r>
            <a:endParaRPr lang="en-US" sz="4400" b="1" dirty="0">
              <a:solidFill>
                <a:srgbClr val="7030A0"/>
              </a:solidFill>
              <a:latin typeface="Arial" pitchFamily="34" charset="0"/>
              <a:cs typeface="Arial" pitchFamily="34" charset="0"/>
            </a:endParaRPr>
          </a:p>
        </p:txBody>
      </p:sp>
      <p:sp>
        <p:nvSpPr>
          <p:cNvPr id="7" name="Rounded Rectangle 6"/>
          <p:cNvSpPr/>
          <p:nvPr/>
        </p:nvSpPr>
        <p:spPr>
          <a:xfrm>
            <a:off x="1010758" y="4823040"/>
            <a:ext cx="6771217" cy="1212329"/>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4267" b="1" dirty="0">
                <a:solidFill>
                  <a:srgbClr val="0070C0"/>
                </a:solidFill>
                <a:latin typeface="Arial" pitchFamily="34" charset="0"/>
                <a:cs typeface="Arial" pitchFamily="34" charset="0"/>
              </a:rPr>
              <a:t>3.3.1.1. </a:t>
            </a:r>
            <a:r>
              <a:rPr lang="en-US" sz="4267" b="1" dirty="0" err="1">
                <a:solidFill>
                  <a:srgbClr val="0070C0"/>
                </a:solidFill>
                <a:latin typeface="Arial" pitchFamily="34" charset="0"/>
                <a:cs typeface="Arial" pitchFamily="34" charset="0"/>
              </a:rPr>
              <a:t>Quyền</a:t>
            </a:r>
            <a:r>
              <a:rPr lang="en-US" sz="4267" b="1" dirty="0">
                <a:solidFill>
                  <a:srgbClr val="0070C0"/>
                </a:solidFill>
                <a:latin typeface="Arial" pitchFamily="34" charset="0"/>
                <a:cs typeface="Arial" pitchFamily="34" charset="0"/>
              </a:rPr>
              <a:t> </a:t>
            </a:r>
            <a:r>
              <a:rPr lang="en-US" sz="4267" b="1" dirty="0" err="1">
                <a:solidFill>
                  <a:srgbClr val="0070C0"/>
                </a:solidFill>
                <a:latin typeface="Arial" pitchFamily="34" charset="0"/>
                <a:cs typeface="Arial" pitchFamily="34" charset="0"/>
              </a:rPr>
              <a:t>sở</a:t>
            </a:r>
            <a:r>
              <a:rPr lang="en-US" sz="4267" b="1" dirty="0">
                <a:solidFill>
                  <a:srgbClr val="0070C0"/>
                </a:solidFill>
                <a:latin typeface="Arial" pitchFamily="34" charset="0"/>
                <a:cs typeface="Arial" pitchFamily="34" charset="0"/>
              </a:rPr>
              <a:t> </a:t>
            </a:r>
            <a:r>
              <a:rPr lang="en-US" sz="4267" b="1" dirty="0" err="1">
                <a:solidFill>
                  <a:srgbClr val="0070C0"/>
                </a:solidFill>
                <a:latin typeface="Arial" pitchFamily="34" charset="0"/>
                <a:cs typeface="Arial" pitchFamily="34" charset="0"/>
              </a:rPr>
              <a:t>hữu</a:t>
            </a:r>
            <a:endParaRPr lang="en-US" sz="4267" b="1" dirty="0">
              <a:solidFill>
                <a:srgbClr val="0070C0"/>
              </a:solidFill>
              <a:latin typeface="Arial" pitchFamily="34" charset="0"/>
              <a:cs typeface="Arial" pitchFamily="34" charset="0"/>
            </a:endParaRPr>
          </a:p>
        </p:txBody>
      </p:sp>
    </p:spTree>
    <p:extLst>
      <p:ext uri="{BB962C8B-B14F-4D97-AF65-F5344CB8AC3E}">
        <p14:creationId xmlns:p14="http://schemas.microsoft.com/office/powerpoint/2010/main" val="436056997"/>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1)">
                                      <p:cBhvr>
                                        <p:cTn id="7" dur="2000"/>
                                        <p:tgtEl>
                                          <p:spTgt spid="5"/>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circle(in)">
                                      <p:cBhvr>
                                        <p:cTn id="12" dur="2000"/>
                                        <p:tgtEl>
                                          <p:spTgt spid="3"/>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wipe(down)">
                                      <p:cBhvr>
                                        <p:cTn id="1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3" grpId="0" animBg="1"/>
      <p:bldP spid="7"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668739" y="809908"/>
            <a:ext cx="3365500" cy="914400"/>
          </a:xfrm>
          <a:prstGeom prst="rect">
            <a:avLst/>
          </a:prstGeom>
          <a:solidFill>
            <a:schemeClr val="bg2">
              <a:lumMod val="90000"/>
            </a:schemeClr>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a:defRPr/>
            </a:pPr>
            <a:r>
              <a:rPr lang="vi-VN" sz="4800" b="1" dirty="0"/>
              <a:t>Khái niệm </a:t>
            </a:r>
            <a:endParaRPr lang="en-US" sz="4800" dirty="0">
              <a:solidFill>
                <a:srgbClr val="C00000"/>
              </a:solidFill>
              <a:latin typeface="Arial" pitchFamily="34" charset="0"/>
              <a:cs typeface="Arial" pitchFamily="34" charset="0"/>
            </a:endParaRPr>
          </a:p>
        </p:txBody>
      </p:sp>
      <p:sp>
        <p:nvSpPr>
          <p:cNvPr id="9" name="Rounded Rectangle 8"/>
          <p:cNvSpPr/>
          <p:nvPr/>
        </p:nvSpPr>
        <p:spPr>
          <a:xfrm>
            <a:off x="668739" y="1924333"/>
            <a:ext cx="10781733" cy="3662956"/>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4800" dirty="0">
                <a:cs typeface="Arial" pitchFamily="34" charset="0"/>
              </a:rPr>
              <a:t>Quyền sở hữu bao gồm</a:t>
            </a:r>
            <a:r>
              <a:rPr lang="en-US" sz="4800" dirty="0">
                <a:latin typeface="Arial" pitchFamily="34" charset="0"/>
                <a:cs typeface="Arial" pitchFamily="34" charset="0"/>
              </a:rPr>
              <a:t>:</a:t>
            </a:r>
          </a:p>
          <a:p>
            <a:pPr>
              <a:defRPr/>
            </a:pPr>
            <a:r>
              <a:rPr lang="en-US" sz="4800" dirty="0">
                <a:latin typeface="Arial" pitchFamily="34" charset="0"/>
                <a:cs typeface="Arial" pitchFamily="34" charset="0"/>
              </a:rPr>
              <a:t>- </a:t>
            </a:r>
            <a:r>
              <a:rPr lang="vi-VN" sz="4800" dirty="0">
                <a:cs typeface="Arial" pitchFamily="34" charset="0"/>
              </a:rPr>
              <a:t>quyền chiếm hữu, </a:t>
            </a:r>
            <a:endParaRPr lang="en-US" sz="4800" dirty="0">
              <a:latin typeface="Arial" pitchFamily="34" charset="0"/>
              <a:cs typeface="Arial" pitchFamily="34" charset="0"/>
            </a:endParaRPr>
          </a:p>
          <a:p>
            <a:pPr>
              <a:defRPr/>
            </a:pPr>
            <a:r>
              <a:rPr lang="en-US" sz="4800" dirty="0">
                <a:latin typeface="Arial" pitchFamily="34" charset="0"/>
                <a:cs typeface="Arial" pitchFamily="34" charset="0"/>
              </a:rPr>
              <a:t>- </a:t>
            </a:r>
            <a:r>
              <a:rPr lang="vi-VN" sz="4800" dirty="0">
                <a:cs typeface="Arial" pitchFamily="34" charset="0"/>
              </a:rPr>
              <a:t>quyền sử dụng và </a:t>
            </a:r>
            <a:endParaRPr lang="en-US" sz="4800" dirty="0">
              <a:latin typeface="Arial" pitchFamily="34" charset="0"/>
              <a:cs typeface="Arial" pitchFamily="34" charset="0"/>
            </a:endParaRPr>
          </a:p>
          <a:p>
            <a:pPr>
              <a:defRPr/>
            </a:pPr>
            <a:r>
              <a:rPr lang="en-US" sz="4800" dirty="0">
                <a:latin typeface="Arial" pitchFamily="34" charset="0"/>
                <a:cs typeface="Arial" pitchFamily="34" charset="0"/>
              </a:rPr>
              <a:t>- </a:t>
            </a:r>
            <a:r>
              <a:rPr lang="vi-VN" sz="4800" dirty="0">
                <a:cs typeface="Arial" pitchFamily="34" charset="0"/>
              </a:rPr>
              <a:t>quyền định đoạt tài sản của chủ sở hữu </a:t>
            </a:r>
            <a:endParaRPr lang="en-US" sz="4800" dirty="0">
              <a:latin typeface="Arial" pitchFamily="34" charset="0"/>
              <a:cs typeface="Arial" pitchFamily="34" charset="0"/>
            </a:endParaRPr>
          </a:p>
          <a:p>
            <a:pPr>
              <a:defRPr/>
            </a:pPr>
            <a:r>
              <a:rPr lang="en-US" sz="4800" dirty="0">
                <a:cs typeface="Arial" pitchFamily="34" charset="0"/>
              </a:rPr>
              <a:t>            </a:t>
            </a:r>
            <a:r>
              <a:rPr lang="vi-VN" sz="4800" dirty="0">
                <a:cs typeface="Arial" pitchFamily="34" charset="0"/>
              </a:rPr>
              <a:t>theo </a:t>
            </a:r>
            <a:r>
              <a:rPr lang="vi-VN" sz="4800" b="1" dirty="0">
                <a:solidFill>
                  <a:srgbClr val="C00000"/>
                </a:solidFill>
                <a:cs typeface="Arial" pitchFamily="34" charset="0"/>
              </a:rPr>
              <a:t>quy định của luật</a:t>
            </a:r>
            <a:endParaRPr lang="en-US" sz="4800" b="1" dirty="0">
              <a:solidFill>
                <a:srgbClr val="C00000"/>
              </a:solidFill>
              <a:latin typeface="Arial" pitchFamily="34" charset="0"/>
              <a:cs typeface="Arial" pitchFamily="34" charset="0"/>
            </a:endParaRPr>
          </a:p>
        </p:txBody>
      </p:sp>
      <p:sp>
        <p:nvSpPr>
          <p:cNvPr id="11" name="Rounded Rectangle 10"/>
          <p:cNvSpPr/>
          <p:nvPr/>
        </p:nvSpPr>
        <p:spPr>
          <a:xfrm>
            <a:off x="6359856" y="5587289"/>
            <a:ext cx="5212025" cy="657225"/>
          </a:xfrm>
          <a:prstGeom prst="roundRect">
            <a:avLst/>
          </a:prstGeom>
          <a:solidFill>
            <a:srgbClr val="00B0F0"/>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a:defRPr/>
            </a:pPr>
            <a:r>
              <a:rPr lang="en-US" sz="3600" b="1" dirty="0">
                <a:latin typeface="Arial" pitchFamily="34" charset="0"/>
                <a:cs typeface="Arial" pitchFamily="34" charset="0"/>
              </a:rPr>
              <a:t>(</a:t>
            </a:r>
            <a:r>
              <a:rPr lang="en-US" sz="3600" b="1" dirty="0" err="1">
                <a:latin typeface="Arial" pitchFamily="34" charset="0"/>
                <a:cs typeface="Arial" pitchFamily="34" charset="0"/>
              </a:rPr>
              <a:t>Điều</a:t>
            </a:r>
            <a:r>
              <a:rPr lang="en-US" sz="3600" b="1" dirty="0">
                <a:latin typeface="Arial" pitchFamily="34" charset="0"/>
                <a:cs typeface="Arial" pitchFamily="34" charset="0"/>
              </a:rPr>
              <a:t> 158/BLDS/2015</a:t>
            </a:r>
            <a:r>
              <a:rPr lang="en-US" sz="4800" b="1" dirty="0">
                <a:latin typeface="Arial" pitchFamily="34" charset="0"/>
                <a:cs typeface="Arial" pitchFamily="34" charset="0"/>
              </a:rPr>
              <a:t>)</a:t>
            </a:r>
          </a:p>
        </p:txBody>
      </p:sp>
    </p:spTree>
    <p:extLst>
      <p:ext uri="{BB962C8B-B14F-4D97-AF65-F5344CB8AC3E}">
        <p14:creationId xmlns:p14="http://schemas.microsoft.com/office/powerpoint/2010/main" val="582255673"/>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1)">
                                      <p:cBhvr>
                                        <p:cTn id="7" dur="2000"/>
                                        <p:tgtEl>
                                          <p:spTgt spid="5"/>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1000"/>
                                        <p:tgtEl>
                                          <p:spTgt spid="9"/>
                                        </p:tgtEl>
                                      </p:cBhvr>
                                    </p:animEffect>
                                    <p:anim calcmode="lin" valueType="num">
                                      <p:cBhvr>
                                        <p:cTn id="13" dur="1000" fill="hold"/>
                                        <p:tgtEl>
                                          <p:spTgt spid="9"/>
                                        </p:tgtEl>
                                        <p:attrNameLst>
                                          <p:attrName>ppt_x</p:attrName>
                                        </p:attrNameLst>
                                      </p:cBhvr>
                                      <p:tavLst>
                                        <p:tav tm="0">
                                          <p:val>
                                            <p:strVal val="#ppt_x"/>
                                          </p:val>
                                        </p:tav>
                                        <p:tav tm="100000">
                                          <p:val>
                                            <p:strVal val="#ppt_x"/>
                                          </p:val>
                                        </p:tav>
                                      </p:tavLst>
                                    </p:anim>
                                    <p:anim calcmode="lin" valueType="num">
                                      <p:cBhvr>
                                        <p:cTn id="14"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fade">
                                      <p:cBhvr>
                                        <p:cTn id="19" dur="1000"/>
                                        <p:tgtEl>
                                          <p:spTgt spid="11"/>
                                        </p:tgtEl>
                                      </p:cBhvr>
                                    </p:animEffect>
                                    <p:anim calcmode="lin" valueType="num">
                                      <p:cBhvr>
                                        <p:cTn id="20" dur="1000" fill="hold"/>
                                        <p:tgtEl>
                                          <p:spTgt spid="11"/>
                                        </p:tgtEl>
                                        <p:attrNameLst>
                                          <p:attrName>ppt_x</p:attrName>
                                        </p:attrNameLst>
                                      </p:cBhvr>
                                      <p:tavLst>
                                        <p:tav tm="0">
                                          <p:val>
                                            <p:strVal val="#ppt_x"/>
                                          </p:val>
                                        </p:tav>
                                        <p:tav tm="100000">
                                          <p:val>
                                            <p:strVal val="#ppt_x"/>
                                          </p:val>
                                        </p:tav>
                                      </p:tavLst>
                                    </p:anim>
                                    <p:anim calcmode="lin" valueType="num">
                                      <p:cBhvr>
                                        <p:cTn id="21"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9" grpId="0" animBg="1"/>
      <p:bldP spid="11"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364776" y="703771"/>
            <a:ext cx="8577965" cy="1695323"/>
          </a:xfrm>
          <a:prstGeom prst="rect">
            <a:avLst/>
          </a:prstGeom>
          <a:solidFill>
            <a:srgbClr val="FFCCFF"/>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a:defRPr/>
            </a:pPr>
            <a:r>
              <a:rPr lang="en-US" sz="4800" b="1" dirty="0" smtClean="0">
                <a:solidFill>
                  <a:schemeClr val="tx1"/>
                </a:solidFill>
                <a:latin typeface="Times New Roman" panose="02020603050405020304" pitchFamily="18" charset="0"/>
                <a:cs typeface="Times New Roman" panose="02020603050405020304" pitchFamily="18" charset="0"/>
              </a:rPr>
              <a:t>Q</a:t>
            </a:r>
            <a:r>
              <a:rPr lang="vi-VN" sz="4800" b="1" dirty="0" smtClean="0">
                <a:solidFill>
                  <a:schemeClr val="tx1"/>
                </a:solidFill>
                <a:latin typeface="Times New Roman" panose="02020603050405020304" pitchFamily="18" charset="0"/>
                <a:cs typeface="Times New Roman" panose="02020603050405020304" pitchFamily="18" charset="0"/>
              </a:rPr>
              <a:t>uyền </a:t>
            </a:r>
            <a:r>
              <a:rPr lang="vi-VN" sz="4800" b="1" dirty="0">
                <a:solidFill>
                  <a:schemeClr val="tx1"/>
                </a:solidFill>
                <a:latin typeface="Times New Roman" panose="02020603050405020304" pitchFamily="18" charset="0"/>
                <a:cs typeface="Times New Roman" panose="02020603050405020304" pitchFamily="18" charset="0"/>
              </a:rPr>
              <a:t>sở hữu là một quan hệ pháp luật dân </a:t>
            </a:r>
            <a:r>
              <a:rPr lang="vi-VN" sz="4800" b="1" dirty="0" smtClean="0">
                <a:solidFill>
                  <a:schemeClr val="tx1"/>
                </a:solidFill>
                <a:latin typeface="Times New Roman" panose="02020603050405020304" pitchFamily="18" charset="0"/>
                <a:cs typeface="Times New Roman" panose="02020603050405020304" pitchFamily="18" charset="0"/>
              </a:rPr>
              <a:t>sự</a:t>
            </a:r>
            <a:r>
              <a:rPr lang="en-US" sz="4800" b="1" dirty="0" smtClean="0">
                <a:solidFill>
                  <a:schemeClr val="tx1"/>
                </a:solidFill>
                <a:latin typeface="Times New Roman" panose="02020603050405020304" pitchFamily="18" charset="0"/>
                <a:cs typeface="Times New Roman" panose="02020603050405020304" pitchFamily="18" charset="0"/>
              </a:rPr>
              <a:t>, do </a:t>
            </a:r>
            <a:r>
              <a:rPr lang="en-US" sz="4800" b="1" dirty="0" err="1" smtClean="0">
                <a:solidFill>
                  <a:schemeClr val="tx1"/>
                </a:solidFill>
                <a:latin typeface="Times New Roman" panose="02020603050405020304" pitchFamily="18" charset="0"/>
                <a:cs typeface="Times New Roman" panose="02020603050405020304" pitchFamily="18" charset="0"/>
              </a:rPr>
              <a:t>đo</a:t>
            </a:r>
            <a:r>
              <a:rPr lang="en-US" sz="4800" b="1" dirty="0" smtClean="0">
                <a:solidFill>
                  <a:schemeClr val="tx1"/>
                </a:solidFill>
                <a:latin typeface="Times New Roman" panose="02020603050405020304" pitchFamily="18" charset="0"/>
                <a:cs typeface="Times New Roman" panose="02020603050405020304" pitchFamily="18" charset="0"/>
              </a:rPr>
              <a:t>́</a:t>
            </a:r>
            <a:endParaRPr lang="en-US" sz="4800" b="1" dirty="0">
              <a:solidFill>
                <a:schemeClr val="tx1"/>
              </a:solidFill>
              <a:latin typeface="Times New Roman" panose="02020603050405020304" pitchFamily="18" charset="0"/>
              <a:cs typeface="Times New Roman" panose="02020603050405020304" pitchFamily="18" charset="0"/>
            </a:endParaRPr>
          </a:p>
        </p:txBody>
      </p:sp>
      <p:sp>
        <p:nvSpPr>
          <p:cNvPr id="6" name="Rounded Rectangle 5"/>
          <p:cNvSpPr/>
          <p:nvPr/>
        </p:nvSpPr>
        <p:spPr>
          <a:xfrm>
            <a:off x="1085853" y="2524836"/>
            <a:ext cx="10130367" cy="3589361"/>
          </a:xfrm>
          <a:prstGeom prst="roundRect">
            <a:avLst/>
          </a:prstGeom>
          <a:solidFill>
            <a:srgbClr val="FFFF00"/>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4800" b="1" dirty="0" smtClean="0">
                <a:solidFill>
                  <a:schemeClr val="tx1"/>
                </a:solidFill>
                <a:latin typeface="Times New Roman" panose="02020603050405020304" pitchFamily="18" charset="0"/>
                <a:cs typeface="Times New Roman" panose="02020603050405020304" pitchFamily="18" charset="0"/>
              </a:rPr>
              <a:t>Nó </a:t>
            </a:r>
            <a:r>
              <a:rPr lang="vi-VN" sz="4800" b="1" dirty="0">
                <a:solidFill>
                  <a:schemeClr val="tx1"/>
                </a:solidFill>
                <a:latin typeface="Times New Roman" panose="02020603050405020304" pitchFamily="18" charset="0"/>
                <a:cs typeface="Times New Roman" panose="02020603050405020304" pitchFamily="18" charset="0"/>
              </a:rPr>
              <a:t>có đầy đủ </a:t>
            </a:r>
            <a:r>
              <a:rPr lang="en-US" sz="4800" b="1" dirty="0" smtClean="0">
                <a:solidFill>
                  <a:schemeClr val="tx1"/>
                </a:solidFill>
                <a:latin typeface="Times New Roman" panose="02020603050405020304" pitchFamily="18" charset="0"/>
                <a:cs typeface="Times New Roman" panose="02020603050405020304" pitchFamily="18" charset="0"/>
              </a:rPr>
              <a:t>0</a:t>
            </a:r>
            <a:r>
              <a:rPr lang="vi-VN" sz="4800" b="1" dirty="0" smtClean="0">
                <a:solidFill>
                  <a:schemeClr val="tx1"/>
                </a:solidFill>
                <a:latin typeface="Times New Roman" panose="02020603050405020304" pitchFamily="18" charset="0"/>
                <a:cs typeface="Times New Roman" panose="02020603050405020304" pitchFamily="18" charset="0"/>
              </a:rPr>
              <a:t>3 </a:t>
            </a:r>
            <a:r>
              <a:rPr lang="vi-VN" sz="4800" b="1" dirty="0">
                <a:solidFill>
                  <a:schemeClr val="tx1"/>
                </a:solidFill>
                <a:latin typeface="Times New Roman" panose="02020603050405020304" pitchFamily="18" charset="0"/>
                <a:cs typeface="Times New Roman" panose="02020603050405020304" pitchFamily="18" charset="0"/>
              </a:rPr>
              <a:t>yếu tố là</a:t>
            </a:r>
            <a:r>
              <a:rPr lang="en-US" sz="4800" b="1" dirty="0">
                <a:solidFill>
                  <a:schemeClr val="tx1"/>
                </a:solidFill>
                <a:latin typeface="Times New Roman" panose="02020603050405020304" pitchFamily="18" charset="0"/>
                <a:cs typeface="Times New Roman" panose="02020603050405020304" pitchFamily="18" charset="0"/>
              </a:rPr>
              <a:t>:</a:t>
            </a:r>
            <a:r>
              <a:rPr lang="vi-VN" sz="4800" b="1" dirty="0">
                <a:solidFill>
                  <a:schemeClr val="tx1"/>
                </a:solidFill>
                <a:latin typeface="Times New Roman" panose="02020603050405020304" pitchFamily="18" charset="0"/>
                <a:cs typeface="Times New Roman" panose="02020603050405020304" pitchFamily="18" charset="0"/>
              </a:rPr>
              <a:t> </a:t>
            </a:r>
            <a:endParaRPr lang="en-US" sz="4800" b="1" dirty="0">
              <a:solidFill>
                <a:schemeClr val="tx1"/>
              </a:solidFill>
              <a:latin typeface="Times New Roman" panose="02020603050405020304" pitchFamily="18" charset="0"/>
              <a:cs typeface="Times New Roman" panose="02020603050405020304" pitchFamily="18" charset="0"/>
            </a:endParaRPr>
          </a:p>
          <a:p>
            <a:pPr marL="761981" indent="-761981">
              <a:buFontTx/>
              <a:buChar char="-"/>
              <a:defRPr/>
            </a:pPr>
            <a:r>
              <a:rPr lang="en-US" sz="4800" b="1" dirty="0" err="1">
                <a:solidFill>
                  <a:schemeClr val="tx1"/>
                </a:solidFill>
                <a:latin typeface="Times New Roman" panose="02020603050405020304" pitchFamily="18" charset="0"/>
                <a:cs typeface="Times New Roman" panose="02020603050405020304" pitchFamily="18" charset="0"/>
              </a:rPr>
              <a:t>Ch</a:t>
            </a:r>
            <a:r>
              <a:rPr lang="vi-VN" sz="4800" b="1" dirty="0">
                <a:solidFill>
                  <a:schemeClr val="tx1"/>
                </a:solidFill>
                <a:latin typeface="Times New Roman" panose="02020603050405020304" pitchFamily="18" charset="0"/>
                <a:cs typeface="Times New Roman" panose="02020603050405020304" pitchFamily="18" charset="0"/>
              </a:rPr>
              <a:t>ủ thể</a:t>
            </a:r>
            <a:endParaRPr lang="en-US" sz="4800" b="1" dirty="0">
              <a:solidFill>
                <a:schemeClr val="tx1"/>
              </a:solidFill>
              <a:latin typeface="Times New Roman" panose="02020603050405020304" pitchFamily="18" charset="0"/>
              <a:cs typeface="Times New Roman" panose="02020603050405020304" pitchFamily="18" charset="0"/>
            </a:endParaRPr>
          </a:p>
          <a:p>
            <a:pPr marL="761981" indent="-761981">
              <a:buFontTx/>
              <a:buChar char="-"/>
              <a:defRPr/>
            </a:pPr>
            <a:r>
              <a:rPr lang="en-US" sz="4800" b="1" dirty="0">
                <a:solidFill>
                  <a:schemeClr val="tx1"/>
                </a:solidFill>
                <a:latin typeface="Times New Roman" panose="02020603050405020304" pitchFamily="18" charset="0"/>
                <a:cs typeface="Times New Roman" panose="02020603050405020304" pitchFamily="18" charset="0"/>
              </a:rPr>
              <a:t>N</a:t>
            </a:r>
            <a:r>
              <a:rPr lang="vi-VN" sz="4800" b="1" dirty="0">
                <a:solidFill>
                  <a:schemeClr val="tx1"/>
                </a:solidFill>
                <a:latin typeface="Times New Roman" panose="02020603050405020304" pitchFamily="18" charset="0"/>
                <a:cs typeface="Times New Roman" panose="02020603050405020304" pitchFamily="18" charset="0"/>
              </a:rPr>
              <a:t>ội dung </a:t>
            </a:r>
            <a:endParaRPr lang="en-US" sz="4800" b="1" dirty="0">
              <a:solidFill>
                <a:schemeClr val="tx1"/>
              </a:solidFill>
              <a:latin typeface="Times New Roman" panose="02020603050405020304" pitchFamily="18" charset="0"/>
              <a:cs typeface="Times New Roman" panose="02020603050405020304" pitchFamily="18" charset="0"/>
            </a:endParaRPr>
          </a:p>
          <a:p>
            <a:pPr marL="761981" indent="-761981">
              <a:buFontTx/>
              <a:buChar char="-"/>
              <a:defRPr/>
            </a:pPr>
            <a:r>
              <a:rPr lang="en-US" sz="4800" b="1" dirty="0">
                <a:solidFill>
                  <a:schemeClr val="tx1"/>
                </a:solidFill>
                <a:latin typeface="Times New Roman" panose="02020603050405020304" pitchFamily="18" charset="0"/>
                <a:cs typeface="Times New Roman" panose="02020603050405020304" pitchFamily="18" charset="0"/>
              </a:rPr>
              <a:t>K</a:t>
            </a:r>
            <a:r>
              <a:rPr lang="vi-VN" sz="4800" b="1" dirty="0">
                <a:solidFill>
                  <a:schemeClr val="tx1"/>
                </a:solidFill>
                <a:latin typeface="Times New Roman" panose="02020603050405020304" pitchFamily="18" charset="0"/>
                <a:cs typeface="Times New Roman" panose="02020603050405020304" pitchFamily="18" charset="0"/>
              </a:rPr>
              <a:t>hách thể</a:t>
            </a:r>
            <a:endParaRPr lang="en-US" sz="4800" b="1"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54530600"/>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1)">
                                      <p:cBhvr>
                                        <p:cTn id="7" dur="2000"/>
                                        <p:tgtEl>
                                          <p:spTgt spid="5"/>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1000"/>
                                        <p:tgtEl>
                                          <p:spTgt spid="6"/>
                                        </p:tgtEl>
                                      </p:cBhvr>
                                    </p:animEffect>
                                    <p:anim calcmode="lin" valueType="num">
                                      <p:cBhvr>
                                        <p:cTn id="13" dur="1000" fill="hold"/>
                                        <p:tgtEl>
                                          <p:spTgt spid="6"/>
                                        </p:tgtEl>
                                        <p:attrNameLst>
                                          <p:attrName>ppt_x</p:attrName>
                                        </p:attrNameLst>
                                      </p:cBhvr>
                                      <p:tavLst>
                                        <p:tav tm="0">
                                          <p:val>
                                            <p:strVal val="#ppt_x"/>
                                          </p:val>
                                        </p:tav>
                                        <p:tav tm="100000">
                                          <p:val>
                                            <p:strVal val="#ppt_x"/>
                                          </p:val>
                                        </p:tav>
                                      </p:tavLst>
                                    </p:anim>
                                    <p:anim calcmode="lin" valueType="num">
                                      <p:cBhvr>
                                        <p:cTn id="14"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5"/>
          <p:cNvSpPr/>
          <p:nvPr/>
        </p:nvSpPr>
        <p:spPr>
          <a:xfrm>
            <a:off x="655093" y="2224585"/>
            <a:ext cx="10781731" cy="3411940"/>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a:defRPr/>
            </a:pPr>
            <a:r>
              <a:rPr lang="vi-VN" sz="4800" dirty="0">
                <a:cs typeface="Arial" pitchFamily="34" charset="0"/>
              </a:rPr>
              <a:t>	</a:t>
            </a:r>
            <a:r>
              <a:rPr lang="vi-VN" sz="4800" dirty="0" smtClean="0">
                <a:cs typeface="Arial" pitchFamily="34" charset="0"/>
              </a:rPr>
              <a:t>Là </a:t>
            </a:r>
            <a:r>
              <a:rPr lang="vi-VN" sz="4800" dirty="0">
                <a:cs typeface="Arial" pitchFamily="34" charset="0"/>
              </a:rPr>
              <a:t>cá nhân, </a:t>
            </a:r>
            <a:r>
              <a:rPr lang="vi-VN" sz="4800" dirty="0" smtClean="0">
                <a:cs typeface="Arial" pitchFamily="34" charset="0"/>
              </a:rPr>
              <a:t>Pháp </a:t>
            </a:r>
            <a:r>
              <a:rPr lang="vi-VN" sz="4800" dirty="0">
                <a:cs typeface="Arial" pitchFamily="34" charset="0"/>
              </a:rPr>
              <a:t>nhân, hộ gia đình, tổ hợp tác, nhà nước là chủ thể đặc biệt,… có năng lực chủ thể</a:t>
            </a:r>
          </a:p>
        </p:txBody>
      </p:sp>
      <p:sp>
        <p:nvSpPr>
          <p:cNvPr id="8" name="Rounded Rectangle 7"/>
          <p:cNvSpPr/>
          <p:nvPr/>
        </p:nvSpPr>
        <p:spPr>
          <a:xfrm>
            <a:off x="763998" y="848802"/>
            <a:ext cx="9465733" cy="830263"/>
          </a:xfrm>
          <a:prstGeom prst="roundRect">
            <a:avLst/>
          </a:prstGeom>
          <a:solidFill>
            <a:srgbClr val="FFFF00"/>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4800" b="1" dirty="0">
                <a:cs typeface="Arial" pitchFamily="34" charset="0"/>
              </a:rPr>
              <a:t>Chủ thể </a:t>
            </a:r>
            <a:r>
              <a:rPr lang="vi-VN" sz="4800" dirty="0">
                <a:cs typeface="Arial" pitchFamily="34" charset="0"/>
              </a:rPr>
              <a:t>của quyền sở hữu </a:t>
            </a:r>
          </a:p>
        </p:txBody>
      </p:sp>
    </p:spTree>
    <p:extLst>
      <p:ext uri="{BB962C8B-B14F-4D97-AF65-F5344CB8AC3E}">
        <p14:creationId xmlns:p14="http://schemas.microsoft.com/office/powerpoint/2010/main" val="87670552"/>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fade">
                                      <p:cBhvr>
                                        <p:cTn id="14" dur="1000"/>
                                        <p:tgtEl>
                                          <p:spTgt spid="6"/>
                                        </p:tgtEl>
                                      </p:cBhvr>
                                    </p:animEffect>
                                    <p:anim calcmode="lin" valueType="num">
                                      <p:cBhvr>
                                        <p:cTn id="15" dur="1000" fill="hold"/>
                                        <p:tgtEl>
                                          <p:spTgt spid="6"/>
                                        </p:tgtEl>
                                        <p:attrNameLst>
                                          <p:attrName>ppt_x</p:attrName>
                                        </p:attrNameLst>
                                      </p:cBhvr>
                                      <p:tavLst>
                                        <p:tav tm="0">
                                          <p:val>
                                            <p:strVal val="#ppt_x"/>
                                          </p:val>
                                        </p:tav>
                                        <p:tav tm="100000">
                                          <p:val>
                                            <p:strVal val="#ppt_x"/>
                                          </p:val>
                                        </p:tav>
                                      </p:tavLst>
                                    </p:anim>
                                    <p:anim calcmode="lin" valueType="num">
                                      <p:cBhvr>
                                        <p:cTn id="16"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8"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ounded Rectangle 7"/>
          <p:cNvSpPr/>
          <p:nvPr/>
        </p:nvSpPr>
        <p:spPr>
          <a:xfrm>
            <a:off x="1023581" y="641444"/>
            <a:ext cx="8847061" cy="1250755"/>
          </a:xfrm>
          <a:prstGeom prst="roundRect">
            <a:avLst/>
          </a:prstGeom>
          <a:solidFill>
            <a:srgbClr val="FFFF00"/>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4000" b="1" dirty="0">
                <a:solidFill>
                  <a:srgbClr val="FF0000"/>
                </a:solidFill>
                <a:cs typeface="Arial" pitchFamily="34" charset="0"/>
              </a:rPr>
              <a:t>Khách thể </a:t>
            </a:r>
            <a:r>
              <a:rPr lang="vi-VN" sz="4000" b="1" dirty="0">
                <a:solidFill>
                  <a:srgbClr val="7030A0"/>
                </a:solidFill>
                <a:cs typeface="Arial" pitchFamily="34" charset="0"/>
              </a:rPr>
              <a:t>của quyền sở hữu</a:t>
            </a:r>
            <a:r>
              <a:rPr lang="en-US" sz="4000" b="1" dirty="0">
                <a:solidFill>
                  <a:srgbClr val="7030A0"/>
                </a:solidFill>
                <a:latin typeface="Arial" pitchFamily="34" charset="0"/>
                <a:cs typeface="Arial" pitchFamily="34" charset="0"/>
              </a:rPr>
              <a:t>: </a:t>
            </a:r>
            <a:r>
              <a:rPr lang="vi-VN" sz="4000" b="1" dirty="0">
                <a:solidFill>
                  <a:srgbClr val="7030A0"/>
                </a:solidFill>
                <a:cs typeface="Arial" pitchFamily="34" charset="0"/>
              </a:rPr>
              <a:t>là lợi ích mà các chủ thể hướng đến</a:t>
            </a:r>
          </a:p>
        </p:txBody>
      </p:sp>
      <p:sp>
        <p:nvSpPr>
          <p:cNvPr id="7" name="Rounded Rectangle 6"/>
          <p:cNvSpPr/>
          <p:nvPr/>
        </p:nvSpPr>
        <p:spPr>
          <a:xfrm>
            <a:off x="5990702" y="5672114"/>
            <a:ext cx="5596248" cy="614363"/>
          </a:xfrm>
          <a:prstGeom prst="roundRect">
            <a:avLst/>
          </a:prstGeom>
          <a:ln/>
        </p:spPr>
        <p:style>
          <a:lnRef idx="1">
            <a:schemeClr val="accent6"/>
          </a:lnRef>
          <a:fillRef idx="2">
            <a:schemeClr val="accent6"/>
          </a:fillRef>
          <a:effectRef idx="1">
            <a:schemeClr val="accent6"/>
          </a:effectRef>
          <a:fontRef idx="minor">
            <a:schemeClr val="dk1"/>
          </a:fontRef>
        </p:style>
        <p:txBody>
          <a:bodyPr anchor="ctr"/>
          <a:lstStyle/>
          <a:p>
            <a:pPr algn="ctr">
              <a:defRPr/>
            </a:pPr>
            <a:r>
              <a:rPr lang="vi-VN" sz="4000" dirty="0">
                <a:cs typeface="Arial" pitchFamily="34" charset="0"/>
              </a:rPr>
              <a:t>(Điều 105/BLDS/2015</a:t>
            </a:r>
            <a:r>
              <a:rPr lang="vi-VN" sz="4800" dirty="0">
                <a:cs typeface="Arial" pitchFamily="34" charset="0"/>
              </a:rPr>
              <a:t>)</a:t>
            </a:r>
          </a:p>
        </p:txBody>
      </p:sp>
      <p:sp>
        <p:nvSpPr>
          <p:cNvPr id="9" name="Rounded Rectangle 8"/>
          <p:cNvSpPr/>
          <p:nvPr/>
        </p:nvSpPr>
        <p:spPr>
          <a:xfrm>
            <a:off x="682388" y="1892200"/>
            <a:ext cx="10904562" cy="3618585"/>
          </a:xfrm>
          <a:prstGeom prst="roundRect">
            <a:avLst/>
          </a:prstGeom>
          <a:solidFill>
            <a:schemeClr val="accent5">
              <a:lumMod val="40000"/>
              <a:lumOff val="6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a:defRPr/>
            </a:pPr>
            <a:r>
              <a:rPr lang="vi-VN" sz="4800" dirty="0">
                <a:cs typeface="Arial" pitchFamily="34" charset="0"/>
              </a:rPr>
              <a:t>Tài sản là vật, tiền, giấy tờ có giá và quyền tài sản. Tài sản bao gồm bất động sản và động sản. Bất động sản và động sản có thể là tài sản hiện có và tài sản hình thành trong tương l</a:t>
            </a:r>
            <a:r>
              <a:rPr lang="en-US" sz="4800" dirty="0">
                <a:latin typeface="Arial" pitchFamily="34" charset="0"/>
                <a:cs typeface="Arial" pitchFamily="34" charset="0"/>
              </a:rPr>
              <a:t>a</a:t>
            </a:r>
            <a:r>
              <a:rPr lang="vi-VN" sz="4800" dirty="0">
                <a:cs typeface="Arial" pitchFamily="34" charset="0"/>
              </a:rPr>
              <a:t>i</a:t>
            </a:r>
          </a:p>
        </p:txBody>
      </p:sp>
    </p:spTree>
    <p:extLst>
      <p:ext uri="{BB962C8B-B14F-4D97-AF65-F5344CB8AC3E}">
        <p14:creationId xmlns:p14="http://schemas.microsoft.com/office/powerpoint/2010/main" val="1656029264"/>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animEffect transition="in" filter="fade">
                                      <p:cBhvr>
                                        <p:cTn id="14" dur="1000"/>
                                        <p:tgtEl>
                                          <p:spTgt spid="9"/>
                                        </p:tgtEl>
                                      </p:cBhvr>
                                    </p:animEffect>
                                    <p:anim calcmode="lin" valueType="num">
                                      <p:cBhvr>
                                        <p:cTn id="15" dur="1000" fill="hold"/>
                                        <p:tgtEl>
                                          <p:spTgt spid="9"/>
                                        </p:tgtEl>
                                        <p:attrNameLst>
                                          <p:attrName>ppt_x</p:attrName>
                                        </p:attrNameLst>
                                      </p:cBhvr>
                                      <p:tavLst>
                                        <p:tav tm="0">
                                          <p:val>
                                            <p:strVal val="#ppt_x"/>
                                          </p:val>
                                        </p:tav>
                                        <p:tav tm="100000">
                                          <p:val>
                                            <p:strVal val="#ppt_x"/>
                                          </p:val>
                                        </p:tav>
                                      </p:tavLst>
                                    </p:anim>
                                    <p:anim calcmode="lin" valueType="num">
                                      <p:cBhvr>
                                        <p:cTn id="16"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fade">
                                      <p:cBhvr>
                                        <p:cTn id="21" dur="1000"/>
                                        <p:tgtEl>
                                          <p:spTgt spid="7"/>
                                        </p:tgtEl>
                                      </p:cBhvr>
                                    </p:animEffect>
                                    <p:anim calcmode="lin" valueType="num">
                                      <p:cBhvr>
                                        <p:cTn id="22" dur="1000" fill="hold"/>
                                        <p:tgtEl>
                                          <p:spTgt spid="7"/>
                                        </p:tgtEl>
                                        <p:attrNameLst>
                                          <p:attrName>ppt_x</p:attrName>
                                        </p:attrNameLst>
                                      </p:cBhvr>
                                      <p:tavLst>
                                        <p:tav tm="0">
                                          <p:val>
                                            <p:strVal val="#ppt_x"/>
                                          </p:val>
                                        </p:tav>
                                        <p:tav tm="100000">
                                          <p:val>
                                            <p:strVal val="#ppt_x"/>
                                          </p:val>
                                        </p:tav>
                                      </p:tavLst>
                                    </p:anim>
                                    <p:anim calcmode="lin" valueType="num">
                                      <p:cBhvr>
                                        <p:cTn id="23"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7" grpId="0" animBg="1"/>
      <p:bldP spid="9"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5"/>
          <p:cNvSpPr/>
          <p:nvPr/>
        </p:nvSpPr>
        <p:spPr>
          <a:xfrm>
            <a:off x="2408546" y="2602021"/>
            <a:ext cx="7762493" cy="3183955"/>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4800" dirty="0">
                <a:cs typeface="Arial" pitchFamily="34" charset="0"/>
              </a:rPr>
              <a:t>a. Quyền chiếm hữu</a:t>
            </a:r>
            <a:endParaRPr lang="en-US" sz="4800" dirty="0">
              <a:latin typeface="Arial" pitchFamily="34" charset="0"/>
              <a:cs typeface="Arial" pitchFamily="34" charset="0"/>
            </a:endParaRPr>
          </a:p>
          <a:p>
            <a:pPr>
              <a:defRPr/>
            </a:pPr>
            <a:r>
              <a:rPr lang="en-US" sz="4800" dirty="0">
                <a:latin typeface="Arial" pitchFamily="34" charset="0"/>
                <a:cs typeface="Arial" pitchFamily="34" charset="0"/>
              </a:rPr>
              <a:t>b. </a:t>
            </a:r>
            <a:r>
              <a:rPr lang="en-US" sz="4800" dirty="0" err="1">
                <a:latin typeface="Arial" pitchFamily="34" charset="0"/>
                <a:cs typeface="Arial" pitchFamily="34" charset="0"/>
              </a:rPr>
              <a:t>Quyền</a:t>
            </a:r>
            <a:r>
              <a:rPr lang="en-US" sz="4800" dirty="0">
                <a:latin typeface="Arial" pitchFamily="34" charset="0"/>
                <a:cs typeface="Arial" pitchFamily="34" charset="0"/>
              </a:rPr>
              <a:t> </a:t>
            </a:r>
            <a:r>
              <a:rPr lang="en-US" sz="4800" dirty="0" err="1">
                <a:latin typeface="Arial" pitchFamily="34" charset="0"/>
                <a:cs typeface="Arial" pitchFamily="34" charset="0"/>
              </a:rPr>
              <a:t>sử</a:t>
            </a:r>
            <a:r>
              <a:rPr lang="en-US" sz="4800" dirty="0">
                <a:latin typeface="Arial" pitchFamily="34" charset="0"/>
                <a:cs typeface="Arial" pitchFamily="34" charset="0"/>
              </a:rPr>
              <a:t> </a:t>
            </a:r>
            <a:r>
              <a:rPr lang="en-US" sz="4800" dirty="0" err="1">
                <a:latin typeface="Arial" pitchFamily="34" charset="0"/>
                <a:cs typeface="Arial" pitchFamily="34" charset="0"/>
              </a:rPr>
              <a:t>dụng</a:t>
            </a:r>
            <a:r>
              <a:rPr lang="en-US" sz="4800" dirty="0">
                <a:latin typeface="Arial" pitchFamily="34" charset="0"/>
                <a:cs typeface="Arial" pitchFamily="34" charset="0"/>
              </a:rPr>
              <a:t> </a:t>
            </a:r>
          </a:p>
          <a:p>
            <a:pPr>
              <a:defRPr/>
            </a:pPr>
            <a:r>
              <a:rPr lang="vi-VN" sz="4800" dirty="0">
                <a:cs typeface="Arial" pitchFamily="34" charset="0"/>
              </a:rPr>
              <a:t>c. Quyền định đoạt </a:t>
            </a:r>
            <a:endParaRPr lang="en-US" sz="4800" dirty="0">
              <a:latin typeface="Arial" pitchFamily="34" charset="0"/>
              <a:cs typeface="Arial" pitchFamily="34" charset="0"/>
            </a:endParaRPr>
          </a:p>
        </p:txBody>
      </p:sp>
      <p:sp>
        <p:nvSpPr>
          <p:cNvPr id="8" name="Rounded Rectangle 7"/>
          <p:cNvSpPr/>
          <p:nvPr/>
        </p:nvSpPr>
        <p:spPr>
          <a:xfrm>
            <a:off x="1337168" y="1363524"/>
            <a:ext cx="9465733" cy="830263"/>
          </a:xfrm>
          <a:prstGeom prst="roundRect">
            <a:avLst/>
          </a:prstGeom>
          <a:solidFill>
            <a:srgbClr val="FFFF00"/>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4800" b="1" dirty="0">
                <a:cs typeface="Arial" pitchFamily="34" charset="0"/>
              </a:rPr>
              <a:t>Nội dung </a:t>
            </a:r>
            <a:r>
              <a:rPr lang="vi-VN" sz="4800" dirty="0">
                <a:cs typeface="Arial" pitchFamily="34" charset="0"/>
              </a:rPr>
              <a:t>của quyền sở hữu </a:t>
            </a:r>
          </a:p>
        </p:txBody>
      </p:sp>
    </p:spTree>
    <p:extLst>
      <p:ext uri="{BB962C8B-B14F-4D97-AF65-F5344CB8AC3E}">
        <p14:creationId xmlns:p14="http://schemas.microsoft.com/office/powerpoint/2010/main" val="1551066533"/>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fade">
                                      <p:cBhvr>
                                        <p:cTn id="14" dur="1000"/>
                                        <p:tgtEl>
                                          <p:spTgt spid="6"/>
                                        </p:tgtEl>
                                      </p:cBhvr>
                                    </p:animEffect>
                                    <p:anim calcmode="lin" valueType="num">
                                      <p:cBhvr>
                                        <p:cTn id="15" dur="1000" fill="hold"/>
                                        <p:tgtEl>
                                          <p:spTgt spid="6"/>
                                        </p:tgtEl>
                                        <p:attrNameLst>
                                          <p:attrName>ppt_x</p:attrName>
                                        </p:attrNameLst>
                                      </p:cBhvr>
                                      <p:tavLst>
                                        <p:tav tm="0">
                                          <p:val>
                                            <p:strVal val="#ppt_x"/>
                                          </p:val>
                                        </p:tav>
                                        <p:tav tm="100000">
                                          <p:val>
                                            <p:strVal val="#ppt_x"/>
                                          </p:val>
                                        </p:tav>
                                      </p:tavLst>
                                    </p:anim>
                                    <p:anim calcmode="lin" valueType="num">
                                      <p:cBhvr>
                                        <p:cTn id="16"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8"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527282" y="804680"/>
            <a:ext cx="6287301" cy="802449"/>
          </a:xfrm>
          <a:prstGeom prst="rect">
            <a:avLst/>
          </a:prstGeom>
          <a:solidFill>
            <a:schemeClr val="bg2">
              <a:lumMod val="90000"/>
            </a:schemeClr>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a:defRPr/>
            </a:pPr>
            <a:r>
              <a:rPr lang="vi-VN" sz="4800" b="1" dirty="0">
                <a:solidFill>
                  <a:srgbClr val="FF0000"/>
                </a:solidFill>
                <a:cs typeface="Arial" pitchFamily="34" charset="0"/>
              </a:rPr>
              <a:t>a. Quyền chiếm hữu</a:t>
            </a:r>
            <a:endParaRPr lang="en-US" sz="4800" b="1" dirty="0">
              <a:solidFill>
                <a:srgbClr val="FF0000"/>
              </a:solidFill>
              <a:latin typeface="Arial" pitchFamily="34" charset="0"/>
              <a:cs typeface="Arial" pitchFamily="34" charset="0"/>
            </a:endParaRPr>
          </a:p>
        </p:txBody>
      </p:sp>
      <p:sp>
        <p:nvSpPr>
          <p:cNvPr id="6" name="Rounded Rectangle 5"/>
          <p:cNvSpPr/>
          <p:nvPr/>
        </p:nvSpPr>
        <p:spPr>
          <a:xfrm>
            <a:off x="982639" y="1771054"/>
            <a:ext cx="10153934" cy="1246187"/>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4267" dirty="0">
                <a:cs typeface="Arial" pitchFamily="34" charset="0"/>
              </a:rPr>
              <a:t>là việc chủ thể nắm giữ, chi phối tài sản một cách trực tiếp hoặc gián tiếp.  </a:t>
            </a:r>
            <a:endParaRPr lang="en-US" sz="4267" dirty="0">
              <a:latin typeface="Arial" pitchFamily="34" charset="0"/>
              <a:cs typeface="Arial" pitchFamily="34" charset="0"/>
            </a:endParaRPr>
          </a:p>
        </p:txBody>
      </p:sp>
      <p:sp>
        <p:nvSpPr>
          <p:cNvPr id="7" name="Rounded Rectangle 6"/>
          <p:cNvSpPr/>
          <p:nvPr/>
        </p:nvSpPr>
        <p:spPr>
          <a:xfrm>
            <a:off x="623455" y="3181166"/>
            <a:ext cx="10980889" cy="1950392"/>
          </a:xfrm>
          <a:prstGeom prst="roundRect">
            <a:avLst/>
          </a:prstGeom>
          <a:solidFill>
            <a:schemeClr val="accent2">
              <a:lumMod val="40000"/>
              <a:lumOff val="6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4267" dirty="0">
                <a:cs typeface="Arial" pitchFamily="34" charset="0"/>
              </a:rPr>
              <a:t>Chiếm hữu bao </a:t>
            </a:r>
            <a:r>
              <a:rPr lang="vi-VN" sz="4267" dirty="0" smtClean="0">
                <a:cs typeface="Arial" pitchFamily="34" charset="0"/>
              </a:rPr>
              <a:t>gồm</a:t>
            </a:r>
            <a:r>
              <a:rPr lang="en-US" sz="4267" dirty="0" smtClean="0">
                <a:cs typeface="Arial" pitchFamily="34" charset="0"/>
              </a:rPr>
              <a:t>: </a:t>
            </a:r>
            <a:r>
              <a:rPr lang="vi-VN" sz="4267" dirty="0" smtClean="0">
                <a:cs typeface="Arial" pitchFamily="34" charset="0"/>
              </a:rPr>
              <a:t>chiếm </a:t>
            </a:r>
            <a:r>
              <a:rPr lang="vi-VN" sz="4267" dirty="0">
                <a:cs typeface="Arial" pitchFamily="34" charset="0"/>
              </a:rPr>
              <a:t>hữu của chủ sở hữu và chiếm hữu của người không phải là chủ sở hữu</a:t>
            </a:r>
            <a:r>
              <a:rPr lang="en-US" sz="4267" dirty="0">
                <a:latin typeface="Arial" pitchFamily="34" charset="0"/>
                <a:cs typeface="Arial" pitchFamily="34" charset="0"/>
              </a:rPr>
              <a:t>.</a:t>
            </a:r>
            <a:endParaRPr lang="vi-VN" sz="4267" dirty="0">
              <a:solidFill>
                <a:srgbClr val="C00000"/>
              </a:solidFill>
              <a:cs typeface="Arial" pitchFamily="34" charset="0"/>
            </a:endParaRPr>
          </a:p>
        </p:txBody>
      </p:sp>
      <p:sp>
        <p:nvSpPr>
          <p:cNvPr id="8" name="Rounded Rectangle 7"/>
          <p:cNvSpPr/>
          <p:nvPr/>
        </p:nvSpPr>
        <p:spPr>
          <a:xfrm>
            <a:off x="5341128" y="5268341"/>
            <a:ext cx="6263216" cy="955675"/>
          </a:xfrm>
          <a:prstGeom prst="roundRect">
            <a:avLst/>
          </a:prstGeom>
          <a:solidFill>
            <a:schemeClr val="accent6">
              <a:lumMod val="60000"/>
              <a:lumOff val="4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4267" dirty="0">
                <a:cs typeface="Arial" pitchFamily="34" charset="0"/>
              </a:rPr>
              <a:t>(Điều 179/BLDS/2015)</a:t>
            </a:r>
            <a:endParaRPr lang="vi-VN" sz="4267" dirty="0">
              <a:solidFill>
                <a:srgbClr val="C00000"/>
              </a:solidFill>
              <a:cs typeface="Arial" pitchFamily="34" charset="0"/>
            </a:endParaRPr>
          </a:p>
        </p:txBody>
      </p:sp>
    </p:spTree>
    <p:extLst>
      <p:ext uri="{BB962C8B-B14F-4D97-AF65-F5344CB8AC3E}">
        <p14:creationId xmlns:p14="http://schemas.microsoft.com/office/powerpoint/2010/main" val="2361690047"/>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1)">
                                      <p:cBhvr>
                                        <p:cTn id="7" dur="2000"/>
                                        <p:tgtEl>
                                          <p:spTgt spid="5"/>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1000"/>
                                        <p:tgtEl>
                                          <p:spTgt spid="6"/>
                                        </p:tgtEl>
                                      </p:cBhvr>
                                    </p:animEffect>
                                    <p:anim calcmode="lin" valueType="num">
                                      <p:cBhvr>
                                        <p:cTn id="13" dur="1000" fill="hold"/>
                                        <p:tgtEl>
                                          <p:spTgt spid="6"/>
                                        </p:tgtEl>
                                        <p:attrNameLst>
                                          <p:attrName>ppt_x</p:attrName>
                                        </p:attrNameLst>
                                      </p:cBhvr>
                                      <p:tavLst>
                                        <p:tav tm="0">
                                          <p:val>
                                            <p:strVal val="#ppt_x"/>
                                          </p:val>
                                        </p:tav>
                                        <p:tav tm="100000">
                                          <p:val>
                                            <p:strVal val="#ppt_x"/>
                                          </p:val>
                                        </p:tav>
                                      </p:tavLst>
                                    </p:anim>
                                    <p:anim calcmode="lin" valueType="num">
                                      <p:cBhvr>
                                        <p:cTn id="14"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fade">
                                      <p:cBhvr>
                                        <p:cTn id="19" dur="1000"/>
                                        <p:tgtEl>
                                          <p:spTgt spid="7"/>
                                        </p:tgtEl>
                                      </p:cBhvr>
                                    </p:animEffect>
                                    <p:anim calcmode="lin" valueType="num">
                                      <p:cBhvr>
                                        <p:cTn id="20" dur="1000" fill="hold"/>
                                        <p:tgtEl>
                                          <p:spTgt spid="7"/>
                                        </p:tgtEl>
                                        <p:attrNameLst>
                                          <p:attrName>ppt_x</p:attrName>
                                        </p:attrNameLst>
                                      </p:cBhvr>
                                      <p:tavLst>
                                        <p:tav tm="0">
                                          <p:val>
                                            <p:strVal val="#ppt_x"/>
                                          </p:val>
                                        </p:tav>
                                        <p:tav tm="100000">
                                          <p:val>
                                            <p:strVal val="#ppt_x"/>
                                          </p:val>
                                        </p:tav>
                                      </p:tavLst>
                                    </p:anim>
                                    <p:anim calcmode="lin" valueType="num">
                                      <p:cBhvr>
                                        <p:cTn id="21"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22" fill="hold" nodeType="clickPar">
                      <p:stCondLst>
                        <p:cond delay="indefinite"/>
                      </p:stCondLst>
                      <p:childTnLst>
                        <p:par>
                          <p:cTn id="23" fill="hold" nodeType="withGroup">
                            <p:stCondLst>
                              <p:cond delay="0"/>
                            </p:stCondLst>
                            <p:childTnLst>
                              <p:par>
                                <p:cTn id="24" presetID="42" presetClass="entr" presetSubtype="0" fill="hold" grpId="0" nodeType="clickEffect">
                                  <p:stCondLst>
                                    <p:cond delay="0"/>
                                  </p:stCondLst>
                                  <p:childTnLst>
                                    <p:set>
                                      <p:cBhvr>
                                        <p:cTn id="25" dur="1" fill="hold">
                                          <p:stCondLst>
                                            <p:cond delay="0"/>
                                          </p:stCondLst>
                                        </p:cTn>
                                        <p:tgtEl>
                                          <p:spTgt spid="8"/>
                                        </p:tgtEl>
                                        <p:attrNameLst>
                                          <p:attrName>style.visibility</p:attrName>
                                        </p:attrNameLst>
                                      </p:cBhvr>
                                      <p:to>
                                        <p:strVal val="visible"/>
                                      </p:to>
                                    </p:set>
                                    <p:animEffect transition="in" filter="fade">
                                      <p:cBhvr>
                                        <p:cTn id="26" dur="1000"/>
                                        <p:tgtEl>
                                          <p:spTgt spid="8"/>
                                        </p:tgtEl>
                                      </p:cBhvr>
                                    </p:animEffect>
                                    <p:anim calcmode="lin" valueType="num">
                                      <p:cBhvr>
                                        <p:cTn id="27" dur="1000" fill="hold"/>
                                        <p:tgtEl>
                                          <p:spTgt spid="8"/>
                                        </p:tgtEl>
                                        <p:attrNameLst>
                                          <p:attrName>ppt_x</p:attrName>
                                        </p:attrNameLst>
                                      </p:cBhvr>
                                      <p:tavLst>
                                        <p:tav tm="0">
                                          <p:val>
                                            <p:strVal val="#ppt_x"/>
                                          </p:val>
                                        </p:tav>
                                        <p:tav tm="100000">
                                          <p:val>
                                            <p:strVal val="#ppt_x"/>
                                          </p:val>
                                        </p:tav>
                                      </p:tavLst>
                                    </p:anim>
                                    <p:anim calcmode="lin" valueType="num">
                                      <p:cBhvr>
                                        <p:cTn id="28"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5"/>
          <p:cNvSpPr/>
          <p:nvPr/>
        </p:nvSpPr>
        <p:spPr>
          <a:xfrm>
            <a:off x="655093" y="870751"/>
            <a:ext cx="10945504" cy="1995487"/>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a:defRPr/>
            </a:pPr>
            <a:r>
              <a:rPr lang="vi-VN" sz="4800" b="1" dirty="0">
                <a:cs typeface="Arial" pitchFamily="34" charset="0"/>
              </a:rPr>
              <a:t>Việc chiếm hữu đối với tài sản được phân thành </a:t>
            </a:r>
            <a:r>
              <a:rPr lang="en-US" sz="4800" b="1" dirty="0" smtClean="0">
                <a:cs typeface="Arial" pitchFamily="34" charset="0"/>
              </a:rPr>
              <a:t>0</a:t>
            </a:r>
            <a:r>
              <a:rPr lang="vi-VN" sz="4800" b="1" dirty="0" smtClean="0">
                <a:cs typeface="Arial" pitchFamily="34" charset="0"/>
              </a:rPr>
              <a:t>2 </a:t>
            </a:r>
            <a:r>
              <a:rPr lang="vi-VN" sz="4800" b="1" dirty="0">
                <a:cs typeface="Arial" pitchFamily="34" charset="0"/>
              </a:rPr>
              <a:t>trường hợp:</a:t>
            </a:r>
            <a:endParaRPr lang="en-US" sz="4800" b="1" dirty="0">
              <a:latin typeface="Arial" pitchFamily="34" charset="0"/>
              <a:cs typeface="Arial" pitchFamily="34" charset="0"/>
            </a:endParaRPr>
          </a:p>
        </p:txBody>
      </p:sp>
      <p:sp>
        <p:nvSpPr>
          <p:cNvPr id="7" name="Rounded Rectangle 6"/>
          <p:cNvSpPr/>
          <p:nvPr/>
        </p:nvSpPr>
        <p:spPr>
          <a:xfrm>
            <a:off x="1328303" y="3312403"/>
            <a:ext cx="9599083" cy="2262835"/>
          </a:xfrm>
          <a:prstGeom prst="roundRect">
            <a:avLst/>
          </a:prstGeom>
          <a:solidFill>
            <a:schemeClr val="accent6">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4267" dirty="0">
                <a:solidFill>
                  <a:srgbClr val="0070C0"/>
                </a:solidFill>
                <a:latin typeface="Arial" pitchFamily="34" charset="0"/>
                <a:cs typeface="Arial" pitchFamily="34" charset="0"/>
              </a:rPr>
              <a:t>- </a:t>
            </a:r>
            <a:r>
              <a:rPr lang="vi-VN" sz="4267" dirty="0">
                <a:solidFill>
                  <a:srgbClr val="0070C0"/>
                </a:solidFill>
                <a:cs typeface="Arial" pitchFamily="34" charset="0"/>
              </a:rPr>
              <a:t>Chiếm hữu hợp pháp </a:t>
            </a:r>
            <a:r>
              <a:rPr lang="vi-VN" sz="4267" dirty="0">
                <a:cs typeface="Arial" pitchFamily="34" charset="0"/>
              </a:rPr>
              <a:t>và </a:t>
            </a:r>
            <a:endParaRPr lang="en-US" sz="4267" dirty="0">
              <a:latin typeface="Arial" pitchFamily="34" charset="0"/>
              <a:cs typeface="Arial" pitchFamily="34" charset="0"/>
            </a:endParaRPr>
          </a:p>
          <a:p>
            <a:pPr>
              <a:defRPr/>
            </a:pPr>
            <a:r>
              <a:rPr lang="en-US" sz="4267" dirty="0">
                <a:latin typeface="Arial" pitchFamily="34" charset="0"/>
                <a:cs typeface="Arial" pitchFamily="34" charset="0"/>
              </a:rPr>
              <a:t>- </a:t>
            </a:r>
            <a:r>
              <a:rPr lang="en-US" sz="4267" dirty="0">
                <a:solidFill>
                  <a:srgbClr val="9B1320"/>
                </a:solidFill>
                <a:latin typeface="Arial" pitchFamily="34" charset="0"/>
                <a:cs typeface="Arial" pitchFamily="34" charset="0"/>
              </a:rPr>
              <a:t>C</a:t>
            </a:r>
            <a:r>
              <a:rPr lang="vi-VN" sz="4267" dirty="0">
                <a:solidFill>
                  <a:srgbClr val="9B1320"/>
                </a:solidFill>
                <a:cs typeface="Arial" pitchFamily="34" charset="0"/>
              </a:rPr>
              <a:t>hiếm hữu bất hợp pháp</a:t>
            </a:r>
            <a:endParaRPr lang="vi-VN" sz="4267" b="1" dirty="0">
              <a:solidFill>
                <a:srgbClr val="9B1320"/>
              </a:solidFill>
              <a:cs typeface="Arial" pitchFamily="34" charset="0"/>
            </a:endParaRPr>
          </a:p>
        </p:txBody>
      </p:sp>
    </p:spTree>
    <p:extLst>
      <p:ext uri="{BB962C8B-B14F-4D97-AF65-F5344CB8AC3E}">
        <p14:creationId xmlns:p14="http://schemas.microsoft.com/office/powerpoint/2010/main" val="317792000"/>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1000"/>
                                        <p:tgtEl>
                                          <p:spTgt spid="7"/>
                                        </p:tgtEl>
                                      </p:cBhvr>
                                    </p:animEffect>
                                    <p:anim calcmode="lin" valueType="num">
                                      <p:cBhvr>
                                        <p:cTn id="15" dur="1000" fill="hold"/>
                                        <p:tgtEl>
                                          <p:spTgt spid="7"/>
                                        </p:tgtEl>
                                        <p:attrNameLst>
                                          <p:attrName>ppt_x</p:attrName>
                                        </p:attrNameLst>
                                      </p:cBhvr>
                                      <p:tavLst>
                                        <p:tav tm="0">
                                          <p:val>
                                            <p:strVal val="#ppt_x"/>
                                          </p:val>
                                        </p:tav>
                                        <p:tav tm="100000">
                                          <p:val>
                                            <p:strVal val="#ppt_x"/>
                                          </p:val>
                                        </p:tav>
                                      </p:tavLst>
                                    </p:anim>
                                    <p:anim calcmode="lin" valueType="num">
                                      <p:cBhvr>
                                        <p:cTn id="16"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187355" y="1386329"/>
            <a:ext cx="9599084" cy="879475"/>
          </a:xfrm>
          <a:prstGeom prst="rect">
            <a:avLst/>
          </a:prstGeom>
          <a:solidFill>
            <a:schemeClr val="bg2">
              <a:lumMod val="90000"/>
            </a:schemeClr>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a:defRPr/>
            </a:pPr>
            <a:r>
              <a:rPr lang="en-US" sz="4800" b="1" i="1" dirty="0" err="1">
                <a:latin typeface="Arial" pitchFamily="34" charset="0"/>
                <a:cs typeface="Arial" pitchFamily="34" charset="0"/>
              </a:rPr>
              <a:t>Chiếm</a:t>
            </a:r>
            <a:r>
              <a:rPr lang="en-US" sz="4800" b="1" i="1" dirty="0">
                <a:latin typeface="Arial" pitchFamily="34" charset="0"/>
                <a:cs typeface="Arial" pitchFamily="34" charset="0"/>
              </a:rPr>
              <a:t> </a:t>
            </a:r>
            <a:r>
              <a:rPr lang="en-US" sz="4800" b="1" i="1" dirty="0" err="1">
                <a:latin typeface="Arial" pitchFamily="34" charset="0"/>
                <a:cs typeface="Arial" pitchFamily="34" charset="0"/>
              </a:rPr>
              <a:t>hữu</a:t>
            </a:r>
            <a:r>
              <a:rPr lang="en-US" sz="4800" b="1" i="1" dirty="0">
                <a:latin typeface="Arial" pitchFamily="34" charset="0"/>
                <a:cs typeface="Arial" pitchFamily="34" charset="0"/>
              </a:rPr>
              <a:t> </a:t>
            </a:r>
            <a:r>
              <a:rPr lang="en-US" sz="4800" b="1" i="1" dirty="0" err="1">
                <a:latin typeface="Arial" pitchFamily="34" charset="0"/>
                <a:cs typeface="Arial" pitchFamily="34" charset="0"/>
              </a:rPr>
              <a:t>hợp</a:t>
            </a:r>
            <a:r>
              <a:rPr lang="en-US" sz="4800" b="1" i="1" dirty="0">
                <a:latin typeface="Arial" pitchFamily="34" charset="0"/>
                <a:cs typeface="Arial" pitchFamily="34" charset="0"/>
              </a:rPr>
              <a:t> </a:t>
            </a:r>
            <a:r>
              <a:rPr lang="en-US" sz="4800" b="1" i="1" dirty="0" err="1">
                <a:latin typeface="Arial" pitchFamily="34" charset="0"/>
                <a:cs typeface="Arial" pitchFamily="34" charset="0"/>
              </a:rPr>
              <a:t>pháp</a:t>
            </a:r>
            <a:r>
              <a:rPr lang="en-US" sz="4800" b="1" i="1" dirty="0">
                <a:latin typeface="Arial" pitchFamily="34" charset="0"/>
                <a:cs typeface="Arial" pitchFamily="34" charset="0"/>
              </a:rPr>
              <a:t> </a:t>
            </a:r>
            <a:r>
              <a:rPr lang="en-US" sz="4800" b="1" i="1" dirty="0" err="1">
                <a:latin typeface="Arial" pitchFamily="34" charset="0"/>
                <a:cs typeface="Arial" pitchFamily="34" charset="0"/>
              </a:rPr>
              <a:t>bao</a:t>
            </a:r>
            <a:r>
              <a:rPr lang="en-US" sz="4800" b="1" i="1" dirty="0">
                <a:latin typeface="Arial" pitchFamily="34" charset="0"/>
                <a:cs typeface="Arial" pitchFamily="34" charset="0"/>
              </a:rPr>
              <a:t> </a:t>
            </a:r>
            <a:r>
              <a:rPr lang="en-US" sz="4800" b="1" i="1" dirty="0" err="1">
                <a:latin typeface="Arial" pitchFamily="34" charset="0"/>
                <a:cs typeface="Arial" pitchFamily="34" charset="0"/>
              </a:rPr>
              <a:t>gồm</a:t>
            </a:r>
            <a:r>
              <a:rPr lang="en-US" sz="4800" b="1" i="1" dirty="0">
                <a:latin typeface="Arial" pitchFamily="34" charset="0"/>
                <a:cs typeface="Arial" pitchFamily="34" charset="0"/>
              </a:rPr>
              <a:t>: </a:t>
            </a:r>
          </a:p>
        </p:txBody>
      </p:sp>
      <p:sp>
        <p:nvSpPr>
          <p:cNvPr id="6" name="Rounded Rectangle 5"/>
          <p:cNvSpPr/>
          <p:nvPr/>
        </p:nvSpPr>
        <p:spPr>
          <a:xfrm>
            <a:off x="805218" y="2579427"/>
            <a:ext cx="10577015" cy="3541903"/>
          </a:xfrm>
          <a:prstGeom prst="roundRect">
            <a:avLst/>
          </a:prstGeom>
          <a:solidFill>
            <a:schemeClr val="accent2">
              <a:lumMod val="60000"/>
              <a:lumOff val="4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4267" dirty="0">
                <a:latin typeface="Arial" pitchFamily="34" charset="0"/>
                <a:cs typeface="Arial" pitchFamily="34" charset="0"/>
              </a:rPr>
              <a:t>+ </a:t>
            </a:r>
            <a:r>
              <a:rPr lang="en-US" sz="4267" dirty="0" err="1">
                <a:latin typeface="Arial" pitchFamily="34" charset="0"/>
                <a:cs typeface="Arial" pitchFamily="34" charset="0"/>
              </a:rPr>
              <a:t>Chủ</a:t>
            </a:r>
            <a:r>
              <a:rPr lang="en-US" sz="4267" dirty="0">
                <a:latin typeface="Arial" pitchFamily="34" charset="0"/>
                <a:cs typeface="Arial" pitchFamily="34" charset="0"/>
              </a:rPr>
              <a:t> </a:t>
            </a:r>
            <a:r>
              <a:rPr lang="en-US" sz="4267" dirty="0" err="1">
                <a:latin typeface="Arial" pitchFamily="34" charset="0"/>
                <a:cs typeface="Arial" pitchFamily="34" charset="0"/>
              </a:rPr>
              <a:t>sở</a:t>
            </a:r>
            <a:r>
              <a:rPr lang="en-US" sz="4267" dirty="0">
                <a:latin typeface="Arial" pitchFamily="34" charset="0"/>
                <a:cs typeface="Arial" pitchFamily="34" charset="0"/>
              </a:rPr>
              <a:t> </a:t>
            </a:r>
            <a:r>
              <a:rPr lang="en-US" sz="4267" dirty="0" err="1">
                <a:latin typeface="Arial" pitchFamily="34" charset="0"/>
                <a:cs typeface="Arial" pitchFamily="34" charset="0"/>
              </a:rPr>
              <a:t>hữu</a:t>
            </a:r>
            <a:r>
              <a:rPr lang="en-US" sz="4267" dirty="0">
                <a:latin typeface="Arial" pitchFamily="34" charset="0"/>
                <a:cs typeface="Arial" pitchFamily="34" charset="0"/>
              </a:rPr>
              <a:t> </a:t>
            </a:r>
            <a:r>
              <a:rPr lang="en-US" sz="4267" dirty="0" err="1">
                <a:latin typeface="Arial" pitchFamily="34" charset="0"/>
                <a:cs typeface="Arial" pitchFamily="34" charset="0"/>
              </a:rPr>
              <a:t>chiếm</a:t>
            </a:r>
            <a:r>
              <a:rPr lang="en-US" sz="4267" dirty="0">
                <a:latin typeface="Arial" pitchFamily="34" charset="0"/>
                <a:cs typeface="Arial" pitchFamily="34" charset="0"/>
              </a:rPr>
              <a:t> </a:t>
            </a:r>
            <a:r>
              <a:rPr lang="en-US" sz="4267" dirty="0" err="1">
                <a:latin typeface="Arial" pitchFamily="34" charset="0"/>
                <a:cs typeface="Arial" pitchFamily="34" charset="0"/>
              </a:rPr>
              <a:t>hữu</a:t>
            </a:r>
            <a:r>
              <a:rPr lang="en-US" sz="4267" dirty="0">
                <a:latin typeface="Arial" pitchFamily="34" charset="0"/>
                <a:cs typeface="Arial" pitchFamily="34" charset="0"/>
              </a:rPr>
              <a:t> </a:t>
            </a:r>
            <a:r>
              <a:rPr lang="en-US" sz="4267" dirty="0" err="1">
                <a:latin typeface="Arial" pitchFamily="34" charset="0"/>
                <a:cs typeface="Arial" pitchFamily="34" charset="0"/>
              </a:rPr>
              <a:t>tài</a:t>
            </a:r>
            <a:r>
              <a:rPr lang="en-US" sz="4267" dirty="0">
                <a:latin typeface="Arial" pitchFamily="34" charset="0"/>
                <a:cs typeface="Arial" pitchFamily="34" charset="0"/>
              </a:rPr>
              <a:t> </a:t>
            </a:r>
            <a:r>
              <a:rPr lang="en-US" sz="4267" dirty="0" err="1">
                <a:latin typeface="Arial" pitchFamily="34" charset="0"/>
                <a:cs typeface="Arial" pitchFamily="34" charset="0"/>
              </a:rPr>
              <a:t>sản</a:t>
            </a:r>
            <a:r>
              <a:rPr lang="en-US" sz="4267" dirty="0">
                <a:latin typeface="Arial" pitchFamily="34" charset="0"/>
                <a:cs typeface="Arial" pitchFamily="34" charset="0"/>
              </a:rPr>
              <a:t> (</a:t>
            </a:r>
            <a:r>
              <a:rPr lang="en-US" sz="4267" dirty="0" err="1">
                <a:latin typeface="Arial" pitchFamily="34" charset="0"/>
                <a:cs typeface="Arial" pitchFamily="34" charset="0"/>
              </a:rPr>
              <a:t>chiếm</a:t>
            </a:r>
            <a:r>
              <a:rPr lang="en-US" sz="4267" dirty="0">
                <a:latin typeface="Arial" pitchFamily="34" charset="0"/>
                <a:cs typeface="Arial" pitchFamily="34" charset="0"/>
              </a:rPr>
              <a:t> </a:t>
            </a:r>
            <a:r>
              <a:rPr lang="en-US" sz="4267" dirty="0" err="1">
                <a:latin typeface="Arial" pitchFamily="34" charset="0"/>
                <a:cs typeface="Arial" pitchFamily="34" charset="0"/>
              </a:rPr>
              <a:t>hữu</a:t>
            </a:r>
            <a:r>
              <a:rPr lang="en-US" sz="4267" dirty="0">
                <a:latin typeface="Arial" pitchFamily="34" charset="0"/>
                <a:cs typeface="Arial" pitchFamily="34" charset="0"/>
              </a:rPr>
              <a:t> </a:t>
            </a:r>
            <a:r>
              <a:rPr lang="en-US" sz="4267" dirty="0" err="1">
                <a:latin typeface="Arial" pitchFamily="34" charset="0"/>
                <a:cs typeface="Arial" pitchFamily="34" charset="0"/>
              </a:rPr>
              <a:t>trực</a:t>
            </a:r>
            <a:r>
              <a:rPr lang="en-US" sz="4267" dirty="0">
                <a:latin typeface="Arial" pitchFamily="34" charset="0"/>
                <a:cs typeface="Arial" pitchFamily="34" charset="0"/>
              </a:rPr>
              <a:t> </a:t>
            </a:r>
            <a:r>
              <a:rPr lang="en-US" sz="4267" dirty="0" err="1">
                <a:latin typeface="Arial" pitchFamily="34" charset="0"/>
                <a:cs typeface="Arial" pitchFamily="34" charset="0"/>
              </a:rPr>
              <a:t>tiếp</a:t>
            </a:r>
            <a:r>
              <a:rPr lang="en-US" sz="4267" dirty="0">
                <a:latin typeface="Arial" pitchFamily="34" charset="0"/>
                <a:cs typeface="Arial" pitchFamily="34" charset="0"/>
              </a:rPr>
              <a:t>). </a:t>
            </a:r>
          </a:p>
          <a:p>
            <a:pPr>
              <a:defRPr/>
            </a:pPr>
            <a:r>
              <a:rPr lang="en-US" sz="4267" dirty="0" smtClean="0">
                <a:latin typeface="Arial" pitchFamily="34" charset="0"/>
                <a:cs typeface="Arial" pitchFamily="34" charset="0"/>
              </a:rPr>
              <a:t>+ </a:t>
            </a:r>
            <a:r>
              <a:rPr lang="en-US" sz="4267" dirty="0" err="1">
                <a:latin typeface="Arial" pitchFamily="34" charset="0"/>
                <a:cs typeface="Arial" pitchFamily="34" charset="0"/>
              </a:rPr>
              <a:t>Chủ</a:t>
            </a:r>
            <a:r>
              <a:rPr lang="en-US" sz="4267" dirty="0">
                <a:latin typeface="Arial" pitchFamily="34" charset="0"/>
                <a:cs typeface="Arial" pitchFamily="34" charset="0"/>
              </a:rPr>
              <a:t> </a:t>
            </a:r>
            <a:r>
              <a:rPr lang="en-US" sz="4267" dirty="0" err="1">
                <a:latin typeface="Arial" pitchFamily="34" charset="0"/>
                <a:cs typeface="Arial" pitchFamily="34" charset="0"/>
              </a:rPr>
              <a:t>sở</a:t>
            </a:r>
            <a:r>
              <a:rPr lang="en-US" sz="4267" dirty="0">
                <a:latin typeface="Arial" pitchFamily="34" charset="0"/>
                <a:cs typeface="Arial" pitchFamily="34" charset="0"/>
              </a:rPr>
              <a:t> </a:t>
            </a:r>
            <a:r>
              <a:rPr lang="en-US" sz="4267" dirty="0" err="1">
                <a:latin typeface="Arial" pitchFamily="34" charset="0"/>
                <a:cs typeface="Arial" pitchFamily="34" charset="0"/>
              </a:rPr>
              <a:t>hữu</a:t>
            </a:r>
            <a:r>
              <a:rPr lang="en-US" sz="4267" dirty="0">
                <a:latin typeface="Arial" pitchFamily="34" charset="0"/>
                <a:cs typeface="Arial" pitchFamily="34" charset="0"/>
              </a:rPr>
              <a:t> </a:t>
            </a:r>
            <a:r>
              <a:rPr lang="en-US" sz="4267" dirty="0" err="1">
                <a:latin typeface="Arial" pitchFamily="34" charset="0"/>
                <a:cs typeface="Arial" pitchFamily="34" charset="0"/>
              </a:rPr>
              <a:t>cũng</a:t>
            </a:r>
            <a:r>
              <a:rPr lang="en-US" sz="4267" dirty="0">
                <a:latin typeface="Arial" pitchFamily="34" charset="0"/>
                <a:cs typeface="Arial" pitchFamily="34" charset="0"/>
              </a:rPr>
              <a:t> </a:t>
            </a:r>
            <a:r>
              <a:rPr lang="en-US" sz="4267" dirty="0" err="1">
                <a:latin typeface="Arial" pitchFamily="34" charset="0"/>
                <a:cs typeface="Arial" pitchFamily="34" charset="0"/>
              </a:rPr>
              <a:t>có</a:t>
            </a:r>
            <a:r>
              <a:rPr lang="en-US" sz="4267" dirty="0">
                <a:latin typeface="Arial" pitchFamily="34" charset="0"/>
                <a:cs typeface="Arial" pitchFamily="34" charset="0"/>
              </a:rPr>
              <a:t> </a:t>
            </a:r>
            <a:r>
              <a:rPr lang="en-US" sz="4267" dirty="0" err="1">
                <a:latin typeface="Arial" pitchFamily="34" charset="0"/>
                <a:cs typeface="Arial" pitchFamily="34" charset="0"/>
              </a:rPr>
              <a:t>thể</a:t>
            </a:r>
            <a:r>
              <a:rPr lang="en-US" sz="4267" dirty="0">
                <a:latin typeface="Arial" pitchFamily="34" charset="0"/>
                <a:cs typeface="Arial" pitchFamily="34" charset="0"/>
              </a:rPr>
              <a:t> </a:t>
            </a:r>
            <a:r>
              <a:rPr lang="en-US" sz="4267" dirty="0" err="1">
                <a:latin typeface="Arial" pitchFamily="34" charset="0"/>
                <a:cs typeface="Arial" pitchFamily="34" charset="0"/>
              </a:rPr>
              <a:t>chuyển</a:t>
            </a:r>
            <a:r>
              <a:rPr lang="en-US" sz="4267" dirty="0">
                <a:latin typeface="Arial" pitchFamily="34" charset="0"/>
                <a:cs typeface="Arial" pitchFamily="34" charset="0"/>
              </a:rPr>
              <a:t> </a:t>
            </a:r>
            <a:r>
              <a:rPr lang="en-US" sz="4267" dirty="0" err="1">
                <a:latin typeface="Arial" pitchFamily="34" charset="0"/>
                <a:cs typeface="Arial" pitchFamily="34" charset="0"/>
              </a:rPr>
              <a:t>giao</a:t>
            </a:r>
            <a:r>
              <a:rPr lang="en-US" sz="4267" dirty="0">
                <a:latin typeface="Arial" pitchFamily="34" charset="0"/>
                <a:cs typeface="Arial" pitchFamily="34" charset="0"/>
              </a:rPr>
              <a:t> </a:t>
            </a:r>
            <a:r>
              <a:rPr lang="en-US" sz="4267" dirty="0" err="1">
                <a:latin typeface="Arial" pitchFamily="34" charset="0"/>
                <a:cs typeface="Arial" pitchFamily="34" charset="0"/>
              </a:rPr>
              <a:t>tài</a:t>
            </a:r>
            <a:r>
              <a:rPr lang="en-US" sz="4267" dirty="0">
                <a:latin typeface="Arial" pitchFamily="34" charset="0"/>
                <a:cs typeface="Arial" pitchFamily="34" charset="0"/>
              </a:rPr>
              <a:t> </a:t>
            </a:r>
            <a:r>
              <a:rPr lang="en-US" sz="4267" dirty="0" err="1">
                <a:latin typeface="Arial" pitchFamily="34" charset="0"/>
                <a:cs typeface="Arial" pitchFamily="34" charset="0"/>
              </a:rPr>
              <a:t>sản</a:t>
            </a:r>
            <a:r>
              <a:rPr lang="en-US" sz="4267" dirty="0">
                <a:latin typeface="Arial" pitchFamily="34" charset="0"/>
                <a:cs typeface="Arial" pitchFamily="34" charset="0"/>
              </a:rPr>
              <a:t> </a:t>
            </a:r>
            <a:r>
              <a:rPr lang="en-US" sz="4267" dirty="0" err="1">
                <a:latin typeface="Arial" pitchFamily="34" charset="0"/>
                <a:cs typeface="Arial" pitchFamily="34" charset="0"/>
              </a:rPr>
              <a:t>cho</a:t>
            </a:r>
            <a:r>
              <a:rPr lang="en-US" sz="4267" dirty="0">
                <a:latin typeface="Arial" pitchFamily="34" charset="0"/>
                <a:cs typeface="Arial" pitchFamily="34" charset="0"/>
              </a:rPr>
              <a:t> </a:t>
            </a:r>
            <a:r>
              <a:rPr lang="en-US" sz="4267" dirty="0" err="1">
                <a:latin typeface="Arial" pitchFamily="34" charset="0"/>
                <a:cs typeface="Arial" pitchFamily="34" charset="0"/>
              </a:rPr>
              <a:t>các</a:t>
            </a:r>
            <a:r>
              <a:rPr lang="en-US" sz="4267" dirty="0">
                <a:latin typeface="Arial" pitchFamily="34" charset="0"/>
                <a:cs typeface="Arial" pitchFamily="34" charset="0"/>
              </a:rPr>
              <a:t> </a:t>
            </a:r>
            <a:r>
              <a:rPr lang="en-US" sz="4267" dirty="0" err="1">
                <a:latin typeface="Arial" pitchFamily="34" charset="0"/>
                <a:cs typeface="Arial" pitchFamily="34" charset="0"/>
              </a:rPr>
              <a:t>chủ</a:t>
            </a:r>
            <a:r>
              <a:rPr lang="en-US" sz="4267" dirty="0">
                <a:latin typeface="Arial" pitchFamily="34" charset="0"/>
                <a:cs typeface="Arial" pitchFamily="34" charset="0"/>
              </a:rPr>
              <a:t> </a:t>
            </a:r>
            <a:r>
              <a:rPr lang="en-US" sz="4267" dirty="0" err="1">
                <a:latin typeface="Arial" pitchFamily="34" charset="0"/>
                <a:cs typeface="Arial" pitchFamily="34" charset="0"/>
              </a:rPr>
              <a:t>thể</a:t>
            </a:r>
            <a:r>
              <a:rPr lang="en-US" sz="4267" dirty="0">
                <a:latin typeface="Arial" pitchFamily="34" charset="0"/>
                <a:cs typeface="Arial" pitchFamily="34" charset="0"/>
              </a:rPr>
              <a:t> </a:t>
            </a:r>
            <a:r>
              <a:rPr lang="en-US" sz="4267" dirty="0" err="1">
                <a:latin typeface="Arial" pitchFamily="34" charset="0"/>
                <a:cs typeface="Arial" pitchFamily="34" charset="0"/>
              </a:rPr>
              <a:t>khác</a:t>
            </a:r>
            <a:r>
              <a:rPr lang="en-US" sz="4267" dirty="0">
                <a:latin typeface="Arial" pitchFamily="34" charset="0"/>
                <a:cs typeface="Arial" pitchFamily="34" charset="0"/>
              </a:rPr>
              <a:t> </a:t>
            </a:r>
            <a:r>
              <a:rPr lang="en-US" sz="4267" dirty="0" err="1">
                <a:latin typeface="Arial" pitchFamily="34" charset="0"/>
                <a:cs typeface="Arial" pitchFamily="34" charset="0"/>
              </a:rPr>
              <a:t>chiếm</a:t>
            </a:r>
            <a:r>
              <a:rPr lang="en-US" sz="4267" dirty="0">
                <a:latin typeface="Arial" pitchFamily="34" charset="0"/>
                <a:cs typeface="Arial" pitchFamily="34" charset="0"/>
              </a:rPr>
              <a:t> </a:t>
            </a:r>
            <a:r>
              <a:rPr lang="en-US" sz="4267" dirty="0" err="1">
                <a:latin typeface="Arial" pitchFamily="34" charset="0"/>
                <a:cs typeface="Arial" pitchFamily="34" charset="0"/>
              </a:rPr>
              <a:t>hữu</a:t>
            </a:r>
            <a:r>
              <a:rPr lang="en-US" sz="4267" dirty="0">
                <a:latin typeface="Arial" pitchFamily="34" charset="0"/>
                <a:cs typeface="Arial" pitchFamily="34" charset="0"/>
              </a:rPr>
              <a:t>.</a:t>
            </a:r>
            <a:endParaRPr lang="vi-VN" sz="4267" dirty="0">
              <a:solidFill>
                <a:srgbClr val="C00000"/>
              </a:solidFill>
              <a:cs typeface="Arial" pitchFamily="34" charset="0"/>
            </a:endParaRPr>
          </a:p>
        </p:txBody>
      </p:sp>
    </p:spTree>
    <p:extLst>
      <p:ext uri="{BB962C8B-B14F-4D97-AF65-F5344CB8AC3E}">
        <p14:creationId xmlns:p14="http://schemas.microsoft.com/office/powerpoint/2010/main" val="1945038923"/>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1)">
                                      <p:cBhvr>
                                        <p:cTn id="7" dur="2000"/>
                                        <p:tgtEl>
                                          <p:spTgt spid="5"/>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1000"/>
                                        <p:tgtEl>
                                          <p:spTgt spid="6"/>
                                        </p:tgtEl>
                                      </p:cBhvr>
                                    </p:animEffect>
                                    <p:anim calcmode="lin" valueType="num">
                                      <p:cBhvr>
                                        <p:cTn id="13" dur="1000" fill="hold"/>
                                        <p:tgtEl>
                                          <p:spTgt spid="6"/>
                                        </p:tgtEl>
                                        <p:attrNameLst>
                                          <p:attrName>ppt_x</p:attrName>
                                        </p:attrNameLst>
                                      </p:cBhvr>
                                      <p:tavLst>
                                        <p:tav tm="0">
                                          <p:val>
                                            <p:strVal val="#ppt_x"/>
                                          </p:val>
                                        </p:tav>
                                        <p:tav tm="100000">
                                          <p:val>
                                            <p:strVal val="#ppt_x"/>
                                          </p:val>
                                        </p:tav>
                                      </p:tavLst>
                                    </p:anim>
                                    <p:anim calcmode="lin" valueType="num">
                                      <p:cBhvr>
                                        <p:cTn id="14"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606654" y="839883"/>
            <a:ext cx="8379884" cy="1047751"/>
          </a:xfrm>
          <a:prstGeom prst="rect">
            <a:avLst/>
          </a:prstGeom>
          <a:solidFill>
            <a:schemeClr val="bg2">
              <a:lumMod val="90000"/>
            </a:schemeClr>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a:defRPr/>
            </a:pPr>
            <a:r>
              <a:rPr lang="vi-VN" sz="4800" b="1" i="1" dirty="0">
                <a:cs typeface="Arial" pitchFamily="34" charset="0"/>
              </a:rPr>
              <a:t>- Chiếm hữu bất hợp pháp:</a:t>
            </a:r>
          </a:p>
        </p:txBody>
      </p:sp>
      <p:sp>
        <p:nvSpPr>
          <p:cNvPr id="6" name="Rounded Rectangle 5"/>
          <p:cNvSpPr/>
          <p:nvPr/>
        </p:nvSpPr>
        <p:spPr>
          <a:xfrm>
            <a:off x="655092" y="2060813"/>
            <a:ext cx="10918209" cy="3826304"/>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4267" dirty="0">
                <a:cs typeface="Arial" pitchFamily="34" charset="0"/>
              </a:rPr>
              <a:t>Là việc chiếm hữu của một người đối với tài sản không dựa trên cơ sở luật định nên không được pháp luật thừa nhận. Chiếm hữu bất hợp pháp bao gồm 2 trường hợp:</a:t>
            </a:r>
          </a:p>
        </p:txBody>
      </p:sp>
    </p:spTree>
    <p:extLst>
      <p:ext uri="{BB962C8B-B14F-4D97-AF65-F5344CB8AC3E}">
        <p14:creationId xmlns:p14="http://schemas.microsoft.com/office/powerpoint/2010/main" val="4180235494"/>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1)">
                                      <p:cBhvr>
                                        <p:cTn id="7" dur="2000"/>
                                        <p:tgtEl>
                                          <p:spTgt spid="5"/>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1000"/>
                                        <p:tgtEl>
                                          <p:spTgt spid="6"/>
                                        </p:tgtEl>
                                      </p:cBhvr>
                                    </p:animEffect>
                                    <p:anim calcmode="lin" valueType="num">
                                      <p:cBhvr>
                                        <p:cTn id="13" dur="1000" fill="hold"/>
                                        <p:tgtEl>
                                          <p:spTgt spid="6"/>
                                        </p:tgtEl>
                                        <p:attrNameLst>
                                          <p:attrName>ppt_x</p:attrName>
                                        </p:attrNameLst>
                                      </p:cBhvr>
                                      <p:tavLst>
                                        <p:tav tm="0">
                                          <p:val>
                                            <p:strVal val="#ppt_x"/>
                                          </p:val>
                                        </p:tav>
                                        <p:tav tm="100000">
                                          <p:val>
                                            <p:strVal val="#ppt_x"/>
                                          </p:val>
                                        </p:tav>
                                      </p:tavLst>
                                    </p:anim>
                                    <p:anim calcmode="lin" valueType="num">
                                      <p:cBhvr>
                                        <p:cTn id="14"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5"/>
          <p:cNvSpPr/>
          <p:nvPr/>
        </p:nvSpPr>
        <p:spPr>
          <a:xfrm>
            <a:off x="331623" y="936345"/>
            <a:ext cx="11616539" cy="5071872"/>
          </a:xfrm>
          <a:prstGeom prst="roundRect">
            <a:avLst/>
          </a:prstGeom>
          <a:solidFill>
            <a:schemeClr val="accent5">
              <a:lumMod val="40000"/>
              <a:lumOff val="6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4267" dirty="0"/>
              <a:t>+ Chiếm hữu bất hợp pháp ngay tình: Là loại chiếm hữu không có căn cứ pháp luật nhưng người chiếm hữu không biết, không thể biết và luật cũng không buộc phải biết việc chiếm hữu tài sản đó là không có cơ sở pháp luật; </a:t>
            </a:r>
          </a:p>
        </p:txBody>
      </p:sp>
    </p:spTree>
    <p:extLst>
      <p:ext uri="{BB962C8B-B14F-4D97-AF65-F5344CB8AC3E}">
        <p14:creationId xmlns:p14="http://schemas.microsoft.com/office/powerpoint/2010/main" val="873747650"/>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ounded Rectangle 4"/>
          <p:cNvSpPr/>
          <p:nvPr/>
        </p:nvSpPr>
        <p:spPr>
          <a:xfrm>
            <a:off x="390145" y="1040601"/>
            <a:ext cx="11567769" cy="4733529"/>
          </a:xfrm>
          <a:prstGeom prst="roundRect">
            <a:avLst/>
          </a:prstGeom>
          <a:solidFill>
            <a:schemeClr val="accent2">
              <a:lumMod val="60000"/>
              <a:lumOff val="4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4267" dirty="0"/>
              <a:t>+ Chiếm hữu bất hợp pháp không ngay tình: Là loại chiếm hữu không có căn cứ pháp luật nhưng người chiếm hữu biết, có thể biết hoặc pháp luật buộc phải biết là việc chiếm hữu đó không dựa trên cơ sở pháp luật.</a:t>
            </a:r>
          </a:p>
        </p:txBody>
      </p:sp>
    </p:spTree>
    <p:extLst>
      <p:ext uri="{BB962C8B-B14F-4D97-AF65-F5344CB8AC3E}">
        <p14:creationId xmlns:p14="http://schemas.microsoft.com/office/powerpoint/2010/main" val="3566102793"/>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723331" y="748462"/>
            <a:ext cx="5784851" cy="798512"/>
          </a:xfrm>
          <a:prstGeom prst="rect">
            <a:avLst/>
          </a:prstGeom>
          <a:solidFill>
            <a:schemeClr val="bg2">
              <a:lumMod val="90000"/>
            </a:schemeClr>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a:defRPr/>
            </a:pPr>
            <a:r>
              <a:rPr lang="en-US" sz="4800" b="1" i="1" dirty="0">
                <a:latin typeface="Arial" pitchFamily="34" charset="0"/>
                <a:cs typeface="Arial" pitchFamily="34" charset="0"/>
              </a:rPr>
              <a:t>b. </a:t>
            </a:r>
            <a:r>
              <a:rPr lang="en-US" sz="4800" b="1" i="1" dirty="0" err="1">
                <a:latin typeface="Arial" pitchFamily="34" charset="0"/>
                <a:cs typeface="Arial" pitchFamily="34" charset="0"/>
              </a:rPr>
              <a:t>Quyền</a:t>
            </a:r>
            <a:r>
              <a:rPr lang="en-US" sz="4800" b="1" i="1" dirty="0">
                <a:latin typeface="Arial" pitchFamily="34" charset="0"/>
                <a:cs typeface="Arial" pitchFamily="34" charset="0"/>
              </a:rPr>
              <a:t> </a:t>
            </a:r>
            <a:r>
              <a:rPr lang="en-US" sz="4800" b="1" i="1" dirty="0" err="1">
                <a:latin typeface="Arial" pitchFamily="34" charset="0"/>
                <a:cs typeface="Arial" pitchFamily="34" charset="0"/>
              </a:rPr>
              <a:t>sử</a:t>
            </a:r>
            <a:r>
              <a:rPr lang="en-US" sz="4800" b="1" i="1" dirty="0">
                <a:latin typeface="Arial" pitchFamily="34" charset="0"/>
                <a:cs typeface="Arial" pitchFamily="34" charset="0"/>
              </a:rPr>
              <a:t> </a:t>
            </a:r>
            <a:r>
              <a:rPr lang="en-US" sz="4800" b="1" i="1" dirty="0" err="1">
                <a:latin typeface="Arial" pitchFamily="34" charset="0"/>
                <a:cs typeface="Arial" pitchFamily="34" charset="0"/>
              </a:rPr>
              <a:t>dụng</a:t>
            </a:r>
            <a:r>
              <a:rPr lang="en-US" sz="4800" b="1" i="1" dirty="0">
                <a:latin typeface="Arial" pitchFamily="34" charset="0"/>
                <a:cs typeface="Arial" pitchFamily="34" charset="0"/>
              </a:rPr>
              <a:t> </a:t>
            </a:r>
            <a:endParaRPr lang="vi-VN" sz="4800" b="1" dirty="0">
              <a:solidFill>
                <a:srgbClr val="C00000"/>
              </a:solidFill>
              <a:cs typeface="Arial" pitchFamily="34" charset="0"/>
            </a:endParaRPr>
          </a:p>
        </p:txBody>
      </p:sp>
      <p:sp>
        <p:nvSpPr>
          <p:cNvPr id="6" name="Rounded Rectangle 5"/>
          <p:cNvSpPr/>
          <p:nvPr/>
        </p:nvSpPr>
        <p:spPr>
          <a:xfrm>
            <a:off x="723331" y="1842448"/>
            <a:ext cx="10672550" cy="3428054"/>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4267" dirty="0">
                <a:latin typeface="Arial" pitchFamily="34" charset="0"/>
                <a:cs typeface="Arial" pitchFamily="34" charset="0"/>
              </a:rPr>
              <a:t>- </a:t>
            </a:r>
            <a:r>
              <a:rPr lang="vi-VN" sz="4267" dirty="0">
                <a:cs typeface="Arial" pitchFamily="34" charset="0"/>
              </a:rPr>
              <a:t>là quyền khai thác công dụng, hưởng hoa lợi, lợi tức từ tài sản.</a:t>
            </a:r>
          </a:p>
          <a:p>
            <a:pPr>
              <a:defRPr/>
            </a:pPr>
            <a:r>
              <a:rPr lang="en-US" sz="4267" dirty="0">
                <a:latin typeface="Arial" pitchFamily="34" charset="0"/>
                <a:cs typeface="Arial" pitchFamily="34" charset="0"/>
              </a:rPr>
              <a:t>- </a:t>
            </a:r>
            <a:r>
              <a:rPr lang="vi-VN" sz="4267" dirty="0">
                <a:cs typeface="Arial" pitchFamily="34" charset="0"/>
              </a:rPr>
              <a:t>Quyền sử dụng có thể </a:t>
            </a:r>
            <a:r>
              <a:rPr lang="vi-VN" sz="4267" dirty="0">
                <a:solidFill>
                  <a:srgbClr val="C00000"/>
                </a:solidFill>
                <a:cs typeface="Arial" pitchFamily="34" charset="0"/>
              </a:rPr>
              <a:t>được chuyển giao </a:t>
            </a:r>
            <a:r>
              <a:rPr lang="vi-VN" sz="4267" dirty="0">
                <a:cs typeface="Arial" pitchFamily="34" charset="0"/>
              </a:rPr>
              <a:t>cho người khác theo </a:t>
            </a:r>
            <a:r>
              <a:rPr lang="vi-VN" sz="4267" dirty="0">
                <a:solidFill>
                  <a:schemeClr val="tx1"/>
                </a:solidFill>
                <a:cs typeface="Arial" pitchFamily="34" charset="0"/>
              </a:rPr>
              <a:t>thỏa thuận </a:t>
            </a:r>
            <a:r>
              <a:rPr lang="vi-VN" sz="4267" dirty="0">
                <a:cs typeface="Arial" pitchFamily="34" charset="0"/>
              </a:rPr>
              <a:t>hoặc theo quy định của pháp luật</a:t>
            </a:r>
          </a:p>
        </p:txBody>
      </p:sp>
      <p:sp>
        <p:nvSpPr>
          <p:cNvPr id="8" name="Rounded Rectangle 7"/>
          <p:cNvSpPr/>
          <p:nvPr/>
        </p:nvSpPr>
        <p:spPr>
          <a:xfrm>
            <a:off x="5868537" y="5403170"/>
            <a:ext cx="5693594" cy="847725"/>
          </a:xfrm>
          <a:prstGeom prst="roundRect">
            <a:avLst/>
          </a:prstGeom>
          <a:solidFill>
            <a:srgbClr val="FFFF00"/>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4267" dirty="0">
                <a:latin typeface="Arial" pitchFamily="34" charset="0"/>
                <a:cs typeface="Arial" pitchFamily="34" charset="0"/>
              </a:rPr>
              <a:t>(</a:t>
            </a:r>
            <a:r>
              <a:rPr lang="vi-VN" sz="4267" dirty="0">
                <a:cs typeface="Arial" pitchFamily="34" charset="0"/>
              </a:rPr>
              <a:t>Điều 189/BLDS/2015</a:t>
            </a:r>
            <a:r>
              <a:rPr lang="en-US" sz="4267" dirty="0">
                <a:latin typeface="Arial" pitchFamily="34" charset="0"/>
                <a:cs typeface="Arial" pitchFamily="34" charset="0"/>
              </a:rPr>
              <a:t>).</a:t>
            </a:r>
            <a:endParaRPr lang="en-US" sz="4267" b="1" dirty="0">
              <a:latin typeface="Arial" pitchFamily="34" charset="0"/>
              <a:cs typeface="Arial" pitchFamily="34" charset="0"/>
            </a:endParaRPr>
          </a:p>
        </p:txBody>
      </p:sp>
    </p:spTree>
    <p:extLst>
      <p:ext uri="{BB962C8B-B14F-4D97-AF65-F5344CB8AC3E}">
        <p14:creationId xmlns:p14="http://schemas.microsoft.com/office/powerpoint/2010/main" val="1280601831"/>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fade">
                                      <p:cBhvr>
                                        <p:cTn id="14" dur="1000"/>
                                        <p:tgtEl>
                                          <p:spTgt spid="8"/>
                                        </p:tgtEl>
                                      </p:cBhvr>
                                    </p:animEffect>
                                    <p:anim calcmode="lin" valueType="num">
                                      <p:cBhvr>
                                        <p:cTn id="15" dur="1000" fill="hold"/>
                                        <p:tgtEl>
                                          <p:spTgt spid="8"/>
                                        </p:tgtEl>
                                        <p:attrNameLst>
                                          <p:attrName>ppt_x</p:attrName>
                                        </p:attrNameLst>
                                      </p:cBhvr>
                                      <p:tavLst>
                                        <p:tav tm="0">
                                          <p:val>
                                            <p:strVal val="#ppt_x"/>
                                          </p:val>
                                        </p:tav>
                                        <p:tav tm="100000">
                                          <p:val>
                                            <p:strVal val="#ppt_x"/>
                                          </p:val>
                                        </p:tav>
                                      </p:tavLst>
                                    </p:anim>
                                    <p:anim calcmode="lin" valueType="num">
                                      <p:cBhvr>
                                        <p:cTn id="16"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8"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764275" y="874227"/>
            <a:ext cx="10658901" cy="798512"/>
          </a:xfrm>
          <a:prstGeom prst="rect">
            <a:avLst/>
          </a:prstGeom>
          <a:solidFill>
            <a:schemeClr val="bg2">
              <a:lumMod val="90000"/>
            </a:schemeClr>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a:defRPr/>
            </a:pPr>
            <a:r>
              <a:rPr lang="vi-VN" sz="4800" b="1" i="1" dirty="0">
                <a:cs typeface="Arial" pitchFamily="34" charset="0"/>
              </a:rPr>
              <a:t>Quyền sử dụng được hiểu ở hai góc độ</a:t>
            </a:r>
            <a:endParaRPr lang="vi-VN" sz="4800" b="1" dirty="0">
              <a:solidFill>
                <a:srgbClr val="C00000"/>
              </a:solidFill>
              <a:cs typeface="Arial" pitchFamily="34" charset="0"/>
            </a:endParaRPr>
          </a:p>
        </p:txBody>
      </p:sp>
      <p:sp>
        <p:nvSpPr>
          <p:cNvPr id="6" name="Rounded Rectangle 5"/>
          <p:cNvSpPr/>
          <p:nvPr/>
        </p:nvSpPr>
        <p:spPr>
          <a:xfrm>
            <a:off x="764275" y="2088106"/>
            <a:ext cx="10658901" cy="4012657"/>
          </a:xfrm>
          <a:prstGeom prst="roundRect">
            <a:avLst/>
          </a:prstGeom>
          <a:solidFill>
            <a:schemeClr val="accent5">
              <a:lumMod val="40000"/>
              <a:lumOff val="6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4267" b="1" dirty="0">
                <a:cs typeface="Arial" pitchFamily="34" charset="0"/>
              </a:rPr>
              <a:t>- Chủ sở hữu khai thác công dụng một cách trực tiếp thông qua hành vi của chính mình; </a:t>
            </a:r>
            <a:endParaRPr lang="en-US" sz="4267" b="1" dirty="0">
              <a:latin typeface="Arial" pitchFamily="34" charset="0"/>
              <a:cs typeface="Arial" pitchFamily="34" charset="0"/>
            </a:endParaRPr>
          </a:p>
          <a:p>
            <a:pPr>
              <a:defRPr/>
            </a:pPr>
            <a:r>
              <a:rPr lang="vi-VN" sz="4267" b="1" dirty="0" smtClean="0">
                <a:cs typeface="Arial" pitchFamily="34" charset="0"/>
              </a:rPr>
              <a:t>- </a:t>
            </a:r>
            <a:r>
              <a:rPr lang="vi-VN" sz="4267" b="1" dirty="0">
                <a:cs typeface="Arial" pitchFamily="34" charset="0"/>
              </a:rPr>
              <a:t>Chủ sở hữu được hưởng lợi từ tài sản (tiền thuê mặt bằng, thuê nhà…). </a:t>
            </a:r>
          </a:p>
        </p:txBody>
      </p:sp>
    </p:spTree>
    <p:extLst>
      <p:ext uri="{BB962C8B-B14F-4D97-AF65-F5344CB8AC3E}">
        <p14:creationId xmlns:p14="http://schemas.microsoft.com/office/powerpoint/2010/main" val="2062048458"/>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2604735" y="1046663"/>
            <a:ext cx="6100233" cy="798512"/>
          </a:xfrm>
          <a:prstGeom prst="rect">
            <a:avLst/>
          </a:prstGeom>
          <a:solidFill>
            <a:schemeClr val="bg2">
              <a:lumMod val="90000"/>
            </a:schemeClr>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a:defRPr/>
            </a:pPr>
            <a:r>
              <a:rPr lang="vi-VN" sz="4800" b="1" dirty="0">
                <a:cs typeface="Arial" pitchFamily="34" charset="0"/>
              </a:rPr>
              <a:t>c. Quyền định đoạt </a:t>
            </a:r>
          </a:p>
        </p:txBody>
      </p:sp>
      <p:sp>
        <p:nvSpPr>
          <p:cNvPr id="6" name="Rounded Rectangle 5"/>
          <p:cNvSpPr/>
          <p:nvPr/>
        </p:nvSpPr>
        <p:spPr>
          <a:xfrm>
            <a:off x="655094" y="2306471"/>
            <a:ext cx="10931856" cy="2884299"/>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4800" dirty="0">
                <a:cs typeface="Arial" pitchFamily="34" charset="0"/>
              </a:rPr>
              <a:t>	Quyền định đoạt là </a:t>
            </a:r>
            <a:r>
              <a:rPr lang="vi-VN" sz="4800" dirty="0">
                <a:solidFill>
                  <a:srgbClr val="C00000"/>
                </a:solidFill>
                <a:cs typeface="Arial" pitchFamily="34" charset="0"/>
              </a:rPr>
              <a:t>quyền chuyển giao</a:t>
            </a:r>
            <a:r>
              <a:rPr lang="vi-VN" sz="4800" dirty="0">
                <a:cs typeface="Arial" pitchFamily="34" charset="0"/>
              </a:rPr>
              <a:t> quyền sở hữu tài sản, </a:t>
            </a:r>
            <a:r>
              <a:rPr lang="vi-VN" sz="4800" dirty="0">
                <a:solidFill>
                  <a:srgbClr val="C00000"/>
                </a:solidFill>
                <a:cs typeface="Arial" pitchFamily="34" charset="0"/>
              </a:rPr>
              <a:t>từ bỏ </a:t>
            </a:r>
            <a:r>
              <a:rPr lang="vi-VN" sz="4800" dirty="0">
                <a:cs typeface="Arial" pitchFamily="34" charset="0"/>
              </a:rPr>
              <a:t>quyền sở hữu, tiêu dùng hoặc tiêu hủy tài sản</a:t>
            </a:r>
          </a:p>
        </p:txBody>
      </p:sp>
      <p:sp>
        <p:nvSpPr>
          <p:cNvPr id="8" name="Rounded Rectangle 7"/>
          <p:cNvSpPr/>
          <p:nvPr/>
        </p:nvSpPr>
        <p:spPr>
          <a:xfrm>
            <a:off x="5654852" y="5314850"/>
            <a:ext cx="5836563" cy="847725"/>
          </a:xfrm>
          <a:prstGeom prst="roundRect">
            <a:avLst/>
          </a:prstGeom>
          <a:solidFill>
            <a:srgbClr val="FFFF00"/>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4267" dirty="0">
                <a:cs typeface="Arial" pitchFamily="34" charset="0"/>
              </a:rPr>
              <a:t> (Điều 192/BLDS/2015).</a:t>
            </a:r>
            <a:endParaRPr lang="en-US" sz="4267" b="1" dirty="0">
              <a:latin typeface="Arial" pitchFamily="34" charset="0"/>
              <a:cs typeface="Arial" pitchFamily="34" charset="0"/>
            </a:endParaRPr>
          </a:p>
        </p:txBody>
      </p:sp>
    </p:spTree>
    <p:extLst>
      <p:ext uri="{BB962C8B-B14F-4D97-AF65-F5344CB8AC3E}">
        <p14:creationId xmlns:p14="http://schemas.microsoft.com/office/powerpoint/2010/main" val="1881807651"/>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fade">
                                      <p:cBhvr>
                                        <p:cTn id="14" dur="1000"/>
                                        <p:tgtEl>
                                          <p:spTgt spid="8"/>
                                        </p:tgtEl>
                                      </p:cBhvr>
                                    </p:animEffect>
                                    <p:anim calcmode="lin" valueType="num">
                                      <p:cBhvr>
                                        <p:cTn id="15" dur="1000" fill="hold"/>
                                        <p:tgtEl>
                                          <p:spTgt spid="8"/>
                                        </p:tgtEl>
                                        <p:attrNameLst>
                                          <p:attrName>ppt_x</p:attrName>
                                        </p:attrNameLst>
                                      </p:cBhvr>
                                      <p:tavLst>
                                        <p:tav tm="0">
                                          <p:val>
                                            <p:strVal val="#ppt_x"/>
                                          </p:val>
                                        </p:tav>
                                        <p:tav tm="100000">
                                          <p:val>
                                            <p:strVal val="#ppt_x"/>
                                          </p:val>
                                        </p:tav>
                                      </p:tavLst>
                                    </p:anim>
                                    <p:anim calcmode="lin" valueType="num">
                                      <p:cBhvr>
                                        <p:cTn id="16"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8"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5"/>
          <p:cNvSpPr/>
          <p:nvPr/>
        </p:nvSpPr>
        <p:spPr>
          <a:xfrm>
            <a:off x="2186002" y="683225"/>
            <a:ext cx="7719912" cy="591331"/>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4267" b="1" i="1" dirty="0" smtClean="0">
                <a:cs typeface="Arial" pitchFamily="34" charset="0"/>
              </a:rPr>
              <a:t>Thực </a:t>
            </a:r>
            <a:r>
              <a:rPr lang="vi-VN" sz="4267" b="1" i="1" dirty="0">
                <a:cs typeface="Arial" pitchFamily="34" charset="0"/>
              </a:rPr>
              <a:t>hiện theo </a:t>
            </a:r>
            <a:r>
              <a:rPr lang="en-US" sz="4267" b="1" i="1" dirty="0" smtClean="0">
                <a:cs typeface="Arial" pitchFamily="34" charset="0"/>
              </a:rPr>
              <a:t>0</a:t>
            </a:r>
            <a:r>
              <a:rPr lang="vi-VN" sz="4267" b="1" i="1" dirty="0" smtClean="0">
                <a:cs typeface="Arial" pitchFamily="34" charset="0"/>
              </a:rPr>
              <a:t>2 </a:t>
            </a:r>
            <a:r>
              <a:rPr lang="vi-VN" sz="4267" b="1" i="1" dirty="0">
                <a:cs typeface="Arial" pitchFamily="34" charset="0"/>
              </a:rPr>
              <a:t>phương thức</a:t>
            </a:r>
            <a:endParaRPr lang="en-US" sz="4267" dirty="0">
              <a:latin typeface="Arial" pitchFamily="34" charset="0"/>
              <a:cs typeface="Arial" pitchFamily="34" charset="0"/>
            </a:endParaRPr>
          </a:p>
        </p:txBody>
      </p:sp>
      <p:sp>
        <p:nvSpPr>
          <p:cNvPr id="8" name="Rounded Rectangle 7"/>
          <p:cNvSpPr/>
          <p:nvPr/>
        </p:nvSpPr>
        <p:spPr>
          <a:xfrm>
            <a:off x="682388" y="1274556"/>
            <a:ext cx="10617958" cy="2452120"/>
          </a:xfrm>
          <a:prstGeom prst="roundRect">
            <a:avLst/>
          </a:prstGeom>
          <a:solidFill>
            <a:srgbClr val="FFFF00"/>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4267" dirty="0">
                <a:cs typeface="Arial" pitchFamily="34" charset="0"/>
              </a:rPr>
              <a:t>- </a:t>
            </a:r>
            <a:r>
              <a:rPr lang="vi-VN" sz="4267" dirty="0">
                <a:solidFill>
                  <a:srgbClr val="00B0F0"/>
                </a:solidFill>
                <a:cs typeface="Arial" pitchFamily="34" charset="0"/>
              </a:rPr>
              <a:t>Định đoạt số phận thực tế </a:t>
            </a:r>
            <a:r>
              <a:rPr lang="vi-VN" sz="4267" dirty="0">
                <a:cs typeface="Arial" pitchFamily="34" charset="0"/>
              </a:rPr>
              <a:t>của tài sản, tức là chủ sở hữu bằng hành vi của mình làm cho </a:t>
            </a:r>
            <a:r>
              <a:rPr lang="vi-VN" sz="4267" dirty="0">
                <a:solidFill>
                  <a:srgbClr val="C00000"/>
                </a:solidFill>
                <a:cs typeface="Arial" pitchFamily="34" charset="0"/>
              </a:rPr>
              <a:t>tài sản không còn</a:t>
            </a:r>
            <a:r>
              <a:rPr lang="vi-VN" sz="4267" dirty="0">
                <a:cs typeface="Arial" pitchFamily="34" charset="0"/>
              </a:rPr>
              <a:t> trên thực tế: tiêu hủy, từ bỏ quyền sở hữu. </a:t>
            </a:r>
          </a:p>
        </p:txBody>
      </p:sp>
      <p:sp>
        <p:nvSpPr>
          <p:cNvPr id="9" name="Rounded Rectangle 8"/>
          <p:cNvSpPr/>
          <p:nvPr/>
        </p:nvSpPr>
        <p:spPr>
          <a:xfrm>
            <a:off x="791570" y="3726676"/>
            <a:ext cx="10508776" cy="2564821"/>
          </a:xfrm>
          <a:prstGeom prst="roundRect">
            <a:avLst/>
          </a:prstGeom>
          <a:ln/>
        </p:spPr>
        <p:style>
          <a:lnRef idx="1">
            <a:schemeClr val="accent1"/>
          </a:lnRef>
          <a:fillRef idx="2">
            <a:schemeClr val="accent1"/>
          </a:fillRef>
          <a:effectRef idx="1">
            <a:schemeClr val="accent1"/>
          </a:effectRef>
          <a:fontRef idx="minor">
            <a:schemeClr val="dk1"/>
          </a:fontRef>
        </p:style>
        <p:txBody>
          <a:bodyPr anchor="ctr"/>
          <a:lstStyle/>
          <a:p>
            <a:pPr>
              <a:defRPr/>
            </a:pPr>
            <a:r>
              <a:rPr lang="vi-VN" sz="4267" dirty="0">
                <a:cs typeface="Arial" pitchFamily="34" charset="0"/>
              </a:rPr>
              <a:t>- </a:t>
            </a:r>
            <a:r>
              <a:rPr lang="vi-VN" sz="4267" dirty="0">
                <a:solidFill>
                  <a:srgbClr val="002060"/>
                </a:solidFill>
                <a:cs typeface="Arial" pitchFamily="34" charset="0"/>
              </a:rPr>
              <a:t>Định đoạt số phận pháp lý </a:t>
            </a:r>
            <a:r>
              <a:rPr lang="vi-VN" sz="4267" dirty="0">
                <a:cs typeface="Arial" pitchFamily="34" charset="0"/>
              </a:rPr>
              <a:t>của tài sản, tức là </a:t>
            </a:r>
            <a:r>
              <a:rPr lang="vi-VN" sz="4267" dirty="0">
                <a:solidFill>
                  <a:srgbClr val="C00000"/>
                </a:solidFill>
                <a:cs typeface="Arial" pitchFamily="34" charset="0"/>
              </a:rPr>
              <a:t>chuyển giao quyền sở hữu </a:t>
            </a:r>
            <a:r>
              <a:rPr lang="vi-VN" sz="4267" dirty="0">
                <a:cs typeface="Arial" pitchFamily="34" charset="0"/>
              </a:rPr>
              <a:t>của mình cho người khác thông qua giao dịch dân sự: mua bán, trao đổi, thừa </a:t>
            </a:r>
            <a:r>
              <a:rPr lang="vi-VN" sz="4267" dirty="0" smtClean="0">
                <a:cs typeface="Arial" pitchFamily="34" charset="0"/>
              </a:rPr>
              <a:t>kế</a:t>
            </a:r>
            <a:r>
              <a:rPr lang="en-US" sz="4267" dirty="0" smtClean="0">
                <a:cs typeface="Arial" pitchFamily="34" charset="0"/>
              </a:rPr>
              <a:t>..</a:t>
            </a:r>
            <a:r>
              <a:rPr lang="vi-VN" sz="4267" dirty="0" smtClean="0">
                <a:cs typeface="Arial" pitchFamily="34" charset="0"/>
              </a:rPr>
              <a:t>. </a:t>
            </a:r>
            <a:endParaRPr lang="vi-VN" sz="4267" dirty="0">
              <a:cs typeface="Arial" pitchFamily="34" charset="0"/>
            </a:endParaRPr>
          </a:p>
        </p:txBody>
      </p:sp>
    </p:spTree>
    <p:extLst>
      <p:ext uri="{BB962C8B-B14F-4D97-AF65-F5344CB8AC3E}">
        <p14:creationId xmlns:p14="http://schemas.microsoft.com/office/powerpoint/2010/main" val="1049086243"/>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fade">
                                      <p:cBhvr>
                                        <p:cTn id="14" dur="1000"/>
                                        <p:tgtEl>
                                          <p:spTgt spid="8"/>
                                        </p:tgtEl>
                                      </p:cBhvr>
                                    </p:animEffect>
                                    <p:anim calcmode="lin" valueType="num">
                                      <p:cBhvr>
                                        <p:cTn id="15" dur="1000" fill="hold"/>
                                        <p:tgtEl>
                                          <p:spTgt spid="8"/>
                                        </p:tgtEl>
                                        <p:attrNameLst>
                                          <p:attrName>ppt_x</p:attrName>
                                        </p:attrNameLst>
                                      </p:cBhvr>
                                      <p:tavLst>
                                        <p:tav tm="0">
                                          <p:val>
                                            <p:strVal val="#ppt_x"/>
                                          </p:val>
                                        </p:tav>
                                        <p:tav tm="100000">
                                          <p:val>
                                            <p:strVal val="#ppt_x"/>
                                          </p:val>
                                        </p:tav>
                                      </p:tavLst>
                                    </p:anim>
                                    <p:anim calcmode="lin" valueType="num">
                                      <p:cBhvr>
                                        <p:cTn id="16"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9"/>
                                        </p:tgtEl>
                                        <p:attrNameLst>
                                          <p:attrName>style.visibility</p:attrName>
                                        </p:attrNameLst>
                                      </p:cBhvr>
                                      <p:to>
                                        <p:strVal val="visible"/>
                                      </p:to>
                                    </p:set>
                                    <p:animEffect transition="in" filter="fade">
                                      <p:cBhvr>
                                        <p:cTn id="21" dur="1000"/>
                                        <p:tgtEl>
                                          <p:spTgt spid="9"/>
                                        </p:tgtEl>
                                      </p:cBhvr>
                                    </p:animEffect>
                                    <p:anim calcmode="lin" valueType="num">
                                      <p:cBhvr>
                                        <p:cTn id="22" dur="1000" fill="hold"/>
                                        <p:tgtEl>
                                          <p:spTgt spid="9"/>
                                        </p:tgtEl>
                                        <p:attrNameLst>
                                          <p:attrName>ppt_x</p:attrName>
                                        </p:attrNameLst>
                                      </p:cBhvr>
                                      <p:tavLst>
                                        <p:tav tm="0">
                                          <p:val>
                                            <p:strVal val="#ppt_x"/>
                                          </p:val>
                                        </p:tav>
                                        <p:tav tm="100000">
                                          <p:val>
                                            <p:strVal val="#ppt_x"/>
                                          </p:val>
                                        </p:tav>
                                      </p:tavLst>
                                    </p:anim>
                                    <p:anim calcmode="lin" valueType="num">
                                      <p:cBhvr>
                                        <p:cTn id="23"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8" grpId="0" animBg="1"/>
      <p:bldP spid="9"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5"/>
          <p:cNvSpPr/>
          <p:nvPr/>
        </p:nvSpPr>
        <p:spPr>
          <a:xfrm>
            <a:off x="2176405" y="764045"/>
            <a:ext cx="8153400" cy="773113"/>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4267" b="1" dirty="0">
                <a:latin typeface="Arial" pitchFamily="34" charset="0"/>
                <a:cs typeface="Arial" pitchFamily="34" charset="0"/>
              </a:rPr>
              <a:t>3.3.1.2. </a:t>
            </a:r>
            <a:r>
              <a:rPr lang="en-US" sz="4267" b="1" dirty="0" err="1">
                <a:latin typeface="Arial" pitchFamily="34" charset="0"/>
                <a:cs typeface="Arial" pitchFamily="34" charset="0"/>
              </a:rPr>
              <a:t>Quyền</a:t>
            </a:r>
            <a:r>
              <a:rPr lang="en-US" sz="4267" b="1" dirty="0">
                <a:latin typeface="Arial" pitchFamily="34" charset="0"/>
                <a:cs typeface="Arial" pitchFamily="34" charset="0"/>
              </a:rPr>
              <a:t> </a:t>
            </a:r>
            <a:r>
              <a:rPr lang="en-US" sz="4267" b="1" dirty="0" err="1">
                <a:latin typeface="Arial" pitchFamily="34" charset="0"/>
                <a:cs typeface="Arial" pitchFamily="34" charset="0"/>
              </a:rPr>
              <a:t>nhân</a:t>
            </a:r>
            <a:r>
              <a:rPr lang="en-US" sz="4267" b="1" dirty="0">
                <a:latin typeface="Arial" pitchFamily="34" charset="0"/>
                <a:cs typeface="Arial" pitchFamily="34" charset="0"/>
              </a:rPr>
              <a:t> </a:t>
            </a:r>
            <a:r>
              <a:rPr lang="en-US" sz="4267" b="1" dirty="0" err="1">
                <a:latin typeface="Arial" pitchFamily="34" charset="0"/>
                <a:cs typeface="Arial" pitchFamily="34" charset="0"/>
              </a:rPr>
              <a:t>thân</a:t>
            </a:r>
            <a:r>
              <a:rPr lang="en-US" sz="4267" b="1" dirty="0">
                <a:latin typeface="Arial" pitchFamily="34" charset="0"/>
                <a:cs typeface="Arial" pitchFamily="34" charset="0"/>
              </a:rPr>
              <a:t> </a:t>
            </a:r>
            <a:endParaRPr lang="en-US" sz="4267" dirty="0">
              <a:latin typeface="Arial" pitchFamily="34" charset="0"/>
              <a:cs typeface="Arial" pitchFamily="34" charset="0"/>
            </a:endParaRPr>
          </a:p>
        </p:txBody>
      </p:sp>
      <p:sp>
        <p:nvSpPr>
          <p:cNvPr id="7" name="Rounded Rectangle 6"/>
          <p:cNvSpPr/>
          <p:nvPr/>
        </p:nvSpPr>
        <p:spPr>
          <a:xfrm>
            <a:off x="637310" y="4308753"/>
            <a:ext cx="10958946" cy="1911938"/>
          </a:xfrm>
          <a:prstGeom prst="roundRect">
            <a:avLst/>
          </a:prstGeom>
          <a:solidFill>
            <a:schemeClr val="accent2">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4267" dirty="0">
                <a:cs typeface="Arial" pitchFamily="34" charset="0"/>
              </a:rPr>
              <a:t>Quyền nhân thân </a:t>
            </a:r>
            <a:r>
              <a:rPr lang="vi-VN" sz="4267" dirty="0">
                <a:solidFill>
                  <a:srgbClr val="C00000"/>
                </a:solidFill>
                <a:cs typeface="Arial" pitchFamily="34" charset="0"/>
              </a:rPr>
              <a:t>gắn liền </a:t>
            </a:r>
            <a:r>
              <a:rPr lang="vi-VN" sz="4267" dirty="0">
                <a:cs typeface="Arial" pitchFamily="34" charset="0"/>
              </a:rPr>
              <a:t>với cá nhân, </a:t>
            </a:r>
            <a:r>
              <a:rPr lang="vi-VN" sz="4267" dirty="0">
                <a:solidFill>
                  <a:srgbClr val="C00000"/>
                </a:solidFill>
                <a:cs typeface="Arial" pitchFamily="34" charset="0"/>
              </a:rPr>
              <a:t>không thể chuyển giao cho người khác</a:t>
            </a:r>
            <a:r>
              <a:rPr lang="vi-VN" sz="4267" dirty="0">
                <a:cs typeface="Arial" pitchFamily="34" charset="0"/>
              </a:rPr>
              <a:t>, trừ trường hợp pháp luật có quy định khác</a:t>
            </a:r>
            <a:endParaRPr lang="en-US" sz="4267" b="1" dirty="0">
              <a:latin typeface="Arial" pitchFamily="34" charset="0"/>
              <a:cs typeface="Arial" pitchFamily="34" charset="0"/>
            </a:endParaRPr>
          </a:p>
        </p:txBody>
      </p:sp>
      <p:sp>
        <p:nvSpPr>
          <p:cNvPr id="4" name="8-Point Star 3"/>
          <p:cNvSpPr/>
          <p:nvPr/>
        </p:nvSpPr>
        <p:spPr>
          <a:xfrm>
            <a:off x="637310" y="1634151"/>
            <a:ext cx="10958946" cy="2577609"/>
          </a:xfrm>
          <a:prstGeom prst="star8">
            <a:avLst/>
          </a:prstGeom>
          <a:ln w="76200"/>
        </p:spPr>
        <p:style>
          <a:lnRef idx="1">
            <a:schemeClr val="accent1"/>
          </a:lnRef>
          <a:fillRef idx="2">
            <a:schemeClr val="accent1"/>
          </a:fillRef>
          <a:effectRef idx="1">
            <a:schemeClr val="accent1"/>
          </a:effectRef>
          <a:fontRef idx="minor">
            <a:schemeClr val="dk1"/>
          </a:fontRef>
        </p:style>
        <p:txBody>
          <a:bodyPr anchor="ctr"/>
          <a:lstStyle/>
          <a:p>
            <a:pPr algn="ctr">
              <a:defRPr/>
            </a:pPr>
            <a:r>
              <a:rPr lang="vi-VN" sz="4267" b="1" dirty="0">
                <a:solidFill>
                  <a:schemeClr val="tx1"/>
                </a:solidFill>
                <a:cs typeface="Arial" pitchFamily="34" charset="0"/>
              </a:rPr>
              <a:t>Quyền nhân thân là quyền của con người về dân sự </a:t>
            </a:r>
            <a:r>
              <a:rPr lang="vi-VN" sz="4267" b="1" dirty="0">
                <a:solidFill>
                  <a:srgbClr val="C00000"/>
                </a:solidFill>
                <a:cs typeface="Arial" pitchFamily="34" charset="0"/>
              </a:rPr>
              <a:t>gắn liền </a:t>
            </a:r>
            <a:r>
              <a:rPr lang="vi-VN" sz="4267" b="1" dirty="0">
                <a:solidFill>
                  <a:schemeClr val="tx1"/>
                </a:solidFill>
                <a:cs typeface="Arial" pitchFamily="34" charset="0"/>
              </a:rPr>
              <a:t>với mỗi cá nhân, bao gồm:</a:t>
            </a:r>
            <a:endParaRPr lang="en-US" sz="2400" dirty="0"/>
          </a:p>
        </p:txBody>
      </p:sp>
    </p:spTree>
    <p:extLst>
      <p:ext uri="{BB962C8B-B14F-4D97-AF65-F5344CB8AC3E}">
        <p14:creationId xmlns:p14="http://schemas.microsoft.com/office/powerpoint/2010/main" val="4191631270"/>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21" presetClass="entr" presetSubtype="1" fill="hold" grpId="0"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wheel(1)">
                                      <p:cBhvr>
                                        <p:cTn id="14" dur="2000"/>
                                        <p:tgtEl>
                                          <p:spTgt spid="4"/>
                                        </p:tgtEl>
                                      </p:cBhvr>
                                    </p:animEffect>
                                  </p:childTnLst>
                                </p:cTn>
                              </p:par>
                            </p:childTnLst>
                          </p:cTn>
                        </p:par>
                      </p:childTnLst>
                    </p:cTn>
                  </p:par>
                  <p:par>
                    <p:cTn id="15" fill="hold" nodeType="clickPar">
                      <p:stCondLst>
                        <p:cond delay="indefinite"/>
                      </p:stCondLst>
                      <p:childTnLst>
                        <p:par>
                          <p:cTn id="16" fill="hold" nodeType="withGroup">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fade">
                                      <p:cBhvr>
                                        <p:cTn id="19" dur="1000"/>
                                        <p:tgtEl>
                                          <p:spTgt spid="7"/>
                                        </p:tgtEl>
                                      </p:cBhvr>
                                    </p:animEffect>
                                    <p:anim calcmode="lin" valueType="num">
                                      <p:cBhvr>
                                        <p:cTn id="20" dur="1000" fill="hold"/>
                                        <p:tgtEl>
                                          <p:spTgt spid="7"/>
                                        </p:tgtEl>
                                        <p:attrNameLst>
                                          <p:attrName>ppt_x</p:attrName>
                                        </p:attrNameLst>
                                      </p:cBhvr>
                                      <p:tavLst>
                                        <p:tav tm="0">
                                          <p:val>
                                            <p:strVal val="#ppt_x"/>
                                          </p:val>
                                        </p:tav>
                                        <p:tav tm="100000">
                                          <p:val>
                                            <p:strVal val="#ppt_x"/>
                                          </p:val>
                                        </p:tav>
                                      </p:tavLst>
                                    </p:anim>
                                    <p:anim calcmode="lin" valueType="num">
                                      <p:cBhvr>
                                        <p:cTn id="21"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4"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5"/>
          <p:cNvSpPr/>
          <p:nvPr/>
        </p:nvSpPr>
        <p:spPr>
          <a:xfrm>
            <a:off x="641446" y="789129"/>
            <a:ext cx="8381239" cy="1285925"/>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4267" b="1" i="1" dirty="0">
                <a:cs typeface="Arial" pitchFamily="34" charset="0"/>
              </a:rPr>
              <a:t>Khi quyền nhân thân bị vi phạm thì người bị vi phạm có quyền</a:t>
            </a:r>
            <a:endParaRPr lang="en-US" sz="4267" dirty="0">
              <a:latin typeface="Arial" pitchFamily="34" charset="0"/>
              <a:cs typeface="Arial" pitchFamily="34" charset="0"/>
            </a:endParaRPr>
          </a:p>
        </p:txBody>
      </p:sp>
      <p:sp>
        <p:nvSpPr>
          <p:cNvPr id="3" name="Pentagon 2"/>
          <p:cNvSpPr/>
          <p:nvPr/>
        </p:nvSpPr>
        <p:spPr>
          <a:xfrm>
            <a:off x="641446" y="2342935"/>
            <a:ext cx="9553432" cy="535761"/>
          </a:xfrm>
          <a:prstGeom prst="homePlate">
            <a:avLst/>
          </a:prstGeom>
        </p:spPr>
        <p:style>
          <a:lnRef idx="1">
            <a:schemeClr val="accent1"/>
          </a:lnRef>
          <a:fillRef idx="2">
            <a:schemeClr val="accent1"/>
          </a:fillRef>
          <a:effectRef idx="1">
            <a:schemeClr val="accent1"/>
          </a:effectRef>
          <a:fontRef idx="minor">
            <a:schemeClr val="dk1"/>
          </a:fontRef>
        </p:style>
        <p:txBody>
          <a:bodyPr anchor="ctr"/>
          <a:lstStyle/>
          <a:p>
            <a:pPr>
              <a:defRPr/>
            </a:pPr>
            <a:r>
              <a:rPr lang="vi-VN" sz="4267" dirty="0">
                <a:solidFill>
                  <a:schemeClr val="tx1"/>
                </a:solidFill>
                <a:cs typeface="Arial" pitchFamily="34" charset="0"/>
              </a:rPr>
              <a:t>- Tự mình cải chính; </a:t>
            </a:r>
          </a:p>
        </p:txBody>
      </p:sp>
      <p:sp>
        <p:nvSpPr>
          <p:cNvPr id="9" name="Pentagon 8"/>
          <p:cNvSpPr/>
          <p:nvPr/>
        </p:nvSpPr>
        <p:spPr>
          <a:xfrm>
            <a:off x="641446" y="2878696"/>
            <a:ext cx="10974314" cy="1843429"/>
          </a:xfrm>
          <a:prstGeom prst="homePlate">
            <a:avLst/>
          </a:prstGeom>
        </p:spPr>
        <p:style>
          <a:lnRef idx="1">
            <a:schemeClr val="accent2"/>
          </a:lnRef>
          <a:fillRef idx="2">
            <a:schemeClr val="accent2"/>
          </a:fillRef>
          <a:effectRef idx="1">
            <a:schemeClr val="accent2"/>
          </a:effectRef>
          <a:fontRef idx="minor">
            <a:schemeClr val="dk1"/>
          </a:fontRef>
        </p:style>
        <p:txBody>
          <a:bodyPr anchor="ctr"/>
          <a:lstStyle/>
          <a:p>
            <a:pPr>
              <a:defRPr/>
            </a:pPr>
            <a:r>
              <a:rPr lang="vi-VN" sz="4267" dirty="0">
                <a:solidFill>
                  <a:schemeClr val="tx1"/>
                </a:solidFill>
                <a:cs typeface="Arial" pitchFamily="34" charset="0"/>
              </a:rPr>
              <a:t>- </a:t>
            </a:r>
            <a:r>
              <a:rPr lang="vi-VN" sz="3733" dirty="0">
                <a:solidFill>
                  <a:schemeClr val="tx1"/>
                </a:solidFill>
                <a:cs typeface="Arial" pitchFamily="34" charset="0"/>
              </a:rPr>
              <a:t>Yêu cầu người vi phạm hoặc yêu cầu cơ quan, tổ chức có thẩm quyền buộc người vi phạm chấm dứt hành vi vi phạm, xin lỗi, cải chính công khai; </a:t>
            </a:r>
          </a:p>
        </p:txBody>
      </p:sp>
      <p:sp>
        <p:nvSpPr>
          <p:cNvPr id="10" name="Pentagon 9"/>
          <p:cNvSpPr/>
          <p:nvPr/>
        </p:nvSpPr>
        <p:spPr>
          <a:xfrm>
            <a:off x="641446" y="4722125"/>
            <a:ext cx="11404288" cy="1513097"/>
          </a:xfrm>
          <a:prstGeom prst="homePlate">
            <a:avLst/>
          </a:prstGeom>
        </p:spPr>
        <p:style>
          <a:lnRef idx="1">
            <a:schemeClr val="accent4"/>
          </a:lnRef>
          <a:fillRef idx="2">
            <a:schemeClr val="accent4"/>
          </a:fillRef>
          <a:effectRef idx="1">
            <a:schemeClr val="accent4"/>
          </a:effectRef>
          <a:fontRef idx="minor">
            <a:schemeClr val="dk1"/>
          </a:fontRef>
        </p:style>
        <p:txBody>
          <a:bodyPr anchor="ctr"/>
          <a:lstStyle/>
          <a:p>
            <a:pPr>
              <a:defRPr/>
            </a:pPr>
            <a:r>
              <a:rPr lang="vi-VN" sz="4267" dirty="0">
                <a:solidFill>
                  <a:schemeClr val="tx1"/>
                </a:solidFill>
                <a:cs typeface="Arial" pitchFamily="34" charset="0"/>
              </a:rPr>
              <a:t>- </a:t>
            </a:r>
            <a:r>
              <a:rPr lang="vi-VN" sz="3733" dirty="0">
                <a:solidFill>
                  <a:schemeClr val="tx1"/>
                </a:solidFill>
                <a:cs typeface="Arial" pitchFamily="34" charset="0"/>
              </a:rPr>
              <a:t>Yêu cầu người vi phạm hoặc yêu cầu cơ quan, tổ chức có thẩm quyền buộc người vi phạm bồi thường thiệt hại.</a:t>
            </a:r>
          </a:p>
        </p:txBody>
      </p:sp>
    </p:spTree>
    <p:extLst>
      <p:ext uri="{BB962C8B-B14F-4D97-AF65-F5344CB8AC3E}">
        <p14:creationId xmlns:p14="http://schemas.microsoft.com/office/powerpoint/2010/main" val="1571301856"/>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p:cTn id="14" dur="500" fill="hold"/>
                                        <p:tgtEl>
                                          <p:spTgt spid="3"/>
                                        </p:tgtEl>
                                        <p:attrNameLst>
                                          <p:attrName>ppt_w</p:attrName>
                                        </p:attrNameLst>
                                      </p:cBhvr>
                                      <p:tavLst>
                                        <p:tav tm="0">
                                          <p:val>
                                            <p:fltVal val="0"/>
                                          </p:val>
                                        </p:tav>
                                        <p:tav tm="100000">
                                          <p:val>
                                            <p:strVal val="#ppt_w"/>
                                          </p:val>
                                        </p:tav>
                                      </p:tavLst>
                                    </p:anim>
                                    <p:anim calcmode="lin" valueType="num">
                                      <p:cBhvr>
                                        <p:cTn id="15" dur="500" fill="hold"/>
                                        <p:tgtEl>
                                          <p:spTgt spid="3"/>
                                        </p:tgtEl>
                                        <p:attrNameLst>
                                          <p:attrName>ppt_h</p:attrName>
                                        </p:attrNameLst>
                                      </p:cBhvr>
                                      <p:tavLst>
                                        <p:tav tm="0">
                                          <p:val>
                                            <p:fltVal val="0"/>
                                          </p:val>
                                        </p:tav>
                                        <p:tav tm="100000">
                                          <p:val>
                                            <p:strVal val="#ppt_h"/>
                                          </p:val>
                                        </p:tav>
                                      </p:tavLst>
                                    </p:anim>
                                    <p:animEffect transition="in" filter="fade">
                                      <p:cBhvr>
                                        <p:cTn id="16" dur="500"/>
                                        <p:tgtEl>
                                          <p:spTgt spid="3"/>
                                        </p:tgtEl>
                                      </p:cBhvr>
                                    </p:animEffect>
                                  </p:childTnLst>
                                </p:cTn>
                              </p:par>
                            </p:childTnLst>
                          </p:cTn>
                        </p:par>
                      </p:childTnLst>
                    </p:cTn>
                  </p:par>
                  <p:par>
                    <p:cTn id="17" fill="hold" nodeType="clickPar">
                      <p:stCondLst>
                        <p:cond delay="indefinite"/>
                      </p:stCondLst>
                      <p:childTnLst>
                        <p:par>
                          <p:cTn id="18" fill="hold" nodeType="withGroup">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p:cTn id="21" dur="500" fill="hold"/>
                                        <p:tgtEl>
                                          <p:spTgt spid="9"/>
                                        </p:tgtEl>
                                        <p:attrNameLst>
                                          <p:attrName>ppt_w</p:attrName>
                                        </p:attrNameLst>
                                      </p:cBhvr>
                                      <p:tavLst>
                                        <p:tav tm="0">
                                          <p:val>
                                            <p:fltVal val="0"/>
                                          </p:val>
                                        </p:tav>
                                        <p:tav tm="100000">
                                          <p:val>
                                            <p:strVal val="#ppt_w"/>
                                          </p:val>
                                        </p:tav>
                                      </p:tavLst>
                                    </p:anim>
                                    <p:anim calcmode="lin" valueType="num">
                                      <p:cBhvr>
                                        <p:cTn id="22" dur="500" fill="hold"/>
                                        <p:tgtEl>
                                          <p:spTgt spid="9"/>
                                        </p:tgtEl>
                                        <p:attrNameLst>
                                          <p:attrName>ppt_h</p:attrName>
                                        </p:attrNameLst>
                                      </p:cBhvr>
                                      <p:tavLst>
                                        <p:tav tm="0">
                                          <p:val>
                                            <p:fltVal val="0"/>
                                          </p:val>
                                        </p:tav>
                                        <p:tav tm="100000">
                                          <p:val>
                                            <p:strVal val="#ppt_h"/>
                                          </p:val>
                                        </p:tav>
                                      </p:tavLst>
                                    </p:anim>
                                    <p:animEffect transition="in" filter="fade">
                                      <p:cBhvr>
                                        <p:cTn id="23" dur="500"/>
                                        <p:tgtEl>
                                          <p:spTgt spid="9"/>
                                        </p:tgtEl>
                                      </p:cBhvr>
                                    </p:animEffect>
                                  </p:childTnLst>
                                </p:cTn>
                              </p:par>
                            </p:childTnLst>
                          </p:cTn>
                        </p:par>
                      </p:childTnLst>
                    </p:cTn>
                  </p:par>
                  <p:par>
                    <p:cTn id="24" fill="hold" nodeType="clickPar">
                      <p:stCondLst>
                        <p:cond delay="indefinite"/>
                      </p:stCondLst>
                      <p:childTnLst>
                        <p:par>
                          <p:cTn id="25" fill="hold" nodeType="withGroup">
                            <p:stCondLst>
                              <p:cond delay="0"/>
                            </p:stCondLst>
                            <p:childTnLst>
                              <p:par>
                                <p:cTn id="26" presetID="53" presetClass="entr" presetSubtype="16" fill="hold" grpId="0" nodeType="clickEffect">
                                  <p:stCondLst>
                                    <p:cond delay="0"/>
                                  </p:stCondLst>
                                  <p:childTnLst>
                                    <p:set>
                                      <p:cBhvr>
                                        <p:cTn id="27" dur="1" fill="hold">
                                          <p:stCondLst>
                                            <p:cond delay="0"/>
                                          </p:stCondLst>
                                        </p:cTn>
                                        <p:tgtEl>
                                          <p:spTgt spid="10"/>
                                        </p:tgtEl>
                                        <p:attrNameLst>
                                          <p:attrName>style.visibility</p:attrName>
                                        </p:attrNameLst>
                                      </p:cBhvr>
                                      <p:to>
                                        <p:strVal val="visible"/>
                                      </p:to>
                                    </p:set>
                                    <p:anim calcmode="lin" valueType="num">
                                      <p:cBhvr>
                                        <p:cTn id="28" dur="500" fill="hold"/>
                                        <p:tgtEl>
                                          <p:spTgt spid="10"/>
                                        </p:tgtEl>
                                        <p:attrNameLst>
                                          <p:attrName>ppt_w</p:attrName>
                                        </p:attrNameLst>
                                      </p:cBhvr>
                                      <p:tavLst>
                                        <p:tav tm="0">
                                          <p:val>
                                            <p:fltVal val="0"/>
                                          </p:val>
                                        </p:tav>
                                        <p:tav tm="100000">
                                          <p:val>
                                            <p:strVal val="#ppt_w"/>
                                          </p:val>
                                        </p:tav>
                                      </p:tavLst>
                                    </p:anim>
                                    <p:anim calcmode="lin" valueType="num">
                                      <p:cBhvr>
                                        <p:cTn id="29" dur="500" fill="hold"/>
                                        <p:tgtEl>
                                          <p:spTgt spid="10"/>
                                        </p:tgtEl>
                                        <p:attrNameLst>
                                          <p:attrName>ppt_h</p:attrName>
                                        </p:attrNameLst>
                                      </p:cBhvr>
                                      <p:tavLst>
                                        <p:tav tm="0">
                                          <p:val>
                                            <p:fltVal val="0"/>
                                          </p:val>
                                        </p:tav>
                                        <p:tav tm="100000">
                                          <p:val>
                                            <p:strVal val="#ppt_h"/>
                                          </p:val>
                                        </p:tav>
                                      </p:tavLst>
                                    </p:anim>
                                    <p:animEffect transition="in" filter="fade">
                                      <p:cBhvr>
                                        <p:cTn id="30"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3" grpId="0" animBg="1"/>
      <p:bldP spid="9" grpId="0" animBg="1"/>
      <p:bldP spid="10"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5"/>
          <p:cNvSpPr/>
          <p:nvPr/>
        </p:nvSpPr>
        <p:spPr>
          <a:xfrm>
            <a:off x="717584" y="815636"/>
            <a:ext cx="6424084" cy="773113"/>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4267" b="1" dirty="0">
                <a:solidFill>
                  <a:srgbClr val="FF0000"/>
                </a:solidFill>
                <a:cs typeface="Arial" pitchFamily="34" charset="0"/>
              </a:rPr>
              <a:t>3</a:t>
            </a:r>
            <a:r>
              <a:rPr lang="vi-VN" sz="4267" b="1" dirty="0">
                <a:solidFill>
                  <a:srgbClr val="FF0000"/>
                </a:solidFill>
                <a:cs typeface="Arial" pitchFamily="34" charset="0"/>
              </a:rPr>
              <a:t>.3.1.3. Quyền thừa kế </a:t>
            </a:r>
          </a:p>
        </p:txBody>
      </p:sp>
      <p:sp>
        <p:nvSpPr>
          <p:cNvPr id="8" name="Rounded Rectangle 7"/>
          <p:cNvSpPr/>
          <p:nvPr/>
        </p:nvSpPr>
        <p:spPr>
          <a:xfrm>
            <a:off x="813118" y="1822876"/>
            <a:ext cx="5516033" cy="979488"/>
          </a:xfrm>
          <a:prstGeom prst="roundRect">
            <a:avLst/>
          </a:prstGeom>
          <a:ln/>
        </p:spPr>
        <p:style>
          <a:lnRef idx="1">
            <a:schemeClr val="accent4"/>
          </a:lnRef>
          <a:fillRef idx="2">
            <a:schemeClr val="accent4"/>
          </a:fillRef>
          <a:effectRef idx="1">
            <a:schemeClr val="accent4"/>
          </a:effectRef>
          <a:fontRef idx="minor">
            <a:schemeClr val="dk1"/>
          </a:fontRef>
        </p:style>
        <p:txBody>
          <a:bodyPr anchor="ctr"/>
          <a:lstStyle/>
          <a:p>
            <a:pPr>
              <a:defRPr/>
            </a:pPr>
            <a:r>
              <a:rPr lang="vi-VN" sz="4267" dirty="0">
                <a:solidFill>
                  <a:schemeClr val="tx1"/>
                </a:solidFill>
                <a:cs typeface="Arial" pitchFamily="34" charset="0"/>
              </a:rPr>
              <a:t>Khái niệm thừa kế: </a:t>
            </a:r>
          </a:p>
        </p:txBody>
      </p:sp>
      <p:sp>
        <p:nvSpPr>
          <p:cNvPr id="7" name="Rounded Rectangle 6"/>
          <p:cNvSpPr/>
          <p:nvPr/>
        </p:nvSpPr>
        <p:spPr>
          <a:xfrm>
            <a:off x="717585" y="3036492"/>
            <a:ext cx="10719240" cy="3064058"/>
          </a:xfrm>
          <a:prstGeom prst="roundRect">
            <a:avLst/>
          </a:prstGeom>
          <a:solidFill>
            <a:srgbClr val="FFFF00"/>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4267" dirty="0">
                <a:solidFill>
                  <a:schemeClr val="tx1"/>
                </a:solidFill>
                <a:cs typeface="Arial" pitchFamily="34" charset="0"/>
              </a:rPr>
              <a:t>Thừa kế là việc chuyển dịch tài sản của người </a:t>
            </a:r>
            <a:r>
              <a:rPr lang="vi-VN" sz="4267" b="1" dirty="0">
                <a:solidFill>
                  <a:srgbClr val="C00000"/>
                </a:solidFill>
                <a:cs typeface="Arial" pitchFamily="34" charset="0"/>
              </a:rPr>
              <a:t>chết </a:t>
            </a:r>
            <a:r>
              <a:rPr lang="vi-VN" sz="4267" dirty="0">
                <a:solidFill>
                  <a:schemeClr val="tx1"/>
                </a:solidFill>
                <a:cs typeface="Arial" pitchFamily="34" charset="0"/>
              </a:rPr>
              <a:t>cho những người </a:t>
            </a:r>
            <a:r>
              <a:rPr lang="vi-VN" sz="4267" b="1" dirty="0">
                <a:solidFill>
                  <a:srgbClr val="C00000"/>
                </a:solidFill>
                <a:cs typeface="Arial" pitchFamily="34" charset="0"/>
              </a:rPr>
              <a:t>còn sống </a:t>
            </a:r>
            <a:endParaRPr lang="en-US" sz="4267" b="1" dirty="0">
              <a:solidFill>
                <a:srgbClr val="C00000"/>
              </a:solidFill>
              <a:latin typeface="Arial" pitchFamily="34" charset="0"/>
              <a:cs typeface="Arial" pitchFamily="34" charset="0"/>
            </a:endParaRPr>
          </a:p>
          <a:p>
            <a:pPr marL="609585" indent="-609585">
              <a:buFontTx/>
              <a:buChar char="-"/>
              <a:defRPr/>
            </a:pPr>
            <a:r>
              <a:rPr lang="vi-VN" sz="4267" dirty="0">
                <a:solidFill>
                  <a:schemeClr val="tx1"/>
                </a:solidFill>
                <a:cs typeface="Arial" pitchFamily="34" charset="0"/>
              </a:rPr>
              <a:t>theo </a:t>
            </a:r>
            <a:r>
              <a:rPr lang="vi-VN" sz="4267" dirty="0">
                <a:solidFill>
                  <a:srgbClr val="C00000"/>
                </a:solidFill>
                <a:cs typeface="Arial" pitchFamily="34" charset="0"/>
              </a:rPr>
              <a:t>di chúc</a:t>
            </a:r>
            <a:endParaRPr lang="en-US" sz="4267" dirty="0">
              <a:solidFill>
                <a:srgbClr val="C00000"/>
              </a:solidFill>
              <a:latin typeface="Arial" pitchFamily="34" charset="0"/>
              <a:cs typeface="Arial" pitchFamily="34" charset="0"/>
            </a:endParaRPr>
          </a:p>
          <a:p>
            <a:pPr marL="609585" indent="-609585">
              <a:buFontTx/>
              <a:buChar char="-"/>
              <a:defRPr/>
            </a:pPr>
            <a:r>
              <a:rPr lang="vi-VN" sz="4267" dirty="0">
                <a:solidFill>
                  <a:schemeClr val="tx1"/>
                </a:solidFill>
                <a:cs typeface="Arial" pitchFamily="34" charset="0"/>
              </a:rPr>
              <a:t>hoặc theo </a:t>
            </a:r>
            <a:r>
              <a:rPr lang="vi-VN" sz="4267" dirty="0">
                <a:solidFill>
                  <a:srgbClr val="C00000"/>
                </a:solidFill>
                <a:cs typeface="Arial" pitchFamily="34" charset="0"/>
              </a:rPr>
              <a:t>pháp luật</a:t>
            </a:r>
            <a:r>
              <a:rPr lang="vi-VN" sz="4267" dirty="0">
                <a:solidFill>
                  <a:schemeClr val="tx1"/>
                </a:solidFill>
                <a:cs typeface="Arial" pitchFamily="34" charset="0"/>
              </a:rPr>
              <a:t>. </a:t>
            </a:r>
          </a:p>
        </p:txBody>
      </p:sp>
    </p:spTree>
    <p:extLst>
      <p:ext uri="{BB962C8B-B14F-4D97-AF65-F5344CB8AC3E}">
        <p14:creationId xmlns:p14="http://schemas.microsoft.com/office/powerpoint/2010/main" val="3982445536"/>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fade">
                                      <p:cBhvr>
                                        <p:cTn id="14" dur="1000"/>
                                        <p:tgtEl>
                                          <p:spTgt spid="8"/>
                                        </p:tgtEl>
                                      </p:cBhvr>
                                    </p:animEffect>
                                    <p:anim calcmode="lin" valueType="num">
                                      <p:cBhvr>
                                        <p:cTn id="15" dur="1000" fill="hold"/>
                                        <p:tgtEl>
                                          <p:spTgt spid="8"/>
                                        </p:tgtEl>
                                        <p:attrNameLst>
                                          <p:attrName>ppt_x</p:attrName>
                                        </p:attrNameLst>
                                      </p:cBhvr>
                                      <p:tavLst>
                                        <p:tav tm="0">
                                          <p:val>
                                            <p:strVal val="#ppt_x"/>
                                          </p:val>
                                        </p:tav>
                                        <p:tav tm="100000">
                                          <p:val>
                                            <p:strVal val="#ppt_x"/>
                                          </p:val>
                                        </p:tav>
                                      </p:tavLst>
                                    </p:anim>
                                    <p:anim calcmode="lin" valueType="num">
                                      <p:cBhvr>
                                        <p:cTn id="16"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fade">
                                      <p:cBhvr>
                                        <p:cTn id="21" dur="1000"/>
                                        <p:tgtEl>
                                          <p:spTgt spid="7"/>
                                        </p:tgtEl>
                                      </p:cBhvr>
                                    </p:animEffect>
                                    <p:anim calcmode="lin" valueType="num">
                                      <p:cBhvr>
                                        <p:cTn id="22" dur="1000" fill="hold"/>
                                        <p:tgtEl>
                                          <p:spTgt spid="7"/>
                                        </p:tgtEl>
                                        <p:attrNameLst>
                                          <p:attrName>ppt_x</p:attrName>
                                        </p:attrNameLst>
                                      </p:cBhvr>
                                      <p:tavLst>
                                        <p:tav tm="0">
                                          <p:val>
                                            <p:strVal val="#ppt_x"/>
                                          </p:val>
                                        </p:tav>
                                        <p:tav tm="100000">
                                          <p:val>
                                            <p:strVal val="#ppt_x"/>
                                          </p:val>
                                        </p:tav>
                                      </p:tavLst>
                                    </p:anim>
                                    <p:anim calcmode="lin" valueType="num">
                                      <p:cBhvr>
                                        <p:cTn id="23"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8" grpId="0" animBg="1"/>
      <p:bldP spid="7"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ounded Rectangle 9"/>
          <p:cNvSpPr/>
          <p:nvPr/>
        </p:nvSpPr>
        <p:spPr>
          <a:xfrm>
            <a:off x="1162743" y="761846"/>
            <a:ext cx="9385740" cy="773113"/>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4267" b="1" dirty="0">
                <a:solidFill>
                  <a:schemeClr val="tx1"/>
                </a:solidFill>
                <a:cs typeface="Arial" pitchFamily="34" charset="0"/>
              </a:rPr>
              <a:t>Quyền thừa kế (theo nghĩa rộng): </a:t>
            </a:r>
          </a:p>
        </p:txBody>
      </p:sp>
      <p:sp>
        <p:nvSpPr>
          <p:cNvPr id="3" name="10-Point Star 2"/>
          <p:cNvSpPr/>
          <p:nvPr/>
        </p:nvSpPr>
        <p:spPr>
          <a:xfrm>
            <a:off x="720436" y="1343891"/>
            <a:ext cx="10543309" cy="4923401"/>
          </a:xfrm>
          <a:prstGeom prst="star10">
            <a:avLst/>
          </a:prstGeom>
        </p:spPr>
        <p:style>
          <a:lnRef idx="1">
            <a:schemeClr val="accent1"/>
          </a:lnRef>
          <a:fillRef idx="2">
            <a:schemeClr val="accent1"/>
          </a:fillRef>
          <a:effectRef idx="1">
            <a:schemeClr val="accent1"/>
          </a:effectRef>
          <a:fontRef idx="minor">
            <a:schemeClr val="dk1"/>
          </a:fontRef>
        </p:style>
        <p:txBody>
          <a:bodyPr anchor="ctr"/>
          <a:lstStyle/>
          <a:p>
            <a:pPr algn="ctr">
              <a:defRPr/>
            </a:pPr>
            <a:r>
              <a:rPr lang="vi-VN" sz="4267" b="1" dirty="0">
                <a:solidFill>
                  <a:schemeClr val="tx1"/>
                </a:solidFill>
                <a:cs typeface="Arial" pitchFamily="34" charset="0"/>
              </a:rPr>
              <a:t>Là 1 chế định của Bộ luật Dân sự dân sự về thừa kế gồm tổng hợp những quy phạm pháp luật quy định và điều chỉnh trình tự chuyển tài sản của </a:t>
            </a:r>
            <a:r>
              <a:rPr lang="vi-VN" sz="4267" b="1" dirty="0">
                <a:solidFill>
                  <a:srgbClr val="C00000"/>
                </a:solidFill>
                <a:cs typeface="Arial" pitchFamily="34" charset="0"/>
              </a:rPr>
              <a:t>người chết </a:t>
            </a:r>
            <a:r>
              <a:rPr lang="vi-VN" sz="4267" b="1" dirty="0">
                <a:solidFill>
                  <a:schemeClr val="tx1"/>
                </a:solidFill>
                <a:cs typeface="Arial" pitchFamily="34" charset="0"/>
              </a:rPr>
              <a:t>cho </a:t>
            </a:r>
            <a:r>
              <a:rPr lang="vi-VN" sz="4267" b="1" dirty="0">
                <a:solidFill>
                  <a:srgbClr val="C00000"/>
                </a:solidFill>
                <a:cs typeface="Arial" pitchFamily="34" charset="0"/>
              </a:rPr>
              <a:t>người còn sống</a:t>
            </a:r>
            <a:r>
              <a:rPr lang="vi-VN" sz="4267" b="1" dirty="0">
                <a:solidFill>
                  <a:schemeClr val="tx1"/>
                </a:solidFill>
                <a:cs typeface="Arial" pitchFamily="34" charset="0"/>
              </a:rPr>
              <a:t>.</a:t>
            </a:r>
          </a:p>
        </p:txBody>
      </p:sp>
    </p:spTree>
    <p:extLst>
      <p:ext uri="{BB962C8B-B14F-4D97-AF65-F5344CB8AC3E}">
        <p14:creationId xmlns:p14="http://schemas.microsoft.com/office/powerpoint/2010/main" val="2685716598"/>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736979" y="928048"/>
            <a:ext cx="10645254" cy="2821577"/>
          </a:xfrm>
          <a:prstGeom prst="rect">
            <a:avLst/>
          </a:prstGeom>
          <a:solidFill>
            <a:schemeClr val="bg2">
              <a:lumMod val="90000"/>
            </a:schemeClr>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a:defRPr/>
            </a:pPr>
            <a:r>
              <a:rPr lang="vi-VN" sz="4800" dirty="0">
                <a:cs typeface="Arial" pitchFamily="34" charset="0"/>
              </a:rPr>
              <a:t>+ Quyền thừa kế là quyền của cá nhân được lập di chúc để </a:t>
            </a:r>
            <a:r>
              <a:rPr lang="vi-VN" sz="4800" dirty="0">
                <a:solidFill>
                  <a:srgbClr val="C00000"/>
                </a:solidFill>
                <a:cs typeface="Arial" pitchFamily="34" charset="0"/>
              </a:rPr>
              <a:t>định đoạt tài sản </a:t>
            </a:r>
            <a:r>
              <a:rPr lang="vi-VN" sz="4800" dirty="0">
                <a:cs typeface="Arial" pitchFamily="34" charset="0"/>
              </a:rPr>
              <a:t>của mình và </a:t>
            </a:r>
            <a:r>
              <a:rPr lang="vi-VN" sz="4800" dirty="0">
                <a:solidFill>
                  <a:srgbClr val="C00000"/>
                </a:solidFill>
                <a:cs typeface="Arial" pitchFamily="34" charset="0"/>
              </a:rPr>
              <a:t>để lại tài sản của mình </a:t>
            </a:r>
            <a:r>
              <a:rPr lang="vi-VN" sz="4800" dirty="0">
                <a:cs typeface="Arial" pitchFamily="34" charset="0"/>
              </a:rPr>
              <a:t>cho người thừa kế theo pháp luật; </a:t>
            </a:r>
            <a:endParaRPr lang="en-US" sz="4800" dirty="0">
              <a:solidFill>
                <a:srgbClr val="C00000"/>
              </a:solidFill>
              <a:latin typeface="Arial" pitchFamily="34" charset="0"/>
              <a:cs typeface="Arial" pitchFamily="34" charset="0"/>
            </a:endParaRPr>
          </a:p>
        </p:txBody>
      </p:sp>
      <p:sp>
        <p:nvSpPr>
          <p:cNvPr id="9" name="Rounded Rectangle 8"/>
          <p:cNvSpPr/>
          <p:nvPr/>
        </p:nvSpPr>
        <p:spPr>
          <a:xfrm>
            <a:off x="736980" y="4291585"/>
            <a:ext cx="10849970" cy="1699782"/>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4800" dirty="0">
                <a:cs typeface="Arial" pitchFamily="34" charset="0"/>
              </a:rPr>
              <a:t>+ Quyền thừa kế còn được hiểu là quyền của người được hưởng di sản thừa kế. </a:t>
            </a:r>
          </a:p>
        </p:txBody>
      </p:sp>
    </p:spTree>
    <p:extLst>
      <p:ext uri="{BB962C8B-B14F-4D97-AF65-F5344CB8AC3E}">
        <p14:creationId xmlns:p14="http://schemas.microsoft.com/office/powerpoint/2010/main" val="3839368782"/>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1)">
                                      <p:cBhvr>
                                        <p:cTn id="7" dur="2000"/>
                                        <p:tgtEl>
                                          <p:spTgt spid="5"/>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1000"/>
                                        <p:tgtEl>
                                          <p:spTgt spid="9"/>
                                        </p:tgtEl>
                                      </p:cBhvr>
                                    </p:animEffect>
                                    <p:anim calcmode="lin" valueType="num">
                                      <p:cBhvr>
                                        <p:cTn id="13" dur="1000" fill="hold"/>
                                        <p:tgtEl>
                                          <p:spTgt spid="9"/>
                                        </p:tgtEl>
                                        <p:attrNameLst>
                                          <p:attrName>ppt_x</p:attrName>
                                        </p:attrNameLst>
                                      </p:cBhvr>
                                      <p:tavLst>
                                        <p:tav tm="0">
                                          <p:val>
                                            <p:strVal val="#ppt_x"/>
                                          </p:val>
                                        </p:tav>
                                        <p:tav tm="100000">
                                          <p:val>
                                            <p:strVal val="#ppt_x"/>
                                          </p:val>
                                        </p:tav>
                                      </p:tavLst>
                                    </p:anim>
                                    <p:anim calcmode="lin" valueType="num">
                                      <p:cBhvr>
                                        <p:cTn id="14"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9"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5"/>
          <p:cNvSpPr/>
          <p:nvPr/>
        </p:nvSpPr>
        <p:spPr>
          <a:xfrm>
            <a:off x="3933384" y="679146"/>
            <a:ext cx="4584700" cy="773113"/>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4267" b="1" dirty="0">
                <a:solidFill>
                  <a:schemeClr val="tx1"/>
                </a:solidFill>
                <a:cs typeface="Arial" pitchFamily="34" charset="0"/>
              </a:rPr>
              <a:t>- Di sản thừa kế:</a:t>
            </a:r>
            <a:endParaRPr lang="en-US" sz="4267" dirty="0">
              <a:latin typeface="Arial" pitchFamily="34" charset="0"/>
              <a:cs typeface="Arial" pitchFamily="34" charset="0"/>
            </a:endParaRPr>
          </a:p>
        </p:txBody>
      </p:sp>
      <p:sp>
        <p:nvSpPr>
          <p:cNvPr id="7" name="Rounded Rectangle 6"/>
          <p:cNvSpPr/>
          <p:nvPr/>
        </p:nvSpPr>
        <p:spPr>
          <a:xfrm>
            <a:off x="5638550" y="5177168"/>
            <a:ext cx="5839218" cy="1001712"/>
          </a:xfrm>
          <a:prstGeom prst="roundRect">
            <a:avLst/>
          </a:prstGeom>
          <a:solidFill>
            <a:schemeClr val="accent2">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4267" b="1" dirty="0">
                <a:solidFill>
                  <a:schemeClr val="tx1"/>
                </a:solidFill>
                <a:cs typeface="Arial" pitchFamily="34" charset="0"/>
              </a:rPr>
              <a:t>(Điều 612/BLDS/2015)</a:t>
            </a:r>
            <a:endParaRPr lang="en-US" sz="4267" dirty="0"/>
          </a:p>
        </p:txBody>
      </p:sp>
      <p:sp>
        <p:nvSpPr>
          <p:cNvPr id="4" name="8-Point Star 3"/>
          <p:cNvSpPr/>
          <p:nvPr/>
        </p:nvSpPr>
        <p:spPr>
          <a:xfrm>
            <a:off x="572425" y="1565564"/>
            <a:ext cx="11112653" cy="3726898"/>
          </a:xfrm>
          <a:prstGeom prst="star8">
            <a:avLst/>
          </a:prstGeom>
          <a:ln w="76200"/>
        </p:spPr>
        <p:style>
          <a:lnRef idx="1">
            <a:schemeClr val="accent1"/>
          </a:lnRef>
          <a:fillRef idx="2">
            <a:schemeClr val="accent1"/>
          </a:fillRef>
          <a:effectRef idx="1">
            <a:schemeClr val="accent1"/>
          </a:effectRef>
          <a:fontRef idx="minor">
            <a:schemeClr val="dk1"/>
          </a:fontRef>
        </p:style>
        <p:txBody>
          <a:bodyPr anchor="ctr"/>
          <a:lstStyle/>
          <a:p>
            <a:pPr algn="ctr">
              <a:defRPr/>
            </a:pPr>
            <a:r>
              <a:rPr lang="vi-VN" sz="4267" b="1" dirty="0">
                <a:solidFill>
                  <a:schemeClr val="tx1"/>
                </a:solidFill>
                <a:cs typeface="Arial" pitchFamily="34" charset="0"/>
              </a:rPr>
              <a:t>Di sản thừa kế bao gồm</a:t>
            </a:r>
            <a:r>
              <a:rPr lang="en-US" sz="4267" b="1" dirty="0">
                <a:solidFill>
                  <a:schemeClr val="tx1"/>
                </a:solidFill>
                <a:cs typeface="Arial" pitchFamily="34" charset="0"/>
              </a:rPr>
              <a:t>:</a:t>
            </a:r>
          </a:p>
          <a:p>
            <a:pPr marL="609585" indent="-609585" algn="ctr">
              <a:buFontTx/>
              <a:buChar char="-"/>
              <a:defRPr/>
            </a:pPr>
            <a:r>
              <a:rPr lang="vi-VN" sz="4267" b="1" dirty="0">
                <a:solidFill>
                  <a:schemeClr val="tx1"/>
                </a:solidFill>
                <a:cs typeface="Arial" pitchFamily="34" charset="0"/>
              </a:rPr>
              <a:t>tài sản riêng của người chết,</a:t>
            </a:r>
            <a:endParaRPr lang="en-US" sz="4267" b="1" dirty="0">
              <a:solidFill>
                <a:schemeClr val="tx1"/>
              </a:solidFill>
              <a:cs typeface="Arial" pitchFamily="34" charset="0"/>
            </a:endParaRPr>
          </a:p>
          <a:p>
            <a:pPr marL="609585" indent="-609585" algn="ctr">
              <a:buFontTx/>
              <a:buChar char="-"/>
              <a:defRPr/>
            </a:pPr>
            <a:r>
              <a:rPr lang="vi-VN" sz="4267" b="1" dirty="0">
                <a:solidFill>
                  <a:schemeClr val="tx1"/>
                </a:solidFill>
                <a:cs typeface="Arial" pitchFamily="34" charset="0"/>
              </a:rPr>
              <a:t>phần tài sản của người chết trong khối tài sản chung với người khác</a:t>
            </a:r>
            <a:endParaRPr lang="en-US" sz="2400" dirty="0"/>
          </a:p>
        </p:txBody>
      </p:sp>
    </p:spTree>
    <p:extLst>
      <p:ext uri="{BB962C8B-B14F-4D97-AF65-F5344CB8AC3E}">
        <p14:creationId xmlns:p14="http://schemas.microsoft.com/office/powerpoint/2010/main" val="2334673614"/>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21" presetClass="entr" presetSubtype="1" fill="hold" grpId="0"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wheel(1)">
                                      <p:cBhvr>
                                        <p:cTn id="14" dur="2000"/>
                                        <p:tgtEl>
                                          <p:spTgt spid="4"/>
                                        </p:tgtEl>
                                      </p:cBhvr>
                                    </p:animEffect>
                                  </p:childTnLst>
                                </p:cTn>
                              </p:par>
                            </p:childTnLst>
                          </p:cTn>
                        </p:par>
                      </p:childTnLst>
                    </p:cTn>
                  </p:par>
                  <p:par>
                    <p:cTn id="15" fill="hold" nodeType="clickPar">
                      <p:stCondLst>
                        <p:cond delay="indefinite"/>
                      </p:stCondLst>
                      <p:childTnLst>
                        <p:par>
                          <p:cTn id="16" fill="hold" nodeType="withGroup">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fade">
                                      <p:cBhvr>
                                        <p:cTn id="19" dur="1000"/>
                                        <p:tgtEl>
                                          <p:spTgt spid="7"/>
                                        </p:tgtEl>
                                      </p:cBhvr>
                                    </p:animEffect>
                                    <p:anim calcmode="lin" valueType="num">
                                      <p:cBhvr>
                                        <p:cTn id="20" dur="1000" fill="hold"/>
                                        <p:tgtEl>
                                          <p:spTgt spid="7"/>
                                        </p:tgtEl>
                                        <p:attrNameLst>
                                          <p:attrName>ppt_x</p:attrName>
                                        </p:attrNameLst>
                                      </p:cBhvr>
                                      <p:tavLst>
                                        <p:tav tm="0">
                                          <p:val>
                                            <p:strVal val="#ppt_x"/>
                                          </p:val>
                                        </p:tav>
                                        <p:tav tm="100000">
                                          <p:val>
                                            <p:strVal val="#ppt_x"/>
                                          </p:val>
                                        </p:tav>
                                      </p:tavLst>
                                    </p:anim>
                                    <p:anim calcmode="lin" valueType="num">
                                      <p:cBhvr>
                                        <p:cTn id="21"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4"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5"/>
          <p:cNvSpPr/>
          <p:nvPr/>
        </p:nvSpPr>
        <p:spPr>
          <a:xfrm>
            <a:off x="8866909" y="653574"/>
            <a:ext cx="2628900" cy="773113"/>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4267" b="1" dirty="0">
                <a:solidFill>
                  <a:schemeClr val="tx1"/>
                </a:solidFill>
                <a:cs typeface="Arial" pitchFamily="34" charset="0"/>
              </a:rPr>
              <a:t>- </a:t>
            </a:r>
            <a:r>
              <a:rPr lang="en-US" sz="4267" b="1" dirty="0" err="1">
                <a:solidFill>
                  <a:schemeClr val="tx1"/>
                </a:solidFill>
                <a:cs typeface="Arial" pitchFamily="34" charset="0"/>
              </a:rPr>
              <a:t>Tài</a:t>
            </a:r>
            <a:r>
              <a:rPr lang="vi-VN" sz="4267" b="1" dirty="0">
                <a:solidFill>
                  <a:schemeClr val="tx1"/>
                </a:solidFill>
                <a:cs typeface="Arial" pitchFamily="34" charset="0"/>
              </a:rPr>
              <a:t> </a:t>
            </a:r>
            <a:r>
              <a:rPr lang="vi-VN" sz="4267" b="1" u="sng" dirty="0">
                <a:solidFill>
                  <a:schemeClr val="tx1"/>
                </a:solidFill>
                <a:cs typeface="Arial" pitchFamily="34" charset="0"/>
              </a:rPr>
              <a:t>sản </a:t>
            </a:r>
            <a:endParaRPr lang="en-US" sz="4267" u="sng" dirty="0">
              <a:latin typeface="Arial" pitchFamily="34" charset="0"/>
              <a:cs typeface="Arial" pitchFamily="34" charset="0"/>
            </a:endParaRPr>
          </a:p>
        </p:txBody>
      </p:sp>
      <p:sp>
        <p:nvSpPr>
          <p:cNvPr id="7" name="Rounded Rectangle 6"/>
          <p:cNvSpPr/>
          <p:nvPr/>
        </p:nvSpPr>
        <p:spPr>
          <a:xfrm>
            <a:off x="692727" y="1147763"/>
            <a:ext cx="6736155" cy="768351"/>
          </a:xfrm>
          <a:prstGeom prst="roundRect">
            <a:avLst/>
          </a:prstGeom>
          <a:solidFill>
            <a:schemeClr val="accent2">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4267" b="1" dirty="0" err="1">
                <a:solidFill>
                  <a:schemeClr val="tx1"/>
                </a:solidFill>
                <a:cs typeface="Arial" pitchFamily="34" charset="0"/>
              </a:rPr>
              <a:t>năm</a:t>
            </a:r>
            <a:r>
              <a:rPr lang="en-US" sz="4267" b="1" dirty="0">
                <a:solidFill>
                  <a:schemeClr val="tx1"/>
                </a:solidFill>
                <a:cs typeface="Arial" pitchFamily="34" charset="0"/>
              </a:rPr>
              <a:t> 2010   A  </a:t>
            </a:r>
            <a:r>
              <a:rPr lang="en-US" sz="4267" b="1" dirty="0" err="1">
                <a:solidFill>
                  <a:schemeClr val="tx1"/>
                </a:solidFill>
                <a:cs typeface="Arial" pitchFamily="34" charset="0"/>
              </a:rPr>
              <a:t>Tốt</a:t>
            </a:r>
            <a:r>
              <a:rPr lang="en-US" sz="4267" b="1" dirty="0">
                <a:solidFill>
                  <a:schemeClr val="tx1"/>
                </a:solidFill>
                <a:cs typeface="Arial" pitchFamily="34" charset="0"/>
              </a:rPr>
              <a:t> </a:t>
            </a:r>
            <a:r>
              <a:rPr lang="en-US" sz="4267" b="1" dirty="0" err="1">
                <a:solidFill>
                  <a:schemeClr val="tx1"/>
                </a:solidFill>
                <a:cs typeface="Arial" pitchFamily="34" charset="0"/>
              </a:rPr>
              <a:t>nghiệp</a:t>
            </a:r>
            <a:endParaRPr lang="en-US" sz="4267" dirty="0"/>
          </a:p>
        </p:txBody>
      </p:sp>
      <p:sp>
        <p:nvSpPr>
          <p:cNvPr id="9" name="Rounded Rectangle 8"/>
          <p:cNvSpPr/>
          <p:nvPr/>
        </p:nvSpPr>
        <p:spPr>
          <a:xfrm>
            <a:off x="692727" y="2178218"/>
            <a:ext cx="9616829" cy="782637"/>
          </a:xfrm>
          <a:prstGeom prst="roundRect">
            <a:avLst/>
          </a:prstGeom>
          <a:ln/>
        </p:spPr>
        <p:style>
          <a:lnRef idx="1">
            <a:schemeClr val="accent1"/>
          </a:lnRef>
          <a:fillRef idx="2">
            <a:schemeClr val="accent1"/>
          </a:fillRef>
          <a:effectRef idx="1">
            <a:schemeClr val="accent1"/>
          </a:effectRef>
          <a:fontRef idx="minor">
            <a:schemeClr val="dk1"/>
          </a:fontRef>
        </p:style>
        <p:txBody>
          <a:bodyPr anchor="ctr"/>
          <a:lstStyle/>
          <a:p>
            <a:pPr>
              <a:defRPr/>
            </a:pPr>
            <a:r>
              <a:rPr lang="en-US" sz="4267" b="1" dirty="0" err="1">
                <a:solidFill>
                  <a:schemeClr val="tx1"/>
                </a:solidFill>
                <a:cs typeface="Arial" pitchFamily="34" charset="0"/>
              </a:rPr>
              <a:t>năm</a:t>
            </a:r>
            <a:r>
              <a:rPr lang="en-US" sz="4267" b="1" dirty="0">
                <a:solidFill>
                  <a:schemeClr val="tx1"/>
                </a:solidFill>
                <a:cs typeface="Arial" pitchFamily="34" charset="0"/>
              </a:rPr>
              <a:t> 2012 A </a:t>
            </a:r>
            <a:r>
              <a:rPr lang="en-US" sz="4267" b="1" dirty="0" err="1">
                <a:solidFill>
                  <a:schemeClr val="tx1"/>
                </a:solidFill>
                <a:cs typeface="Arial" pitchFamily="34" charset="0"/>
              </a:rPr>
              <a:t>mua</a:t>
            </a:r>
            <a:r>
              <a:rPr lang="en-US" sz="4267" b="1" dirty="0">
                <a:solidFill>
                  <a:schemeClr val="tx1"/>
                </a:solidFill>
                <a:cs typeface="Arial" pitchFamily="34" charset="0"/>
              </a:rPr>
              <a:t> </a:t>
            </a:r>
            <a:r>
              <a:rPr lang="en-US" sz="4267" b="1" dirty="0" err="1">
                <a:solidFill>
                  <a:schemeClr val="tx1"/>
                </a:solidFill>
                <a:cs typeface="Arial" pitchFamily="34" charset="0"/>
              </a:rPr>
              <a:t>được</a:t>
            </a:r>
            <a:r>
              <a:rPr lang="en-US" sz="4267" b="1" dirty="0">
                <a:solidFill>
                  <a:schemeClr val="tx1"/>
                </a:solidFill>
                <a:cs typeface="Arial" pitchFamily="34" charset="0"/>
              </a:rPr>
              <a:t> </a:t>
            </a:r>
            <a:r>
              <a:rPr lang="en-US" sz="4267" b="1" dirty="0" err="1">
                <a:solidFill>
                  <a:schemeClr val="tx1"/>
                </a:solidFill>
                <a:cs typeface="Arial" pitchFamily="34" charset="0"/>
              </a:rPr>
              <a:t>căn</a:t>
            </a:r>
            <a:r>
              <a:rPr lang="en-US" sz="4267" b="1" dirty="0">
                <a:solidFill>
                  <a:schemeClr val="tx1"/>
                </a:solidFill>
                <a:cs typeface="Arial" pitchFamily="34" charset="0"/>
              </a:rPr>
              <a:t> </a:t>
            </a:r>
            <a:r>
              <a:rPr lang="en-US" sz="4267" b="1" dirty="0" err="1">
                <a:solidFill>
                  <a:schemeClr val="tx1"/>
                </a:solidFill>
                <a:cs typeface="Arial" pitchFamily="34" charset="0"/>
              </a:rPr>
              <a:t>nhà</a:t>
            </a:r>
            <a:r>
              <a:rPr lang="en-US" sz="4267" b="1" dirty="0">
                <a:solidFill>
                  <a:schemeClr val="tx1"/>
                </a:solidFill>
                <a:cs typeface="Arial" pitchFamily="34" charset="0"/>
              </a:rPr>
              <a:t> </a:t>
            </a:r>
            <a:r>
              <a:rPr lang="en-US" sz="4267" b="1" dirty="0" err="1">
                <a:solidFill>
                  <a:schemeClr val="tx1"/>
                </a:solidFill>
                <a:cs typeface="Arial" pitchFamily="34" charset="0"/>
              </a:rPr>
              <a:t>số</a:t>
            </a:r>
            <a:r>
              <a:rPr lang="en-US" sz="4267" b="1" dirty="0">
                <a:solidFill>
                  <a:schemeClr val="tx1"/>
                </a:solidFill>
                <a:cs typeface="Arial" pitchFamily="34" charset="0"/>
              </a:rPr>
              <a:t>  1</a:t>
            </a:r>
            <a:endParaRPr lang="en-US" sz="4267" dirty="0"/>
          </a:p>
        </p:txBody>
      </p:sp>
      <p:sp>
        <p:nvSpPr>
          <p:cNvPr id="10" name="Rounded Rectangle 9"/>
          <p:cNvSpPr/>
          <p:nvPr/>
        </p:nvSpPr>
        <p:spPr>
          <a:xfrm>
            <a:off x="1111233" y="3245196"/>
            <a:ext cx="7249760" cy="731837"/>
          </a:xfrm>
          <a:prstGeom prst="roundRect">
            <a:avLst/>
          </a:prstGeom>
          <a:solidFill>
            <a:schemeClr val="accent2">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4267" b="1" dirty="0" err="1">
                <a:solidFill>
                  <a:schemeClr val="tx1"/>
                </a:solidFill>
                <a:cs typeface="Arial" pitchFamily="34" charset="0"/>
              </a:rPr>
              <a:t>năm</a:t>
            </a:r>
            <a:r>
              <a:rPr lang="en-US" sz="4267" b="1" dirty="0">
                <a:solidFill>
                  <a:schemeClr val="tx1"/>
                </a:solidFill>
                <a:cs typeface="Arial" pitchFamily="34" charset="0"/>
              </a:rPr>
              <a:t> 2014  A </a:t>
            </a:r>
            <a:r>
              <a:rPr lang="en-US" sz="4267" b="1" dirty="0" err="1">
                <a:solidFill>
                  <a:schemeClr val="tx1"/>
                </a:solidFill>
                <a:cs typeface="Arial" pitchFamily="34" charset="0"/>
              </a:rPr>
              <a:t>cưới</a:t>
            </a:r>
            <a:r>
              <a:rPr lang="en-US" sz="4267" b="1" dirty="0">
                <a:solidFill>
                  <a:schemeClr val="tx1"/>
                </a:solidFill>
                <a:cs typeface="Arial" pitchFamily="34" charset="0"/>
              </a:rPr>
              <a:t> </a:t>
            </a:r>
            <a:r>
              <a:rPr lang="en-US" sz="4267" b="1" dirty="0" err="1">
                <a:solidFill>
                  <a:schemeClr val="tx1"/>
                </a:solidFill>
                <a:cs typeface="Arial" pitchFamily="34" charset="0"/>
              </a:rPr>
              <a:t>vợ</a:t>
            </a:r>
            <a:endParaRPr lang="en-US" sz="4267" dirty="0"/>
          </a:p>
        </p:txBody>
      </p:sp>
      <p:sp>
        <p:nvSpPr>
          <p:cNvPr id="11" name="Rounded Rectangle 10"/>
          <p:cNvSpPr/>
          <p:nvPr/>
        </p:nvSpPr>
        <p:spPr>
          <a:xfrm>
            <a:off x="1464989" y="4261983"/>
            <a:ext cx="7667879" cy="765175"/>
          </a:xfrm>
          <a:prstGeom prst="roundRect">
            <a:avLst/>
          </a:prstGeom>
          <a:ln/>
        </p:spPr>
        <p:style>
          <a:lnRef idx="1">
            <a:schemeClr val="accent2"/>
          </a:lnRef>
          <a:fillRef idx="2">
            <a:schemeClr val="accent2"/>
          </a:fillRef>
          <a:effectRef idx="1">
            <a:schemeClr val="accent2"/>
          </a:effectRef>
          <a:fontRef idx="minor">
            <a:schemeClr val="dk1"/>
          </a:fontRef>
        </p:style>
        <p:txBody>
          <a:bodyPr anchor="ctr"/>
          <a:lstStyle/>
          <a:p>
            <a:pPr>
              <a:defRPr/>
            </a:pPr>
            <a:r>
              <a:rPr lang="en-US" sz="4267" b="1" dirty="0" err="1">
                <a:solidFill>
                  <a:schemeClr val="tx1"/>
                </a:solidFill>
                <a:cs typeface="Arial" pitchFamily="34" charset="0"/>
              </a:rPr>
              <a:t>năm</a:t>
            </a:r>
            <a:r>
              <a:rPr lang="en-US" sz="4267" b="1" dirty="0">
                <a:solidFill>
                  <a:schemeClr val="tx1"/>
                </a:solidFill>
                <a:cs typeface="Arial" pitchFamily="34" charset="0"/>
              </a:rPr>
              <a:t> 2015-2017  A </a:t>
            </a:r>
            <a:r>
              <a:rPr lang="en-US" sz="4267" b="1" dirty="0" err="1">
                <a:solidFill>
                  <a:schemeClr val="tx1"/>
                </a:solidFill>
                <a:cs typeface="Arial" pitchFamily="34" charset="0"/>
              </a:rPr>
              <a:t>có</a:t>
            </a:r>
            <a:r>
              <a:rPr lang="en-US" sz="4267" b="1" dirty="0">
                <a:solidFill>
                  <a:schemeClr val="tx1"/>
                </a:solidFill>
                <a:cs typeface="Arial" pitchFamily="34" charset="0"/>
              </a:rPr>
              <a:t> 2 con </a:t>
            </a:r>
            <a:endParaRPr lang="en-US" sz="4267" dirty="0"/>
          </a:p>
        </p:txBody>
      </p:sp>
      <p:sp>
        <p:nvSpPr>
          <p:cNvPr id="12" name="Rounded Rectangle 11"/>
          <p:cNvSpPr/>
          <p:nvPr/>
        </p:nvSpPr>
        <p:spPr>
          <a:xfrm>
            <a:off x="1888391" y="5237031"/>
            <a:ext cx="9776915" cy="858837"/>
          </a:xfrm>
          <a:prstGeom prst="roundRect">
            <a:avLst/>
          </a:prstGeom>
          <a:ln/>
        </p:spPr>
        <p:style>
          <a:lnRef idx="1">
            <a:schemeClr val="accent1"/>
          </a:lnRef>
          <a:fillRef idx="2">
            <a:schemeClr val="accent1"/>
          </a:fillRef>
          <a:effectRef idx="1">
            <a:schemeClr val="accent1"/>
          </a:effectRef>
          <a:fontRef idx="minor">
            <a:schemeClr val="dk1"/>
          </a:fontRef>
        </p:style>
        <p:txBody>
          <a:bodyPr anchor="ctr"/>
          <a:lstStyle/>
          <a:p>
            <a:pPr>
              <a:defRPr/>
            </a:pPr>
            <a:r>
              <a:rPr lang="en-US" sz="4267" b="1" dirty="0" err="1">
                <a:solidFill>
                  <a:schemeClr val="tx1"/>
                </a:solidFill>
                <a:cs typeface="Arial" pitchFamily="34" charset="0"/>
              </a:rPr>
              <a:t>năm</a:t>
            </a:r>
            <a:r>
              <a:rPr lang="en-US" sz="4267" b="1" dirty="0">
                <a:solidFill>
                  <a:schemeClr val="tx1"/>
                </a:solidFill>
                <a:cs typeface="Arial" pitchFamily="34" charset="0"/>
              </a:rPr>
              <a:t> 2019  A </a:t>
            </a:r>
            <a:r>
              <a:rPr lang="en-US" sz="4267" b="1" dirty="0" err="1">
                <a:solidFill>
                  <a:schemeClr val="tx1"/>
                </a:solidFill>
                <a:cs typeface="Arial" pitchFamily="34" charset="0"/>
              </a:rPr>
              <a:t>và</a:t>
            </a:r>
            <a:r>
              <a:rPr lang="en-US" sz="4267" b="1" dirty="0">
                <a:solidFill>
                  <a:schemeClr val="tx1"/>
                </a:solidFill>
                <a:cs typeface="Arial" pitchFamily="34" charset="0"/>
              </a:rPr>
              <a:t> </a:t>
            </a:r>
            <a:r>
              <a:rPr lang="en-US" sz="4267" b="1" dirty="0" err="1">
                <a:solidFill>
                  <a:schemeClr val="tx1"/>
                </a:solidFill>
                <a:cs typeface="Arial" pitchFamily="34" charset="0"/>
              </a:rPr>
              <a:t>vợ</a:t>
            </a:r>
            <a:r>
              <a:rPr lang="en-US" sz="4267" b="1" dirty="0">
                <a:solidFill>
                  <a:schemeClr val="tx1"/>
                </a:solidFill>
                <a:cs typeface="Arial" pitchFamily="34" charset="0"/>
              </a:rPr>
              <a:t> </a:t>
            </a:r>
            <a:r>
              <a:rPr lang="en-US" sz="4267" b="1" dirty="0" err="1">
                <a:solidFill>
                  <a:schemeClr val="tx1"/>
                </a:solidFill>
                <a:cs typeface="Arial" pitchFamily="34" charset="0"/>
              </a:rPr>
              <a:t>mua</a:t>
            </a:r>
            <a:r>
              <a:rPr lang="en-US" sz="4267" b="1" dirty="0">
                <a:solidFill>
                  <a:schemeClr val="tx1"/>
                </a:solidFill>
                <a:cs typeface="Arial" pitchFamily="34" charset="0"/>
              </a:rPr>
              <a:t> </a:t>
            </a:r>
            <a:r>
              <a:rPr lang="en-US" sz="4267" b="1" dirty="0" err="1">
                <a:solidFill>
                  <a:schemeClr val="tx1"/>
                </a:solidFill>
                <a:cs typeface="Arial" pitchFamily="34" charset="0"/>
              </a:rPr>
              <a:t>căn</a:t>
            </a:r>
            <a:r>
              <a:rPr lang="en-US" sz="4267" b="1" dirty="0">
                <a:solidFill>
                  <a:schemeClr val="tx1"/>
                </a:solidFill>
                <a:cs typeface="Arial" pitchFamily="34" charset="0"/>
              </a:rPr>
              <a:t> </a:t>
            </a:r>
            <a:r>
              <a:rPr lang="en-US" sz="4267" b="1" dirty="0" err="1">
                <a:solidFill>
                  <a:schemeClr val="tx1"/>
                </a:solidFill>
                <a:cs typeface="Arial" pitchFamily="34" charset="0"/>
              </a:rPr>
              <a:t>nhà</a:t>
            </a:r>
            <a:r>
              <a:rPr lang="en-US" sz="4267" b="1" dirty="0">
                <a:solidFill>
                  <a:schemeClr val="tx1"/>
                </a:solidFill>
                <a:cs typeface="Arial" pitchFamily="34" charset="0"/>
              </a:rPr>
              <a:t> </a:t>
            </a:r>
            <a:r>
              <a:rPr lang="en-US" sz="4267" b="1" dirty="0" err="1">
                <a:solidFill>
                  <a:schemeClr val="tx1"/>
                </a:solidFill>
                <a:cs typeface="Arial" pitchFamily="34" charset="0"/>
              </a:rPr>
              <a:t>số</a:t>
            </a:r>
            <a:r>
              <a:rPr lang="en-US" sz="4267" b="1" dirty="0">
                <a:solidFill>
                  <a:schemeClr val="tx1"/>
                </a:solidFill>
                <a:cs typeface="Arial" pitchFamily="34" charset="0"/>
              </a:rPr>
              <a:t> 2 </a:t>
            </a:r>
            <a:endParaRPr lang="en-US" sz="4267" dirty="0"/>
          </a:p>
        </p:txBody>
      </p:sp>
    </p:spTree>
    <p:extLst>
      <p:ext uri="{BB962C8B-B14F-4D97-AF65-F5344CB8AC3E}">
        <p14:creationId xmlns:p14="http://schemas.microsoft.com/office/powerpoint/2010/main" val="3606312992"/>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1000"/>
                                        <p:tgtEl>
                                          <p:spTgt spid="7"/>
                                        </p:tgtEl>
                                      </p:cBhvr>
                                    </p:animEffect>
                                    <p:anim calcmode="lin" valueType="num">
                                      <p:cBhvr>
                                        <p:cTn id="15" dur="1000" fill="hold"/>
                                        <p:tgtEl>
                                          <p:spTgt spid="7"/>
                                        </p:tgtEl>
                                        <p:attrNameLst>
                                          <p:attrName>ppt_x</p:attrName>
                                        </p:attrNameLst>
                                      </p:cBhvr>
                                      <p:tavLst>
                                        <p:tav tm="0">
                                          <p:val>
                                            <p:strVal val="#ppt_x"/>
                                          </p:val>
                                        </p:tav>
                                        <p:tav tm="100000">
                                          <p:val>
                                            <p:strVal val="#ppt_x"/>
                                          </p:val>
                                        </p:tav>
                                      </p:tavLst>
                                    </p:anim>
                                    <p:anim calcmode="lin" valueType="num">
                                      <p:cBhvr>
                                        <p:cTn id="16"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9"/>
                                        </p:tgtEl>
                                        <p:attrNameLst>
                                          <p:attrName>style.visibility</p:attrName>
                                        </p:attrNameLst>
                                      </p:cBhvr>
                                      <p:to>
                                        <p:strVal val="visible"/>
                                      </p:to>
                                    </p:set>
                                    <p:animEffect transition="in" filter="fade">
                                      <p:cBhvr>
                                        <p:cTn id="21" dur="1000"/>
                                        <p:tgtEl>
                                          <p:spTgt spid="9"/>
                                        </p:tgtEl>
                                      </p:cBhvr>
                                    </p:animEffect>
                                    <p:anim calcmode="lin" valueType="num">
                                      <p:cBhvr>
                                        <p:cTn id="22" dur="1000" fill="hold"/>
                                        <p:tgtEl>
                                          <p:spTgt spid="9"/>
                                        </p:tgtEl>
                                        <p:attrNameLst>
                                          <p:attrName>ppt_x</p:attrName>
                                        </p:attrNameLst>
                                      </p:cBhvr>
                                      <p:tavLst>
                                        <p:tav tm="0">
                                          <p:val>
                                            <p:strVal val="#ppt_x"/>
                                          </p:val>
                                        </p:tav>
                                        <p:tav tm="100000">
                                          <p:val>
                                            <p:strVal val="#ppt_x"/>
                                          </p:val>
                                        </p:tav>
                                      </p:tavLst>
                                    </p:anim>
                                    <p:anim calcmode="lin" valueType="num">
                                      <p:cBhvr>
                                        <p:cTn id="23"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24" fill="hold" nodeType="clickPar">
                      <p:stCondLst>
                        <p:cond delay="indefinite"/>
                      </p:stCondLst>
                      <p:childTnLst>
                        <p:par>
                          <p:cTn id="25" fill="hold" nodeType="withGroup">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10"/>
                                        </p:tgtEl>
                                        <p:attrNameLst>
                                          <p:attrName>style.visibility</p:attrName>
                                        </p:attrNameLst>
                                      </p:cBhvr>
                                      <p:to>
                                        <p:strVal val="visible"/>
                                      </p:to>
                                    </p:set>
                                    <p:animEffect transition="in" filter="fade">
                                      <p:cBhvr>
                                        <p:cTn id="28" dur="1000"/>
                                        <p:tgtEl>
                                          <p:spTgt spid="10"/>
                                        </p:tgtEl>
                                      </p:cBhvr>
                                    </p:animEffect>
                                    <p:anim calcmode="lin" valueType="num">
                                      <p:cBhvr>
                                        <p:cTn id="29" dur="1000" fill="hold"/>
                                        <p:tgtEl>
                                          <p:spTgt spid="10"/>
                                        </p:tgtEl>
                                        <p:attrNameLst>
                                          <p:attrName>ppt_x</p:attrName>
                                        </p:attrNameLst>
                                      </p:cBhvr>
                                      <p:tavLst>
                                        <p:tav tm="0">
                                          <p:val>
                                            <p:strVal val="#ppt_x"/>
                                          </p:val>
                                        </p:tav>
                                        <p:tav tm="100000">
                                          <p:val>
                                            <p:strVal val="#ppt_x"/>
                                          </p:val>
                                        </p:tav>
                                      </p:tavLst>
                                    </p:anim>
                                    <p:anim calcmode="lin" valueType="num">
                                      <p:cBhvr>
                                        <p:cTn id="30"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31" fill="hold" nodeType="clickPar">
                      <p:stCondLst>
                        <p:cond delay="indefinite"/>
                      </p:stCondLst>
                      <p:childTnLst>
                        <p:par>
                          <p:cTn id="32" fill="hold" nodeType="withGroup">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11"/>
                                        </p:tgtEl>
                                        <p:attrNameLst>
                                          <p:attrName>style.visibility</p:attrName>
                                        </p:attrNameLst>
                                      </p:cBhvr>
                                      <p:to>
                                        <p:strVal val="visible"/>
                                      </p:to>
                                    </p:set>
                                    <p:animEffect transition="in" filter="fade">
                                      <p:cBhvr>
                                        <p:cTn id="35" dur="1000"/>
                                        <p:tgtEl>
                                          <p:spTgt spid="11"/>
                                        </p:tgtEl>
                                      </p:cBhvr>
                                    </p:animEffect>
                                    <p:anim calcmode="lin" valueType="num">
                                      <p:cBhvr>
                                        <p:cTn id="36" dur="1000" fill="hold"/>
                                        <p:tgtEl>
                                          <p:spTgt spid="11"/>
                                        </p:tgtEl>
                                        <p:attrNameLst>
                                          <p:attrName>ppt_x</p:attrName>
                                        </p:attrNameLst>
                                      </p:cBhvr>
                                      <p:tavLst>
                                        <p:tav tm="0">
                                          <p:val>
                                            <p:strVal val="#ppt_x"/>
                                          </p:val>
                                        </p:tav>
                                        <p:tav tm="100000">
                                          <p:val>
                                            <p:strVal val="#ppt_x"/>
                                          </p:val>
                                        </p:tav>
                                      </p:tavLst>
                                    </p:anim>
                                    <p:anim calcmode="lin" valueType="num">
                                      <p:cBhvr>
                                        <p:cTn id="37"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38" fill="hold" nodeType="clickPar">
                      <p:stCondLst>
                        <p:cond delay="indefinite"/>
                      </p:stCondLst>
                      <p:childTnLst>
                        <p:par>
                          <p:cTn id="39" fill="hold" nodeType="withGroup">
                            <p:stCondLst>
                              <p:cond delay="0"/>
                            </p:stCondLst>
                            <p:childTnLst>
                              <p:par>
                                <p:cTn id="40" presetID="42" presetClass="entr" presetSubtype="0" fill="hold" grpId="0" nodeType="clickEffect">
                                  <p:stCondLst>
                                    <p:cond delay="0"/>
                                  </p:stCondLst>
                                  <p:childTnLst>
                                    <p:set>
                                      <p:cBhvr>
                                        <p:cTn id="41" dur="1" fill="hold">
                                          <p:stCondLst>
                                            <p:cond delay="0"/>
                                          </p:stCondLst>
                                        </p:cTn>
                                        <p:tgtEl>
                                          <p:spTgt spid="12"/>
                                        </p:tgtEl>
                                        <p:attrNameLst>
                                          <p:attrName>style.visibility</p:attrName>
                                        </p:attrNameLst>
                                      </p:cBhvr>
                                      <p:to>
                                        <p:strVal val="visible"/>
                                      </p:to>
                                    </p:set>
                                    <p:animEffect transition="in" filter="fade">
                                      <p:cBhvr>
                                        <p:cTn id="42" dur="1000"/>
                                        <p:tgtEl>
                                          <p:spTgt spid="12"/>
                                        </p:tgtEl>
                                      </p:cBhvr>
                                    </p:animEffect>
                                    <p:anim calcmode="lin" valueType="num">
                                      <p:cBhvr>
                                        <p:cTn id="43" dur="1000" fill="hold"/>
                                        <p:tgtEl>
                                          <p:spTgt spid="12"/>
                                        </p:tgtEl>
                                        <p:attrNameLst>
                                          <p:attrName>ppt_x</p:attrName>
                                        </p:attrNameLst>
                                      </p:cBhvr>
                                      <p:tavLst>
                                        <p:tav tm="0">
                                          <p:val>
                                            <p:strVal val="#ppt_x"/>
                                          </p:val>
                                        </p:tav>
                                        <p:tav tm="100000">
                                          <p:val>
                                            <p:strVal val="#ppt_x"/>
                                          </p:val>
                                        </p:tav>
                                      </p:tavLst>
                                    </p:anim>
                                    <p:anim calcmode="lin" valueType="num">
                                      <p:cBhvr>
                                        <p:cTn id="44"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9" grpId="0" animBg="1"/>
      <p:bldP spid="10" grpId="0" animBg="1"/>
      <p:bldP spid="11" grpId="0" animBg="1"/>
      <p:bldP spid="12"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2324462" y="816472"/>
            <a:ext cx="6512984" cy="914400"/>
          </a:xfrm>
          <a:prstGeom prst="rect">
            <a:avLst/>
          </a:prstGeom>
          <a:solidFill>
            <a:schemeClr val="bg2">
              <a:lumMod val="90000"/>
            </a:schemeClr>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a:defRPr/>
            </a:pPr>
            <a:r>
              <a:rPr lang="vi-VN" sz="4800" dirty="0">
                <a:cs typeface="Arial" pitchFamily="34" charset="0"/>
              </a:rPr>
              <a:t>+ Người để lại thừa kế </a:t>
            </a:r>
          </a:p>
        </p:txBody>
      </p:sp>
      <p:sp>
        <p:nvSpPr>
          <p:cNvPr id="9" name="Rounded Rectangle 8"/>
          <p:cNvSpPr/>
          <p:nvPr/>
        </p:nvSpPr>
        <p:spPr>
          <a:xfrm>
            <a:off x="1050878" y="2129113"/>
            <a:ext cx="10283133" cy="1612900"/>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4800" dirty="0">
                <a:cs typeface="Arial" pitchFamily="34" charset="0"/>
              </a:rPr>
              <a:t>là cá nhân </a:t>
            </a:r>
            <a:r>
              <a:rPr lang="vi-VN" sz="4800" dirty="0">
                <a:solidFill>
                  <a:srgbClr val="C00000"/>
                </a:solidFill>
                <a:cs typeface="Arial" pitchFamily="34" charset="0"/>
              </a:rPr>
              <a:t>sau khi chết có tài sản </a:t>
            </a:r>
            <a:r>
              <a:rPr lang="vi-VN" sz="4800" dirty="0">
                <a:cs typeface="Arial" pitchFamily="34" charset="0"/>
              </a:rPr>
              <a:t>để lại cho người khác. </a:t>
            </a:r>
          </a:p>
        </p:txBody>
      </p:sp>
      <p:sp>
        <p:nvSpPr>
          <p:cNvPr id="11" name="Rounded Rectangle 10"/>
          <p:cNvSpPr/>
          <p:nvPr/>
        </p:nvSpPr>
        <p:spPr>
          <a:xfrm>
            <a:off x="1050878" y="4186809"/>
            <a:ext cx="10283133" cy="1946275"/>
          </a:xfrm>
          <a:prstGeom prst="roundRect">
            <a:avLst/>
          </a:prstGeom>
          <a:solidFill>
            <a:srgbClr val="00B0F0"/>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4800" dirty="0">
                <a:cs typeface="Arial" pitchFamily="34" charset="0"/>
              </a:rPr>
              <a:t>- </a:t>
            </a:r>
            <a:r>
              <a:rPr lang="vi-VN" sz="4800" dirty="0">
                <a:cs typeface="Arial" pitchFamily="34" charset="0"/>
              </a:rPr>
              <a:t>thừa kế theo </a:t>
            </a:r>
            <a:r>
              <a:rPr lang="vi-VN" sz="4800" dirty="0">
                <a:solidFill>
                  <a:srgbClr val="C00000"/>
                </a:solidFill>
                <a:cs typeface="Arial" pitchFamily="34" charset="0"/>
              </a:rPr>
              <a:t>di chúc </a:t>
            </a:r>
            <a:endParaRPr lang="en-US" sz="4800" dirty="0">
              <a:solidFill>
                <a:srgbClr val="C00000"/>
              </a:solidFill>
              <a:cs typeface="Arial" pitchFamily="34" charset="0"/>
            </a:endParaRPr>
          </a:p>
          <a:p>
            <a:pPr>
              <a:defRPr/>
            </a:pPr>
            <a:r>
              <a:rPr lang="en-US" sz="4800" dirty="0">
                <a:cs typeface="Arial" pitchFamily="34" charset="0"/>
              </a:rPr>
              <a:t>- </a:t>
            </a:r>
            <a:r>
              <a:rPr lang="vi-VN" sz="4800" dirty="0">
                <a:cs typeface="Arial" pitchFamily="34" charset="0"/>
              </a:rPr>
              <a:t>hoặc thừa kế theo </a:t>
            </a:r>
            <a:r>
              <a:rPr lang="vi-VN" sz="4800" dirty="0">
                <a:solidFill>
                  <a:srgbClr val="C00000"/>
                </a:solidFill>
                <a:cs typeface="Arial" pitchFamily="34" charset="0"/>
              </a:rPr>
              <a:t>pháp luật</a:t>
            </a:r>
            <a:endParaRPr lang="en-US" sz="4800" b="1" dirty="0">
              <a:solidFill>
                <a:srgbClr val="C00000"/>
              </a:solidFill>
              <a:latin typeface="Arial" pitchFamily="34" charset="0"/>
              <a:cs typeface="Arial" pitchFamily="34" charset="0"/>
            </a:endParaRPr>
          </a:p>
        </p:txBody>
      </p:sp>
    </p:spTree>
    <p:extLst>
      <p:ext uri="{BB962C8B-B14F-4D97-AF65-F5344CB8AC3E}">
        <p14:creationId xmlns:p14="http://schemas.microsoft.com/office/powerpoint/2010/main" val="2276293341"/>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1)">
                                      <p:cBhvr>
                                        <p:cTn id="7" dur="2000"/>
                                        <p:tgtEl>
                                          <p:spTgt spid="5"/>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1000"/>
                                        <p:tgtEl>
                                          <p:spTgt spid="9"/>
                                        </p:tgtEl>
                                      </p:cBhvr>
                                    </p:animEffect>
                                    <p:anim calcmode="lin" valueType="num">
                                      <p:cBhvr>
                                        <p:cTn id="13" dur="1000" fill="hold"/>
                                        <p:tgtEl>
                                          <p:spTgt spid="9"/>
                                        </p:tgtEl>
                                        <p:attrNameLst>
                                          <p:attrName>ppt_x</p:attrName>
                                        </p:attrNameLst>
                                      </p:cBhvr>
                                      <p:tavLst>
                                        <p:tav tm="0">
                                          <p:val>
                                            <p:strVal val="#ppt_x"/>
                                          </p:val>
                                        </p:tav>
                                        <p:tav tm="100000">
                                          <p:val>
                                            <p:strVal val="#ppt_x"/>
                                          </p:val>
                                        </p:tav>
                                      </p:tavLst>
                                    </p:anim>
                                    <p:anim calcmode="lin" valueType="num">
                                      <p:cBhvr>
                                        <p:cTn id="14"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fade">
                                      <p:cBhvr>
                                        <p:cTn id="19" dur="1000"/>
                                        <p:tgtEl>
                                          <p:spTgt spid="11"/>
                                        </p:tgtEl>
                                      </p:cBhvr>
                                    </p:animEffect>
                                    <p:anim calcmode="lin" valueType="num">
                                      <p:cBhvr>
                                        <p:cTn id="20" dur="1000" fill="hold"/>
                                        <p:tgtEl>
                                          <p:spTgt spid="11"/>
                                        </p:tgtEl>
                                        <p:attrNameLst>
                                          <p:attrName>ppt_x</p:attrName>
                                        </p:attrNameLst>
                                      </p:cBhvr>
                                      <p:tavLst>
                                        <p:tav tm="0">
                                          <p:val>
                                            <p:strVal val="#ppt_x"/>
                                          </p:val>
                                        </p:tav>
                                        <p:tav tm="100000">
                                          <p:val>
                                            <p:strVal val="#ppt_x"/>
                                          </p:val>
                                        </p:tav>
                                      </p:tavLst>
                                    </p:anim>
                                    <p:anim calcmode="lin" valueType="num">
                                      <p:cBhvr>
                                        <p:cTn id="21"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9" grpId="0" animBg="1"/>
      <p:bldP spid="11"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5"/>
          <p:cNvSpPr/>
          <p:nvPr/>
        </p:nvSpPr>
        <p:spPr>
          <a:xfrm>
            <a:off x="1950028" y="999573"/>
            <a:ext cx="8153400" cy="773113"/>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4267" b="1" dirty="0">
                <a:solidFill>
                  <a:schemeClr val="tx1"/>
                </a:solidFill>
                <a:cs typeface="Arial" pitchFamily="34" charset="0"/>
              </a:rPr>
              <a:t>+ Người thừa kế </a:t>
            </a:r>
          </a:p>
        </p:txBody>
      </p:sp>
      <p:sp>
        <p:nvSpPr>
          <p:cNvPr id="7" name="Rounded Rectangle 6"/>
          <p:cNvSpPr/>
          <p:nvPr/>
        </p:nvSpPr>
        <p:spPr>
          <a:xfrm>
            <a:off x="637309" y="4776267"/>
            <a:ext cx="10972800" cy="1412875"/>
          </a:xfrm>
          <a:prstGeom prst="roundRect">
            <a:avLst/>
          </a:prstGeom>
          <a:solidFill>
            <a:schemeClr val="accent2">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4267" b="1" dirty="0">
                <a:solidFill>
                  <a:schemeClr val="tx1"/>
                </a:solidFill>
                <a:cs typeface="Arial" pitchFamily="34" charset="0"/>
              </a:rPr>
              <a:t>- Người thừa kế theo di chúc bao gồm</a:t>
            </a:r>
            <a:r>
              <a:rPr lang="en-US" sz="4267" b="1" dirty="0">
                <a:solidFill>
                  <a:schemeClr val="tx1"/>
                </a:solidFill>
                <a:latin typeface="Arial" pitchFamily="34" charset="0"/>
                <a:cs typeface="Arial" pitchFamily="34" charset="0"/>
              </a:rPr>
              <a:t>: </a:t>
            </a:r>
            <a:r>
              <a:rPr lang="vi-VN" sz="4267" b="1" dirty="0">
                <a:solidFill>
                  <a:srgbClr val="C00000"/>
                </a:solidFill>
                <a:cs typeface="Arial" pitchFamily="34" charset="0"/>
              </a:rPr>
              <a:t>cá nhân, pháp nhân, tổ chức…</a:t>
            </a:r>
          </a:p>
        </p:txBody>
      </p:sp>
      <p:sp>
        <p:nvSpPr>
          <p:cNvPr id="4" name="8-Point Star 3"/>
          <p:cNvSpPr/>
          <p:nvPr/>
        </p:nvSpPr>
        <p:spPr>
          <a:xfrm>
            <a:off x="734292" y="2036619"/>
            <a:ext cx="10584873" cy="2904690"/>
          </a:xfrm>
          <a:prstGeom prst="star8">
            <a:avLst/>
          </a:prstGeom>
          <a:ln w="76200"/>
        </p:spPr>
        <p:style>
          <a:lnRef idx="1">
            <a:schemeClr val="accent1"/>
          </a:lnRef>
          <a:fillRef idx="2">
            <a:schemeClr val="accent1"/>
          </a:fillRef>
          <a:effectRef idx="1">
            <a:schemeClr val="accent1"/>
          </a:effectRef>
          <a:fontRef idx="minor">
            <a:schemeClr val="dk1"/>
          </a:fontRef>
        </p:style>
        <p:txBody>
          <a:bodyPr anchor="ctr"/>
          <a:lstStyle/>
          <a:p>
            <a:pPr algn="ctr">
              <a:defRPr/>
            </a:pPr>
            <a:r>
              <a:rPr lang="vi-VN" sz="4267" b="1" dirty="0">
                <a:solidFill>
                  <a:schemeClr val="tx1"/>
                </a:solidFill>
                <a:cs typeface="Arial" pitchFamily="34" charset="0"/>
              </a:rPr>
              <a:t>- N</a:t>
            </a:r>
            <a:r>
              <a:rPr lang="en-US" sz="4267" b="1" dirty="0">
                <a:solidFill>
                  <a:schemeClr val="tx1"/>
                </a:solidFill>
                <a:latin typeface="Arial" pitchFamily="34" charset="0"/>
                <a:cs typeface="Arial" pitchFamily="34" charset="0"/>
              </a:rPr>
              <a:t>g</a:t>
            </a:r>
            <a:r>
              <a:rPr lang="vi-VN" sz="4267" b="1" dirty="0">
                <a:solidFill>
                  <a:schemeClr val="tx1"/>
                </a:solidFill>
                <a:cs typeface="Arial" pitchFamily="34" charset="0"/>
              </a:rPr>
              <a:t>ười thừa kế theo pháp luật là cá nhân có mối quan </a:t>
            </a:r>
            <a:r>
              <a:rPr lang="vi-VN" sz="4267" b="1" dirty="0">
                <a:solidFill>
                  <a:srgbClr val="C00000"/>
                </a:solidFill>
                <a:cs typeface="Arial" pitchFamily="34" charset="0"/>
              </a:rPr>
              <a:t>hệ thân thích</a:t>
            </a:r>
            <a:r>
              <a:rPr lang="vi-VN" sz="4267" b="1" dirty="0">
                <a:solidFill>
                  <a:schemeClr val="tx1"/>
                </a:solidFill>
                <a:cs typeface="Arial" pitchFamily="34" charset="0"/>
              </a:rPr>
              <a:t> với người</a:t>
            </a:r>
          </a:p>
          <a:p>
            <a:pPr algn="ctr">
              <a:defRPr/>
            </a:pPr>
            <a:r>
              <a:rPr lang="vi-VN" sz="4267" b="1" dirty="0">
                <a:solidFill>
                  <a:schemeClr val="tx1"/>
                </a:solidFill>
                <a:cs typeface="Arial" pitchFamily="34" charset="0"/>
              </a:rPr>
              <a:t> chết; </a:t>
            </a:r>
          </a:p>
        </p:txBody>
      </p:sp>
    </p:spTree>
    <p:extLst>
      <p:ext uri="{BB962C8B-B14F-4D97-AF65-F5344CB8AC3E}">
        <p14:creationId xmlns:p14="http://schemas.microsoft.com/office/powerpoint/2010/main" val="1498169893"/>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21" presetClass="entr" presetSubtype="1" fill="hold" grpId="0"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wheel(1)">
                                      <p:cBhvr>
                                        <p:cTn id="14" dur="2000"/>
                                        <p:tgtEl>
                                          <p:spTgt spid="4"/>
                                        </p:tgtEl>
                                      </p:cBhvr>
                                    </p:animEffect>
                                  </p:childTnLst>
                                </p:cTn>
                              </p:par>
                            </p:childTnLst>
                          </p:cTn>
                        </p:par>
                      </p:childTnLst>
                    </p:cTn>
                  </p:par>
                  <p:par>
                    <p:cTn id="15" fill="hold" nodeType="clickPar">
                      <p:stCondLst>
                        <p:cond delay="indefinite"/>
                      </p:stCondLst>
                      <p:childTnLst>
                        <p:par>
                          <p:cTn id="16" fill="hold" nodeType="withGroup">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fade">
                                      <p:cBhvr>
                                        <p:cTn id="19" dur="1000"/>
                                        <p:tgtEl>
                                          <p:spTgt spid="7"/>
                                        </p:tgtEl>
                                      </p:cBhvr>
                                    </p:animEffect>
                                    <p:anim calcmode="lin" valueType="num">
                                      <p:cBhvr>
                                        <p:cTn id="20" dur="1000" fill="hold"/>
                                        <p:tgtEl>
                                          <p:spTgt spid="7"/>
                                        </p:tgtEl>
                                        <p:attrNameLst>
                                          <p:attrName>ppt_x</p:attrName>
                                        </p:attrNameLst>
                                      </p:cBhvr>
                                      <p:tavLst>
                                        <p:tav tm="0">
                                          <p:val>
                                            <p:strVal val="#ppt_x"/>
                                          </p:val>
                                        </p:tav>
                                        <p:tav tm="100000">
                                          <p:val>
                                            <p:strVal val="#ppt_x"/>
                                          </p:val>
                                        </p:tav>
                                      </p:tavLst>
                                    </p:anim>
                                    <p:anim calcmode="lin" valueType="num">
                                      <p:cBhvr>
                                        <p:cTn id="21"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4"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5"/>
          <p:cNvSpPr/>
          <p:nvPr/>
        </p:nvSpPr>
        <p:spPr>
          <a:xfrm>
            <a:off x="649545" y="753286"/>
            <a:ext cx="9084733" cy="927100"/>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4267" dirty="0">
                <a:cs typeface="Arial" pitchFamily="34" charset="0"/>
              </a:rPr>
              <a:t>* Điều kiện để được hưởng thừa kế </a:t>
            </a:r>
          </a:p>
        </p:txBody>
      </p:sp>
      <p:sp>
        <p:nvSpPr>
          <p:cNvPr id="3" name="Pentagon 2"/>
          <p:cNvSpPr/>
          <p:nvPr/>
        </p:nvSpPr>
        <p:spPr>
          <a:xfrm>
            <a:off x="649545" y="1761171"/>
            <a:ext cx="10468416" cy="1130300"/>
          </a:xfrm>
          <a:prstGeom prst="homePlate">
            <a:avLst/>
          </a:prstGeom>
        </p:spPr>
        <p:style>
          <a:lnRef idx="1">
            <a:schemeClr val="accent2"/>
          </a:lnRef>
          <a:fillRef idx="2">
            <a:schemeClr val="accent2"/>
          </a:fillRef>
          <a:effectRef idx="1">
            <a:schemeClr val="accent2"/>
          </a:effectRef>
          <a:fontRef idx="minor">
            <a:schemeClr val="dk1"/>
          </a:fontRef>
        </p:style>
        <p:txBody>
          <a:bodyPr anchor="ctr"/>
          <a:lstStyle/>
          <a:p>
            <a:pPr algn="ctr">
              <a:defRPr/>
            </a:pPr>
            <a:r>
              <a:rPr lang="vi-VN" sz="4267" dirty="0">
                <a:cs typeface="Arial" pitchFamily="34" charset="0"/>
              </a:rPr>
              <a:t>- Người thừa kế là cá nhân phải là người còn sống vào thời điểm mở thừa kế; </a:t>
            </a:r>
          </a:p>
        </p:txBody>
      </p:sp>
      <p:sp>
        <p:nvSpPr>
          <p:cNvPr id="10" name="Pentagon 9"/>
          <p:cNvSpPr/>
          <p:nvPr/>
        </p:nvSpPr>
        <p:spPr>
          <a:xfrm>
            <a:off x="627797" y="4448278"/>
            <a:ext cx="11437381" cy="1754187"/>
          </a:xfrm>
          <a:prstGeom prst="homePlate">
            <a:avLst/>
          </a:prstGeom>
        </p:spPr>
        <p:style>
          <a:lnRef idx="1">
            <a:schemeClr val="accent4"/>
          </a:lnRef>
          <a:fillRef idx="2">
            <a:schemeClr val="accent4"/>
          </a:fillRef>
          <a:effectRef idx="1">
            <a:schemeClr val="accent4"/>
          </a:effectRef>
          <a:fontRef idx="minor">
            <a:schemeClr val="dk1"/>
          </a:fontRef>
        </p:style>
        <p:txBody>
          <a:bodyPr anchor="ctr"/>
          <a:lstStyle/>
          <a:p>
            <a:pPr algn="ctr">
              <a:defRPr/>
            </a:pPr>
            <a:r>
              <a:rPr lang="vi-VN" sz="4267" dirty="0">
                <a:cs typeface="Arial" pitchFamily="34" charset="0"/>
              </a:rPr>
              <a:t> - Nguyên tắc đồng tử: Những người chết cùng thời điểm thì họ không được thừa kế di sản của nhau. </a:t>
            </a:r>
          </a:p>
        </p:txBody>
      </p:sp>
      <p:sp>
        <p:nvSpPr>
          <p:cNvPr id="8" name="Pentagon 7"/>
          <p:cNvSpPr/>
          <p:nvPr/>
        </p:nvSpPr>
        <p:spPr>
          <a:xfrm>
            <a:off x="649545" y="2972256"/>
            <a:ext cx="10987005" cy="1314451"/>
          </a:xfrm>
          <a:prstGeom prst="homePlate">
            <a:avLst/>
          </a:prstGeom>
        </p:spPr>
        <p:style>
          <a:lnRef idx="1">
            <a:schemeClr val="accent2"/>
          </a:lnRef>
          <a:fillRef idx="2">
            <a:schemeClr val="accent2"/>
          </a:fillRef>
          <a:effectRef idx="1">
            <a:schemeClr val="accent2"/>
          </a:effectRef>
          <a:fontRef idx="minor">
            <a:schemeClr val="dk1"/>
          </a:fontRef>
        </p:style>
        <p:txBody>
          <a:bodyPr anchor="ctr"/>
          <a:lstStyle/>
          <a:p>
            <a:pPr algn="ctr">
              <a:defRPr/>
            </a:pPr>
            <a:r>
              <a:rPr lang="vi-VN" sz="4267" dirty="0">
                <a:cs typeface="Arial" pitchFamily="34" charset="0"/>
              </a:rPr>
              <a:t>- Người thừa kế được sinh ra còn sống sau thời điểm mở thừa kế</a:t>
            </a:r>
          </a:p>
        </p:txBody>
      </p:sp>
    </p:spTree>
    <p:extLst>
      <p:ext uri="{BB962C8B-B14F-4D97-AF65-F5344CB8AC3E}">
        <p14:creationId xmlns:p14="http://schemas.microsoft.com/office/powerpoint/2010/main" val="974487789"/>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21" presetClass="entr" presetSubtype="1" fill="hold" grpId="0" nodeType="click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wheel(1)">
                                      <p:cBhvr>
                                        <p:cTn id="14" dur="2000"/>
                                        <p:tgtEl>
                                          <p:spTgt spid="3"/>
                                        </p:tgtEl>
                                      </p:cBhvr>
                                    </p:animEffect>
                                  </p:childTnLst>
                                </p:cTn>
                              </p:par>
                            </p:childTnLst>
                          </p:cTn>
                        </p:par>
                      </p:childTnLst>
                    </p:cTn>
                  </p:par>
                  <p:par>
                    <p:cTn id="15" fill="hold" nodeType="clickPar">
                      <p:stCondLst>
                        <p:cond delay="indefinite"/>
                      </p:stCondLst>
                      <p:childTnLst>
                        <p:par>
                          <p:cTn id="16" fill="hold" nodeType="withGroup">
                            <p:stCondLst>
                              <p:cond delay="0"/>
                            </p:stCondLst>
                            <p:childTnLst>
                              <p:par>
                                <p:cTn id="17" presetID="21" presetClass="entr" presetSubtype="1"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wheel(1)">
                                      <p:cBhvr>
                                        <p:cTn id="19" dur="2000"/>
                                        <p:tgtEl>
                                          <p:spTgt spid="8"/>
                                        </p:tgtEl>
                                      </p:cBhvr>
                                    </p:animEffect>
                                  </p:childTnLst>
                                </p:cTn>
                              </p:par>
                            </p:childTnLst>
                          </p:cTn>
                        </p:par>
                      </p:childTnLst>
                    </p:cTn>
                  </p:par>
                  <p:par>
                    <p:cTn id="20" fill="hold" nodeType="clickPar">
                      <p:stCondLst>
                        <p:cond delay="indefinite"/>
                      </p:stCondLst>
                      <p:childTnLst>
                        <p:par>
                          <p:cTn id="21" fill="hold" nodeType="withGroup">
                            <p:stCondLst>
                              <p:cond delay="0"/>
                            </p:stCondLst>
                            <p:childTnLst>
                              <p:par>
                                <p:cTn id="22" presetID="6" presetClass="entr" presetSubtype="16" fill="hold" grpId="0" nodeType="clickEffect">
                                  <p:stCondLst>
                                    <p:cond delay="0"/>
                                  </p:stCondLst>
                                  <p:childTnLst>
                                    <p:set>
                                      <p:cBhvr>
                                        <p:cTn id="23" dur="1" fill="hold">
                                          <p:stCondLst>
                                            <p:cond delay="0"/>
                                          </p:stCondLst>
                                        </p:cTn>
                                        <p:tgtEl>
                                          <p:spTgt spid="10"/>
                                        </p:tgtEl>
                                        <p:attrNameLst>
                                          <p:attrName>style.visibility</p:attrName>
                                        </p:attrNameLst>
                                      </p:cBhvr>
                                      <p:to>
                                        <p:strVal val="visible"/>
                                      </p:to>
                                    </p:set>
                                    <p:animEffect transition="in" filter="circle(in)">
                                      <p:cBhvr>
                                        <p:cTn id="24" dur="2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3" grpId="0" animBg="1"/>
      <p:bldP spid="10" grpId="0" animBg="1"/>
      <p:bldP spid="8"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Pentagon 9"/>
          <p:cNvSpPr/>
          <p:nvPr/>
        </p:nvSpPr>
        <p:spPr>
          <a:xfrm>
            <a:off x="740946" y="2873208"/>
            <a:ext cx="10677099" cy="1728788"/>
          </a:xfrm>
          <a:prstGeom prst="homePlate">
            <a:avLst/>
          </a:prstGeom>
        </p:spPr>
        <p:style>
          <a:lnRef idx="1">
            <a:schemeClr val="accent4"/>
          </a:lnRef>
          <a:fillRef idx="2">
            <a:schemeClr val="accent4"/>
          </a:fillRef>
          <a:effectRef idx="1">
            <a:schemeClr val="accent4"/>
          </a:effectRef>
          <a:fontRef idx="minor">
            <a:schemeClr val="dk1"/>
          </a:fontRef>
        </p:style>
        <p:txBody>
          <a:bodyPr anchor="ctr"/>
          <a:lstStyle/>
          <a:p>
            <a:pPr algn="ctr">
              <a:defRPr/>
            </a:pPr>
            <a:r>
              <a:rPr lang="vi-VN" sz="4267" dirty="0">
                <a:cs typeface="Arial" pitchFamily="34" charset="0"/>
              </a:rPr>
              <a:t>- Những người bị kết án về hành vi cố ý xâm phạm tính mạng, sức khỏe, danh dự, </a:t>
            </a:r>
          </a:p>
          <a:p>
            <a:pPr algn="ctr">
              <a:defRPr/>
            </a:pPr>
            <a:r>
              <a:rPr lang="vi-VN" sz="4267" dirty="0">
                <a:cs typeface="Arial" pitchFamily="34" charset="0"/>
              </a:rPr>
              <a:t>nhân phẩm của người để lại di sản thừa kế; </a:t>
            </a:r>
          </a:p>
        </p:txBody>
      </p:sp>
      <p:sp>
        <p:nvSpPr>
          <p:cNvPr id="4" name="10-Point Star 3"/>
          <p:cNvSpPr/>
          <p:nvPr/>
        </p:nvSpPr>
        <p:spPr>
          <a:xfrm>
            <a:off x="740946" y="545195"/>
            <a:ext cx="9877014" cy="2028825"/>
          </a:xfrm>
          <a:prstGeom prst="star10">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vi-VN" sz="4267" b="1" dirty="0">
                <a:solidFill>
                  <a:schemeClr val="tx1"/>
                </a:solidFill>
              </a:rPr>
              <a:t>* Những người không có quyền hưởng di sản thừa kế </a:t>
            </a:r>
            <a:endParaRPr lang="en-US" sz="4267" b="1" dirty="0">
              <a:solidFill>
                <a:schemeClr val="tx1"/>
              </a:solidFill>
            </a:endParaRPr>
          </a:p>
        </p:txBody>
      </p:sp>
      <p:sp>
        <p:nvSpPr>
          <p:cNvPr id="8" name="Pentagon 7"/>
          <p:cNvSpPr/>
          <p:nvPr/>
        </p:nvSpPr>
        <p:spPr>
          <a:xfrm>
            <a:off x="740946" y="4901185"/>
            <a:ext cx="10859651" cy="996951"/>
          </a:xfrm>
          <a:prstGeom prst="homePlate">
            <a:avLst/>
          </a:prstGeom>
        </p:spPr>
        <p:style>
          <a:lnRef idx="1">
            <a:schemeClr val="accent1"/>
          </a:lnRef>
          <a:fillRef idx="2">
            <a:schemeClr val="accent1"/>
          </a:fillRef>
          <a:effectRef idx="1">
            <a:schemeClr val="accent1"/>
          </a:effectRef>
          <a:fontRef idx="minor">
            <a:schemeClr val="dk1"/>
          </a:fontRef>
        </p:style>
        <p:txBody>
          <a:bodyPr anchor="ctr"/>
          <a:lstStyle/>
          <a:p>
            <a:pPr algn="ctr">
              <a:defRPr/>
            </a:pPr>
            <a:r>
              <a:rPr lang="vi-VN" sz="4267" dirty="0">
                <a:cs typeface="Arial" pitchFamily="34" charset="0"/>
              </a:rPr>
              <a:t>- Vi phạm nghiêm trọng nghĩa vụ nuôi dưỡng; </a:t>
            </a:r>
          </a:p>
        </p:txBody>
      </p:sp>
    </p:spTree>
    <p:extLst>
      <p:ext uri="{BB962C8B-B14F-4D97-AF65-F5344CB8AC3E}">
        <p14:creationId xmlns:p14="http://schemas.microsoft.com/office/powerpoint/2010/main" val="1756052243"/>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circle(in)">
                                      <p:cBhvr>
                                        <p:cTn id="12" dur="2000"/>
                                        <p:tgtEl>
                                          <p:spTgt spid="10"/>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circle(in)">
                                      <p:cBhvr>
                                        <p:cTn id="17"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4" grpId="0" animBg="1"/>
      <p:bldP spid="8"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Pentagon 2"/>
          <p:cNvSpPr/>
          <p:nvPr/>
        </p:nvSpPr>
        <p:spPr>
          <a:xfrm>
            <a:off x="266702" y="865517"/>
            <a:ext cx="11788749" cy="2228851"/>
          </a:xfrm>
          <a:prstGeom prst="homePlate">
            <a:avLst/>
          </a:prstGeom>
        </p:spPr>
        <p:style>
          <a:lnRef idx="1">
            <a:schemeClr val="accent2"/>
          </a:lnRef>
          <a:fillRef idx="2">
            <a:schemeClr val="accent2"/>
          </a:fillRef>
          <a:effectRef idx="1">
            <a:schemeClr val="accent2"/>
          </a:effectRef>
          <a:fontRef idx="minor">
            <a:schemeClr val="dk1"/>
          </a:fontRef>
        </p:style>
        <p:txBody>
          <a:bodyPr anchor="ctr"/>
          <a:lstStyle/>
          <a:p>
            <a:pPr algn="ctr">
              <a:defRPr/>
            </a:pPr>
            <a:r>
              <a:rPr lang="vi-VN" sz="4267" dirty="0">
                <a:cs typeface="Arial" pitchFamily="34" charset="0"/>
              </a:rPr>
              <a:t>- Người có hành vi lừa dối, cưỡng ép hoặc ngăn cản người để lại di sản trong việc lập di chúc; </a:t>
            </a:r>
          </a:p>
        </p:txBody>
      </p:sp>
      <p:sp>
        <p:nvSpPr>
          <p:cNvPr id="10" name="Pentagon 9"/>
          <p:cNvSpPr/>
          <p:nvPr/>
        </p:nvSpPr>
        <p:spPr>
          <a:xfrm>
            <a:off x="266702" y="3870467"/>
            <a:ext cx="11925300" cy="2195513"/>
          </a:xfrm>
          <a:prstGeom prst="homePlate">
            <a:avLst/>
          </a:prstGeom>
        </p:spPr>
        <p:style>
          <a:lnRef idx="1">
            <a:schemeClr val="accent4"/>
          </a:lnRef>
          <a:fillRef idx="2">
            <a:schemeClr val="accent4"/>
          </a:fillRef>
          <a:effectRef idx="1">
            <a:schemeClr val="accent4"/>
          </a:effectRef>
          <a:fontRef idx="minor">
            <a:schemeClr val="dk1"/>
          </a:fontRef>
        </p:style>
        <p:txBody>
          <a:bodyPr anchor="ctr"/>
          <a:lstStyle/>
          <a:p>
            <a:pPr algn="ctr">
              <a:defRPr/>
            </a:pPr>
            <a:r>
              <a:rPr lang="vi-VN" sz="4267" dirty="0">
                <a:cs typeface="Arial" pitchFamily="34" charset="0"/>
              </a:rPr>
              <a:t>- Giả mạo di chúc, sửa chữa di chúc, hủy di chúc nhằm hưởng một phần hoặc toàn bộ di sản trái với ý chí của người để lại di sản. </a:t>
            </a:r>
          </a:p>
        </p:txBody>
      </p:sp>
    </p:spTree>
    <p:extLst>
      <p:ext uri="{BB962C8B-B14F-4D97-AF65-F5344CB8AC3E}">
        <p14:creationId xmlns:p14="http://schemas.microsoft.com/office/powerpoint/2010/main" val="1763267709"/>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heel(1)">
                                      <p:cBhvr>
                                        <p:cTn id="7" dur="2000"/>
                                        <p:tgtEl>
                                          <p:spTgt spid="3"/>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circle(in)">
                                      <p:cBhvr>
                                        <p:cTn id="12" dur="2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0" grpId="0" animBg="1"/>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614149" y="697806"/>
            <a:ext cx="6974615" cy="691344"/>
          </a:xfrm>
          <a:prstGeom prst="rect">
            <a:avLst/>
          </a:prstGeom>
          <a:solidFill>
            <a:schemeClr val="bg2">
              <a:lumMod val="90000"/>
            </a:schemeClr>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a:defRPr/>
            </a:pPr>
            <a:r>
              <a:rPr lang="vi-VN" sz="4800" dirty="0">
                <a:cs typeface="Arial" pitchFamily="34" charset="0"/>
              </a:rPr>
              <a:t>+ Thời điểm mở thừa kế </a:t>
            </a:r>
          </a:p>
        </p:txBody>
      </p:sp>
      <p:sp>
        <p:nvSpPr>
          <p:cNvPr id="9" name="Rounded Rectangle 8"/>
          <p:cNvSpPr/>
          <p:nvPr/>
        </p:nvSpPr>
        <p:spPr>
          <a:xfrm>
            <a:off x="812111" y="1514103"/>
            <a:ext cx="10501534" cy="2221257"/>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4267" dirty="0">
                <a:cs typeface="Arial" pitchFamily="34" charset="0"/>
              </a:rPr>
              <a:t>- Thời điểm mở thừa kế là thời điểm </a:t>
            </a:r>
            <a:r>
              <a:rPr lang="vi-VN" sz="4267" dirty="0">
                <a:solidFill>
                  <a:srgbClr val="C00000"/>
                </a:solidFill>
                <a:cs typeface="Arial" pitchFamily="34" charset="0"/>
              </a:rPr>
              <a:t>người có tài sản chết</a:t>
            </a:r>
            <a:r>
              <a:rPr lang="vi-VN" sz="4267" dirty="0">
                <a:cs typeface="Arial" pitchFamily="34" charset="0"/>
              </a:rPr>
              <a:t>, trừ trường hợp vợ chồng lập di chúc chung </a:t>
            </a:r>
            <a:r>
              <a:rPr lang="vi-VN" sz="3200" dirty="0">
                <a:cs typeface="Arial" pitchFamily="34" charset="0"/>
              </a:rPr>
              <a:t>(Điều 611/BLDS/2015); </a:t>
            </a:r>
          </a:p>
        </p:txBody>
      </p:sp>
      <p:sp>
        <p:nvSpPr>
          <p:cNvPr id="11" name="Rounded Rectangle 10"/>
          <p:cNvSpPr/>
          <p:nvPr/>
        </p:nvSpPr>
        <p:spPr>
          <a:xfrm>
            <a:off x="614149" y="3860314"/>
            <a:ext cx="10897458" cy="2301996"/>
          </a:xfrm>
          <a:prstGeom prst="roundRect">
            <a:avLst/>
          </a:prstGeom>
          <a:solidFill>
            <a:srgbClr val="00B0F0"/>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4267" dirty="0">
                <a:cs typeface="Arial" pitchFamily="34" charset="0"/>
              </a:rPr>
              <a:t>- Ý nghĩa: Việc xác định thời điểm mở thừa kế để xác định khối lượng di sản thừa kế và những người được hưởng di sản thừa kế. </a:t>
            </a:r>
            <a:endParaRPr lang="en-US" sz="4267" b="1" dirty="0">
              <a:solidFill>
                <a:srgbClr val="C00000"/>
              </a:solidFill>
              <a:latin typeface="Arial" pitchFamily="34" charset="0"/>
              <a:cs typeface="Arial" pitchFamily="34" charset="0"/>
            </a:endParaRPr>
          </a:p>
        </p:txBody>
      </p:sp>
    </p:spTree>
    <p:extLst>
      <p:ext uri="{BB962C8B-B14F-4D97-AF65-F5344CB8AC3E}">
        <p14:creationId xmlns:p14="http://schemas.microsoft.com/office/powerpoint/2010/main" val="4270065596"/>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1)">
                                      <p:cBhvr>
                                        <p:cTn id="7" dur="2000"/>
                                        <p:tgtEl>
                                          <p:spTgt spid="5"/>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1000"/>
                                        <p:tgtEl>
                                          <p:spTgt spid="9"/>
                                        </p:tgtEl>
                                      </p:cBhvr>
                                    </p:animEffect>
                                    <p:anim calcmode="lin" valueType="num">
                                      <p:cBhvr>
                                        <p:cTn id="13" dur="1000" fill="hold"/>
                                        <p:tgtEl>
                                          <p:spTgt spid="9"/>
                                        </p:tgtEl>
                                        <p:attrNameLst>
                                          <p:attrName>ppt_x</p:attrName>
                                        </p:attrNameLst>
                                      </p:cBhvr>
                                      <p:tavLst>
                                        <p:tav tm="0">
                                          <p:val>
                                            <p:strVal val="#ppt_x"/>
                                          </p:val>
                                        </p:tav>
                                        <p:tav tm="100000">
                                          <p:val>
                                            <p:strVal val="#ppt_x"/>
                                          </p:val>
                                        </p:tav>
                                      </p:tavLst>
                                    </p:anim>
                                    <p:anim calcmode="lin" valueType="num">
                                      <p:cBhvr>
                                        <p:cTn id="14"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fade">
                                      <p:cBhvr>
                                        <p:cTn id="19" dur="1000"/>
                                        <p:tgtEl>
                                          <p:spTgt spid="11"/>
                                        </p:tgtEl>
                                      </p:cBhvr>
                                    </p:animEffect>
                                    <p:anim calcmode="lin" valueType="num">
                                      <p:cBhvr>
                                        <p:cTn id="20" dur="1000" fill="hold"/>
                                        <p:tgtEl>
                                          <p:spTgt spid="11"/>
                                        </p:tgtEl>
                                        <p:attrNameLst>
                                          <p:attrName>ppt_x</p:attrName>
                                        </p:attrNameLst>
                                      </p:cBhvr>
                                      <p:tavLst>
                                        <p:tav tm="0">
                                          <p:val>
                                            <p:strVal val="#ppt_x"/>
                                          </p:val>
                                        </p:tav>
                                        <p:tav tm="100000">
                                          <p:val>
                                            <p:strVal val="#ppt_x"/>
                                          </p:val>
                                        </p:tav>
                                      </p:tavLst>
                                    </p:anim>
                                    <p:anim calcmode="lin" valueType="num">
                                      <p:cBhvr>
                                        <p:cTn id="21"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9" grpId="0" animBg="1"/>
      <p:bldP spid="11" grpId="0" animBg="1"/>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5"/>
          <p:cNvSpPr/>
          <p:nvPr/>
        </p:nvSpPr>
        <p:spPr>
          <a:xfrm>
            <a:off x="655093" y="651942"/>
            <a:ext cx="5336275" cy="680827"/>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4267" dirty="0">
                <a:cs typeface="Arial" pitchFamily="34" charset="0"/>
              </a:rPr>
              <a:t>+ Địa điểm mở thừa kế </a:t>
            </a:r>
          </a:p>
        </p:txBody>
      </p:sp>
      <p:sp>
        <p:nvSpPr>
          <p:cNvPr id="3" name="Pentagon 2"/>
          <p:cNvSpPr/>
          <p:nvPr/>
        </p:nvSpPr>
        <p:spPr>
          <a:xfrm>
            <a:off x="655093" y="1332769"/>
            <a:ext cx="10863617" cy="1811892"/>
          </a:xfrm>
          <a:prstGeom prst="homePlate">
            <a:avLst/>
          </a:prstGeom>
        </p:spPr>
        <p:style>
          <a:lnRef idx="1">
            <a:schemeClr val="accent2"/>
          </a:lnRef>
          <a:fillRef idx="2">
            <a:schemeClr val="accent2"/>
          </a:fillRef>
          <a:effectRef idx="1">
            <a:schemeClr val="accent2"/>
          </a:effectRef>
          <a:fontRef idx="minor">
            <a:schemeClr val="dk1"/>
          </a:fontRef>
        </p:style>
        <p:txBody>
          <a:bodyPr anchor="ctr"/>
          <a:lstStyle/>
          <a:p>
            <a:pPr marL="609585" indent="-609585">
              <a:buFontTx/>
              <a:buChar char="-"/>
              <a:defRPr/>
            </a:pPr>
            <a:r>
              <a:rPr lang="vi-VN" sz="4267" dirty="0">
                <a:cs typeface="Arial" pitchFamily="34" charset="0"/>
              </a:rPr>
              <a:t>nơi cư trú cuối cùng của người để lại di sản. </a:t>
            </a:r>
            <a:endParaRPr lang="en-US" sz="4267" dirty="0">
              <a:latin typeface="Arial" pitchFamily="34" charset="0"/>
              <a:cs typeface="Arial" pitchFamily="34" charset="0"/>
            </a:endParaRPr>
          </a:p>
          <a:p>
            <a:pPr marL="609585" indent="-609585">
              <a:buFontTx/>
              <a:buChar char="-"/>
              <a:defRPr/>
            </a:pPr>
            <a:r>
              <a:rPr lang="vi-VN" sz="4267" dirty="0">
                <a:cs typeface="Arial" pitchFamily="34" charset="0"/>
              </a:rPr>
              <a:t>nơi có toàn bộ hoặc phần lớn tài sản </a:t>
            </a:r>
            <a:endParaRPr lang="en-US" sz="4267" dirty="0" smtClean="0">
              <a:cs typeface="Arial" pitchFamily="34" charset="0"/>
            </a:endParaRPr>
          </a:p>
          <a:p>
            <a:pPr marL="609585" indent="-609585">
              <a:buFontTx/>
              <a:buChar char="-"/>
              <a:defRPr/>
            </a:pPr>
            <a:r>
              <a:rPr lang="vi-VN" sz="3200" dirty="0" smtClean="0">
                <a:cs typeface="Arial" pitchFamily="34" charset="0"/>
              </a:rPr>
              <a:t>(</a:t>
            </a:r>
            <a:r>
              <a:rPr lang="vi-VN" sz="3200" dirty="0">
                <a:cs typeface="Arial" pitchFamily="34" charset="0"/>
              </a:rPr>
              <a:t>Điều 611/BLDS/2015).</a:t>
            </a:r>
          </a:p>
        </p:txBody>
      </p:sp>
      <p:sp>
        <p:nvSpPr>
          <p:cNvPr id="10" name="Pentagon 9"/>
          <p:cNvSpPr/>
          <p:nvPr/>
        </p:nvSpPr>
        <p:spPr>
          <a:xfrm>
            <a:off x="627799" y="3260338"/>
            <a:ext cx="10890912" cy="1130300"/>
          </a:xfrm>
          <a:prstGeom prst="homePlate">
            <a:avLst/>
          </a:prstGeom>
        </p:spPr>
        <p:style>
          <a:lnRef idx="1">
            <a:schemeClr val="accent4"/>
          </a:lnRef>
          <a:fillRef idx="2">
            <a:schemeClr val="accent4"/>
          </a:fillRef>
          <a:effectRef idx="1">
            <a:schemeClr val="accent4"/>
          </a:effectRef>
          <a:fontRef idx="minor">
            <a:schemeClr val="dk1"/>
          </a:fontRef>
        </p:style>
        <p:txBody>
          <a:bodyPr anchor="ctr"/>
          <a:lstStyle/>
          <a:p>
            <a:pPr>
              <a:defRPr/>
            </a:pPr>
            <a:r>
              <a:rPr lang="vi-VN" sz="4267" dirty="0">
                <a:cs typeface="Arial" pitchFamily="34" charset="0"/>
              </a:rPr>
              <a:t>- Ý nghĩa: là nơi Tòa án có thẩm quyền giải quyết các tranh chấp liên quan đến thừa kế. </a:t>
            </a:r>
          </a:p>
        </p:txBody>
      </p:sp>
      <p:sp>
        <p:nvSpPr>
          <p:cNvPr id="7" name="Pentagon 6"/>
          <p:cNvSpPr/>
          <p:nvPr/>
        </p:nvSpPr>
        <p:spPr>
          <a:xfrm>
            <a:off x="627798" y="4506315"/>
            <a:ext cx="10890912" cy="1530351"/>
          </a:xfrm>
          <a:prstGeom prst="homePlate">
            <a:avLst/>
          </a:prstGeom>
        </p:spPr>
        <p:style>
          <a:lnRef idx="1">
            <a:schemeClr val="accent4"/>
          </a:lnRef>
          <a:fillRef idx="2">
            <a:schemeClr val="accent4"/>
          </a:fillRef>
          <a:effectRef idx="1">
            <a:schemeClr val="accent4"/>
          </a:effectRef>
          <a:fontRef idx="minor">
            <a:schemeClr val="dk1"/>
          </a:fontRef>
        </p:style>
        <p:txBody>
          <a:bodyPr anchor="ctr"/>
          <a:lstStyle/>
          <a:p>
            <a:pPr>
              <a:defRPr/>
            </a:pPr>
            <a:r>
              <a:rPr lang="vi-VN" sz="4267" dirty="0">
                <a:cs typeface="Arial" pitchFamily="34" charset="0"/>
              </a:rPr>
              <a:t>* Thời hiệu khởi kiện</a:t>
            </a:r>
            <a:r>
              <a:rPr lang="en-US" sz="4267" dirty="0">
                <a:latin typeface="Arial" pitchFamily="34" charset="0"/>
                <a:cs typeface="Arial" pitchFamily="34" charset="0"/>
              </a:rPr>
              <a:t> </a:t>
            </a:r>
            <a:r>
              <a:rPr lang="en-US" sz="4267" dirty="0" err="1">
                <a:latin typeface="Arial" pitchFamily="34" charset="0"/>
                <a:cs typeface="Arial" pitchFamily="34" charset="0"/>
              </a:rPr>
              <a:t>về</a:t>
            </a:r>
            <a:r>
              <a:rPr lang="en-US" sz="4267" dirty="0">
                <a:latin typeface="Arial" pitchFamily="34" charset="0"/>
                <a:cs typeface="Arial" pitchFamily="34" charset="0"/>
              </a:rPr>
              <a:t> </a:t>
            </a:r>
            <a:r>
              <a:rPr lang="vi-VN" sz="4267" dirty="0">
                <a:cs typeface="Arial" pitchFamily="34" charset="0"/>
              </a:rPr>
              <a:t>thừa kế là 10 năm kể từ thời điểm mở thừa kế. </a:t>
            </a:r>
          </a:p>
        </p:txBody>
      </p:sp>
    </p:spTree>
    <p:extLst>
      <p:ext uri="{BB962C8B-B14F-4D97-AF65-F5344CB8AC3E}">
        <p14:creationId xmlns:p14="http://schemas.microsoft.com/office/powerpoint/2010/main" val="1861717623"/>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21" presetClass="entr" presetSubtype="1" fill="hold" grpId="0" nodeType="click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wheel(1)">
                                      <p:cBhvr>
                                        <p:cTn id="14" dur="2000"/>
                                        <p:tgtEl>
                                          <p:spTgt spid="3"/>
                                        </p:tgtEl>
                                      </p:cBhvr>
                                    </p:animEffect>
                                  </p:childTnLst>
                                </p:cTn>
                              </p:par>
                            </p:childTnLst>
                          </p:cTn>
                        </p:par>
                      </p:childTnLst>
                    </p:cTn>
                  </p:par>
                  <p:par>
                    <p:cTn id="15" fill="hold" nodeType="clickPar">
                      <p:stCondLst>
                        <p:cond delay="indefinite"/>
                      </p:stCondLst>
                      <p:childTnLst>
                        <p:par>
                          <p:cTn id="16" fill="hold" nodeType="withGroup">
                            <p:stCondLst>
                              <p:cond delay="0"/>
                            </p:stCondLst>
                            <p:childTnLst>
                              <p:par>
                                <p:cTn id="17" presetID="6" presetClass="entr" presetSubtype="16" fill="hold" grpId="0" nodeType="click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circle(in)">
                                      <p:cBhvr>
                                        <p:cTn id="19" dur="2000"/>
                                        <p:tgtEl>
                                          <p:spTgt spid="10"/>
                                        </p:tgtEl>
                                      </p:cBhvr>
                                    </p:animEffect>
                                  </p:childTnLst>
                                </p:cTn>
                              </p:par>
                            </p:childTnLst>
                          </p:cTn>
                        </p:par>
                      </p:childTnLst>
                    </p:cTn>
                  </p:par>
                  <p:par>
                    <p:cTn id="20" fill="hold" nodeType="clickPar">
                      <p:stCondLst>
                        <p:cond delay="indefinite"/>
                      </p:stCondLst>
                      <p:childTnLst>
                        <p:par>
                          <p:cTn id="21" fill="hold" nodeType="withGroup">
                            <p:stCondLst>
                              <p:cond delay="0"/>
                            </p:stCondLst>
                            <p:childTnLst>
                              <p:par>
                                <p:cTn id="22" presetID="6" presetClass="entr" presetSubtype="16" fill="hold" grpId="0" nodeType="clickEffect">
                                  <p:stCondLst>
                                    <p:cond delay="0"/>
                                  </p:stCondLst>
                                  <p:childTnLst>
                                    <p:set>
                                      <p:cBhvr>
                                        <p:cTn id="23" dur="1" fill="hold">
                                          <p:stCondLst>
                                            <p:cond delay="0"/>
                                          </p:stCondLst>
                                        </p:cTn>
                                        <p:tgtEl>
                                          <p:spTgt spid="7"/>
                                        </p:tgtEl>
                                        <p:attrNameLst>
                                          <p:attrName>style.visibility</p:attrName>
                                        </p:attrNameLst>
                                      </p:cBhvr>
                                      <p:to>
                                        <p:strVal val="visible"/>
                                      </p:to>
                                    </p:set>
                                    <p:animEffect transition="in" filter="circle(in)">
                                      <p:cBhvr>
                                        <p:cTn id="24"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3" grpId="0" animBg="1"/>
      <p:bldP spid="10" grpId="0" animBg="1"/>
      <p:bldP spid="7" grpId="0" animBg="1"/>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634105" y="636754"/>
            <a:ext cx="7865533" cy="914400"/>
          </a:xfrm>
          <a:prstGeom prst="rect">
            <a:avLst/>
          </a:prstGeom>
          <a:solidFill>
            <a:schemeClr val="bg2">
              <a:lumMod val="90000"/>
            </a:schemeClr>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a:defRPr/>
            </a:pPr>
            <a:r>
              <a:rPr lang="it-IT" sz="4800" dirty="0">
                <a:latin typeface="Arial" pitchFamily="34" charset="0"/>
                <a:cs typeface="Arial" pitchFamily="34" charset="0"/>
              </a:rPr>
              <a:t>a. Thừa kế theo di chúc </a:t>
            </a:r>
            <a:endParaRPr lang="vi-VN" sz="4800" dirty="0">
              <a:cs typeface="Arial" pitchFamily="34" charset="0"/>
            </a:endParaRPr>
          </a:p>
        </p:txBody>
      </p:sp>
      <p:sp>
        <p:nvSpPr>
          <p:cNvPr id="9" name="Rounded Rectangle 8"/>
          <p:cNvSpPr/>
          <p:nvPr/>
        </p:nvSpPr>
        <p:spPr>
          <a:xfrm>
            <a:off x="846161" y="1981802"/>
            <a:ext cx="10532615" cy="3959961"/>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4800" dirty="0">
                <a:cs typeface="Arial" pitchFamily="34" charset="0"/>
              </a:rPr>
              <a:t>Di chúc là sự thể hiện ý chí của cá nhân nhằm chuyển tài sản của mình cho người khác sau khi </a:t>
            </a:r>
            <a:r>
              <a:rPr lang="vi-VN" sz="4800" dirty="0" smtClean="0">
                <a:cs typeface="Arial" pitchFamily="34" charset="0"/>
              </a:rPr>
              <a:t>chết</a:t>
            </a:r>
            <a:r>
              <a:rPr lang="en-US" sz="4800" dirty="0" smtClean="0">
                <a:cs typeface="Arial" pitchFamily="34" charset="0"/>
              </a:rPr>
              <a:t> </a:t>
            </a:r>
          </a:p>
          <a:p>
            <a:pPr>
              <a:defRPr/>
            </a:pPr>
            <a:r>
              <a:rPr lang="en-US" sz="3600" dirty="0" smtClean="0">
                <a:solidFill>
                  <a:srgbClr val="AC375D"/>
                </a:solidFill>
                <a:cs typeface="Arial" pitchFamily="34" charset="0"/>
              </a:rPr>
              <a:t>-</a:t>
            </a:r>
            <a:r>
              <a:rPr lang="vi-VN" sz="3600" dirty="0" smtClean="0">
                <a:solidFill>
                  <a:srgbClr val="AC375D"/>
                </a:solidFill>
                <a:cs typeface="Arial" pitchFamily="34" charset="0"/>
              </a:rPr>
              <a:t> </a:t>
            </a:r>
            <a:r>
              <a:rPr lang="vi-VN" sz="3600" dirty="0">
                <a:solidFill>
                  <a:srgbClr val="AC375D"/>
                </a:solidFill>
                <a:cs typeface="Arial" pitchFamily="34" charset="0"/>
              </a:rPr>
              <a:t>(Điều 624/BLDS/2015).</a:t>
            </a:r>
          </a:p>
        </p:txBody>
      </p:sp>
    </p:spTree>
    <p:extLst>
      <p:ext uri="{BB962C8B-B14F-4D97-AF65-F5344CB8AC3E}">
        <p14:creationId xmlns:p14="http://schemas.microsoft.com/office/powerpoint/2010/main" val="1406746064"/>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1)">
                                      <p:cBhvr>
                                        <p:cTn id="7" dur="2000"/>
                                        <p:tgtEl>
                                          <p:spTgt spid="5"/>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1000"/>
                                        <p:tgtEl>
                                          <p:spTgt spid="9"/>
                                        </p:tgtEl>
                                      </p:cBhvr>
                                    </p:animEffect>
                                    <p:anim calcmode="lin" valueType="num">
                                      <p:cBhvr>
                                        <p:cTn id="13" dur="1000" fill="hold"/>
                                        <p:tgtEl>
                                          <p:spTgt spid="9"/>
                                        </p:tgtEl>
                                        <p:attrNameLst>
                                          <p:attrName>ppt_x</p:attrName>
                                        </p:attrNameLst>
                                      </p:cBhvr>
                                      <p:tavLst>
                                        <p:tav tm="0">
                                          <p:val>
                                            <p:strVal val="#ppt_x"/>
                                          </p:val>
                                        </p:tav>
                                        <p:tav tm="100000">
                                          <p:val>
                                            <p:strVal val="#ppt_x"/>
                                          </p:val>
                                        </p:tav>
                                      </p:tavLst>
                                    </p:anim>
                                    <p:anim calcmode="lin" valueType="num">
                                      <p:cBhvr>
                                        <p:cTn id="14"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9" grpId="0" animBg="1"/>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078173" y="581397"/>
            <a:ext cx="2913622" cy="696912"/>
          </a:xfrm>
          <a:prstGeom prst="rect">
            <a:avLst/>
          </a:prstGeom>
          <a:solidFill>
            <a:schemeClr val="bg2">
              <a:lumMod val="90000"/>
            </a:schemeClr>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a:defRPr/>
            </a:pPr>
            <a:r>
              <a:rPr lang="vi-VN" sz="4800" dirty="0">
                <a:solidFill>
                  <a:srgbClr val="7030A0"/>
                </a:solidFill>
                <a:cs typeface="Arial" pitchFamily="34" charset="0"/>
              </a:rPr>
              <a:t>Đặc điểm: </a:t>
            </a:r>
          </a:p>
        </p:txBody>
      </p:sp>
      <p:sp>
        <p:nvSpPr>
          <p:cNvPr id="9" name="Rounded Rectangle 8"/>
          <p:cNvSpPr/>
          <p:nvPr/>
        </p:nvSpPr>
        <p:spPr>
          <a:xfrm>
            <a:off x="718370" y="1278309"/>
            <a:ext cx="10490785" cy="1715926"/>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733" dirty="0">
                <a:cs typeface="Arial" pitchFamily="34" charset="0"/>
              </a:rPr>
              <a:t>- Di chúc là hành vi pháp lý đơn phương của người có tài sản, muốn định đoạt tài sản của mình </a:t>
            </a:r>
            <a:r>
              <a:rPr lang="en-US" sz="3733" dirty="0">
                <a:cs typeface="Arial" pitchFamily="34" charset="0"/>
              </a:rPr>
              <a:t>….</a:t>
            </a:r>
            <a:r>
              <a:rPr lang="vi-VN" sz="3733" dirty="0">
                <a:cs typeface="Arial" pitchFamily="34" charset="0"/>
              </a:rPr>
              <a:t>sau khi mình qua đời; </a:t>
            </a:r>
          </a:p>
        </p:txBody>
      </p:sp>
      <p:sp>
        <p:nvSpPr>
          <p:cNvPr id="7" name="Rounded Rectangle 6"/>
          <p:cNvSpPr/>
          <p:nvPr/>
        </p:nvSpPr>
        <p:spPr>
          <a:xfrm>
            <a:off x="659436" y="3098411"/>
            <a:ext cx="10490785" cy="1122599"/>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733" dirty="0">
                <a:cs typeface="Arial" pitchFamily="34" charset="0"/>
              </a:rPr>
              <a:t>- Khi người lập di chúc còn sống có thể thay thế, hủy bỏ, bổ sung di chúc</a:t>
            </a:r>
            <a:r>
              <a:rPr lang="en-US" sz="3733" dirty="0">
                <a:cs typeface="Arial" pitchFamily="34" charset="0"/>
              </a:rPr>
              <a:t>….</a:t>
            </a:r>
            <a:r>
              <a:rPr lang="vi-VN" sz="3733" dirty="0">
                <a:cs typeface="Arial" pitchFamily="34" charset="0"/>
              </a:rPr>
              <a:t> </a:t>
            </a:r>
          </a:p>
        </p:txBody>
      </p:sp>
      <p:sp>
        <p:nvSpPr>
          <p:cNvPr id="8" name="Rounded Rectangle 7"/>
          <p:cNvSpPr/>
          <p:nvPr/>
        </p:nvSpPr>
        <p:spPr>
          <a:xfrm>
            <a:off x="673084" y="4429362"/>
            <a:ext cx="10536071" cy="1745887"/>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733" dirty="0">
                <a:cs typeface="Arial" pitchFamily="34" charset="0"/>
              </a:rPr>
              <a:t>- Quan hệ thừa kế chỉ phát sinh khi người lập di chúc chết hoặc một số trường hợp khác theo quy định của pháp luật. </a:t>
            </a:r>
          </a:p>
        </p:txBody>
      </p:sp>
    </p:spTree>
    <p:extLst>
      <p:ext uri="{BB962C8B-B14F-4D97-AF65-F5344CB8AC3E}">
        <p14:creationId xmlns:p14="http://schemas.microsoft.com/office/powerpoint/2010/main" val="522114494"/>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1)">
                                      <p:cBhvr>
                                        <p:cTn id="7" dur="2000"/>
                                        <p:tgtEl>
                                          <p:spTgt spid="5"/>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1000"/>
                                        <p:tgtEl>
                                          <p:spTgt spid="9"/>
                                        </p:tgtEl>
                                      </p:cBhvr>
                                    </p:animEffect>
                                    <p:anim calcmode="lin" valueType="num">
                                      <p:cBhvr>
                                        <p:cTn id="13" dur="1000" fill="hold"/>
                                        <p:tgtEl>
                                          <p:spTgt spid="9"/>
                                        </p:tgtEl>
                                        <p:attrNameLst>
                                          <p:attrName>ppt_x</p:attrName>
                                        </p:attrNameLst>
                                      </p:cBhvr>
                                      <p:tavLst>
                                        <p:tav tm="0">
                                          <p:val>
                                            <p:strVal val="#ppt_x"/>
                                          </p:val>
                                        </p:tav>
                                        <p:tav tm="100000">
                                          <p:val>
                                            <p:strVal val="#ppt_x"/>
                                          </p:val>
                                        </p:tav>
                                      </p:tavLst>
                                    </p:anim>
                                    <p:anim calcmode="lin" valueType="num">
                                      <p:cBhvr>
                                        <p:cTn id="14"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fade">
                                      <p:cBhvr>
                                        <p:cTn id="19" dur="1000"/>
                                        <p:tgtEl>
                                          <p:spTgt spid="7"/>
                                        </p:tgtEl>
                                      </p:cBhvr>
                                    </p:animEffect>
                                    <p:anim calcmode="lin" valueType="num">
                                      <p:cBhvr>
                                        <p:cTn id="20" dur="1000" fill="hold"/>
                                        <p:tgtEl>
                                          <p:spTgt spid="7"/>
                                        </p:tgtEl>
                                        <p:attrNameLst>
                                          <p:attrName>ppt_x</p:attrName>
                                        </p:attrNameLst>
                                      </p:cBhvr>
                                      <p:tavLst>
                                        <p:tav tm="0">
                                          <p:val>
                                            <p:strVal val="#ppt_x"/>
                                          </p:val>
                                        </p:tav>
                                        <p:tav tm="100000">
                                          <p:val>
                                            <p:strVal val="#ppt_x"/>
                                          </p:val>
                                        </p:tav>
                                      </p:tavLst>
                                    </p:anim>
                                    <p:anim calcmode="lin" valueType="num">
                                      <p:cBhvr>
                                        <p:cTn id="21"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22" fill="hold" nodeType="clickPar">
                      <p:stCondLst>
                        <p:cond delay="indefinite"/>
                      </p:stCondLst>
                      <p:childTnLst>
                        <p:par>
                          <p:cTn id="23" fill="hold" nodeType="withGroup">
                            <p:stCondLst>
                              <p:cond delay="0"/>
                            </p:stCondLst>
                            <p:childTnLst>
                              <p:par>
                                <p:cTn id="24" presetID="42" presetClass="entr" presetSubtype="0" fill="hold" grpId="0" nodeType="clickEffect">
                                  <p:stCondLst>
                                    <p:cond delay="0"/>
                                  </p:stCondLst>
                                  <p:childTnLst>
                                    <p:set>
                                      <p:cBhvr>
                                        <p:cTn id="25" dur="1" fill="hold">
                                          <p:stCondLst>
                                            <p:cond delay="0"/>
                                          </p:stCondLst>
                                        </p:cTn>
                                        <p:tgtEl>
                                          <p:spTgt spid="8"/>
                                        </p:tgtEl>
                                        <p:attrNameLst>
                                          <p:attrName>style.visibility</p:attrName>
                                        </p:attrNameLst>
                                      </p:cBhvr>
                                      <p:to>
                                        <p:strVal val="visible"/>
                                      </p:to>
                                    </p:set>
                                    <p:animEffect transition="in" filter="fade">
                                      <p:cBhvr>
                                        <p:cTn id="26" dur="1000"/>
                                        <p:tgtEl>
                                          <p:spTgt spid="8"/>
                                        </p:tgtEl>
                                      </p:cBhvr>
                                    </p:animEffect>
                                    <p:anim calcmode="lin" valueType="num">
                                      <p:cBhvr>
                                        <p:cTn id="27" dur="1000" fill="hold"/>
                                        <p:tgtEl>
                                          <p:spTgt spid="8"/>
                                        </p:tgtEl>
                                        <p:attrNameLst>
                                          <p:attrName>ppt_x</p:attrName>
                                        </p:attrNameLst>
                                      </p:cBhvr>
                                      <p:tavLst>
                                        <p:tav tm="0">
                                          <p:val>
                                            <p:strVal val="#ppt_x"/>
                                          </p:val>
                                        </p:tav>
                                        <p:tav tm="100000">
                                          <p:val>
                                            <p:strVal val="#ppt_x"/>
                                          </p:val>
                                        </p:tav>
                                      </p:tavLst>
                                    </p:anim>
                                    <p:anim calcmode="lin" valueType="num">
                                      <p:cBhvr>
                                        <p:cTn id="28"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9" grpId="0" animBg="1"/>
      <p:bldP spid="7" grpId="0" animBg="1"/>
      <p:bldP spid="8" grpId="0" animBg="1"/>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686682" y="1066090"/>
            <a:ext cx="9283700" cy="914400"/>
          </a:xfrm>
          <a:prstGeom prst="rect">
            <a:avLst/>
          </a:prstGeom>
          <a:solidFill>
            <a:schemeClr val="bg2">
              <a:lumMod val="90000"/>
            </a:schemeClr>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a:defRPr/>
            </a:pPr>
            <a:r>
              <a:rPr lang="vi-VN" sz="4800" dirty="0">
                <a:cs typeface="Arial" pitchFamily="34" charset="0"/>
              </a:rPr>
              <a:t>Điều kiện để di chúc có hiệu lực </a:t>
            </a:r>
          </a:p>
        </p:txBody>
      </p:sp>
      <p:sp>
        <p:nvSpPr>
          <p:cNvPr id="9" name="Rounded Rectangle 8"/>
          <p:cNvSpPr/>
          <p:nvPr/>
        </p:nvSpPr>
        <p:spPr>
          <a:xfrm>
            <a:off x="686682" y="2195277"/>
            <a:ext cx="10245175" cy="1612900"/>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4800" dirty="0">
                <a:cs typeface="Arial" pitchFamily="34" charset="0"/>
              </a:rPr>
              <a:t>là cá nhân </a:t>
            </a:r>
            <a:r>
              <a:rPr lang="vi-VN" sz="4800" dirty="0">
                <a:solidFill>
                  <a:srgbClr val="C00000"/>
                </a:solidFill>
                <a:cs typeface="Arial" pitchFamily="34" charset="0"/>
              </a:rPr>
              <a:t>sau khi chết có tài sản </a:t>
            </a:r>
            <a:r>
              <a:rPr lang="vi-VN" sz="4800" dirty="0">
                <a:cs typeface="Arial" pitchFamily="34" charset="0"/>
              </a:rPr>
              <a:t>để lại cho người khác. </a:t>
            </a:r>
          </a:p>
        </p:txBody>
      </p:sp>
      <p:sp>
        <p:nvSpPr>
          <p:cNvPr id="11" name="Rounded Rectangle 10"/>
          <p:cNvSpPr/>
          <p:nvPr/>
        </p:nvSpPr>
        <p:spPr>
          <a:xfrm>
            <a:off x="686682" y="4022964"/>
            <a:ext cx="10245175" cy="1946275"/>
          </a:xfrm>
          <a:prstGeom prst="roundRect">
            <a:avLst/>
          </a:prstGeom>
          <a:solidFill>
            <a:srgbClr val="00B0F0"/>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4800" dirty="0">
                <a:cs typeface="Arial" pitchFamily="34" charset="0"/>
              </a:rPr>
              <a:t>- </a:t>
            </a:r>
            <a:r>
              <a:rPr lang="vi-VN" sz="4800" dirty="0">
                <a:cs typeface="Arial" pitchFamily="34" charset="0"/>
              </a:rPr>
              <a:t>thừa kế theo </a:t>
            </a:r>
            <a:r>
              <a:rPr lang="vi-VN" sz="4800" dirty="0">
                <a:solidFill>
                  <a:srgbClr val="C00000"/>
                </a:solidFill>
                <a:cs typeface="Arial" pitchFamily="34" charset="0"/>
              </a:rPr>
              <a:t>di chúc </a:t>
            </a:r>
            <a:endParaRPr lang="en-US" sz="4800" dirty="0">
              <a:solidFill>
                <a:srgbClr val="C00000"/>
              </a:solidFill>
              <a:cs typeface="Arial" pitchFamily="34" charset="0"/>
            </a:endParaRPr>
          </a:p>
          <a:p>
            <a:pPr>
              <a:defRPr/>
            </a:pPr>
            <a:r>
              <a:rPr lang="en-US" sz="4800" dirty="0">
                <a:cs typeface="Arial" pitchFamily="34" charset="0"/>
              </a:rPr>
              <a:t>- </a:t>
            </a:r>
            <a:r>
              <a:rPr lang="vi-VN" sz="4800" dirty="0">
                <a:cs typeface="Arial" pitchFamily="34" charset="0"/>
              </a:rPr>
              <a:t>hoặc thừa kế theo </a:t>
            </a:r>
            <a:r>
              <a:rPr lang="vi-VN" sz="4800" dirty="0">
                <a:solidFill>
                  <a:srgbClr val="C00000"/>
                </a:solidFill>
                <a:cs typeface="Arial" pitchFamily="34" charset="0"/>
              </a:rPr>
              <a:t>pháp luật</a:t>
            </a:r>
            <a:endParaRPr lang="en-US" sz="4800" b="1" dirty="0">
              <a:solidFill>
                <a:srgbClr val="C00000"/>
              </a:solidFill>
              <a:latin typeface="Arial" pitchFamily="34" charset="0"/>
              <a:cs typeface="Arial" pitchFamily="34" charset="0"/>
            </a:endParaRPr>
          </a:p>
        </p:txBody>
      </p:sp>
    </p:spTree>
    <p:extLst>
      <p:ext uri="{BB962C8B-B14F-4D97-AF65-F5344CB8AC3E}">
        <p14:creationId xmlns:p14="http://schemas.microsoft.com/office/powerpoint/2010/main" val="1515149306"/>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1)">
                                      <p:cBhvr>
                                        <p:cTn id="7" dur="2000"/>
                                        <p:tgtEl>
                                          <p:spTgt spid="5"/>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1000"/>
                                        <p:tgtEl>
                                          <p:spTgt spid="9"/>
                                        </p:tgtEl>
                                      </p:cBhvr>
                                    </p:animEffect>
                                    <p:anim calcmode="lin" valueType="num">
                                      <p:cBhvr>
                                        <p:cTn id="13" dur="1000" fill="hold"/>
                                        <p:tgtEl>
                                          <p:spTgt spid="9"/>
                                        </p:tgtEl>
                                        <p:attrNameLst>
                                          <p:attrName>ppt_x</p:attrName>
                                        </p:attrNameLst>
                                      </p:cBhvr>
                                      <p:tavLst>
                                        <p:tav tm="0">
                                          <p:val>
                                            <p:strVal val="#ppt_x"/>
                                          </p:val>
                                        </p:tav>
                                        <p:tav tm="100000">
                                          <p:val>
                                            <p:strVal val="#ppt_x"/>
                                          </p:val>
                                        </p:tav>
                                      </p:tavLst>
                                    </p:anim>
                                    <p:anim calcmode="lin" valueType="num">
                                      <p:cBhvr>
                                        <p:cTn id="14"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fade">
                                      <p:cBhvr>
                                        <p:cTn id="19" dur="1000"/>
                                        <p:tgtEl>
                                          <p:spTgt spid="11"/>
                                        </p:tgtEl>
                                      </p:cBhvr>
                                    </p:animEffect>
                                    <p:anim calcmode="lin" valueType="num">
                                      <p:cBhvr>
                                        <p:cTn id="20" dur="1000" fill="hold"/>
                                        <p:tgtEl>
                                          <p:spTgt spid="11"/>
                                        </p:tgtEl>
                                        <p:attrNameLst>
                                          <p:attrName>ppt_x</p:attrName>
                                        </p:attrNameLst>
                                      </p:cBhvr>
                                      <p:tavLst>
                                        <p:tav tm="0">
                                          <p:val>
                                            <p:strVal val="#ppt_x"/>
                                          </p:val>
                                        </p:tav>
                                        <p:tav tm="100000">
                                          <p:val>
                                            <p:strVal val="#ppt_x"/>
                                          </p:val>
                                        </p:tav>
                                      </p:tavLst>
                                    </p:anim>
                                    <p:anim calcmode="lin" valueType="num">
                                      <p:cBhvr>
                                        <p:cTn id="21"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9" grpId="0" animBg="1"/>
      <p:bldP spid="11" grpId="0" animBg="1"/>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546715" y="596289"/>
            <a:ext cx="7154909" cy="696912"/>
          </a:xfrm>
          <a:prstGeom prst="rect">
            <a:avLst/>
          </a:prstGeom>
          <a:solidFill>
            <a:schemeClr val="bg2">
              <a:lumMod val="90000"/>
            </a:schemeClr>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a:defRPr/>
            </a:pPr>
            <a:r>
              <a:rPr lang="en-US" sz="4800" dirty="0" err="1">
                <a:latin typeface="Arial" pitchFamily="34" charset="0"/>
                <a:cs typeface="Arial" pitchFamily="34" charset="0"/>
              </a:rPr>
              <a:t>Hàng</a:t>
            </a:r>
            <a:r>
              <a:rPr lang="en-US" sz="4800" dirty="0">
                <a:latin typeface="Arial" pitchFamily="34" charset="0"/>
                <a:cs typeface="Arial" pitchFamily="34" charset="0"/>
              </a:rPr>
              <a:t> </a:t>
            </a:r>
            <a:r>
              <a:rPr lang="en-US" sz="4800" dirty="0" err="1">
                <a:latin typeface="Arial" pitchFamily="34" charset="0"/>
                <a:cs typeface="Arial" pitchFamily="34" charset="0"/>
              </a:rPr>
              <a:t>thừa</a:t>
            </a:r>
            <a:r>
              <a:rPr lang="en-US" sz="4800" dirty="0">
                <a:latin typeface="Arial" pitchFamily="34" charset="0"/>
                <a:cs typeface="Arial" pitchFamily="34" charset="0"/>
              </a:rPr>
              <a:t> </a:t>
            </a:r>
            <a:r>
              <a:rPr lang="en-US" sz="4800" dirty="0" err="1">
                <a:latin typeface="Arial" pitchFamily="34" charset="0"/>
                <a:cs typeface="Arial" pitchFamily="34" charset="0"/>
              </a:rPr>
              <a:t>kế</a:t>
            </a:r>
            <a:r>
              <a:rPr lang="en-US" sz="4800" dirty="0">
                <a:latin typeface="Arial" pitchFamily="34" charset="0"/>
                <a:cs typeface="Arial" pitchFamily="34" charset="0"/>
              </a:rPr>
              <a:t> </a:t>
            </a:r>
            <a:r>
              <a:rPr lang="en-US" sz="4800" dirty="0" err="1">
                <a:latin typeface="Arial" pitchFamily="34" charset="0"/>
                <a:cs typeface="Arial" pitchFamily="34" charset="0"/>
              </a:rPr>
              <a:t>thứ</a:t>
            </a:r>
            <a:r>
              <a:rPr lang="en-US" sz="4800" dirty="0">
                <a:latin typeface="Arial" pitchFamily="34" charset="0"/>
                <a:cs typeface="Arial" pitchFamily="34" charset="0"/>
              </a:rPr>
              <a:t> </a:t>
            </a:r>
            <a:r>
              <a:rPr lang="en-US" sz="4800" dirty="0" err="1">
                <a:latin typeface="Arial" pitchFamily="34" charset="0"/>
                <a:cs typeface="Arial" pitchFamily="34" charset="0"/>
              </a:rPr>
              <a:t>nhất</a:t>
            </a:r>
            <a:endParaRPr lang="vi-VN" sz="4800" dirty="0">
              <a:cs typeface="Arial" pitchFamily="34" charset="0"/>
            </a:endParaRPr>
          </a:p>
        </p:txBody>
      </p:sp>
      <p:sp>
        <p:nvSpPr>
          <p:cNvPr id="9" name="Rounded Rectangle 8"/>
          <p:cNvSpPr/>
          <p:nvPr/>
        </p:nvSpPr>
        <p:spPr>
          <a:xfrm>
            <a:off x="546715" y="1641347"/>
            <a:ext cx="6337300" cy="3194051"/>
          </a:xfrm>
          <a:prstGeom prst="roundRect">
            <a:avLst/>
          </a:prstGeom>
          <a:solidFill>
            <a:schemeClr val="accent2"/>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4800" dirty="0">
                <a:latin typeface="Arial" pitchFamily="34" charset="0"/>
                <a:cs typeface="Arial" pitchFamily="34" charset="0"/>
              </a:rPr>
              <a:t>- </a:t>
            </a:r>
            <a:r>
              <a:rPr lang="vi-VN" sz="4800" dirty="0">
                <a:cs typeface="Arial" pitchFamily="34" charset="0"/>
              </a:rPr>
              <a:t>Cha đẻ, mẹ đẻ, cha nuôi, mẹ nuôi, </a:t>
            </a:r>
            <a:endParaRPr lang="en-US" sz="4800" dirty="0">
              <a:latin typeface="Arial" pitchFamily="34" charset="0"/>
              <a:cs typeface="Arial" pitchFamily="34" charset="0"/>
            </a:endParaRPr>
          </a:p>
          <a:p>
            <a:pPr>
              <a:defRPr/>
            </a:pPr>
            <a:r>
              <a:rPr lang="en-US" sz="4800" dirty="0">
                <a:latin typeface="Arial" pitchFamily="34" charset="0"/>
                <a:cs typeface="Arial" pitchFamily="34" charset="0"/>
              </a:rPr>
              <a:t>- </a:t>
            </a:r>
            <a:r>
              <a:rPr lang="vi-VN" sz="4800" dirty="0">
                <a:cs typeface="Arial" pitchFamily="34" charset="0"/>
              </a:rPr>
              <a:t>vợ - chồng, </a:t>
            </a:r>
            <a:endParaRPr lang="en-US" sz="4800" dirty="0">
              <a:latin typeface="Arial" pitchFamily="34" charset="0"/>
              <a:cs typeface="Arial" pitchFamily="34" charset="0"/>
            </a:endParaRPr>
          </a:p>
          <a:p>
            <a:pPr>
              <a:defRPr/>
            </a:pPr>
            <a:r>
              <a:rPr lang="en-US" sz="4800" dirty="0">
                <a:latin typeface="Arial" pitchFamily="34" charset="0"/>
                <a:cs typeface="Arial" pitchFamily="34" charset="0"/>
              </a:rPr>
              <a:t>- </a:t>
            </a:r>
            <a:r>
              <a:rPr lang="vi-VN" sz="4800" dirty="0">
                <a:cs typeface="Arial" pitchFamily="34" charset="0"/>
              </a:rPr>
              <a:t>con đẻ, con nuôi</a:t>
            </a:r>
          </a:p>
        </p:txBody>
      </p:sp>
      <p:sp>
        <p:nvSpPr>
          <p:cNvPr id="7" name="Rounded Rectangle 6"/>
          <p:cNvSpPr/>
          <p:nvPr/>
        </p:nvSpPr>
        <p:spPr>
          <a:xfrm>
            <a:off x="6884015" y="2390197"/>
            <a:ext cx="4824272" cy="1806220"/>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4800" dirty="0">
                <a:cs typeface="Arial" pitchFamily="34" charset="0"/>
              </a:rPr>
              <a:t> của người chết</a:t>
            </a:r>
          </a:p>
        </p:txBody>
      </p:sp>
      <p:sp>
        <p:nvSpPr>
          <p:cNvPr id="8" name="Rounded Rectangle 7"/>
          <p:cNvSpPr/>
          <p:nvPr/>
        </p:nvSpPr>
        <p:spPr>
          <a:xfrm>
            <a:off x="624259" y="5183545"/>
            <a:ext cx="10894452" cy="825500"/>
          </a:xfrm>
          <a:prstGeom prst="roundRect">
            <a:avLst/>
          </a:prstGeom>
          <a:ln/>
        </p:spPr>
        <p:style>
          <a:lnRef idx="1">
            <a:schemeClr val="accent1"/>
          </a:lnRef>
          <a:fillRef idx="2">
            <a:schemeClr val="accent1"/>
          </a:fillRef>
          <a:effectRef idx="1">
            <a:schemeClr val="accent1"/>
          </a:effectRef>
          <a:fontRef idx="minor">
            <a:schemeClr val="dk1"/>
          </a:fontRef>
        </p:style>
        <p:txBody>
          <a:bodyPr anchor="ctr"/>
          <a:lstStyle/>
          <a:p>
            <a:pPr>
              <a:defRPr/>
            </a:pPr>
            <a:r>
              <a:rPr lang="vi-VN" sz="4800" dirty="0">
                <a:cs typeface="Arial" pitchFamily="34" charset="0"/>
              </a:rPr>
              <a:t> </a:t>
            </a:r>
            <a:r>
              <a:rPr lang="en-US" sz="4800" dirty="0" err="1">
                <a:cs typeface="Arial" pitchFamily="34" charset="0"/>
              </a:rPr>
              <a:t>mỗi</a:t>
            </a:r>
            <a:r>
              <a:rPr lang="en-US" sz="4800" dirty="0">
                <a:cs typeface="Arial" pitchFamily="34" charset="0"/>
              </a:rPr>
              <a:t> </a:t>
            </a:r>
            <a:r>
              <a:rPr lang="en-US" sz="4800" dirty="0" err="1">
                <a:cs typeface="Arial" pitchFamily="34" charset="0"/>
              </a:rPr>
              <a:t>người</a:t>
            </a:r>
            <a:r>
              <a:rPr lang="en-US" sz="4800" dirty="0">
                <a:cs typeface="Arial" pitchFamily="34" charset="0"/>
              </a:rPr>
              <a:t> </a:t>
            </a:r>
            <a:r>
              <a:rPr lang="en-US" sz="4800" dirty="0" err="1">
                <a:cs typeface="Arial" pitchFamily="34" charset="0"/>
              </a:rPr>
              <a:t>được</a:t>
            </a:r>
            <a:r>
              <a:rPr lang="en-US" sz="4800" dirty="0">
                <a:cs typeface="Arial" pitchFamily="34" charset="0"/>
              </a:rPr>
              <a:t> </a:t>
            </a:r>
            <a:r>
              <a:rPr lang="en-US" sz="4800" dirty="0" err="1">
                <a:cs typeface="Arial" pitchFamily="34" charset="0"/>
              </a:rPr>
              <a:t>một</a:t>
            </a:r>
            <a:r>
              <a:rPr lang="en-US" sz="4800" dirty="0">
                <a:cs typeface="Arial" pitchFamily="34" charset="0"/>
              </a:rPr>
              <a:t> </a:t>
            </a:r>
            <a:r>
              <a:rPr lang="en-US" sz="4800" dirty="0" err="1">
                <a:cs typeface="Arial" pitchFamily="34" charset="0"/>
              </a:rPr>
              <a:t>suất</a:t>
            </a:r>
            <a:r>
              <a:rPr lang="en-US" sz="4800" dirty="0">
                <a:cs typeface="Arial" pitchFamily="34" charset="0"/>
              </a:rPr>
              <a:t> </a:t>
            </a:r>
            <a:r>
              <a:rPr lang="en-US" sz="4800" dirty="0" err="1">
                <a:cs typeface="Arial" pitchFamily="34" charset="0"/>
              </a:rPr>
              <a:t>bằng</a:t>
            </a:r>
            <a:r>
              <a:rPr lang="en-US" sz="4800" dirty="0">
                <a:cs typeface="Arial" pitchFamily="34" charset="0"/>
              </a:rPr>
              <a:t> </a:t>
            </a:r>
            <a:r>
              <a:rPr lang="en-US" sz="4800" dirty="0" err="1">
                <a:cs typeface="Arial" pitchFamily="34" charset="0"/>
              </a:rPr>
              <a:t>nhau</a:t>
            </a:r>
            <a:endParaRPr lang="vi-VN" sz="4800" dirty="0">
              <a:cs typeface="Arial" pitchFamily="34" charset="0"/>
            </a:endParaRPr>
          </a:p>
        </p:txBody>
      </p:sp>
    </p:spTree>
    <p:extLst>
      <p:ext uri="{BB962C8B-B14F-4D97-AF65-F5344CB8AC3E}">
        <p14:creationId xmlns:p14="http://schemas.microsoft.com/office/powerpoint/2010/main" val="1883129366"/>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1)">
                                      <p:cBhvr>
                                        <p:cTn id="7" dur="2000"/>
                                        <p:tgtEl>
                                          <p:spTgt spid="5"/>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1000"/>
                                        <p:tgtEl>
                                          <p:spTgt spid="9"/>
                                        </p:tgtEl>
                                      </p:cBhvr>
                                    </p:animEffect>
                                    <p:anim calcmode="lin" valueType="num">
                                      <p:cBhvr>
                                        <p:cTn id="13" dur="1000" fill="hold"/>
                                        <p:tgtEl>
                                          <p:spTgt spid="9"/>
                                        </p:tgtEl>
                                        <p:attrNameLst>
                                          <p:attrName>ppt_x</p:attrName>
                                        </p:attrNameLst>
                                      </p:cBhvr>
                                      <p:tavLst>
                                        <p:tav tm="0">
                                          <p:val>
                                            <p:strVal val="#ppt_x"/>
                                          </p:val>
                                        </p:tav>
                                        <p:tav tm="100000">
                                          <p:val>
                                            <p:strVal val="#ppt_x"/>
                                          </p:val>
                                        </p:tav>
                                      </p:tavLst>
                                    </p:anim>
                                    <p:anim calcmode="lin" valueType="num">
                                      <p:cBhvr>
                                        <p:cTn id="14"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fade">
                                      <p:cBhvr>
                                        <p:cTn id="19" dur="1000"/>
                                        <p:tgtEl>
                                          <p:spTgt spid="7"/>
                                        </p:tgtEl>
                                      </p:cBhvr>
                                    </p:animEffect>
                                    <p:anim calcmode="lin" valueType="num">
                                      <p:cBhvr>
                                        <p:cTn id="20" dur="1000" fill="hold"/>
                                        <p:tgtEl>
                                          <p:spTgt spid="7"/>
                                        </p:tgtEl>
                                        <p:attrNameLst>
                                          <p:attrName>ppt_x</p:attrName>
                                        </p:attrNameLst>
                                      </p:cBhvr>
                                      <p:tavLst>
                                        <p:tav tm="0">
                                          <p:val>
                                            <p:strVal val="#ppt_x"/>
                                          </p:val>
                                        </p:tav>
                                        <p:tav tm="100000">
                                          <p:val>
                                            <p:strVal val="#ppt_x"/>
                                          </p:val>
                                        </p:tav>
                                      </p:tavLst>
                                    </p:anim>
                                    <p:anim calcmode="lin" valueType="num">
                                      <p:cBhvr>
                                        <p:cTn id="21"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22" fill="hold" nodeType="clickPar">
                      <p:stCondLst>
                        <p:cond delay="indefinite"/>
                      </p:stCondLst>
                      <p:childTnLst>
                        <p:par>
                          <p:cTn id="23" fill="hold" nodeType="withGroup">
                            <p:stCondLst>
                              <p:cond delay="0"/>
                            </p:stCondLst>
                            <p:childTnLst>
                              <p:par>
                                <p:cTn id="24" presetID="42" presetClass="entr" presetSubtype="0" fill="hold" grpId="0" nodeType="clickEffect">
                                  <p:stCondLst>
                                    <p:cond delay="0"/>
                                  </p:stCondLst>
                                  <p:childTnLst>
                                    <p:set>
                                      <p:cBhvr>
                                        <p:cTn id="25" dur="1" fill="hold">
                                          <p:stCondLst>
                                            <p:cond delay="0"/>
                                          </p:stCondLst>
                                        </p:cTn>
                                        <p:tgtEl>
                                          <p:spTgt spid="8"/>
                                        </p:tgtEl>
                                        <p:attrNameLst>
                                          <p:attrName>style.visibility</p:attrName>
                                        </p:attrNameLst>
                                      </p:cBhvr>
                                      <p:to>
                                        <p:strVal val="visible"/>
                                      </p:to>
                                    </p:set>
                                    <p:animEffect transition="in" filter="fade">
                                      <p:cBhvr>
                                        <p:cTn id="26" dur="1000"/>
                                        <p:tgtEl>
                                          <p:spTgt spid="8"/>
                                        </p:tgtEl>
                                      </p:cBhvr>
                                    </p:animEffect>
                                    <p:anim calcmode="lin" valueType="num">
                                      <p:cBhvr>
                                        <p:cTn id="27" dur="1000" fill="hold"/>
                                        <p:tgtEl>
                                          <p:spTgt spid="8"/>
                                        </p:tgtEl>
                                        <p:attrNameLst>
                                          <p:attrName>ppt_x</p:attrName>
                                        </p:attrNameLst>
                                      </p:cBhvr>
                                      <p:tavLst>
                                        <p:tav tm="0">
                                          <p:val>
                                            <p:strVal val="#ppt_x"/>
                                          </p:val>
                                        </p:tav>
                                        <p:tav tm="100000">
                                          <p:val>
                                            <p:strVal val="#ppt_x"/>
                                          </p:val>
                                        </p:tav>
                                      </p:tavLst>
                                    </p:anim>
                                    <p:anim calcmode="lin" valueType="num">
                                      <p:cBhvr>
                                        <p:cTn id="28"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9" grpId="0" animBg="1"/>
      <p:bldP spid="7" grpId="0" animBg="1"/>
      <p:bldP spid="8" grpId="0" animBg="1"/>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3575085" y="272936"/>
            <a:ext cx="4686234" cy="696912"/>
          </a:xfrm>
          <a:prstGeom prst="rect">
            <a:avLst/>
          </a:prstGeom>
          <a:solidFill>
            <a:schemeClr val="bg2">
              <a:lumMod val="90000"/>
            </a:schemeClr>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a:defRPr/>
            </a:pPr>
            <a:r>
              <a:rPr lang="en-US" sz="3200" b="1" dirty="0" err="1">
                <a:solidFill>
                  <a:srgbClr val="7030A0"/>
                </a:solidFill>
                <a:latin typeface="Arial" pitchFamily="34" charset="0"/>
                <a:cs typeface="Arial" pitchFamily="34" charset="0"/>
              </a:rPr>
              <a:t>Hàng</a:t>
            </a:r>
            <a:r>
              <a:rPr lang="en-US" sz="3200" b="1" dirty="0">
                <a:solidFill>
                  <a:srgbClr val="7030A0"/>
                </a:solidFill>
                <a:latin typeface="Arial" pitchFamily="34" charset="0"/>
                <a:cs typeface="Arial" pitchFamily="34" charset="0"/>
              </a:rPr>
              <a:t> </a:t>
            </a:r>
            <a:r>
              <a:rPr lang="en-US" sz="3200" b="1" dirty="0" err="1">
                <a:solidFill>
                  <a:srgbClr val="7030A0"/>
                </a:solidFill>
                <a:latin typeface="Arial" pitchFamily="34" charset="0"/>
                <a:cs typeface="Arial" pitchFamily="34" charset="0"/>
              </a:rPr>
              <a:t>thừa</a:t>
            </a:r>
            <a:r>
              <a:rPr lang="en-US" sz="3200" b="1" dirty="0">
                <a:solidFill>
                  <a:srgbClr val="7030A0"/>
                </a:solidFill>
                <a:latin typeface="Arial" pitchFamily="34" charset="0"/>
                <a:cs typeface="Arial" pitchFamily="34" charset="0"/>
              </a:rPr>
              <a:t> </a:t>
            </a:r>
            <a:r>
              <a:rPr lang="en-US" sz="3200" b="1" dirty="0" err="1">
                <a:solidFill>
                  <a:srgbClr val="7030A0"/>
                </a:solidFill>
                <a:latin typeface="Arial" pitchFamily="34" charset="0"/>
                <a:cs typeface="Arial" pitchFamily="34" charset="0"/>
              </a:rPr>
              <a:t>kế</a:t>
            </a:r>
            <a:r>
              <a:rPr lang="en-US" sz="3200" b="1" dirty="0">
                <a:solidFill>
                  <a:srgbClr val="7030A0"/>
                </a:solidFill>
                <a:latin typeface="Arial" pitchFamily="34" charset="0"/>
                <a:cs typeface="Arial" pitchFamily="34" charset="0"/>
              </a:rPr>
              <a:t> </a:t>
            </a:r>
            <a:r>
              <a:rPr lang="en-US" sz="3200" b="1" dirty="0" err="1">
                <a:solidFill>
                  <a:srgbClr val="7030A0"/>
                </a:solidFill>
                <a:latin typeface="Arial" pitchFamily="34" charset="0"/>
                <a:cs typeface="Arial" pitchFamily="34" charset="0"/>
              </a:rPr>
              <a:t>thứ</a:t>
            </a:r>
            <a:r>
              <a:rPr lang="en-US" sz="3200" b="1" dirty="0">
                <a:solidFill>
                  <a:srgbClr val="7030A0"/>
                </a:solidFill>
                <a:latin typeface="Arial" pitchFamily="34" charset="0"/>
                <a:cs typeface="Arial" pitchFamily="34" charset="0"/>
              </a:rPr>
              <a:t> </a:t>
            </a:r>
            <a:r>
              <a:rPr lang="en-US" sz="3200" b="1" dirty="0" err="1">
                <a:solidFill>
                  <a:srgbClr val="7030A0"/>
                </a:solidFill>
                <a:latin typeface="Arial" pitchFamily="34" charset="0"/>
                <a:cs typeface="Arial" pitchFamily="34" charset="0"/>
              </a:rPr>
              <a:t>nhất</a:t>
            </a:r>
            <a:endParaRPr lang="vi-VN" sz="3200" b="1" dirty="0">
              <a:solidFill>
                <a:srgbClr val="7030A0"/>
              </a:solidFill>
              <a:cs typeface="Arial" pitchFamily="34" charset="0"/>
            </a:endParaRPr>
          </a:p>
        </p:txBody>
      </p:sp>
      <p:sp>
        <p:nvSpPr>
          <p:cNvPr id="8" name="Rounded Rectangle 7"/>
          <p:cNvSpPr/>
          <p:nvPr/>
        </p:nvSpPr>
        <p:spPr>
          <a:xfrm>
            <a:off x="391586" y="1303223"/>
            <a:ext cx="1551516" cy="974725"/>
          </a:xfrm>
          <a:prstGeom prst="roundRect">
            <a:avLst/>
          </a:prstGeom>
          <a:solidFill>
            <a:schemeClr val="accent6">
              <a:lumMod val="75000"/>
            </a:schemeClr>
          </a:solidFill>
          <a:ln/>
        </p:spPr>
        <p:style>
          <a:lnRef idx="1">
            <a:schemeClr val="accent1"/>
          </a:lnRef>
          <a:fillRef idx="2">
            <a:schemeClr val="accent1"/>
          </a:fillRef>
          <a:effectRef idx="1">
            <a:schemeClr val="accent1"/>
          </a:effectRef>
          <a:fontRef idx="minor">
            <a:schemeClr val="dk1"/>
          </a:fontRef>
        </p:style>
        <p:txBody>
          <a:bodyPr anchor="ctr"/>
          <a:lstStyle/>
          <a:p>
            <a:pPr>
              <a:defRPr/>
            </a:pPr>
            <a:r>
              <a:rPr lang="en-US" sz="4800" b="1" dirty="0">
                <a:latin typeface="Arial" pitchFamily="34" charset="0"/>
                <a:cs typeface="Arial" pitchFamily="34" charset="0"/>
              </a:rPr>
              <a:t>Cha  </a:t>
            </a:r>
            <a:r>
              <a:rPr lang="vi-VN" sz="4800" b="1" dirty="0">
                <a:cs typeface="Arial" pitchFamily="34" charset="0"/>
              </a:rPr>
              <a:t> </a:t>
            </a:r>
          </a:p>
        </p:txBody>
      </p:sp>
      <p:sp>
        <p:nvSpPr>
          <p:cNvPr id="10" name="Rounded Rectangle 9"/>
          <p:cNvSpPr/>
          <p:nvPr/>
        </p:nvSpPr>
        <p:spPr>
          <a:xfrm>
            <a:off x="3678769" y="4944948"/>
            <a:ext cx="2239433" cy="974725"/>
          </a:xfrm>
          <a:prstGeom prst="roundRect">
            <a:avLst/>
          </a:prstGeom>
          <a:solidFill>
            <a:srgbClr val="92D050"/>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4800" b="1" dirty="0">
                <a:latin typeface="Arial" pitchFamily="34" charset="0"/>
                <a:cs typeface="Arial" pitchFamily="34" charset="0"/>
              </a:rPr>
              <a:t>Con 1  </a:t>
            </a:r>
            <a:r>
              <a:rPr lang="vi-VN" sz="4800" b="1" dirty="0">
                <a:cs typeface="Arial" pitchFamily="34" charset="0"/>
              </a:rPr>
              <a:t> </a:t>
            </a:r>
          </a:p>
        </p:txBody>
      </p:sp>
      <p:sp>
        <p:nvSpPr>
          <p:cNvPr id="11" name="Rounded Rectangle 10"/>
          <p:cNvSpPr/>
          <p:nvPr/>
        </p:nvSpPr>
        <p:spPr>
          <a:xfrm>
            <a:off x="6824136" y="4916374"/>
            <a:ext cx="2239433" cy="974725"/>
          </a:xfrm>
          <a:prstGeom prst="roundRect">
            <a:avLst/>
          </a:prstGeom>
          <a:solidFill>
            <a:srgbClr val="92D050"/>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4800" b="1" dirty="0">
                <a:latin typeface="Arial" pitchFamily="34" charset="0"/>
                <a:cs typeface="Arial" pitchFamily="34" charset="0"/>
              </a:rPr>
              <a:t>Con 2  </a:t>
            </a:r>
            <a:r>
              <a:rPr lang="vi-VN" sz="4800" b="1" dirty="0">
                <a:cs typeface="Arial" pitchFamily="34" charset="0"/>
              </a:rPr>
              <a:t> </a:t>
            </a:r>
          </a:p>
        </p:txBody>
      </p:sp>
      <p:sp>
        <p:nvSpPr>
          <p:cNvPr id="12" name="Rounded Rectangle 11"/>
          <p:cNvSpPr/>
          <p:nvPr/>
        </p:nvSpPr>
        <p:spPr>
          <a:xfrm>
            <a:off x="8453969" y="3203461"/>
            <a:ext cx="2546351" cy="976312"/>
          </a:xfrm>
          <a:prstGeom prst="roundRect">
            <a:avLst/>
          </a:prstGeom>
          <a:solidFill>
            <a:srgbClr val="E4F41A"/>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4800" b="1" dirty="0" err="1">
                <a:latin typeface="Arial" pitchFamily="34" charset="0"/>
                <a:cs typeface="Arial" pitchFamily="34" charset="0"/>
              </a:rPr>
              <a:t>Vợ</a:t>
            </a:r>
            <a:endParaRPr lang="vi-VN" sz="4800" b="1" dirty="0">
              <a:cs typeface="Arial" pitchFamily="34" charset="0"/>
            </a:endParaRPr>
          </a:p>
        </p:txBody>
      </p:sp>
      <p:sp>
        <p:nvSpPr>
          <p:cNvPr id="13" name="Rounded Rectangle 12"/>
          <p:cNvSpPr/>
          <p:nvPr/>
        </p:nvSpPr>
        <p:spPr>
          <a:xfrm>
            <a:off x="1299636" y="3154248"/>
            <a:ext cx="2580217" cy="974725"/>
          </a:xfrm>
          <a:prstGeom prst="roundRect">
            <a:avLst/>
          </a:prstGeom>
          <a:solidFill>
            <a:schemeClr val="accent6">
              <a:lumMod val="75000"/>
            </a:schemeClr>
          </a:solidFill>
          <a:ln/>
        </p:spPr>
        <p:style>
          <a:lnRef idx="1">
            <a:schemeClr val="accent1"/>
          </a:lnRef>
          <a:fillRef idx="2">
            <a:schemeClr val="accent1"/>
          </a:fillRef>
          <a:effectRef idx="1">
            <a:schemeClr val="accent1"/>
          </a:effectRef>
          <a:fontRef idx="minor">
            <a:schemeClr val="dk1"/>
          </a:fontRef>
        </p:style>
        <p:txBody>
          <a:bodyPr anchor="ctr"/>
          <a:lstStyle/>
          <a:p>
            <a:pPr>
              <a:defRPr/>
            </a:pPr>
            <a:r>
              <a:rPr lang="en-US" sz="4800" b="1" dirty="0" err="1">
                <a:latin typeface="Arial" pitchFamily="34" charset="0"/>
                <a:cs typeface="Arial" pitchFamily="34" charset="0"/>
              </a:rPr>
              <a:t>Chồng</a:t>
            </a:r>
            <a:endParaRPr lang="vi-VN" sz="4800" b="1" dirty="0">
              <a:cs typeface="Arial" pitchFamily="34" charset="0"/>
            </a:endParaRPr>
          </a:p>
        </p:txBody>
      </p:sp>
      <p:sp>
        <p:nvSpPr>
          <p:cNvPr id="14" name="Rounded Rectangle 13"/>
          <p:cNvSpPr/>
          <p:nvPr/>
        </p:nvSpPr>
        <p:spPr>
          <a:xfrm>
            <a:off x="3259669" y="1303223"/>
            <a:ext cx="1284817" cy="974725"/>
          </a:xfrm>
          <a:prstGeom prst="roundRect">
            <a:avLst/>
          </a:prstGeom>
          <a:solidFill>
            <a:schemeClr val="accent6">
              <a:lumMod val="75000"/>
            </a:schemeClr>
          </a:solidFill>
          <a:ln/>
        </p:spPr>
        <p:style>
          <a:lnRef idx="1">
            <a:schemeClr val="accent1"/>
          </a:lnRef>
          <a:fillRef idx="2">
            <a:schemeClr val="accent1"/>
          </a:fillRef>
          <a:effectRef idx="1">
            <a:schemeClr val="accent1"/>
          </a:effectRef>
          <a:fontRef idx="minor">
            <a:schemeClr val="dk1"/>
          </a:fontRef>
        </p:style>
        <p:txBody>
          <a:bodyPr anchor="ctr"/>
          <a:lstStyle/>
          <a:p>
            <a:pPr>
              <a:defRPr/>
            </a:pPr>
            <a:r>
              <a:rPr lang="en-US" sz="4800" b="1" dirty="0" err="1">
                <a:latin typeface="Arial" pitchFamily="34" charset="0"/>
                <a:cs typeface="Arial" pitchFamily="34" charset="0"/>
              </a:rPr>
              <a:t>Mẹ</a:t>
            </a:r>
            <a:endParaRPr lang="vi-VN" sz="4800" b="1" dirty="0">
              <a:cs typeface="Arial" pitchFamily="34" charset="0"/>
            </a:endParaRPr>
          </a:p>
        </p:txBody>
      </p:sp>
      <p:sp>
        <p:nvSpPr>
          <p:cNvPr id="15" name="Rounded Rectangle 14"/>
          <p:cNvSpPr/>
          <p:nvPr/>
        </p:nvSpPr>
        <p:spPr>
          <a:xfrm>
            <a:off x="7653867" y="1303223"/>
            <a:ext cx="1551517" cy="974725"/>
          </a:xfrm>
          <a:prstGeom prst="roundRect">
            <a:avLst/>
          </a:prstGeom>
          <a:solidFill>
            <a:srgbClr val="E4F41A"/>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4800" b="1" dirty="0">
                <a:latin typeface="Arial" pitchFamily="34" charset="0"/>
                <a:cs typeface="Arial" pitchFamily="34" charset="0"/>
              </a:rPr>
              <a:t>Cha  </a:t>
            </a:r>
            <a:r>
              <a:rPr lang="vi-VN" sz="4800" b="1" dirty="0">
                <a:cs typeface="Arial" pitchFamily="34" charset="0"/>
              </a:rPr>
              <a:t> </a:t>
            </a:r>
          </a:p>
        </p:txBody>
      </p:sp>
      <p:sp>
        <p:nvSpPr>
          <p:cNvPr id="16" name="Rounded Rectangle 15"/>
          <p:cNvSpPr/>
          <p:nvPr/>
        </p:nvSpPr>
        <p:spPr>
          <a:xfrm>
            <a:off x="10378018" y="1285761"/>
            <a:ext cx="1286933" cy="976312"/>
          </a:xfrm>
          <a:prstGeom prst="roundRect">
            <a:avLst/>
          </a:prstGeom>
          <a:solidFill>
            <a:srgbClr val="E4F41A"/>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4800" b="1" dirty="0" err="1">
                <a:latin typeface="Arial" pitchFamily="34" charset="0"/>
                <a:cs typeface="Arial" pitchFamily="34" charset="0"/>
              </a:rPr>
              <a:t>Mẹ</a:t>
            </a:r>
            <a:endParaRPr lang="vi-VN" sz="4800" b="1" dirty="0">
              <a:cs typeface="Arial" pitchFamily="34" charset="0"/>
            </a:endParaRPr>
          </a:p>
        </p:txBody>
      </p:sp>
      <p:cxnSp>
        <p:nvCxnSpPr>
          <p:cNvPr id="4" name="Straight Connector 3"/>
          <p:cNvCxnSpPr>
            <a:stCxn id="13" idx="3"/>
            <a:endCxn id="12" idx="1"/>
          </p:cNvCxnSpPr>
          <p:nvPr/>
        </p:nvCxnSpPr>
        <p:spPr>
          <a:xfrm>
            <a:off x="3879853" y="3641611"/>
            <a:ext cx="4574116" cy="50800"/>
          </a:xfrm>
          <a:prstGeom prst="line">
            <a:avLst/>
          </a:prstGeom>
          <a:ln w="76200"/>
        </p:spPr>
        <p:style>
          <a:lnRef idx="1">
            <a:schemeClr val="accent1"/>
          </a:lnRef>
          <a:fillRef idx="0">
            <a:schemeClr val="accent1"/>
          </a:fillRef>
          <a:effectRef idx="0">
            <a:schemeClr val="accent1"/>
          </a:effectRef>
          <a:fontRef idx="minor">
            <a:schemeClr val="tx1"/>
          </a:fontRef>
        </p:style>
      </p:cxnSp>
      <p:cxnSp>
        <p:nvCxnSpPr>
          <p:cNvPr id="17" name="Straight Connector 16"/>
          <p:cNvCxnSpPr>
            <a:stCxn id="8" idx="3"/>
            <a:endCxn id="14" idx="1"/>
          </p:cNvCxnSpPr>
          <p:nvPr/>
        </p:nvCxnSpPr>
        <p:spPr>
          <a:xfrm>
            <a:off x="1943101" y="1790585"/>
            <a:ext cx="1316567" cy="0"/>
          </a:xfrm>
          <a:prstGeom prst="line">
            <a:avLst/>
          </a:prstGeom>
          <a:ln w="76200"/>
        </p:spPr>
        <p:style>
          <a:lnRef idx="1">
            <a:schemeClr val="accent1"/>
          </a:lnRef>
          <a:fillRef idx="2">
            <a:schemeClr val="accent1"/>
          </a:fillRef>
          <a:effectRef idx="1">
            <a:schemeClr val="accent1"/>
          </a:effectRef>
          <a:fontRef idx="minor">
            <a:schemeClr val="dk1"/>
          </a:fontRef>
        </p:style>
      </p:cxnSp>
      <p:cxnSp>
        <p:nvCxnSpPr>
          <p:cNvPr id="19" name="Straight Connector 18"/>
          <p:cNvCxnSpPr>
            <a:stCxn id="15" idx="3"/>
            <a:endCxn id="16" idx="1"/>
          </p:cNvCxnSpPr>
          <p:nvPr/>
        </p:nvCxnSpPr>
        <p:spPr>
          <a:xfrm flipV="1">
            <a:off x="9205386" y="1774712"/>
            <a:ext cx="1172633" cy="15875"/>
          </a:xfrm>
          <a:prstGeom prst="line">
            <a:avLst/>
          </a:prstGeom>
          <a:ln w="76200"/>
        </p:spPr>
        <p:style>
          <a:lnRef idx="1">
            <a:schemeClr val="accent1"/>
          </a:lnRef>
          <a:fillRef idx="0">
            <a:schemeClr val="accent1"/>
          </a:fillRef>
          <a:effectRef idx="0">
            <a:schemeClr val="accent1"/>
          </a:effectRef>
          <a:fontRef idx="minor">
            <a:schemeClr val="tx1"/>
          </a:fontRef>
        </p:style>
      </p:cxnSp>
      <p:cxnSp>
        <p:nvCxnSpPr>
          <p:cNvPr id="21" name="Straight Connector 20"/>
          <p:cNvCxnSpPr>
            <a:stCxn id="10" idx="0"/>
          </p:cNvCxnSpPr>
          <p:nvPr/>
        </p:nvCxnSpPr>
        <p:spPr>
          <a:xfrm flipV="1">
            <a:off x="4798484" y="3692412"/>
            <a:ext cx="1608667" cy="1252537"/>
          </a:xfrm>
          <a:prstGeom prst="line">
            <a:avLst/>
          </a:prstGeom>
          <a:ln w="76200"/>
        </p:spPr>
        <p:style>
          <a:lnRef idx="1">
            <a:schemeClr val="accent1"/>
          </a:lnRef>
          <a:fillRef idx="0">
            <a:schemeClr val="accent1"/>
          </a:fillRef>
          <a:effectRef idx="0">
            <a:schemeClr val="accent1"/>
          </a:effectRef>
          <a:fontRef idx="minor">
            <a:schemeClr val="tx1"/>
          </a:fontRef>
        </p:style>
      </p:cxnSp>
      <p:cxnSp>
        <p:nvCxnSpPr>
          <p:cNvPr id="23" name="Straight Connector 22"/>
          <p:cNvCxnSpPr>
            <a:endCxn id="11" idx="0"/>
          </p:cNvCxnSpPr>
          <p:nvPr/>
        </p:nvCxnSpPr>
        <p:spPr>
          <a:xfrm>
            <a:off x="6407153" y="3667011"/>
            <a:ext cx="1536700" cy="1249363"/>
          </a:xfrm>
          <a:prstGeom prst="line">
            <a:avLst/>
          </a:prstGeom>
          <a:ln w="76200"/>
        </p:spPr>
        <p:style>
          <a:lnRef idx="1">
            <a:schemeClr val="accent1"/>
          </a:lnRef>
          <a:fillRef idx="0">
            <a:schemeClr val="accent1"/>
          </a:fillRef>
          <a:effectRef idx="0">
            <a:schemeClr val="accent1"/>
          </a:effectRef>
          <a:fontRef idx="minor">
            <a:schemeClr val="tx1"/>
          </a:fontRef>
        </p:style>
      </p:cxnSp>
      <p:cxnSp>
        <p:nvCxnSpPr>
          <p:cNvPr id="25" name="Straight Connector 24"/>
          <p:cNvCxnSpPr>
            <a:stCxn id="13" idx="0"/>
          </p:cNvCxnSpPr>
          <p:nvPr/>
        </p:nvCxnSpPr>
        <p:spPr>
          <a:xfrm flipV="1">
            <a:off x="2590800" y="1790586"/>
            <a:ext cx="10584" cy="1363663"/>
          </a:xfrm>
          <a:prstGeom prst="line">
            <a:avLst/>
          </a:prstGeom>
          <a:ln w="76200"/>
        </p:spPr>
        <p:style>
          <a:lnRef idx="1">
            <a:schemeClr val="accent1"/>
          </a:lnRef>
          <a:fillRef idx="2">
            <a:schemeClr val="accent1"/>
          </a:fillRef>
          <a:effectRef idx="1">
            <a:schemeClr val="accent1"/>
          </a:effectRef>
          <a:fontRef idx="minor">
            <a:schemeClr val="dk1"/>
          </a:fontRef>
        </p:style>
      </p:cxnSp>
      <p:cxnSp>
        <p:nvCxnSpPr>
          <p:cNvPr id="27" name="Straight Connector 26"/>
          <p:cNvCxnSpPr>
            <a:stCxn id="12" idx="0"/>
          </p:cNvCxnSpPr>
          <p:nvPr/>
        </p:nvCxnSpPr>
        <p:spPr>
          <a:xfrm flipV="1">
            <a:off x="9728202" y="1790587"/>
            <a:ext cx="63500" cy="1412875"/>
          </a:xfrm>
          <a:prstGeom prst="line">
            <a:avLst/>
          </a:prstGeom>
          <a:ln w="76200"/>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18498402"/>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1)">
                                      <p:cBhvr>
                                        <p:cTn id="7" dur="2000"/>
                                        <p:tgtEl>
                                          <p:spTgt spid="5"/>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1000"/>
                                        <p:tgtEl>
                                          <p:spTgt spid="8"/>
                                        </p:tgtEl>
                                      </p:cBhvr>
                                    </p:animEffect>
                                    <p:anim calcmode="lin" valueType="num">
                                      <p:cBhvr>
                                        <p:cTn id="13" dur="1000" fill="hold"/>
                                        <p:tgtEl>
                                          <p:spTgt spid="8"/>
                                        </p:tgtEl>
                                        <p:attrNameLst>
                                          <p:attrName>ppt_x</p:attrName>
                                        </p:attrNameLst>
                                      </p:cBhvr>
                                      <p:tavLst>
                                        <p:tav tm="0">
                                          <p:val>
                                            <p:strVal val="#ppt_x"/>
                                          </p:val>
                                        </p:tav>
                                        <p:tav tm="100000">
                                          <p:val>
                                            <p:strVal val="#ppt_x"/>
                                          </p:val>
                                        </p:tav>
                                      </p:tavLst>
                                    </p:anim>
                                    <p:anim calcmode="lin" valueType="num">
                                      <p:cBhvr>
                                        <p:cTn id="14"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fade">
                                      <p:cBhvr>
                                        <p:cTn id="19" dur="1000"/>
                                        <p:tgtEl>
                                          <p:spTgt spid="10"/>
                                        </p:tgtEl>
                                      </p:cBhvr>
                                    </p:animEffect>
                                    <p:anim calcmode="lin" valueType="num">
                                      <p:cBhvr>
                                        <p:cTn id="20" dur="1000" fill="hold"/>
                                        <p:tgtEl>
                                          <p:spTgt spid="10"/>
                                        </p:tgtEl>
                                        <p:attrNameLst>
                                          <p:attrName>ppt_x</p:attrName>
                                        </p:attrNameLst>
                                      </p:cBhvr>
                                      <p:tavLst>
                                        <p:tav tm="0">
                                          <p:val>
                                            <p:strVal val="#ppt_x"/>
                                          </p:val>
                                        </p:tav>
                                        <p:tav tm="100000">
                                          <p:val>
                                            <p:strVal val="#ppt_x"/>
                                          </p:val>
                                        </p:tav>
                                      </p:tavLst>
                                    </p:anim>
                                    <p:anim calcmode="lin" valueType="num">
                                      <p:cBhvr>
                                        <p:cTn id="21"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22" fill="hold" nodeType="clickPar">
                      <p:stCondLst>
                        <p:cond delay="indefinite"/>
                      </p:stCondLst>
                      <p:childTnLst>
                        <p:par>
                          <p:cTn id="23" fill="hold" nodeType="withGroup">
                            <p:stCondLst>
                              <p:cond delay="0"/>
                            </p:stCondLst>
                            <p:childTnLst>
                              <p:par>
                                <p:cTn id="24" presetID="42" presetClass="entr" presetSubtype="0" fill="hold" grpId="0" nodeType="clickEffect">
                                  <p:stCondLst>
                                    <p:cond delay="0"/>
                                  </p:stCondLst>
                                  <p:childTnLst>
                                    <p:set>
                                      <p:cBhvr>
                                        <p:cTn id="25" dur="1" fill="hold">
                                          <p:stCondLst>
                                            <p:cond delay="0"/>
                                          </p:stCondLst>
                                        </p:cTn>
                                        <p:tgtEl>
                                          <p:spTgt spid="11"/>
                                        </p:tgtEl>
                                        <p:attrNameLst>
                                          <p:attrName>style.visibility</p:attrName>
                                        </p:attrNameLst>
                                      </p:cBhvr>
                                      <p:to>
                                        <p:strVal val="visible"/>
                                      </p:to>
                                    </p:set>
                                    <p:animEffect transition="in" filter="fade">
                                      <p:cBhvr>
                                        <p:cTn id="26" dur="1000"/>
                                        <p:tgtEl>
                                          <p:spTgt spid="11"/>
                                        </p:tgtEl>
                                      </p:cBhvr>
                                    </p:animEffect>
                                    <p:anim calcmode="lin" valueType="num">
                                      <p:cBhvr>
                                        <p:cTn id="27" dur="1000" fill="hold"/>
                                        <p:tgtEl>
                                          <p:spTgt spid="11"/>
                                        </p:tgtEl>
                                        <p:attrNameLst>
                                          <p:attrName>ppt_x</p:attrName>
                                        </p:attrNameLst>
                                      </p:cBhvr>
                                      <p:tavLst>
                                        <p:tav tm="0">
                                          <p:val>
                                            <p:strVal val="#ppt_x"/>
                                          </p:val>
                                        </p:tav>
                                        <p:tav tm="100000">
                                          <p:val>
                                            <p:strVal val="#ppt_x"/>
                                          </p:val>
                                        </p:tav>
                                      </p:tavLst>
                                    </p:anim>
                                    <p:anim calcmode="lin" valueType="num">
                                      <p:cBhvr>
                                        <p:cTn id="28"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29" fill="hold" nodeType="clickPar">
                      <p:stCondLst>
                        <p:cond delay="indefinite"/>
                      </p:stCondLst>
                      <p:childTnLst>
                        <p:par>
                          <p:cTn id="30" fill="hold" nodeType="withGroup">
                            <p:stCondLst>
                              <p:cond delay="0"/>
                            </p:stCondLst>
                            <p:childTnLst>
                              <p:par>
                                <p:cTn id="31" presetID="42" presetClass="entr" presetSubtype="0" fill="hold" grpId="0" nodeType="clickEffect">
                                  <p:stCondLst>
                                    <p:cond delay="0"/>
                                  </p:stCondLst>
                                  <p:childTnLst>
                                    <p:set>
                                      <p:cBhvr>
                                        <p:cTn id="32" dur="1" fill="hold">
                                          <p:stCondLst>
                                            <p:cond delay="0"/>
                                          </p:stCondLst>
                                        </p:cTn>
                                        <p:tgtEl>
                                          <p:spTgt spid="12"/>
                                        </p:tgtEl>
                                        <p:attrNameLst>
                                          <p:attrName>style.visibility</p:attrName>
                                        </p:attrNameLst>
                                      </p:cBhvr>
                                      <p:to>
                                        <p:strVal val="visible"/>
                                      </p:to>
                                    </p:set>
                                    <p:animEffect transition="in" filter="fade">
                                      <p:cBhvr>
                                        <p:cTn id="33" dur="1000"/>
                                        <p:tgtEl>
                                          <p:spTgt spid="12"/>
                                        </p:tgtEl>
                                      </p:cBhvr>
                                    </p:animEffect>
                                    <p:anim calcmode="lin" valueType="num">
                                      <p:cBhvr>
                                        <p:cTn id="34" dur="1000" fill="hold"/>
                                        <p:tgtEl>
                                          <p:spTgt spid="12"/>
                                        </p:tgtEl>
                                        <p:attrNameLst>
                                          <p:attrName>ppt_x</p:attrName>
                                        </p:attrNameLst>
                                      </p:cBhvr>
                                      <p:tavLst>
                                        <p:tav tm="0">
                                          <p:val>
                                            <p:strVal val="#ppt_x"/>
                                          </p:val>
                                        </p:tav>
                                        <p:tav tm="100000">
                                          <p:val>
                                            <p:strVal val="#ppt_x"/>
                                          </p:val>
                                        </p:tav>
                                      </p:tavLst>
                                    </p:anim>
                                    <p:anim calcmode="lin" valueType="num">
                                      <p:cBhvr>
                                        <p:cTn id="35"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par>
                    <p:cTn id="36" fill="hold" nodeType="clickPar">
                      <p:stCondLst>
                        <p:cond delay="indefinite"/>
                      </p:stCondLst>
                      <p:childTnLst>
                        <p:par>
                          <p:cTn id="37" fill="hold" nodeType="withGroup">
                            <p:stCondLst>
                              <p:cond delay="0"/>
                            </p:stCondLst>
                            <p:childTnLst>
                              <p:par>
                                <p:cTn id="38" presetID="42" presetClass="entr" presetSubtype="0" fill="hold" grpId="0" nodeType="clickEffect">
                                  <p:stCondLst>
                                    <p:cond delay="0"/>
                                  </p:stCondLst>
                                  <p:childTnLst>
                                    <p:set>
                                      <p:cBhvr>
                                        <p:cTn id="39" dur="1" fill="hold">
                                          <p:stCondLst>
                                            <p:cond delay="0"/>
                                          </p:stCondLst>
                                        </p:cTn>
                                        <p:tgtEl>
                                          <p:spTgt spid="13"/>
                                        </p:tgtEl>
                                        <p:attrNameLst>
                                          <p:attrName>style.visibility</p:attrName>
                                        </p:attrNameLst>
                                      </p:cBhvr>
                                      <p:to>
                                        <p:strVal val="visible"/>
                                      </p:to>
                                    </p:set>
                                    <p:animEffect transition="in" filter="fade">
                                      <p:cBhvr>
                                        <p:cTn id="40" dur="1000"/>
                                        <p:tgtEl>
                                          <p:spTgt spid="13"/>
                                        </p:tgtEl>
                                      </p:cBhvr>
                                    </p:animEffect>
                                    <p:anim calcmode="lin" valueType="num">
                                      <p:cBhvr>
                                        <p:cTn id="41" dur="1000" fill="hold"/>
                                        <p:tgtEl>
                                          <p:spTgt spid="13"/>
                                        </p:tgtEl>
                                        <p:attrNameLst>
                                          <p:attrName>ppt_x</p:attrName>
                                        </p:attrNameLst>
                                      </p:cBhvr>
                                      <p:tavLst>
                                        <p:tav tm="0">
                                          <p:val>
                                            <p:strVal val="#ppt_x"/>
                                          </p:val>
                                        </p:tav>
                                        <p:tav tm="100000">
                                          <p:val>
                                            <p:strVal val="#ppt_x"/>
                                          </p:val>
                                        </p:tav>
                                      </p:tavLst>
                                    </p:anim>
                                    <p:anim calcmode="lin" valueType="num">
                                      <p:cBhvr>
                                        <p:cTn id="42"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par>
                    <p:cTn id="43" fill="hold" nodeType="clickPar">
                      <p:stCondLst>
                        <p:cond delay="indefinite"/>
                      </p:stCondLst>
                      <p:childTnLst>
                        <p:par>
                          <p:cTn id="44" fill="hold" nodeType="withGroup">
                            <p:stCondLst>
                              <p:cond delay="0"/>
                            </p:stCondLst>
                            <p:childTnLst>
                              <p:par>
                                <p:cTn id="45" presetID="42" presetClass="entr" presetSubtype="0" fill="hold" grpId="0" nodeType="clickEffect">
                                  <p:stCondLst>
                                    <p:cond delay="0"/>
                                  </p:stCondLst>
                                  <p:childTnLst>
                                    <p:set>
                                      <p:cBhvr>
                                        <p:cTn id="46" dur="1" fill="hold">
                                          <p:stCondLst>
                                            <p:cond delay="0"/>
                                          </p:stCondLst>
                                        </p:cTn>
                                        <p:tgtEl>
                                          <p:spTgt spid="14"/>
                                        </p:tgtEl>
                                        <p:attrNameLst>
                                          <p:attrName>style.visibility</p:attrName>
                                        </p:attrNameLst>
                                      </p:cBhvr>
                                      <p:to>
                                        <p:strVal val="visible"/>
                                      </p:to>
                                    </p:set>
                                    <p:animEffect transition="in" filter="fade">
                                      <p:cBhvr>
                                        <p:cTn id="47" dur="1000"/>
                                        <p:tgtEl>
                                          <p:spTgt spid="14"/>
                                        </p:tgtEl>
                                      </p:cBhvr>
                                    </p:animEffect>
                                    <p:anim calcmode="lin" valueType="num">
                                      <p:cBhvr>
                                        <p:cTn id="48" dur="1000" fill="hold"/>
                                        <p:tgtEl>
                                          <p:spTgt spid="14"/>
                                        </p:tgtEl>
                                        <p:attrNameLst>
                                          <p:attrName>ppt_x</p:attrName>
                                        </p:attrNameLst>
                                      </p:cBhvr>
                                      <p:tavLst>
                                        <p:tav tm="0">
                                          <p:val>
                                            <p:strVal val="#ppt_x"/>
                                          </p:val>
                                        </p:tav>
                                        <p:tav tm="100000">
                                          <p:val>
                                            <p:strVal val="#ppt_x"/>
                                          </p:val>
                                        </p:tav>
                                      </p:tavLst>
                                    </p:anim>
                                    <p:anim calcmode="lin" valueType="num">
                                      <p:cBhvr>
                                        <p:cTn id="49"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par>
                    <p:cTn id="50" fill="hold" nodeType="clickPar">
                      <p:stCondLst>
                        <p:cond delay="indefinite"/>
                      </p:stCondLst>
                      <p:childTnLst>
                        <p:par>
                          <p:cTn id="51" fill="hold" nodeType="withGroup">
                            <p:stCondLst>
                              <p:cond delay="0"/>
                            </p:stCondLst>
                            <p:childTnLst>
                              <p:par>
                                <p:cTn id="52" presetID="42" presetClass="entr" presetSubtype="0" fill="hold" grpId="0" nodeType="clickEffect">
                                  <p:stCondLst>
                                    <p:cond delay="0"/>
                                  </p:stCondLst>
                                  <p:childTnLst>
                                    <p:set>
                                      <p:cBhvr>
                                        <p:cTn id="53" dur="1" fill="hold">
                                          <p:stCondLst>
                                            <p:cond delay="0"/>
                                          </p:stCondLst>
                                        </p:cTn>
                                        <p:tgtEl>
                                          <p:spTgt spid="15"/>
                                        </p:tgtEl>
                                        <p:attrNameLst>
                                          <p:attrName>style.visibility</p:attrName>
                                        </p:attrNameLst>
                                      </p:cBhvr>
                                      <p:to>
                                        <p:strVal val="visible"/>
                                      </p:to>
                                    </p:set>
                                    <p:animEffect transition="in" filter="fade">
                                      <p:cBhvr>
                                        <p:cTn id="54" dur="1000"/>
                                        <p:tgtEl>
                                          <p:spTgt spid="15"/>
                                        </p:tgtEl>
                                      </p:cBhvr>
                                    </p:animEffect>
                                    <p:anim calcmode="lin" valueType="num">
                                      <p:cBhvr>
                                        <p:cTn id="55" dur="1000" fill="hold"/>
                                        <p:tgtEl>
                                          <p:spTgt spid="15"/>
                                        </p:tgtEl>
                                        <p:attrNameLst>
                                          <p:attrName>ppt_x</p:attrName>
                                        </p:attrNameLst>
                                      </p:cBhvr>
                                      <p:tavLst>
                                        <p:tav tm="0">
                                          <p:val>
                                            <p:strVal val="#ppt_x"/>
                                          </p:val>
                                        </p:tav>
                                        <p:tav tm="100000">
                                          <p:val>
                                            <p:strVal val="#ppt_x"/>
                                          </p:val>
                                        </p:tav>
                                      </p:tavLst>
                                    </p:anim>
                                    <p:anim calcmode="lin" valueType="num">
                                      <p:cBhvr>
                                        <p:cTn id="56"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par>
                    <p:cTn id="57" fill="hold" nodeType="clickPar">
                      <p:stCondLst>
                        <p:cond delay="indefinite"/>
                      </p:stCondLst>
                      <p:childTnLst>
                        <p:par>
                          <p:cTn id="58" fill="hold" nodeType="withGroup">
                            <p:stCondLst>
                              <p:cond delay="0"/>
                            </p:stCondLst>
                            <p:childTnLst>
                              <p:par>
                                <p:cTn id="59" presetID="42" presetClass="entr" presetSubtype="0" fill="hold" grpId="0" nodeType="clickEffect">
                                  <p:stCondLst>
                                    <p:cond delay="0"/>
                                  </p:stCondLst>
                                  <p:childTnLst>
                                    <p:set>
                                      <p:cBhvr>
                                        <p:cTn id="60" dur="1" fill="hold">
                                          <p:stCondLst>
                                            <p:cond delay="0"/>
                                          </p:stCondLst>
                                        </p:cTn>
                                        <p:tgtEl>
                                          <p:spTgt spid="16"/>
                                        </p:tgtEl>
                                        <p:attrNameLst>
                                          <p:attrName>style.visibility</p:attrName>
                                        </p:attrNameLst>
                                      </p:cBhvr>
                                      <p:to>
                                        <p:strVal val="visible"/>
                                      </p:to>
                                    </p:set>
                                    <p:animEffect transition="in" filter="fade">
                                      <p:cBhvr>
                                        <p:cTn id="61" dur="1000"/>
                                        <p:tgtEl>
                                          <p:spTgt spid="16"/>
                                        </p:tgtEl>
                                      </p:cBhvr>
                                    </p:animEffect>
                                    <p:anim calcmode="lin" valueType="num">
                                      <p:cBhvr>
                                        <p:cTn id="62" dur="1000" fill="hold"/>
                                        <p:tgtEl>
                                          <p:spTgt spid="16"/>
                                        </p:tgtEl>
                                        <p:attrNameLst>
                                          <p:attrName>ppt_x</p:attrName>
                                        </p:attrNameLst>
                                      </p:cBhvr>
                                      <p:tavLst>
                                        <p:tav tm="0">
                                          <p:val>
                                            <p:strVal val="#ppt_x"/>
                                          </p:val>
                                        </p:tav>
                                        <p:tav tm="100000">
                                          <p:val>
                                            <p:strVal val="#ppt_x"/>
                                          </p:val>
                                        </p:tav>
                                      </p:tavLst>
                                    </p:anim>
                                    <p:anim calcmode="lin" valueType="num">
                                      <p:cBhvr>
                                        <p:cTn id="63"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8" grpId="0" animBg="1"/>
      <p:bldP spid="10" grpId="0" animBg="1"/>
      <p:bldP spid="11" grpId="0" animBg="1"/>
      <p:bldP spid="12" grpId="0" animBg="1"/>
      <p:bldP spid="13" grpId="0" animBg="1"/>
      <p:bldP spid="14" grpId="0" animBg="1"/>
      <p:bldP spid="15" grpId="0" animBg="1"/>
      <p:bldP spid="16" grpId="0" animBg="1"/>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4021558" y="224036"/>
            <a:ext cx="3674533" cy="696912"/>
          </a:xfrm>
          <a:prstGeom prst="rect">
            <a:avLst/>
          </a:prstGeom>
          <a:solidFill>
            <a:schemeClr val="bg2">
              <a:lumMod val="90000"/>
            </a:schemeClr>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a:defRPr/>
            </a:pPr>
            <a:r>
              <a:rPr lang="en-US" sz="4800" dirty="0" err="1">
                <a:latin typeface="Arial" pitchFamily="34" charset="0"/>
                <a:cs typeface="Arial" pitchFamily="34" charset="0"/>
              </a:rPr>
              <a:t>Chồng</a:t>
            </a:r>
            <a:r>
              <a:rPr lang="en-US" sz="4800" dirty="0">
                <a:latin typeface="Arial" pitchFamily="34" charset="0"/>
                <a:cs typeface="Arial" pitchFamily="34" charset="0"/>
              </a:rPr>
              <a:t> </a:t>
            </a:r>
            <a:r>
              <a:rPr lang="en-US" sz="4800" dirty="0" err="1">
                <a:latin typeface="Arial" pitchFamily="34" charset="0"/>
                <a:cs typeface="Arial" pitchFamily="34" charset="0"/>
              </a:rPr>
              <a:t>chết</a:t>
            </a:r>
            <a:endParaRPr lang="vi-VN" sz="4800" dirty="0">
              <a:cs typeface="Arial" pitchFamily="34" charset="0"/>
            </a:endParaRPr>
          </a:p>
        </p:txBody>
      </p:sp>
      <p:sp>
        <p:nvSpPr>
          <p:cNvPr id="8" name="Rounded Rectangle 7"/>
          <p:cNvSpPr/>
          <p:nvPr/>
        </p:nvSpPr>
        <p:spPr>
          <a:xfrm>
            <a:off x="433810" y="1430338"/>
            <a:ext cx="1551516" cy="974725"/>
          </a:xfrm>
          <a:prstGeom prst="roundRect">
            <a:avLst/>
          </a:prstGeom>
          <a:solidFill>
            <a:schemeClr val="accent6">
              <a:lumMod val="75000"/>
            </a:schemeClr>
          </a:solidFill>
          <a:ln/>
        </p:spPr>
        <p:style>
          <a:lnRef idx="1">
            <a:schemeClr val="accent1"/>
          </a:lnRef>
          <a:fillRef idx="2">
            <a:schemeClr val="accent1"/>
          </a:fillRef>
          <a:effectRef idx="1">
            <a:schemeClr val="accent1"/>
          </a:effectRef>
          <a:fontRef idx="minor">
            <a:schemeClr val="dk1"/>
          </a:fontRef>
        </p:style>
        <p:txBody>
          <a:bodyPr anchor="ctr"/>
          <a:lstStyle/>
          <a:p>
            <a:pPr>
              <a:defRPr/>
            </a:pPr>
            <a:r>
              <a:rPr lang="en-US" sz="4800" b="1" dirty="0">
                <a:latin typeface="Arial" pitchFamily="34" charset="0"/>
                <a:cs typeface="Arial" pitchFamily="34" charset="0"/>
              </a:rPr>
              <a:t>Cha  </a:t>
            </a:r>
            <a:r>
              <a:rPr lang="vi-VN" sz="4800" b="1" dirty="0">
                <a:cs typeface="Arial" pitchFamily="34" charset="0"/>
              </a:rPr>
              <a:t> </a:t>
            </a:r>
          </a:p>
        </p:txBody>
      </p:sp>
      <p:sp>
        <p:nvSpPr>
          <p:cNvPr id="10" name="Rounded Rectangle 9"/>
          <p:cNvSpPr/>
          <p:nvPr/>
        </p:nvSpPr>
        <p:spPr>
          <a:xfrm>
            <a:off x="3720993" y="5072063"/>
            <a:ext cx="2239433" cy="974725"/>
          </a:xfrm>
          <a:prstGeom prst="roundRect">
            <a:avLst/>
          </a:prstGeom>
          <a:solidFill>
            <a:srgbClr val="92D050"/>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4800" b="1" dirty="0">
                <a:latin typeface="Arial" pitchFamily="34" charset="0"/>
                <a:cs typeface="Arial" pitchFamily="34" charset="0"/>
              </a:rPr>
              <a:t>Con 1  </a:t>
            </a:r>
            <a:r>
              <a:rPr lang="vi-VN" sz="4800" b="1" dirty="0">
                <a:cs typeface="Arial" pitchFamily="34" charset="0"/>
              </a:rPr>
              <a:t> </a:t>
            </a:r>
          </a:p>
        </p:txBody>
      </p:sp>
      <p:sp>
        <p:nvSpPr>
          <p:cNvPr id="11" name="Rounded Rectangle 10"/>
          <p:cNvSpPr/>
          <p:nvPr/>
        </p:nvSpPr>
        <p:spPr>
          <a:xfrm>
            <a:off x="6866360" y="5043488"/>
            <a:ext cx="2239433" cy="974725"/>
          </a:xfrm>
          <a:prstGeom prst="roundRect">
            <a:avLst/>
          </a:prstGeom>
          <a:solidFill>
            <a:srgbClr val="92D050"/>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4800" b="1" dirty="0">
                <a:latin typeface="Arial" pitchFamily="34" charset="0"/>
                <a:cs typeface="Arial" pitchFamily="34" charset="0"/>
              </a:rPr>
              <a:t>Con 2  </a:t>
            </a:r>
            <a:r>
              <a:rPr lang="vi-VN" sz="4800" b="1" dirty="0">
                <a:cs typeface="Arial" pitchFamily="34" charset="0"/>
              </a:rPr>
              <a:t> </a:t>
            </a:r>
          </a:p>
        </p:txBody>
      </p:sp>
      <p:sp>
        <p:nvSpPr>
          <p:cNvPr id="12" name="Rounded Rectangle 11"/>
          <p:cNvSpPr/>
          <p:nvPr/>
        </p:nvSpPr>
        <p:spPr>
          <a:xfrm>
            <a:off x="8496193" y="3330576"/>
            <a:ext cx="2546351" cy="976312"/>
          </a:xfrm>
          <a:prstGeom prst="roundRect">
            <a:avLst/>
          </a:prstGeom>
          <a:solidFill>
            <a:srgbClr val="E4F41A"/>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4800" b="1" dirty="0" err="1">
                <a:latin typeface="Arial" pitchFamily="34" charset="0"/>
                <a:cs typeface="Arial" pitchFamily="34" charset="0"/>
              </a:rPr>
              <a:t>Vợ</a:t>
            </a:r>
            <a:endParaRPr lang="vi-VN" sz="4800" b="1" dirty="0">
              <a:cs typeface="Arial" pitchFamily="34" charset="0"/>
            </a:endParaRPr>
          </a:p>
        </p:txBody>
      </p:sp>
      <p:sp>
        <p:nvSpPr>
          <p:cNvPr id="13" name="Rounded Rectangle 12"/>
          <p:cNvSpPr/>
          <p:nvPr/>
        </p:nvSpPr>
        <p:spPr>
          <a:xfrm>
            <a:off x="1341860" y="3281363"/>
            <a:ext cx="2580217" cy="974725"/>
          </a:xfrm>
          <a:prstGeom prst="roundRect">
            <a:avLst/>
          </a:prstGeom>
          <a:solidFill>
            <a:schemeClr val="accent6">
              <a:lumMod val="75000"/>
            </a:schemeClr>
          </a:solidFill>
          <a:ln/>
        </p:spPr>
        <p:style>
          <a:lnRef idx="1">
            <a:schemeClr val="accent1"/>
          </a:lnRef>
          <a:fillRef idx="2">
            <a:schemeClr val="accent1"/>
          </a:fillRef>
          <a:effectRef idx="1">
            <a:schemeClr val="accent1"/>
          </a:effectRef>
          <a:fontRef idx="minor">
            <a:schemeClr val="dk1"/>
          </a:fontRef>
        </p:style>
        <p:txBody>
          <a:bodyPr anchor="ctr"/>
          <a:lstStyle/>
          <a:p>
            <a:pPr>
              <a:defRPr/>
            </a:pPr>
            <a:r>
              <a:rPr lang="en-US" sz="4800" b="1" dirty="0" err="1">
                <a:latin typeface="Arial" pitchFamily="34" charset="0"/>
                <a:cs typeface="Arial" pitchFamily="34" charset="0"/>
              </a:rPr>
              <a:t>Chồng</a:t>
            </a:r>
            <a:endParaRPr lang="vi-VN" sz="4800" b="1" dirty="0">
              <a:cs typeface="Arial" pitchFamily="34" charset="0"/>
            </a:endParaRPr>
          </a:p>
        </p:txBody>
      </p:sp>
      <p:sp>
        <p:nvSpPr>
          <p:cNvPr id="14" name="Rounded Rectangle 13"/>
          <p:cNvSpPr/>
          <p:nvPr/>
        </p:nvSpPr>
        <p:spPr>
          <a:xfrm>
            <a:off x="3301893" y="1430338"/>
            <a:ext cx="1284817" cy="974725"/>
          </a:xfrm>
          <a:prstGeom prst="roundRect">
            <a:avLst/>
          </a:prstGeom>
          <a:solidFill>
            <a:schemeClr val="accent6">
              <a:lumMod val="75000"/>
            </a:schemeClr>
          </a:solidFill>
          <a:ln/>
        </p:spPr>
        <p:style>
          <a:lnRef idx="1">
            <a:schemeClr val="accent1"/>
          </a:lnRef>
          <a:fillRef idx="2">
            <a:schemeClr val="accent1"/>
          </a:fillRef>
          <a:effectRef idx="1">
            <a:schemeClr val="accent1"/>
          </a:effectRef>
          <a:fontRef idx="minor">
            <a:schemeClr val="dk1"/>
          </a:fontRef>
        </p:style>
        <p:txBody>
          <a:bodyPr anchor="ctr"/>
          <a:lstStyle/>
          <a:p>
            <a:pPr>
              <a:defRPr/>
            </a:pPr>
            <a:r>
              <a:rPr lang="en-US" sz="4800" b="1" dirty="0" err="1">
                <a:latin typeface="Arial" pitchFamily="34" charset="0"/>
                <a:cs typeface="Arial" pitchFamily="34" charset="0"/>
              </a:rPr>
              <a:t>Mẹ</a:t>
            </a:r>
            <a:endParaRPr lang="vi-VN" sz="4800" b="1" dirty="0">
              <a:cs typeface="Arial" pitchFamily="34" charset="0"/>
            </a:endParaRPr>
          </a:p>
        </p:txBody>
      </p:sp>
      <p:sp>
        <p:nvSpPr>
          <p:cNvPr id="15" name="Rounded Rectangle 14"/>
          <p:cNvSpPr/>
          <p:nvPr/>
        </p:nvSpPr>
        <p:spPr>
          <a:xfrm>
            <a:off x="7696091" y="1430338"/>
            <a:ext cx="1551517" cy="974725"/>
          </a:xfrm>
          <a:prstGeom prst="roundRect">
            <a:avLst/>
          </a:prstGeom>
          <a:solidFill>
            <a:srgbClr val="E4F41A"/>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4800" b="1" dirty="0">
                <a:latin typeface="Arial" pitchFamily="34" charset="0"/>
                <a:cs typeface="Arial" pitchFamily="34" charset="0"/>
              </a:rPr>
              <a:t>Cha  </a:t>
            </a:r>
            <a:r>
              <a:rPr lang="vi-VN" sz="4800" b="1" dirty="0">
                <a:cs typeface="Arial" pitchFamily="34" charset="0"/>
              </a:rPr>
              <a:t> </a:t>
            </a:r>
          </a:p>
        </p:txBody>
      </p:sp>
      <p:sp>
        <p:nvSpPr>
          <p:cNvPr id="16" name="Rounded Rectangle 15"/>
          <p:cNvSpPr/>
          <p:nvPr/>
        </p:nvSpPr>
        <p:spPr>
          <a:xfrm>
            <a:off x="10420242" y="1412876"/>
            <a:ext cx="1286933" cy="976312"/>
          </a:xfrm>
          <a:prstGeom prst="roundRect">
            <a:avLst/>
          </a:prstGeom>
          <a:solidFill>
            <a:srgbClr val="E4F41A"/>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4800" b="1" dirty="0" err="1">
                <a:latin typeface="Arial" pitchFamily="34" charset="0"/>
                <a:cs typeface="Arial" pitchFamily="34" charset="0"/>
              </a:rPr>
              <a:t>Mẹ</a:t>
            </a:r>
            <a:endParaRPr lang="vi-VN" sz="4800" b="1" dirty="0">
              <a:cs typeface="Arial" pitchFamily="34" charset="0"/>
            </a:endParaRPr>
          </a:p>
        </p:txBody>
      </p:sp>
      <p:cxnSp>
        <p:nvCxnSpPr>
          <p:cNvPr id="4" name="Straight Connector 3"/>
          <p:cNvCxnSpPr>
            <a:stCxn id="13" idx="3"/>
            <a:endCxn id="12" idx="1"/>
          </p:cNvCxnSpPr>
          <p:nvPr/>
        </p:nvCxnSpPr>
        <p:spPr>
          <a:xfrm>
            <a:off x="3922077" y="3768725"/>
            <a:ext cx="4574116" cy="50800"/>
          </a:xfrm>
          <a:prstGeom prst="line">
            <a:avLst/>
          </a:prstGeom>
          <a:ln w="76200"/>
        </p:spPr>
        <p:style>
          <a:lnRef idx="1">
            <a:schemeClr val="accent1"/>
          </a:lnRef>
          <a:fillRef idx="0">
            <a:schemeClr val="accent1"/>
          </a:fillRef>
          <a:effectRef idx="0">
            <a:schemeClr val="accent1"/>
          </a:effectRef>
          <a:fontRef idx="minor">
            <a:schemeClr val="tx1"/>
          </a:fontRef>
        </p:style>
      </p:cxnSp>
      <p:cxnSp>
        <p:nvCxnSpPr>
          <p:cNvPr id="17" name="Straight Connector 16"/>
          <p:cNvCxnSpPr>
            <a:stCxn id="8" idx="3"/>
            <a:endCxn id="14" idx="1"/>
          </p:cNvCxnSpPr>
          <p:nvPr/>
        </p:nvCxnSpPr>
        <p:spPr>
          <a:xfrm>
            <a:off x="1985325" y="1917700"/>
            <a:ext cx="1316567" cy="0"/>
          </a:xfrm>
          <a:prstGeom prst="line">
            <a:avLst/>
          </a:prstGeom>
          <a:ln w="76200"/>
        </p:spPr>
        <p:style>
          <a:lnRef idx="1">
            <a:schemeClr val="accent1"/>
          </a:lnRef>
          <a:fillRef idx="2">
            <a:schemeClr val="accent1"/>
          </a:fillRef>
          <a:effectRef idx="1">
            <a:schemeClr val="accent1"/>
          </a:effectRef>
          <a:fontRef idx="minor">
            <a:schemeClr val="dk1"/>
          </a:fontRef>
        </p:style>
      </p:cxnSp>
      <p:cxnSp>
        <p:nvCxnSpPr>
          <p:cNvPr id="19" name="Straight Connector 18"/>
          <p:cNvCxnSpPr>
            <a:stCxn id="15" idx="3"/>
            <a:endCxn id="16" idx="1"/>
          </p:cNvCxnSpPr>
          <p:nvPr/>
        </p:nvCxnSpPr>
        <p:spPr>
          <a:xfrm flipV="1">
            <a:off x="9247610" y="1901827"/>
            <a:ext cx="1172633" cy="15875"/>
          </a:xfrm>
          <a:prstGeom prst="line">
            <a:avLst/>
          </a:prstGeom>
          <a:ln w="76200"/>
        </p:spPr>
        <p:style>
          <a:lnRef idx="1">
            <a:schemeClr val="accent1"/>
          </a:lnRef>
          <a:fillRef idx="0">
            <a:schemeClr val="accent1"/>
          </a:fillRef>
          <a:effectRef idx="0">
            <a:schemeClr val="accent1"/>
          </a:effectRef>
          <a:fontRef idx="minor">
            <a:schemeClr val="tx1"/>
          </a:fontRef>
        </p:style>
      </p:cxnSp>
      <p:cxnSp>
        <p:nvCxnSpPr>
          <p:cNvPr id="21" name="Straight Connector 20"/>
          <p:cNvCxnSpPr>
            <a:stCxn id="10" idx="0"/>
          </p:cNvCxnSpPr>
          <p:nvPr/>
        </p:nvCxnSpPr>
        <p:spPr>
          <a:xfrm flipV="1">
            <a:off x="4840708" y="3819526"/>
            <a:ext cx="1608667" cy="1252537"/>
          </a:xfrm>
          <a:prstGeom prst="line">
            <a:avLst/>
          </a:prstGeom>
          <a:ln w="76200"/>
        </p:spPr>
        <p:style>
          <a:lnRef idx="1">
            <a:schemeClr val="accent1"/>
          </a:lnRef>
          <a:fillRef idx="0">
            <a:schemeClr val="accent1"/>
          </a:fillRef>
          <a:effectRef idx="0">
            <a:schemeClr val="accent1"/>
          </a:effectRef>
          <a:fontRef idx="minor">
            <a:schemeClr val="tx1"/>
          </a:fontRef>
        </p:style>
      </p:cxnSp>
      <p:cxnSp>
        <p:nvCxnSpPr>
          <p:cNvPr id="23" name="Straight Connector 22"/>
          <p:cNvCxnSpPr>
            <a:endCxn id="11" idx="0"/>
          </p:cNvCxnSpPr>
          <p:nvPr/>
        </p:nvCxnSpPr>
        <p:spPr>
          <a:xfrm>
            <a:off x="6449377" y="3794125"/>
            <a:ext cx="1536700" cy="1249363"/>
          </a:xfrm>
          <a:prstGeom prst="line">
            <a:avLst/>
          </a:prstGeom>
          <a:ln w="76200"/>
        </p:spPr>
        <p:style>
          <a:lnRef idx="1">
            <a:schemeClr val="accent1"/>
          </a:lnRef>
          <a:fillRef idx="0">
            <a:schemeClr val="accent1"/>
          </a:fillRef>
          <a:effectRef idx="0">
            <a:schemeClr val="accent1"/>
          </a:effectRef>
          <a:fontRef idx="minor">
            <a:schemeClr val="tx1"/>
          </a:fontRef>
        </p:style>
      </p:cxnSp>
      <p:cxnSp>
        <p:nvCxnSpPr>
          <p:cNvPr id="25" name="Straight Connector 24"/>
          <p:cNvCxnSpPr>
            <a:stCxn id="13" idx="0"/>
          </p:cNvCxnSpPr>
          <p:nvPr/>
        </p:nvCxnSpPr>
        <p:spPr>
          <a:xfrm flipV="1">
            <a:off x="2633024" y="1917701"/>
            <a:ext cx="10584" cy="1363663"/>
          </a:xfrm>
          <a:prstGeom prst="line">
            <a:avLst/>
          </a:prstGeom>
          <a:ln w="76200"/>
        </p:spPr>
        <p:style>
          <a:lnRef idx="1">
            <a:schemeClr val="accent1"/>
          </a:lnRef>
          <a:fillRef idx="2">
            <a:schemeClr val="accent1"/>
          </a:fillRef>
          <a:effectRef idx="1">
            <a:schemeClr val="accent1"/>
          </a:effectRef>
          <a:fontRef idx="minor">
            <a:schemeClr val="dk1"/>
          </a:fontRef>
        </p:style>
      </p:cxnSp>
      <p:cxnSp>
        <p:nvCxnSpPr>
          <p:cNvPr id="27" name="Straight Connector 26"/>
          <p:cNvCxnSpPr>
            <a:stCxn id="12" idx="0"/>
          </p:cNvCxnSpPr>
          <p:nvPr/>
        </p:nvCxnSpPr>
        <p:spPr>
          <a:xfrm flipV="1">
            <a:off x="9770426" y="1917701"/>
            <a:ext cx="63500" cy="1412875"/>
          </a:xfrm>
          <a:prstGeom prst="line">
            <a:avLst/>
          </a:prstGeom>
          <a:ln w="76200"/>
        </p:spPr>
        <p:style>
          <a:lnRef idx="1">
            <a:schemeClr val="accent1"/>
          </a:lnRef>
          <a:fillRef idx="0">
            <a:schemeClr val="accent1"/>
          </a:fillRef>
          <a:effectRef idx="0">
            <a:schemeClr val="accent1"/>
          </a:effectRef>
          <a:fontRef idx="minor">
            <a:schemeClr val="tx1"/>
          </a:fontRef>
        </p:style>
      </p:cxnSp>
      <p:sp>
        <p:nvSpPr>
          <p:cNvPr id="3" name="Oval 2"/>
          <p:cNvSpPr/>
          <p:nvPr/>
        </p:nvSpPr>
        <p:spPr>
          <a:xfrm>
            <a:off x="237125" y="2531866"/>
            <a:ext cx="2404423" cy="524271"/>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2667" b="1" dirty="0">
                <a:solidFill>
                  <a:schemeClr val="tx1"/>
                </a:solidFill>
                <a:latin typeface="Arial" pitchFamily="34" charset="0"/>
                <a:cs typeface="Arial" pitchFamily="34" charset="0"/>
              </a:rPr>
              <a:t>350 </a:t>
            </a:r>
            <a:r>
              <a:rPr lang="en-US" sz="2667" b="1" dirty="0" err="1">
                <a:solidFill>
                  <a:schemeClr val="tx1"/>
                </a:solidFill>
                <a:latin typeface="Arial" pitchFamily="34" charset="0"/>
                <a:cs typeface="Arial" pitchFamily="34" charset="0"/>
              </a:rPr>
              <a:t>triệu</a:t>
            </a:r>
            <a:endParaRPr lang="en-US" sz="2667" b="1" dirty="0">
              <a:solidFill>
                <a:schemeClr val="tx1"/>
              </a:solidFill>
              <a:latin typeface="Arial" pitchFamily="34" charset="0"/>
              <a:cs typeface="Arial" pitchFamily="34" charset="0"/>
            </a:endParaRPr>
          </a:p>
        </p:txBody>
      </p:sp>
      <p:sp>
        <p:nvSpPr>
          <p:cNvPr id="24" name="Oval 23"/>
          <p:cNvSpPr/>
          <p:nvPr/>
        </p:nvSpPr>
        <p:spPr>
          <a:xfrm>
            <a:off x="4840709" y="2726931"/>
            <a:ext cx="3109383" cy="8890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3733" dirty="0">
                <a:solidFill>
                  <a:schemeClr val="tx1"/>
                </a:solidFill>
                <a:latin typeface="Arial" pitchFamily="34" charset="0"/>
                <a:cs typeface="Arial" pitchFamily="34" charset="0"/>
              </a:rPr>
              <a:t>800 </a:t>
            </a:r>
            <a:r>
              <a:rPr lang="en-US" sz="3733" dirty="0" err="1">
                <a:solidFill>
                  <a:schemeClr val="tx1"/>
                </a:solidFill>
                <a:latin typeface="Arial" pitchFamily="34" charset="0"/>
                <a:cs typeface="Arial" pitchFamily="34" charset="0"/>
              </a:rPr>
              <a:t>triêu</a:t>
            </a:r>
            <a:endParaRPr lang="en-US" sz="3733" dirty="0">
              <a:solidFill>
                <a:schemeClr val="tx1"/>
              </a:solidFill>
              <a:latin typeface="Arial" pitchFamily="34" charset="0"/>
              <a:cs typeface="Arial" pitchFamily="34" charset="0"/>
            </a:endParaRPr>
          </a:p>
        </p:txBody>
      </p:sp>
      <p:sp>
        <p:nvSpPr>
          <p:cNvPr id="28" name="Oval 27"/>
          <p:cNvSpPr/>
          <p:nvPr/>
        </p:nvSpPr>
        <p:spPr>
          <a:xfrm>
            <a:off x="9863559" y="2503290"/>
            <a:ext cx="2400299" cy="58142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2667" b="1" dirty="0">
                <a:solidFill>
                  <a:schemeClr val="tx1"/>
                </a:solidFill>
                <a:latin typeface="Arial" pitchFamily="34" charset="0"/>
                <a:cs typeface="Arial" pitchFamily="34" charset="0"/>
              </a:rPr>
              <a:t>600 </a:t>
            </a:r>
            <a:r>
              <a:rPr lang="en-US" sz="2667" b="1" dirty="0" err="1">
                <a:solidFill>
                  <a:schemeClr val="tx1"/>
                </a:solidFill>
                <a:latin typeface="Arial" pitchFamily="34" charset="0"/>
                <a:cs typeface="Arial" pitchFamily="34" charset="0"/>
              </a:rPr>
              <a:t>triêu</a:t>
            </a:r>
            <a:endParaRPr lang="en-US" sz="2667" b="1" dirty="0">
              <a:solidFill>
                <a:schemeClr val="tx1"/>
              </a:solidFill>
              <a:latin typeface="Arial" pitchFamily="34" charset="0"/>
              <a:cs typeface="Arial" pitchFamily="34" charset="0"/>
            </a:endParaRPr>
          </a:p>
        </p:txBody>
      </p:sp>
    </p:spTree>
    <p:extLst>
      <p:ext uri="{BB962C8B-B14F-4D97-AF65-F5344CB8AC3E}">
        <p14:creationId xmlns:p14="http://schemas.microsoft.com/office/powerpoint/2010/main" val="1968509981"/>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1)">
                                      <p:cBhvr>
                                        <p:cTn id="7" dur="2000"/>
                                        <p:tgtEl>
                                          <p:spTgt spid="5"/>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1000"/>
                                        <p:tgtEl>
                                          <p:spTgt spid="8"/>
                                        </p:tgtEl>
                                      </p:cBhvr>
                                    </p:animEffect>
                                    <p:anim calcmode="lin" valueType="num">
                                      <p:cBhvr>
                                        <p:cTn id="13" dur="1000" fill="hold"/>
                                        <p:tgtEl>
                                          <p:spTgt spid="8"/>
                                        </p:tgtEl>
                                        <p:attrNameLst>
                                          <p:attrName>ppt_x</p:attrName>
                                        </p:attrNameLst>
                                      </p:cBhvr>
                                      <p:tavLst>
                                        <p:tav tm="0">
                                          <p:val>
                                            <p:strVal val="#ppt_x"/>
                                          </p:val>
                                        </p:tav>
                                        <p:tav tm="100000">
                                          <p:val>
                                            <p:strVal val="#ppt_x"/>
                                          </p:val>
                                        </p:tav>
                                      </p:tavLst>
                                    </p:anim>
                                    <p:anim calcmode="lin" valueType="num">
                                      <p:cBhvr>
                                        <p:cTn id="14"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fade">
                                      <p:cBhvr>
                                        <p:cTn id="19" dur="1000"/>
                                        <p:tgtEl>
                                          <p:spTgt spid="10"/>
                                        </p:tgtEl>
                                      </p:cBhvr>
                                    </p:animEffect>
                                    <p:anim calcmode="lin" valueType="num">
                                      <p:cBhvr>
                                        <p:cTn id="20" dur="1000" fill="hold"/>
                                        <p:tgtEl>
                                          <p:spTgt spid="10"/>
                                        </p:tgtEl>
                                        <p:attrNameLst>
                                          <p:attrName>ppt_x</p:attrName>
                                        </p:attrNameLst>
                                      </p:cBhvr>
                                      <p:tavLst>
                                        <p:tav tm="0">
                                          <p:val>
                                            <p:strVal val="#ppt_x"/>
                                          </p:val>
                                        </p:tav>
                                        <p:tav tm="100000">
                                          <p:val>
                                            <p:strVal val="#ppt_x"/>
                                          </p:val>
                                        </p:tav>
                                      </p:tavLst>
                                    </p:anim>
                                    <p:anim calcmode="lin" valueType="num">
                                      <p:cBhvr>
                                        <p:cTn id="21"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22" fill="hold" nodeType="clickPar">
                      <p:stCondLst>
                        <p:cond delay="indefinite"/>
                      </p:stCondLst>
                      <p:childTnLst>
                        <p:par>
                          <p:cTn id="23" fill="hold" nodeType="withGroup">
                            <p:stCondLst>
                              <p:cond delay="0"/>
                            </p:stCondLst>
                            <p:childTnLst>
                              <p:par>
                                <p:cTn id="24" presetID="42" presetClass="entr" presetSubtype="0" fill="hold" grpId="0" nodeType="clickEffect">
                                  <p:stCondLst>
                                    <p:cond delay="0"/>
                                  </p:stCondLst>
                                  <p:childTnLst>
                                    <p:set>
                                      <p:cBhvr>
                                        <p:cTn id="25" dur="1" fill="hold">
                                          <p:stCondLst>
                                            <p:cond delay="0"/>
                                          </p:stCondLst>
                                        </p:cTn>
                                        <p:tgtEl>
                                          <p:spTgt spid="11"/>
                                        </p:tgtEl>
                                        <p:attrNameLst>
                                          <p:attrName>style.visibility</p:attrName>
                                        </p:attrNameLst>
                                      </p:cBhvr>
                                      <p:to>
                                        <p:strVal val="visible"/>
                                      </p:to>
                                    </p:set>
                                    <p:animEffect transition="in" filter="fade">
                                      <p:cBhvr>
                                        <p:cTn id="26" dur="1000"/>
                                        <p:tgtEl>
                                          <p:spTgt spid="11"/>
                                        </p:tgtEl>
                                      </p:cBhvr>
                                    </p:animEffect>
                                    <p:anim calcmode="lin" valueType="num">
                                      <p:cBhvr>
                                        <p:cTn id="27" dur="1000" fill="hold"/>
                                        <p:tgtEl>
                                          <p:spTgt spid="11"/>
                                        </p:tgtEl>
                                        <p:attrNameLst>
                                          <p:attrName>ppt_x</p:attrName>
                                        </p:attrNameLst>
                                      </p:cBhvr>
                                      <p:tavLst>
                                        <p:tav tm="0">
                                          <p:val>
                                            <p:strVal val="#ppt_x"/>
                                          </p:val>
                                        </p:tav>
                                        <p:tav tm="100000">
                                          <p:val>
                                            <p:strVal val="#ppt_x"/>
                                          </p:val>
                                        </p:tav>
                                      </p:tavLst>
                                    </p:anim>
                                    <p:anim calcmode="lin" valueType="num">
                                      <p:cBhvr>
                                        <p:cTn id="28"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29" fill="hold" nodeType="clickPar">
                      <p:stCondLst>
                        <p:cond delay="indefinite"/>
                      </p:stCondLst>
                      <p:childTnLst>
                        <p:par>
                          <p:cTn id="30" fill="hold" nodeType="withGroup">
                            <p:stCondLst>
                              <p:cond delay="0"/>
                            </p:stCondLst>
                            <p:childTnLst>
                              <p:par>
                                <p:cTn id="31" presetID="42" presetClass="entr" presetSubtype="0" fill="hold" grpId="0" nodeType="clickEffect">
                                  <p:stCondLst>
                                    <p:cond delay="0"/>
                                  </p:stCondLst>
                                  <p:childTnLst>
                                    <p:set>
                                      <p:cBhvr>
                                        <p:cTn id="32" dur="1" fill="hold">
                                          <p:stCondLst>
                                            <p:cond delay="0"/>
                                          </p:stCondLst>
                                        </p:cTn>
                                        <p:tgtEl>
                                          <p:spTgt spid="12"/>
                                        </p:tgtEl>
                                        <p:attrNameLst>
                                          <p:attrName>style.visibility</p:attrName>
                                        </p:attrNameLst>
                                      </p:cBhvr>
                                      <p:to>
                                        <p:strVal val="visible"/>
                                      </p:to>
                                    </p:set>
                                    <p:animEffect transition="in" filter="fade">
                                      <p:cBhvr>
                                        <p:cTn id="33" dur="1000"/>
                                        <p:tgtEl>
                                          <p:spTgt spid="12"/>
                                        </p:tgtEl>
                                      </p:cBhvr>
                                    </p:animEffect>
                                    <p:anim calcmode="lin" valueType="num">
                                      <p:cBhvr>
                                        <p:cTn id="34" dur="1000" fill="hold"/>
                                        <p:tgtEl>
                                          <p:spTgt spid="12"/>
                                        </p:tgtEl>
                                        <p:attrNameLst>
                                          <p:attrName>ppt_x</p:attrName>
                                        </p:attrNameLst>
                                      </p:cBhvr>
                                      <p:tavLst>
                                        <p:tav tm="0">
                                          <p:val>
                                            <p:strVal val="#ppt_x"/>
                                          </p:val>
                                        </p:tav>
                                        <p:tav tm="100000">
                                          <p:val>
                                            <p:strVal val="#ppt_x"/>
                                          </p:val>
                                        </p:tav>
                                      </p:tavLst>
                                    </p:anim>
                                    <p:anim calcmode="lin" valueType="num">
                                      <p:cBhvr>
                                        <p:cTn id="35"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par>
                    <p:cTn id="36" fill="hold" nodeType="clickPar">
                      <p:stCondLst>
                        <p:cond delay="indefinite"/>
                      </p:stCondLst>
                      <p:childTnLst>
                        <p:par>
                          <p:cTn id="37" fill="hold" nodeType="withGroup">
                            <p:stCondLst>
                              <p:cond delay="0"/>
                            </p:stCondLst>
                            <p:childTnLst>
                              <p:par>
                                <p:cTn id="38" presetID="42" presetClass="entr" presetSubtype="0" fill="hold" grpId="0" nodeType="clickEffect">
                                  <p:stCondLst>
                                    <p:cond delay="0"/>
                                  </p:stCondLst>
                                  <p:childTnLst>
                                    <p:set>
                                      <p:cBhvr>
                                        <p:cTn id="39" dur="1" fill="hold">
                                          <p:stCondLst>
                                            <p:cond delay="0"/>
                                          </p:stCondLst>
                                        </p:cTn>
                                        <p:tgtEl>
                                          <p:spTgt spid="13"/>
                                        </p:tgtEl>
                                        <p:attrNameLst>
                                          <p:attrName>style.visibility</p:attrName>
                                        </p:attrNameLst>
                                      </p:cBhvr>
                                      <p:to>
                                        <p:strVal val="visible"/>
                                      </p:to>
                                    </p:set>
                                    <p:animEffect transition="in" filter="fade">
                                      <p:cBhvr>
                                        <p:cTn id="40" dur="1000"/>
                                        <p:tgtEl>
                                          <p:spTgt spid="13"/>
                                        </p:tgtEl>
                                      </p:cBhvr>
                                    </p:animEffect>
                                    <p:anim calcmode="lin" valueType="num">
                                      <p:cBhvr>
                                        <p:cTn id="41" dur="1000" fill="hold"/>
                                        <p:tgtEl>
                                          <p:spTgt spid="13"/>
                                        </p:tgtEl>
                                        <p:attrNameLst>
                                          <p:attrName>ppt_x</p:attrName>
                                        </p:attrNameLst>
                                      </p:cBhvr>
                                      <p:tavLst>
                                        <p:tav tm="0">
                                          <p:val>
                                            <p:strVal val="#ppt_x"/>
                                          </p:val>
                                        </p:tav>
                                        <p:tav tm="100000">
                                          <p:val>
                                            <p:strVal val="#ppt_x"/>
                                          </p:val>
                                        </p:tav>
                                      </p:tavLst>
                                    </p:anim>
                                    <p:anim calcmode="lin" valueType="num">
                                      <p:cBhvr>
                                        <p:cTn id="42"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par>
                    <p:cTn id="43" fill="hold" nodeType="clickPar">
                      <p:stCondLst>
                        <p:cond delay="indefinite"/>
                      </p:stCondLst>
                      <p:childTnLst>
                        <p:par>
                          <p:cTn id="44" fill="hold" nodeType="withGroup">
                            <p:stCondLst>
                              <p:cond delay="0"/>
                            </p:stCondLst>
                            <p:childTnLst>
                              <p:par>
                                <p:cTn id="45" presetID="42" presetClass="entr" presetSubtype="0" fill="hold" grpId="0" nodeType="clickEffect">
                                  <p:stCondLst>
                                    <p:cond delay="0"/>
                                  </p:stCondLst>
                                  <p:childTnLst>
                                    <p:set>
                                      <p:cBhvr>
                                        <p:cTn id="46" dur="1" fill="hold">
                                          <p:stCondLst>
                                            <p:cond delay="0"/>
                                          </p:stCondLst>
                                        </p:cTn>
                                        <p:tgtEl>
                                          <p:spTgt spid="14"/>
                                        </p:tgtEl>
                                        <p:attrNameLst>
                                          <p:attrName>style.visibility</p:attrName>
                                        </p:attrNameLst>
                                      </p:cBhvr>
                                      <p:to>
                                        <p:strVal val="visible"/>
                                      </p:to>
                                    </p:set>
                                    <p:animEffect transition="in" filter="fade">
                                      <p:cBhvr>
                                        <p:cTn id="47" dur="1000"/>
                                        <p:tgtEl>
                                          <p:spTgt spid="14"/>
                                        </p:tgtEl>
                                      </p:cBhvr>
                                    </p:animEffect>
                                    <p:anim calcmode="lin" valueType="num">
                                      <p:cBhvr>
                                        <p:cTn id="48" dur="1000" fill="hold"/>
                                        <p:tgtEl>
                                          <p:spTgt spid="14"/>
                                        </p:tgtEl>
                                        <p:attrNameLst>
                                          <p:attrName>ppt_x</p:attrName>
                                        </p:attrNameLst>
                                      </p:cBhvr>
                                      <p:tavLst>
                                        <p:tav tm="0">
                                          <p:val>
                                            <p:strVal val="#ppt_x"/>
                                          </p:val>
                                        </p:tav>
                                        <p:tav tm="100000">
                                          <p:val>
                                            <p:strVal val="#ppt_x"/>
                                          </p:val>
                                        </p:tav>
                                      </p:tavLst>
                                    </p:anim>
                                    <p:anim calcmode="lin" valueType="num">
                                      <p:cBhvr>
                                        <p:cTn id="49"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par>
                    <p:cTn id="50" fill="hold" nodeType="clickPar">
                      <p:stCondLst>
                        <p:cond delay="indefinite"/>
                      </p:stCondLst>
                      <p:childTnLst>
                        <p:par>
                          <p:cTn id="51" fill="hold" nodeType="withGroup">
                            <p:stCondLst>
                              <p:cond delay="0"/>
                            </p:stCondLst>
                            <p:childTnLst>
                              <p:par>
                                <p:cTn id="52" presetID="42" presetClass="entr" presetSubtype="0" fill="hold" grpId="0" nodeType="clickEffect">
                                  <p:stCondLst>
                                    <p:cond delay="0"/>
                                  </p:stCondLst>
                                  <p:childTnLst>
                                    <p:set>
                                      <p:cBhvr>
                                        <p:cTn id="53" dur="1" fill="hold">
                                          <p:stCondLst>
                                            <p:cond delay="0"/>
                                          </p:stCondLst>
                                        </p:cTn>
                                        <p:tgtEl>
                                          <p:spTgt spid="15"/>
                                        </p:tgtEl>
                                        <p:attrNameLst>
                                          <p:attrName>style.visibility</p:attrName>
                                        </p:attrNameLst>
                                      </p:cBhvr>
                                      <p:to>
                                        <p:strVal val="visible"/>
                                      </p:to>
                                    </p:set>
                                    <p:animEffect transition="in" filter="fade">
                                      <p:cBhvr>
                                        <p:cTn id="54" dur="1000"/>
                                        <p:tgtEl>
                                          <p:spTgt spid="15"/>
                                        </p:tgtEl>
                                      </p:cBhvr>
                                    </p:animEffect>
                                    <p:anim calcmode="lin" valueType="num">
                                      <p:cBhvr>
                                        <p:cTn id="55" dur="1000" fill="hold"/>
                                        <p:tgtEl>
                                          <p:spTgt spid="15"/>
                                        </p:tgtEl>
                                        <p:attrNameLst>
                                          <p:attrName>ppt_x</p:attrName>
                                        </p:attrNameLst>
                                      </p:cBhvr>
                                      <p:tavLst>
                                        <p:tav tm="0">
                                          <p:val>
                                            <p:strVal val="#ppt_x"/>
                                          </p:val>
                                        </p:tav>
                                        <p:tav tm="100000">
                                          <p:val>
                                            <p:strVal val="#ppt_x"/>
                                          </p:val>
                                        </p:tav>
                                      </p:tavLst>
                                    </p:anim>
                                    <p:anim calcmode="lin" valueType="num">
                                      <p:cBhvr>
                                        <p:cTn id="56"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par>
                    <p:cTn id="57" fill="hold" nodeType="clickPar">
                      <p:stCondLst>
                        <p:cond delay="indefinite"/>
                      </p:stCondLst>
                      <p:childTnLst>
                        <p:par>
                          <p:cTn id="58" fill="hold" nodeType="withGroup">
                            <p:stCondLst>
                              <p:cond delay="0"/>
                            </p:stCondLst>
                            <p:childTnLst>
                              <p:par>
                                <p:cTn id="59" presetID="42" presetClass="entr" presetSubtype="0" fill="hold" grpId="0" nodeType="clickEffect">
                                  <p:stCondLst>
                                    <p:cond delay="0"/>
                                  </p:stCondLst>
                                  <p:childTnLst>
                                    <p:set>
                                      <p:cBhvr>
                                        <p:cTn id="60" dur="1" fill="hold">
                                          <p:stCondLst>
                                            <p:cond delay="0"/>
                                          </p:stCondLst>
                                        </p:cTn>
                                        <p:tgtEl>
                                          <p:spTgt spid="16"/>
                                        </p:tgtEl>
                                        <p:attrNameLst>
                                          <p:attrName>style.visibility</p:attrName>
                                        </p:attrNameLst>
                                      </p:cBhvr>
                                      <p:to>
                                        <p:strVal val="visible"/>
                                      </p:to>
                                    </p:set>
                                    <p:animEffect transition="in" filter="fade">
                                      <p:cBhvr>
                                        <p:cTn id="61" dur="1000"/>
                                        <p:tgtEl>
                                          <p:spTgt spid="16"/>
                                        </p:tgtEl>
                                      </p:cBhvr>
                                    </p:animEffect>
                                    <p:anim calcmode="lin" valueType="num">
                                      <p:cBhvr>
                                        <p:cTn id="62" dur="1000" fill="hold"/>
                                        <p:tgtEl>
                                          <p:spTgt spid="16"/>
                                        </p:tgtEl>
                                        <p:attrNameLst>
                                          <p:attrName>ppt_x</p:attrName>
                                        </p:attrNameLst>
                                      </p:cBhvr>
                                      <p:tavLst>
                                        <p:tav tm="0">
                                          <p:val>
                                            <p:strVal val="#ppt_x"/>
                                          </p:val>
                                        </p:tav>
                                        <p:tav tm="100000">
                                          <p:val>
                                            <p:strVal val="#ppt_x"/>
                                          </p:val>
                                        </p:tav>
                                      </p:tavLst>
                                    </p:anim>
                                    <p:anim calcmode="lin" valueType="num">
                                      <p:cBhvr>
                                        <p:cTn id="63"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8" grpId="0" animBg="1"/>
      <p:bldP spid="10" grpId="0" animBg="1"/>
      <p:bldP spid="11" grpId="0" animBg="1"/>
      <p:bldP spid="12" grpId="0" animBg="1"/>
      <p:bldP spid="13" grpId="0" animBg="1"/>
      <p:bldP spid="14" grpId="0" animBg="1"/>
      <p:bldP spid="15" grpId="0" animBg="1"/>
      <p:bldP spid="16" grpId="0" animBg="1"/>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4371868" y="66676"/>
            <a:ext cx="3674533" cy="696912"/>
          </a:xfrm>
          <a:prstGeom prst="rect">
            <a:avLst/>
          </a:prstGeom>
          <a:solidFill>
            <a:schemeClr val="bg2">
              <a:lumMod val="90000"/>
            </a:schemeClr>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a:defRPr/>
            </a:pPr>
            <a:r>
              <a:rPr lang="en-US" sz="4800" dirty="0" err="1">
                <a:latin typeface="Arial" pitchFamily="34" charset="0"/>
                <a:cs typeface="Arial" pitchFamily="34" charset="0"/>
              </a:rPr>
              <a:t>Vợ</a:t>
            </a:r>
            <a:r>
              <a:rPr lang="en-US" sz="4800" dirty="0">
                <a:latin typeface="Arial" pitchFamily="34" charset="0"/>
                <a:cs typeface="Arial" pitchFamily="34" charset="0"/>
              </a:rPr>
              <a:t> </a:t>
            </a:r>
            <a:r>
              <a:rPr lang="en-US" sz="4800" dirty="0" err="1">
                <a:latin typeface="Arial" pitchFamily="34" charset="0"/>
                <a:cs typeface="Arial" pitchFamily="34" charset="0"/>
              </a:rPr>
              <a:t>chết</a:t>
            </a:r>
            <a:endParaRPr lang="vi-VN" sz="4800" dirty="0">
              <a:cs typeface="Arial" pitchFamily="34" charset="0"/>
            </a:endParaRPr>
          </a:p>
        </p:txBody>
      </p:sp>
      <p:sp>
        <p:nvSpPr>
          <p:cNvPr id="8" name="Rounded Rectangle 7"/>
          <p:cNvSpPr/>
          <p:nvPr/>
        </p:nvSpPr>
        <p:spPr>
          <a:xfrm>
            <a:off x="433810" y="1430338"/>
            <a:ext cx="1551516" cy="974725"/>
          </a:xfrm>
          <a:prstGeom prst="roundRect">
            <a:avLst/>
          </a:prstGeom>
          <a:solidFill>
            <a:schemeClr val="accent6">
              <a:lumMod val="75000"/>
            </a:schemeClr>
          </a:solidFill>
          <a:ln/>
        </p:spPr>
        <p:style>
          <a:lnRef idx="1">
            <a:schemeClr val="accent1"/>
          </a:lnRef>
          <a:fillRef idx="2">
            <a:schemeClr val="accent1"/>
          </a:fillRef>
          <a:effectRef idx="1">
            <a:schemeClr val="accent1"/>
          </a:effectRef>
          <a:fontRef idx="minor">
            <a:schemeClr val="dk1"/>
          </a:fontRef>
        </p:style>
        <p:txBody>
          <a:bodyPr anchor="ctr"/>
          <a:lstStyle/>
          <a:p>
            <a:pPr>
              <a:defRPr/>
            </a:pPr>
            <a:r>
              <a:rPr lang="en-US" sz="4800" b="1" dirty="0">
                <a:latin typeface="Arial" pitchFamily="34" charset="0"/>
                <a:cs typeface="Arial" pitchFamily="34" charset="0"/>
              </a:rPr>
              <a:t>Cha  </a:t>
            </a:r>
            <a:r>
              <a:rPr lang="vi-VN" sz="4800" b="1" dirty="0">
                <a:cs typeface="Arial" pitchFamily="34" charset="0"/>
              </a:rPr>
              <a:t> </a:t>
            </a:r>
          </a:p>
        </p:txBody>
      </p:sp>
      <p:sp>
        <p:nvSpPr>
          <p:cNvPr id="10" name="Rounded Rectangle 9"/>
          <p:cNvSpPr/>
          <p:nvPr/>
        </p:nvSpPr>
        <p:spPr>
          <a:xfrm>
            <a:off x="3720993" y="5072063"/>
            <a:ext cx="2239433" cy="974725"/>
          </a:xfrm>
          <a:prstGeom prst="roundRect">
            <a:avLst/>
          </a:prstGeom>
          <a:solidFill>
            <a:srgbClr val="92D050"/>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4800" b="1" dirty="0">
                <a:latin typeface="Arial" pitchFamily="34" charset="0"/>
                <a:cs typeface="Arial" pitchFamily="34" charset="0"/>
              </a:rPr>
              <a:t>Con 1  </a:t>
            </a:r>
            <a:r>
              <a:rPr lang="vi-VN" sz="4800" b="1" dirty="0">
                <a:cs typeface="Arial" pitchFamily="34" charset="0"/>
              </a:rPr>
              <a:t> </a:t>
            </a:r>
          </a:p>
        </p:txBody>
      </p:sp>
      <p:sp>
        <p:nvSpPr>
          <p:cNvPr id="11" name="Rounded Rectangle 10"/>
          <p:cNvSpPr/>
          <p:nvPr/>
        </p:nvSpPr>
        <p:spPr>
          <a:xfrm>
            <a:off x="6866360" y="5043488"/>
            <a:ext cx="2239433" cy="974725"/>
          </a:xfrm>
          <a:prstGeom prst="roundRect">
            <a:avLst/>
          </a:prstGeom>
          <a:solidFill>
            <a:srgbClr val="92D050"/>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4800" b="1" dirty="0">
                <a:latin typeface="Arial" pitchFamily="34" charset="0"/>
                <a:cs typeface="Arial" pitchFamily="34" charset="0"/>
              </a:rPr>
              <a:t>Con 2  </a:t>
            </a:r>
            <a:r>
              <a:rPr lang="vi-VN" sz="4800" b="1" dirty="0">
                <a:cs typeface="Arial" pitchFamily="34" charset="0"/>
              </a:rPr>
              <a:t> </a:t>
            </a:r>
          </a:p>
        </p:txBody>
      </p:sp>
      <p:sp>
        <p:nvSpPr>
          <p:cNvPr id="12" name="Rounded Rectangle 11"/>
          <p:cNvSpPr/>
          <p:nvPr/>
        </p:nvSpPr>
        <p:spPr>
          <a:xfrm>
            <a:off x="8496193" y="3330576"/>
            <a:ext cx="2546351" cy="976312"/>
          </a:xfrm>
          <a:prstGeom prst="roundRect">
            <a:avLst/>
          </a:prstGeom>
          <a:solidFill>
            <a:srgbClr val="E4F41A"/>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4800" b="1" dirty="0" err="1">
                <a:latin typeface="Arial" pitchFamily="34" charset="0"/>
                <a:cs typeface="Arial" pitchFamily="34" charset="0"/>
              </a:rPr>
              <a:t>Vợ</a:t>
            </a:r>
            <a:endParaRPr lang="vi-VN" sz="4800" b="1" dirty="0">
              <a:cs typeface="Arial" pitchFamily="34" charset="0"/>
            </a:endParaRPr>
          </a:p>
        </p:txBody>
      </p:sp>
      <p:sp>
        <p:nvSpPr>
          <p:cNvPr id="13" name="Rounded Rectangle 12"/>
          <p:cNvSpPr/>
          <p:nvPr/>
        </p:nvSpPr>
        <p:spPr>
          <a:xfrm>
            <a:off x="1341860" y="3281363"/>
            <a:ext cx="2580217" cy="974725"/>
          </a:xfrm>
          <a:prstGeom prst="roundRect">
            <a:avLst/>
          </a:prstGeom>
          <a:solidFill>
            <a:schemeClr val="accent6">
              <a:lumMod val="75000"/>
            </a:schemeClr>
          </a:solidFill>
          <a:ln/>
        </p:spPr>
        <p:style>
          <a:lnRef idx="1">
            <a:schemeClr val="accent1"/>
          </a:lnRef>
          <a:fillRef idx="2">
            <a:schemeClr val="accent1"/>
          </a:fillRef>
          <a:effectRef idx="1">
            <a:schemeClr val="accent1"/>
          </a:effectRef>
          <a:fontRef idx="minor">
            <a:schemeClr val="dk1"/>
          </a:fontRef>
        </p:style>
        <p:txBody>
          <a:bodyPr anchor="ctr"/>
          <a:lstStyle/>
          <a:p>
            <a:pPr>
              <a:defRPr/>
            </a:pPr>
            <a:r>
              <a:rPr lang="en-US" sz="4800" b="1" dirty="0" err="1">
                <a:latin typeface="Arial" pitchFamily="34" charset="0"/>
                <a:cs typeface="Arial" pitchFamily="34" charset="0"/>
              </a:rPr>
              <a:t>Chồng</a:t>
            </a:r>
            <a:endParaRPr lang="vi-VN" sz="4800" b="1" dirty="0">
              <a:cs typeface="Arial" pitchFamily="34" charset="0"/>
            </a:endParaRPr>
          </a:p>
        </p:txBody>
      </p:sp>
      <p:sp>
        <p:nvSpPr>
          <p:cNvPr id="14" name="Rounded Rectangle 13"/>
          <p:cNvSpPr/>
          <p:nvPr/>
        </p:nvSpPr>
        <p:spPr>
          <a:xfrm>
            <a:off x="3301893" y="1430338"/>
            <a:ext cx="1284817" cy="974725"/>
          </a:xfrm>
          <a:prstGeom prst="roundRect">
            <a:avLst/>
          </a:prstGeom>
          <a:solidFill>
            <a:schemeClr val="accent6">
              <a:lumMod val="75000"/>
            </a:schemeClr>
          </a:solidFill>
          <a:ln/>
        </p:spPr>
        <p:style>
          <a:lnRef idx="1">
            <a:schemeClr val="accent1"/>
          </a:lnRef>
          <a:fillRef idx="2">
            <a:schemeClr val="accent1"/>
          </a:fillRef>
          <a:effectRef idx="1">
            <a:schemeClr val="accent1"/>
          </a:effectRef>
          <a:fontRef idx="minor">
            <a:schemeClr val="dk1"/>
          </a:fontRef>
        </p:style>
        <p:txBody>
          <a:bodyPr anchor="ctr"/>
          <a:lstStyle/>
          <a:p>
            <a:pPr>
              <a:defRPr/>
            </a:pPr>
            <a:r>
              <a:rPr lang="en-US" sz="4800" b="1" dirty="0" err="1">
                <a:latin typeface="Arial" pitchFamily="34" charset="0"/>
                <a:cs typeface="Arial" pitchFamily="34" charset="0"/>
              </a:rPr>
              <a:t>Mẹ</a:t>
            </a:r>
            <a:endParaRPr lang="vi-VN" sz="4800" b="1" dirty="0">
              <a:cs typeface="Arial" pitchFamily="34" charset="0"/>
            </a:endParaRPr>
          </a:p>
        </p:txBody>
      </p:sp>
      <p:sp>
        <p:nvSpPr>
          <p:cNvPr id="15" name="Rounded Rectangle 14"/>
          <p:cNvSpPr/>
          <p:nvPr/>
        </p:nvSpPr>
        <p:spPr>
          <a:xfrm>
            <a:off x="7696091" y="1430338"/>
            <a:ext cx="1551517" cy="974725"/>
          </a:xfrm>
          <a:prstGeom prst="roundRect">
            <a:avLst/>
          </a:prstGeom>
          <a:solidFill>
            <a:srgbClr val="E4F41A"/>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4800" b="1" dirty="0">
                <a:latin typeface="Arial" pitchFamily="34" charset="0"/>
                <a:cs typeface="Arial" pitchFamily="34" charset="0"/>
              </a:rPr>
              <a:t>Cha  </a:t>
            </a:r>
            <a:r>
              <a:rPr lang="vi-VN" sz="4800" b="1" dirty="0">
                <a:cs typeface="Arial" pitchFamily="34" charset="0"/>
              </a:rPr>
              <a:t> </a:t>
            </a:r>
          </a:p>
        </p:txBody>
      </p:sp>
      <p:sp>
        <p:nvSpPr>
          <p:cNvPr id="16" name="Rounded Rectangle 15"/>
          <p:cNvSpPr/>
          <p:nvPr/>
        </p:nvSpPr>
        <p:spPr>
          <a:xfrm>
            <a:off x="10420242" y="1412876"/>
            <a:ext cx="1286933" cy="976312"/>
          </a:xfrm>
          <a:prstGeom prst="roundRect">
            <a:avLst/>
          </a:prstGeom>
          <a:solidFill>
            <a:srgbClr val="E4F41A"/>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4800" b="1" dirty="0" err="1">
                <a:latin typeface="Arial" pitchFamily="34" charset="0"/>
                <a:cs typeface="Arial" pitchFamily="34" charset="0"/>
              </a:rPr>
              <a:t>Mẹ</a:t>
            </a:r>
            <a:endParaRPr lang="vi-VN" sz="4800" b="1" dirty="0">
              <a:cs typeface="Arial" pitchFamily="34" charset="0"/>
            </a:endParaRPr>
          </a:p>
        </p:txBody>
      </p:sp>
      <p:cxnSp>
        <p:nvCxnSpPr>
          <p:cNvPr id="4" name="Straight Connector 3"/>
          <p:cNvCxnSpPr>
            <a:stCxn id="13" idx="3"/>
            <a:endCxn id="12" idx="1"/>
          </p:cNvCxnSpPr>
          <p:nvPr/>
        </p:nvCxnSpPr>
        <p:spPr>
          <a:xfrm>
            <a:off x="3922077" y="3768725"/>
            <a:ext cx="4574116" cy="50800"/>
          </a:xfrm>
          <a:prstGeom prst="line">
            <a:avLst/>
          </a:prstGeom>
          <a:ln w="76200"/>
        </p:spPr>
        <p:style>
          <a:lnRef idx="1">
            <a:schemeClr val="accent1"/>
          </a:lnRef>
          <a:fillRef idx="0">
            <a:schemeClr val="accent1"/>
          </a:fillRef>
          <a:effectRef idx="0">
            <a:schemeClr val="accent1"/>
          </a:effectRef>
          <a:fontRef idx="minor">
            <a:schemeClr val="tx1"/>
          </a:fontRef>
        </p:style>
      </p:cxnSp>
      <p:cxnSp>
        <p:nvCxnSpPr>
          <p:cNvPr id="17" name="Straight Connector 16"/>
          <p:cNvCxnSpPr>
            <a:stCxn id="8" idx="3"/>
            <a:endCxn id="14" idx="1"/>
          </p:cNvCxnSpPr>
          <p:nvPr/>
        </p:nvCxnSpPr>
        <p:spPr>
          <a:xfrm>
            <a:off x="1985325" y="1917700"/>
            <a:ext cx="1316567" cy="0"/>
          </a:xfrm>
          <a:prstGeom prst="line">
            <a:avLst/>
          </a:prstGeom>
          <a:ln w="76200"/>
        </p:spPr>
        <p:style>
          <a:lnRef idx="1">
            <a:schemeClr val="accent1"/>
          </a:lnRef>
          <a:fillRef idx="2">
            <a:schemeClr val="accent1"/>
          </a:fillRef>
          <a:effectRef idx="1">
            <a:schemeClr val="accent1"/>
          </a:effectRef>
          <a:fontRef idx="minor">
            <a:schemeClr val="dk1"/>
          </a:fontRef>
        </p:style>
      </p:cxnSp>
      <p:cxnSp>
        <p:nvCxnSpPr>
          <p:cNvPr id="19" name="Straight Connector 18"/>
          <p:cNvCxnSpPr>
            <a:stCxn id="15" idx="3"/>
            <a:endCxn id="16" idx="1"/>
          </p:cNvCxnSpPr>
          <p:nvPr/>
        </p:nvCxnSpPr>
        <p:spPr>
          <a:xfrm flipV="1">
            <a:off x="9247610" y="1901827"/>
            <a:ext cx="1172633" cy="15875"/>
          </a:xfrm>
          <a:prstGeom prst="line">
            <a:avLst/>
          </a:prstGeom>
          <a:ln w="76200"/>
        </p:spPr>
        <p:style>
          <a:lnRef idx="1">
            <a:schemeClr val="accent1"/>
          </a:lnRef>
          <a:fillRef idx="0">
            <a:schemeClr val="accent1"/>
          </a:fillRef>
          <a:effectRef idx="0">
            <a:schemeClr val="accent1"/>
          </a:effectRef>
          <a:fontRef idx="minor">
            <a:schemeClr val="tx1"/>
          </a:fontRef>
        </p:style>
      </p:cxnSp>
      <p:cxnSp>
        <p:nvCxnSpPr>
          <p:cNvPr id="21" name="Straight Connector 20"/>
          <p:cNvCxnSpPr>
            <a:stCxn id="10" idx="0"/>
          </p:cNvCxnSpPr>
          <p:nvPr/>
        </p:nvCxnSpPr>
        <p:spPr>
          <a:xfrm flipV="1">
            <a:off x="4840708" y="3819526"/>
            <a:ext cx="1608667" cy="1252537"/>
          </a:xfrm>
          <a:prstGeom prst="line">
            <a:avLst/>
          </a:prstGeom>
          <a:ln w="76200"/>
        </p:spPr>
        <p:style>
          <a:lnRef idx="1">
            <a:schemeClr val="accent1"/>
          </a:lnRef>
          <a:fillRef idx="0">
            <a:schemeClr val="accent1"/>
          </a:fillRef>
          <a:effectRef idx="0">
            <a:schemeClr val="accent1"/>
          </a:effectRef>
          <a:fontRef idx="minor">
            <a:schemeClr val="tx1"/>
          </a:fontRef>
        </p:style>
      </p:cxnSp>
      <p:cxnSp>
        <p:nvCxnSpPr>
          <p:cNvPr id="23" name="Straight Connector 22"/>
          <p:cNvCxnSpPr>
            <a:endCxn id="11" idx="0"/>
          </p:cNvCxnSpPr>
          <p:nvPr/>
        </p:nvCxnSpPr>
        <p:spPr>
          <a:xfrm>
            <a:off x="6449377" y="3794125"/>
            <a:ext cx="1536700" cy="1249363"/>
          </a:xfrm>
          <a:prstGeom prst="line">
            <a:avLst/>
          </a:prstGeom>
          <a:ln w="76200"/>
        </p:spPr>
        <p:style>
          <a:lnRef idx="1">
            <a:schemeClr val="accent1"/>
          </a:lnRef>
          <a:fillRef idx="0">
            <a:schemeClr val="accent1"/>
          </a:fillRef>
          <a:effectRef idx="0">
            <a:schemeClr val="accent1"/>
          </a:effectRef>
          <a:fontRef idx="minor">
            <a:schemeClr val="tx1"/>
          </a:fontRef>
        </p:style>
      </p:cxnSp>
      <p:cxnSp>
        <p:nvCxnSpPr>
          <p:cNvPr id="25" name="Straight Connector 24"/>
          <p:cNvCxnSpPr>
            <a:stCxn id="13" idx="0"/>
          </p:cNvCxnSpPr>
          <p:nvPr/>
        </p:nvCxnSpPr>
        <p:spPr>
          <a:xfrm flipV="1">
            <a:off x="2633024" y="1917701"/>
            <a:ext cx="10584" cy="1363663"/>
          </a:xfrm>
          <a:prstGeom prst="line">
            <a:avLst/>
          </a:prstGeom>
          <a:ln w="76200"/>
        </p:spPr>
        <p:style>
          <a:lnRef idx="1">
            <a:schemeClr val="accent1"/>
          </a:lnRef>
          <a:fillRef idx="2">
            <a:schemeClr val="accent1"/>
          </a:fillRef>
          <a:effectRef idx="1">
            <a:schemeClr val="accent1"/>
          </a:effectRef>
          <a:fontRef idx="minor">
            <a:schemeClr val="dk1"/>
          </a:fontRef>
        </p:style>
      </p:cxnSp>
      <p:cxnSp>
        <p:nvCxnSpPr>
          <p:cNvPr id="27" name="Straight Connector 26"/>
          <p:cNvCxnSpPr>
            <a:stCxn id="12" idx="0"/>
          </p:cNvCxnSpPr>
          <p:nvPr/>
        </p:nvCxnSpPr>
        <p:spPr>
          <a:xfrm flipV="1">
            <a:off x="9770426" y="1917701"/>
            <a:ext cx="63500" cy="1412875"/>
          </a:xfrm>
          <a:prstGeom prst="line">
            <a:avLst/>
          </a:prstGeom>
          <a:ln w="76200"/>
        </p:spPr>
        <p:style>
          <a:lnRef idx="1">
            <a:schemeClr val="accent1"/>
          </a:lnRef>
          <a:fillRef idx="0">
            <a:schemeClr val="accent1"/>
          </a:fillRef>
          <a:effectRef idx="0">
            <a:schemeClr val="accent1"/>
          </a:effectRef>
          <a:fontRef idx="minor">
            <a:schemeClr val="tx1"/>
          </a:fontRef>
        </p:style>
      </p:cxnSp>
      <p:sp>
        <p:nvSpPr>
          <p:cNvPr id="3" name="Oval 2"/>
          <p:cNvSpPr/>
          <p:nvPr/>
        </p:nvSpPr>
        <p:spPr>
          <a:xfrm>
            <a:off x="227543" y="2726931"/>
            <a:ext cx="2404423" cy="524271"/>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2667" b="1" dirty="0">
                <a:solidFill>
                  <a:schemeClr val="tx1"/>
                </a:solidFill>
                <a:latin typeface="Arial" pitchFamily="34" charset="0"/>
                <a:cs typeface="Arial" pitchFamily="34" charset="0"/>
              </a:rPr>
              <a:t>350 </a:t>
            </a:r>
            <a:r>
              <a:rPr lang="en-US" sz="2667" b="1" dirty="0" err="1">
                <a:solidFill>
                  <a:schemeClr val="tx1"/>
                </a:solidFill>
                <a:latin typeface="Arial" pitchFamily="34" charset="0"/>
                <a:cs typeface="Arial" pitchFamily="34" charset="0"/>
              </a:rPr>
              <a:t>triệu</a:t>
            </a:r>
            <a:endParaRPr lang="en-US" sz="2667" b="1" dirty="0">
              <a:solidFill>
                <a:schemeClr val="tx1"/>
              </a:solidFill>
              <a:latin typeface="Arial" pitchFamily="34" charset="0"/>
              <a:cs typeface="Arial" pitchFamily="34" charset="0"/>
            </a:endParaRPr>
          </a:p>
        </p:txBody>
      </p:sp>
      <p:sp>
        <p:nvSpPr>
          <p:cNvPr id="24" name="Oval 23"/>
          <p:cNvSpPr/>
          <p:nvPr/>
        </p:nvSpPr>
        <p:spPr>
          <a:xfrm>
            <a:off x="4840709" y="2726931"/>
            <a:ext cx="3109383" cy="8890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3733" dirty="0">
                <a:solidFill>
                  <a:schemeClr val="tx1"/>
                </a:solidFill>
                <a:latin typeface="Arial" pitchFamily="34" charset="0"/>
                <a:cs typeface="Arial" pitchFamily="34" charset="0"/>
              </a:rPr>
              <a:t>800 </a:t>
            </a:r>
            <a:r>
              <a:rPr lang="en-US" sz="3733" dirty="0" err="1">
                <a:solidFill>
                  <a:schemeClr val="tx1"/>
                </a:solidFill>
                <a:latin typeface="Arial" pitchFamily="34" charset="0"/>
                <a:cs typeface="Arial" pitchFamily="34" charset="0"/>
              </a:rPr>
              <a:t>triêu</a:t>
            </a:r>
            <a:endParaRPr lang="en-US" sz="3733" dirty="0">
              <a:solidFill>
                <a:schemeClr val="tx1"/>
              </a:solidFill>
              <a:latin typeface="Arial" pitchFamily="34" charset="0"/>
              <a:cs typeface="Arial" pitchFamily="34" charset="0"/>
            </a:endParaRPr>
          </a:p>
        </p:txBody>
      </p:sp>
      <p:sp>
        <p:nvSpPr>
          <p:cNvPr id="28" name="Oval 27"/>
          <p:cNvSpPr/>
          <p:nvPr/>
        </p:nvSpPr>
        <p:spPr>
          <a:xfrm>
            <a:off x="9833925" y="2726930"/>
            <a:ext cx="2400299" cy="58142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2667" b="1" dirty="0">
                <a:solidFill>
                  <a:schemeClr val="tx1"/>
                </a:solidFill>
                <a:latin typeface="Arial" pitchFamily="34" charset="0"/>
                <a:cs typeface="Arial" pitchFamily="34" charset="0"/>
              </a:rPr>
              <a:t>600 </a:t>
            </a:r>
            <a:r>
              <a:rPr lang="en-US" sz="2667" b="1" dirty="0" err="1">
                <a:solidFill>
                  <a:schemeClr val="tx1"/>
                </a:solidFill>
                <a:latin typeface="Arial" pitchFamily="34" charset="0"/>
                <a:cs typeface="Arial" pitchFamily="34" charset="0"/>
              </a:rPr>
              <a:t>triêu</a:t>
            </a:r>
            <a:endParaRPr lang="en-US" sz="2667" b="1" dirty="0">
              <a:solidFill>
                <a:schemeClr val="tx1"/>
              </a:solidFill>
              <a:latin typeface="Arial" pitchFamily="34" charset="0"/>
              <a:cs typeface="Arial" pitchFamily="34" charset="0"/>
            </a:endParaRPr>
          </a:p>
        </p:txBody>
      </p:sp>
    </p:spTree>
    <p:extLst>
      <p:ext uri="{BB962C8B-B14F-4D97-AF65-F5344CB8AC3E}">
        <p14:creationId xmlns:p14="http://schemas.microsoft.com/office/powerpoint/2010/main" val="2385014019"/>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1)">
                                      <p:cBhvr>
                                        <p:cTn id="7" dur="2000"/>
                                        <p:tgtEl>
                                          <p:spTgt spid="5"/>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1000"/>
                                        <p:tgtEl>
                                          <p:spTgt spid="8"/>
                                        </p:tgtEl>
                                      </p:cBhvr>
                                    </p:animEffect>
                                    <p:anim calcmode="lin" valueType="num">
                                      <p:cBhvr>
                                        <p:cTn id="13" dur="1000" fill="hold"/>
                                        <p:tgtEl>
                                          <p:spTgt spid="8"/>
                                        </p:tgtEl>
                                        <p:attrNameLst>
                                          <p:attrName>ppt_x</p:attrName>
                                        </p:attrNameLst>
                                      </p:cBhvr>
                                      <p:tavLst>
                                        <p:tav tm="0">
                                          <p:val>
                                            <p:strVal val="#ppt_x"/>
                                          </p:val>
                                        </p:tav>
                                        <p:tav tm="100000">
                                          <p:val>
                                            <p:strVal val="#ppt_x"/>
                                          </p:val>
                                        </p:tav>
                                      </p:tavLst>
                                    </p:anim>
                                    <p:anim calcmode="lin" valueType="num">
                                      <p:cBhvr>
                                        <p:cTn id="14"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fade">
                                      <p:cBhvr>
                                        <p:cTn id="19" dur="1000"/>
                                        <p:tgtEl>
                                          <p:spTgt spid="10"/>
                                        </p:tgtEl>
                                      </p:cBhvr>
                                    </p:animEffect>
                                    <p:anim calcmode="lin" valueType="num">
                                      <p:cBhvr>
                                        <p:cTn id="20" dur="1000" fill="hold"/>
                                        <p:tgtEl>
                                          <p:spTgt spid="10"/>
                                        </p:tgtEl>
                                        <p:attrNameLst>
                                          <p:attrName>ppt_x</p:attrName>
                                        </p:attrNameLst>
                                      </p:cBhvr>
                                      <p:tavLst>
                                        <p:tav tm="0">
                                          <p:val>
                                            <p:strVal val="#ppt_x"/>
                                          </p:val>
                                        </p:tav>
                                        <p:tav tm="100000">
                                          <p:val>
                                            <p:strVal val="#ppt_x"/>
                                          </p:val>
                                        </p:tav>
                                      </p:tavLst>
                                    </p:anim>
                                    <p:anim calcmode="lin" valueType="num">
                                      <p:cBhvr>
                                        <p:cTn id="21"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22" fill="hold" nodeType="clickPar">
                      <p:stCondLst>
                        <p:cond delay="indefinite"/>
                      </p:stCondLst>
                      <p:childTnLst>
                        <p:par>
                          <p:cTn id="23" fill="hold" nodeType="withGroup">
                            <p:stCondLst>
                              <p:cond delay="0"/>
                            </p:stCondLst>
                            <p:childTnLst>
                              <p:par>
                                <p:cTn id="24" presetID="42" presetClass="entr" presetSubtype="0" fill="hold" grpId="0" nodeType="clickEffect">
                                  <p:stCondLst>
                                    <p:cond delay="0"/>
                                  </p:stCondLst>
                                  <p:childTnLst>
                                    <p:set>
                                      <p:cBhvr>
                                        <p:cTn id="25" dur="1" fill="hold">
                                          <p:stCondLst>
                                            <p:cond delay="0"/>
                                          </p:stCondLst>
                                        </p:cTn>
                                        <p:tgtEl>
                                          <p:spTgt spid="11"/>
                                        </p:tgtEl>
                                        <p:attrNameLst>
                                          <p:attrName>style.visibility</p:attrName>
                                        </p:attrNameLst>
                                      </p:cBhvr>
                                      <p:to>
                                        <p:strVal val="visible"/>
                                      </p:to>
                                    </p:set>
                                    <p:animEffect transition="in" filter="fade">
                                      <p:cBhvr>
                                        <p:cTn id="26" dur="1000"/>
                                        <p:tgtEl>
                                          <p:spTgt spid="11"/>
                                        </p:tgtEl>
                                      </p:cBhvr>
                                    </p:animEffect>
                                    <p:anim calcmode="lin" valueType="num">
                                      <p:cBhvr>
                                        <p:cTn id="27" dur="1000" fill="hold"/>
                                        <p:tgtEl>
                                          <p:spTgt spid="11"/>
                                        </p:tgtEl>
                                        <p:attrNameLst>
                                          <p:attrName>ppt_x</p:attrName>
                                        </p:attrNameLst>
                                      </p:cBhvr>
                                      <p:tavLst>
                                        <p:tav tm="0">
                                          <p:val>
                                            <p:strVal val="#ppt_x"/>
                                          </p:val>
                                        </p:tav>
                                        <p:tav tm="100000">
                                          <p:val>
                                            <p:strVal val="#ppt_x"/>
                                          </p:val>
                                        </p:tav>
                                      </p:tavLst>
                                    </p:anim>
                                    <p:anim calcmode="lin" valueType="num">
                                      <p:cBhvr>
                                        <p:cTn id="28"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29" fill="hold" nodeType="clickPar">
                      <p:stCondLst>
                        <p:cond delay="indefinite"/>
                      </p:stCondLst>
                      <p:childTnLst>
                        <p:par>
                          <p:cTn id="30" fill="hold" nodeType="withGroup">
                            <p:stCondLst>
                              <p:cond delay="0"/>
                            </p:stCondLst>
                            <p:childTnLst>
                              <p:par>
                                <p:cTn id="31" presetID="42" presetClass="entr" presetSubtype="0" fill="hold" grpId="0" nodeType="clickEffect">
                                  <p:stCondLst>
                                    <p:cond delay="0"/>
                                  </p:stCondLst>
                                  <p:childTnLst>
                                    <p:set>
                                      <p:cBhvr>
                                        <p:cTn id="32" dur="1" fill="hold">
                                          <p:stCondLst>
                                            <p:cond delay="0"/>
                                          </p:stCondLst>
                                        </p:cTn>
                                        <p:tgtEl>
                                          <p:spTgt spid="12"/>
                                        </p:tgtEl>
                                        <p:attrNameLst>
                                          <p:attrName>style.visibility</p:attrName>
                                        </p:attrNameLst>
                                      </p:cBhvr>
                                      <p:to>
                                        <p:strVal val="visible"/>
                                      </p:to>
                                    </p:set>
                                    <p:animEffect transition="in" filter="fade">
                                      <p:cBhvr>
                                        <p:cTn id="33" dur="1000"/>
                                        <p:tgtEl>
                                          <p:spTgt spid="12"/>
                                        </p:tgtEl>
                                      </p:cBhvr>
                                    </p:animEffect>
                                    <p:anim calcmode="lin" valueType="num">
                                      <p:cBhvr>
                                        <p:cTn id="34" dur="1000" fill="hold"/>
                                        <p:tgtEl>
                                          <p:spTgt spid="12"/>
                                        </p:tgtEl>
                                        <p:attrNameLst>
                                          <p:attrName>ppt_x</p:attrName>
                                        </p:attrNameLst>
                                      </p:cBhvr>
                                      <p:tavLst>
                                        <p:tav tm="0">
                                          <p:val>
                                            <p:strVal val="#ppt_x"/>
                                          </p:val>
                                        </p:tav>
                                        <p:tav tm="100000">
                                          <p:val>
                                            <p:strVal val="#ppt_x"/>
                                          </p:val>
                                        </p:tav>
                                      </p:tavLst>
                                    </p:anim>
                                    <p:anim calcmode="lin" valueType="num">
                                      <p:cBhvr>
                                        <p:cTn id="35"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par>
                    <p:cTn id="36" fill="hold" nodeType="clickPar">
                      <p:stCondLst>
                        <p:cond delay="indefinite"/>
                      </p:stCondLst>
                      <p:childTnLst>
                        <p:par>
                          <p:cTn id="37" fill="hold" nodeType="withGroup">
                            <p:stCondLst>
                              <p:cond delay="0"/>
                            </p:stCondLst>
                            <p:childTnLst>
                              <p:par>
                                <p:cTn id="38" presetID="42" presetClass="entr" presetSubtype="0" fill="hold" grpId="0" nodeType="clickEffect">
                                  <p:stCondLst>
                                    <p:cond delay="0"/>
                                  </p:stCondLst>
                                  <p:childTnLst>
                                    <p:set>
                                      <p:cBhvr>
                                        <p:cTn id="39" dur="1" fill="hold">
                                          <p:stCondLst>
                                            <p:cond delay="0"/>
                                          </p:stCondLst>
                                        </p:cTn>
                                        <p:tgtEl>
                                          <p:spTgt spid="13"/>
                                        </p:tgtEl>
                                        <p:attrNameLst>
                                          <p:attrName>style.visibility</p:attrName>
                                        </p:attrNameLst>
                                      </p:cBhvr>
                                      <p:to>
                                        <p:strVal val="visible"/>
                                      </p:to>
                                    </p:set>
                                    <p:animEffect transition="in" filter="fade">
                                      <p:cBhvr>
                                        <p:cTn id="40" dur="1000"/>
                                        <p:tgtEl>
                                          <p:spTgt spid="13"/>
                                        </p:tgtEl>
                                      </p:cBhvr>
                                    </p:animEffect>
                                    <p:anim calcmode="lin" valueType="num">
                                      <p:cBhvr>
                                        <p:cTn id="41" dur="1000" fill="hold"/>
                                        <p:tgtEl>
                                          <p:spTgt spid="13"/>
                                        </p:tgtEl>
                                        <p:attrNameLst>
                                          <p:attrName>ppt_x</p:attrName>
                                        </p:attrNameLst>
                                      </p:cBhvr>
                                      <p:tavLst>
                                        <p:tav tm="0">
                                          <p:val>
                                            <p:strVal val="#ppt_x"/>
                                          </p:val>
                                        </p:tav>
                                        <p:tav tm="100000">
                                          <p:val>
                                            <p:strVal val="#ppt_x"/>
                                          </p:val>
                                        </p:tav>
                                      </p:tavLst>
                                    </p:anim>
                                    <p:anim calcmode="lin" valueType="num">
                                      <p:cBhvr>
                                        <p:cTn id="42"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par>
                    <p:cTn id="43" fill="hold" nodeType="clickPar">
                      <p:stCondLst>
                        <p:cond delay="indefinite"/>
                      </p:stCondLst>
                      <p:childTnLst>
                        <p:par>
                          <p:cTn id="44" fill="hold" nodeType="withGroup">
                            <p:stCondLst>
                              <p:cond delay="0"/>
                            </p:stCondLst>
                            <p:childTnLst>
                              <p:par>
                                <p:cTn id="45" presetID="42" presetClass="entr" presetSubtype="0" fill="hold" grpId="0" nodeType="clickEffect">
                                  <p:stCondLst>
                                    <p:cond delay="0"/>
                                  </p:stCondLst>
                                  <p:childTnLst>
                                    <p:set>
                                      <p:cBhvr>
                                        <p:cTn id="46" dur="1" fill="hold">
                                          <p:stCondLst>
                                            <p:cond delay="0"/>
                                          </p:stCondLst>
                                        </p:cTn>
                                        <p:tgtEl>
                                          <p:spTgt spid="14"/>
                                        </p:tgtEl>
                                        <p:attrNameLst>
                                          <p:attrName>style.visibility</p:attrName>
                                        </p:attrNameLst>
                                      </p:cBhvr>
                                      <p:to>
                                        <p:strVal val="visible"/>
                                      </p:to>
                                    </p:set>
                                    <p:animEffect transition="in" filter="fade">
                                      <p:cBhvr>
                                        <p:cTn id="47" dur="1000"/>
                                        <p:tgtEl>
                                          <p:spTgt spid="14"/>
                                        </p:tgtEl>
                                      </p:cBhvr>
                                    </p:animEffect>
                                    <p:anim calcmode="lin" valueType="num">
                                      <p:cBhvr>
                                        <p:cTn id="48" dur="1000" fill="hold"/>
                                        <p:tgtEl>
                                          <p:spTgt spid="14"/>
                                        </p:tgtEl>
                                        <p:attrNameLst>
                                          <p:attrName>ppt_x</p:attrName>
                                        </p:attrNameLst>
                                      </p:cBhvr>
                                      <p:tavLst>
                                        <p:tav tm="0">
                                          <p:val>
                                            <p:strVal val="#ppt_x"/>
                                          </p:val>
                                        </p:tav>
                                        <p:tav tm="100000">
                                          <p:val>
                                            <p:strVal val="#ppt_x"/>
                                          </p:val>
                                        </p:tav>
                                      </p:tavLst>
                                    </p:anim>
                                    <p:anim calcmode="lin" valueType="num">
                                      <p:cBhvr>
                                        <p:cTn id="49"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par>
                    <p:cTn id="50" fill="hold" nodeType="clickPar">
                      <p:stCondLst>
                        <p:cond delay="indefinite"/>
                      </p:stCondLst>
                      <p:childTnLst>
                        <p:par>
                          <p:cTn id="51" fill="hold" nodeType="withGroup">
                            <p:stCondLst>
                              <p:cond delay="0"/>
                            </p:stCondLst>
                            <p:childTnLst>
                              <p:par>
                                <p:cTn id="52" presetID="42" presetClass="entr" presetSubtype="0" fill="hold" grpId="0" nodeType="clickEffect">
                                  <p:stCondLst>
                                    <p:cond delay="0"/>
                                  </p:stCondLst>
                                  <p:childTnLst>
                                    <p:set>
                                      <p:cBhvr>
                                        <p:cTn id="53" dur="1" fill="hold">
                                          <p:stCondLst>
                                            <p:cond delay="0"/>
                                          </p:stCondLst>
                                        </p:cTn>
                                        <p:tgtEl>
                                          <p:spTgt spid="15"/>
                                        </p:tgtEl>
                                        <p:attrNameLst>
                                          <p:attrName>style.visibility</p:attrName>
                                        </p:attrNameLst>
                                      </p:cBhvr>
                                      <p:to>
                                        <p:strVal val="visible"/>
                                      </p:to>
                                    </p:set>
                                    <p:animEffect transition="in" filter="fade">
                                      <p:cBhvr>
                                        <p:cTn id="54" dur="1000"/>
                                        <p:tgtEl>
                                          <p:spTgt spid="15"/>
                                        </p:tgtEl>
                                      </p:cBhvr>
                                    </p:animEffect>
                                    <p:anim calcmode="lin" valueType="num">
                                      <p:cBhvr>
                                        <p:cTn id="55" dur="1000" fill="hold"/>
                                        <p:tgtEl>
                                          <p:spTgt spid="15"/>
                                        </p:tgtEl>
                                        <p:attrNameLst>
                                          <p:attrName>ppt_x</p:attrName>
                                        </p:attrNameLst>
                                      </p:cBhvr>
                                      <p:tavLst>
                                        <p:tav tm="0">
                                          <p:val>
                                            <p:strVal val="#ppt_x"/>
                                          </p:val>
                                        </p:tav>
                                        <p:tav tm="100000">
                                          <p:val>
                                            <p:strVal val="#ppt_x"/>
                                          </p:val>
                                        </p:tav>
                                      </p:tavLst>
                                    </p:anim>
                                    <p:anim calcmode="lin" valueType="num">
                                      <p:cBhvr>
                                        <p:cTn id="56"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par>
                    <p:cTn id="57" fill="hold" nodeType="clickPar">
                      <p:stCondLst>
                        <p:cond delay="indefinite"/>
                      </p:stCondLst>
                      <p:childTnLst>
                        <p:par>
                          <p:cTn id="58" fill="hold" nodeType="withGroup">
                            <p:stCondLst>
                              <p:cond delay="0"/>
                            </p:stCondLst>
                            <p:childTnLst>
                              <p:par>
                                <p:cTn id="59" presetID="42" presetClass="entr" presetSubtype="0" fill="hold" grpId="0" nodeType="clickEffect">
                                  <p:stCondLst>
                                    <p:cond delay="0"/>
                                  </p:stCondLst>
                                  <p:childTnLst>
                                    <p:set>
                                      <p:cBhvr>
                                        <p:cTn id="60" dur="1" fill="hold">
                                          <p:stCondLst>
                                            <p:cond delay="0"/>
                                          </p:stCondLst>
                                        </p:cTn>
                                        <p:tgtEl>
                                          <p:spTgt spid="16"/>
                                        </p:tgtEl>
                                        <p:attrNameLst>
                                          <p:attrName>style.visibility</p:attrName>
                                        </p:attrNameLst>
                                      </p:cBhvr>
                                      <p:to>
                                        <p:strVal val="visible"/>
                                      </p:to>
                                    </p:set>
                                    <p:animEffect transition="in" filter="fade">
                                      <p:cBhvr>
                                        <p:cTn id="61" dur="1000"/>
                                        <p:tgtEl>
                                          <p:spTgt spid="16"/>
                                        </p:tgtEl>
                                      </p:cBhvr>
                                    </p:animEffect>
                                    <p:anim calcmode="lin" valueType="num">
                                      <p:cBhvr>
                                        <p:cTn id="62" dur="1000" fill="hold"/>
                                        <p:tgtEl>
                                          <p:spTgt spid="16"/>
                                        </p:tgtEl>
                                        <p:attrNameLst>
                                          <p:attrName>ppt_x</p:attrName>
                                        </p:attrNameLst>
                                      </p:cBhvr>
                                      <p:tavLst>
                                        <p:tav tm="0">
                                          <p:val>
                                            <p:strVal val="#ppt_x"/>
                                          </p:val>
                                        </p:tav>
                                        <p:tav tm="100000">
                                          <p:val>
                                            <p:strVal val="#ppt_x"/>
                                          </p:val>
                                        </p:tav>
                                      </p:tavLst>
                                    </p:anim>
                                    <p:anim calcmode="lin" valueType="num">
                                      <p:cBhvr>
                                        <p:cTn id="63"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8" grpId="0" animBg="1"/>
      <p:bldP spid="10" grpId="0" animBg="1"/>
      <p:bldP spid="11" grpId="0" animBg="1"/>
      <p:bldP spid="12" grpId="0" animBg="1"/>
      <p:bldP spid="13" grpId="0" animBg="1"/>
      <p:bldP spid="14" grpId="0" animBg="1"/>
      <p:bldP spid="15" grpId="0" animBg="1"/>
      <p:bldP spid="16" grpId="0" animBg="1"/>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2731797" y="712197"/>
            <a:ext cx="6833040" cy="696912"/>
          </a:xfrm>
          <a:prstGeom prst="rect">
            <a:avLst/>
          </a:prstGeom>
          <a:solidFill>
            <a:schemeClr val="bg2">
              <a:lumMod val="90000"/>
            </a:schemeClr>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a:defRPr/>
            </a:pPr>
            <a:r>
              <a:rPr lang="en-US" sz="4800" dirty="0" err="1">
                <a:latin typeface="Arial" pitchFamily="34" charset="0"/>
                <a:cs typeface="Arial" pitchFamily="34" charset="0"/>
              </a:rPr>
              <a:t>Hàng</a:t>
            </a:r>
            <a:r>
              <a:rPr lang="en-US" sz="4800" dirty="0">
                <a:latin typeface="Arial" pitchFamily="34" charset="0"/>
                <a:cs typeface="Arial" pitchFamily="34" charset="0"/>
              </a:rPr>
              <a:t> </a:t>
            </a:r>
            <a:r>
              <a:rPr lang="en-US" sz="4800" dirty="0" err="1">
                <a:latin typeface="Arial" pitchFamily="34" charset="0"/>
                <a:cs typeface="Arial" pitchFamily="34" charset="0"/>
              </a:rPr>
              <a:t>thừa</a:t>
            </a:r>
            <a:r>
              <a:rPr lang="en-US" sz="4800" dirty="0">
                <a:latin typeface="Arial" pitchFamily="34" charset="0"/>
                <a:cs typeface="Arial" pitchFamily="34" charset="0"/>
              </a:rPr>
              <a:t> </a:t>
            </a:r>
            <a:r>
              <a:rPr lang="en-US" sz="4800" dirty="0" err="1">
                <a:latin typeface="Arial" pitchFamily="34" charset="0"/>
                <a:cs typeface="Arial" pitchFamily="34" charset="0"/>
              </a:rPr>
              <a:t>kế</a:t>
            </a:r>
            <a:r>
              <a:rPr lang="en-US" sz="4800" dirty="0">
                <a:latin typeface="Arial" pitchFamily="34" charset="0"/>
                <a:cs typeface="Arial" pitchFamily="34" charset="0"/>
              </a:rPr>
              <a:t> </a:t>
            </a:r>
            <a:r>
              <a:rPr lang="en-US" sz="4800" dirty="0" err="1">
                <a:latin typeface="Arial" pitchFamily="34" charset="0"/>
                <a:cs typeface="Arial" pitchFamily="34" charset="0"/>
              </a:rPr>
              <a:t>thứ</a:t>
            </a:r>
            <a:r>
              <a:rPr lang="en-US" sz="4800" dirty="0">
                <a:latin typeface="Arial" pitchFamily="34" charset="0"/>
                <a:cs typeface="Arial" pitchFamily="34" charset="0"/>
              </a:rPr>
              <a:t> </a:t>
            </a:r>
            <a:r>
              <a:rPr lang="en-US" sz="4800" dirty="0" err="1">
                <a:latin typeface="Arial" pitchFamily="34" charset="0"/>
                <a:cs typeface="Arial" pitchFamily="34" charset="0"/>
              </a:rPr>
              <a:t>hai</a:t>
            </a:r>
            <a:endParaRPr lang="vi-VN" sz="4800" dirty="0">
              <a:cs typeface="Arial" pitchFamily="34" charset="0"/>
            </a:endParaRPr>
          </a:p>
        </p:txBody>
      </p:sp>
      <p:sp>
        <p:nvSpPr>
          <p:cNvPr id="9" name="Rounded Rectangle 8"/>
          <p:cNvSpPr/>
          <p:nvPr/>
        </p:nvSpPr>
        <p:spPr>
          <a:xfrm>
            <a:off x="655093" y="1473403"/>
            <a:ext cx="10986448" cy="4334764"/>
          </a:xfrm>
          <a:prstGeom prst="roundRect">
            <a:avLst/>
          </a:prstGeom>
          <a:solidFill>
            <a:schemeClr val="accent6">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marL="761981" indent="-761981">
              <a:buFontTx/>
              <a:buChar char="-"/>
              <a:defRPr/>
            </a:pPr>
            <a:r>
              <a:rPr lang="vi-VN" sz="4800" dirty="0">
                <a:cs typeface="Arial" pitchFamily="34" charset="0"/>
              </a:rPr>
              <a:t>Ông nội, bà nội, ông ngoại, bà ngoại, </a:t>
            </a:r>
            <a:endParaRPr lang="en-US" sz="4800" dirty="0">
              <a:latin typeface="Arial" pitchFamily="34" charset="0"/>
              <a:cs typeface="Arial" pitchFamily="34" charset="0"/>
            </a:endParaRPr>
          </a:p>
          <a:p>
            <a:pPr marL="761981" indent="-761981">
              <a:buFontTx/>
              <a:buChar char="-"/>
              <a:defRPr/>
            </a:pPr>
            <a:r>
              <a:rPr lang="vi-VN" sz="4800" dirty="0">
                <a:cs typeface="Arial" pitchFamily="34" charset="0"/>
              </a:rPr>
              <a:t>anh ruột, chị ruột, em ruột của người chết; </a:t>
            </a:r>
            <a:endParaRPr lang="en-US" sz="4800" dirty="0">
              <a:latin typeface="Arial" pitchFamily="34" charset="0"/>
              <a:cs typeface="Arial" pitchFamily="34" charset="0"/>
            </a:endParaRPr>
          </a:p>
          <a:p>
            <a:pPr marL="761981" indent="-761981">
              <a:buFontTx/>
              <a:buChar char="-"/>
              <a:defRPr/>
            </a:pPr>
            <a:r>
              <a:rPr lang="vi-VN" sz="4800" dirty="0">
                <a:cs typeface="Arial" pitchFamily="34" charset="0"/>
              </a:rPr>
              <a:t>cháu ruột của người chết mà người chết là ông nội, bà nội, ông ngoại, bà ngoại, </a:t>
            </a:r>
            <a:endParaRPr lang="en-US" sz="4800" dirty="0">
              <a:latin typeface="Arial" pitchFamily="34" charset="0"/>
              <a:cs typeface="Arial" pitchFamily="34" charset="0"/>
            </a:endParaRPr>
          </a:p>
        </p:txBody>
      </p:sp>
      <p:sp>
        <p:nvSpPr>
          <p:cNvPr id="7" name="Rounded Rectangle 6"/>
          <p:cNvSpPr/>
          <p:nvPr/>
        </p:nvSpPr>
        <p:spPr>
          <a:xfrm>
            <a:off x="6616701" y="5395417"/>
            <a:ext cx="4560815" cy="825500"/>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4800" dirty="0">
                <a:cs typeface="Arial" pitchFamily="34" charset="0"/>
              </a:rPr>
              <a:t> </a:t>
            </a:r>
            <a:r>
              <a:rPr lang="en-US" sz="4800" dirty="0" smtClean="0">
                <a:cs typeface="Arial" pitchFamily="34" charset="0"/>
              </a:rPr>
              <a:t>…</a:t>
            </a:r>
            <a:endParaRPr lang="vi-VN" sz="4800" dirty="0">
              <a:cs typeface="Arial" pitchFamily="34" charset="0"/>
            </a:endParaRPr>
          </a:p>
        </p:txBody>
      </p:sp>
    </p:spTree>
    <p:extLst>
      <p:ext uri="{BB962C8B-B14F-4D97-AF65-F5344CB8AC3E}">
        <p14:creationId xmlns:p14="http://schemas.microsoft.com/office/powerpoint/2010/main" val="2534759859"/>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1)">
                                      <p:cBhvr>
                                        <p:cTn id="7" dur="2000"/>
                                        <p:tgtEl>
                                          <p:spTgt spid="5"/>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1000"/>
                                        <p:tgtEl>
                                          <p:spTgt spid="9"/>
                                        </p:tgtEl>
                                      </p:cBhvr>
                                    </p:animEffect>
                                    <p:anim calcmode="lin" valueType="num">
                                      <p:cBhvr>
                                        <p:cTn id="13" dur="1000" fill="hold"/>
                                        <p:tgtEl>
                                          <p:spTgt spid="9"/>
                                        </p:tgtEl>
                                        <p:attrNameLst>
                                          <p:attrName>ppt_x</p:attrName>
                                        </p:attrNameLst>
                                      </p:cBhvr>
                                      <p:tavLst>
                                        <p:tav tm="0">
                                          <p:val>
                                            <p:strVal val="#ppt_x"/>
                                          </p:val>
                                        </p:tav>
                                        <p:tav tm="100000">
                                          <p:val>
                                            <p:strVal val="#ppt_x"/>
                                          </p:val>
                                        </p:tav>
                                      </p:tavLst>
                                    </p:anim>
                                    <p:anim calcmode="lin" valueType="num">
                                      <p:cBhvr>
                                        <p:cTn id="14"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fade">
                                      <p:cBhvr>
                                        <p:cTn id="19" dur="1000"/>
                                        <p:tgtEl>
                                          <p:spTgt spid="7"/>
                                        </p:tgtEl>
                                      </p:cBhvr>
                                    </p:animEffect>
                                    <p:anim calcmode="lin" valueType="num">
                                      <p:cBhvr>
                                        <p:cTn id="20" dur="1000" fill="hold"/>
                                        <p:tgtEl>
                                          <p:spTgt spid="7"/>
                                        </p:tgtEl>
                                        <p:attrNameLst>
                                          <p:attrName>ppt_x</p:attrName>
                                        </p:attrNameLst>
                                      </p:cBhvr>
                                      <p:tavLst>
                                        <p:tav tm="0">
                                          <p:val>
                                            <p:strVal val="#ppt_x"/>
                                          </p:val>
                                        </p:tav>
                                        <p:tav tm="100000">
                                          <p:val>
                                            <p:strVal val="#ppt_x"/>
                                          </p:val>
                                        </p:tav>
                                      </p:tavLst>
                                    </p:anim>
                                    <p:anim calcmode="lin" valueType="num">
                                      <p:cBhvr>
                                        <p:cTn id="21"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9" grpId="0" animBg="1"/>
      <p:bldP spid="7" grpId="0" animBg="1"/>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ounded Rectangle 9"/>
          <p:cNvSpPr/>
          <p:nvPr/>
        </p:nvSpPr>
        <p:spPr>
          <a:xfrm>
            <a:off x="4578353" y="4195764"/>
            <a:ext cx="4057649" cy="974725"/>
          </a:xfrm>
          <a:prstGeom prst="roundRect">
            <a:avLst/>
          </a:prstGeom>
          <a:solidFill>
            <a:srgbClr val="92D050"/>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4800" b="1" dirty="0">
                <a:latin typeface="Arial" pitchFamily="34" charset="0"/>
                <a:cs typeface="Arial" pitchFamily="34" charset="0"/>
              </a:rPr>
              <a:t>Con </a:t>
            </a:r>
            <a:r>
              <a:rPr lang="en-US" sz="4800" b="1" dirty="0" err="1">
                <a:latin typeface="Arial" pitchFamily="34" charset="0"/>
                <a:cs typeface="Arial" pitchFamily="34" charset="0"/>
              </a:rPr>
              <a:t>nuôi</a:t>
            </a:r>
            <a:r>
              <a:rPr lang="en-US" sz="4800" b="1" dirty="0">
                <a:latin typeface="Arial" pitchFamily="34" charset="0"/>
                <a:cs typeface="Arial" pitchFamily="34" charset="0"/>
              </a:rPr>
              <a:t>  1  </a:t>
            </a:r>
            <a:r>
              <a:rPr lang="vi-VN" sz="4800" b="1" dirty="0">
                <a:cs typeface="Arial" pitchFamily="34" charset="0"/>
              </a:rPr>
              <a:t> </a:t>
            </a:r>
          </a:p>
        </p:txBody>
      </p:sp>
      <p:sp>
        <p:nvSpPr>
          <p:cNvPr id="12" name="Rounded Rectangle 11"/>
          <p:cNvSpPr/>
          <p:nvPr/>
        </p:nvSpPr>
        <p:spPr>
          <a:xfrm>
            <a:off x="5679019" y="1930401"/>
            <a:ext cx="1856316" cy="976313"/>
          </a:xfrm>
          <a:prstGeom prst="roundRect">
            <a:avLst/>
          </a:prstGeom>
          <a:solidFill>
            <a:srgbClr val="E4F41A"/>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4800" b="1" dirty="0" err="1">
                <a:latin typeface="Arial" pitchFamily="34" charset="0"/>
                <a:cs typeface="Arial" pitchFamily="34" charset="0"/>
              </a:rPr>
              <a:t>Lan</a:t>
            </a:r>
            <a:endParaRPr lang="vi-VN" sz="4800" b="1" dirty="0">
              <a:cs typeface="Arial" pitchFamily="34" charset="0"/>
            </a:endParaRPr>
          </a:p>
        </p:txBody>
      </p:sp>
      <p:sp>
        <p:nvSpPr>
          <p:cNvPr id="28" name="Oval 27"/>
          <p:cNvSpPr/>
          <p:nvPr/>
        </p:nvSpPr>
        <p:spPr>
          <a:xfrm>
            <a:off x="5617635" y="912813"/>
            <a:ext cx="1979084" cy="8890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3733" b="1" dirty="0">
                <a:solidFill>
                  <a:schemeClr val="tx1"/>
                </a:solidFill>
                <a:latin typeface="Arial" pitchFamily="34" charset="0"/>
                <a:cs typeface="Arial" pitchFamily="34" charset="0"/>
              </a:rPr>
              <a:t>9 </a:t>
            </a:r>
            <a:r>
              <a:rPr lang="en-US" sz="3733" b="1" dirty="0" err="1">
                <a:solidFill>
                  <a:schemeClr val="tx1"/>
                </a:solidFill>
                <a:latin typeface="Arial" pitchFamily="34" charset="0"/>
                <a:cs typeface="Arial" pitchFamily="34" charset="0"/>
              </a:rPr>
              <a:t>tỉ</a:t>
            </a:r>
            <a:endParaRPr lang="en-US" sz="3733" b="1" dirty="0">
              <a:solidFill>
                <a:schemeClr val="tx1"/>
              </a:solidFill>
              <a:latin typeface="Arial" pitchFamily="34" charset="0"/>
              <a:cs typeface="Arial" pitchFamily="34" charset="0"/>
            </a:endParaRPr>
          </a:p>
        </p:txBody>
      </p:sp>
      <p:cxnSp>
        <p:nvCxnSpPr>
          <p:cNvPr id="22" name="Straight Connector 21"/>
          <p:cNvCxnSpPr/>
          <p:nvPr/>
        </p:nvCxnSpPr>
        <p:spPr>
          <a:xfrm>
            <a:off x="7535334" y="2408239"/>
            <a:ext cx="2201333"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30" name="Rounded Rectangle 29"/>
          <p:cNvSpPr/>
          <p:nvPr/>
        </p:nvSpPr>
        <p:spPr>
          <a:xfrm>
            <a:off x="1621367" y="1930401"/>
            <a:ext cx="1856317" cy="976313"/>
          </a:xfrm>
          <a:prstGeom prst="roundRect">
            <a:avLst/>
          </a:prstGeom>
          <a:solidFill>
            <a:srgbClr val="E4F41A"/>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4800" b="1" dirty="0" err="1">
                <a:latin typeface="Arial" pitchFamily="34" charset="0"/>
                <a:cs typeface="Arial" pitchFamily="34" charset="0"/>
              </a:rPr>
              <a:t>Em</a:t>
            </a:r>
            <a:r>
              <a:rPr lang="en-US" sz="4800" b="1" dirty="0">
                <a:latin typeface="Arial" pitchFamily="34" charset="0"/>
                <a:cs typeface="Arial" pitchFamily="34" charset="0"/>
              </a:rPr>
              <a:t> 1</a:t>
            </a:r>
            <a:endParaRPr lang="vi-VN" sz="4800" b="1" dirty="0">
              <a:cs typeface="Arial" pitchFamily="34" charset="0"/>
            </a:endParaRPr>
          </a:p>
        </p:txBody>
      </p:sp>
      <p:sp>
        <p:nvSpPr>
          <p:cNvPr id="31" name="Rounded Rectangle 30"/>
          <p:cNvSpPr/>
          <p:nvPr/>
        </p:nvSpPr>
        <p:spPr>
          <a:xfrm>
            <a:off x="9736667" y="1920877"/>
            <a:ext cx="1856317" cy="976313"/>
          </a:xfrm>
          <a:prstGeom prst="roundRect">
            <a:avLst/>
          </a:prstGeom>
          <a:solidFill>
            <a:srgbClr val="E4F41A"/>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4800" b="1" dirty="0" err="1">
                <a:latin typeface="Arial" pitchFamily="34" charset="0"/>
                <a:cs typeface="Arial" pitchFamily="34" charset="0"/>
              </a:rPr>
              <a:t>Em</a:t>
            </a:r>
            <a:r>
              <a:rPr lang="en-US" sz="4800" b="1" dirty="0">
                <a:latin typeface="Arial" pitchFamily="34" charset="0"/>
                <a:cs typeface="Arial" pitchFamily="34" charset="0"/>
              </a:rPr>
              <a:t> 2</a:t>
            </a:r>
            <a:endParaRPr lang="vi-VN" sz="4800" b="1" dirty="0">
              <a:cs typeface="Arial" pitchFamily="34" charset="0"/>
            </a:endParaRPr>
          </a:p>
        </p:txBody>
      </p:sp>
      <p:cxnSp>
        <p:nvCxnSpPr>
          <p:cNvPr id="32" name="Straight Connector 31"/>
          <p:cNvCxnSpPr/>
          <p:nvPr/>
        </p:nvCxnSpPr>
        <p:spPr>
          <a:xfrm>
            <a:off x="3477684" y="2419351"/>
            <a:ext cx="2201333"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33" name="Straight Connector 32"/>
          <p:cNvCxnSpPr>
            <a:stCxn id="12" idx="2"/>
            <a:endCxn id="10" idx="0"/>
          </p:cNvCxnSpPr>
          <p:nvPr/>
        </p:nvCxnSpPr>
        <p:spPr>
          <a:xfrm>
            <a:off x="6606117" y="2906713"/>
            <a:ext cx="0" cy="1289051"/>
          </a:xfrm>
          <a:prstGeom prst="line">
            <a:avLst/>
          </a:prstGeom>
          <a:ln w="76200"/>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815333799"/>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2"/>
                                        </p:tgtEl>
                                        <p:attrNameLst>
                                          <p:attrName>style.visibility</p:attrName>
                                        </p:attrNameLst>
                                      </p:cBhvr>
                                      <p:to>
                                        <p:strVal val="visible"/>
                                      </p:to>
                                    </p:set>
                                    <p:animEffect transition="in" filter="fade">
                                      <p:cBhvr>
                                        <p:cTn id="14" dur="1000"/>
                                        <p:tgtEl>
                                          <p:spTgt spid="12"/>
                                        </p:tgtEl>
                                      </p:cBhvr>
                                    </p:animEffect>
                                    <p:anim calcmode="lin" valueType="num">
                                      <p:cBhvr>
                                        <p:cTn id="15" dur="1000" fill="hold"/>
                                        <p:tgtEl>
                                          <p:spTgt spid="12"/>
                                        </p:tgtEl>
                                        <p:attrNameLst>
                                          <p:attrName>ppt_x</p:attrName>
                                        </p:attrNameLst>
                                      </p:cBhvr>
                                      <p:tavLst>
                                        <p:tav tm="0">
                                          <p:val>
                                            <p:strVal val="#ppt_x"/>
                                          </p:val>
                                        </p:tav>
                                        <p:tav tm="100000">
                                          <p:val>
                                            <p:strVal val="#ppt_x"/>
                                          </p:val>
                                        </p:tav>
                                      </p:tavLst>
                                    </p:anim>
                                    <p:anim calcmode="lin" valueType="num">
                                      <p:cBhvr>
                                        <p:cTn id="16"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0"/>
                                        </p:tgtEl>
                                        <p:attrNameLst>
                                          <p:attrName>style.visibility</p:attrName>
                                        </p:attrNameLst>
                                      </p:cBhvr>
                                      <p:to>
                                        <p:strVal val="visible"/>
                                      </p:to>
                                    </p:set>
                                    <p:animEffect transition="in" filter="fade">
                                      <p:cBhvr>
                                        <p:cTn id="21" dur="1000"/>
                                        <p:tgtEl>
                                          <p:spTgt spid="30"/>
                                        </p:tgtEl>
                                      </p:cBhvr>
                                    </p:animEffect>
                                    <p:anim calcmode="lin" valueType="num">
                                      <p:cBhvr>
                                        <p:cTn id="22" dur="1000" fill="hold"/>
                                        <p:tgtEl>
                                          <p:spTgt spid="30"/>
                                        </p:tgtEl>
                                        <p:attrNameLst>
                                          <p:attrName>ppt_x</p:attrName>
                                        </p:attrNameLst>
                                      </p:cBhvr>
                                      <p:tavLst>
                                        <p:tav tm="0">
                                          <p:val>
                                            <p:strVal val="#ppt_x"/>
                                          </p:val>
                                        </p:tav>
                                        <p:tav tm="100000">
                                          <p:val>
                                            <p:strVal val="#ppt_x"/>
                                          </p:val>
                                        </p:tav>
                                      </p:tavLst>
                                    </p:anim>
                                    <p:anim calcmode="lin" valueType="num">
                                      <p:cBhvr>
                                        <p:cTn id="23" dur="1000" fill="hold"/>
                                        <p:tgtEl>
                                          <p:spTgt spid="30"/>
                                        </p:tgtEl>
                                        <p:attrNameLst>
                                          <p:attrName>ppt_y</p:attrName>
                                        </p:attrNameLst>
                                      </p:cBhvr>
                                      <p:tavLst>
                                        <p:tav tm="0">
                                          <p:val>
                                            <p:strVal val="#ppt_y+.1"/>
                                          </p:val>
                                        </p:tav>
                                        <p:tav tm="100000">
                                          <p:val>
                                            <p:strVal val="#ppt_y"/>
                                          </p:val>
                                        </p:tav>
                                      </p:tavLst>
                                    </p:anim>
                                  </p:childTnLst>
                                </p:cTn>
                              </p:par>
                            </p:childTnLst>
                          </p:cTn>
                        </p:par>
                      </p:childTnLst>
                    </p:cTn>
                  </p:par>
                  <p:par>
                    <p:cTn id="24" fill="hold" nodeType="clickPar">
                      <p:stCondLst>
                        <p:cond delay="indefinite"/>
                      </p:stCondLst>
                      <p:childTnLst>
                        <p:par>
                          <p:cTn id="25" fill="hold" nodeType="withGroup">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31"/>
                                        </p:tgtEl>
                                        <p:attrNameLst>
                                          <p:attrName>style.visibility</p:attrName>
                                        </p:attrNameLst>
                                      </p:cBhvr>
                                      <p:to>
                                        <p:strVal val="visible"/>
                                      </p:to>
                                    </p:set>
                                    <p:animEffect transition="in" filter="fade">
                                      <p:cBhvr>
                                        <p:cTn id="28" dur="1000"/>
                                        <p:tgtEl>
                                          <p:spTgt spid="31"/>
                                        </p:tgtEl>
                                      </p:cBhvr>
                                    </p:animEffect>
                                    <p:anim calcmode="lin" valueType="num">
                                      <p:cBhvr>
                                        <p:cTn id="29" dur="1000" fill="hold"/>
                                        <p:tgtEl>
                                          <p:spTgt spid="31"/>
                                        </p:tgtEl>
                                        <p:attrNameLst>
                                          <p:attrName>ppt_x</p:attrName>
                                        </p:attrNameLst>
                                      </p:cBhvr>
                                      <p:tavLst>
                                        <p:tav tm="0">
                                          <p:val>
                                            <p:strVal val="#ppt_x"/>
                                          </p:val>
                                        </p:tav>
                                        <p:tav tm="100000">
                                          <p:val>
                                            <p:strVal val="#ppt_x"/>
                                          </p:val>
                                        </p:tav>
                                      </p:tavLst>
                                    </p:anim>
                                    <p:anim calcmode="lin" valueType="num">
                                      <p:cBhvr>
                                        <p:cTn id="30" dur="1000" fill="hold"/>
                                        <p:tgtEl>
                                          <p:spTgt spid="3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2" grpId="0" animBg="1"/>
      <p:bldP spid="30" grpId="0" animBg="1"/>
      <p:bldP spid="31" grpId="0" animBg="1"/>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2718622" y="118785"/>
            <a:ext cx="7956329" cy="1205776"/>
          </a:xfrm>
          <a:prstGeom prst="rect">
            <a:avLst/>
          </a:prstGeom>
          <a:solidFill>
            <a:schemeClr val="accent6">
              <a:lumMod val="20000"/>
              <a:lumOff val="80000"/>
            </a:schemeClr>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a:defRPr/>
            </a:pPr>
            <a:r>
              <a:rPr lang="vi-VN" sz="4267" dirty="0">
                <a:cs typeface="Arial" pitchFamily="34" charset="0"/>
              </a:rPr>
              <a:t>Người thừa kế không phụ thuộc vào nội dung di chúc</a:t>
            </a:r>
          </a:p>
        </p:txBody>
      </p:sp>
      <p:sp>
        <p:nvSpPr>
          <p:cNvPr id="9" name="Rounded Rectangle 8"/>
          <p:cNvSpPr/>
          <p:nvPr/>
        </p:nvSpPr>
        <p:spPr>
          <a:xfrm>
            <a:off x="207433" y="1711453"/>
            <a:ext cx="7761259" cy="3526231"/>
          </a:xfrm>
          <a:prstGeom prst="roundRect">
            <a:avLst/>
          </a:prstGeom>
          <a:solidFill>
            <a:schemeClr val="accent4">
              <a:lumMod val="40000"/>
              <a:lumOff val="6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4267" dirty="0">
                <a:cs typeface="Arial" pitchFamily="34" charset="0"/>
              </a:rPr>
              <a:t>- </a:t>
            </a:r>
            <a:r>
              <a:rPr lang="vi-VN" sz="4267" dirty="0">
                <a:cs typeface="Arial" pitchFamily="34" charset="0"/>
              </a:rPr>
              <a:t>Con chưa thành niên, </a:t>
            </a:r>
            <a:endParaRPr lang="en-US" sz="4267" dirty="0">
              <a:latin typeface="Arial" pitchFamily="34" charset="0"/>
              <a:cs typeface="Arial" pitchFamily="34" charset="0"/>
            </a:endParaRPr>
          </a:p>
          <a:p>
            <a:pPr>
              <a:defRPr/>
            </a:pPr>
            <a:r>
              <a:rPr lang="en-US" sz="4267" dirty="0">
                <a:cs typeface="Arial" pitchFamily="34" charset="0"/>
              </a:rPr>
              <a:t>- C</a:t>
            </a:r>
            <a:r>
              <a:rPr lang="vi-VN" sz="4267" dirty="0">
                <a:cs typeface="Arial" pitchFamily="34" charset="0"/>
              </a:rPr>
              <a:t>ha mẹ, </a:t>
            </a:r>
            <a:endParaRPr lang="en-US" sz="4267" dirty="0">
              <a:latin typeface="Arial" pitchFamily="34" charset="0"/>
              <a:cs typeface="Arial" pitchFamily="34" charset="0"/>
            </a:endParaRPr>
          </a:p>
          <a:p>
            <a:pPr>
              <a:defRPr/>
            </a:pPr>
            <a:r>
              <a:rPr lang="en-US" sz="4267" dirty="0">
                <a:cs typeface="Arial" pitchFamily="34" charset="0"/>
              </a:rPr>
              <a:t>- V</a:t>
            </a:r>
            <a:r>
              <a:rPr lang="vi-VN" sz="4267" dirty="0">
                <a:cs typeface="Arial" pitchFamily="34" charset="0"/>
              </a:rPr>
              <a:t>ợ chồng</a:t>
            </a:r>
          </a:p>
          <a:p>
            <a:pPr>
              <a:defRPr/>
            </a:pPr>
            <a:r>
              <a:rPr lang="en-US" sz="4267" dirty="0">
                <a:cs typeface="Arial" pitchFamily="34" charset="0"/>
              </a:rPr>
              <a:t>-</a:t>
            </a:r>
            <a:r>
              <a:rPr lang="vi-VN" sz="4267" dirty="0">
                <a:cs typeface="Arial" pitchFamily="34" charset="0"/>
              </a:rPr>
              <a:t>Con đã thành niên mà không có khả năng lao động. </a:t>
            </a:r>
          </a:p>
        </p:txBody>
      </p:sp>
      <p:sp>
        <p:nvSpPr>
          <p:cNvPr id="7" name="Rounded Rectangle 6"/>
          <p:cNvSpPr/>
          <p:nvPr/>
        </p:nvSpPr>
        <p:spPr>
          <a:xfrm>
            <a:off x="8066227" y="2914803"/>
            <a:ext cx="4028235" cy="1220788"/>
          </a:xfrm>
          <a:prstGeom prst="roundRect">
            <a:avLst/>
          </a:prstGeom>
          <a:ln/>
        </p:spPr>
        <p:style>
          <a:lnRef idx="1">
            <a:schemeClr val="accent1"/>
          </a:lnRef>
          <a:fillRef idx="2">
            <a:schemeClr val="accent1"/>
          </a:fillRef>
          <a:effectRef idx="1">
            <a:schemeClr val="accent1"/>
          </a:effectRef>
          <a:fontRef idx="minor">
            <a:schemeClr val="dk1"/>
          </a:fontRef>
        </p:style>
        <p:txBody>
          <a:bodyPr anchor="ctr"/>
          <a:lstStyle/>
          <a:p>
            <a:pPr algn="ctr">
              <a:defRPr/>
            </a:pPr>
            <a:r>
              <a:rPr lang="vi-VN" sz="4267" dirty="0">
                <a:cs typeface="Arial" pitchFamily="34" charset="0"/>
              </a:rPr>
              <a:t>2/</a:t>
            </a:r>
            <a:r>
              <a:rPr lang="en-US" sz="4267" dirty="0">
                <a:latin typeface="Arial" pitchFamily="34" charset="0"/>
                <a:cs typeface="Arial" pitchFamily="34" charset="0"/>
              </a:rPr>
              <a:t>3 </a:t>
            </a:r>
            <a:r>
              <a:rPr lang="en-US" sz="4267" dirty="0" err="1">
                <a:latin typeface="Arial" pitchFamily="34" charset="0"/>
                <a:cs typeface="Arial" pitchFamily="34" charset="0"/>
              </a:rPr>
              <a:t>của</a:t>
            </a:r>
            <a:r>
              <a:rPr lang="en-US" sz="4267" dirty="0">
                <a:latin typeface="Arial" pitchFamily="34" charset="0"/>
                <a:cs typeface="Arial" pitchFamily="34" charset="0"/>
              </a:rPr>
              <a:t> </a:t>
            </a:r>
          </a:p>
          <a:p>
            <a:pPr>
              <a:defRPr/>
            </a:pPr>
            <a:r>
              <a:rPr lang="en-US" sz="4267" dirty="0">
                <a:latin typeface="Arial" pitchFamily="34" charset="0"/>
                <a:cs typeface="Arial" pitchFamily="34" charset="0"/>
              </a:rPr>
              <a:t>1 </a:t>
            </a:r>
            <a:r>
              <a:rPr lang="en-US" sz="4267" dirty="0" err="1">
                <a:latin typeface="Arial" pitchFamily="34" charset="0"/>
                <a:cs typeface="Arial" pitchFamily="34" charset="0"/>
              </a:rPr>
              <a:t>suất</a:t>
            </a:r>
            <a:r>
              <a:rPr lang="en-US" sz="4267" dirty="0">
                <a:latin typeface="Arial" pitchFamily="34" charset="0"/>
                <a:cs typeface="Arial" pitchFamily="34" charset="0"/>
              </a:rPr>
              <a:t> </a:t>
            </a:r>
            <a:r>
              <a:rPr lang="en-US" sz="4267" dirty="0" err="1">
                <a:latin typeface="Arial" pitchFamily="34" charset="0"/>
                <a:cs typeface="Arial" pitchFamily="34" charset="0"/>
              </a:rPr>
              <a:t>theo</a:t>
            </a:r>
            <a:r>
              <a:rPr lang="en-US" sz="4267" dirty="0">
                <a:latin typeface="Arial" pitchFamily="34" charset="0"/>
                <a:cs typeface="Arial" pitchFamily="34" charset="0"/>
              </a:rPr>
              <a:t> PL</a:t>
            </a:r>
            <a:endParaRPr lang="vi-VN" sz="4267" dirty="0">
              <a:cs typeface="Arial" pitchFamily="34" charset="0"/>
            </a:endParaRPr>
          </a:p>
        </p:txBody>
      </p:sp>
      <p:sp>
        <p:nvSpPr>
          <p:cNvPr id="8" name="Rounded Rectangle 7"/>
          <p:cNvSpPr/>
          <p:nvPr/>
        </p:nvSpPr>
        <p:spPr>
          <a:xfrm>
            <a:off x="5023101" y="5458051"/>
            <a:ext cx="7071360" cy="825500"/>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4800" dirty="0">
                <a:cs typeface="Arial" pitchFamily="34" charset="0"/>
              </a:rPr>
              <a:t> (Điều 624/BLDS/2015) </a:t>
            </a:r>
          </a:p>
        </p:txBody>
      </p:sp>
    </p:spTree>
    <p:extLst>
      <p:ext uri="{BB962C8B-B14F-4D97-AF65-F5344CB8AC3E}">
        <p14:creationId xmlns:p14="http://schemas.microsoft.com/office/powerpoint/2010/main" val="4133055741"/>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1)">
                                      <p:cBhvr>
                                        <p:cTn id="7" dur="2000"/>
                                        <p:tgtEl>
                                          <p:spTgt spid="5"/>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1000"/>
                                        <p:tgtEl>
                                          <p:spTgt spid="9"/>
                                        </p:tgtEl>
                                      </p:cBhvr>
                                    </p:animEffect>
                                    <p:anim calcmode="lin" valueType="num">
                                      <p:cBhvr>
                                        <p:cTn id="13" dur="1000" fill="hold"/>
                                        <p:tgtEl>
                                          <p:spTgt spid="9"/>
                                        </p:tgtEl>
                                        <p:attrNameLst>
                                          <p:attrName>ppt_x</p:attrName>
                                        </p:attrNameLst>
                                      </p:cBhvr>
                                      <p:tavLst>
                                        <p:tav tm="0">
                                          <p:val>
                                            <p:strVal val="#ppt_x"/>
                                          </p:val>
                                        </p:tav>
                                        <p:tav tm="100000">
                                          <p:val>
                                            <p:strVal val="#ppt_x"/>
                                          </p:val>
                                        </p:tav>
                                      </p:tavLst>
                                    </p:anim>
                                    <p:anim calcmode="lin" valueType="num">
                                      <p:cBhvr>
                                        <p:cTn id="14"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fade">
                                      <p:cBhvr>
                                        <p:cTn id="19" dur="1000"/>
                                        <p:tgtEl>
                                          <p:spTgt spid="7"/>
                                        </p:tgtEl>
                                      </p:cBhvr>
                                    </p:animEffect>
                                    <p:anim calcmode="lin" valueType="num">
                                      <p:cBhvr>
                                        <p:cTn id="20" dur="1000" fill="hold"/>
                                        <p:tgtEl>
                                          <p:spTgt spid="7"/>
                                        </p:tgtEl>
                                        <p:attrNameLst>
                                          <p:attrName>ppt_x</p:attrName>
                                        </p:attrNameLst>
                                      </p:cBhvr>
                                      <p:tavLst>
                                        <p:tav tm="0">
                                          <p:val>
                                            <p:strVal val="#ppt_x"/>
                                          </p:val>
                                        </p:tav>
                                        <p:tav tm="100000">
                                          <p:val>
                                            <p:strVal val="#ppt_x"/>
                                          </p:val>
                                        </p:tav>
                                      </p:tavLst>
                                    </p:anim>
                                    <p:anim calcmode="lin" valueType="num">
                                      <p:cBhvr>
                                        <p:cTn id="21"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22" fill="hold" nodeType="clickPar">
                      <p:stCondLst>
                        <p:cond delay="indefinite"/>
                      </p:stCondLst>
                      <p:childTnLst>
                        <p:par>
                          <p:cTn id="23" fill="hold" nodeType="withGroup">
                            <p:stCondLst>
                              <p:cond delay="0"/>
                            </p:stCondLst>
                            <p:childTnLst>
                              <p:par>
                                <p:cTn id="24" presetID="42" presetClass="entr" presetSubtype="0" fill="hold" grpId="0" nodeType="clickEffect">
                                  <p:stCondLst>
                                    <p:cond delay="0"/>
                                  </p:stCondLst>
                                  <p:childTnLst>
                                    <p:set>
                                      <p:cBhvr>
                                        <p:cTn id="25" dur="1" fill="hold">
                                          <p:stCondLst>
                                            <p:cond delay="0"/>
                                          </p:stCondLst>
                                        </p:cTn>
                                        <p:tgtEl>
                                          <p:spTgt spid="8"/>
                                        </p:tgtEl>
                                        <p:attrNameLst>
                                          <p:attrName>style.visibility</p:attrName>
                                        </p:attrNameLst>
                                      </p:cBhvr>
                                      <p:to>
                                        <p:strVal val="visible"/>
                                      </p:to>
                                    </p:set>
                                    <p:animEffect transition="in" filter="fade">
                                      <p:cBhvr>
                                        <p:cTn id="26" dur="1000"/>
                                        <p:tgtEl>
                                          <p:spTgt spid="8"/>
                                        </p:tgtEl>
                                      </p:cBhvr>
                                    </p:animEffect>
                                    <p:anim calcmode="lin" valueType="num">
                                      <p:cBhvr>
                                        <p:cTn id="27" dur="1000" fill="hold"/>
                                        <p:tgtEl>
                                          <p:spTgt spid="8"/>
                                        </p:tgtEl>
                                        <p:attrNameLst>
                                          <p:attrName>ppt_x</p:attrName>
                                        </p:attrNameLst>
                                      </p:cBhvr>
                                      <p:tavLst>
                                        <p:tav tm="0">
                                          <p:val>
                                            <p:strVal val="#ppt_x"/>
                                          </p:val>
                                        </p:tav>
                                        <p:tav tm="100000">
                                          <p:val>
                                            <p:strVal val="#ppt_x"/>
                                          </p:val>
                                        </p:tav>
                                      </p:tavLst>
                                    </p:anim>
                                    <p:anim calcmode="lin" valueType="num">
                                      <p:cBhvr>
                                        <p:cTn id="28"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9" grpId="0" animBg="1"/>
      <p:bldP spid="7" grpId="0" animBg="1"/>
      <p:bldP spid="8" grpId="0" animBg="1"/>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2660398" y="177108"/>
            <a:ext cx="7695394" cy="1314747"/>
          </a:xfrm>
          <a:prstGeom prst="rect">
            <a:avLst/>
          </a:prstGeom>
          <a:solidFill>
            <a:schemeClr val="bg2">
              <a:lumMod val="90000"/>
            </a:schemeClr>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a:defRPr/>
            </a:pPr>
            <a:r>
              <a:rPr lang="en-US" sz="3600" dirty="0" err="1">
                <a:latin typeface="Arial" pitchFamily="34" charset="0"/>
                <a:cs typeface="Arial" pitchFamily="34" charset="0"/>
              </a:rPr>
              <a:t>Chồng</a:t>
            </a:r>
            <a:r>
              <a:rPr lang="en-US" sz="3600" dirty="0">
                <a:latin typeface="Arial" pitchFamily="34" charset="0"/>
                <a:cs typeface="Arial" pitchFamily="34" charset="0"/>
              </a:rPr>
              <a:t> </a:t>
            </a:r>
            <a:r>
              <a:rPr lang="en-US" sz="3600" dirty="0" err="1">
                <a:latin typeface="Arial" pitchFamily="34" charset="0"/>
                <a:cs typeface="Arial" pitchFamily="34" charset="0"/>
              </a:rPr>
              <a:t>chết</a:t>
            </a:r>
            <a:r>
              <a:rPr lang="en-US" sz="3600" dirty="0">
                <a:latin typeface="Arial" pitchFamily="34" charset="0"/>
                <a:cs typeface="Arial" pitchFamily="34" charset="0"/>
              </a:rPr>
              <a:t> </a:t>
            </a:r>
            <a:r>
              <a:rPr lang="en-US" sz="3600" dirty="0" err="1">
                <a:latin typeface="Arial" pitchFamily="34" charset="0"/>
                <a:cs typeface="Arial" pitchFamily="34" charset="0"/>
              </a:rPr>
              <a:t>để</a:t>
            </a:r>
            <a:r>
              <a:rPr lang="en-US" sz="3600" dirty="0">
                <a:latin typeface="Arial" pitchFamily="34" charset="0"/>
                <a:cs typeface="Arial" pitchFamily="34" charset="0"/>
              </a:rPr>
              <a:t> </a:t>
            </a:r>
            <a:r>
              <a:rPr lang="en-US" sz="3600" dirty="0" err="1">
                <a:latin typeface="Arial" pitchFamily="34" charset="0"/>
                <a:cs typeface="Arial" pitchFamily="34" charset="0"/>
              </a:rPr>
              <a:t>toàn</a:t>
            </a:r>
            <a:r>
              <a:rPr lang="en-US" sz="3600" dirty="0">
                <a:latin typeface="Arial" pitchFamily="34" charset="0"/>
                <a:cs typeface="Arial" pitchFamily="34" charset="0"/>
              </a:rPr>
              <a:t> </a:t>
            </a:r>
            <a:r>
              <a:rPr lang="en-US" sz="3600" dirty="0" err="1">
                <a:latin typeface="Arial" pitchFamily="34" charset="0"/>
                <a:cs typeface="Arial" pitchFamily="34" charset="0"/>
              </a:rPr>
              <a:t>bộ</a:t>
            </a:r>
            <a:r>
              <a:rPr lang="en-US" sz="3600" dirty="0">
                <a:latin typeface="Arial" pitchFamily="34" charset="0"/>
                <a:cs typeface="Arial" pitchFamily="34" charset="0"/>
              </a:rPr>
              <a:t> </a:t>
            </a:r>
            <a:r>
              <a:rPr lang="en-US" sz="3600" dirty="0" err="1">
                <a:latin typeface="Arial" pitchFamily="34" charset="0"/>
                <a:cs typeface="Arial" pitchFamily="34" charset="0"/>
              </a:rPr>
              <a:t>tài</a:t>
            </a:r>
            <a:r>
              <a:rPr lang="en-US" sz="3600" dirty="0">
                <a:latin typeface="Arial" pitchFamily="34" charset="0"/>
                <a:cs typeface="Arial" pitchFamily="34" charset="0"/>
              </a:rPr>
              <a:t> </a:t>
            </a:r>
            <a:r>
              <a:rPr lang="en-US" sz="3600" dirty="0" err="1">
                <a:latin typeface="Arial" pitchFamily="34" charset="0"/>
                <a:cs typeface="Arial" pitchFamily="34" charset="0"/>
              </a:rPr>
              <a:t>sản</a:t>
            </a:r>
            <a:r>
              <a:rPr lang="en-US" sz="3600" dirty="0">
                <a:latin typeface="Arial" pitchFamily="34" charset="0"/>
                <a:cs typeface="Arial" pitchFamily="34" charset="0"/>
              </a:rPr>
              <a:t> </a:t>
            </a:r>
            <a:r>
              <a:rPr lang="en-US" sz="3600" dirty="0" err="1">
                <a:latin typeface="Arial" pitchFamily="34" charset="0"/>
                <a:cs typeface="Arial" pitchFamily="34" charset="0"/>
              </a:rPr>
              <a:t>cho</a:t>
            </a:r>
            <a:r>
              <a:rPr lang="en-US" sz="3600" dirty="0">
                <a:latin typeface="Arial" pitchFamily="34" charset="0"/>
                <a:cs typeface="Arial" pitchFamily="34" charset="0"/>
              </a:rPr>
              <a:t> </a:t>
            </a:r>
          </a:p>
          <a:p>
            <a:pPr>
              <a:defRPr/>
            </a:pPr>
            <a:r>
              <a:rPr lang="en-US" sz="3600" dirty="0">
                <a:latin typeface="Arial" pitchFamily="34" charset="0"/>
                <a:cs typeface="Arial" pitchFamily="34" charset="0"/>
              </a:rPr>
              <a:t>                             “</a:t>
            </a:r>
            <a:r>
              <a:rPr lang="en-US" sz="3600" dirty="0" err="1">
                <a:latin typeface="Arial" pitchFamily="34" charset="0"/>
                <a:cs typeface="Arial" pitchFamily="34" charset="0"/>
              </a:rPr>
              <a:t>mái</a:t>
            </a:r>
            <a:r>
              <a:rPr lang="en-US" sz="3600" dirty="0">
                <a:latin typeface="Arial" pitchFamily="34" charset="0"/>
                <a:cs typeface="Arial" pitchFamily="34" charset="0"/>
              </a:rPr>
              <a:t> </a:t>
            </a:r>
            <a:r>
              <a:rPr lang="en-US" sz="3600" dirty="0" err="1">
                <a:latin typeface="Arial" pitchFamily="34" charset="0"/>
                <a:cs typeface="Arial" pitchFamily="34" charset="0"/>
              </a:rPr>
              <a:t>ấm</a:t>
            </a:r>
            <a:r>
              <a:rPr lang="en-US" sz="3600" dirty="0">
                <a:latin typeface="Arial" pitchFamily="34" charset="0"/>
                <a:cs typeface="Arial" pitchFamily="34" charset="0"/>
              </a:rPr>
              <a:t> </a:t>
            </a:r>
            <a:r>
              <a:rPr lang="en-US" sz="3600" dirty="0" err="1">
                <a:latin typeface="Arial" pitchFamily="34" charset="0"/>
                <a:cs typeface="Arial" pitchFamily="34" charset="0"/>
              </a:rPr>
              <a:t>hy</a:t>
            </a:r>
            <a:r>
              <a:rPr lang="en-US" sz="3600" dirty="0">
                <a:latin typeface="Arial" pitchFamily="34" charset="0"/>
                <a:cs typeface="Arial" pitchFamily="34" charset="0"/>
              </a:rPr>
              <a:t> </a:t>
            </a:r>
            <a:r>
              <a:rPr lang="en-US" sz="3600" dirty="0" err="1">
                <a:latin typeface="Arial" pitchFamily="34" charset="0"/>
                <a:cs typeface="Arial" pitchFamily="34" charset="0"/>
              </a:rPr>
              <a:t>vọng</a:t>
            </a:r>
            <a:r>
              <a:rPr lang="en-US" sz="3600" dirty="0">
                <a:latin typeface="Arial" pitchFamily="34" charset="0"/>
                <a:cs typeface="Arial" pitchFamily="34" charset="0"/>
              </a:rPr>
              <a:t>”</a:t>
            </a:r>
            <a:endParaRPr lang="vi-VN" sz="3600" dirty="0">
              <a:cs typeface="Arial" pitchFamily="34" charset="0"/>
            </a:endParaRPr>
          </a:p>
        </p:txBody>
      </p:sp>
      <p:sp>
        <p:nvSpPr>
          <p:cNvPr id="8" name="Rounded Rectangle 7"/>
          <p:cNvSpPr/>
          <p:nvPr/>
        </p:nvSpPr>
        <p:spPr>
          <a:xfrm>
            <a:off x="369361" y="1762127"/>
            <a:ext cx="1551516" cy="976312"/>
          </a:xfrm>
          <a:prstGeom prst="roundRect">
            <a:avLst/>
          </a:prstGeom>
          <a:solidFill>
            <a:schemeClr val="accent6">
              <a:lumMod val="75000"/>
            </a:schemeClr>
          </a:solidFill>
          <a:ln/>
        </p:spPr>
        <p:style>
          <a:lnRef idx="1">
            <a:schemeClr val="accent1"/>
          </a:lnRef>
          <a:fillRef idx="2">
            <a:schemeClr val="accent1"/>
          </a:fillRef>
          <a:effectRef idx="1">
            <a:schemeClr val="accent1"/>
          </a:effectRef>
          <a:fontRef idx="minor">
            <a:schemeClr val="dk1"/>
          </a:fontRef>
        </p:style>
        <p:txBody>
          <a:bodyPr anchor="ctr"/>
          <a:lstStyle/>
          <a:p>
            <a:pPr>
              <a:defRPr/>
            </a:pPr>
            <a:r>
              <a:rPr lang="en-US" sz="4800" b="1" dirty="0">
                <a:latin typeface="Arial" pitchFamily="34" charset="0"/>
                <a:cs typeface="Arial" pitchFamily="34" charset="0"/>
              </a:rPr>
              <a:t>Cha  </a:t>
            </a:r>
            <a:r>
              <a:rPr lang="vi-VN" sz="4800" b="1" dirty="0">
                <a:cs typeface="Arial" pitchFamily="34" charset="0"/>
              </a:rPr>
              <a:t> </a:t>
            </a:r>
          </a:p>
        </p:txBody>
      </p:sp>
      <p:sp>
        <p:nvSpPr>
          <p:cNvPr id="10" name="Rounded Rectangle 9"/>
          <p:cNvSpPr/>
          <p:nvPr/>
        </p:nvSpPr>
        <p:spPr>
          <a:xfrm>
            <a:off x="3095627" y="5005390"/>
            <a:ext cx="3287183" cy="974725"/>
          </a:xfrm>
          <a:prstGeom prst="roundRect">
            <a:avLst/>
          </a:prstGeom>
          <a:solidFill>
            <a:srgbClr val="92D050"/>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733" b="1" dirty="0">
                <a:latin typeface="Arial" pitchFamily="34" charset="0"/>
                <a:cs typeface="Arial" pitchFamily="34" charset="0"/>
              </a:rPr>
              <a:t>Con 1</a:t>
            </a:r>
          </a:p>
          <a:p>
            <a:pPr>
              <a:defRPr/>
            </a:pPr>
            <a:r>
              <a:rPr lang="en-US" sz="3733" b="1" dirty="0">
                <a:latin typeface="Arial" pitchFamily="34" charset="0"/>
                <a:cs typeface="Arial" pitchFamily="34" charset="0"/>
              </a:rPr>
              <a:t>(</a:t>
            </a:r>
            <a:r>
              <a:rPr lang="en-US" sz="3733" b="1" dirty="0" err="1">
                <a:latin typeface="Arial" pitchFamily="34" charset="0"/>
                <a:cs typeface="Arial" pitchFamily="34" charset="0"/>
              </a:rPr>
              <a:t>đủ</a:t>
            </a:r>
            <a:r>
              <a:rPr lang="en-US" sz="3733" b="1" dirty="0">
                <a:latin typeface="Arial" pitchFamily="34" charset="0"/>
                <a:cs typeface="Arial" pitchFamily="34" charset="0"/>
              </a:rPr>
              <a:t> 18 </a:t>
            </a:r>
            <a:r>
              <a:rPr lang="en-US" sz="3733" b="1" dirty="0" err="1">
                <a:latin typeface="Arial" pitchFamily="34" charset="0"/>
                <a:cs typeface="Arial" pitchFamily="34" charset="0"/>
              </a:rPr>
              <a:t>tuổi</a:t>
            </a:r>
            <a:r>
              <a:rPr lang="en-US" sz="3733" b="1" dirty="0">
                <a:latin typeface="Arial" pitchFamily="34" charset="0"/>
                <a:cs typeface="Arial" pitchFamily="34" charset="0"/>
              </a:rPr>
              <a:t>)  </a:t>
            </a:r>
            <a:r>
              <a:rPr lang="vi-VN" sz="3733" b="1" dirty="0">
                <a:cs typeface="Arial" pitchFamily="34" charset="0"/>
              </a:rPr>
              <a:t> </a:t>
            </a:r>
          </a:p>
        </p:txBody>
      </p:sp>
      <p:sp>
        <p:nvSpPr>
          <p:cNvPr id="11" name="Rounded Rectangle 10"/>
          <p:cNvSpPr/>
          <p:nvPr/>
        </p:nvSpPr>
        <p:spPr>
          <a:xfrm>
            <a:off x="6909861" y="4976815"/>
            <a:ext cx="2795057" cy="974725"/>
          </a:xfrm>
          <a:prstGeom prst="roundRect">
            <a:avLst/>
          </a:prstGeom>
          <a:solidFill>
            <a:srgbClr val="92D050"/>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733" b="1" dirty="0">
                <a:latin typeface="Arial" pitchFamily="34" charset="0"/>
                <a:cs typeface="Arial" pitchFamily="34" charset="0"/>
              </a:rPr>
              <a:t>Con 2</a:t>
            </a:r>
          </a:p>
          <a:p>
            <a:pPr>
              <a:defRPr/>
            </a:pPr>
            <a:r>
              <a:rPr lang="en-US" sz="3733" b="1" dirty="0">
                <a:latin typeface="Arial" pitchFamily="34" charset="0"/>
                <a:cs typeface="Arial" pitchFamily="34" charset="0"/>
              </a:rPr>
              <a:t>(8 </a:t>
            </a:r>
            <a:r>
              <a:rPr lang="en-US" sz="3733" b="1" dirty="0" err="1">
                <a:latin typeface="Arial" pitchFamily="34" charset="0"/>
                <a:cs typeface="Arial" pitchFamily="34" charset="0"/>
              </a:rPr>
              <a:t>tuổi</a:t>
            </a:r>
            <a:r>
              <a:rPr lang="en-US" sz="3733" b="1" dirty="0">
                <a:latin typeface="Arial" pitchFamily="34" charset="0"/>
                <a:cs typeface="Arial" pitchFamily="34" charset="0"/>
              </a:rPr>
              <a:t>)  </a:t>
            </a:r>
            <a:r>
              <a:rPr lang="vi-VN" sz="3733" b="1" dirty="0">
                <a:cs typeface="Arial" pitchFamily="34" charset="0"/>
              </a:rPr>
              <a:t> </a:t>
            </a:r>
          </a:p>
        </p:txBody>
      </p:sp>
      <p:sp>
        <p:nvSpPr>
          <p:cNvPr id="12" name="Rounded Rectangle 11"/>
          <p:cNvSpPr/>
          <p:nvPr/>
        </p:nvSpPr>
        <p:spPr>
          <a:xfrm>
            <a:off x="8431743" y="3663952"/>
            <a:ext cx="2546351" cy="974725"/>
          </a:xfrm>
          <a:prstGeom prst="roundRect">
            <a:avLst/>
          </a:prstGeom>
          <a:solidFill>
            <a:srgbClr val="E4F41A"/>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4800" b="1" dirty="0" err="1">
                <a:latin typeface="Arial" pitchFamily="34" charset="0"/>
                <a:cs typeface="Arial" pitchFamily="34" charset="0"/>
              </a:rPr>
              <a:t>Vợ</a:t>
            </a:r>
            <a:endParaRPr lang="vi-VN" sz="4800" b="1" dirty="0">
              <a:cs typeface="Arial" pitchFamily="34" charset="0"/>
            </a:endParaRPr>
          </a:p>
        </p:txBody>
      </p:sp>
      <p:sp>
        <p:nvSpPr>
          <p:cNvPr id="13" name="Rounded Rectangle 12"/>
          <p:cNvSpPr/>
          <p:nvPr/>
        </p:nvSpPr>
        <p:spPr>
          <a:xfrm>
            <a:off x="1277410" y="3613152"/>
            <a:ext cx="2580217" cy="976312"/>
          </a:xfrm>
          <a:prstGeom prst="roundRect">
            <a:avLst/>
          </a:prstGeom>
          <a:solidFill>
            <a:schemeClr val="accent6">
              <a:lumMod val="75000"/>
            </a:schemeClr>
          </a:solidFill>
          <a:ln/>
        </p:spPr>
        <p:style>
          <a:lnRef idx="1">
            <a:schemeClr val="accent1"/>
          </a:lnRef>
          <a:fillRef idx="2">
            <a:schemeClr val="accent1"/>
          </a:fillRef>
          <a:effectRef idx="1">
            <a:schemeClr val="accent1"/>
          </a:effectRef>
          <a:fontRef idx="minor">
            <a:schemeClr val="dk1"/>
          </a:fontRef>
        </p:style>
        <p:txBody>
          <a:bodyPr anchor="ctr"/>
          <a:lstStyle/>
          <a:p>
            <a:pPr>
              <a:defRPr/>
            </a:pPr>
            <a:r>
              <a:rPr lang="en-US" sz="4800" b="1" dirty="0" err="1">
                <a:latin typeface="Arial" pitchFamily="34" charset="0"/>
                <a:cs typeface="Arial" pitchFamily="34" charset="0"/>
              </a:rPr>
              <a:t>Chồng</a:t>
            </a:r>
            <a:endParaRPr lang="vi-VN" sz="4800" b="1" dirty="0">
              <a:cs typeface="Arial" pitchFamily="34" charset="0"/>
            </a:endParaRPr>
          </a:p>
        </p:txBody>
      </p:sp>
      <p:sp>
        <p:nvSpPr>
          <p:cNvPr id="14" name="Rounded Rectangle 13"/>
          <p:cNvSpPr/>
          <p:nvPr/>
        </p:nvSpPr>
        <p:spPr>
          <a:xfrm>
            <a:off x="3237444" y="1762127"/>
            <a:ext cx="1284817" cy="976312"/>
          </a:xfrm>
          <a:prstGeom prst="roundRect">
            <a:avLst/>
          </a:prstGeom>
          <a:solidFill>
            <a:schemeClr val="accent6">
              <a:lumMod val="75000"/>
            </a:schemeClr>
          </a:solidFill>
          <a:ln/>
        </p:spPr>
        <p:style>
          <a:lnRef idx="1">
            <a:schemeClr val="accent1"/>
          </a:lnRef>
          <a:fillRef idx="2">
            <a:schemeClr val="accent1"/>
          </a:fillRef>
          <a:effectRef idx="1">
            <a:schemeClr val="accent1"/>
          </a:effectRef>
          <a:fontRef idx="minor">
            <a:schemeClr val="dk1"/>
          </a:fontRef>
        </p:style>
        <p:txBody>
          <a:bodyPr anchor="ctr"/>
          <a:lstStyle/>
          <a:p>
            <a:pPr>
              <a:defRPr/>
            </a:pPr>
            <a:r>
              <a:rPr lang="en-US" sz="4800" b="1" dirty="0" err="1">
                <a:latin typeface="Arial" pitchFamily="34" charset="0"/>
                <a:cs typeface="Arial" pitchFamily="34" charset="0"/>
              </a:rPr>
              <a:t>Mẹ</a:t>
            </a:r>
            <a:endParaRPr lang="vi-VN" sz="4800" b="1" dirty="0">
              <a:cs typeface="Arial" pitchFamily="34" charset="0"/>
            </a:endParaRPr>
          </a:p>
        </p:txBody>
      </p:sp>
      <p:sp>
        <p:nvSpPr>
          <p:cNvPr id="15" name="Rounded Rectangle 14"/>
          <p:cNvSpPr/>
          <p:nvPr/>
        </p:nvSpPr>
        <p:spPr>
          <a:xfrm>
            <a:off x="7631642" y="1762127"/>
            <a:ext cx="1551517" cy="976312"/>
          </a:xfrm>
          <a:prstGeom prst="roundRect">
            <a:avLst/>
          </a:prstGeom>
          <a:solidFill>
            <a:srgbClr val="E4F41A"/>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4800" b="1" dirty="0">
                <a:latin typeface="Arial" pitchFamily="34" charset="0"/>
                <a:cs typeface="Arial" pitchFamily="34" charset="0"/>
              </a:rPr>
              <a:t>Cha  </a:t>
            </a:r>
            <a:r>
              <a:rPr lang="vi-VN" sz="4800" b="1" dirty="0">
                <a:cs typeface="Arial" pitchFamily="34" charset="0"/>
              </a:rPr>
              <a:t> </a:t>
            </a:r>
          </a:p>
        </p:txBody>
      </p:sp>
      <p:sp>
        <p:nvSpPr>
          <p:cNvPr id="16" name="Rounded Rectangle 15"/>
          <p:cNvSpPr/>
          <p:nvPr/>
        </p:nvSpPr>
        <p:spPr>
          <a:xfrm>
            <a:off x="10355792" y="1746252"/>
            <a:ext cx="1286933" cy="974725"/>
          </a:xfrm>
          <a:prstGeom prst="roundRect">
            <a:avLst/>
          </a:prstGeom>
          <a:solidFill>
            <a:srgbClr val="E4F41A"/>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4800" b="1" dirty="0" err="1">
                <a:latin typeface="Arial" pitchFamily="34" charset="0"/>
                <a:cs typeface="Arial" pitchFamily="34" charset="0"/>
              </a:rPr>
              <a:t>Mẹ</a:t>
            </a:r>
            <a:endParaRPr lang="vi-VN" sz="4800" b="1" dirty="0">
              <a:cs typeface="Arial" pitchFamily="34" charset="0"/>
            </a:endParaRPr>
          </a:p>
        </p:txBody>
      </p:sp>
      <p:cxnSp>
        <p:nvCxnSpPr>
          <p:cNvPr id="4" name="Straight Connector 3"/>
          <p:cNvCxnSpPr>
            <a:stCxn id="13" idx="3"/>
            <a:endCxn id="12" idx="1"/>
          </p:cNvCxnSpPr>
          <p:nvPr/>
        </p:nvCxnSpPr>
        <p:spPr>
          <a:xfrm>
            <a:off x="3857627" y="4102102"/>
            <a:ext cx="4574116" cy="49212"/>
          </a:xfrm>
          <a:prstGeom prst="line">
            <a:avLst/>
          </a:prstGeom>
          <a:ln w="76200"/>
        </p:spPr>
        <p:style>
          <a:lnRef idx="1">
            <a:schemeClr val="accent1"/>
          </a:lnRef>
          <a:fillRef idx="0">
            <a:schemeClr val="accent1"/>
          </a:fillRef>
          <a:effectRef idx="0">
            <a:schemeClr val="accent1"/>
          </a:effectRef>
          <a:fontRef idx="minor">
            <a:schemeClr val="tx1"/>
          </a:fontRef>
        </p:style>
      </p:cxnSp>
      <p:cxnSp>
        <p:nvCxnSpPr>
          <p:cNvPr id="17" name="Straight Connector 16"/>
          <p:cNvCxnSpPr>
            <a:stCxn id="8" idx="3"/>
            <a:endCxn id="14" idx="1"/>
          </p:cNvCxnSpPr>
          <p:nvPr/>
        </p:nvCxnSpPr>
        <p:spPr>
          <a:xfrm>
            <a:off x="1920875" y="2251077"/>
            <a:ext cx="1316567" cy="0"/>
          </a:xfrm>
          <a:prstGeom prst="line">
            <a:avLst/>
          </a:prstGeom>
          <a:ln w="76200"/>
        </p:spPr>
        <p:style>
          <a:lnRef idx="1">
            <a:schemeClr val="accent1"/>
          </a:lnRef>
          <a:fillRef idx="2">
            <a:schemeClr val="accent1"/>
          </a:fillRef>
          <a:effectRef idx="1">
            <a:schemeClr val="accent1"/>
          </a:effectRef>
          <a:fontRef idx="minor">
            <a:schemeClr val="dk1"/>
          </a:fontRef>
        </p:style>
      </p:cxnSp>
      <p:cxnSp>
        <p:nvCxnSpPr>
          <p:cNvPr id="19" name="Straight Connector 18"/>
          <p:cNvCxnSpPr>
            <a:stCxn id="15" idx="3"/>
            <a:endCxn id="16" idx="1"/>
          </p:cNvCxnSpPr>
          <p:nvPr/>
        </p:nvCxnSpPr>
        <p:spPr>
          <a:xfrm flipV="1">
            <a:off x="9183161" y="2233615"/>
            <a:ext cx="1172633" cy="17463"/>
          </a:xfrm>
          <a:prstGeom prst="line">
            <a:avLst/>
          </a:prstGeom>
          <a:ln w="76200"/>
        </p:spPr>
        <p:style>
          <a:lnRef idx="1">
            <a:schemeClr val="accent1"/>
          </a:lnRef>
          <a:fillRef idx="0">
            <a:schemeClr val="accent1"/>
          </a:fillRef>
          <a:effectRef idx="0">
            <a:schemeClr val="accent1"/>
          </a:effectRef>
          <a:fontRef idx="minor">
            <a:schemeClr val="tx1"/>
          </a:fontRef>
        </p:style>
      </p:cxnSp>
      <p:cxnSp>
        <p:nvCxnSpPr>
          <p:cNvPr id="21" name="Straight Connector 20"/>
          <p:cNvCxnSpPr/>
          <p:nvPr/>
        </p:nvCxnSpPr>
        <p:spPr>
          <a:xfrm flipV="1">
            <a:off x="5341408" y="4151315"/>
            <a:ext cx="1043517" cy="811213"/>
          </a:xfrm>
          <a:prstGeom prst="line">
            <a:avLst/>
          </a:prstGeom>
          <a:ln w="76200"/>
        </p:spPr>
        <p:style>
          <a:lnRef idx="1">
            <a:schemeClr val="accent1"/>
          </a:lnRef>
          <a:fillRef idx="0">
            <a:schemeClr val="accent1"/>
          </a:fillRef>
          <a:effectRef idx="0">
            <a:schemeClr val="accent1"/>
          </a:effectRef>
          <a:fontRef idx="minor">
            <a:schemeClr val="tx1"/>
          </a:fontRef>
        </p:style>
      </p:cxnSp>
      <p:cxnSp>
        <p:nvCxnSpPr>
          <p:cNvPr id="23" name="Straight Connector 22"/>
          <p:cNvCxnSpPr/>
          <p:nvPr/>
        </p:nvCxnSpPr>
        <p:spPr>
          <a:xfrm>
            <a:off x="6384927" y="4125915"/>
            <a:ext cx="1246715" cy="836613"/>
          </a:xfrm>
          <a:prstGeom prst="line">
            <a:avLst/>
          </a:prstGeom>
          <a:ln w="76200"/>
        </p:spPr>
        <p:style>
          <a:lnRef idx="1">
            <a:schemeClr val="accent1"/>
          </a:lnRef>
          <a:fillRef idx="0">
            <a:schemeClr val="accent1"/>
          </a:fillRef>
          <a:effectRef idx="0">
            <a:schemeClr val="accent1"/>
          </a:effectRef>
          <a:fontRef idx="minor">
            <a:schemeClr val="tx1"/>
          </a:fontRef>
        </p:style>
      </p:cxnSp>
      <p:cxnSp>
        <p:nvCxnSpPr>
          <p:cNvPr id="25" name="Straight Connector 24"/>
          <p:cNvCxnSpPr>
            <a:stCxn id="13" idx="0"/>
          </p:cNvCxnSpPr>
          <p:nvPr/>
        </p:nvCxnSpPr>
        <p:spPr>
          <a:xfrm flipV="1">
            <a:off x="2568575" y="2251077"/>
            <a:ext cx="10584" cy="1362075"/>
          </a:xfrm>
          <a:prstGeom prst="line">
            <a:avLst/>
          </a:prstGeom>
          <a:ln w="76200"/>
        </p:spPr>
        <p:style>
          <a:lnRef idx="1">
            <a:schemeClr val="accent1"/>
          </a:lnRef>
          <a:fillRef idx="2">
            <a:schemeClr val="accent1"/>
          </a:fillRef>
          <a:effectRef idx="1">
            <a:schemeClr val="accent1"/>
          </a:effectRef>
          <a:fontRef idx="minor">
            <a:schemeClr val="dk1"/>
          </a:fontRef>
        </p:style>
      </p:cxnSp>
      <p:cxnSp>
        <p:nvCxnSpPr>
          <p:cNvPr id="27" name="Straight Connector 26"/>
          <p:cNvCxnSpPr>
            <a:stCxn id="12" idx="0"/>
          </p:cNvCxnSpPr>
          <p:nvPr/>
        </p:nvCxnSpPr>
        <p:spPr>
          <a:xfrm flipV="1">
            <a:off x="9705977" y="2251077"/>
            <a:ext cx="63500" cy="1412875"/>
          </a:xfrm>
          <a:prstGeom prst="line">
            <a:avLst/>
          </a:prstGeom>
          <a:ln w="76200"/>
        </p:spPr>
        <p:style>
          <a:lnRef idx="1">
            <a:schemeClr val="accent1"/>
          </a:lnRef>
          <a:fillRef idx="0">
            <a:schemeClr val="accent1"/>
          </a:fillRef>
          <a:effectRef idx="0">
            <a:schemeClr val="accent1"/>
          </a:effectRef>
          <a:fontRef idx="minor">
            <a:schemeClr val="tx1"/>
          </a:fontRef>
        </p:style>
      </p:cxnSp>
      <p:sp>
        <p:nvSpPr>
          <p:cNvPr id="3" name="Oval 2"/>
          <p:cNvSpPr/>
          <p:nvPr/>
        </p:nvSpPr>
        <p:spPr>
          <a:xfrm>
            <a:off x="78029" y="3052878"/>
            <a:ext cx="2350617" cy="490425"/>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2667">
                <a:solidFill>
                  <a:schemeClr val="tx1"/>
                </a:solidFill>
                <a:latin typeface="Arial" pitchFamily="34" charset="0"/>
                <a:cs typeface="Arial" pitchFamily="34" charset="0"/>
              </a:rPr>
              <a:t>350 </a:t>
            </a:r>
            <a:r>
              <a:rPr lang="en-US" sz="2667" dirty="0" err="1">
                <a:solidFill>
                  <a:schemeClr val="tx1"/>
                </a:solidFill>
                <a:latin typeface="Arial" pitchFamily="34" charset="0"/>
                <a:cs typeface="Arial" pitchFamily="34" charset="0"/>
              </a:rPr>
              <a:t>triệu</a:t>
            </a:r>
            <a:endParaRPr lang="en-US" sz="2667" dirty="0">
              <a:solidFill>
                <a:schemeClr val="tx1"/>
              </a:solidFill>
              <a:latin typeface="Arial" pitchFamily="34" charset="0"/>
              <a:cs typeface="Arial" pitchFamily="34" charset="0"/>
            </a:endParaRPr>
          </a:p>
        </p:txBody>
      </p:sp>
      <p:sp>
        <p:nvSpPr>
          <p:cNvPr id="24" name="Oval 23"/>
          <p:cNvSpPr/>
          <p:nvPr/>
        </p:nvSpPr>
        <p:spPr>
          <a:xfrm>
            <a:off x="4739218" y="3278982"/>
            <a:ext cx="3433268" cy="693737"/>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4267" dirty="0">
                <a:solidFill>
                  <a:schemeClr val="tx1"/>
                </a:solidFill>
                <a:latin typeface="Arial" pitchFamily="34" charset="0"/>
                <a:cs typeface="Arial" pitchFamily="34" charset="0"/>
              </a:rPr>
              <a:t>800 </a:t>
            </a:r>
            <a:r>
              <a:rPr lang="en-US" sz="4267" dirty="0" err="1">
                <a:solidFill>
                  <a:schemeClr val="tx1"/>
                </a:solidFill>
                <a:latin typeface="Arial" pitchFamily="34" charset="0"/>
                <a:cs typeface="Arial" pitchFamily="34" charset="0"/>
              </a:rPr>
              <a:t>triêu</a:t>
            </a:r>
            <a:endParaRPr lang="en-US" sz="4267" dirty="0">
              <a:solidFill>
                <a:schemeClr val="tx1"/>
              </a:solidFill>
              <a:latin typeface="Arial" pitchFamily="34" charset="0"/>
              <a:cs typeface="Arial" pitchFamily="34" charset="0"/>
            </a:endParaRPr>
          </a:p>
        </p:txBody>
      </p:sp>
      <p:sp>
        <p:nvSpPr>
          <p:cNvPr id="28" name="Oval 27"/>
          <p:cNvSpPr/>
          <p:nvPr/>
        </p:nvSpPr>
        <p:spPr>
          <a:xfrm>
            <a:off x="9812123" y="3023618"/>
            <a:ext cx="2299132" cy="587261"/>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2667" dirty="0">
                <a:solidFill>
                  <a:schemeClr val="tx1"/>
                </a:solidFill>
                <a:latin typeface="Arial" pitchFamily="34" charset="0"/>
                <a:cs typeface="Arial" pitchFamily="34" charset="0"/>
              </a:rPr>
              <a:t>600 </a:t>
            </a:r>
            <a:r>
              <a:rPr lang="en-US" sz="2667" dirty="0" err="1">
                <a:solidFill>
                  <a:schemeClr val="tx1"/>
                </a:solidFill>
                <a:latin typeface="Arial" pitchFamily="34" charset="0"/>
                <a:cs typeface="Arial" pitchFamily="34" charset="0"/>
              </a:rPr>
              <a:t>triêu</a:t>
            </a:r>
            <a:endParaRPr lang="en-US" sz="2667" dirty="0">
              <a:solidFill>
                <a:schemeClr val="tx1"/>
              </a:solidFill>
              <a:latin typeface="Arial" pitchFamily="34" charset="0"/>
              <a:cs typeface="Arial" pitchFamily="34" charset="0"/>
            </a:endParaRPr>
          </a:p>
        </p:txBody>
      </p:sp>
    </p:spTree>
    <p:extLst>
      <p:ext uri="{BB962C8B-B14F-4D97-AF65-F5344CB8AC3E}">
        <p14:creationId xmlns:p14="http://schemas.microsoft.com/office/powerpoint/2010/main" val="4031379959"/>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1)">
                                      <p:cBhvr>
                                        <p:cTn id="7" dur="2000"/>
                                        <p:tgtEl>
                                          <p:spTgt spid="5"/>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1000"/>
                                        <p:tgtEl>
                                          <p:spTgt spid="8"/>
                                        </p:tgtEl>
                                      </p:cBhvr>
                                    </p:animEffect>
                                    <p:anim calcmode="lin" valueType="num">
                                      <p:cBhvr>
                                        <p:cTn id="13" dur="1000" fill="hold"/>
                                        <p:tgtEl>
                                          <p:spTgt spid="8"/>
                                        </p:tgtEl>
                                        <p:attrNameLst>
                                          <p:attrName>ppt_x</p:attrName>
                                        </p:attrNameLst>
                                      </p:cBhvr>
                                      <p:tavLst>
                                        <p:tav tm="0">
                                          <p:val>
                                            <p:strVal val="#ppt_x"/>
                                          </p:val>
                                        </p:tav>
                                        <p:tav tm="100000">
                                          <p:val>
                                            <p:strVal val="#ppt_x"/>
                                          </p:val>
                                        </p:tav>
                                      </p:tavLst>
                                    </p:anim>
                                    <p:anim calcmode="lin" valueType="num">
                                      <p:cBhvr>
                                        <p:cTn id="14"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fade">
                                      <p:cBhvr>
                                        <p:cTn id="19" dur="1000"/>
                                        <p:tgtEl>
                                          <p:spTgt spid="10"/>
                                        </p:tgtEl>
                                      </p:cBhvr>
                                    </p:animEffect>
                                    <p:anim calcmode="lin" valueType="num">
                                      <p:cBhvr>
                                        <p:cTn id="20" dur="1000" fill="hold"/>
                                        <p:tgtEl>
                                          <p:spTgt spid="10"/>
                                        </p:tgtEl>
                                        <p:attrNameLst>
                                          <p:attrName>ppt_x</p:attrName>
                                        </p:attrNameLst>
                                      </p:cBhvr>
                                      <p:tavLst>
                                        <p:tav tm="0">
                                          <p:val>
                                            <p:strVal val="#ppt_x"/>
                                          </p:val>
                                        </p:tav>
                                        <p:tav tm="100000">
                                          <p:val>
                                            <p:strVal val="#ppt_x"/>
                                          </p:val>
                                        </p:tav>
                                      </p:tavLst>
                                    </p:anim>
                                    <p:anim calcmode="lin" valueType="num">
                                      <p:cBhvr>
                                        <p:cTn id="21"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22" fill="hold" nodeType="clickPar">
                      <p:stCondLst>
                        <p:cond delay="indefinite"/>
                      </p:stCondLst>
                      <p:childTnLst>
                        <p:par>
                          <p:cTn id="23" fill="hold" nodeType="withGroup">
                            <p:stCondLst>
                              <p:cond delay="0"/>
                            </p:stCondLst>
                            <p:childTnLst>
                              <p:par>
                                <p:cTn id="24" presetID="42" presetClass="entr" presetSubtype="0" fill="hold" grpId="0" nodeType="clickEffect">
                                  <p:stCondLst>
                                    <p:cond delay="0"/>
                                  </p:stCondLst>
                                  <p:childTnLst>
                                    <p:set>
                                      <p:cBhvr>
                                        <p:cTn id="25" dur="1" fill="hold">
                                          <p:stCondLst>
                                            <p:cond delay="0"/>
                                          </p:stCondLst>
                                        </p:cTn>
                                        <p:tgtEl>
                                          <p:spTgt spid="11"/>
                                        </p:tgtEl>
                                        <p:attrNameLst>
                                          <p:attrName>style.visibility</p:attrName>
                                        </p:attrNameLst>
                                      </p:cBhvr>
                                      <p:to>
                                        <p:strVal val="visible"/>
                                      </p:to>
                                    </p:set>
                                    <p:animEffect transition="in" filter="fade">
                                      <p:cBhvr>
                                        <p:cTn id="26" dur="1000"/>
                                        <p:tgtEl>
                                          <p:spTgt spid="11"/>
                                        </p:tgtEl>
                                      </p:cBhvr>
                                    </p:animEffect>
                                    <p:anim calcmode="lin" valueType="num">
                                      <p:cBhvr>
                                        <p:cTn id="27" dur="1000" fill="hold"/>
                                        <p:tgtEl>
                                          <p:spTgt spid="11"/>
                                        </p:tgtEl>
                                        <p:attrNameLst>
                                          <p:attrName>ppt_x</p:attrName>
                                        </p:attrNameLst>
                                      </p:cBhvr>
                                      <p:tavLst>
                                        <p:tav tm="0">
                                          <p:val>
                                            <p:strVal val="#ppt_x"/>
                                          </p:val>
                                        </p:tav>
                                        <p:tav tm="100000">
                                          <p:val>
                                            <p:strVal val="#ppt_x"/>
                                          </p:val>
                                        </p:tav>
                                      </p:tavLst>
                                    </p:anim>
                                    <p:anim calcmode="lin" valueType="num">
                                      <p:cBhvr>
                                        <p:cTn id="28"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29" fill="hold" nodeType="clickPar">
                      <p:stCondLst>
                        <p:cond delay="indefinite"/>
                      </p:stCondLst>
                      <p:childTnLst>
                        <p:par>
                          <p:cTn id="30" fill="hold" nodeType="withGroup">
                            <p:stCondLst>
                              <p:cond delay="0"/>
                            </p:stCondLst>
                            <p:childTnLst>
                              <p:par>
                                <p:cTn id="31" presetID="42" presetClass="entr" presetSubtype="0" fill="hold" grpId="0" nodeType="clickEffect">
                                  <p:stCondLst>
                                    <p:cond delay="0"/>
                                  </p:stCondLst>
                                  <p:childTnLst>
                                    <p:set>
                                      <p:cBhvr>
                                        <p:cTn id="32" dur="1" fill="hold">
                                          <p:stCondLst>
                                            <p:cond delay="0"/>
                                          </p:stCondLst>
                                        </p:cTn>
                                        <p:tgtEl>
                                          <p:spTgt spid="12"/>
                                        </p:tgtEl>
                                        <p:attrNameLst>
                                          <p:attrName>style.visibility</p:attrName>
                                        </p:attrNameLst>
                                      </p:cBhvr>
                                      <p:to>
                                        <p:strVal val="visible"/>
                                      </p:to>
                                    </p:set>
                                    <p:animEffect transition="in" filter="fade">
                                      <p:cBhvr>
                                        <p:cTn id="33" dur="1000"/>
                                        <p:tgtEl>
                                          <p:spTgt spid="12"/>
                                        </p:tgtEl>
                                      </p:cBhvr>
                                    </p:animEffect>
                                    <p:anim calcmode="lin" valueType="num">
                                      <p:cBhvr>
                                        <p:cTn id="34" dur="1000" fill="hold"/>
                                        <p:tgtEl>
                                          <p:spTgt spid="12"/>
                                        </p:tgtEl>
                                        <p:attrNameLst>
                                          <p:attrName>ppt_x</p:attrName>
                                        </p:attrNameLst>
                                      </p:cBhvr>
                                      <p:tavLst>
                                        <p:tav tm="0">
                                          <p:val>
                                            <p:strVal val="#ppt_x"/>
                                          </p:val>
                                        </p:tav>
                                        <p:tav tm="100000">
                                          <p:val>
                                            <p:strVal val="#ppt_x"/>
                                          </p:val>
                                        </p:tav>
                                      </p:tavLst>
                                    </p:anim>
                                    <p:anim calcmode="lin" valueType="num">
                                      <p:cBhvr>
                                        <p:cTn id="35"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par>
                    <p:cTn id="36" fill="hold" nodeType="clickPar">
                      <p:stCondLst>
                        <p:cond delay="indefinite"/>
                      </p:stCondLst>
                      <p:childTnLst>
                        <p:par>
                          <p:cTn id="37" fill="hold" nodeType="withGroup">
                            <p:stCondLst>
                              <p:cond delay="0"/>
                            </p:stCondLst>
                            <p:childTnLst>
                              <p:par>
                                <p:cTn id="38" presetID="42" presetClass="entr" presetSubtype="0" fill="hold" grpId="0" nodeType="clickEffect">
                                  <p:stCondLst>
                                    <p:cond delay="0"/>
                                  </p:stCondLst>
                                  <p:childTnLst>
                                    <p:set>
                                      <p:cBhvr>
                                        <p:cTn id="39" dur="1" fill="hold">
                                          <p:stCondLst>
                                            <p:cond delay="0"/>
                                          </p:stCondLst>
                                        </p:cTn>
                                        <p:tgtEl>
                                          <p:spTgt spid="13"/>
                                        </p:tgtEl>
                                        <p:attrNameLst>
                                          <p:attrName>style.visibility</p:attrName>
                                        </p:attrNameLst>
                                      </p:cBhvr>
                                      <p:to>
                                        <p:strVal val="visible"/>
                                      </p:to>
                                    </p:set>
                                    <p:animEffect transition="in" filter="fade">
                                      <p:cBhvr>
                                        <p:cTn id="40" dur="1000"/>
                                        <p:tgtEl>
                                          <p:spTgt spid="13"/>
                                        </p:tgtEl>
                                      </p:cBhvr>
                                    </p:animEffect>
                                    <p:anim calcmode="lin" valueType="num">
                                      <p:cBhvr>
                                        <p:cTn id="41" dur="1000" fill="hold"/>
                                        <p:tgtEl>
                                          <p:spTgt spid="13"/>
                                        </p:tgtEl>
                                        <p:attrNameLst>
                                          <p:attrName>ppt_x</p:attrName>
                                        </p:attrNameLst>
                                      </p:cBhvr>
                                      <p:tavLst>
                                        <p:tav tm="0">
                                          <p:val>
                                            <p:strVal val="#ppt_x"/>
                                          </p:val>
                                        </p:tav>
                                        <p:tav tm="100000">
                                          <p:val>
                                            <p:strVal val="#ppt_x"/>
                                          </p:val>
                                        </p:tav>
                                      </p:tavLst>
                                    </p:anim>
                                    <p:anim calcmode="lin" valueType="num">
                                      <p:cBhvr>
                                        <p:cTn id="42"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par>
                    <p:cTn id="43" fill="hold" nodeType="clickPar">
                      <p:stCondLst>
                        <p:cond delay="indefinite"/>
                      </p:stCondLst>
                      <p:childTnLst>
                        <p:par>
                          <p:cTn id="44" fill="hold" nodeType="withGroup">
                            <p:stCondLst>
                              <p:cond delay="0"/>
                            </p:stCondLst>
                            <p:childTnLst>
                              <p:par>
                                <p:cTn id="45" presetID="42" presetClass="entr" presetSubtype="0" fill="hold" grpId="0" nodeType="clickEffect">
                                  <p:stCondLst>
                                    <p:cond delay="0"/>
                                  </p:stCondLst>
                                  <p:childTnLst>
                                    <p:set>
                                      <p:cBhvr>
                                        <p:cTn id="46" dur="1" fill="hold">
                                          <p:stCondLst>
                                            <p:cond delay="0"/>
                                          </p:stCondLst>
                                        </p:cTn>
                                        <p:tgtEl>
                                          <p:spTgt spid="14"/>
                                        </p:tgtEl>
                                        <p:attrNameLst>
                                          <p:attrName>style.visibility</p:attrName>
                                        </p:attrNameLst>
                                      </p:cBhvr>
                                      <p:to>
                                        <p:strVal val="visible"/>
                                      </p:to>
                                    </p:set>
                                    <p:animEffect transition="in" filter="fade">
                                      <p:cBhvr>
                                        <p:cTn id="47" dur="1000"/>
                                        <p:tgtEl>
                                          <p:spTgt spid="14"/>
                                        </p:tgtEl>
                                      </p:cBhvr>
                                    </p:animEffect>
                                    <p:anim calcmode="lin" valueType="num">
                                      <p:cBhvr>
                                        <p:cTn id="48" dur="1000" fill="hold"/>
                                        <p:tgtEl>
                                          <p:spTgt spid="14"/>
                                        </p:tgtEl>
                                        <p:attrNameLst>
                                          <p:attrName>ppt_x</p:attrName>
                                        </p:attrNameLst>
                                      </p:cBhvr>
                                      <p:tavLst>
                                        <p:tav tm="0">
                                          <p:val>
                                            <p:strVal val="#ppt_x"/>
                                          </p:val>
                                        </p:tav>
                                        <p:tav tm="100000">
                                          <p:val>
                                            <p:strVal val="#ppt_x"/>
                                          </p:val>
                                        </p:tav>
                                      </p:tavLst>
                                    </p:anim>
                                    <p:anim calcmode="lin" valueType="num">
                                      <p:cBhvr>
                                        <p:cTn id="49"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par>
                    <p:cTn id="50" fill="hold" nodeType="clickPar">
                      <p:stCondLst>
                        <p:cond delay="indefinite"/>
                      </p:stCondLst>
                      <p:childTnLst>
                        <p:par>
                          <p:cTn id="51" fill="hold" nodeType="withGroup">
                            <p:stCondLst>
                              <p:cond delay="0"/>
                            </p:stCondLst>
                            <p:childTnLst>
                              <p:par>
                                <p:cTn id="52" presetID="42" presetClass="entr" presetSubtype="0" fill="hold" grpId="0" nodeType="clickEffect">
                                  <p:stCondLst>
                                    <p:cond delay="0"/>
                                  </p:stCondLst>
                                  <p:childTnLst>
                                    <p:set>
                                      <p:cBhvr>
                                        <p:cTn id="53" dur="1" fill="hold">
                                          <p:stCondLst>
                                            <p:cond delay="0"/>
                                          </p:stCondLst>
                                        </p:cTn>
                                        <p:tgtEl>
                                          <p:spTgt spid="15"/>
                                        </p:tgtEl>
                                        <p:attrNameLst>
                                          <p:attrName>style.visibility</p:attrName>
                                        </p:attrNameLst>
                                      </p:cBhvr>
                                      <p:to>
                                        <p:strVal val="visible"/>
                                      </p:to>
                                    </p:set>
                                    <p:animEffect transition="in" filter="fade">
                                      <p:cBhvr>
                                        <p:cTn id="54" dur="1000"/>
                                        <p:tgtEl>
                                          <p:spTgt spid="15"/>
                                        </p:tgtEl>
                                      </p:cBhvr>
                                    </p:animEffect>
                                    <p:anim calcmode="lin" valueType="num">
                                      <p:cBhvr>
                                        <p:cTn id="55" dur="1000" fill="hold"/>
                                        <p:tgtEl>
                                          <p:spTgt spid="15"/>
                                        </p:tgtEl>
                                        <p:attrNameLst>
                                          <p:attrName>ppt_x</p:attrName>
                                        </p:attrNameLst>
                                      </p:cBhvr>
                                      <p:tavLst>
                                        <p:tav tm="0">
                                          <p:val>
                                            <p:strVal val="#ppt_x"/>
                                          </p:val>
                                        </p:tav>
                                        <p:tav tm="100000">
                                          <p:val>
                                            <p:strVal val="#ppt_x"/>
                                          </p:val>
                                        </p:tav>
                                      </p:tavLst>
                                    </p:anim>
                                    <p:anim calcmode="lin" valueType="num">
                                      <p:cBhvr>
                                        <p:cTn id="56"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par>
                    <p:cTn id="57" fill="hold" nodeType="clickPar">
                      <p:stCondLst>
                        <p:cond delay="indefinite"/>
                      </p:stCondLst>
                      <p:childTnLst>
                        <p:par>
                          <p:cTn id="58" fill="hold" nodeType="withGroup">
                            <p:stCondLst>
                              <p:cond delay="0"/>
                            </p:stCondLst>
                            <p:childTnLst>
                              <p:par>
                                <p:cTn id="59" presetID="42" presetClass="entr" presetSubtype="0" fill="hold" grpId="0" nodeType="clickEffect">
                                  <p:stCondLst>
                                    <p:cond delay="0"/>
                                  </p:stCondLst>
                                  <p:childTnLst>
                                    <p:set>
                                      <p:cBhvr>
                                        <p:cTn id="60" dur="1" fill="hold">
                                          <p:stCondLst>
                                            <p:cond delay="0"/>
                                          </p:stCondLst>
                                        </p:cTn>
                                        <p:tgtEl>
                                          <p:spTgt spid="16"/>
                                        </p:tgtEl>
                                        <p:attrNameLst>
                                          <p:attrName>style.visibility</p:attrName>
                                        </p:attrNameLst>
                                      </p:cBhvr>
                                      <p:to>
                                        <p:strVal val="visible"/>
                                      </p:to>
                                    </p:set>
                                    <p:animEffect transition="in" filter="fade">
                                      <p:cBhvr>
                                        <p:cTn id="61" dur="1000"/>
                                        <p:tgtEl>
                                          <p:spTgt spid="16"/>
                                        </p:tgtEl>
                                      </p:cBhvr>
                                    </p:animEffect>
                                    <p:anim calcmode="lin" valueType="num">
                                      <p:cBhvr>
                                        <p:cTn id="62" dur="1000" fill="hold"/>
                                        <p:tgtEl>
                                          <p:spTgt spid="16"/>
                                        </p:tgtEl>
                                        <p:attrNameLst>
                                          <p:attrName>ppt_x</p:attrName>
                                        </p:attrNameLst>
                                      </p:cBhvr>
                                      <p:tavLst>
                                        <p:tav tm="0">
                                          <p:val>
                                            <p:strVal val="#ppt_x"/>
                                          </p:val>
                                        </p:tav>
                                        <p:tav tm="100000">
                                          <p:val>
                                            <p:strVal val="#ppt_x"/>
                                          </p:val>
                                        </p:tav>
                                      </p:tavLst>
                                    </p:anim>
                                    <p:anim calcmode="lin" valueType="num">
                                      <p:cBhvr>
                                        <p:cTn id="63"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8" grpId="0" animBg="1"/>
      <p:bldP spid="10" grpId="0" animBg="1"/>
      <p:bldP spid="11" grpId="0" animBg="1"/>
      <p:bldP spid="12" grpId="0" animBg="1"/>
      <p:bldP spid="13" grpId="0" animBg="1"/>
      <p:bldP spid="14" grpId="0" animBg="1"/>
      <p:bldP spid="15" grpId="0" animBg="1"/>
      <p:bldP spid="16" grpId="0" animBg="1"/>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6562"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085853" y="-7939"/>
            <a:ext cx="2592916"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Rounded Rectangle 7"/>
          <p:cNvSpPr/>
          <p:nvPr/>
        </p:nvSpPr>
        <p:spPr>
          <a:xfrm>
            <a:off x="120653" y="2519363"/>
            <a:ext cx="1822449" cy="976312"/>
          </a:xfrm>
          <a:prstGeom prst="roundRect">
            <a:avLst/>
          </a:prstGeom>
          <a:solidFill>
            <a:schemeClr val="accent6">
              <a:lumMod val="75000"/>
            </a:schemeClr>
          </a:solidFill>
          <a:ln/>
        </p:spPr>
        <p:style>
          <a:lnRef idx="1">
            <a:schemeClr val="accent1"/>
          </a:lnRef>
          <a:fillRef idx="2">
            <a:schemeClr val="accent1"/>
          </a:fillRef>
          <a:effectRef idx="1">
            <a:schemeClr val="accent1"/>
          </a:effectRef>
          <a:fontRef idx="minor">
            <a:schemeClr val="dk1"/>
          </a:fontRef>
        </p:style>
        <p:txBody>
          <a:bodyPr anchor="ctr"/>
          <a:lstStyle/>
          <a:p>
            <a:pPr>
              <a:defRPr/>
            </a:pPr>
            <a:r>
              <a:rPr lang="en-US" sz="4800" b="1" dirty="0" err="1">
                <a:latin typeface="Arial" pitchFamily="34" charset="0"/>
                <a:cs typeface="Arial" pitchFamily="34" charset="0"/>
              </a:rPr>
              <a:t>Ông</a:t>
            </a:r>
            <a:r>
              <a:rPr lang="en-US" sz="4800" b="1" dirty="0">
                <a:latin typeface="Arial" pitchFamily="34" charset="0"/>
                <a:cs typeface="Arial" pitchFamily="34" charset="0"/>
              </a:rPr>
              <a:t> </a:t>
            </a:r>
            <a:r>
              <a:rPr lang="en-US" sz="4800" b="1" dirty="0" err="1">
                <a:latin typeface="Arial" pitchFamily="34" charset="0"/>
                <a:cs typeface="Arial" pitchFamily="34" charset="0"/>
              </a:rPr>
              <a:t>nội</a:t>
            </a:r>
            <a:r>
              <a:rPr lang="en-US" sz="4800" b="1" dirty="0">
                <a:latin typeface="Arial" pitchFamily="34" charset="0"/>
                <a:cs typeface="Arial" pitchFamily="34" charset="0"/>
              </a:rPr>
              <a:t>  </a:t>
            </a:r>
            <a:r>
              <a:rPr lang="vi-VN" sz="4800" b="1" dirty="0">
                <a:cs typeface="Arial" pitchFamily="34" charset="0"/>
              </a:rPr>
              <a:t> </a:t>
            </a:r>
          </a:p>
        </p:txBody>
      </p:sp>
      <p:sp>
        <p:nvSpPr>
          <p:cNvPr id="10" name="Rounded Rectangle 9"/>
          <p:cNvSpPr/>
          <p:nvPr/>
        </p:nvSpPr>
        <p:spPr>
          <a:xfrm>
            <a:off x="4318002" y="5988052"/>
            <a:ext cx="2087033" cy="682625"/>
          </a:xfrm>
          <a:prstGeom prst="roundRect">
            <a:avLst/>
          </a:prstGeom>
          <a:solidFill>
            <a:srgbClr val="92D050"/>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4800" b="1" dirty="0">
                <a:latin typeface="Arial" pitchFamily="34" charset="0"/>
                <a:cs typeface="Arial" pitchFamily="34" charset="0"/>
              </a:rPr>
              <a:t>Con 1</a:t>
            </a:r>
          </a:p>
        </p:txBody>
      </p:sp>
      <p:sp>
        <p:nvSpPr>
          <p:cNvPr id="11" name="Rounded Rectangle 10"/>
          <p:cNvSpPr/>
          <p:nvPr/>
        </p:nvSpPr>
        <p:spPr>
          <a:xfrm>
            <a:off x="6965953" y="5943601"/>
            <a:ext cx="2239433" cy="712788"/>
          </a:xfrm>
          <a:prstGeom prst="roundRect">
            <a:avLst/>
          </a:prstGeom>
          <a:solidFill>
            <a:srgbClr val="92D050"/>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4800" b="1" dirty="0">
                <a:latin typeface="Arial" pitchFamily="34" charset="0"/>
                <a:cs typeface="Arial" pitchFamily="34" charset="0"/>
              </a:rPr>
              <a:t>Con 2</a:t>
            </a:r>
          </a:p>
        </p:txBody>
      </p:sp>
      <p:sp>
        <p:nvSpPr>
          <p:cNvPr id="12" name="Rounded Rectangle 11"/>
          <p:cNvSpPr/>
          <p:nvPr/>
        </p:nvSpPr>
        <p:spPr>
          <a:xfrm>
            <a:off x="7653867" y="4138614"/>
            <a:ext cx="1551517" cy="974725"/>
          </a:xfrm>
          <a:prstGeom prst="roundRect">
            <a:avLst/>
          </a:prstGeom>
          <a:solidFill>
            <a:srgbClr val="E4F41A"/>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4800" b="1" dirty="0" err="1">
                <a:latin typeface="Arial" pitchFamily="34" charset="0"/>
                <a:cs typeface="Arial" pitchFamily="34" charset="0"/>
              </a:rPr>
              <a:t>Mẹ</a:t>
            </a:r>
            <a:endParaRPr lang="vi-VN" sz="4800" b="1" dirty="0">
              <a:cs typeface="Arial" pitchFamily="34" charset="0"/>
            </a:endParaRPr>
          </a:p>
        </p:txBody>
      </p:sp>
      <p:sp>
        <p:nvSpPr>
          <p:cNvPr id="13" name="Rounded Rectangle 12"/>
          <p:cNvSpPr/>
          <p:nvPr/>
        </p:nvSpPr>
        <p:spPr>
          <a:xfrm>
            <a:off x="3077636" y="4100513"/>
            <a:ext cx="1742017" cy="976312"/>
          </a:xfrm>
          <a:prstGeom prst="roundRect">
            <a:avLst/>
          </a:prstGeom>
          <a:solidFill>
            <a:schemeClr val="accent6">
              <a:lumMod val="75000"/>
            </a:schemeClr>
          </a:solidFill>
          <a:ln/>
        </p:spPr>
        <p:style>
          <a:lnRef idx="1">
            <a:schemeClr val="accent1"/>
          </a:lnRef>
          <a:fillRef idx="2">
            <a:schemeClr val="accent1"/>
          </a:fillRef>
          <a:effectRef idx="1">
            <a:schemeClr val="accent1"/>
          </a:effectRef>
          <a:fontRef idx="minor">
            <a:schemeClr val="dk1"/>
          </a:fontRef>
        </p:style>
        <p:txBody>
          <a:bodyPr anchor="ctr"/>
          <a:lstStyle/>
          <a:p>
            <a:pPr>
              <a:defRPr/>
            </a:pPr>
            <a:r>
              <a:rPr lang="en-US" sz="4800" b="1" dirty="0">
                <a:latin typeface="Arial" pitchFamily="34" charset="0"/>
                <a:cs typeface="Arial" pitchFamily="34" charset="0"/>
              </a:rPr>
              <a:t>Cha</a:t>
            </a:r>
            <a:endParaRPr lang="vi-VN" sz="4800" b="1" dirty="0">
              <a:cs typeface="Arial" pitchFamily="34" charset="0"/>
            </a:endParaRPr>
          </a:p>
        </p:txBody>
      </p:sp>
      <p:cxnSp>
        <p:nvCxnSpPr>
          <p:cNvPr id="4" name="Straight Connector 3"/>
          <p:cNvCxnSpPr/>
          <p:nvPr/>
        </p:nvCxnSpPr>
        <p:spPr>
          <a:xfrm>
            <a:off x="4819651" y="4638675"/>
            <a:ext cx="2834216" cy="0"/>
          </a:xfrm>
          <a:prstGeom prst="line">
            <a:avLst/>
          </a:prstGeom>
          <a:ln w="76200"/>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p:nvCxnSpPr>
        <p:spPr>
          <a:xfrm>
            <a:off x="1957919" y="3043239"/>
            <a:ext cx="1316567" cy="0"/>
          </a:xfrm>
          <a:prstGeom prst="line">
            <a:avLst/>
          </a:prstGeom>
          <a:ln w="76200"/>
        </p:spPr>
        <p:style>
          <a:lnRef idx="1">
            <a:schemeClr val="accent1"/>
          </a:lnRef>
          <a:fillRef idx="2">
            <a:schemeClr val="accent1"/>
          </a:fillRef>
          <a:effectRef idx="1">
            <a:schemeClr val="accent1"/>
          </a:effectRef>
          <a:fontRef idx="minor">
            <a:schemeClr val="dk1"/>
          </a:fontRef>
        </p:style>
      </p:cxnSp>
      <p:cxnSp>
        <p:nvCxnSpPr>
          <p:cNvPr id="21" name="Straight Connector 20"/>
          <p:cNvCxnSpPr>
            <a:stCxn id="10" idx="0"/>
          </p:cNvCxnSpPr>
          <p:nvPr/>
        </p:nvCxnSpPr>
        <p:spPr>
          <a:xfrm flipV="1">
            <a:off x="5361520" y="4638677"/>
            <a:ext cx="1045633" cy="1349375"/>
          </a:xfrm>
          <a:prstGeom prst="line">
            <a:avLst/>
          </a:prstGeom>
          <a:ln w="76200"/>
        </p:spPr>
        <p:style>
          <a:lnRef idx="1">
            <a:schemeClr val="accent1"/>
          </a:lnRef>
          <a:fillRef idx="0">
            <a:schemeClr val="accent1"/>
          </a:fillRef>
          <a:effectRef idx="0">
            <a:schemeClr val="accent1"/>
          </a:effectRef>
          <a:fontRef idx="minor">
            <a:schemeClr val="tx1"/>
          </a:fontRef>
        </p:style>
      </p:cxnSp>
      <p:cxnSp>
        <p:nvCxnSpPr>
          <p:cNvPr id="23" name="Straight Connector 22"/>
          <p:cNvCxnSpPr>
            <a:endCxn id="11" idx="0"/>
          </p:cNvCxnSpPr>
          <p:nvPr/>
        </p:nvCxnSpPr>
        <p:spPr>
          <a:xfrm>
            <a:off x="6407153" y="4613276"/>
            <a:ext cx="1678516" cy="1330325"/>
          </a:xfrm>
          <a:prstGeom prst="line">
            <a:avLst/>
          </a:prstGeom>
          <a:ln w="76200"/>
        </p:spPr>
        <p:style>
          <a:lnRef idx="1">
            <a:schemeClr val="accent1"/>
          </a:lnRef>
          <a:fillRef idx="0">
            <a:schemeClr val="accent1"/>
          </a:fillRef>
          <a:effectRef idx="0">
            <a:schemeClr val="accent1"/>
          </a:effectRef>
          <a:fontRef idx="minor">
            <a:schemeClr val="tx1"/>
          </a:fontRef>
        </p:style>
      </p:cxnSp>
      <p:cxnSp>
        <p:nvCxnSpPr>
          <p:cNvPr id="25" name="Straight Connector 24"/>
          <p:cNvCxnSpPr>
            <a:stCxn id="13" idx="0"/>
          </p:cNvCxnSpPr>
          <p:nvPr/>
        </p:nvCxnSpPr>
        <p:spPr>
          <a:xfrm flipH="1" flipV="1">
            <a:off x="2601384" y="3043239"/>
            <a:ext cx="1346200" cy="1057275"/>
          </a:xfrm>
          <a:prstGeom prst="line">
            <a:avLst/>
          </a:prstGeom>
          <a:ln w="76200"/>
        </p:spPr>
        <p:style>
          <a:lnRef idx="1">
            <a:schemeClr val="accent1"/>
          </a:lnRef>
          <a:fillRef idx="2">
            <a:schemeClr val="accent1"/>
          </a:fillRef>
          <a:effectRef idx="1">
            <a:schemeClr val="accent1"/>
          </a:effectRef>
          <a:fontRef idx="minor">
            <a:schemeClr val="dk1"/>
          </a:fontRef>
        </p:style>
      </p:cxnSp>
      <p:sp>
        <p:nvSpPr>
          <p:cNvPr id="3" name="Oval 2"/>
          <p:cNvSpPr/>
          <p:nvPr/>
        </p:nvSpPr>
        <p:spPr>
          <a:xfrm>
            <a:off x="2" y="1647826"/>
            <a:ext cx="2123017" cy="722313"/>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3733" dirty="0">
                <a:solidFill>
                  <a:schemeClr val="tx1"/>
                </a:solidFill>
                <a:latin typeface="Arial" pitchFamily="34" charset="0"/>
                <a:cs typeface="Arial" pitchFamily="34" charset="0"/>
              </a:rPr>
              <a:t>9 </a:t>
            </a:r>
            <a:r>
              <a:rPr lang="en-US" sz="3733" dirty="0" err="1">
                <a:solidFill>
                  <a:schemeClr val="tx1"/>
                </a:solidFill>
                <a:latin typeface="Arial" pitchFamily="34" charset="0"/>
                <a:cs typeface="Arial" pitchFamily="34" charset="0"/>
              </a:rPr>
              <a:t>tỉ</a:t>
            </a:r>
            <a:endParaRPr lang="en-US" sz="3733" dirty="0">
              <a:solidFill>
                <a:schemeClr val="tx1"/>
              </a:solidFill>
              <a:latin typeface="Arial" pitchFamily="34" charset="0"/>
              <a:cs typeface="Arial" pitchFamily="34" charset="0"/>
            </a:endParaRPr>
          </a:p>
        </p:txBody>
      </p:sp>
      <p:sp>
        <p:nvSpPr>
          <p:cNvPr id="30" name="Rounded Rectangle 29"/>
          <p:cNvSpPr/>
          <p:nvPr/>
        </p:nvSpPr>
        <p:spPr>
          <a:xfrm>
            <a:off x="465669" y="4100513"/>
            <a:ext cx="1742017" cy="976312"/>
          </a:xfrm>
          <a:prstGeom prst="roundRect">
            <a:avLst/>
          </a:prstGeom>
          <a:solidFill>
            <a:schemeClr val="accent6">
              <a:lumMod val="75000"/>
            </a:schemeClr>
          </a:solidFill>
          <a:ln/>
        </p:spPr>
        <p:style>
          <a:lnRef idx="1">
            <a:schemeClr val="accent1"/>
          </a:lnRef>
          <a:fillRef idx="2">
            <a:schemeClr val="accent1"/>
          </a:fillRef>
          <a:effectRef idx="1">
            <a:schemeClr val="accent1"/>
          </a:effectRef>
          <a:fontRef idx="minor">
            <a:schemeClr val="dk1"/>
          </a:fontRef>
        </p:style>
        <p:txBody>
          <a:bodyPr anchor="ctr"/>
          <a:lstStyle/>
          <a:p>
            <a:pPr>
              <a:defRPr/>
            </a:pPr>
            <a:r>
              <a:rPr lang="en-US" sz="4800" b="1" dirty="0" err="1">
                <a:latin typeface="Arial" pitchFamily="34" charset="0"/>
                <a:cs typeface="Arial" pitchFamily="34" charset="0"/>
              </a:rPr>
              <a:t>Chú</a:t>
            </a:r>
            <a:endParaRPr lang="vi-VN" sz="4800" b="1" dirty="0">
              <a:cs typeface="Arial" pitchFamily="34" charset="0"/>
            </a:endParaRPr>
          </a:p>
        </p:txBody>
      </p:sp>
      <p:cxnSp>
        <p:nvCxnSpPr>
          <p:cNvPr id="31" name="Straight Connector 30"/>
          <p:cNvCxnSpPr>
            <a:stCxn id="30" idx="0"/>
          </p:cNvCxnSpPr>
          <p:nvPr/>
        </p:nvCxnSpPr>
        <p:spPr>
          <a:xfrm flipV="1">
            <a:off x="1337733" y="3043239"/>
            <a:ext cx="1263651" cy="1057275"/>
          </a:xfrm>
          <a:prstGeom prst="line">
            <a:avLst/>
          </a:prstGeom>
          <a:ln w="76200"/>
        </p:spPr>
        <p:style>
          <a:lnRef idx="1">
            <a:schemeClr val="accent1"/>
          </a:lnRef>
          <a:fillRef idx="2">
            <a:schemeClr val="accent1"/>
          </a:fillRef>
          <a:effectRef idx="1">
            <a:schemeClr val="accent1"/>
          </a:effectRef>
          <a:fontRef idx="minor">
            <a:schemeClr val="dk1"/>
          </a:fontRef>
        </p:style>
      </p:cxnSp>
      <p:sp>
        <p:nvSpPr>
          <p:cNvPr id="41" name="Rectangle 40"/>
          <p:cNvSpPr/>
          <p:nvPr/>
        </p:nvSpPr>
        <p:spPr>
          <a:xfrm>
            <a:off x="3901017" y="47626"/>
            <a:ext cx="6553200" cy="709613"/>
          </a:xfrm>
          <a:prstGeom prst="rect">
            <a:avLst/>
          </a:prstGeom>
          <a:solidFill>
            <a:schemeClr val="accent6">
              <a:lumMod val="20000"/>
              <a:lumOff val="80000"/>
            </a:schemeClr>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a:defRPr/>
            </a:pPr>
            <a:r>
              <a:rPr lang="vi-VN" sz="4800" dirty="0">
                <a:cs typeface="Arial" pitchFamily="34" charset="0"/>
              </a:rPr>
              <a:t>c. Thừa kế thế vị </a:t>
            </a:r>
            <a:r>
              <a:rPr lang="en-US" sz="4800" dirty="0">
                <a:cs typeface="Arial" pitchFamily="34" charset="0"/>
              </a:rPr>
              <a:t>(</a:t>
            </a:r>
            <a:r>
              <a:rPr lang="en-US" sz="4800" dirty="0" err="1">
                <a:cs typeface="Arial" pitchFamily="34" charset="0"/>
              </a:rPr>
              <a:t>kế</a:t>
            </a:r>
            <a:r>
              <a:rPr lang="en-US" sz="4800" dirty="0">
                <a:cs typeface="Arial" pitchFamily="34" charset="0"/>
              </a:rPr>
              <a:t> </a:t>
            </a:r>
            <a:r>
              <a:rPr lang="en-US" sz="4800" dirty="0" err="1">
                <a:cs typeface="Arial" pitchFamily="34" charset="0"/>
              </a:rPr>
              <a:t>vị</a:t>
            </a:r>
            <a:r>
              <a:rPr lang="en-US" sz="4800" dirty="0">
                <a:cs typeface="Arial" pitchFamily="34" charset="0"/>
              </a:rPr>
              <a:t>)</a:t>
            </a:r>
            <a:endParaRPr lang="vi-VN" sz="4800" dirty="0">
              <a:cs typeface="Arial" pitchFamily="34" charset="0"/>
            </a:endParaRPr>
          </a:p>
        </p:txBody>
      </p:sp>
      <p:sp>
        <p:nvSpPr>
          <p:cNvPr id="42" name="Oval 41"/>
          <p:cNvSpPr/>
          <p:nvPr/>
        </p:nvSpPr>
        <p:spPr>
          <a:xfrm>
            <a:off x="9412820" y="3805239"/>
            <a:ext cx="2366433" cy="83661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4267" dirty="0">
                <a:solidFill>
                  <a:schemeClr val="tx1"/>
                </a:solidFill>
                <a:latin typeface="Arial" pitchFamily="34" charset="0"/>
                <a:cs typeface="Arial" pitchFamily="34" charset="0"/>
              </a:rPr>
              <a:t>200 </a:t>
            </a:r>
            <a:r>
              <a:rPr lang="en-US" sz="4267" dirty="0" err="1">
                <a:solidFill>
                  <a:schemeClr val="tx1"/>
                </a:solidFill>
                <a:latin typeface="Arial" pitchFamily="34" charset="0"/>
                <a:cs typeface="Arial" pitchFamily="34" charset="0"/>
              </a:rPr>
              <a:t>triêu</a:t>
            </a:r>
            <a:endParaRPr lang="en-US" sz="4267" dirty="0">
              <a:solidFill>
                <a:schemeClr val="tx1"/>
              </a:solidFill>
              <a:latin typeface="Arial" pitchFamily="34" charset="0"/>
              <a:cs typeface="Arial" pitchFamily="34" charset="0"/>
            </a:endParaRPr>
          </a:p>
        </p:txBody>
      </p:sp>
      <p:sp>
        <p:nvSpPr>
          <p:cNvPr id="43" name="Rectangle 42"/>
          <p:cNvSpPr/>
          <p:nvPr/>
        </p:nvSpPr>
        <p:spPr>
          <a:xfrm>
            <a:off x="3437467" y="928689"/>
            <a:ext cx="8494184" cy="1754187"/>
          </a:xfrm>
          <a:prstGeom prst="rect">
            <a:avLst/>
          </a:prstGeom>
          <a:solidFill>
            <a:schemeClr val="accent4">
              <a:lumMod val="40000"/>
              <a:lumOff val="60000"/>
            </a:schemeClr>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a:defRPr/>
            </a:pPr>
            <a:r>
              <a:rPr lang="en-US" sz="4800" dirty="0">
                <a:latin typeface="Arial" pitchFamily="34" charset="0"/>
                <a:cs typeface="Arial" pitchFamily="34" charset="0"/>
              </a:rPr>
              <a:t>      </a:t>
            </a:r>
            <a:r>
              <a:rPr lang="en-US" sz="3600" dirty="0">
                <a:latin typeface="Arial" pitchFamily="34" charset="0"/>
                <a:cs typeface="Arial" pitchFamily="34" charset="0"/>
              </a:rPr>
              <a:t>Cha </a:t>
            </a:r>
            <a:r>
              <a:rPr lang="en-US" sz="3600" dirty="0" err="1">
                <a:latin typeface="Arial" pitchFamily="34" charset="0"/>
                <a:cs typeface="Arial" pitchFamily="34" charset="0"/>
              </a:rPr>
              <a:t>chết</a:t>
            </a:r>
            <a:r>
              <a:rPr lang="en-US" sz="3600" dirty="0">
                <a:latin typeface="Arial" pitchFamily="34" charset="0"/>
                <a:cs typeface="Arial" pitchFamily="34" charset="0"/>
              </a:rPr>
              <a:t> </a:t>
            </a:r>
            <a:r>
              <a:rPr lang="en-US" sz="3600" dirty="0" err="1">
                <a:latin typeface="Arial" pitchFamily="34" charset="0"/>
                <a:cs typeface="Arial" pitchFamily="34" charset="0"/>
              </a:rPr>
              <a:t>ngày</a:t>
            </a:r>
            <a:r>
              <a:rPr lang="en-US" sz="3600" dirty="0">
                <a:latin typeface="Arial" pitchFamily="34" charset="0"/>
                <a:cs typeface="Arial" pitchFamily="34" charset="0"/>
              </a:rPr>
              <a:t> 1/1/2020</a:t>
            </a:r>
          </a:p>
          <a:p>
            <a:pPr>
              <a:defRPr/>
            </a:pPr>
            <a:r>
              <a:rPr lang="en-US" sz="3600" dirty="0">
                <a:latin typeface="Arial" pitchFamily="34" charset="0"/>
                <a:cs typeface="Arial" pitchFamily="34" charset="0"/>
              </a:rPr>
              <a:t> </a:t>
            </a:r>
          </a:p>
          <a:p>
            <a:pPr>
              <a:defRPr/>
            </a:pPr>
            <a:r>
              <a:rPr lang="en-US" sz="3600" dirty="0" err="1">
                <a:latin typeface="Arial" pitchFamily="34" charset="0"/>
                <a:cs typeface="Arial" pitchFamily="34" charset="0"/>
              </a:rPr>
              <a:t>Ông</a:t>
            </a:r>
            <a:r>
              <a:rPr lang="en-US" sz="3600" dirty="0">
                <a:latin typeface="Arial" pitchFamily="34" charset="0"/>
                <a:cs typeface="Arial" pitchFamily="34" charset="0"/>
              </a:rPr>
              <a:t> </a:t>
            </a:r>
            <a:r>
              <a:rPr lang="en-US" sz="3600" dirty="0" err="1">
                <a:latin typeface="Arial" pitchFamily="34" charset="0"/>
                <a:cs typeface="Arial" pitchFamily="34" charset="0"/>
              </a:rPr>
              <a:t>nội</a:t>
            </a:r>
            <a:r>
              <a:rPr lang="en-US" sz="3600" dirty="0">
                <a:latin typeface="Arial" pitchFamily="34" charset="0"/>
                <a:cs typeface="Arial" pitchFamily="34" charset="0"/>
              </a:rPr>
              <a:t> </a:t>
            </a:r>
            <a:r>
              <a:rPr lang="en-US" sz="3600" dirty="0" err="1">
                <a:latin typeface="Arial" pitchFamily="34" charset="0"/>
                <a:cs typeface="Arial" pitchFamily="34" charset="0"/>
              </a:rPr>
              <a:t>chết</a:t>
            </a:r>
            <a:r>
              <a:rPr lang="en-US" sz="3600" dirty="0">
                <a:latin typeface="Arial" pitchFamily="34" charset="0"/>
                <a:cs typeface="Arial" pitchFamily="34" charset="0"/>
              </a:rPr>
              <a:t> </a:t>
            </a:r>
            <a:r>
              <a:rPr lang="en-US" sz="3600" dirty="0" err="1">
                <a:latin typeface="Arial" pitchFamily="34" charset="0"/>
                <a:cs typeface="Arial" pitchFamily="34" charset="0"/>
              </a:rPr>
              <a:t>ngày</a:t>
            </a:r>
            <a:r>
              <a:rPr lang="en-US" sz="3600" dirty="0">
                <a:latin typeface="Arial" pitchFamily="34" charset="0"/>
                <a:cs typeface="Arial" pitchFamily="34" charset="0"/>
              </a:rPr>
              <a:t> 1/2/2020</a:t>
            </a:r>
          </a:p>
        </p:txBody>
      </p:sp>
    </p:spTree>
    <p:extLst>
      <p:ext uri="{BB962C8B-B14F-4D97-AF65-F5344CB8AC3E}">
        <p14:creationId xmlns:p14="http://schemas.microsoft.com/office/powerpoint/2010/main" val="1470431600"/>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0"/>
                                        </p:tgtEl>
                                        <p:attrNameLst>
                                          <p:attrName>style.visibility</p:attrName>
                                        </p:attrNameLst>
                                      </p:cBhvr>
                                      <p:to>
                                        <p:strVal val="visible"/>
                                      </p:to>
                                    </p:set>
                                    <p:animEffect transition="in" filter="fade">
                                      <p:cBhvr>
                                        <p:cTn id="14" dur="1000"/>
                                        <p:tgtEl>
                                          <p:spTgt spid="10"/>
                                        </p:tgtEl>
                                      </p:cBhvr>
                                    </p:animEffect>
                                    <p:anim calcmode="lin" valueType="num">
                                      <p:cBhvr>
                                        <p:cTn id="15" dur="1000" fill="hold"/>
                                        <p:tgtEl>
                                          <p:spTgt spid="10"/>
                                        </p:tgtEl>
                                        <p:attrNameLst>
                                          <p:attrName>ppt_x</p:attrName>
                                        </p:attrNameLst>
                                      </p:cBhvr>
                                      <p:tavLst>
                                        <p:tav tm="0">
                                          <p:val>
                                            <p:strVal val="#ppt_x"/>
                                          </p:val>
                                        </p:tav>
                                        <p:tav tm="100000">
                                          <p:val>
                                            <p:strVal val="#ppt_x"/>
                                          </p:val>
                                        </p:tav>
                                      </p:tavLst>
                                    </p:anim>
                                    <p:anim calcmode="lin" valueType="num">
                                      <p:cBhvr>
                                        <p:cTn id="16"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11"/>
                                        </p:tgtEl>
                                        <p:attrNameLst>
                                          <p:attrName>style.visibility</p:attrName>
                                        </p:attrNameLst>
                                      </p:cBhvr>
                                      <p:to>
                                        <p:strVal val="visible"/>
                                      </p:to>
                                    </p:set>
                                    <p:animEffect transition="in" filter="fade">
                                      <p:cBhvr>
                                        <p:cTn id="21" dur="1000"/>
                                        <p:tgtEl>
                                          <p:spTgt spid="11"/>
                                        </p:tgtEl>
                                      </p:cBhvr>
                                    </p:animEffect>
                                    <p:anim calcmode="lin" valueType="num">
                                      <p:cBhvr>
                                        <p:cTn id="22" dur="1000" fill="hold"/>
                                        <p:tgtEl>
                                          <p:spTgt spid="11"/>
                                        </p:tgtEl>
                                        <p:attrNameLst>
                                          <p:attrName>ppt_x</p:attrName>
                                        </p:attrNameLst>
                                      </p:cBhvr>
                                      <p:tavLst>
                                        <p:tav tm="0">
                                          <p:val>
                                            <p:strVal val="#ppt_x"/>
                                          </p:val>
                                        </p:tav>
                                        <p:tav tm="100000">
                                          <p:val>
                                            <p:strVal val="#ppt_x"/>
                                          </p:val>
                                        </p:tav>
                                      </p:tavLst>
                                    </p:anim>
                                    <p:anim calcmode="lin" valueType="num">
                                      <p:cBhvr>
                                        <p:cTn id="23"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24" fill="hold" nodeType="clickPar">
                      <p:stCondLst>
                        <p:cond delay="indefinite"/>
                      </p:stCondLst>
                      <p:childTnLst>
                        <p:par>
                          <p:cTn id="25" fill="hold" nodeType="withGroup">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12"/>
                                        </p:tgtEl>
                                        <p:attrNameLst>
                                          <p:attrName>style.visibility</p:attrName>
                                        </p:attrNameLst>
                                      </p:cBhvr>
                                      <p:to>
                                        <p:strVal val="visible"/>
                                      </p:to>
                                    </p:set>
                                    <p:animEffect transition="in" filter="fade">
                                      <p:cBhvr>
                                        <p:cTn id="28" dur="1000"/>
                                        <p:tgtEl>
                                          <p:spTgt spid="12"/>
                                        </p:tgtEl>
                                      </p:cBhvr>
                                    </p:animEffect>
                                    <p:anim calcmode="lin" valueType="num">
                                      <p:cBhvr>
                                        <p:cTn id="29" dur="1000" fill="hold"/>
                                        <p:tgtEl>
                                          <p:spTgt spid="12"/>
                                        </p:tgtEl>
                                        <p:attrNameLst>
                                          <p:attrName>ppt_x</p:attrName>
                                        </p:attrNameLst>
                                      </p:cBhvr>
                                      <p:tavLst>
                                        <p:tav tm="0">
                                          <p:val>
                                            <p:strVal val="#ppt_x"/>
                                          </p:val>
                                        </p:tav>
                                        <p:tav tm="100000">
                                          <p:val>
                                            <p:strVal val="#ppt_x"/>
                                          </p:val>
                                        </p:tav>
                                      </p:tavLst>
                                    </p:anim>
                                    <p:anim calcmode="lin" valueType="num">
                                      <p:cBhvr>
                                        <p:cTn id="30"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par>
                    <p:cTn id="31" fill="hold" nodeType="clickPar">
                      <p:stCondLst>
                        <p:cond delay="indefinite"/>
                      </p:stCondLst>
                      <p:childTnLst>
                        <p:par>
                          <p:cTn id="32" fill="hold" nodeType="withGroup">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13"/>
                                        </p:tgtEl>
                                        <p:attrNameLst>
                                          <p:attrName>style.visibility</p:attrName>
                                        </p:attrNameLst>
                                      </p:cBhvr>
                                      <p:to>
                                        <p:strVal val="visible"/>
                                      </p:to>
                                    </p:set>
                                    <p:animEffect transition="in" filter="fade">
                                      <p:cBhvr>
                                        <p:cTn id="35" dur="1000"/>
                                        <p:tgtEl>
                                          <p:spTgt spid="13"/>
                                        </p:tgtEl>
                                      </p:cBhvr>
                                    </p:animEffect>
                                    <p:anim calcmode="lin" valueType="num">
                                      <p:cBhvr>
                                        <p:cTn id="36" dur="1000" fill="hold"/>
                                        <p:tgtEl>
                                          <p:spTgt spid="13"/>
                                        </p:tgtEl>
                                        <p:attrNameLst>
                                          <p:attrName>ppt_x</p:attrName>
                                        </p:attrNameLst>
                                      </p:cBhvr>
                                      <p:tavLst>
                                        <p:tav tm="0">
                                          <p:val>
                                            <p:strVal val="#ppt_x"/>
                                          </p:val>
                                        </p:tav>
                                        <p:tav tm="100000">
                                          <p:val>
                                            <p:strVal val="#ppt_x"/>
                                          </p:val>
                                        </p:tav>
                                      </p:tavLst>
                                    </p:anim>
                                    <p:anim calcmode="lin" valueType="num">
                                      <p:cBhvr>
                                        <p:cTn id="37"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par>
                    <p:cTn id="38" fill="hold" nodeType="clickPar">
                      <p:stCondLst>
                        <p:cond delay="indefinite"/>
                      </p:stCondLst>
                      <p:childTnLst>
                        <p:par>
                          <p:cTn id="39" fill="hold" nodeType="withGroup">
                            <p:stCondLst>
                              <p:cond delay="0"/>
                            </p:stCondLst>
                            <p:childTnLst>
                              <p:par>
                                <p:cTn id="40" presetID="42" presetClass="entr" presetSubtype="0" fill="hold" grpId="0" nodeType="clickEffect">
                                  <p:stCondLst>
                                    <p:cond delay="0"/>
                                  </p:stCondLst>
                                  <p:childTnLst>
                                    <p:set>
                                      <p:cBhvr>
                                        <p:cTn id="41" dur="1" fill="hold">
                                          <p:stCondLst>
                                            <p:cond delay="0"/>
                                          </p:stCondLst>
                                        </p:cTn>
                                        <p:tgtEl>
                                          <p:spTgt spid="30"/>
                                        </p:tgtEl>
                                        <p:attrNameLst>
                                          <p:attrName>style.visibility</p:attrName>
                                        </p:attrNameLst>
                                      </p:cBhvr>
                                      <p:to>
                                        <p:strVal val="visible"/>
                                      </p:to>
                                    </p:set>
                                    <p:animEffect transition="in" filter="fade">
                                      <p:cBhvr>
                                        <p:cTn id="42" dur="1000"/>
                                        <p:tgtEl>
                                          <p:spTgt spid="30"/>
                                        </p:tgtEl>
                                      </p:cBhvr>
                                    </p:animEffect>
                                    <p:anim calcmode="lin" valueType="num">
                                      <p:cBhvr>
                                        <p:cTn id="43" dur="1000" fill="hold"/>
                                        <p:tgtEl>
                                          <p:spTgt spid="30"/>
                                        </p:tgtEl>
                                        <p:attrNameLst>
                                          <p:attrName>ppt_x</p:attrName>
                                        </p:attrNameLst>
                                      </p:cBhvr>
                                      <p:tavLst>
                                        <p:tav tm="0">
                                          <p:val>
                                            <p:strVal val="#ppt_x"/>
                                          </p:val>
                                        </p:tav>
                                        <p:tav tm="100000">
                                          <p:val>
                                            <p:strVal val="#ppt_x"/>
                                          </p:val>
                                        </p:tav>
                                      </p:tavLst>
                                    </p:anim>
                                    <p:anim calcmode="lin" valueType="num">
                                      <p:cBhvr>
                                        <p:cTn id="44" dur="1000" fill="hold"/>
                                        <p:tgtEl>
                                          <p:spTgt spid="30"/>
                                        </p:tgtEl>
                                        <p:attrNameLst>
                                          <p:attrName>ppt_y</p:attrName>
                                        </p:attrNameLst>
                                      </p:cBhvr>
                                      <p:tavLst>
                                        <p:tav tm="0">
                                          <p:val>
                                            <p:strVal val="#ppt_y+.1"/>
                                          </p:val>
                                        </p:tav>
                                        <p:tav tm="100000">
                                          <p:val>
                                            <p:strVal val="#ppt_y"/>
                                          </p:val>
                                        </p:tav>
                                      </p:tavLst>
                                    </p:anim>
                                  </p:childTnLst>
                                </p:cTn>
                              </p:par>
                            </p:childTnLst>
                          </p:cTn>
                        </p:par>
                      </p:childTnLst>
                    </p:cTn>
                  </p:par>
                  <p:par>
                    <p:cTn id="45" fill="hold" nodeType="clickPar">
                      <p:stCondLst>
                        <p:cond delay="indefinite"/>
                      </p:stCondLst>
                      <p:childTnLst>
                        <p:par>
                          <p:cTn id="46" fill="hold" nodeType="withGroup">
                            <p:stCondLst>
                              <p:cond delay="0"/>
                            </p:stCondLst>
                            <p:childTnLst>
                              <p:par>
                                <p:cTn id="47" presetID="21" presetClass="entr" presetSubtype="1" fill="hold" grpId="0" nodeType="clickEffect">
                                  <p:stCondLst>
                                    <p:cond delay="0"/>
                                  </p:stCondLst>
                                  <p:childTnLst>
                                    <p:set>
                                      <p:cBhvr>
                                        <p:cTn id="48" dur="1" fill="hold">
                                          <p:stCondLst>
                                            <p:cond delay="0"/>
                                          </p:stCondLst>
                                        </p:cTn>
                                        <p:tgtEl>
                                          <p:spTgt spid="41"/>
                                        </p:tgtEl>
                                        <p:attrNameLst>
                                          <p:attrName>style.visibility</p:attrName>
                                        </p:attrNameLst>
                                      </p:cBhvr>
                                      <p:to>
                                        <p:strVal val="visible"/>
                                      </p:to>
                                    </p:set>
                                    <p:animEffect transition="in" filter="wheel(1)">
                                      <p:cBhvr>
                                        <p:cTn id="49" dur="2000"/>
                                        <p:tgtEl>
                                          <p:spTgt spid="41"/>
                                        </p:tgtEl>
                                      </p:cBhvr>
                                    </p:animEffect>
                                  </p:childTnLst>
                                </p:cTn>
                              </p:par>
                            </p:childTnLst>
                          </p:cTn>
                        </p:par>
                      </p:childTnLst>
                    </p:cTn>
                  </p:par>
                  <p:par>
                    <p:cTn id="50" fill="hold" nodeType="clickPar">
                      <p:stCondLst>
                        <p:cond delay="indefinite"/>
                      </p:stCondLst>
                      <p:childTnLst>
                        <p:par>
                          <p:cTn id="51" fill="hold" nodeType="withGroup">
                            <p:stCondLst>
                              <p:cond delay="0"/>
                            </p:stCondLst>
                            <p:childTnLst>
                              <p:par>
                                <p:cTn id="52" presetID="21" presetClass="entr" presetSubtype="1" fill="hold" grpId="0" nodeType="clickEffect">
                                  <p:stCondLst>
                                    <p:cond delay="0"/>
                                  </p:stCondLst>
                                  <p:childTnLst>
                                    <p:set>
                                      <p:cBhvr>
                                        <p:cTn id="53" dur="1" fill="hold">
                                          <p:stCondLst>
                                            <p:cond delay="0"/>
                                          </p:stCondLst>
                                        </p:cTn>
                                        <p:tgtEl>
                                          <p:spTgt spid="43"/>
                                        </p:tgtEl>
                                        <p:attrNameLst>
                                          <p:attrName>style.visibility</p:attrName>
                                        </p:attrNameLst>
                                      </p:cBhvr>
                                      <p:to>
                                        <p:strVal val="visible"/>
                                      </p:to>
                                    </p:set>
                                    <p:animEffect transition="in" filter="wheel(1)">
                                      <p:cBhvr>
                                        <p:cTn id="54" dur="2000"/>
                                        <p:tgtEl>
                                          <p:spTgt spid="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0" grpId="0" animBg="1"/>
      <p:bldP spid="11" grpId="0" animBg="1"/>
      <p:bldP spid="12" grpId="0" animBg="1"/>
      <p:bldP spid="13" grpId="0" animBg="1"/>
      <p:bldP spid="30" grpId="0" animBg="1"/>
      <p:bldP spid="41" grpId="0" animBg="1"/>
      <p:bldP spid="43" grpId="0" animBg="1"/>
    </p:bld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3252020" y="597748"/>
            <a:ext cx="5438962" cy="1228725"/>
          </a:xfrm>
          <a:prstGeom prst="rect">
            <a:avLst/>
          </a:prstGeom>
          <a:solidFill>
            <a:schemeClr val="accent6">
              <a:lumMod val="20000"/>
              <a:lumOff val="80000"/>
            </a:schemeClr>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a:defRPr/>
            </a:pPr>
            <a:r>
              <a:rPr lang="vi-VN" sz="3200" b="1" dirty="0">
                <a:cs typeface="Arial" pitchFamily="34" charset="0"/>
              </a:rPr>
              <a:t>Người có quyền hưởng di sản hoặc từ chối nhận di sản. </a:t>
            </a:r>
          </a:p>
        </p:txBody>
      </p:sp>
      <p:sp>
        <p:nvSpPr>
          <p:cNvPr id="7" name="Rounded Rectangle 6"/>
          <p:cNvSpPr/>
          <p:nvPr/>
        </p:nvSpPr>
        <p:spPr>
          <a:xfrm>
            <a:off x="6137564" y="5733887"/>
            <a:ext cx="4613948" cy="622300"/>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4267" dirty="0">
                <a:cs typeface="Arial" pitchFamily="34" charset="0"/>
              </a:rPr>
              <a:t> </a:t>
            </a:r>
            <a:r>
              <a:rPr lang="vi-VN" sz="3200" dirty="0">
                <a:cs typeface="Arial" pitchFamily="34" charset="0"/>
              </a:rPr>
              <a:t>(Điều 62</a:t>
            </a:r>
            <a:r>
              <a:rPr lang="en-US" sz="3200" dirty="0">
                <a:latin typeface="Arial" pitchFamily="34" charset="0"/>
                <a:cs typeface="Arial" pitchFamily="34" charset="0"/>
              </a:rPr>
              <a:t>0</a:t>
            </a:r>
            <a:r>
              <a:rPr lang="vi-VN" sz="3200" dirty="0">
                <a:cs typeface="Arial" pitchFamily="34" charset="0"/>
              </a:rPr>
              <a:t>/BLDS/2015) </a:t>
            </a:r>
          </a:p>
        </p:txBody>
      </p:sp>
      <p:sp>
        <p:nvSpPr>
          <p:cNvPr id="8" name="Rounded Rectangle 7"/>
          <p:cNvSpPr/>
          <p:nvPr/>
        </p:nvSpPr>
        <p:spPr>
          <a:xfrm>
            <a:off x="834735" y="3452074"/>
            <a:ext cx="10605657" cy="2281813"/>
          </a:xfrm>
          <a:prstGeom prst="roundRect">
            <a:avLst/>
          </a:prstGeom>
          <a:solidFill>
            <a:schemeClr val="accent4">
              <a:lumMod val="40000"/>
              <a:lumOff val="6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marL="609585" indent="-609585" algn="ctr">
              <a:buFontTx/>
              <a:buChar char="-"/>
              <a:defRPr/>
            </a:pPr>
            <a:r>
              <a:rPr lang="vi-VN" sz="3733" dirty="0">
                <a:cs typeface="Arial" pitchFamily="34" charset="0"/>
              </a:rPr>
              <a:t>Người thừa kế có quyền từ chối nhận di sản, </a:t>
            </a:r>
            <a:endParaRPr lang="en-US" sz="3733" dirty="0">
              <a:latin typeface="Arial" pitchFamily="34" charset="0"/>
              <a:cs typeface="Arial" pitchFamily="34" charset="0"/>
            </a:endParaRPr>
          </a:p>
          <a:p>
            <a:pPr marL="609585" indent="-609585" algn="ctr">
              <a:buFontTx/>
              <a:buChar char="-"/>
              <a:defRPr/>
            </a:pPr>
            <a:r>
              <a:rPr lang="vi-VN" sz="3733" dirty="0">
                <a:cs typeface="Arial" pitchFamily="34" charset="0"/>
              </a:rPr>
              <a:t>trừ trường hợp việc từ chối nhằm trốn tránh việc thực hiện nghĩa vụ tài sản của mình đối với người khác</a:t>
            </a:r>
          </a:p>
        </p:txBody>
      </p:sp>
      <p:sp>
        <p:nvSpPr>
          <p:cNvPr id="3" name="12-Point Star 2"/>
          <p:cNvSpPr/>
          <p:nvPr/>
        </p:nvSpPr>
        <p:spPr>
          <a:xfrm>
            <a:off x="1066800" y="1834411"/>
            <a:ext cx="9809403" cy="1617663"/>
          </a:xfrm>
          <a:prstGeom prst="star12">
            <a:avLst/>
          </a:prstGeom>
          <a:ln w="57150">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vi-VN" sz="4267" b="1" dirty="0">
                <a:solidFill>
                  <a:schemeClr val="tx1"/>
                </a:solidFill>
                <a:cs typeface="Arial" pitchFamily="34" charset="0"/>
              </a:rPr>
              <a:t>Từ chối </a:t>
            </a:r>
            <a:endParaRPr lang="en-US" sz="4267" b="1" dirty="0">
              <a:solidFill>
                <a:schemeClr val="tx1"/>
              </a:solidFill>
              <a:latin typeface="Arial" pitchFamily="34" charset="0"/>
              <a:cs typeface="Arial" pitchFamily="34" charset="0"/>
            </a:endParaRPr>
          </a:p>
          <a:p>
            <a:pPr algn="ctr">
              <a:defRPr/>
            </a:pPr>
            <a:r>
              <a:rPr lang="vi-VN" sz="4267" b="1" dirty="0">
                <a:solidFill>
                  <a:schemeClr val="tx1"/>
                </a:solidFill>
                <a:cs typeface="Arial" pitchFamily="34" charset="0"/>
              </a:rPr>
              <a:t>nhận di sản</a:t>
            </a:r>
            <a:endParaRPr lang="en-US" sz="4267" b="1" dirty="0">
              <a:solidFill>
                <a:schemeClr val="tx1"/>
              </a:solidFill>
            </a:endParaRPr>
          </a:p>
        </p:txBody>
      </p:sp>
    </p:spTree>
    <p:extLst>
      <p:ext uri="{BB962C8B-B14F-4D97-AF65-F5344CB8AC3E}">
        <p14:creationId xmlns:p14="http://schemas.microsoft.com/office/powerpoint/2010/main" val="996566482"/>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1)">
                                      <p:cBhvr>
                                        <p:cTn id="7" dur="2000"/>
                                        <p:tgtEl>
                                          <p:spTgt spid="5"/>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1000"/>
                                        <p:tgtEl>
                                          <p:spTgt spid="7"/>
                                        </p:tgtEl>
                                      </p:cBhvr>
                                    </p:animEffect>
                                    <p:anim calcmode="lin" valueType="num">
                                      <p:cBhvr>
                                        <p:cTn id="13" dur="1000" fill="hold"/>
                                        <p:tgtEl>
                                          <p:spTgt spid="7"/>
                                        </p:tgtEl>
                                        <p:attrNameLst>
                                          <p:attrName>ppt_x</p:attrName>
                                        </p:attrNameLst>
                                      </p:cBhvr>
                                      <p:tavLst>
                                        <p:tav tm="0">
                                          <p:val>
                                            <p:strVal val="#ppt_x"/>
                                          </p:val>
                                        </p:tav>
                                        <p:tav tm="100000">
                                          <p:val>
                                            <p:strVal val="#ppt_x"/>
                                          </p:val>
                                        </p:tav>
                                      </p:tavLst>
                                    </p:anim>
                                    <p:anim calcmode="lin" valueType="num">
                                      <p:cBhvr>
                                        <p:cTn id="14"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fade">
                                      <p:cBhvr>
                                        <p:cTn id="19" dur="1000"/>
                                        <p:tgtEl>
                                          <p:spTgt spid="8"/>
                                        </p:tgtEl>
                                      </p:cBhvr>
                                    </p:animEffect>
                                    <p:anim calcmode="lin" valueType="num">
                                      <p:cBhvr>
                                        <p:cTn id="20" dur="1000" fill="hold"/>
                                        <p:tgtEl>
                                          <p:spTgt spid="8"/>
                                        </p:tgtEl>
                                        <p:attrNameLst>
                                          <p:attrName>ppt_x</p:attrName>
                                        </p:attrNameLst>
                                      </p:cBhvr>
                                      <p:tavLst>
                                        <p:tav tm="0">
                                          <p:val>
                                            <p:strVal val="#ppt_x"/>
                                          </p:val>
                                        </p:tav>
                                        <p:tav tm="100000">
                                          <p:val>
                                            <p:strVal val="#ppt_x"/>
                                          </p:val>
                                        </p:tav>
                                      </p:tavLst>
                                    </p:anim>
                                    <p:anim calcmode="lin" valueType="num">
                                      <p:cBhvr>
                                        <p:cTn id="21"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P spid="8" grpId="0" animBg="1"/>
    </p:bld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775422" y="733263"/>
            <a:ext cx="5092700" cy="709613"/>
          </a:xfrm>
          <a:prstGeom prst="rect">
            <a:avLst/>
          </a:prstGeom>
          <a:solidFill>
            <a:schemeClr val="accent6">
              <a:lumMod val="20000"/>
              <a:lumOff val="80000"/>
            </a:schemeClr>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a:defRPr/>
            </a:pPr>
            <a:r>
              <a:rPr lang="vi-VN" sz="4800" b="1" dirty="0">
                <a:cs typeface="Arial" pitchFamily="34" charset="0"/>
              </a:rPr>
              <a:t>3.</a:t>
            </a:r>
            <a:r>
              <a:rPr lang="en-US" sz="4800" b="1" dirty="0">
                <a:cs typeface="Arial" pitchFamily="34" charset="0"/>
              </a:rPr>
              <a:t>4</a:t>
            </a:r>
            <a:r>
              <a:rPr lang="vi-VN" sz="4800" b="1" dirty="0">
                <a:cs typeface="Arial" pitchFamily="34" charset="0"/>
              </a:rPr>
              <a:t>. Hợp đồng</a:t>
            </a:r>
          </a:p>
        </p:txBody>
      </p:sp>
      <p:sp>
        <p:nvSpPr>
          <p:cNvPr id="9" name="Rounded Rectangle 8"/>
          <p:cNvSpPr/>
          <p:nvPr/>
        </p:nvSpPr>
        <p:spPr>
          <a:xfrm>
            <a:off x="775422" y="2830613"/>
            <a:ext cx="10709996" cy="2480518"/>
          </a:xfrm>
          <a:prstGeom prst="roundRect">
            <a:avLst/>
          </a:prstGeom>
          <a:solidFill>
            <a:schemeClr val="accent4">
              <a:lumMod val="40000"/>
              <a:lumOff val="6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4800" dirty="0">
                <a:cs typeface="Arial" pitchFamily="34" charset="0"/>
              </a:rPr>
              <a:t>Hợp đồng dân sự là sự thỏa thuận của các bên nhằm làm phát sinh, thay đổi hoặc chấm dứt </a:t>
            </a:r>
            <a:r>
              <a:rPr lang="vi-VN" sz="4800" b="1" dirty="0">
                <a:solidFill>
                  <a:srgbClr val="FF0000"/>
                </a:solidFill>
                <a:cs typeface="Arial" pitchFamily="34" charset="0"/>
              </a:rPr>
              <a:t>quyền</a:t>
            </a:r>
            <a:r>
              <a:rPr lang="vi-VN" sz="4800" dirty="0">
                <a:cs typeface="Arial" pitchFamily="34" charset="0"/>
              </a:rPr>
              <a:t> và </a:t>
            </a:r>
            <a:r>
              <a:rPr lang="vi-VN" sz="4800" b="1" dirty="0">
                <a:solidFill>
                  <a:srgbClr val="FF0000"/>
                </a:solidFill>
                <a:cs typeface="Arial" pitchFamily="34" charset="0"/>
              </a:rPr>
              <a:t>nghĩa vụ </a:t>
            </a:r>
            <a:r>
              <a:rPr lang="vi-VN" sz="4800" dirty="0">
                <a:cs typeface="Arial" pitchFamily="34" charset="0"/>
              </a:rPr>
              <a:t>dân sự </a:t>
            </a:r>
          </a:p>
        </p:txBody>
      </p:sp>
      <p:sp>
        <p:nvSpPr>
          <p:cNvPr id="7" name="Rounded Rectangle 6"/>
          <p:cNvSpPr/>
          <p:nvPr/>
        </p:nvSpPr>
        <p:spPr>
          <a:xfrm>
            <a:off x="775422" y="1575563"/>
            <a:ext cx="5609063" cy="825500"/>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4800" dirty="0">
                <a:cs typeface="Arial" pitchFamily="34" charset="0"/>
              </a:rPr>
              <a:t> </a:t>
            </a:r>
            <a:r>
              <a:rPr lang="en-US" sz="4800" b="1" dirty="0">
                <a:cs typeface="Arial" pitchFamily="34" charset="0"/>
              </a:rPr>
              <a:t>3.4.1</a:t>
            </a:r>
            <a:r>
              <a:rPr lang="vi-VN" sz="4800" b="1" dirty="0">
                <a:cs typeface="Arial" pitchFamily="34" charset="0"/>
              </a:rPr>
              <a:t>. Khái niệm </a:t>
            </a:r>
          </a:p>
        </p:txBody>
      </p:sp>
      <p:sp>
        <p:nvSpPr>
          <p:cNvPr id="8" name="Rounded Rectangle 7"/>
          <p:cNvSpPr/>
          <p:nvPr/>
        </p:nvSpPr>
        <p:spPr>
          <a:xfrm>
            <a:off x="2560270" y="5191406"/>
            <a:ext cx="7012516" cy="962025"/>
          </a:xfrm>
          <a:prstGeom prst="roundRect">
            <a:avLst/>
          </a:prstGeom>
          <a:solidFill>
            <a:schemeClr val="accent6">
              <a:lumMod val="60000"/>
              <a:lumOff val="4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4800" dirty="0">
                <a:cs typeface="Arial" pitchFamily="34" charset="0"/>
              </a:rPr>
              <a:t>(Điều 385/BLDS/2015).</a:t>
            </a:r>
          </a:p>
        </p:txBody>
      </p:sp>
    </p:spTree>
    <p:extLst>
      <p:ext uri="{BB962C8B-B14F-4D97-AF65-F5344CB8AC3E}">
        <p14:creationId xmlns:p14="http://schemas.microsoft.com/office/powerpoint/2010/main" val="2424061495"/>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1)">
                                      <p:cBhvr>
                                        <p:cTn id="7" dur="2000"/>
                                        <p:tgtEl>
                                          <p:spTgt spid="5"/>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1000"/>
                                        <p:tgtEl>
                                          <p:spTgt spid="9"/>
                                        </p:tgtEl>
                                      </p:cBhvr>
                                    </p:animEffect>
                                    <p:anim calcmode="lin" valueType="num">
                                      <p:cBhvr>
                                        <p:cTn id="13" dur="1000" fill="hold"/>
                                        <p:tgtEl>
                                          <p:spTgt spid="9"/>
                                        </p:tgtEl>
                                        <p:attrNameLst>
                                          <p:attrName>ppt_x</p:attrName>
                                        </p:attrNameLst>
                                      </p:cBhvr>
                                      <p:tavLst>
                                        <p:tav tm="0">
                                          <p:val>
                                            <p:strVal val="#ppt_x"/>
                                          </p:val>
                                        </p:tav>
                                        <p:tav tm="100000">
                                          <p:val>
                                            <p:strVal val="#ppt_x"/>
                                          </p:val>
                                        </p:tav>
                                      </p:tavLst>
                                    </p:anim>
                                    <p:anim calcmode="lin" valueType="num">
                                      <p:cBhvr>
                                        <p:cTn id="14"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fade">
                                      <p:cBhvr>
                                        <p:cTn id="19" dur="1000"/>
                                        <p:tgtEl>
                                          <p:spTgt spid="7"/>
                                        </p:tgtEl>
                                      </p:cBhvr>
                                    </p:animEffect>
                                    <p:anim calcmode="lin" valueType="num">
                                      <p:cBhvr>
                                        <p:cTn id="20" dur="1000" fill="hold"/>
                                        <p:tgtEl>
                                          <p:spTgt spid="7"/>
                                        </p:tgtEl>
                                        <p:attrNameLst>
                                          <p:attrName>ppt_x</p:attrName>
                                        </p:attrNameLst>
                                      </p:cBhvr>
                                      <p:tavLst>
                                        <p:tav tm="0">
                                          <p:val>
                                            <p:strVal val="#ppt_x"/>
                                          </p:val>
                                        </p:tav>
                                        <p:tav tm="100000">
                                          <p:val>
                                            <p:strVal val="#ppt_x"/>
                                          </p:val>
                                        </p:tav>
                                      </p:tavLst>
                                    </p:anim>
                                    <p:anim calcmode="lin" valueType="num">
                                      <p:cBhvr>
                                        <p:cTn id="21"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22" fill="hold" nodeType="clickPar">
                      <p:stCondLst>
                        <p:cond delay="indefinite"/>
                      </p:stCondLst>
                      <p:childTnLst>
                        <p:par>
                          <p:cTn id="23" fill="hold" nodeType="withGroup">
                            <p:stCondLst>
                              <p:cond delay="0"/>
                            </p:stCondLst>
                            <p:childTnLst>
                              <p:par>
                                <p:cTn id="24" presetID="42" presetClass="entr" presetSubtype="0" fill="hold" grpId="0" nodeType="clickEffect">
                                  <p:stCondLst>
                                    <p:cond delay="0"/>
                                  </p:stCondLst>
                                  <p:childTnLst>
                                    <p:set>
                                      <p:cBhvr>
                                        <p:cTn id="25" dur="1" fill="hold">
                                          <p:stCondLst>
                                            <p:cond delay="0"/>
                                          </p:stCondLst>
                                        </p:cTn>
                                        <p:tgtEl>
                                          <p:spTgt spid="8"/>
                                        </p:tgtEl>
                                        <p:attrNameLst>
                                          <p:attrName>style.visibility</p:attrName>
                                        </p:attrNameLst>
                                      </p:cBhvr>
                                      <p:to>
                                        <p:strVal val="visible"/>
                                      </p:to>
                                    </p:set>
                                    <p:animEffect transition="in" filter="fade">
                                      <p:cBhvr>
                                        <p:cTn id="26" dur="1000"/>
                                        <p:tgtEl>
                                          <p:spTgt spid="8"/>
                                        </p:tgtEl>
                                      </p:cBhvr>
                                    </p:animEffect>
                                    <p:anim calcmode="lin" valueType="num">
                                      <p:cBhvr>
                                        <p:cTn id="27" dur="1000" fill="hold"/>
                                        <p:tgtEl>
                                          <p:spTgt spid="8"/>
                                        </p:tgtEl>
                                        <p:attrNameLst>
                                          <p:attrName>ppt_x</p:attrName>
                                        </p:attrNameLst>
                                      </p:cBhvr>
                                      <p:tavLst>
                                        <p:tav tm="0">
                                          <p:val>
                                            <p:strVal val="#ppt_x"/>
                                          </p:val>
                                        </p:tav>
                                        <p:tav tm="100000">
                                          <p:val>
                                            <p:strVal val="#ppt_x"/>
                                          </p:val>
                                        </p:tav>
                                      </p:tavLst>
                                    </p:anim>
                                    <p:anim calcmode="lin" valueType="num">
                                      <p:cBhvr>
                                        <p:cTn id="28"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9" grpId="0" animBg="1"/>
      <p:bldP spid="7" grpId="0" animBg="1"/>
      <p:bldP spid="8" grpId="0" animBg="1"/>
    </p:bld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889502" y="679725"/>
            <a:ext cx="5092700" cy="709613"/>
          </a:xfrm>
          <a:prstGeom prst="rect">
            <a:avLst/>
          </a:prstGeom>
          <a:solidFill>
            <a:schemeClr val="accent6">
              <a:lumMod val="20000"/>
              <a:lumOff val="80000"/>
            </a:schemeClr>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a:defRPr/>
            </a:pPr>
            <a:r>
              <a:rPr lang="vi-VN" sz="4800" b="1" dirty="0">
                <a:cs typeface="Arial" pitchFamily="34" charset="0"/>
              </a:rPr>
              <a:t>3.</a:t>
            </a:r>
            <a:r>
              <a:rPr lang="en-US" sz="4800" b="1" dirty="0">
                <a:cs typeface="Arial" pitchFamily="34" charset="0"/>
              </a:rPr>
              <a:t>4.</a:t>
            </a:r>
            <a:r>
              <a:rPr lang="vi-VN" sz="4800" b="1" dirty="0">
                <a:cs typeface="Arial" pitchFamily="34" charset="0"/>
              </a:rPr>
              <a:t>2. Hợp đồng</a:t>
            </a:r>
          </a:p>
        </p:txBody>
      </p:sp>
      <p:sp>
        <p:nvSpPr>
          <p:cNvPr id="9" name="Rounded Rectangle 8"/>
          <p:cNvSpPr/>
          <p:nvPr/>
        </p:nvSpPr>
        <p:spPr>
          <a:xfrm>
            <a:off x="873455" y="2217710"/>
            <a:ext cx="9762626" cy="1290548"/>
          </a:xfrm>
          <a:prstGeom prst="roundRect">
            <a:avLst/>
          </a:prstGeom>
          <a:solidFill>
            <a:schemeClr val="accent6">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4267" dirty="0">
                <a:latin typeface="Arial" pitchFamily="34" charset="0"/>
                <a:cs typeface="Arial" pitchFamily="34" charset="0"/>
              </a:rPr>
              <a:t>-</a:t>
            </a:r>
            <a:r>
              <a:rPr lang="vi-VN" sz="4267" dirty="0">
                <a:cs typeface="Arial" pitchFamily="34" charset="0"/>
              </a:rPr>
              <a:t>Có ý chí và thống nhất ý chí của </a:t>
            </a:r>
            <a:r>
              <a:rPr lang="en-US" sz="4267" dirty="0" err="1">
                <a:latin typeface="Arial" pitchFamily="34" charset="0"/>
                <a:cs typeface="Arial" pitchFamily="34" charset="0"/>
              </a:rPr>
              <a:t>các</a:t>
            </a:r>
            <a:r>
              <a:rPr lang="vi-VN" sz="4267" dirty="0">
                <a:cs typeface="Arial" pitchFamily="34" charset="0"/>
              </a:rPr>
              <a:t> bên</a:t>
            </a:r>
            <a:endParaRPr lang="en-US" sz="4267" dirty="0">
              <a:latin typeface="Arial" pitchFamily="34" charset="0"/>
              <a:cs typeface="Arial" pitchFamily="34" charset="0"/>
            </a:endParaRPr>
          </a:p>
          <a:p>
            <a:pPr>
              <a:defRPr/>
            </a:pPr>
            <a:r>
              <a:rPr lang="en-US" sz="4267" dirty="0">
                <a:latin typeface="Arial" pitchFamily="34" charset="0"/>
                <a:cs typeface="Arial" pitchFamily="34" charset="0"/>
              </a:rPr>
              <a:t>- K</a:t>
            </a:r>
            <a:r>
              <a:rPr lang="vi-VN" sz="4267" dirty="0">
                <a:cs typeface="Arial" pitchFamily="34" charset="0"/>
              </a:rPr>
              <a:t>hông trái pháp luật, đạo đức xã hội </a:t>
            </a:r>
          </a:p>
        </p:txBody>
      </p:sp>
      <p:sp>
        <p:nvSpPr>
          <p:cNvPr id="7" name="Rounded Rectangle 6"/>
          <p:cNvSpPr/>
          <p:nvPr/>
        </p:nvSpPr>
        <p:spPr>
          <a:xfrm>
            <a:off x="862205" y="1545238"/>
            <a:ext cx="8362949" cy="608013"/>
          </a:xfrm>
          <a:prstGeom prst="roundRect">
            <a:avLst/>
          </a:prstGeom>
          <a:solidFill>
            <a:schemeClr val="bg2">
              <a:lumMod val="9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4800" dirty="0">
                <a:cs typeface="Arial" pitchFamily="34" charset="0"/>
              </a:rPr>
              <a:t> </a:t>
            </a:r>
            <a:r>
              <a:rPr lang="vi-VN" sz="4800" b="1" dirty="0">
                <a:cs typeface="Arial" pitchFamily="34" charset="0"/>
              </a:rPr>
              <a:t>b. Đặc điểm của hợp đồng </a:t>
            </a:r>
          </a:p>
        </p:txBody>
      </p:sp>
      <p:sp>
        <p:nvSpPr>
          <p:cNvPr id="10" name="Rounded Rectangle 9"/>
          <p:cNvSpPr/>
          <p:nvPr/>
        </p:nvSpPr>
        <p:spPr>
          <a:xfrm>
            <a:off x="873456" y="3508258"/>
            <a:ext cx="10011437" cy="1296327"/>
          </a:xfrm>
          <a:prstGeom prst="roundRect">
            <a:avLst/>
          </a:prstGeom>
          <a:solidFill>
            <a:schemeClr val="accent6">
              <a:lumMod val="40000"/>
              <a:lumOff val="6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4267" dirty="0">
                <a:latin typeface="Arial" pitchFamily="34" charset="0"/>
                <a:cs typeface="Arial" pitchFamily="34" charset="0"/>
              </a:rPr>
              <a:t>B</a:t>
            </a:r>
            <a:r>
              <a:rPr lang="vi-VN" sz="4267" dirty="0">
                <a:cs typeface="Arial" pitchFamily="34" charset="0"/>
              </a:rPr>
              <a:t>ất kỳ hình thức mà pháp luật không cấm, </a:t>
            </a:r>
            <a:r>
              <a:rPr lang="en-US" sz="4267" dirty="0">
                <a:latin typeface="Arial" pitchFamily="34" charset="0"/>
                <a:cs typeface="Arial" pitchFamily="34" charset="0"/>
              </a:rPr>
              <a:t>(</a:t>
            </a:r>
            <a:r>
              <a:rPr lang="vi-VN" sz="4267" dirty="0">
                <a:cs typeface="Arial" pitchFamily="34" charset="0"/>
              </a:rPr>
              <a:t>quy định về hình thức là </a:t>
            </a:r>
            <a:r>
              <a:rPr lang="en-US" sz="4267" dirty="0">
                <a:latin typeface="Arial" pitchFamily="34" charset="0"/>
                <a:cs typeface="Arial" pitchFamily="34" charset="0"/>
              </a:rPr>
              <a:t>ĐK</a:t>
            </a:r>
            <a:r>
              <a:rPr lang="vi-VN" sz="4267" dirty="0">
                <a:cs typeface="Arial" pitchFamily="34" charset="0"/>
              </a:rPr>
              <a:t> hợp đồng</a:t>
            </a:r>
            <a:r>
              <a:rPr lang="en-US" sz="4267" dirty="0">
                <a:latin typeface="Arial" pitchFamily="34" charset="0"/>
                <a:cs typeface="Arial" pitchFamily="34" charset="0"/>
              </a:rPr>
              <a:t>)</a:t>
            </a:r>
            <a:r>
              <a:rPr lang="vi-VN" sz="4267" dirty="0">
                <a:cs typeface="Arial" pitchFamily="34" charset="0"/>
              </a:rPr>
              <a:t> </a:t>
            </a:r>
          </a:p>
        </p:txBody>
      </p:sp>
      <p:sp>
        <p:nvSpPr>
          <p:cNvPr id="11" name="Rounded Rectangle 10"/>
          <p:cNvSpPr/>
          <p:nvPr/>
        </p:nvSpPr>
        <p:spPr>
          <a:xfrm>
            <a:off x="889501" y="4887747"/>
            <a:ext cx="10137889" cy="1349280"/>
          </a:xfrm>
          <a:prstGeom prst="roundRect">
            <a:avLst/>
          </a:prstGeom>
          <a:solidFill>
            <a:schemeClr val="accent6">
              <a:lumMod val="75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4267" dirty="0">
                <a:cs typeface="Arial" pitchFamily="34" charset="0"/>
              </a:rPr>
              <a:t>làm phát sinh, thay đổi, chấm dứt </a:t>
            </a:r>
            <a:r>
              <a:rPr lang="en-US" sz="4267" dirty="0" smtClean="0">
                <a:latin typeface="Arial" pitchFamily="34" charset="0"/>
                <a:cs typeface="Arial" pitchFamily="34" charset="0"/>
              </a:rPr>
              <a:t>                           </a:t>
            </a:r>
            <a:r>
              <a:rPr lang="vi-VN" sz="4267" dirty="0">
                <a:cs typeface="Arial" pitchFamily="34" charset="0"/>
              </a:rPr>
              <a:t>quyền</a:t>
            </a:r>
            <a:r>
              <a:rPr lang="en-US" sz="4267" dirty="0">
                <a:latin typeface="Arial" pitchFamily="34" charset="0"/>
                <a:cs typeface="Arial" pitchFamily="34" charset="0"/>
              </a:rPr>
              <a:t> - </a:t>
            </a:r>
            <a:r>
              <a:rPr lang="vi-VN" sz="4267" dirty="0">
                <a:cs typeface="Arial" pitchFamily="34" charset="0"/>
              </a:rPr>
              <a:t> nghĩa vụ dân sự. </a:t>
            </a:r>
          </a:p>
        </p:txBody>
      </p:sp>
    </p:spTree>
    <p:extLst>
      <p:ext uri="{BB962C8B-B14F-4D97-AF65-F5344CB8AC3E}">
        <p14:creationId xmlns:p14="http://schemas.microsoft.com/office/powerpoint/2010/main" val="4211890244"/>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1)">
                                      <p:cBhvr>
                                        <p:cTn id="7" dur="2000"/>
                                        <p:tgtEl>
                                          <p:spTgt spid="5"/>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1000"/>
                                        <p:tgtEl>
                                          <p:spTgt spid="9"/>
                                        </p:tgtEl>
                                      </p:cBhvr>
                                    </p:animEffect>
                                    <p:anim calcmode="lin" valueType="num">
                                      <p:cBhvr>
                                        <p:cTn id="13" dur="1000" fill="hold"/>
                                        <p:tgtEl>
                                          <p:spTgt spid="9"/>
                                        </p:tgtEl>
                                        <p:attrNameLst>
                                          <p:attrName>ppt_x</p:attrName>
                                        </p:attrNameLst>
                                      </p:cBhvr>
                                      <p:tavLst>
                                        <p:tav tm="0">
                                          <p:val>
                                            <p:strVal val="#ppt_x"/>
                                          </p:val>
                                        </p:tav>
                                        <p:tav tm="100000">
                                          <p:val>
                                            <p:strVal val="#ppt_x"/>
                                          </p:val>
                                        </p:tav>
                                      </p:tavLst>
                                    </p:anim>
                                    <p:anim calcmode="lin" valueType="num">
                                      <p:cBhvr>
                                        <p:cTn id="14"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fade">
                                      <p:cBhvr>
                                        <p:cTn id="19" dur="1000"/>
                                        <p:tgtEl>
                                          <p:spTgt spid="7"/>
                                        </p:tgtEl>
                                      </p:cBhvr>
                                    </p:animEffect>
                                    <p:anim calcmode="lin" valueType="num">
                                      <p:cBhvr>
                                        <p:cTn id="20" dur="1000" fill="hold"/>
                                        <p:tgtEl>
                                          <p:spTgt spid="7"/>
                                        </p:tgtEl>
                                        <p:attrNameLst>
                                          <p:attrName>ppt_x</p:attrName>
                                        </p:attrNameLst>
                                      </p:cBhvr>
                                      <p:tavLst>
                                        <p:tav tm="0">
                                          <p:val>
                                            <p:strVal val="#ppt_x"/>
                                          </p:val>
                                        </p:tav>
                                        <p:tav tm="100000">
                                          <p:val>
                                            <p:strVal val="#ppt_x"/>
                                          </p:val>
                                        </p:tav>
                                      </p:tavLst>
                                    </p:anim>
                                    <p:anim calcmode="lin" valueType="num">
                                      <p:cBhvr>
                                        <p:cTn id="21"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22" fill="hold" nodeType="clickPar">
                      <p:stCondLst>
                        <p:cond delay="indefinite"/>
                      </p:stCondLst>
                      <p:childTnLst>
                        <p:par>
                          <p:cTn id="23" fill="hold" nodeType="withGroup">
                            <p:stCondLst>
                              <p:cond delay="0"/>
                            </p:stCondLst>
                            <p:childTnLst>
                              <p:par>
                                <p:cTn id="24" presetID="42" presetClass="entr" presetSubtype="0" fill="hold" grpId="0" nodeType="clickEffect">
                                  <p:stCondLst>
                                    <p:cond delay="0"/>
                                  </p:stCondLst>
                                  <p:childTnLst>
                                    <p:set>
                                      <p:cBhvr>
                                        <p:cTn id="25" dur="1" fill="hold">
                                          <p:stCondLst>
                                            <p:cond delay="0"/>
                                          </p:stCondLst>
                                        </p:cTn>
                                        <p:tgtEl>
                                          <p:spTgt spid="10"/>
                                        </p:tgtEl>
                                        <p:attrNameLst>
                                          <p:attrName>style.visibility</p:attrName>
                                        </p:attrNameLst>
                                      </p:cBhvr>
                                      <p:to>
                                        <p:strVal val="visible"/>
                                      </p:to>
                                    </p:set>
                                    <p:animEffect transition="in" filter="fade">
                                      <p:cBhvr>
                                        <p:cTn id="26" dur="1000"/>
                                        <p:tgtEl>
                                          <p:spTgt spid="10"/>
                                        </p:tgtEl>
                                      </p:cBhvr>
                                    </p:animEffect>
                                    <p:anim calcmode="lin" valueType="num">
                                      <p:cBhvr>
                                        <p:cTn id="27" dur="1000" fill="hold"/>
                                        <p:tgtEl>
                                          <p:spTgt spid="10"/>
                                        </p:tgtEl>
                                        <p:attrNameLst>
                                          <p:attrName>ppt_x</p:attrName>
                                        </p:attrNameLst>
                                      </p:cBhvr>
                                      <p:tavLst>
                                        <p:tav tm="0">
                                          <p:val>
                                            <p:strVal val="#ppt_x"/>
                                          </p:val>
                                        </p:tav>
                                        <p:tav tm="100000">
                                          <p:val>
                                            <p:strVal val="#ppt_x"/>
                                          </p:val>
                                        </p:tav>
                                      </p:tavLst>
                                    </p:anim>
                                    <p:anim calcmode="lin" valueType="num">
                                      <p:cBhvr>
                                        <p:cTn id="28"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29" fill="hold" nodeType="clickPar">
                      <p:stCondLst>
                        <p:cond delay="indefinite"/>
                      </p:stCondLst>
                      <p:childTnLst>
                        <p:par>
                          <p:cTn id="30" fill="hold" nodeType="withGroup">
                            <p:stCondLst>
                              <p:cond delay="0"/>
                            </p:stCondLst>
                            <p:childTnLst>
                              <p:par>
                                <p:cTn id="31" presetID="42" presetClass="entr" presetSubtype="0" fill="hold" grpId="0" nodeType="clickEffect">
                                  <p:stCondLst>
                                    <p:cond delay="0"/>
                                  </p:stCondLst>
                                  <p:childTnLst>
                                    <p:set>
                                      <p:cBhvr>
                                        <p:cTn id="32" dur="1" fill="hold">
                                          <p:stCondLst>
                                            <p:cond delay="0"/>
                                          </p:stCondLst>
                                        </p:cTn>
                                        <p:tgtEl>
                                          <p:spTgt spid="11"/>
                                        </p:tgtEl>
                                        <p:attrNameLst>
                                          <p:attrName>style.visibility</p:attrName>
                                        </p:attrNameLst>
                                      </p:cBhvr>
                                      <p:to>
                                        <p:strVal val="visible"/>
                                      </p:to>
                                    </p:set>
                                    <p:animEffect transition="in" filter="fade">
                                      <p:cBhvr>
                                        <p:cTn id="33" dur="1000"/>
                                        <p:tgtEl>
                                          <p:spTgt spid="11"/>
                                        </p:tgtEl>
                                      </p:cBhvr>
                                    </p:animEffect>
                                    <p:anim calcmode="lin" valueType="num">
                                      <p:cBhvr>
                                        <p:cTn id="34" dur="1000" fill="hold"/>
                                        <p:tgtEl>
                                          <p:spTgt spid="11"/>
                                        </p:tgtEl>
                                        <p:attrNameLst>
                                          <p:attrName>ppt_x</p:attrName>
                                        </p:attrNameLst>
                                      </p:cBhvr>
                                      <p:tavLst>
                                        <p:tav tm="0">
                                          <p:val>
                                            <p:strVal val="#ppt_x"/>
                                          </p:val>
                                        </p:tav>
                                        <p:tav tm="100000">
                                          <p:val>
                                            <p:strVal val="#ppt_x"/>
                                          </p:val>
                                        </p:tav>
                                      </p:tavLst>
                                    </p:anim>
                                    <p:anim calcmode="lin" valueType="num">
                                      <p:cBhvr>
                                        <p:cTn id="35"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9" grpId="0" animBg="1"/>
      <p:bldP spid="7" grpId="0" animBg="1"/>
      <p:bldP spid="10" grpId="0" animBg="1"/>
      <p:bldP spid="11" grpId="0" animBg="1"/>
    </p:bld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734079" y="1057145"/>
            <a:ext cx="8996241" cy="709613"/>
          </a:xfrm>
          <a:prstGeom prst="rect">
            <a:avLst/>
          </a:prstGeom>
          <a:solidFill>
            <a:schemeClr val="accent6">
              <a:lumMod val="20000"/>
              <a:lumOff val="80000"/>
            </a:schemeClr>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a:defRPr/>
            </a:pPr>
            <a:r>
              <a:rPr lang="vi-VN" sz="4800" b="1" dirty="0">
                <a:cs typeface="Arial" pitchFamily="34" charset="0"/>
              </a:rPr>
              <a:t>3.</a:t>
            </a:r>
            <a:r>
              <a:rPr lang="en-US" sz="4800" b="1" dirty="0">
                <a:cs typeface="Arial" pitchFamily="34" charset="0"/>
              </a:rPr>
              <a:t>4.3</a:t>
            </a:r>
            <a:r>
              <a:rPr lang="vi-VN" sz="4800" b="1" dirty="0">
                <a:cs typeface="Arial" pitchFamily="34" charset="0"/>
              </a:rPr>
              <a:t> Phân loại Hợp đồng</a:t>
            </a:r>
          </a:p>
        </p:txBody>
      </p:sp>
      <p:sp>
        <p:nvSpPr>
          <p:cNvPr id="9" name="Rounded Rectangle 8"/>
          <p:cNvSpPr/>
          <p:nvPr/>
        </p:nvSpPr>
        <p:spPr>
          <a:xfrm>
            <a:off x="1040812" y="2058034"/>
            <a:ext cx="9659033" cy="1253768"/>
          </a:xfrm>
          <a:prstGeom prst="roundRect">
            <a:avLst/>
          </a:prstGeom>
          <a:solidFill>
            <a:schemeClr val="accent1">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marL="761981" indent="-761981">
              <a:buFontTx/>
              <a:buChar char="-"/>
              <a:defRPr/>
            </a:pPr>
            <a:r>
              <a:rPr lang="vi-VN" sz="4800" dirty="0">
                <a:cs typeface="Arial" pitchFamily="34" charset="0"/>
              </a:rPr>
              <a:t>Hợp đồng song vụ</a:t>
            </a:r>
            <a:r>
              <a:rPr lang="en-US" sz="4800" dirty="0">
                <a:latin typeface="Arial" pitchFamily="34" charset="0"/>
                <a:cs typeface="Arial" pitchFamily="34" charset="0"/>
              </a:rPr>
              <a:t>: </a:t>
            </a:r>
          </a:p>
          <a:p>
            <a:pPr>
              <a:defRPr/>
            </a:pPr>
            <a:r>
              <a:rPr lang="en-US" sz="4800" dirty="0">
                <a:latin typeface="Arial" pitchFamily="34" charset="0"/>
                <a:cs typeface="Arial" pitchFamily="34" charset="0"/>
              </a:rPr>
              <a:t>  </a:t>
            </a:r>
            <a:r>
              <a:rPr lang="en-US" sz="4800" dirty="0" smtClean="0">
                <a:latin typeface="Arial" pitchFamily="34" charset="0"/>
                <a:cs typeface="Arial" pitchFamily="34" charset="0"/>
              </a:rPr>
              <a:t>  </a:t>
            </a:r>
            <a:r>
              <a:rPr lang="en-US" sz="4800" dirty="0" err="1">
                <a:latin typeface="Arial" pitchFamily="34" charset="0"/>
                <a:cs typeface="Arial" pitchFamily="34" charset="0"/>
              </a:rPr>
              <a:t>Cả</a:t>
            </a:r>
            <a:r>
              <a:rPr lang="en-US" sz="4800" dirty="0">
                <a:latin typeface="Arial" pitchFamily="34" charset="0"/>
                <a:cs typeface="Arial" pitchFamily="34" charset="0"/>
              </a:rPr>
              <a:t> 2 </a:t>
            </a:r>
            <a:r>
              <a:rPr lang="en-US" sz="4800" dirty="0" err="1">
                <a:latin typeface="Arial" pitchFamily="34" charset="0"/>
                <a:cs typeface="Arial" pitchFamily="34" charset="0"/>
              </a:rPr>
              <a:t>bên</a:t>
            </a:r>
            <a:r>
              <a:rPr lang="en-US" sz="4800" dirty="0">
                <a:latin typeface="Arial" pitchFamily="34" charset="0"/>
                <a:cs typeface="Arial" pitchFamily="34" charset="0"/>
              </a:rPr>
              <a:t> </a:t>
            </a:r>
            <a:r>
              <a:rPr lang="en-US" sz="4800" dirty="0" err="1">
                <a:latin typeface="Arial" pitchFamily="34" charset="0"/>
                <a:cs typeface="Arial" pitchFamily="34" charset="0"/>
              </a:rPr>
              <a:t>đều</a:t>
            </a:r>
            <a:r>
              <a:rPr lang="en-US" sz="4800" dirty="0">
                <a:latin typeface="Arial" pitchFamily="34" charset="0"/>
                <a:cs typeface="Arial" pitchFamily="34" charset="0"/>
              </a:rPr>
              <a:t> </a:t>
            </a:r>
            <a:r>
              <a:rPr lang="en-US" sz="4800" dirty="0" err="1">
                <a:latin typeface="Arial" pitchFamily="34" charset="0"/>
                <a:cs typeface="Arial" pitchFamily="34" charset="0"/>
              </a:rPr>
              <a:t>có</a:t>
            </a:r>
            <a:r>
              <a:rPr lang="en-US" sz="4800" dirty="0">
                <a:latin typeface="Arial" pitchFamily="34" charset="0"/>
                <a:cs typeface="Arial" pitchFamily="34" charset="0"/>
              </a:rPr>
              <a:t> </a:t>
            </a:r>
            <a:r>
              <a:rPr lang="en-US" sz="4800" dirty="0" err="1">
                <a:latin typeface="Arial" pitchFamily="34" charset="0"/>
                <a:cs typeface="Arial" pitchFamily="34" charset="0"/>
              </a:rPr>
              <a:t>nghĩa</a:t>
            </a:r>
            <a:r>
              <a:rPr lang="en-US" sz="4800" dirty="0">
                <a:latin typeface="Arial" pitchFamily="34" charset="0"/>
                <a:cs typeface="Arial" pitchFamily="34" charset="0"/>
              </a:rPr>
              <a:t> </a:t>
            </a:r>
            <a:r>
              <a:rPr lang="en-US" sz="4800" dirty="0" err="1">
                <a:latin typeface="Arial" pitchFamily="34" charset="0"/>
                <a:cs typeface="Arial" pitchFamily="34" charset="0"/>
              </a:rPr>
              <a:t>vụ</a:t>
            </a:r>
            <a:r>
              <a:rPr lang="en-US" sz="4800" dirty="0">
                <a:latin typeface="Arial" pitchFamily="34" charset="0"/>
                <a:cs typeface="Arial" pitchFamily="34" charset="0"/>
              </a:rPr>
              <a:t> </a:t>
            </a:r>
            <a:endParaRPr lang="vi-VN" sz="4800" dirty="0">
              <a:cs typeface="Arial" pitchFamily="34" charset="0"/>
            </a:endParaRPr>
          </a:p>
        </p:txBody>
      </p:sp>
      <p:sp>
        <p:nvSpPr>
          <p:cNvPr id="10" name="Rounded Rectangle 9"/>
          <p:cNvSpPr/>
          <p:nvPr/>
        </p:nvSpPr>
        <p:spPr>
          <a:xfrm>
            <a:off x="968991" y="3551212"/>
            <a:ext cx="9836453" cy="1432877"/>
          </a:xfrm>
          <a:prstGeom prst="roundRect">
            <a:avLst/>
          </a:prstGeom>
          <a:solidFill>
            <a:schemeClr val="accent1">
              <a:lumMod val="40000"/>
              <a:lumOff val="6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marL="761981" indent="-761981">
              <a:buFontTx/>
              <a:buChar char="-"/>
              <a:defRPr/>
            </a:pPr>
            <a:r>
              <a:rPr lang="vi-VN" sz="4800" dirty="0">
                <a:cs typeface="Arial" pitchFamily="34" charset="0"/>
              </a:rPr>
              <a:t>Hợp đồng đơn vụ</a:t>
            </a:r>
            <a:r>
              <a:rPr lang="en-US" sz="4800" dirty="0">
                <a:latin typeface="Arial" pitchFamily="34" charset="0"/>
                <a:cs typeface="Arial" pitchFamily="34" charset="0"/>
              </a:rPr>
              <a:t>: </a:t>
            </a:r>
          </a:p>
          <a:p>
            <a:pPr>
              <a:defRPr/>
            </a:pPr>
            <a:r>
              <a:rPr lang="en-US" sz="4800" dirty="0">
                <a:latin typeface="Arial" pitchFamily="34" charset="0"/>
                <a:cs typeface="Arial" pitchFamily="34" charset="0"/>
              </a:rPr>
              <a:t> </a:t>
            </a:r>
            <a:r>
              <a:rPr lang="en-US" sz="4800" dirty="0" smtClean="0">
                <a:latin typeface="Arial" pitchFamily="34" charset="0"/>
                <a:cs typeface="Arial" pitchFamily="34" charset="0"/>
              </a:rPr>
              <a:t>   </a:t>
            </a:r>
            <a:r>
              <a:rPr lang="en-US" sz="4800" dirty="0" err="1">
                <a:latin typeface="Arial" pitchFamily="34" charset="0"/>
                <a:cs typeface="Arial" pitchFamily="34" charset="0"/>
              </a:rPr>
              <a:t>Chỉ</a:t>
            </a:r>
            <a:r>
              <a:rPr lang="en-US" sz="4800" dirty="0">
                <a:latin typeface="Arial" pitchFamily="34" charset="0"/>
                <a:cs typeface="Arial" pitchFamily="34" charset="0"/>
              </a:rPr>
              <a:t> 1 </a:t>
            </a:r>
            <a:r>
              <a:rPr lang="en-US" sz="4800" dirty="0" err="1">
                <a:latin typeface="Arial" pitchFamily="34" charset="0"/>
                <a:cs typeface="Arial" pitchFamily="34" charset="0"/>
              </a:rPr>
              <a:t>bên</a:t>
            </a:r>
            <a:r>
              <a:rPr lang="en-US" sz="4800" dirty="0">
                <a:latin typeface="Arial" pitchFamily="34" charset="0"/>
                <a:cs typeface="Arial" pitchFamily="34" charset="0"/>
              </a:rPr>
              <a:t> </a:t>
            </a:r>
            <a:r>
              <a:rPr lang="en-US" sz="4800" dirty="0" err="1">
                <a:latin typeface="Arial" pitchFamily="34" charset="0"/>
                <a:cs typeface="Arial" pitchFamily="34" charset="0"/>
              </a:rPr>
              <a:t>có</a:t>
            </a:r>
            <a:r>
              <a:rPr lang="en-US" sz="4800" dirty="0">
                <a:latin typeface="Arial" pitchFamily="34" charset="0"/>
                <a:cs typeface="Arial" pitchFamily="34" charset="0"/>
              </a:rPr>
              <a:t> </a:t>
            </a:r>
            <a:r>
              <a:rPr lang="en-US" sz="4800" dirty="0" err="1">
                <a:latin typeface="Arial" pitchFamily="34" charset="0"/>
                <a:cs typeface="Arial" pitchFamily="34" charset="0"/>
              </a:rPr>
              <a:t>nghĩa</a:t>
            </a:r>
            <a:r>
              <a:rPr lang="en-US" sz="4800" dirty="0">
                <a:latin typeface="Arial" pitchFamily="34" charset="0"/>
                <a:cs typeface="Arial" pitchFamily="34" charset="0"/>
              </a:rPr>
              <a:t> </a:t>
            </a:r>
            <a:r>
              <a:rPr lang="en-US" sz="4800" dirty="0" err="1">
                <a:latin typeface="Arial" pitchFamily="34" charset="0"/>
                <a:cs typeface="Arial" pitchFamily="34" charset="0"/>
              </a:rPr>
              <a:t>vụ</a:t>
            </a:r>
            <a:r>
              <a:rPr lang="vi-VN" sz="4800" dirty="0">
                <a:cs typeface="Arial" pitchFamily="34" charset="0"/>
              </a:rPr>
              <a:t> </a:t>
            </a:r>
          </a:p>
        </p:txBody>
      </p:sp>
      <p:sp>
        <p:nvSpPr>
          <p:cNvPr id="11" name="Rounded Rectangle 10"/>
          <p:cNvSpPr/>
          <p:nvPr/>
        </p:nvSpPr>
        <p:spPr>
          <a:xfrm>
            <a:off x="757791" y="5275365"/>
            <a:ext cx="10273182" cy="973139"/>
          </a:xfrm>
          <a:prstGeom prst="roundRect">
            <a:avLst/>
          </a:prstGeom>
          <a:solidFill>
            <a:schemeClr val="accent1">
              <a:lumMod val="60000"/>
              <a:lumOff val="4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4800" dirty="0">
                <a:cs typeface="Arial" pitchFamily="34" charset="0"/>
              </a:rPr>
              <a:t>- Hợp đồng vì lợi ích của người thứ ba</a:t>
            </a:r>
            <a:r>
              <a:rPr lang="en-US" sz="4800" dirty="0">
                <a:latin typeface="Arial" pitchFamily="34" charset="0"/>
                <a:cs typeface="Arial" pitchFamily="34" charset="0"/>
              </a:rPr>
              <a:t>:</a:t>
            </a:r>
            <a:r>
              <a:rPr lang="vi-VN" sz="4800" dirty="0">
                <a:cs typeface="Arial" pitchFamily="34" charset="0"/>
              </a:rPr>
              <a:t> </a:t>
            </a:r>
          </a:p>
        </p:txBody>
      </p:sp>
    </p:spTree>
    <p:extLst>
      <p:ext uri="{BB962C8B-B14F-4D97-AF65-F5344CB8AC3E}">
        <p14:creationId xmlns:p14="http://schemas.microsoft.com/office/powerpoint/2010/main" val="853120027"/>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1)">
                                      <p:cBhvr>
                                        <p:cTn id="7" dur="2000"/>
                                        <p:tgtEl>
                                          <p:spTgt spid="5"/>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1000"/>
                                        <p:tgtEl>
                                          <p:spTgt spid="9"/>
                                        </p:tgtEl>
                                      </p:cBhvr>
                                    </p:animEffect>
                                    <p:anim calcmode="lin" valueType="num">
                                      <p:cBhvr>
                                        <p:cTn id="13" dur="1000" fill="hold"/>
                                        <p:tgtEl>
                                          <p:spTgt spid="9"/>
                                        </p:tgtEl>
                                        <p:attrNameLst>
                                          <p:attrName>ppt_x</p:attrName>
                                        </p:attrNameLst>
                                      </p:cBhvr>
                                      <p:tavLst>
                                        <p:tav tm="0">
                                          <p:val>
                                            <p:strVal val="#ppt_x"/>
                                          </p:val>
                                        </p:tav>
                                        <p:tav tm="100000">
                                          <p:val>
                                            <p:strVal val="#ppt_x"/>
                                          </p:val>
                                        </p:tav>
                                      </p:tavLst>
                                    </p:anim>
                                    <p:anim calcmode="lin" valueType="num">
                                      <p:cBhvr>
                                        <p:cTn id="14"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fade">
                                      <p:cBhvr>
                                        <p:cTn id="19" dur="1000"/>
                                        <p:tgtEl>
                                          <p:spTgt spid="10"/>
                                        </p:tgtEl>
                                      </p:cBhvr>
                                    </p:animEffect>
                                    <p:anim calcmode="lin" valueType="num">
                                      <p:cBhvr>
                                        <p:cTn id="20" dur="1000" fill="hold"/>
                                        <p:tgtEl>
                                          <p:spTgt spid="10"/>
                                        </p:tgtEl>
                                        <p:attrNameLst>
                                          <p:attrName>ppt_x</p:attrName>
                                        </p:attrNameLst>
                                      </p:cBhvr>
                                      <p:tavLst>
                                        <p:tav tm="0">
                                          <p:val>
                                            <p:strVal val="#ppt_x"/>
                                          </p:val>
                                        </p:tav>
                                        <p:tav tm="100000">
                                          <p:val>
                                            <p:strVal val="#ppt_x"/>
                                          </p:val>
                                        </p:tav>
                                      </p:tavLst>
                                    </p:anim>
                                    <p:anim calcmode="lin" valueType="num">
                                      <p:cBhvr>
                                        <p:cTn id="21"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22" fill="hold" nodeType="clickPar">
                      <p:stCondLst>
                        <p:cond delay="indefinite"/>
                      </p:stCondLst>
                      <p:childTnLst>
                        <p:par>
                          <p:cTn id="23" fill="hold" nodeType="withGroup">
                            <p:stCondLst>
                              <p:cond delay="0"/>
                            </p:stCondLst>
                            <p:childTnLst>
                              <p:par>
                                <p:cTn id="24" presetID="42" presetClass="entr" presetSubtype="0" fill="hold" grpId="0" nodeType="clickEffect">
                                  <p:stCondLst>
                                    <p:cond delay="0"/>
                                  </p:stCondLst>
                                  <p:childTnLst>
                                    <p:set>
                                      <p:cBhvr>
                                        <p:cTn id="25" dur="1" fill="hold">
                                          <p:stCondLst>
                                            <p:cond delay="0"/>
                                          </p:stCondLst>
                                        </p:cTn>
                                        <p:tgtEl>
                                          <p:spTgt spid="11"/>
                                        </p:tgtEl>
                                        <p:attrNameLst>
                                          <p:attrName>style.visibility</p:attrName>
                                        </p:attrNameLst>
                                      </p:cBhvr>
                                      <p:to>
                                        <p:strVal val="visible"/>
                                      </p:to>
                                    </p:set>
                                    <p:animEffect transition="in" filter="fade">
                                      <p:cBhvr>
                                        <p:cTn id="26" dur="1000"/>
                                        <p:tgtEl>
                                          <p:spTgt spid="11"/>
                                        </p:tgtEl>
                                      </p:cBhvr>
                                    </p:animEffect>
                                    <p:anim calcmode="lin" valueType="num">
                                      <p:cBhvr>
                                        <p:cTn id="27" dur="1000" fill="hold"/>
                                        <p:tgtEl>
                                          <p:spTgt spid="11"/>
                                        </p:tgtEl>
                                        <p:attrNameLst>
                                          <p:attrName>ppt_x</p:attrName>
                                        </p:attrNameLst>
                                      </p:cBhvr>
                                      <p:tavLst>
                                        <p:tav tm="0">
                                          <p:val>
                                            <p:strVal val="#ppt_x"/>
                                          </p:val>
                                        </p:tav>
                                        <p:tav tm="100000">
                                          <p:val>
                                            <p:strVal val="#ppt_x"/>
                                          </p:val>
                                        </p:tav>
                                      </p:tavLst>
                                    </p:anim>
                                    <p:anim calcmode="lin" valueType="num">
                                      <p:cBhvr>
                                        <p:cTn id="28"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9" grpId="0" animBg="1"/>
      <p:bldP spid="10" grpId="0" animBg="1"/>
      <p:bldP spid="11" grpId="0" animBg="1"/>
    </p:bld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ounded Rectangle 8"/>
          <p:cNvSpPr/>
          <p:nvPr/>
        </p:nvSpPr>
        <p:spPr>
          <a:xfrm>
            <a:off x="791570" y="2908939"/>
            <a:ext cx="10740786" cy="1308219"/>
          </a:xfrm>
          <a:prstGeom prst="roundRect">
            <a:avLst/>
          </a:prstGeom>
          <a:solidFill>
            <a:schemeClr val="accent4">
              <a:lumMod val="40000"/>
              <a:lumOff val="6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600" b="1" dirty="0">
                <a:cs typeface="Arial" pitchFamily="34" charset="0"/>
              </a:rPr>
              <a:t>- Hợp đồng miệng:</a:t>
            </a:r>
            <a:r>
              <a:rPr lang="en-US" sz="3600" b="1" dirty="0">
                <a:cs typeface="Arial" pitchFamily="34" charset="0"/>
              </a:rPr>
              <a:t> </a:t>
            </a:r>
            <a:r>
              <a:rPr lang="en-US" sz="3600" b="1" dirty="0" err="1">
                <a:cs typeface="Arial" pitchFamily="34" charset="0"/>
              </a:rPr>
              <a:t>áp</a:t>
            </a:r>
            <a:r>
              <a:rPr lang="en-US" sz="3600" b="1" dirty="0">
                <a:cs typeface="Arial" pitchFamily="34" charset="0"/>
              </a:rPr>
              <a:t> </a:t>
            </a:r>
            <a:r>
              <a:rPr lang="en-US" sz="3600" b="1" dirty="0" err="1">
                <a:cs typeface="Arial" pitchFamily="34" charset="0"/>
              </a:rPr>
              <a:t>dụng</a:t>
            </a:r>
            <a:r>
              <a:rPr lang="en-US" sz="3600" b="1" dirty="0">
                <a:cs typeface="Arial" pitchFamily="34" charset="0"/>
              </a:rPr>
              <a:t> </a:t>
            </a:r>
            <a:r>
              <a:rPr lang="en-US" sz="3600" b="1" dirty="0" err="1">
                <a:cs typeface="Arial" pitchFamily="34" charset="0"/>
              </a:rPr>
              <a:t>khi</a:t>
            </a:r>
            <a:r>
              <a:rPr lang="en-US" sz="3600" b="1" dirty="0">
                <a:cs typeface="Arial" pitchFamily="34" charset="0"/>
              </a:rPr>
              <a:t> </a:t>
            </a:r>
            <a:r>
              <a:rPr lang="en-US" sz="3600" b="1" dirty="0" err="1" smtClean="0">
                <a:cs typeface="Arial" pitchFamily="34" charset="0"/>
              </a:rPr>
              <a:t>giao</a:t>
            </a:r>
            <a:r>
              <a:rPr lang="en-US" sz="3600" b="1" dirty="0" smtClean="0">
                <a:cs typeface="Arial" pitchFamily="34" charset="0"/>
              </a:rPr>
              <a:t> </a:t>
            </a:r>
            <a:r>
              <a:rPr lang="en-US" sz="3600" b="1" dirty="0" err="1" smtClean="0">
                <a:cs typeface="Arial" pitchFamily="34" charset="0"/>
              </a:rPr>
              <a:t>dịch</a:t>
            </a:r>
            <a:r>
              <a:rPr lang="en-US" sz="3600" b="1" dirty="0" smtClean="0">
                <a:cs typeface="Arial" pitchFamily="34" charset="0"/>
              </a:rPr>
              <a:t> TS </a:t>
            </a:r>
            <a:r>
              <a:rPr lang="en-US" sz="3600" b="1" dirty="0" err="1" smtClean="0">
                <a:cs typeface="Arial" pitchFamily="34" charset="0"/>
              </a:rPr>
              <a:t>không</a:t>
            </a:r>
            <a:r>
              <a:rPr lang="en-US" sz="3600" b="1" dirty="0" smtClean="0">
                <a:cs typeface="Arial" pitchFamily="34" charset="0"/>
              </a:rPr>
              <a:t> </a:t>
            </a:r>
            <a:r>
              <a:rPr lang="en-US" sz="3600" b="1" dirty="0" err="1" smtClean="0">
                <a:cs typeface="Arial" pitchFamily="34" charset="0"/>
              </a:rPr>
              <a:t>lớn</a:t>
            </a:r>
            <a:r>
              <a:rPr lang="en-US" sz="3600" b="1" dirty="0" smtClean="0">
                <a:cs typeface="Arial" pitchFamily="34" charset="0"/>
              </a:rPr>
              <a:t>…</a:t>
            </a:r>
            <a:r>
              <a:rPr lang="vi-VN" sz="3600" b="1" dirty="0" smtClean="0">
                <a:cs typeface="Arial" pitchFamily="34" charset="0"/>
              </a:rPr>
              <a:t> </a:t>
            </a:r>
            <a:endParaRPr lang="vi-VN" sz="3600" b="1" dirty="0">
              <a:cs typeface="Arial" pitchFamily="34" charset="0"/>
            </a:endParaRPr>
          </a:p>
        </p:txBody>
      </p:sp>
      <p:sp>
        <p:nvSpPr>
          <p:cNvPr id="7" name="Rounded Rectangle 6"/>
          <p:cNvSpPr/>
          <p:nvPr/>
        </p:nvSpPr>
        <p:spPr>
          <a:xfrm>
            <a:off x="1446663" y="887104"/>
            <a:ext cx="8494507" cy="1242446"/>
          </a:xfrm>
          <a:prstGeom prst="roundRect">
            <a:avLst/>
          </a:prstGeom>
          <a:solidFill>
            <a:schemeClr val="bg2">
              <a:lumMod val="75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4800" dirty="0">
                <a:solidFill>
                  <a:srgbClr val="0070C0"/>
                </a:solidFill>
                <a:cs typeface="Arial" pitchFamily="34" charset="0"/>
              </a:rPr>
              <a:t> </a:t>
            </a:r>
            <a:r>
              <a:rPr lang="en-US" sz="4800" b="1" dirty="0">
                <a:solidFill>
                  <a:srgbClr val="0070C0"/>
                </a:solidFill>
                <a:cs typeface="Arial" pitchFamily="34" charset="0"/>
              </a:rPr>
              <a:t>3.4.4</a:t>
            </a:r>
            <a:r>
              <a:rPr lang="vi-VN" sz="4800" b="1" dirty="0">
                <a:solidFill>
                  <a:srgbClr val="0070C0"/>
                </a:solidFill>
                <a:cs typeface="Arial" pitchFamily="34" charset="0"/>
              </a:rPr>
              <a:t>. Hình thức của hợp đồng: </a:t>
            </a:r>
          </a:p>
        </p:txBody>
      </p:sp>
      <p:sp>
        <p:nvSpPr>
          <p:cNvPr id="10" name="Rounded Rectangle 9"/>
          <p:cNvSpPr/>
          <p:nvPr/>
        </p:nvSpPr>
        <p:spPr>
          <a:xfrm>
            <a:off x="662175" y="4434621"/>
            <a:ext cx="10870181" cy="1474860"/>
          </a:xfrm>
          <a:prstGeom prst="roundRect">
            <a:avLst/>
          </a:prstGeom>
          <a:solidFill>
            <a:schemeClr val="accent4">
              <a:lumMod val="60000"/>
              <a:lumOff val="4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4000" dirty="0">
                <a:cs typeface="Arial" pitchFamily="34" charset="0"/>
              </a:rPr>
              <a:t>- Hợp đồng bằng văn bản: </a:t>
            </a:r>
            <a:r>
              <a:rPr lang="en-US" sz="4000" dirty="0" err="1">
                <a:latin typeface="Arial" pitchFamily="34" charset="0"/>
                <a:cs typeface="Arial" pitchFamily="34" charset="0"/>
              </a:rPr>
              <a:t>áp</a:t>
            </a:r>
            <a:r>
              <a:rPr lang="en-US" sz="4000" dirty="0">
                <a:latin typeface="Arial" pitchFamily="34" charset="0"/>
                <a:cs typeface="Arial" pitchFamily="34" charset="0"/>
              </a:rPr>
              <a:t> </a:t>
            </a:r>
            <a:r>
              <a:rPr lang="en-US" sz="4000" dirty="0" err="1">
                <a:latin typeface="Arial" pitchFamily="34" charset="0"/>
                <a:cs typeface="Arial" pitchFamily="34" charset="0"/>
              </a:rPr>
              <a:t>dụng</a:t>
            </a:r>
            <a:r>
              <a:rPr lang="en-US" sz="4000" dirty="0">
                <a:latin typeface="Arial" pitchFamily="34" charset="0"/>
                <a:cs typeface="Arial" pitchFamily="34" charset="0"/>
              </a:rPr>
              <a:t> </a:t>
            </a:r>
            <a:r>
              <a:rPr lang="en-US" sz="4000" dirty="0" err="1">
                <a:latin typeface="Arial" pitchFamily="34" charset="0"/>
                <a:cs typeface="Arial" pitchFamily="34" charset="0"/>
              </a:rPr>
              <a:t>khi</a:t>
            </a:r>
            <a:r>
              <a:rPr lang="en-US" sz="4000" dirty="0">
                <a:latin typeface="Arial" pitchFamily="34" charset="0"/>
                <a:cs typeface="Arial" pitchFamily="34" charset="0"/>
              </a:rPr>
              <a:t> </a:t>
            </a:r>
            <a:r>
              <a:rPr lang="en-US" sz="4000" dirty="0" smtClean="0">
                <a:latin typeface="Arial" pitchFamily="34" charset="0"/>
                <a:cs typeface="Arial" pitchFamily="34" charset="0"/>
              </a:rPr>
              <a:t>(</a:t>
            </a:r>
            <a:r>
              <a:rPr lang="en-US" sz="4000" dirty="0" err="1" smtClean="0">
                <a:latin typeface="Arial" pitchFamily="34" charset="0"/>
                <a:cs typeface="Arial" pitchFamily="34" charset="0"/>
              </a:rPr>
              <a:t>ngược</a:t>
            </a:r>
            <a:r>
              <a:rPr lang="en-US" sz="4000" dirty="0" smtClean="0">
                <a:latin typeface="Arial" pitchFamily="34" charset="0"/>
                <a:cs typeface="Arial" pitchFamily="34" charset="0"/>
              </a:rPr>
              <a:t> </a:t>
            </a:r>
            <a:r>
              <a:rPr lang="en-US" sz="4000" dirty="0" err="1" smtClean="0">
                <a:latin typeface="Arial" pitchFamily="34" charset="0"/>
                <a:cs typeface="Arial" pitchFamily="34" charset="0"/>
              </a:rPr>
              <a:t>hđ</a:t>
            </a:r>
            <a:r>
              <a:rPr lang="en-US" sz="4000" dirty="0" smtClean="0">
                <a:latin typeface="Arial" pitchFamily="34" charset="0"/>
                <a:cs typeface="Arial" pitchFamily="34" charset="0"/>
              </a:rPr>
              <a:t> </a:t>
            </a:r>
            <a:r>
              <a:rPr lang="en-US" sz="4000" dirty="0" err="1" smtClean="0">
                <a:latin typeface="Arial" pitchFamily="34" charset="0"/>
                <a:cs typeface="Arial" pitchFamily="34" charset="0"/>
              </a:rPr>
              <a:t>miệng</a:t>
            </a:r>
            <a:r>
              <a:rPr lang="en-US" sz="4000" dirty="0" smtClean="0">
                <a:latin typeface="Arial" pitchFamily="34" charset="0"/>
                <a:cs typeface="Arial" pitchFamily="34" charset="0"/>
              </a:rPr>
              <a:t>…</a:t>
            </a:r>
            <a:r>
              <a:rPr lang="vi-VN" sz="4000" dirty="0" smtClean="0">
                <a:cs typeface="Arial" pitchFamily="34" charset="0"/>
              </a:rPr>
              <a:t> </a:t>
            </a:r>
            <a:r>
              <a:rPr lang="en-US" sz="4000" dirty="0" smtClean="0">
                <a:cs typeface="Arial" pitchFamily="34" charset="0"/>
              </a:rPr>
              <a:t>)</a:t>
            </a:r>
            <a:endParaRPr lang="vi-VN" sz="4000" dirty="0">
              <a:cs typeface="Arial" pitchFamily="34" charset="0"/>
            </a:endParaRPr>
          </a:p>
        </p:txBody>
      </p:sp>
    </p:spTree>
    <p:extLst>
      <p:ext uri="{BB962C8B-B14F-4D97-AF65-F5344CB8AC3E}">
        <p14:creationId xmlns:p14="http://schemas.microsoft.com/office/powerpoint/2010/main" val="2124055553"/>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1000"/>
                                        <p:tgtEl>
                                          <p:spTgt spid="7"/>
                                        </p:tgtEl>
                                      </p:cBhvr>
                                    </p:animEffect>
                                    <p:anim calcmode="lin" valueType="num">
                                      <p:cBhvr>
                                        <p:cTn id="15" dur="1000" fill="hold"/>
                                        <p:tgtEl>
                                          <p:spTgt spid="7"/>
                                        </p:tgtEl>
                                        <p:attrNameLst>
                                          <p:attrName>ppt_x</p:attrName>
                                        </p:attrNameLst>
                                      </p:cBhvr>
                                      <p:tavLst>
                                        <p:tav tm="0">
                                          <p:val>
                                            <p:strVal val="#ppt_x"/>
                                          </p:val>
                                        </p:tav>
                                        <p:tav tm="100000">
                                          <p:val>
                                            <p:strVal val="#ppt_x"/>
                                          </p:val>
                                        </p:tav>
                                      </p:tavLst>
                                    </p:anim>
                                    <p:anim calcmode="lin" valueType="num">
                                      <p:cBhvr>
                                        <p:cTn id="16"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10"/>
                                        </p:tgtEl>
                                        <p:attrNameLst>
                                          <p:attrName>style.visibility</p:attrName>
                                        </p:attrNameLst>
                                      </p:cBhvr>
                                      <p:to>
                                        <p:strVal val="visible"/>
                                      </p:to>
                                    </p:set>
                                    <p:animEffect transition="in" filter="fade">
                                      <p:cBhvr>
                                        <p:cTn id="21" dur="1000"/>
                                        <p:tgtEl>
                                          <p:spTgt spid="10"/>
                                        </p:tgtEl>
                                      </p:cBhvr>
                                    </p:animEffect>
                                    <p:anim calcmode="lin" valueType="num">
                                      <p:cBhvr>
                                        <p:cTn id="22" dur="1000" fill="hold"/>
                                        <p:tgtEl>
                                          <p:spTgt spid="10"/>
                                        </p:tgtEl>
                                        <p:attrNameLst>
                                          <p:attrName>ppt_x</p:attrName>
                                        </p:attrNameLst>
                                      </p:cBhvr>
                                      <p:tavLst>
                                        <p:tav tm="0">
                                          <p:val>
                                            <p:strVal val="#ppt_x"/>
                                          </p:val>
                                        </p:tav>
                                        <p:tav tm="100000">
                                          <p:val>
                                            <p:strVal val="#ppt_x"/>
                                          </p:val>
                                        </p:tav>
                                      </p:tavLst>
                                    </p:anim>
                                    <p:anim calcmode="lin" valueType="num">
                                      <p:cBhvr>
                                        <p:cTn id="23"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7" grpId="0" animBg="1"/>
      <p:bldP spid="10" grpId="0" animBg="1"/>
    </p:bld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ounded Rectangle 14"/>
          <p:cNvSpPr/>
          <p:nvPr/>
        </p:nvSpPr>
        <p:spPr>
          <a:xfrm>
            <a:off x="641444" y="652190"/>
            <a:ext cx="8193616" cy="1109663"/>
          </a:xfrm>
          <a:prstGeom prst="roundRect">
            <a:avLst/>
          </a:prstGeom>
          <a:solidFill>
            <a:srgbClr val="E4F41A"/>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a:defRPr/>
            </a:pPr>
            <a:r>
              <a:rPr lang="en-US" sz="4267" b="1" dirty="0" err="1">
                <a:latin typeface="Arial" pitchFamily="34" charset="0"/>
                <a:cs typeface="Arial" pitchFamily="34" charset="0"/>
              </a:rPr>
              <a:t>Nhận</a:t>
            </a:r>
            <a:r>
              <a:rPr lang="en-US" sz="4267" b="1" dirty="0">
                <a:latin typeface="Arial" pitchFamily="34" charset="0"/>
                <a:cs typeface="Arial" pitchFamily="34" charset="0"/>
              </a:rPr>
              <a:t> </a:t>
            </a:r>
            <a:r>
              <a:rPr lang="en-US" sz="4267" b="1" dirty="0" err="1">
                <a:latin typeface="Arial" pitchFamily="34" charset="0"/>
                <a:cs typeface="Arial" pitchFamily="34" charset="0"/>
              </a:rPr>
              <a:t>định</a:t>
            </a:r>
            <a:r>
              <a:rPr lang="en-US" sz="4267" b="1" dirty="0">
                <a:latin typeface="Arial" pitchFamily="34" charset="0"/>
                <a:cs typeface="Arial" pitchFamily="34" charset="0"/>
              </a:rPr>
              <a:t> </a:t>
            </a:r>
            <a:r>
              <a:rPr lang="en-US" sz="4267" b="1" dirty="0" err="1">
                <a:latin typeface="Arial" pitchFamily="34" charset="0"/>
                <a:cs typeface="Arial" pitchFamily="34" charset="0"/>
              </a:rPr>
              <a:t>sau</a:t>
            </a:r>
            <a:r>
              <a:rPr lang="en-US" sz="4267" b="1" dirty="0">
                <a:latin typeface="Arial" pitchFamily="34" charset="0"/>
                <a:cs typeface="Arial" pitchFamily="34" charset="0"/>
              </a:rPr>
              <a:t> </a:t>
            </a:r>
            <a:r>
              <a:rPr lang="en-US" sz="4267" b="1" dirty="0" err="1">
                <a:latin typeface="Arial" pitchFamily="34" charset="0"/>
                <a:cs typeface="Arial" pitchFamily="34" charset="0"/>
              </a:rPr>
              <a:t>đây</a:t>
            </a:r>
            <a:r>
              <a:rPr lang="en-US" sz="4267" b="1" dirty="0">
                <a:latin typeface="Arial" pitchFamily="34" charset="0"/>
                <a:cs typeface="Arial" pitchFamily="34" charset="0"/>
              </a:rPr>
              <a:t> </a:t>
            </a:r>
            <a:r>
              <a:rPr lang="en-US" sz="4267" b="1" dirty="0" err="1">
                <a:latin typeface="Arial" pitchFamily="34" charset="0"/>
                <a:cs typeface="Arial" pitchFamily="34" charset="0"/>
              </a:rPr>
              <a:t>đúng</a:t>
            </a:r>
            <a:r>
              <a:rPr lang="en-US" sz="4267" b="1" dirty="0">
                <a:latin typeface="Arial" pitchFamily="34" charset="0"/>
                <a:cs typeface="Arial" pitchFamily="34" charset="0"/>
              </a:rPr>
              <a:t> hay </a:t>
            </a:r>
            <a:r>
              <a:rPr lang="en-US" sz="4267" b="1" dirty="0" err="1">
                <a:latin typeface="Arial" pitchFamily="34" charset="0"/>
                <a:cs typeface="Arial" pitchFamily="34" charset="0"/>
              </a:rPr>
              <a:t>sai</a:t>
            </a:r>
            <a:r>
              <a:rPr lang="en-US" sz="4267" b="1" dirty="0">
                <a:latin typeface="Arial" pitchFamily="34" charset="0"/>
                <a:cs typeface="Arial" pitchFamily="34" charset="0"/>
              </a:rPr>
              <a:t> </a:t>
            </a:r>
            <a:r>
              <a:rPr lang="en-US" sz="4267" b="1" dirty="0" err="1">
                <a:latin typeface="Arial" pitchFamily="34" charset="0"/>
                <a:cs typeface="Arial" pitchFamily="34" charset="0"/>
              </a:rPr>
              <a:t>và</a:t>
            </a:r>
            <a:r>
              <a:rPr lang="en-US" sz="4267" b="1" dirty="0">
                <a:latin typeface="Arial" pitchFamily="34" charset="0"/>
                <a:cs typeface="Arial" pitchFamily="34" charset="0"/>
              </a:rPr>
              <a:t> </a:t>
            </a:r>
            <a:r>
              <a:rPr lang="en-US" sz="4267" b="1" dirty="0" err="1">
                <a:latin typeface="Arial" pitchFamily="34" charset="0"/>
                <a:cs typeface="Arial" pitchFamily="34" charset="0"/>
              </a:rPr>
              <a:t>giải</a:t>
            </a:r>
            <a:r>
              <a:rPr lang="en-US" sz="4267" b="1" dirty="0">
                <a:latin typeface="Arial" pitchFamily="34" charset="0"/>
                <a:cs typeface="Arial" pitchFamily="34" charset="0"/>
              </a:rPr>
              <a:t> </a:t>
            </a:r>
            <a:r>
              <a:rPr lang="en-US" sz="4267" b="1" dirty="0" err="1">
                <a:latin typeface="Arial" pitchFamily="34" charset="0"/>
                <a:cs typeface="Arial" pitchFamily="34" charset="0"/>
              </a:rPr>
              <a:t>thích</a:t>
            </a:r>
            <a:r>
              <a:rPr lang="en-US" sz="4267" b="1" dirty="0">
                <a:latin typeface="Arial" pitchFamily="34" charset="0"/>
                <a:cs typeface="Arial" pitchFamily="34" charset="0"/>
              </a:rPr>
              <a:t> </a:t>
            </a:r>
            <a:r>
              <a:rPr lang="en-US" sz="4267" b="1" dirty="0" err="1">
                <a:latin typeface="Arial" pitchFamily="34" charset="0"/>
                <a:cs typeface="Arial" pitchFamily="34" charset="0"/>
              </a:rPr>
              <a:t>tại</a:t>
            </a:r>
            <a:r>
              <a:rPr lang="en-US" sz="4267" b="1" dirty="0">
                <a:latin typeface="Arial" pitchFamily="34" charset="0"/>
                <a:cs typeface="Arial" pitchFamily="34" charset="0"/>
              </a:rPr>
              <a:t> </a:t>
            </a:r>
            <a:r>
              <a:rPr lang="en-US" sz="4267" b="1" dirty="0" err="1">
                <a:latin typeface="Arial" pitchFamily="34" charset="0"/>
                <a:cs typeface="Arial" pitchFamily="34" charset="0"/>
              </a:rPr>
              <a:t>sao</a:t>
            </a:r>
            <a:endParaRPr lang="en-US" sz="4267" b="1" dirty="0">
              <a:latin typeface="Arial" pitchFamily="34" charset="0"/>
              <a:cs typeface="Arial" pitchFamily="34" charset="0"/>
            </a:endParaRPr>
          </a:p>
        </p:txBody>
      </p:sp>
      <p:sp>
        <p:nvSpPr>
          <p:cNvPr id="6" name="Rounded Rectangle 5"/>
          <p:cNvSpPr/>
          <p:nvPr/>
        </p:nvSpPr>
        <p:spPr>
          <a:xfrm>
            <a:off x="545909" y="1822868"/>
            <a:ext cx="11041040" cy="1179513"/>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4000" dirty="0">
                <a:latin typeface="Arial" pitchFamily="34" charset="0"/>
                <a:cs typeface="Arial" pitchFamily="34" charset="0"/>
              </a:rPr>
              <a:t>1/ </a:t>
            </a:r>
            <a:r>
              <a:rPr lang="vi-VN" sz="4000" dirty="0">
                <a:cs typeface="Arial" pitchFamily="34" charset="0"/>
              </a:rPr>
              <a:t>Mọi cá nhân đều có năng lực pháp luật như nhau</a:t>
            </a:r>
            <a:r>
              <a:rPr lang="en-US" sz="4000" dirty="0">
                <a:latin typeface="Arial" pitchFamily="34" charset="0"/>
                <a:cs typeface="Arial" pitchFamily="34" charset="0"/>
              </a:rPr>
              <a:t>.</a:t>
            </a:r>
          </a:p>
        </p:txBody>
      </p:sp>
      <p:sp>
        <p:nvSpPr>
          <p:cNvPr id="7" name="Rounded Rectangle 6"/>
          <p:cNvSpPr/>
          <p:nvPr/>
        </p:nvSpPr>
        <p:spPr>
          <a:xfrm>
            <a:off x="641444" y="3843326"/>
            <a:ext cx="10945505" cy="2489200"/>
          </a:xfrm>
          <a:prstGeom prst="roundRect">
            <a:avLst/>
          </a:prstGeom>
          <a:solidFill>
            <a:srgbClr val="F7E2D7"/>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4267" dirty="0">
                <a:latin typeface="Arial" pitchFamily="34" charset="0"/>
                <a:cs typeface="Arial" pitchFamily="34" charset="0"/>
              </a:rPr>
              <a:t>- </a:t>
            </a:r>
            <a:r>
              <a:rPr lang="en-US" sz="4267" dirty="0" err="1">
                <a:latin typeface="Arial" pitchFamily="34" charset="0"/>
                <a:cs typeface="Arial" pitchFamily="34" charset="0"/>
              </a:rPr>
              <a:t>Tại</a:t>
            </a:r>
            <a:r>
              <a:rPr lang="en-US" sz="4267" dirty="0">
                <a:latin typeface="Arial" pitchFamily="34" charset="0"/>
                <a:cs typeface="Arial" pitchFamily="34" charset="0"/>
              </a:rPr>
              <a:t> </a:t>
            </a:r>
            <a:r>
              <a:rPr lang="en-US" sz="4267" dirty="0" err="1">
                <a:latin typeface="Arial" pitchFamily="34" charset="0"/>
                <a:cs typeface="Arial" pitchFamily="34" charset="0"/>
              </a:rPr>
              <a:t>vì</a:t>
            </a:r>
            <a:r>
              <a:rPr lang="en-US" sz="4267" dirty="0">
                <a:latin typeface="Arial" pitchFamily="34" charset="0"/>
                <a:cs typeface="Arial" pitchFamily="34" charset="0"/>
              </a:rPr>
              <a:t>: </a:t>
            </a:r>
            <a:r>
              <a:rPr lang="vi-VN" sz="4267" dirty="0">
                <a:cs typeface="Arial" pitchFamily="34" charset="0"/>
              </a:rPr>
              <a:t>Năng lực pháp luật dân sự của cá nhân có từ khi người đó sinh ra và chấm dứt khi người đó chết</a:t>
            </a:r>
            <a:r>
              <a:rPr lang="en-US" sz="4267" dirty="0">
                <a:latin typeface="Arial" pitchFamily="34" charset="0"/>
                <a:cs typeface="Arial" pitchFamily="34" charset="0"/>
              </a:rPr>
              <a:t>, </a:t>
            </a:r>
            <a:r>
              <a:rPr lang="en-US" sz="4267" dirty="0" err="1">
                <a:latin typeface="Arial" pitchFamily="34" charset="0"/>
                <a:cs typeface="Arial" pitchFamily="34" charset="0"/>
              </a:rPr>
              <a:t>nên</a:t>
            </a:r>
            <a:r>
              <a:rPr lang="en-US" sz="4267" dirty="0">
                <a:latin typeface="Arial" pitchFamily="34" charset="0"/>
                <a:cs typeface="Arial" pitchFamily="34" charset="0"/>
              </a:rPr>
              <a:t> m</a:t>
            </a:r>
            <a:r>
              <a:rPr lang="vi-VN" sz="4267" dirty="0">
                <a:cs typeface="Arial" pitchFamily="34" charset="0"/>
              </a:rPr>
              <a:t>ọi các nhân đều có năng lực pháp luật như nhau </a:t>
            </a:r>
            <a:r>
              <a:rPr lang="en-US" sz="4267" dirty="0" smtClean="0">
                <a:cs typeface="Arial" pitchFamily="34" charset="0"/>
              </a:rPr>
              <a:t>- </a:t>
            </a:r>
            <a:r>
              <a:rPr lang="en-US" sz="2800" dirty="0" smtClean="0">
                <a:latin typeface="Arial" pitchFamily="34" charset="0"/>
                <a:cs typeface="Arial" pitchFamily="34" charset="0"/>
              </a:rPr>
              <a:t>Đ16/BLDS/2015</a:t>
            </a:r>
            <a:r>
              <a:rPr lang="en-US" sz="2800" dirty="0">
                <a:latin typeface="Arial" pitchFamily="34" charset="0"/>
                <a:cs typeface="Arial" pitchFamily="34" charset="0"/>
              </a:rPr>
              <a:t>.</a:t>
            </a:r>
          </a:p>
        </p:txBody>
      </p:sp>
      <p:sp>
        <p:nvSpPr>
          <p:cNvPr id="8" name="Rounded Rectangle 7"/>
          <p:cNvSpPr/>
          <p:nvPr/>
        </p:nvSpPr>
        <p:spPr>
          <a:xfrm>
            <a:off x="641444" y="3124410"/>
            <a:ext cx="6784896" cy="596887"/>
          </a:xfrm>
          <a:prstGeom prst="roundRect">
            <a:avLst/>
          </a:prstGeom>
          <a:solidFill>
            <a:srgbClr val="F7E2D7"/>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4267" dirty="0">
                <a:latin typeface="Arial" pitchFamily="34" charset="0"/>
                <a:cs typeface="Arial" pitchFamily="34" charset="0"/>
              </a:rPr>
              <a:t>- </a:t>
            </a:r>
            <a:r>
              <a:rPr lang="en-US" sz="4267" dirty="0" err="1">
                <a:latin typeface="Arial" pitchFamily="34" charset="0"/>
                <a:cs typeface="Arial" pitchFamily="34" charset="0"/>
              </a:rPr>
              <a:t>Nhận</a:t>
            </a:r>
            <a:r>
              <a:rPr lang="en-US" sz="4267" dirty="0">
                <a:latin typeface="Arial" pitchFamily="34" charset="0"/>
                <a:cs typeface="Arial" pitchFamily="34" charset="0"/>
              </a:rPr>
              <a:t> </a:t>
            </a:r>
            <a:r>
              <a:rPr lang="en-US" sz="4267" dirty="0" err="1">
                <a:latin typeface="Arial" pitchFamily="34" charset="0"/>
                <a:cs typeface="Arial" pitchFamily="34" charset="0"/>
              </a:rPr>
              <a:t>định</a:t>
            </a:r>
            <a:r>
              <a:rPr lang="en-US" sz="4267" dirty="0">
                <a:latin typeface="Arial" pitchFamily="34" charset="0"/>
                <a:cs typeface="Arial" pitchFamily="34" charset="0"/>
              </a:rPr>
              <a:t> </a:t>
            </a:r>
            <a:r>
              <a:rPr lang="en-US" sz="4267" dirty="0" err="1">
                <a:latin typeface="Arial" pitchFamily="34" charset="0"/>
                <a:cs typeface="Arial" pitchFamily="34" charset="0"/>
              </a:rPr>
              <a:t>trên</a:t>
            </a:r>
            <a:r>
              <a:rPr lang="en-US" sz="4267" dirty="0">
                <a:latin typeface="Arial" pitchFamily="34" charset="0"/>
                <a:cs typeface="Arial" pitchFamily="34" charset="0"/>
              </a:rPr>
              <a:t> </a:t>
            </a:r>
            <a:r>
              <a:rPr lang="en-US" sz="4267" dirty="0" err="1">
                <a:latin typeface="Arial" pitchFamily="34" charset="0"/>
                <a:cs typeface="Arial" pitchFamily="34" charset="0"/>
              </a:rPr>
              <a:t>là</a:t>
            </a:r>
            <a:r>
              <a:rPr lang="en-US" sz="4267" dirty="0">
                <a:latin typeface="Arial" pitchFamily="34" charset="0"/>
                <a:cs typeface="Arial" pitchFamily="34" charset="0"/>
              </a:rPr>
              <a:t> </a:t>
            </a:r>
            <a:r>
              <a:rPr lang="en-US" sz="4267" dirty="0" err="1">
                <a:latin typeface="Arial" pitchFamily="34" charset="0"/>
                <a:cs typeface="Arial" pitchFamily="34" charset="0"/>
              </a:rPr>
              <a:t>Đúng</a:t>
            </a:r>
            <a:endParaRPr lang="en-US" sz="4267" dirty="0">
              <a:latin typeface="Arial" pitchFamily="34" charset="0"/>
              <a:cs typeface="Arial" pitchFamily="34" charset="0"/>
            </a:endParaRPr>
          </a:p>
        </p:txBody>
      </p:sp>
    </p:spTree>
    <p:extLst>
      <p:ext uri="{BB962C8B-B14F-4D97-AF65-F5344CB8AC3E}">
        <p14:creationId xmlns:p14="http://schemas.microsoft.com/office/powerpoint/2010/main" val="2261580382"/>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fade">
                                      <p:cBhvr>
                                        <p:cTn id="14" dur="1000"/>
                                        <p:tgtEl>
                                          <p:spTgt spid="6"/>
                                        </p:tgtEl>
                                      </p:cBhvr>
                                    </p:animEffect>
                                    <p:anim calcmode="lin" valueType="num">
                                      <p:cBhvr>
                                        <p:cTn id="15" dur="1000" fill="hold"/>
                                        <p:tgtEl>
                                          <p:spTgt spid="6"/>
                                        </p:tgtEl>
                                        <p:attrNameLst>
                                          <p:attrName>ppt_x</p:attrName>
                                        </p:attrNameLst>
                                      </p:cBhvr>
                                      <p:tavLst>
                                        <p:tav tm="0">
                                          <p:val>
                                            <p:strVal val="#ppt_x"/>
                                          </p:val>
                                        </p:tav>
                                        <p:tav tm="100000">
                                          <p:val>
                                            <p:strVal val="#ppt_x"/>
                                          </p:val>
                                        </p:tav>
                                      </p:tavLst>
                                    </p:anim>
                                    <p:anim calcmode="lin" valueType="num">
                                      <p:cBhvr>
                                        <p:cTn id="16"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2" presetClass="entr" presetSubtype="4" fill="hold" grpId="0" nodeType="click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500" fill="hold"/>
                                        <p:tgtEl>
                                          <p:spTgt spid="7"/>
                                        </p:tgtEl>
                                        <p:attrNameLst>
                                          <p:attrName>ppt_x</p:attrName>
                                        </p:attrNameLst>
                                      </p:cBhvr>
                                      <p:tavLst>
                                        <p:tav tm="0">
                                          <p:val>
                                            <p:strVal val="#ppt_x"/>
                                          </p:val>
                                        </p:tav>
                                        <p:tav tm="100000">
                                          <p:val>
                                            <p:strVal val="#ppt_x"/>
                                          </p:val>
                                        </p:tav>
                                      </p:tavLst>
                                    </p:anim>
                                    <p:anim calcmode="lin" valueType="num">
                                      <p:cBhvr additive="base">
                                        <p:cTn id="22" dur="500" fill="hold"/>
                                        <p:tgtEl>
                                          <p:spTgt spid="7"/>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500" fill="hold"/>
                                        <p:tgtEl>
                                          <p:spTgt spid="8"/>
                                        </p:tgtEl>
                                        <p:attrNameLst>
                                          <p:attrName>ppt_x</p:attrName>
                                        </p:attrNameLst>
                                      </p:cBhvr>
                                      <p:tavLst>
                                        <p:tav tm="0">
                                          <p:val>
                                            <p:strVal val="#ppt_x"/>
                                          </p:val>
                                        </p:tav>
                                        <p:tav tm="100000">
                                          <p:val>
                                            <p:strVal val="#ppt_x"/>
                                          </p:val>
                                        </p:tav>
                                      </p:tavLst>
                                    </p:anim>
                                    <p:anim calcmode="lin" valueType="num">
                                      <p:cBhvr additive="base">
                                        <p:cTn id="26"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6" grpId="0" animBg="1"/>
      <p:bldP spid="7" grpId="0" animBg="1"/>
      <p:bldP spid="8" grpId="0" animBg="1"/>
    </p:bld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ounded Rectangle 14"/>
          <p:cNvSpPr/>
          <p:nvPr/>
        </p:nvSpPr>
        <p:spPr>
          <a:xfrm>
            <a:off x="716261" y="731878"/>
            <a:ext cx="9639291" cy="546893"/>
          </a:xfrm>
          <a:prstGeom prst="roundRect">
            <a:avLst/>
          </a:prstGeom>
          <a:solidFill>
            <a:srgbClr val="E4F41A"/>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a:defRPr/>
            </a:pPr>
            <a:r>
              <a:rPr lang="en-US" sz="2667" b="1" dirty="0" err="1">
                <a:latin typeface="Arial" pitchFamily="34" charset="0"/>
                <a:cs typeface="Arial" pitchFamily="34" charset="0"/>
              </a:rPr>
              <a:t>Nhận</a:t>
            </a:r>
            <a:r>
              <a:rPr lang="en-US" sz="2667" b="1" dirty="0">
                <a:latin typeface="Arial" pitchFamily="34" charset="0"/>
                <a:cs typeface="Arial" pitchFamily="34" charset="0"/>
              </a:rPr>
              <a:t> </a:t>
            </a:r>
            <a:r>
              <a:rPr lang="en-US" sz="2667" b="1" dirty="0" err="1">
                <a:latin typeface="Arial" pitchFamily="34" charset="0"/>
                <a:cs typeface="Arial" pitchFamily="34" charset="0"/>
              </a:rPr>
              <a:t>định</a:t>
            </a:r>
            <a:r>
              <a:rPr lang="en-US" sz="2667" b="1" dirty="0">
                <a:latin typeface="Arial" pitchFamily="34" charset="0"/>
                <a:cs typeface="Arial" pitchFamily="34" charset="0"/>
              </a:rPr>
              <a:t> </a:t>
            </a:r>
            <a:r>
              <a:rPr lang="en-US" sz="2667" b="1" dirty="0" err="1">
                <a:latin typeface="Arial" pitchFamily="34" charset="0"/>
                <a:cs typeface="Arial" pitchFamily="34" charset="0"/>
              </a:rPr>
              <a:t>sau</a:t>
            </a:r>
            <a:r>
              <a:rPr lang="en-US" sz="2667" b="1" dirty="0">
                <a:latin typeface="Arial" pitchFamily="34" charset="0"/>
                <a:cs typeface="Arial" pitchFamily="34" charset="0"/>
              </a:rPr>
              <a:t> </a:t>
            </a:r>
            <a:r>
              <a:rPr lang="en-US" sz="2667" b="1" dirty="0" err="1">
                <a:latin typeface="Arial" pitchFamily="34" charset="0"/>
                <a:cs typeface="Arial" pitchFamily="34" charset="0"/>
              </a:rPr>
              <a:t>đây</a:t>
            </a:r>
            <a:r>
              <a:rPr lang="en-US" sz="2667" b="1" dirty="0">
                <a:latin typeface="Arial" pitchFamily="34" charset="0"/>
                <a:cs typeface="Arial" pitchFamily="34" charset="0"/>
              </a:rPr>
              <a:t> </a:t>
            </a:r>
            <a:r>
              <a:rPr lang="en-US" sz="2667" b="1" dirty="0" err="1">
                <a:latin typeface="Arial" pitchFamily="34" charset="0"/>
                <a:cs typeface="Arial" pitchFamily="34" charset="0"/>
              </a:rPr>
              <a:t>đúng</a:t>
            </a:r>
            <a:r>
              <a:rPr lang="en-US" sz="2667" b="1" dirty="0">
                <a:latin typeface="Arial" pitchFamily="34" charset="0"/>
                <a:cs typeface="Arial" pitchFamily="34" charset="0"/>
              </a:rPr>
              <a:t> hay </a:t>
            </a:r>
            <a:r>
              <a:rPr lang="en-US" sz="2667" b="1" dirty="0" err="1">
                <a:latin typeface="Arial" pitchFamily="34" charset="0"/>
                <a:cs typeface="Arial" pitchFamily="34" charset="0"/>
              </a:rPr>
              <a:t>sai</a:t>
            </a:r>
            <a:r>
              <a:rPr lang="en-US" sz="2667" b="1" dirty="0">
                <a:latin typeface="Arial" pitchFamily="34" charset="0"/>
                <a:cs typeface="Arial" pitchFamily="34" charset="0"/>
              </a:rPr>
              <a:t> </a:t>
            </a:r>
            <a:r>
              <a:rPr lang="en-US" sz="2667" b="1" dirty="0" err="1">
                <a:latin typeface="Arial" pitchFamily="34" charset="0"/>
                <a:cs typeface="Arial" pitchFamily="34" charset="0"/>
              </a:rPr>
              <a:t>và</a:t>
            </a:r>
            <a:r>
              <a:rPr lang="en-US" sz="2667" b="1" dirty="0">
                <a:latin typeface="Arial" pitchFamily="34" charset="0"/>
                <a:cs typeface="Arial" pitchFamily="34" charset="0"/>
              </a:rPr>
              <a:t> </a:t>
            </a:r>
            <a:r>
              <a:rPr lang="en-US" sz="2667" b="1" dirty="0" err="1">
                <a:latin typeface="Arial" pitchFamily="34" charset="0"/>
                <a:cs typeface="Arial" pitchFamily="34" charset="0"/>
              </a:rPr>
              <a:t>giải</a:t>
            </a:r>
            <a:r>
              <a:rPr lang="en-US" sz="2667" b="1" dirty="0">
                <a:latin typeface="Arial" pitchFamily="34" charset="0"/>
                <a:cs typeface="Arial" pitchFamily="34" charset="0"/>
              </a:rPr>
              <a:t> </a:t>
            </a:r>
            <a:r>
              <a:rPr lang="en-US" sz="2667" b="1" dirty="0" err="1">
                <a:latin typeface="Arial" pitchFamily="34" charset="0"/>
                <a:cs typeface="Arial" pitchFamily="34" charset="0"/>
              </a:rPr>
              <a:t>thích</a:t>
            </a:r>
            <a:r>
              <a:rPr lang="en-US" sz="2667" b="1" dirty="0">
                <a:latin typeface="Arial" pitchFamily="34" charset="0"/>
                <a:cs typeface="Arial" pitchFamily="34" charset="0"/>
              </a:rPr>
              <a:t> </a:t>
            </a:r>
            <a:r>
              <a:rPr lang="en-US" sz="2667" b="1" dirty="0" err="1">
                <a:latin typeface="Arial" pitchFamily="34" charset="0"/>
                <a:cs typeface="Arial" pitchFamily="34" charset="0"/>
              </a:rPr>
              <a:t>tại</a:t>
            </a:r>
            <a:r>
              <a:rPr lang="en-US" sz="2667" b="1" dirty="0">
                <a:latin typeface="Arial" pitchFamily="34" charset="0"/>
                <a:cs typeface="Arial" pitchFamily="34" charset="0"/>
              </a:rPr>
              <a:t> </a:t>
            </a:r>
            <a:r>
              <a:rPr lang="en-US" sz="2667" b="1" dirty="0" err="1">
                <a:latin typeface="Arial" pitchFamily="34" charset="0"/>
                <a:cs typeface="Arial" pitchFamily="34" charset="0"/>
              </a:rPr>
              <a:t>sao</a:t>
            </a:r>
            <a:endParaRPr lang="en-US" sz="2667" b="1" dirty="0">
              <a:latin typeface="Arial" pitchFamily="34" charset="0"/>
              <a:cs typeface="Arial" pitchFamily="34" charset="0"/>
            </a:endParaRPr>
          </a:p>
        </p:txBody>
      </p:sp>
      <p:sp>
        <p:nvSpPr>
          <p:cNvPr id="6" name="Rounded Rectangle 5"/>
          <p:cNvSpPr/>
          <p:nvPr/>
        </p:nvSpPr>
        <p:spPr>
          <a:xfrm>
            <a:off x="593540" y="1370604"/>
            <a:ext cx="10339118" cy="944563"/>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dirty="0">
                <a:latin typeface="Arial" pitchFamily="34" charset="0"/>
                <a:cs typeface="Arial" pitchFamily="34" charset="0"/>
              </a:rPr>
              <a:t>2/ C</a:t>
            </a:r>
            <a:r>
              <a:rPr lang="vi-VN" sz="3200" dirty="0">
                <a:cs typeface="Arial" pitchFamily="34" charset="0"/>
              </a:rPr>
              <a:t>á nhân </a:t>
            </a:r>
            <a:r>
              <a:rPr lang="en-US" sz="3200" dirty="0" err="1">
                <a:latin typeface="Arial" pitchFamily="34" charset="0"/>
                <a:cs typeface="Arial" pitchFamily="34" charset="0"/>
              </a:rPr>
              <a:t>từ</a:t>
            </a:r>
            <a:r>
              <a:rPr lang="en-US" sz="3200" dirty="0">
                <a:latin typeface="Arial" pitchFamily="34" charset="0"/>
                <a:cs typeface="Arial" pitchFamily="34" charset="0"/>
              </a:rPr>
              <a:t> </a:t>
            </a:r>
            <a:r>
              <a:rPr lang="en-US" sz="3200" dirty="0" err="1">
                <a:latin typeface="Arial" pitchFamily="34" charset="0"/>
                <a:cs typeface="Arial" pitchFamily="34" charset="0"/>
              </a:rPr>
              <a:t>đủ</a:t>
            </a:r>
            <a:r>
              <a:rPr lang="en-US" sz="3200" dirty="0">
                <a:latin typeface="Arial" pitchFamily="34" charset="0"/>
                <a:cs typeface="Arial" pitchFamily="34" charset="0"/>
              </a:rPr>
              <a:t> 16 </a:t>
            </a:r>
            <a:r>
              <a:rPr lang="en-US" sz="3200" dirty="0" err="1">
                <a:latin typeface="Arial" pitchFamily="34" charset="0"/>
                <a:cs typeface="Arial" pitchFamily="34" charset="0"/>
              </a:rPr>
              <a:t>tuổi</a:t>
            </a:r>
            <a:r>
              <a:rPr lang="en-US" sz="3200" dirty="0">
                <a:latin typeface="Arial" pitchFamily="34" charset="0"/>
                <a:cs typeface="Arial" pitchFamily="34" charset="0"/>
              </a:rPr>
              <a:t> </a:t>
            </a:r>
            <a:r>
              <a:rPr lang="en-US" sz="3200" dirty="0" err="1">
                <a:latin typeface="Arial" pitchFamily="34" charset="0"/>
                <a:cs typeface="Arial" pitchFamily="34" charset="0"/>
              </a:rPr>
              <a:t>trở</a:t>
            </a:r>
            <a:r>
              <a:rPr lang="en-US" sz="3200" dirty="0">
                <a:latin typeface="Arial" pitchFamily="34" charset="0"/>
                <a:cs typeface="Arial" pitchFamily="34" charset="0"/>
              </a:rPr>
              <a:t> </a:t>
            </a:r>
            <a:r>
              <a:rPr lang="en-US" sz="3200" dirty="0" err="1">
                <a:latin typeface="Arial" pitchFamily="34" charset="0"/>
                <a:cs typeface="Arial" pitchFamily="34" charset="0"/>
              </a:rPr>
              <a:t>lên</a:t>
            </a:r>
            <a:r>
              <a:rPr lang="en-US" sz="3200" dirty="0">
                <a:latin typeface="Arial" pitchFamily="34" charset="0"/>
                <a:cs typeface="Arial" pitchFamily="34" charset="0"/>
              </a:rPr>
              <a:t> </a:t>
            </a:r>
            <a:r>
              <a:rPr lang="en-US" sz="3200" dirty="0" err="1">
                <a:latin typeface="Arial" pitchFamily="34" charset="0"/>
                <a:cs typeface="Arial" pitchFamily="34" charset="0"/>
              </a:rPr>
              <a:t>là</a:t>
            </a:r>
            <a:r>
              <a:rPr lang="en-US" sz="3200" dirty="0">
                <a:latin typeface="Arial" pitchFamily="34" charset="0"/>
                <a:cs typeface="Arial" pitchFamily="34" charset="0"/>
              </a:rPr>
              <a:t> </a:t>
            </a:r>
            <a:r>
              <a:rPr lang="en-US" sz="3200" dirty="0" err="1">
                <a:latin typeface="Arial" pitchFamily="34" charset="0"/>
                <a:cs typeface="Arial" pitchFamily="34" charset="0"/>
              </a:rPr>
              <a:t>người</a:t>
            </a:r>
            <a:r>
              <a:rPr lang="en-US" sz="3200" dirty="0">
                <a:latin typeface="Arial" pitchFamily="34" charset="0"/>
                <a:cs typeface="Arial" pitchFamily="34" charset="0"/>
              </a:rPr>
              <a:t> </a:t>
            </a:r>
            <a:r>
              <a:rPr lang="en-US" sz="3200" dirty="0" err="1">
                <a:latin typeface="Arial" pitchFamily="34" charset="0"/>
                <a:cs typeface="Arial" pitchFamily="34" charset="0"/>
              </a:rPr>
              <a:t>có</a:t>
            </a:r>
            <a:r>
              <a:rPr lang="en-US" sz="3200" dirty="0">
                <a:latin typeface="Arial" pitchFamily="34" charset="0"/>
                <a:cs typeface="Arial" pitchFamily="34" charset="0"/>
              </a:rPr>
              <a:t> </a:t>
            </a:r>
            <a:r>
              <a:rPr lang="en-US" sz="3200" dirty="0" err="1">
                <a:latin typeface="Arial" pitchFamily="34" charset="0"/>
                <a:cs typeface="Arial" pitchFamily="34" charset="0"/>
              </a:rPr>
              <a:t>đầy</a:t>
            </a:r>
            <a:r>
              <a:rPr lang="en-US" sz="3200" dirty="0">
                <a:latin typeface="Arial" pitchFamily="34" charset="0"/>
                <a:cs typeface="Arial" pitchFamily="34" charset="0"/>
              </a:rPr>
              <a:t> </a:t>
            </a:r>
            <a:r>
              <a:rPr lang="en-US" sz="3200" dirty="0" err="1">
                <a:latin typeface="Arial" pitchFamily="34" charset="0"/>
                <a:cs typeface="Arial" pitchFamily="34" charset="0"/>
              </a:rPr>
              <a:t>đủ</a:t>
            </a:r>
            <a:r>
              <a:rPr lang="en-US" sz="3200" dirty="0">
                <a:latin typeface="Arial" pitchFamily="34" charset="0"/>
                <a:cs typeface="Arial" pitchFamily="34" charset="0"/>
              </a:rPr>
              <a:t> </a:t>
            </a:r>
            <a:r>
              <a:rPr lang="vi-VN" sz="3200" dirty="0">
                <a:cs typeface="Arial" pitchFamily="34" charset="0"/>
              </a:rPr>
              <a:t>năng lực </a:t>
            </a:r>
            <a:r>
              <a:rPr lang="en-US" sz="3200" dirty="0" err="1">
                <a:latin typeface="Arial" pitchFamily="34" charset="0"/>
                <a:cs typeface="Arial" pitchFamily="34" charset="0"/>
              </a:rPr>
              <a:t>hành</a:t>
            </a:r>
            <a:r>
              <a:rPr lang="en-US" sz="3200" dirty="0">
                <a:latin typeface="Arial" pitchFamily="34" charset="0"/>
                <a:cs typeface="Arial" pitchFamily="34" charset="0"/>
              </a:rPr>
              <a:t> vi </a:t>
            </a:r>
            <a:r>
              <a:rPr lang="en-US" sz="3200" dirty="0" err="1">
                <a:latin typeface="Arial" pitchFamily="34" charset="0"/>
                <a:cs typeface="Arial" pitchFamily="34" charset="0"/>
              </a:rPr>
              <a:t>dân</a:t>
            </a:r>
            <a:r>
              <a:rPr lang="en-US" sz="3200" dirty="0">
                <a:latin typeface="Arial" pitchFamily="34" charset="0"/>
                <a:cs typeface="Arial" pitchFamily="34" charset="0"/>
              </a:rPr>
              <a:t> </a:t>
            </a:r>
            <a:r>
              <a:rPr lang="en-US" sz="3200" dirty="0" err="1">
                <a:latin typeface="Arial" pitchFamily="34" charset="0"/>
                <a:cs typeface="Arial" pitchFamily="34" charset="0"/>
              </a:rPr>
              <a:t>sự</a:t>
            </a:r>
            <a:endParaRPr lang="en-US" sz="3200" dirty="0">
              <a:latin typeface="Arial" pitchFamily="34" charset="0"/>
              <a:cs typeface="Arial" pitchFamily="34" charset="0"/>
            </a:endParaRPr>
          </a:p>
        </p:txBody>
      </p:sp>
      <p:sp>
        <p:nvSpPr>
          <p:cNvPr id="7" name="Rounded Rectangle 6"/>
          <p:cNvSpPr/>
          <p:nvPr/>
        </p:nvSpPr>
        <p:spPr>
          <a:xfrm>
            <a:off x="593540" y="2953893"/>
            <a:ext cx="11071674" cy="3282951"/>
          </a:xfrm>
          <a:prstGeom prst="roundRect">
            <a:avLst/>
          </a:prstGeom>
          <a:solidFill>
            <a:srgbClr val="F7E2D7"/>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b="1" dirty="0" err="1">
                <a:latin typeface="Arial" pitchFamily="34" charset="0"/>
                <a:cs typeface="Arial" pitchFamily="34" charset="0"/>
              </a:rPr>
              <a:t>Tại</a:t>
            </a:r>
            <a:r>
              <a:rPr lang="en-US" sz="3200" b="1" dirty="0">
                <a:latin typeface="Arial" pitchFamily="34" charset="0"/>
                <a:cs typeface="Arial" pitchFamily="34" charset="0"/>
              </a:rPr>
              <a:t> </a:t>
            </a:r>
            <a:r>
              <a:rPr lang="en-US" sz="3200" b="1" dirty="0" err="1">
                <a:latin typeface="Arial" pitchFamily="34" charset="0"/>
                <a:cs typeface="Arial" pitchFamily="34" charset="0"/>
              </a:rPr>
              <a:t>vì</a:t>
            </a:r>
            <a:r>
              <a:rPr lang="en-US" sz="3200" b="1" dirty="0">
                <a:latin typeface="Arial" pitchFamily="34" charset="0"/>
                <a:cs typeface="Arial" pitchFamily="34" charset="0"/>
              </a:rPr>
              <a:t>: </a:t>
            </a:r>
            <a:r>
              <a:rPr lang="vi-VN" sz="3200" dirty="0">
                <a:cs typeface="Arial" pitchFamily="34" charset="0"/>
              </a:rPr>
              <a:t>Năng lực hành vi dân sự của cá nhân là khả năng của cá nhân bằng hành vi của mình xác lập, thực hiện quyền, nghĩa vụ dân sự. </a:t>
            </a:r>
            <a:endParaRPr lang="en-US" sz="3200" dirty="0">
              <a:latin typeface="Arial" pitchFamily="34" charset="0"/>
              <a:cs typeface="Arial" pitchFamily="34" charset="0"/>
            </a:endParaRPr>
          </a:p>
          <a:p>
            <a:pPr>
              <a:defRPr/>
            </a:pPr>
            <a:r>
              <a:rPr lang="vi-VN" sz="3200" dirty="0">
                <a:cs typeface="Arial" pitchFamily="34" charset="0"/>
              </a:rPr>
              <a:t>Người thành niên có năng lực hành vi dân sự đầy đủ, trừ trường hợp</a:t>
            </a:r>
            <a:r>
              <a:rPr lang="en-US" sz="3200" dirty="0">
                <a:latin typeface="Arial" pitchFamily="34" charset="0"/>
                <a:cs typeface="Arial" pitchFamily="34" charset="0"/>
              </a:rPr>
              <a:t>….</a:t>
            </a:r>
          </a:p>
          <a:p>
            <a:pPr>
              <a:defRPr/>
            </a:pPr>
            <a:r>
              <a:rPr lang="vi-VN" sz="3200" dirty="0">
                <a:cs typeface="Arial" pitchFamily="34" charset="0"/>
              </a:rPr>
              <a:t>Người thành niên</a:t>
            </a:r>
            <a:r>
              <a:rPr lang="en-US" sz="3200" dirty="0">
                <a:latin typeface="Arial" pitchFamily="34" charset="0"/>
                <a:cs typeface="Arial" pitchFamily="34" charset="0"/>
              </a:rPr>
              <a:t> </a:t>
            </a:r>
            <a:r>
              <a:rPr lang="en-US" sz="3200" dirty="0" err="1">
                <a:latin typeface="Arial" pitchFamily="34" charset="0"/>
                <a:cs typeface="Arial" pitchFamily="34" charset="0"/>
              </a:rPr>
              <a:t>là</a:t>
            </a:r>
            <a:r>
              <a:rPr lang="en-US" sz="3200" dirty="0">
                <a:latin typeface="Arial" pitchFamily="34" charset="0"/>
                <a:cs typeface="Arial" pitchFamily="34" charset="0"/>
              </a:rPr>
              <a:t> </a:t>
            </a:r>
            <a:r>
              <a:rPr lang="en-US" sz="3200" dirty="0" err="1">
                <a:latin typeface="Arial" pitchFamily="34" charset="0"/>
                <a:cs typeface="Arial" pitchFamily="34" charset="0"/>
              </a:rPr>
              <a:t>người</a:t>
            </a:r>
            <a:r>
              <a:rPr lang="en-US" sz="3200" dirty="0">
                <a:latin typeface="Arial" pitchFamily="34" charset="0"/>
                <a:cs typeface="Arial" pitchFamily="34" charset="0"/>
              </a:rPr>
              <a:t> </a:t>
            </a:r>
            <a:r>
              <a:rPr lang="en-US" sz="3200" dirty="0" err="1">
                <a:latin typeface="Arial" pitchFamily="34" charset="0"/>
                <a:cs typeface="Arial" pitchFamily="34" charset="0"/>
              </a:rPr>
              <a:t>từ</a:t>
            </a:r>
            <a:r>
              <a:rPr lang="en-US" sz="3200" dirty="0">
                <a:latin typeface="Arial" pitchFamily="34" charset="0"/>
                <a:cs typeface="Arial" pitchFamily="34" charset="0"/>
              </a:rPr>
              <a:t> </a:t>
            </a:r>
            <a:r>
              <a:rPr lang="en-US" sz="3200" dirty="0" err="1">
                <a:latin typeface="Arial" pitchFamily="34" charset="0"/>
                <a:cs typeface="Arial" pitchFamily="34" charset="0"/>
              </a:rPr>
              <a:t>đủ</a:t>
            </a:r>
            <a:r>
              <a:rPr lang="en-US" sz="3200" dirty="0">
                <a:latin typeface="Arial" pitchFamily="34" charset="0"/>
                <a:cs typeface="Arial" pitchFamily="34" charset="0"/>
              </a:rPr>
              <a:t> 18 </a:t>
            </a:r>
            <a:r>
              <a:rPr lang="en-US" sz="3200" dirty="0" err="1">
                <a:latin typeface="Arial" pitchFamily="34" charset="0"/>
                <a:cs typeface="Arial" pitchFamily="34" charset="0"/>
              </a:rPr>
              <a:t>tuổi</a:t>
            </a:r>
            <a:r>
              <a:rPr lang="en-US" sz="3200" dirty="0">
                <a:latin typeface="Arial" pitchFamily="34" charset="0"/>
                <a:cs typeface="Arial" pitchFamily="34" charset="0"/>
              </a:rPr>
              <a:t> </a:t>
            </a:r>
            <a:r>
              <a:rPr lang="en-US" sz="3200" dirty="0" err="1">
                <a:latin typeface="Arial" pitchFamily="34" charset="0"/>
                <a:cs typeface="Arial" pitchFamily="34" charset="0"/>
              </a:rPr>
              <a:t>trở</a:t>
            </a:r>
            <a:r>
              <a:rPr lang="en-US" sz="3200" dirty="0">
                <a:latin typeface="Arial" pitchFamily="34" charset="0"/>
                <a:cs typeface="Arial" pitchFamily="34" charset="0"/>
              </a:rPr>
              <a:t> </a:t>
            </a:r>
            <a:r>
              <a:rPr lang="en-US" sz="3200" dirty="0" err="1">
                <a:latin typeface="Arial" pitchFamily="34" charset="0"/>
                <a:cs typeface="Arial" pitchFamily="34" charset="0"/>
              </a:rPr>
              <a:t>lên</a:t>
            </a:r>
            <a:endParaRPr lang="en-US" sz="3200" dirty="0">
              <a:latin typeface="Arial" pitchFamily="34" charset="0"/>
              <a:cs typeface="Arial" pitchFamily="34" charset="0"/>
            </a:endParaRPr>
          </a:p>
          <a:p>
            <a:pPr marL="609585" indent="-609585">
              <a:buFontTx/>
              <a:buChar char="-"/>
              <a:defRPr/>
            </a:pPr>
            <a:r>
              <a:rPr lang="en-US" sz="2000" dirty="0">
                <a:latin typeface="Arial" pitchFamily="34" charset="0"/>
                <a:cs typeface="Arial" pitchFamily="34" charset="0"/>
              </a:rPr>
              <a:t>Đ16/BLDS/2015.</a:t>
            </a:r>
          </a:p>
        </p:txBody>
      </p:sp>
      <p:sp>
        <p:nvSpPr>
          <p:cNvPr id="8" name="Rounded Rectangle 7"/>
          <p:cNvSpPr/>
          <p:nvPr/>
        </p:nvSpPr>
        <p:spPr>
          <a:xfrm>
            <a:off x="593540" y="2349056"/>
            <a:ext cx="6786825" cy="604837"/>
          </a:xfrm>
          <a:prstGeom prst="roundRect">
            <a:avLst/>
          </a:prstGeom>
          <a:solidFill>
            <a:srgbClr val="F7E2D7"/>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dirty="0">
                <a:latin typeface="Arial" pitchFamily="34" charset="0"/>
                <a:cs typeface="Arial" pitchFamily="34" charset="0"/>
              </a:rPr>
              <a:t>- </a:t>
            </a:r>
            <a:r>
              <a:rPr lang="en-US" sz="3200" dirty="0" err="1">
                <a:latin typeface="Arial" pitchFamily="34" charset="0"/>
                <a:cs typeface="Arial" pitchFamily="34" charset="0"/>
              </a:rPr>
              <a:t>Nhận</a:t>
            </a:r>
            <a:r>
              <a:rPr lang="en-US" sz="3200" dirty="0">
                <a:latin typeface="Arial" pitchFamily="34" charset="0"/>
                <a:cs typeface="Arial" pitchFamily="34" charset="0"/>
              </a:rPr>
              <a:t> </a:t>
            </a:r>
            <a:r>
              <a:rPr lang="en-US" sz="3200" dirty="0" err="1">
                <a:latin typeface="Arial" pitchFamily="34" charset="0"/>
                <a:cs typeface="Arial" pitchFamily="34" charset="0"/>
              </a:rPr>
              <a:t>định</a:t>
            </a:r>
            <a:r>
              <a:rPr lang="en-US" sz="3200" dirty="0">
                <a:latin typeface="Arial" pitchFamily="34" charset="0"/>
                <a:cs typeface="Arial" pitchFamily="34" charset="0"/>
              </a:rPr>
              <a:t> </a:t>
            </a:r>
            <a:r>
              <a:rPr lang="en-US" sz="3200" dirty="0" err="1">
                <a:latin typeface="Arial" pitchFamily="34" charset="0"/>
                <a:cs typeface="Arial" pitchFamily="34" charset="0"/>
              </a:rPr>
              <a:t>trên</a:t>
            </a:r>
            <a:r>
              <a:rPr lang="en-US" sz="3200" dirty="0">
                <a:latin typeface="Arial" pitchFamily="34" charset="0"/>
                <a:cs typeface="Arial" pitchFamily="34" charset="0"/>
              </a:rPr>
              <a:t> </a:t>
            </a:r>
            <a:r>
              <a:rPr lang="en-US" sz="3200" dirty="0" err="1">
                <a:latin typeface="Arial" pitchFamily="34" charset="0"/>
                <a:cs typeface="Arial" pitchFamily="34" charset="0"/>
              </a:rPr>
              <a:t>là</a:t>
            </a:r>
            <a:r>
              <a:rPr lang="en-US" sz="3200" dirty="0">
                <a:latin typeface="Arial" pitchFamily="34" charset="0"/>
                <a:cs typeface="Arial" pitchFamily="34" charset="0"/>
              </a:rPr>
              <a:t> </a:t>
            </a:r>
            <a:r>
              <a:rPr lang="en-US" sz="3200" dirty="0" err="1">
                <a:latin typeface="Arial" pitchFamily="34" charset="0"/>
                <a:cs typeface="Arial" pitchFamily="34" charset="0"/>
              </a:rPr>
              <a:t>Sai</a:t>
            </a:r>
            <a:r>
              <a:rPr lang="en-US" sz="3200" dirty="0">
                <a:latin typeface="Arial" pitchFamily="34" charset="0"/>
                <a:cs typeface="Arial" pitchFamily="34" charset="0"/>
              </a:rPr>
              <a:t> </a:t>
            </a:r>
          </a:p>
        </p:txBody>
      </p:sp>
    </p:spTree>
    <p:extLst>
      <p:ext uri="{BB962C8B-B14F-4D97-AF65-F5344CB8AC3E}">
        <p14:creationId xmlns:p14="http://schemas.microsoft.com/office/powerpoint/2010/main" val="238854038"/>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fade">
                                      <p:cBhvr>
                                        <p:cTn id="14" dur="1000"/>
                                        <p:tgtEl>
                                          <p:spTgt spid="6"/>
                                        </p:tgtEl>
                                      </p:cBhvr>
                                    </p:animEffect>
                                    <p:anim calcmode="lin" valueType="num">
                                      <p:cBhvr>
                                        <p:cTn id="15" dur="1000" fill="hold"/>
                                        <p:tgtEl>
                                          <p:spTgt spid="6"/>
                                        </p:tgtEl>
                                        <p:attrNameLst>
                                          <p:attrName>ppt_x</p:attrName>
                                        </p:attrNameLst>
                                      </p:cBhvr>
                                      <p:tavLst>
                                        <p:tav tm="0">
                                          <p:val>
                                            <p:strVal val="#ppt_x"/>
                                          </p:val>
                                        </p:tav>
                                        <p:tav tm="100000">
                                          <p:val>
                                            <p:strVal val="#ppt_x"/>
                                          </p:val>
                                        </p:tav>
                                      </p:tavLst>
                                    </p:anim>
                                    <p:anim calcmode="lin" valueType="num">
                                      <p:cBhvr>
                                        <p:cTn id="16"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2" presetClass="entr" presetSubtype="4" fill="hold" grpId="0" nodeType="click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500" fill="hold"/>
                                        <p:tgtEl>
                                          <p:spTgt spid="7"/>
                                        </p:tgtEl>
                                        <p:attrNameLst>
                                          <p:attrName>ppt_x</p:attrName>
                                        </p:attrNameLst>
                                      </p:cBhvr>
                                      <p:tavLst>
                                        <p:tav tm="0">
                                          <p:val>
                                            <p:strVal val="#ppt_x"/>
                                          </p:val>
                                        </p:tav>
                                        <p:tav tm="100000">
                                          <p:val>
                                            <p:strVal val="#ppt_x"/>
                                          </p:val>
                                        </p:tav>
                                      </p:tavLst>
                                    </p:anim>
                                    <p:anim calcmode="lin" valueType="num">
                                      <p:cBhvr additive="base">
                                        <p:cTn id="22" dur="500" fill="hold"/>
                                        <p:tgtEl>
                                          <p:spTgt spid="7"/>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500" fill="hold"/>
                                        <p:tgtEl>
                                          <p:spTgt spid="8"/>
                                        </p:tgtEl>
                                        <p:attrNameLst>
                                          <p:attrName>ppt_x</p:attrName>
                                        </p:attrNameLst>
                                      </p:cBhvr>
                                      <p:tavLst>
                                        <p:tav tm="0">
                                          <p:val>
                                            <p:strVal val="#ppt_x"/>
                                          </p:val>
                                        </p:tav>
                                        <p:tav tm="100000">
                                          <p:val>
                                            <p:strVal val="#ppt_x"/>
                                          </p:val>
                                        </p:tav>
                                      </p:tavLst>
                                    </p:anim>
                                    <p:anim calcmode="lin" valueType="num">
                                      <p:cBhvr additive="base">
                                        <p:cTn id="26"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6" grpId="0" animBg="1"/>
      <p:bldP spid="7" grpId="0" animBg="1"/>
      <p:bldP spid="8" grpId="0" animBg="1"/>
    </p:bld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860016" y="2019869"/>
            <a:ext cx="10508569" cy="3262434"/>
          </a:xfrm>
          <a:prstGeom prst="rect">
            <a:avLst/>
          </a:prstGeom>
          <a:solidFill>
            <a:schemeClr val="accent4">
              <a:lumMod val="60000"/>
              <a:lumOff val="40000"/>
            </a:schemeClr>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algn="ctr">
              <a:defRPr/>
            </a:pPr>
            <a:r>
              <a:rPr lang="en-US" sz="4800" b="1" dirty="0">
                <a:solidFill>
                  <a:srgbClr val="7030A0"/>
                </a:solidFill>
                <a:latin typeface="Arial" pitchFamily="34" charset="0"/>
                <a:cs typeface="Arial" pitchFamily="34" charset="0"/>
              </a:rPr>
              <a:t>CÁC EM</a:t>
            </a:r>
          </a:p>
          <a:p>
            <a:pPr algn="ctr">
              <a:defRPr/>
            </a:pPr>
            <a:r>
              <a:rPr lang="en-US" sz="4800" b="1" dirty="0" smtClean="0">
                <a:solidFill>
                  <a:srgbClr val="7030A0"/>
                </a:solidFill>
                <a:latin typeface="Arial" pitchFamily="34" charset="0"/>
                <a:cs typeface="Arial" pitchFamily="34" charset="0"/>
              </a:rPr>
              <a:t>CÓ </a:t>
            </a:r>
            <a:r>
              <a:rPr lang="en-US" sz="4800" b="1" dirty="0">
                <a:solidFill>
                  <a:srgbClr val="7030A0"/>
                </a:solidFill>
                <a:latin typeface="Arial" pitchFamily="34" charset="0"/>
                <a:cs typeface="Arial" pitchFamily="34" charset="0"/>
              </a:rPr>
              <a:t>HỎI THÊM GÌ KHÔNG?</a:t>
            </a:r>
            <a:endParaRPr lang="en-US" sz="4800" b="1" dirty="0">
              <a:solidFill>
                <a:srgbClr val="7030A0"/>
              </a:solidFill>
            </a:endParaRPr>
          </a:p>
        </p:txBody>
      </p:sp>
    </p:spTree>
    <p:extLst>
      <p:ext uri="{BB962C8B-B14F-4D97-AF65-F5344CB8AC3E}">
        <p14:creationId xmlns:p14="http://schemas.microsoft.com/office/powerpoint/2010/main" val="3234513511"/>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1)">
                                      <p:cBhvr>
                                        <p:cTn id="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130302" y="1196976"/>
            <a:ext cx="9842500" cy="3884649"/>
          </a:xfrm>
          <a:prstGeom prst="rect">
            <a:avLst/>
          </a:prstGeom>
          <a:ln/>
        </p:spPr>
        <p:style>
          <a:lnRef idx="1">
            <a:schemeClr val="accent2"/>
          </a:lnRef>
          <a:fillRef idx="2">
            <a:schemeClr val="accent2"/>
          </a:fillRef>
          <a:effectRef idx="1">
            <a:schemeClr val="accent2"/>
          </a:effectRef>
          <a:fontRef idx="minor">
            <a:schemeClr val="dk1"/>
          </a:fontRef>
        </p:style>
        <p:txBody>
          <a:bodyPr anchor="ctr"/>
          <a:lstStyle/>
          <a:p>
            <a:pPr algn="ctr">
              <a:defRPr/>
            </a:pPr>
            <a:r>
              <a:rPr lang="en-US" sz="3600" b="1" dirty="0">
                <a:solidFill>
                  <a:srgbClr val="FF0000"/>
                </a:solidFill>
                <a:latin typeface="Times New Roman" panose="02020603050405020304" pitchFamily="18" charset="0"/>
                <a:cs typeface="Times New Roman" panose="02020603050405020304" pitchFamily="18" charset="0"/>
              </a:rPr>
              <a:t>CÂU HỎI VÀ BÀI TẬP VỀ NHÀ: </a:t>
            </a:r>
          </a:p>
          <a:p>
            <a:pPr algn="ctr">
              <a:defRPr/>
            </a:pPr>
            <a:r>
              <a:rPr lang="en-US" sz="4267" b="1" dirty="0" err="1">
                <a:solidFill>
                  <a:srgbClr val="7030A0"/>
                </a:solidFill>
                <a:latin typeface="Times New Roman" panose="02020603050405020304" pitchFamily="18" charset="0"/>
                <a:cs typeface="Times New Roman" panose="02020603050405020304" pitchFamily="18" charset="0"/>
              </a:rPr>
              <a:t>Bồi</a:t>
            </a:r>
            <a:r>
              <a:rPr lang="en-US" sz="4267" b="1" dirty="0">
                <a:solidFill>
                  <a:srgbClr val="7030A0"/>
                </a:solidFill>
                <a:latin typeface="Times New Roman" panose="02020603050405020304" pitchFamily="18" charset="0"/>
                <a:cs typeface="Times New Roman" panose="02020603050405020304" pitchFamily="18" charset="0"/>
              </a:rPr>
              <a:t> </a:t>
            </a:r>
            <a:r>
              <a:rPr lang="en-US" sz="4267" b="1" dirty="0" err="1">
                <a:solidFill>
                  <a:srgbClr val="7030A0"/>
                </a:solidFill>
                <a:latin typeface="Times New Roman" panose="02020603050405020304" pitchFamily="18" charset="0"/>
                <a:cs typeface="Times New Roman" panose="02020603050405020304" pitchFamily="18" charset="0"/>
              </a:rPr>
              <a:t>thường</a:t>
            </a:r>
            <a:r>
              <a:rPr lang="en-US" sz="4267" b="1" dirty="0">
                <a:solidFill>
                  <a:srgbClr val="7030A0"/>
                </a:solidFill>
                <a:latin typeface="Times New Roman" panose="02020603050405020304" pitchFamily="18" charset="0"/>
                <a:cs typeface="Times New Roman" panose="02020603050405020304" pitchFamily="18" charset="0"/>
              </a:rPr>
              <a:t> </a:t>
            </a:r>
            <a:r>
              <a:rPr lang="en-US" sz="4267" b="1" dirty="0" err="1">
                <a:solidFill>
                  <a:srgbClr val="7030A0"/>
                </a:solidFill>
                <a:latin typeface="Times New Roman" panose="02020603050405020304" pitchFamily="18" charset="0"/>
                <a:cs typeface="Times New Roman" panose="02020603050405020304" pitchFamily="18" charset="0"/>
              </a:rPr>
              <a:t>thiệt</a:t>
            </a:r>
            <a:r>
              <a:rPr lang="en-US" sz="4267" b="1" dirty="0">
                <a:solidFill>
                  <a:srgbClr val="7030A0"/>
                </a:solidFill>
                <a:latin typeface="Times New Roman" panose="02020603050405020304" pitchFamily="18" charset="0"/>
                <a:cs typeface="Times New Roman" panose="02020603050405020304" pitchFamily="18" charset="0"/>
              </a:rPr>
              <a:t> </a:t>
            </a:r>
            <a:r>
              <a:rPr lang="en-US" sz="4267" b="1" dirty="0" err="1">
                <a:solidFill>
                  <a:srgbClr val="7030A0"/>
                </a:solidFill>
                <a:latin typeface="Times New Roman" panose="02020603050405020304" pitchFamily="18" charset="0"/>
                <a:cs typeface="Times New Roman" panose="02020603050405020304" pitchFamily="18" charset="0"/>
              </a:rPr>
              <a:t>hại</a:t>
            </a:r>
            <a:r>
              <a:rPr lang="en-US" sz="4267" b="1" dirty="0">
                <a:solidFill>
                  <a:srgbClr val="7030A0"/>
                </a:solidFill>
                <a:latin typeface="Times New Roman" panose="02020603050405020304" pitchFamily="18" charset="0"/>
                <a:cs typeface="Times New Roman" panose="02020603050405020304" pitchFamily="18" charset="0"/>
              </a:rPr>
              <a:t> </a:t>
            </a:r>
            <a:r>
              <a:rPr lang="en-US" sz="4267" b="1" dirty="0" err="1">
                <a:solidFill>
                  <a:srgbClr val="7030A0"/>
                </a:solidFill>
                <a:latin typeface="Times New Roman" panose="02020603050405020304" pitchFamily="18" charset="0"/>
                <a:cs typeface="Times New Roman" panose="02020603050405020304" pitchFamily="18" charset="0"/>
              </a:rPr>
              <a:t>ngoài</a:t>
            </a:r>
            <a:r>
              <a:rPr lang="en-US" sz="4267" b="1" dirty="0">
                <a:solidFill>
                  <a:srgbClr val="7030A0"/>
                </a:solidFill>
                <a:latin typeface="Times New Roman" panose="02020603050405020304" pitchFamily="18" charset="0"/>
                <a:cs typeface="Times New Roman" panose="02020603050405020304" pitchFamily="18" charset="0"/>
              </a:rPr>
              <a:t> </a:t>
            </a:r>
            <a:r>
              <a:rPr lang="en-US" sz="4267" b="1" dirty="0" err="1">
                <a:solidFill>
                  <a:srgbClr val="7030A0"/>
                </a:solidFill>
                <a:latin typeface="Times New Roman" panose="02020603050405020304" pitchFamily="18" charset="0"/>
                <a:cs typeface="Times New Roman" panose="02020603050405020304" pitchFamily="18" charset="0"/>
              </a:rPr>
              <a:t>hợp</a:t>
            </a:r>
            <a:r>
              <a:rPr lang="en-US" sz="4267" b="1" dirty="0">
                <a:solidFill>
                  <a:srgbClr val="7030A0"/>
                </a:solidFill>
                <a:latin typeface="Times New Roman" panose="02020603050405020304" pitchFamily="18" charset="0"/>
                <a:cs typeface="Times New Roman" panose="02020603050405020304" pitchFamily="18" charset="0"/>
              </a:rPr>
              <a:t> </a:t>
            </a:r>
            <a:r>
              <a:rPr lang="en-US" sz="4267" b="1" dirty="0" err="1">
                <a:solidFill>
                  <a:srgbClr val="7030A0"/>
                </a:solidFill>
                <a:latin typeface="Times New Roman" panose="02020603050405020304" pitchFamily="18" charset="0"/>
                <a:cs typeface="Times New Roman" panose="02020603050405020304" pitchFamily="18" charset="0"/>
              </a:rPr>
              <a:t>đồng</a:t>
            </a:r>
            <a:r>
              <a:rPr lang="en-US" sz="4267" b="1" dirty="0">
                <a:solidFill>
                  <a:srgbClr val="7030A0"/>
                </a:solidFill>
                <a:latin typeface="Times New Roman" panose="02020603050405020304" pitchFamily="18" charset="0"/>
                <a:cs typeface="Times New Roman" panose="02020603050405020304" pitchFamily="18" charset="0"/>
              </a:rPr>
              <a:t> có </a:t>
            </a:r>
            <a:r>
              <a:rPr lang="en-US" sz="4267" b="1" dirty="0" err="1">
                <a:solidFill>
                  <a:srgbClr val="7030A0"/>
                </a:solidFill>
                <a:latin typeface="Times New Roman" panose="02020603050405020304" pitchFamily="18" charset="0"/>
                <a:cs typeface="Times New Roman" panose="02020603050405020304" pitchFamily="18" charset="0"/>
              </a:rPr>
              <a:t>những</a:t>
            </a:r>
            <a:r>
              <a:rPr lang="en-US" sz="4267" b="1" dirty="0">
                <a:solidFill>
                  <a:srgbClr val="7030A0"/>
                </a:solidFill>
                <a:latin typeface="Times New Roman" panose="02020603050405020304" pitchFamily="18" charset="0"/>
                <a:cs typeface="Times New Roman" panose="02020603050405020304" pitchFamily="18" charset="0"/>
              </a:rPr>
              <a:t> </a:t>
            </a:r>
            <a:r>
              <a:rPr lang="en-US" sz="4267" b="1" dirty="0" err="1">
                <a:solidFill>
                  <a:srgbClr val="7030A0"/>
                </a:solidFill>
                <a:latin typeface="Times New Roman" panose="02020603050405020304" pitchFamily="18" charset="0"/>
                <a:cs typeface="Times New Roman" panose="02020603050405020304" pitchFamily="18" charset="0"/>
              </a:rPr>
              <a:t>đặc</a:t>
            </a:r>
            <a:r>
              <a:rPr lang="en-US" sz="4267" b="1" dirty="0">
                <a:solidFill>
                  <a:srgbClr val="7030A0"/>
                </a:solidFill>
                <a:latin typeface="Times New Roman" panose="02020603050405020304" pitchFamily="18" charset="0"/>
                <a:cs typeface="Times New Roman" panose="02020603050405020304" pitchFamily="18" charset="0"/>
              </a:rPr>
              <a:t> </a:t>
            </a:r>
            <a:r>
              <a:rPr lang="en-US" sz="4267" b="1" dirty="0" err="1">
                <a:solidFill>
                  <a:srgbClr val="7030A0"/>
                </a:solidFill>
                <a:latin typeface="Times New Roman" panose="02020603050405020304" pitchFamily="18" charset="0"/>
                <a:cs typeface="Times New Roman" panose="02020603050405020304" pitchFamily="18" charset="0"/>
              </a:rPr>
              <a:t>điểm</a:t>
            </a:r>
            <a:r>
              <a:rPr lang="en-US" sz="4267" b="1" dirty="0">
                <a:solidFill>
                  <a:srgbClr val="7030A0"/>
                </a:solidFill>
                <a:latin typeface="Times New Roman" panose="02020603050405020304" pitchFamily="18" charset="0"/>
                <a:cs typeface="Times New Roman" panose="02020603050405020304" pitchFamily="18" charset="0"/>
              </a:rPr>
              <a:t> </a:t>
            </a:r>
            <a:r>
              <a:rPr lang="en-US" sz="4267" b="1" dirty="0" err="1">
                <a:solidFill>
                  <a:srgbClr val="7030A0"/>
                </a:solidFill>
                <a:latin typeface="Times New Roman" panose="02020603050405020304" pitchFamily="18" charset="0"/>
                <a:cs typeface="Times New Roman" panose="02020603050405020304" pitchFamily="18" charset="0"/>
              </a:rPr>
              <a:t>gi</a:t>
            </a:r>
            <a:r>
              <a:rPr lang="en-US" sz="4267" b="1" dirty="0">
                <a:solidFill>
                  <a:srgbClr val="7030A0"/>
                </a:solidFill>
                <a:latin typeface="Times New Roman" panose="02020603050405020304" pitchFamily="18" charset="0"/>
                <a:cs typeface="Times New Roman" panose="02020603050405020304" pitchFamily="18" charset="0"/>
              </a:rPr>
              <a:t>̀? </a:t>
            </a:r>
            <a:r>
              <a:rPr lang="en-US" sz="4267" b="1" dirty="0" err="1">
                <a:solidFill>
                  <a:srgbClr val="7030A0"/>
                </a:solidFill>
                <a:latin typeface="Times New Roman" panose="02020603050405020304" pitchFamily="18" charset="0"/>
                <a:cs typeface="Times New Roman" panose="02020603050405020304" pitchFamily="18" charset="0"/>
              </a:rPr>
              <a:t>Em</a:t>
            </a:r>
            <a:r>
              <a:rPr lang="en-US" sz="4267" b="1" dirty="0">
                <a:solidFill>
                  <a:srgbClr val="7030A0"/>
                </a:solidFill>
                <a:latin typeface="Times New Roman" panose="02020603050405020304" pitchFamily="18" charset="0"/>
                <a:cs typeface="Times New Roman" panose="02020603050405020304" pitchFamily="18" charset="0"/>
              </a:rPr>
              <a:t> </a:t>
            </a:r>
            <a:r>
              <a:rPr lang="en-US" sz="4267" b="1" dirty="0" err="1">
                <a:solidFill>
                  <a:srgbClr val="7030A0"/>
                </a:solidFill>
                <a:latin typeface="Times New Roman" panose="02020603050405020304" pitchFamily="18" charset="0"/>
                <a:cs typeface="Times New Roman" panose="02020603050405020304" pitchFamily="18" charset="0"/>
              </a:rPr>
              <a:t>hãy</a:t>
            </a:r>
            <a:r>
              <a:rPr lang="en-US" sz="4267" b="1" dirty="0">
                <a:solidFill>
                  <a:srgbClr val="7030A0"/>
                </a:solidFill>
                <a:latin typeface="Times New Roman" panose="02020603050405020304" pitchFamily="18" charset="0"/>
                <a:cs typeface="Times New Roman" panose="02020603050405020304" pitchFamily="18" charset="0"/>
              </a:rPr>
              <a:t> </a:t>
            </a:r>
            <a:r>
              <a:rPr lang="en-US" sz="4267" b="1" dirty="0" err="1">
                <a:solidFill>
                  <a:srgbClr val="7030A0"/>
                </a:solidFill>
                <a:latin typeface="Times New Roman" panose="02020603050405020304" pitchFamily="18" charset="0"/>
                <a:cs typeface="Times New Roman" panose="02020603050405020304" pitchFamily="18" charset="0"/>
              </a:rPr>
              <a:t>phân</a:t>
            </a:r>
            <a:r>
              <a:rPr lang="en-US" sz="4267" b="1" dirty="0">
                <a:solidFill>
                  <a:srgbClr val="7030A0"/>
                </a:solidFill>
                <a:latin typeface="Times New Roman" panose="02020603050405020304" pitchFamily="18" charset="0"/>
                <a:cs typeface="Times New Roman" panose="02020603050405020304" pitchFamily="18" charset="0"/>
              </a:rPr>
              <a:t> </a:t>
            </a:r>
            <a:r>
              <a:rPr lang="en-US" sz="4267" b="1" dirty="0" err="1">
                <a:solidFill>
                  <a:srgbClr val="7030A0"/>
                </a:solidFill>
                <a:latin typeface="Times New Roman" panose="02020603050405020304" pitchFamily="18" charset="0"/>
                <a:cs typeface="Times New Roman" panose="02020603050405020304" pitchFamily="18" charset="0"/>
              </a:rPr>
              <a:t>loại</a:t>
            </a:r>
            <a:r>
              <a:rPr lang="en-US" sz="4267" b="1" dirty="0">
                <a:solidFill>
                  <a:srgbClr val="7030A0"/>
                </a:solidFill>
                <a:latin typeface="Times New Roman" panose="02020603050405020304" pitchFamily="18" charset="0"/>
                <a:cs typeface="Times New Roman" panose="02020603050405020304" pitchFamily="18" charset="0"/>
              </a:rPr>
              <a:t> cụ </a:t>
            </a:r>
            <a:r>
              <a:rPr lang="en-US" sz="4267" b="1" dirty="0" err="1">
                <a:solidFill>
                  <a:srgbClr val="7030A0"/>
                </a:solidFill>
                <a:latin typeface="Times New Roman" panose="02020603050405020304" pitchFamily="18" charset="0"/>
                <a:cs typeface="Times New Roman" panose="02020603050405020304" pitchFamily="18" charset="0"/>
              </a:rPr>
              <a:t>thê</a:t>
            </a:r>
            <a:r>
              <a:rPr lang="en-US" sz="4267" b="1" dirty="0">
                <a:solidFill>
                  <a:srgbClr val="7030A0"/>
                </a:solidFill>
                <a:latin typeface="Times New Roman" panose="02020603050405020304" pitchFamily="18" charset="0"/>
                <a:cs typeface="Times New Roman" panose="02020603050405020304" pitchFamily="18" charset="0"/>
              </a:rPr>
              <a:t>̉ </a:t>
            </a:r>
            <a:r>
              <a:rPr lang="en-US" sz="4267" b="1" dirty="0" err="1">
                <a:solidFill>
                  <a:srgbClr val="7030A0"/>
                </a:solidFill>
                <a:latin typeface="Times New Roman" panose="02020603050405020304" pitchFamily="18" charset="0"/>
                <a:cs typeface="Times New Roman" panose="02020603050405020304" pitchFamily="18" charset="0"/>
              </a:rPr>
              <a:t>các</a:t>
            </a:r>
            <a:r>
              <a:rPr lang="en-US" sz="4267" b="1" dirty="0">
                <a:solidFill>
                  <a:srgbClr val="7030A0"/>
                </a:solidFill>
                <a:latin typeface="Times New Roman" panose="02020603050405020304" pitchFamily="18" charset="0"/>
                <a:cs typeface="Times New Roman" panose="02020603050405020304" pitchFamily="18" charset="0"/>
              </a:rPr>
              <a:t> </a:t>
            </a:r>
            <a:r>
              <a:rPr lang="en-US" sz="4267" b="1" dirty="0" err="1">
                <a:solidFill>
                  <a:srgbClr val="7030A0"/>
                </a:solidFill>
                <a:latin typeface="Times New Roman" panose="02020603050405020304" pitchFamily="18" charset="0"/>
                <a:cs typeface="Times New Roman" panose="02020603050405020304" pitchFamily="18" charset="0"/>
              </a:rPr>
              <a:t>nội</a:t>
            </a:r>
            <a:r>
              <a:rPr lang="en-US" sz="4267" b="1" dirty="0">
                <a:solidFill>
                  <a:srgbClr val="7030A0"/>
                </a:solidFill>
                <a:latin typeface="Times New Roman" panose="02020603050405020304" pitchFamily="18" charset="0"/>
                <a:cs typeface="Times New Roman" panose="02020603050405020304" pitchFamily="18" charset="0"/>
              </a:rPr>
              <a:t> dung </a:t>
            </a:r>
            <a:r>
              <a:rPr lang="en-US" sz="4267" b="1" dirty="0" err="1">
                <a:solidFill>
                  <a:srgbClr val="7030A0"/>
                </a:solidFill>
                <a:latin typeface="Times New Roman" panose="02020603050405020304" pitchFamily="18" charset="0"/>
                <a:cs typeface="Times New Roman" panose="02020603050405020304" pitchFamily="18" charset="0"/>
              </a:rPr>
              <a:t>pháp</a:t>
            </a:r>
            <a:r>
              <a:rPr lang="en-US" sz="4267" b="1" dirty="0">
                <a:solidFill>
                  <a:srgbClr val="7030A0"/>
                </a:solidFill>
                <a:latin typeface="Times New Roman" panose="02020603050405020304" pitchFamily="18" charset="0"/>
                <a:cs typeface="Times New Roman" panose="02020603050405020304" pitchFamily="18" charset="0"/>
              </a:rPr>
              <a:t> </a:t>
            </a:r>
            <a:r>
              <a:rPr lang="en-US" sz="4267" b="1" dirty="0" err="1">
                <a:solidFill>
                  <a:srgbClr val="7030A0"/>
                </a:solidFill>
                <a:latin typeface="Times New Roman" panose="02020603050405020304" pitchFamily="18" charset="0"/>
                <a:cs typeface="Times New Roman" panose="02020603050405020304" pitchFamily="18" charset="0"/>
              </a:rPr>
              <a:t>ly</a:t>
            </a:r>
            <a:r>
              <a:rPr lang="en-US" sz="4267" b="1" dirty="0">
                <a:solidFill>
                  <a:srgbClr val="7030A0"/>
                </a:solidFill>
                <a:latin typeface="Times New Roman" panose="02020603050405020304" pitchFamily="18" charset="0"/>
                <a:cs typeface="Times New Roman" panose="02020603050405020304" pitchFamily="18" charset="0"/>
              </a:rPr>
              <a:t>́ </a:t>
            </a:r>
            <a:r>
              <a:rPr lang="en-US" sz="4267" b="1" dirty="0" err="1">
                <a:solidFill>
                  <a:srgbClr val="7030A0"/>
                </a:solidFill>
                <a:latin typeface="Times New Roman" panose="02020603050405020304" pitchFamily="18" charset="0"/>
                <a:cs typeface="Times New Roman" panose="02020603050405020304" pitchFamily="18" charset="0"/>
              </a:rPr>
              <a:t>này</a:t>
            </a:r>
            <a:r>
              <a:rPr lang="en-US" sz="4267" b="1" dirty="0">
                <a:solidFill>
                  <a:srgbClr val="7030A0"/>
                </a:solidFill>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3212989505"/>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1)">
                                      <p:cBhvr>
                                        <p:cTn id="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tags/tag1.xml><?xml version="1.0" encoding="utf-8"?>
<p:tagLst xmlns:a="http://schemas.openxmlformats.org/drawingml/2006/main" xmlns:r="http://schemas.openxmlformats.org/officeDocument/2006/relationships" xmlns:p="http://schemas.openxmlformats.org/presentationml/2006/main">
  <p:tag name="MMPROD_UIDATA" val="&lt;database version=&quot;11.0&quot;&gt;&lt;object type=&quot;1&quot; unique_id=&quot;10001&quot;&gt;&lt;object type=&quot;2&quot; unique_id=&quot;16611&quot;&gt;&lt;object type=&quot;3&quot; unique_id=&quot;16612&quot;&gt;&lt;property id=&quot;20148&quot; value=&quot;5&quot;/&gt;&lt;property id=&quot;20300&quot; value=&quot;Slide 1&quot;/&gt;&lt;property id=&quot;20307&quot; value=&quot;1635&quot;/&gt;&lt;/object&gt;&lt;object type=&quot;3&quot; unique_id=&quot;16613&quot;&gt;&lt;property id=&quot;20148&quot; value=&quot;5&quot;/&gt;&lt;property id=&quot;20300&quot; value=&quot;Slide 2&quot;/&gt;&lt;property id=&quot;20307&quot; value=&quot;1636&quot;/&gt;&lt;/object&gt;&lt;/object&gt;&lt;object type=&quot;8&quot; unique_id=&quot;16617&quot;&gt;&lt;/object&gt;&lt;/object&gt;&lt;/database&gt;"/>
  <p:tag name="MMPROD_NEXTUNIQUEID" val="10010"/>
  <p:tag name="SECTOMILLISECCONVERTED" val="1"/>
</p:tagLst>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Organic">
  <a:themeElements>
    <a:clrScheme name="Organic">
      <a:dk1>
        <a:sysClr val="windowText" lastClr="000000"/>
      </a:dk1>
      <a:lt1>
        <a:sysClr val="window" lastClr="FFFFFF"/>
      </a:lt1>
      <a:dk2>
        <a:srgbClr val="212121"/>
      </a:dk2>
      <a:lt2>
        <a:srgbClr val="DADADA"/>
      </a:lt2>
      <a:accent1>
        <a:srgbClr val="AB946B"/>
      </a:accent1>
      <a:accent2>
        <a:srgbClr val="C04F32"/>
      </a:accent2>
      <a:accent3>
        <a:srgbClr val="DD8C3C"/>
      </a:accent3>
      <a:accent4>
        <a:srgbClr val="8E684C"/>
      </a:accent4>
      <a:accent5>
        <a:srgbClr val="CBAF62"/>
      </a:accent5>
      <a:accent6>
        <a:srgbClr val="803348"/>
      </a:accent6>
      <a:hlink>
        <a:srgbClr val="86724D"/>
      </a:hlink>
      <a:folHlink>
        <a:srgbClr val="B99E84"/>
      </a:folHlink>
    </a:clrScheme>
    <a:fontScheme name="Organic">
      <a:majorFont>
        <a:latin typeface="Garamond" panose="02020404030301010803"/>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aramond" panose="02020404030301010803"/>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rganic">
      <a:fillStyleLst>
        <a:solidFill>
          <a:schemeClr val="phClr"/>
        </a:solidFill>
        <a:gradFill rotWithShape="1">
          <a:gsLst>
            <a:gs pos="0">
              <a:schemeClr val="phClr">
                <a:tint val="60000"/>
                <a:lumMod val="110000"/>
              </a:schemeClr>
            </a:gs>
            <a:gs pos="100000">
              <a:schemeClr val="phClr">
                <a:tint val="82000"/>
              </a:schemeClr>
            </a:gs>
          </a:gsLst>
          <a:lin ang="5400000" scaled="0"/>
        </a:gradFill>
        <a:blipFill>
          <a:blip xmlns:r="http://schemas.openxmlformats.org/officeDocument/2006/relationships" r:embed="rId1">
            <a:duotone>
              <a:schemeClr val="phClr">
                <a:shade val="74000"/>
                <a:satMod val="130000"/>
                <a:lumMod val="90000"/>
              </a:schemeClr>
              <a:schemeClr val="phClr">
                <a:tint val="94000"/>
                <a:satMod val="120000"/>
                <a:lumMod val="104000"/>
              </a:schemeClr>
            </a:duotone>
          </a:blip>
          <a:tile tx="0" ty="0" sx="100000" sy="100000" flip="none" algn="tl"/>
        </a:blipFill>
      </a:fillStyleLst>
      <a:lnStyleLst>
        <a:ln w="9525"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38100" dist="254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98000"/>
              </a:schemeClr>
            </a:gs>
          </a:gsLst>
          <a:lin ang="5400000" scaled="0"/>
        </a:gradFill>
        <a:blipFill>
          <a:blip xmlns:r="http://schemas.openxmlformats.org/officeDocument/2006/relationships" r:embed="rId2"/>
          <a:stretch/>
        </a:blipFill>
      </a:bgFillStyleLst>
    </a:fmtScheme>
  </a:themeElements>
  <a:objectDefaults/>
  <a:extraClrSchemeLst/>
  <a:extLst>
    <a:ext uri="{05A4C25C-085E-4340-85A3-A5531E510DB2}">
      <thm15:themeFamily xmlns:thm15="http://schemas.microsoft.com/office/thememl/2012/main" name="Organic" id="{28CDC826-8792-45C0-861B-85EB3ADEDA33}" vid="{A2BEDC8B-F191-493B-BA33-0F4F800A89D3}"/>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Organic</Template>
  <TotalTime>4619</TotalTime>
  <Words>3197</Words>
  <Application>Microsoft Office PowerPoint</Application>
  <PresentationFormat>Widescreen</PresentationFormat>
  <Paragraphs>333</Paragraphs>
  <Slides>71</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71</vt:i4>
      </vt:variant>
    </vt:vector>
  </HeadingPairs>
  <TitlesOfParts>
    <vt:vector size="79" baseType="lpstr">
      <vt:lpstr>Arial</vt:lpstr>
      <vt:lpstr>Calibri</vt:lpstr>
      <vt:lpstr>Constantia</vt:lpstr>
      <vt:lpstr>方正舒体</vt:lpstr>
      <vt:lpstr>Garamond</vt:lpstr>
      <vt:lpstr>Times New Roman</vt:lpstr>
      <vt:lpstr>Wingdings</vt:lpstr>
      <vt:lpstr>Organic</vt:lpstr>
      <vt:lpstr>PowerPoint Presentation</vt:lpstr>
      <vt:lpstr>PowerPoint Presentation</vt:lpstr>
      <vt:lpstr>PowerPoint Presentation</vt:lpstr>
      <vt:lpstr>PowerPoint Presentation</vt:lpstr>
      <vt:lpstr>PowerPoint Presentation</vt:lpstr>
      <vt:lpstr>Mục tiêu của bài</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Dell</dc:creator>
  <cp:lastModifiedBy>Microsoft account</cp:lastModifiedBy>
  <cp:revision>29</cp:revision>
  <dcterms:created xsi:type="dcterms:W3CDTF">2022-10-06T03:12:05Z</dcterms:created>
  <dcterms:modified xsi:type="dcterms:W3CDTF">2024-08-22T02:29:54Z</dcterms:modified>
</cp:coreProperties>
</file>